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2.xml" ContentType="application/vnd.openxmlformats-officedocument.presentationml.tags+xml"/>
  <Override PartName="/ppt/notesSlides/notesSlide5.xml" ContentType="application/vnd.openxmlformats-officedocument.presentationml.notesSlide+xml"/>
  <Override PartName="/ppt/tags/tag3.xml" ContentType="application/vnd.openxmlformats-officedocument.presentationml.tags+xml"/>
  <Override PartName="/ppt/notesSlides/notesSlide6.xml" ContentType="application/vnd.openxmlformats-officedocument.presentationml.notesSlide+xml"/>
  <Override PartName="/ppt/tags/tag4.xml" ContentType="application/vnd.openxmlformats-officedocument.presentationml.tags+xml"/>
  <Override PartName="/ppt/notesSlides/notesSlide7.xml" ContentType="application/vnd.openxmlformats-officedocument.presentationml.notesSlide+xml"/>
  <Override PartName="/ppt/tags/tag5.xml" ContentType="application/vnd.openxmlformats-officedocument.presentationml.tags+xml"/>
  <Override PartName="/ppt/notesSlides/notesSlide8.xml" ContentType="application/vnd.openxmlformats-officedocument.presentationml.notesSlide+xml"/>
  <Override PartName="/ppt/tags/tag6.xml" ContentType="application/vnd.openxmlformats-officedocument.presentationml.tags+xml"/>
  <Override PartName="/ppt/notesSlides/notesSlide9.xml" ContentType="application/vnd.openxmlformats-officedocument.presentationml.notesSlide+xml"/>
  <Override PartName="/ppt/tags/tag7.xml" ContentType="application/vnd.openxmlformats-officedocument.presentationml.tags+xml"/>
  <Override PartName="/ppt/notesSlides/notesSlide10.xml" ContentType="application/vnd.openxmlformats-officedocument.presentationml.notesSlide+xml"/>
  <Override PartName="/ppt/tags/tag8.xml" ContentType="application/vnd.openxmlformats-officedocument.presentationml.tags+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5"/>
  </p:notesMasterIdLst>
  <p:handoutMasterIdLst>
    <p:handoutMasterId r:id="rId66"/>
  </p:handoutMasterIdLst>
  <p:sldIdLst>
    <p:sldId id="309" r:id="rId5"/>
    <p:sldId id="335" r:id="rId6"/>
    <p:sldId id="263" r:id="rId7"/>
    <p:sldId id="308" r:id="rId8"/>
    <p:sldId id="289" r:id="rId9"/>
    <p:sldId id="328" r:id="rId10"/>
    <p:sldId id="269" r:id="rId11"/>
    <p:sldId id="305" r:id="rId12"/>
    <p:sldId id="296" r:id="rId13"/>
    <p:sldId id="343" r:id="rId14"/>
    <p:sldId id="314" r:id="rId15"/>
    <p:sldId id="298" r:id="rId16"/>
    <p:sldId id="312" r:id="rId17"/>
    <p:sldId id="313" r:id="rId18"/>
    <p:sldId id="342" r:id="rId19"/>
    <p:sldId id="317" r:id="rId20"/>
    <p:sldId id="331" r:id="rId21"/>
    <p:sldId id="311" r:id="rId22"/>
    <p:sldId id="297" r:id="rId23"/>
    <p:sldId id="349" r:id="rId24"/>
    <p:sldId id="316" r:id="rId25"/>
    <p:sldId id="310" r:id="rId26"/>
    <p:sldId id="336" r:id="rId27"/>
    <p:sldId id="340" r:id="rId28"/>
    <p:sldId id="372" r:id="rId29"/>
    <p:sldId id="299" r:id="rId30"/>
    <p:sldId id="304" r:id="rId31"/>
    <p:sldId id="330" r:id="rId32"/>
    <p:sldId id="345" r:id="rId33"/>
    <p:sldId id="338" r:id="rId34"/>
    <p:sldId id="357" r:id="rId35"/>
    <p:sldId id="360" r:id="rId36"/>
    <p:sldId id="351" r:id="rId37"/>
    <p:sldId id="350" r:id="rId38"/>
    <p:sldId id="352" r:id="rId39"/>
    <p:sldId id="361" r:id="rId40"/>
    <p:sldId id="362" r:id="rId41"/>
    <p:sldId id="353" r:id="rId42"/>
    <p:sldId id="354" r:id="rId43"/>
    <p:sldId id="364" r:id="rId44"/>
    <p:sldId id="355" r:id="rId45"/>
    <p:sldId id="356" r:id="rId46"/>
    <p:sldId id="358" r:id="rId47"/>
    <p:sldId id="359" r:id="rId48"/>
    <p:sldId id="365" r:id="rId49"/>
    <p:sldId id="366" r:id="rId50"/>
    <p:sldId id="367" r:id="rId51"/>
    <p:sldId id="368" r:id="rId52"/>
    <p:sldId id="369" r:id="rId53"/>
    <p:sldId id="370" r:id="rId54"/>
    <p:sldId id="373" r:id="rId55"/>
    <p:sldId id="326" r:id="rId56"/>
    <p:sldId id="339" r:id="rId57"/>
    <p:sldId id="337" r:id="rId58"/>
    <p:sldId id="329" r:id="rId59"/>
    <p:sldId id="334" r:id="rId60"/>
    <p:sldId id="371" r:id="rId61"/>
    <p:sldId id="284" r:id="rId62"/>
    <p:sldId id="285" r:id="rId63"/>
    <p:sldId id="286" r:id="rId6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01" d="100"/>
          <a:sy n="101" d="100"/>
        </p:scale>
        <p:origin x="848" y="7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01/03/2021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E26CCE-C02A-4AA6-A322-58E66CF16167}" type="datetimeFigureOut">
              <a:rPr lang="en-GB" smtClean="0"/>
              <a:t>01/03/2021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96378C-4345-4EB5-970A-5515A3F3E2CC}" type="slidenum">
              <a:rPr lang="en-GB" smtClean="0"/>
              <a:t>‹#›</a:t>
            </a:fld>
            <a:endParaRPr lang="en-GB"/>
          </a:p>
        </p:txBody>
      </p:sp>
    </p:spTree>
    <p:extLst>
      <p:ext uri="{BB962C8B-B14F-4D97-AF65-F5344CB8AC3E}">
        <p14:creationId xmlns:p14="http://schemas.microsoft.com/office/powerpoint/2010/main" val="29722318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Rate your progress with writing 400 words on Physical Literacy
https://www.polleverywhere.com/multiple_choice_polls/81qKtQndwFPtGsrJn7ZD2?flow=Default&amp;onscreen=persist</a:t>
            </a:r>
            <a:endParaRPr lang="en-GB"/>
          </a:p>
        </p:txBody>
      </p:sp>
      <p:sp>
        <p:nvSpPr>
          <p:cNvPr id="4" name="Slide Number Placeholder 3"/>
          <p:cNvSpPr>
            <a:spLocks noGrp="1"/>
          </p:cNvSpPr>
          <p:nvPr>
            <p:ph type="sldNum" sz="quarter" idx="10"/>
          </p:nvPr>
        </p:nvSpPr>
        <p:spPr/>
        <p:txBody>
          <a:bodyPr/>
          <a:lstStyle/>
          <a:p>
            <a:fld id="{E396378C-4345-4EB5-970A-5515A3F3E2CC}" type="slidenum">
              <a:rPr lang="en-GB" smtClean="0"/>
              <a:t>2</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4657398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ＭＳ Ｐゴシック" panose="020B0600070205080204" pitchFamily="34" charset="-128"/>
              </a:rPr>
              <a:t>PL can’t be taught- it is developed through experiences and opportunities</a:t>
            </a:r>
          </a:p>
          <a:p>
            <a:pPr eaLnBrk="1" hangingPunct="1">
              <a:spcBef>
                <a:spcPct val="0"/>
              </a:spcBef>
            </a:pPr>
            <a:r>
              <a:rPr lang="en-US" altLang="en-US">
                <a:ea typeface="ＭＳ Ｐゴシック" panose="020B0600070205080204" pitchFamily="34" charset="-128"/>
              </a:rPr>
              <a:t>High quality PE should contribute towards PL/ 2 hours a week PE</a:t>
            </a:r>
          </a:p>
          <a:p>
            <a:pPr eaLnBrk="1" hangingPunct="1">
              <a:spcBef>
                <a:spcPct val="0"/>
              </a:spcBef>
            </a:pPr>
            <a:r>
              <a:rPr lang="en-US" altLang="en-US">
                <a:ea typeface="ＭＳ Ｐゴシック" panose="020B0600070205080204" pitchFamily="34" charset="-128"/>
              </a:rPr>
              <a:t>Extra curricular provision</a:t>
            </a:r>
          </a:p>
          <a:p>
            <a:pPr eaLnBrk="1" hangingPunct="1">
              <a:spcBef>
                <a:spcPct val="0"/>
              </a:spcBef>
            </a:pPr>
            <a:r>
              <a:rPr lang="en-US" altLang="en-US">
                <a:ea typeface="ＭＳ Ｐゴシック" panose="020B0600070205080204" pitchFamily="34" charset="-128"/>
              </a:rPr>
              <a:t>Environment- learning environment, playground</a:t>
            </a:r>
          </a:p>
          <a:p>
            <a:pPr eaLnBrk="1" hangingPunct="1">
              <a:spcBef>
                <a:spcPct val="0"/>
              </a:spcBef>
            </a:pPr>
            <a:endParaRPr lang="en-US" altLang="en-US">
              <a:ea typeface="ＭＳ Ｐゴシック" panose="020B0600070205080204" pitchFamily="34" charset="-128"/>
            </a:endParaRPr>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D74A18C9-CCE2-451F-8AC8-13A545DB8DB5}" type="slidenum">
              <a:rPr lang="en-US" altLang="en-US" smtClean="0">
                <a:latin typeface="Arial" panose="020B0604020202020204" pitchFamily="34" charset="0"/>
              </a:rPr>
              <a:pPr>
                <a:spcBef>
                  <a:spcPct val="0"/>
                </a:spcBef>
              </a:pPr>
              <a:t>4</a:t>
            </a:fld>
            <a:endParaRPr lang="en-US" altLang="en-US">
              <a:latin typeface="Arial" panose="020B0604020202020204" pitchFamily="34" charset="0"/>
            </a:endParaRPr>
          </a:p>
        </p:txBody>
      </p:sp>
    </p:spTree>
    <p:extLst>
      <p:ext uri="{BB962C8B-B14F-4D97-AF65-F5344CB8AC3E}">
        <p14:creationId xmlns:p14="http://schemas.microsoft.com/office/powerpoint/2010/main" val="25031864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If we take a physical literacy perspective</a:t>
            </a:r>
            <a:r>
              <a:rPr lang="en-US" baseline="0" dirty="0" smtClean="0"/>
              <a:t> then the experiences that we have are crucial for the development of who we are and how we learn and develop, therefore the environment that we interact with is extremely important</a:t>
            </a:r>
            <a:endParaRPr lang="en-US" dirty="0"/>
          </a:p>
        </p:txBody>
      </p:sp>
      <p:sp>
        <p:nvSpPr>
          <p:cNvPr id="4" name="Slide Number Placeholder 3"/>
          <p:cNvSpPr>
            <a:spLocks noGrp="1"/>
          </p:cNvSpPr>
          <p:nvPr>
            <p:ph type="sldNum" sz="quarter" idx="10"/>
          </p:nvPr>
        </p:nvSpPr>
        <p:spPr/>
        <p:txBody>
          <a:bodyPr/>
          <a:lstStyle/>
          <a:p>
            <a:fld id="{ECF53C65-7D9F-F34A-8929-3F143E812007}" type="slidenum">
              <a:rPr lang="en-US" smtClean="0"/>
              <a:t>9</a:t>
            </a:fld>
            <a:endParaRPr lang="en-US"/>
          </a:p>
        </p:txBody>
      </p:sp>
    </p:spTree>
    <p:extLst>
      <p:ext uri="{BB962C8B-B14F-4D97-AF65-F5344CB8AC3E}">
        <p14:creationId xmlns:p14="http://schemas.microsoft.com/office/powerpoint/2010/main" val="38904693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460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smtClean="0"/>
              <a:t>You are</a:t>
            </a:r>
            <a:r>
              <a:rPr lang="en-US" altLang="en-US" baseline="0" dirty="0" smtClean="0"/>
              <a:t> all aware of affordance theory</a:t>
            </a:r>
            <a:r>
              <a:rPr lang="is-IS" altLang="en-US" baseline="0" dirty="0" smtClean="0"/>
              <a:t>….</a:t>
            </a:r>
          </a:p>
          <a:p>
            <a:endParaRPr lang="is-IS" altLang="en-US" baseline="0" dirty="0" smtClean="0"/>
          </a:p>
          <a:p>
            <a:endParaRPr lang="en-US" altLang="en-US" dirty="0" smtClean="0"/>
          </a:p>
          <a:p>
            <a:r>
              <a:rPr lang="en-US" altLang="en-US" dirty="0" smtClean="0"/>
              <a:t>Studies </a:t>
            </a:r>
            <a:r>
              <a:rPr lang="en-US" altLang="en-US" dirty="0"/>
              <a:t>of the affordances of the home show that more opportunities in the home improve motor development and </a:t>
            </a:r>
            <a:r>
              <a:rPr lang="en-US" altLang="en-US" dirty="0" smtClean="0"/>
              <a:t>learning readiness, </a:t>
            </a:r>
          </a:p>
          <a:p>
            <a:r>
              <a:rPr lang="en-US" altLang="en-US" dirty="0" smtClean="0"/>
              <a:t>Studies in</a:t>
            </a:r>
            <a:r>
              <a:rPr lang="en-US" altLang="en-US" baseline="0" dirty="0" smtClean="0"/>
              <a:t> </a:t>
            </a:r>
            <a:r>
              <a:rPr lang="en-US" altLang="en-US" baseline="0" dirty="0" err="1" smtClean="0"/>
              <a:t>Scandanavia</a:t>
            </a:r>
            <a:r>
              <a:rPr lang="en-US" altLang="en-US" baseline="0" dirty="0" smtClean="0"/>
              <a:t> show that children in pre schools that move in natural settings have better motor development due to the rich variety of affordances that nature offers. </a:t>
            </a:r>
            <a:endParaRPr lang="en-US" altLang="en-US" dirty="0" smtClean="0"/>
          </a:p>
          <a:p>
            <a:endParaRPr lang="en-US" altLang="en-US" dirty="0"/>
          </a:p>
        </p:txBody>
      </p:sp>
      <p:sp>
        <p:nvSpPr>
          <p:cNvPr id="4" name="Slide Number Placeholder 3"/>
          <p:cNvSpPr>
            <a:spLocks noGrp="1"/>
          </p:cNvSpPr>
          <p:nvPr>
            <p:ph type="sldNum" sz="quarter" idx="5"/>
          </p:nvPr>
        </p:nvSpPr>
        <p:spPr/>
        <p:txBody>
          <a:bodyPr/>
          <a:lstStyle/>
          <a:p>
            <a:pPr>
              <a:defRPr/>
            </a:pPr>
            <a:fld id="{EBD2914C-B201-F044-9526-16C201EE8CF0}" type="slidenum">
              <a:rPr lang="en-GB" smtClean="0"/>
              <a:pPr>
                <a:defRPr/>
              </a:pPr>
              <a:t>19</a:t>
            </a:fld>
            <a:endParaRPr lang="en-GB"/>
          </a:p>
        </p:txBody>
      </p:sp>
    </p:spTree>
    <p:extLst>
      <p:ext uri="{BB962C8B-B14F-4D97-AF65-F5344CB8AC3E}">
        <p14:creationId xmlns:p14="http://schemas.microsoft.com/office/powerpoint/2010/main" val="18049650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What does adventure mean to you?
https://www.polleverywhere.com/free_text_polls/gigeE7xokRQ1cxg4tS3Tf</a:t>
            </a:r>
            <a:endParaRPr lang="en-GB"/>
          </a:p>
        </p:txBody>
      </p:sp>
      <p:sp>
        <p:nvSpPr>
          <p:cNvPr id="4" name="Slide Number Placeholder 3"/>
          <p:cNvSpPr>
            <a:spLocks noGrp="1"/>
          </p:cNvSpPr>
          <p:nvPr>
            <p:ph type="sldNum" sz="quarter" idx="10"/>
          </p:nvPr>
        </p:nvSpPr>
        <p:spPr/>
        <p:txBody>
          <a:bodyPr/>
          <a:lstStyle/>
          <a:p>
            <a:fld id="{E396378C-4345-4EB5-970A-5515A3F3E2CC}" type="slidenum">
              <a:rPr lang="en-GB" smtClean="0"/>
              <a:t>30</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2430313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What barriers could be in the way of developing of Physical Literacy through the use of adventurous activities?
https://www.polleverywhere.com/free_text_polls/K2A3plxCEn7glsg9WJANi</a:t>
            </a:r>
            <a:endParaRPr lang="en-GB"/>
          </a:p>
        </p:txBody>
      </p:sp>
      <p:sp>
        <p:nvSpPr>
          <p:cNvPr id="4" name="Slide Number Placeholder 3"/>
          <p:cNvSpPr>
            <a:spLocks noGrp="1"/>
          </p:cNvSpPr>
          <p:nvPr>
            <p:ph type="sldNum" sz="quarter" idx="10"/>
          </p:nvPr>
        </p:nvSpPr>
        <p:spPr/>
        <p:txBody>
          <a:bodyPr/>
          <a:lstStyle/>
          <a:p>
            <a:fld id="{E396378C-4345-4EB5-970A-5515A3F3E2CC}" type="slidenum">
              <a:rPr lang="en-GB" smtClean="0"/>
              <a:t>31</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4085037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Was your experience of school similar to Ken Robinson's factory line analogy?
https://www.polleverywhere.com/multiple_choice_polls/3JBflpHehHDEHBtGHEKB6?flow=Default&amp;onscreen=persist</a:t>
            </a:r>
            <a:endParaRPr lang="en-GB"/>
          </a:p>
        </p:txBody>
      </p:sp>
      <p:sp>
        <p:nvSpPr>
          <p:cNvPr id="4" name="Slide Number Placeholder 3"/>
          <p:cNvSpPr>
            <a:spLocks noGrp="1"/>
          </p:cNvSpPr>
          <p:nvPr>
            <p:ph type="sldNum" sz="quarter" idx="10"/>
          </p:nvPr>
        </p:nvSpPr>
        <p:spPr/>
        <p:txBody>
          <a:bodyPr/>
          <a:lstStyle/>
          <a:p>
            <a:fld id="{E396378C-4345-4EB5-970A-5515A3F3E2CC}" type="slidenum">
              <a:rPr lang="en-GB" smtClean="0"/>
              <a:t>35</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7164531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Was PE positive or negative for you at school?
https://www.polleverywhere.com/multiple_choice_polls/Q6DxElLtqK8F9edbRTufd?flow=Default&amp;onscreen=persist</a:t>
            </a:r>
            <a:endParaRPr lang="en-GB"/>
          </a:p>
        </p:txBody>
      </p:sp>
      <p:sp>
        <p:nvSpPr>
          <p:cNvPr id="4" name="Slide Number Placeholder 3"/>
          <p:cNvSpPr>
            <a:spLocks noGrp="1"/>
          </p:cNvSpPr>
          <p:nvPr>
            <p:ph type="sldNum" sz="quarter" idx="10"/>
          </p:nvPr>
        </p:nvSpPr>
        <p:spPr/>
        <p:txBody>
          <a:bodyPr/>
          <a:lstStyle/>
          <a:p>
            <a:fld id="{E396378C-4345-4EB5-970A-5515A3F3E2CC}" type="slidenum">
              <a:rPr lang="en-GB" smtClean="0"/>
              <a:t>37</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33867677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What activities did you participate in during PE lessons?
https://www.polleverywhere.com/free_text_polls/mSPtpWX5FyCSfEnTV7dJH</a:t>
            </a:r>
            <a:endParaRPr lang="en-GB"/>
          </a:p>
        </p:txBody>
      </p:sp>
      <p:sp>
        <p:nvSpPr>
          <p:cNvPr id="4" name="Slide Number Placeholder 3"/>
          <p:cNvSpPr>
            <a:spLocks noGrp="1"/>
          </p:cNvSpPr>
          <p:nvPr>
            <p:ph type="sldNum" sz="quarter" idx="10"/>
          </p:nvPr>
        </p:nvSpPr>
        <p:spPr/>
        <p:txBody>
          <a:bodyPr/>
          <a:lstStyle/>
          <a:p>
            <a:fld id="{E396378C-4345-4EB5-970A-5515A3F3E2CC}" type="slidenum">
              <a:rPr lang="en-GB" smtClean="0"/>
              <a:t>38</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42028606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Did PE provide affordances for all pupils to develop their Physical Literacy?
https://www.polleverywhere.com/multiple_choice_polls/o6XQ1vKx6d5kwPnMAykWM?flow=Default&amp;onscreen=persist</a:t>
            </a:r>
            <a:endParaRPr lang="en-GB"/>
          </a:p>
        </p:txBody>
      </p:sp>
      <p:sp>
        <p:nvSpPr>
          <p:cNvPr id="4" name="Slide Number Placeholder 3"/>
          <p:cNvSpPr>
            <a:spLocks noGrp="1"/>
          </p:cNvSpPr>
          <p:nvPr>
            <p:ph type="sldNum" sz="quarter" idx="10"/>
          </p:nvPr>
        </p:nvSpPr>
        <p:spPr/>
        <p:txBody>
          <a:bodyPr/>
          <a:lstStyle/>
          <a:p>
            <a:fld id="{E396378C-4345-4EB5-970A-5515A3F3E2CC}" type="slidenum">
              <a:rPr lang="en-GB" smtClean="0"/>
              <a:t>40</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38894739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What are your thoughts on Leo's family adventure?
https://www.polleverywhere.com/free_text_polls/l4LiaLtGaQ0Tc8YlMOdKx</a:t>
            </a:r>
            <a:endParaRPr lang="en-GB"/>
          </a:p>
        </p:txBody>
      </p:sp>
      <p:sp>
        <p:nvSpPr>
          <p:cNvPr id="4" name="Slide Number Placeholder 3"/>
          <p:cNvSpPr>
            <a:spLocks noGrp="1"/>
          </p:cNvSpPr>
          <p:nvPr>
            <p:ph type="sldNum" sz="quarter" idx="10"/>
          </p:nvPr>
        </p:nvSpPr>
        <p:spPr/>
        <p:txBody>
          <a:bodyPr/>
          <a:lstStyle/>
          <a:p>
            <a:fld id="{E396378C-4345-4EB5-970A-5515A3F3E2CC}" type="slidenum">
              <a:rPr lang="en-GB" smtClean="0"/>
              <a:t>54</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4120320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01/03/2021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01/03/2021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01/03/2021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01/03/2021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01/03/2021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01/03/2021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image" Target="../media/image13.jpg"/><Relationship Id="rId1" Type="http://schemas.openxmlformats.org/officeDocument/2006/relationships/slideLayout" Target="../slideLayouts/slideLayout2.xml"/><Relationship Id="rId4" Type="http://schemas.openxmlformats.org/officeDocument/2006/relationships/hyperlink" Target="https://www.ted.com/talks/suzanne_simard_how_trees_talk_to_each_other?language=en"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20.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21.png"/></Relationships>
</file>

<file path=ppt/slides/_rels/slide32.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Layout" Target="../slideLayouts/slideLayout4.xml"/><Relationship Id="rId4" Type="http://schemas.openxmlformats.org/officeDocument/2006/relationships/image" Target="../media/image24.jpg"/></Relationships>
</file>

<file path=ppt/slides/_rels/slide33.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zDZFcDGpL4U" TargetMode="External"/><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image" Target="../media/image26.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tags" Target="../tags/tag5.xml"/><Relationship Id="rId4" Type="http://schemas.openxmlformats.org/officeDocument/2006/relationships/image" Target="../media/image27.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tags" Target="../tags/tag6.xml"/><Relationship Id="rId4" Type="http://schemas.openxmlformats.org/officeDocument/2006/relationships/image" Target="../media/image28.png"/></Relationships>
</file>

<file path=ppt/slides/_rels/slide39.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eg"/><Relationship Id="rId1" Type="http://schemas.openxmlformats.org/officeDocument/2006/relationships/slideLayout" Target="../slideLayouts/slideLayout7.xml"/><Relationship Id="rId5" Type="http://schemas.openxmlformats.org/officeDocument/2006/relationships/image" Target="../media/image32.jpg"/><Relationship Id="rId4" Type="http://schemas.openxmlformats.org/officeDocument/2006/relationships/image" Target="../media/image31.jp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tags" Target="../tags/tag7.xml"/><Relationship Id="rId4" Type="http://schemas.openxmlformats.org/officeDocument/2006/relationships/image" Target="../media/image33.png"/></Relationships>
</file>

<file path=ppt/slides/_rels/slide41.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youtube.com/watch?v=biGGlEXMvwE&amp;feature=emb_logo" TargetMode="External"/><Relationship Id="rId2" Type="http://schemas.openxmlformats.org/officeDocument/2006/relationships/hyperlink" Target="https://www.thebmc.co.uk/how-climbing-walls-can-benefit-schools" TargetMode="External"/><Relationship Id="rId1" Type="http://schemas.openxmlformats.org/officeDocument/2006/relationships/slideLayout" Target="../slideLayouts/slideLayout7.xml"/><Relationship Id="rId5" Type="http://schemas.openxmlformats.org/officeDocument/2006/relationships/image" Target="../media/image37.jpg"/><Relationship Id="rId4" Type="http://schemas.openxmlformats.org/officeDocument/2006/relationships/image" Target="../media/image36.jpeg"/></Relationships>
</file>

<file path=ppt/slides/_rels/slide45.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hyperlink" Target="https://www.bbc.co.uk/news/uk-england-cumbria-53652968" TargetMode="External"/><Relationship Id="rId1" Type="http://schemas.openxmlformats.org/officeDocument/2006/relationships/slideLayout" Target="../slideLayouts/slideLayout2.xml"/><Relationship Id="rId5" Type="http://schemas.openxmlformats.org/officeDocument/2006/relationships/image" Target="../media/image43.jpg"/><Relationship Id="rId4" Type="http://schemas.openxmlformats.org/officeDocument/2006/relationships/image" Target="../media/image42.jpeg"/></Relationships>
</file>

<file path=ppt/slides/_rels/slide53.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tags" Target="../tags/tag8.xml"/><Relationship Id="rId4" Type="http://schemas.openxmlformats.org/officeDocument/2006/relationships/image" Target="../media/image45.png"/></Relationships>
</file>

<file path=ppt/slides/_rels/slide55.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g"/><Relationship Id="rId1" Type="http://schemas.openxmlformats.org/officeDocument/2006/relationships/slideLayout" Target="../slideLayouts/slideLayout2.xml"/><Relationship Id="rId4" Type="http://schemas.openxmlformats.org/officeDocument/2006/relationships/image" Target="../media/image48.jpeg"/></Relationships>
</file>

<file path=ppt/slides/_rels/slide56.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hyperlink" Target="https://www.youtube.com/watch?v=_aIrZnJkIqs" TargetMode="Externa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83406" y="1166887"/>
            <a:ext cx="8708504" cy="1470025"/>
          </a:xfrm>
        </p:spPr>
        <p:txBody>
          <a:bodyPr/>
          <a:lstStyle/>
          <a:p>
            <a:r>
              <a:rPr lang="en-GB" dirty="0" smtClean="0">
                <a:solidFill>
                  <a:schemeClr val="bg1"/>
                </a:solidFill>
              </a:rPr>
              <a:t>Affordances &amp; Physical Literacy </a:t>
            </a:r>
            <a:endParaRPr lang="en-GB" dirty="0">
              <a:solidFill>
                <a:schemeClr val="bg1"/>
              </a:solidFill>
            </a:endParaRPr>
          </a:p>
        </p:txBody>
      </p:sp>
      <p:sp>
        <p:nvSpPr>
          <p:cNvPr id="3" name="Subtitle 2"/>
          <p:cNvSpPr>
            <a:spLocks noGrp="1"/>
          </p:cNvSpPr>
          <p:nvPr>
            <p:ph type="subTitle" idx="1"/>
          </p:nvPr>
        </p:nvSpPr>
        <p:spPr>
          <a:xfrm>
            <a:off x="2267744" y="2626040"/>
            <a:ext cx="6400800" cy="1752600"/>
          </a:xfrm>
        </p:spPr>
        <p:txBody>
          <a:bodyPr/>
          <a:lstStyle/>
          <a:p>
            <a:r>
              <a:rPr lang="en-GB" dirty="0" smtClean="0"/>
              <a:t>Jon Haylock 2021</a:t>
            </a:r>
            <a:endParaRPr lang="en-GB" dirty="0"/>
          </a:p>
        </p:txBody>
      </p:sp>
    </p:spTree>
    <p:extLst>
      <p:ext uri="{BB962C8B-B14F-4D97-AF65-F5344CB8AC3E}">
        <p14:creationId xmlns:p14="http://schemas.microsoft.com/office/powerpoint/2010/main" val="41825854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8636000" cy="6350000"/>
          </a:xfrm>
          <a:prstGeom prst="rect">
            <a:avLst/>
          </a:prstGeom>
        </p:spPr>
      </p:pic>
    </p:spTree>
    <p:extLst>
      <p:ext uri="{BB962C8B-B14F-4D97-AF65-F5344CB8AC3E}">
        <p14:creationId xmlns:p14="http://schemas.microsoft.com/office/powerpoint/2010/main" val="284228446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Life long journeys of Physical Literacy</a:t>
            </a:r>
            <a:endParaRPr lang="en-GB" sz="3600" dirty="0"/>
          </a:p>
        </p:txBody>
      </p:sp>
      <p:pic>
        <p:nvPicPr>
          <p:cNvPr id="4" name="Content Placeholder 3"/>
          <p:cNvPicPr>
            <a:picLocks noGrp="1" noChangeAspect="1"/>
          </p:cNvPicPr>
          <p:nvPr>
            <p:ph idx="1"/>
          </p:nvPr>
        </p:nvPicPr>
        <p:blipFill>
          <a:blip r:embed="rId2"/>
          <a:stretch>
            <a:fillRect/>
          </a:stretch>
        </p:blipFill>
        <p:spPr>
          <a:xfrm>
            <a:off x="1547664" y="1556792"/>
            <a:ext cx="5776292" cy="4038509"/>
          </a:xfrm>
          <a:prstGeom prst="rect">
            <a:avLst/>
          </a:prstGeom>
        </p:spPr>
      </p:pic>
    </p:spTree>
    <p:extLst>
      <p:ext uri="{BB962C8B-B14F-4D97-AF65-F5344CB8AC3E}">
        <p14:creationId xmlns:p14="http://schemas.microsoft.com/office/powerpoint/2010/main" val="40987561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8" descr="Unknown.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9143999" cy="2547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Rectangle 3"/>
          <p:cNvSpPr>
            <a:spLocks noChangeArrowheads="1"/>
          </p:cNvSpPr>
          <p:nvPr/>
        </p:nvSpPr>
        <p:spPr bwMode="auto">
          <a:xfrm>
            <a:off x="1331640" y="673804"/>
            <a:ext cx="360801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US" altLang="en-US" sz="3600" b="1" i="1" dirty="0">
                <a:latin typeface="Candara" panose="020E0502030303020204" pitchFamily="34" charset="0"/>
              </a:rPr>
              <a:t>Physical Literacy</a:t>
            </a:r>
          </a:p>
        </p:txBody>
      </p:sp>
      <p:sp>
        <p:nvSpPr>
          <p:cNvPr id="4100" name="TextBox 10"/>
          <p:cNvSpPr txBox="1">
            <a:spLocks noChangeArrowheads="1"/>
          </p:cNvSpPr>
          <p:nvPr/>
        </p:nvSpPr>
        <p:spPr bwMode="auto">
          <a:xfrm>
            <a:off x="369277" y="2672955"/>
            <a:ext cx="8314007"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US" altLang="en-US" sz="3000" dirty="0">
                <a:latin typeface="Candara" panose="020E0502030303020204" pitchFamily="34" charset="0"/>
              </a:rPr>
              <a:t>Physical literacy can be described as the motivation, confidence, physical competence, knowledge and understanding to value and </a:t>
            </a:r>
          </a:p>
          <a:p>
            <a:pPr algn="ctr" eaLnBrk="1" hangingPunct="1">
              <a:spcBef>
                <a:spcPct val="0"/>
              </a:spcBef>
              <a:buFontTx/>
              <a:buNone/>
            </a:pPr>
            <a:r>
              <a:rPr lang="en-US" altLang="en-US" sz="3000" dirty="0">
                <a:latin typeface="Candara" panose="020E0502030303020204" pitchFamily="34" charset="0"/>
              </a:rPr>
              <a:t>take responsibility for engagement in </a:t>
            </a:r>
          </a:p>
          <a:p>
            <a:pPr algn="ctr" eaLnBrk="1" hangingPunct="1">
              <a:spcBef>
                <a:spcPct val="0"/>
              </a:spcBef>
              <a:buFontTx/>
              <a:buNone/>
            </a:pPr>
            <a:r>
              <a:rPr lang="en-US" altLang="en-US" sz="3000" dirty="0">
                <a:latin typeface="Candara" panose="020E0502030303020204" pitchFamily="34" charset="0"/>
              </a:rPr>
              <a:t>physical activities for life.</a:t>
            </a:r>
          </a:p>
          <a:p>
            <a:pPr algn="ctr" eaLnBrk="1" hangingPunct="1">
              <a:spcBef>
                <a:spcPct val="0"/>
              </a:spcBef>
              <a:buFontTx/>
              <a:buNone/>
            </a:pPr>
            <a:endParaRPr lang="en-US" altLang="en-US" sz="1500" i="1" dirty="0">
              <a:latin typeface="Candara" panose="020E0502030303020204" pitchFamily="34" charset="0"/>
            </a:endParaRPr>
          </a:p>
          <a:p>
            <a:pPr algn="ctr" eaLnBrk="1" hangingPunct="1">
              <a:spcBef>
                <a:spcPct val="0"/>
              </a:spcBef>
              <a:buFontTx/>
              <a:buNone/>
            </a:pPr>
            <a:r>
              <a:rPr lang="de-DE" altLang="en-US" sz="1500" i="1" dirty="0">
                <a:latin typeface="Candara" panose="020E0502030303020204" pitchFamily="34" charset="0"/>
              </a:rPr>
              <a:t>       Whitehead, M. 2016.</a:t>
            </a:r>
            <a:endParaRPr lang="en-US" altLang="en-US" sz="1500" i="1" dirty="0">
              <a:latin typeface="Candara" panose="020E0502030303020204" pitchFamily="34" charset="0"/>
            </a:endParaRPr>
          </a:p>
        </p:txBody>
      </p:sp>
    </p:spTree>
    <p:extLst>
      <p:ext uri="{BB962C8B-B14F-4D97-AF65-F5344CB8AC3E}">
        <p14:creationId xmlns:p14="http://schemas.microsoft.com/office/powerpoint/2010/main" val="357136520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4100">
                                            <p:txEl>
                                              <p:pRg st="0" end="0"/>
                                            </p:txEl>
                                          </p:spTgt>
                                        </p:tgtEl>
                                        <p:attrNameLst>
                                          <p:attrName>style.visibility</p:attrName>
                                        </p:attrNameLst>
                                      </p:cBhvr>
                                      <p:to>
                                        <p:strVal val="visible"/>
                                      </p:to>
                                    </p:set>
                                    <p:animEffect transition="in" filter="box(in)">
                                      <p:cBhvr>
                                        <p:cTn id="7" dur="500"/>
                                        <p:tgtEl>
                                          <p:spTgt spid="4100">
                                            <p:txEl>
                                              <p:pRg st="0" end="0"/>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4100">
                                            <p:txEl>
                                              <p:pRg st="1" end="1"/>
                                            </p:txEl>
                                          </p:spTgt>
                                        </p:tgtEl>
                                        <p:attrNameLst>
                                          <p:attrName>style.visibility</p:attrName>
                                        </p:attrNameLst>
                                      </p:cBhvr>
                                      <p:to>
                                        <p:strVal val="visible"/>
                                      </p:to>
                                    </p:set>
                                    <p:animEffect transition="in" filter="box(in)">
                                      <p:cBhvr>
                                        <p:cTn id="10" dur="500"/>
                                        <p:tgtEl>
                                          <p:spTgt spid="4100">
                                            <p:txEl>
                                              <p:pRg st="1" end="1"/>
                                            </p:txEl>
                                          </p:spTgt>
                                        </p:tgtEl>
                                      </p:cBhvr>
                                    </p:animEffect>
                                  </p:childTnLst>
                                </p:cTn>
                              </p:par>
                              <p:par>
                                <p:cTn id="11" presetID="4" presetClass="entr" presetSubtype="16" fill="hold" nodeType="withEffect">
                                  <p:stCondLst>
                                    <p:cond delay="0"/>
                                  </p:stCondLst>
                                  <p:childTnLst>
                                    <p:set>
                                      <p:cBhvr>
                                        <p:cTn id="12" dur="1" fill="hold">
                                          <p:stCondLst>
                                            <p:cond delay="0"/>
                                          </p:stCondLst>
                                        </p:cTn>
                                        <p:tgtEl>
                                          <p:spTgt spid="4100">
                                            <p:txEl>
                                              <p:pRg st="2" end="2"/>
                                            </p:txEl>
                                          </p:spTgt>
                                        </p:tgtEl>
                                        <p:attrNameLst>
                                          <p:attrName>style.visibility</p:attrName>
                                        </p:attrNameLst>
                                      </p:cBhvr>
                                      <p:to>
                                        <p:strVal val="visible"/>
                                      </p:to>
                                    </p:set>
                                    <p:animEffect transition="in" filter="box(in)">
                                      <p:cBhvr>
                                        <p:cTn id="13" dur="500"/>
                                        <p:tgtEl>
                                          <p:spTgt spid="410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Life long journeys of Physical Literacy</a:t>
            </a:r>
            <a:endParaRPr lang="en-GB" sz="3600" dirty="0"/>
          </a:p>
        </p:txBody>
      </p:sp>
      <p:pic>
        <p:nvPicPr>
          <p:cNvPr id="4" name="Content Placeholder 3"/>
          <p:cNvPicPr>
            <a:picLocks noGrp="1" noChangeAspect="1"/>
          </p:cNvPicPr>
          <p:nvPr>
            <p:ph idx="1"/>
          </p:nvPr>
        </p:nvPicPr>
        <p:blipFill>
          <a:blip r:embed="rId2"/>
          <a:stretch>
            <a:fillRect/>
          </a:stretch>
        </p:blipFill>
        <p:spPr>
          <a:xfrm>
            <a:off x="1547664" y="1556792"/>
            <a:ext cx="5776292" cy="4038509"/>
          </a:xfrm>
          <a:prstGeom prst="rect">
            <a:avLst/>
          </a:prstGeom>
        </p:spPr>
      </p:pic>
      <p:sp>
        <p:nvSpPr>
          <p:cNvPr id="5" name="TextBox 4"/>
          <p:cNvSpPr txBox="1"/>
          <p:nvPr/>
        </p:nvSpPr>
        <p:spPr>
          <a:xfrm>
            <a:off x="251520" y="4509120"/>
            <a:ext cx="6455613" cy="923330"/>
          </a:xfrm>
          <a:prstGeom prst="rect">
            <a:avLst/>
          </a:prstGeom>
          <a:noFill/>
        </p:spPr>
        <p:txBody>
          <a:bodyPr wrap="none" rtlCol="0">
            <a:spAutoFit/>
          </a:bodyPr>
          <a:lstStyle/>
          <a:p>
            <a:r>
              <a:rPr lang="en-GB" sz="5400" dirty="0" smtClean="0"/>
              <a:t>Movement is key…..</a:t>
            </a:r>
            <a:endParaRPr lang="en-GB" sz="2800" dirty="0"/>
          </a:p>
        </p:txBody>
      </p:sp>
    </p:spTree>
    <p:extLst>
      <p:ext uri="{BB962C8B-B14F-4D97-AF65-F5344CB8AC3E}">
        <p14:creationId xmlns:p14="http://schemas.microsoft.com/office/powerpoint/2010/main" val="4217168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80">
                                          <p:stCondLst>
                                            <p:cond delay="0"/>
                                          </p:stCondLst>
                                        </p:cTn>
                                        <p:tgtEl>
                                          <p:spTgt spid="5">
                                            <p:txEl>
                                              <p:pRg st="0" end="0"/>
                                            </p:txEl>
                                          </p:spTgt>
                                        </p:tgtEl>
                                      </p:cBhvr>
                                    </p:animEffect>
                                    <p:anim calcmode="lin" valueType="num">
                                      <p:cBhvr>
                                        <p:cTn id="8" dur="1822" tmFilter="0,0; 0.14,0.36; 0.43,0.73; 0.71,0.91; 1.0,1.0">
                                          <p:stCondLst>
                                            <p:cond delay="0"/>
                                          </p:stCondLst>
                                        </p:cTn>
                                        <p:tgtEl>
                                          <p:spTgt spid="5">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xEl>
                                              <p:pRg st="0" end="0"/>
                                            </p:txEl>
                                          </p:spTgt>
                                        </p:tgtEl>
                                      </p:cBhvr>
                                      <p:to x="100000" y="60000"/>
                                    </p:animScale>
                                    <p:animScale>
                                      <p:cBhvr>
                                        <p:cTn id="14" dur="166" decel="50000">
                                          <p:stCondLst>
                                            <p:cond delay="676"/>
                                          </p:stCondLst>
                                        </p:cTn>
                                        <p:tgtEl>
                                          <p:spTgt spid="5">
                                            <p:txEl>
                                              <p:pRg st="0" end="0"/>
                                            </p:txEl>
                                          </p:spTgt>
                                        </p:tgtEl>
                                      </p:cBhvr>
                                      <p:to x="100000" y="100000"/>
                                    </p:animScale>
                                    <p:animScale>
                                      <p:cBhvr>
                                        <p:cTn id="15" dur="26">
                                          <p:stCondLst>
                                            <p:cond delay="1312"/>
                                          </p:stCondLst>
                                        </p:cTn>
                                        <p:tgtEl>
                                          <p:spTgt spid="5">
                                            <p:txEl>
                                              <p:pRg st="0" end="0"/>
                                            </p:txEl>
                                          </p:spTgt>
                                        </p:tgtEl>
                                      </p:cBhvr>
                                      <p:to x="100000" y="80000"/>
                                    </p:animScale>
                                    <p:animScale>
                                      <p:cBhvr>
                                        <p:cTn id="16" dur="166" decel="50000">
                                          <p:stCondLst>
                                            <p:cond delay="1338"/>
                                          </p:stCondLst>
                                        </p:cTn>
                                        <p:tgtEl>
                                          <p:spTgt spid="5">
                                            <p:txEl>
                                              <p:pRg st="0" end="0"/>
                                            </p:txEl>
                                          </p:spTgt>
                                        </p:tgtEl>
                                      </p:cBhvr>
                                      <p:to x="100000" y="100000"/>
                                    </p:animScale>
                                    <p:animScale>
                                      <p:cBhvr>
                                        <p:cTn id="17" dur="26">
                                          <p:stCondLst>
                                            <p:cond delay="1642"/>
                                          </p:stCondLst>
                                        </p:cTn>
                                        <p:tgtEl>
                                          <p:spTgt spid="5">
                                            <p:txEl>
                                              <p:pRg st="0" end="0"/>
                                            </p:txEl>
                                          </p:spTgt>
                                        </p:tgtEl>
                                      </p:cBhvr>
                                      <p:to x="100000" y="90000"/>
                                    </p:animScale>
                                    <p:animScale>
                                      <p:cBhvr>
                                        <p:cTn id="18" dur="166" decel="50000">
                                          <p:stCondLst>
                                            <p:cond delay="1668"/>
                                          </p:stCondLst>
                                        </p:cTn>
                                        <p:tgtEl>
                                          <p:spTgt spid="5">
                                            <p:txEl>
                                              <p:pRg st="0" end="0"/>
                                            </p:txEl>
                                          </p:spTgt>
                                        </p:tgtEl>
                                      </p:cBhvr>
                                      <p:to x="100000" y="100000"/>
                                    </p:animScale>
                                    <p:animScale>
                                      <p:cBhvr>
                                        <p:cTn id="19" dur="26">
                                          <p:stCondLst>
                                            <p:cond delay="1808"/>
                                          </p:stCondLst>
                                        </p:cTn>
                                        <p:tgtEl>
                                          <p:spTgt spid="5">
                                            <p:txEl>
                                              <p:pRg st="0" end="0"/>
                                            </p:txEl>
                                          </p:spTgt>
                                        </p:tgtEl>
                                      </p:cBhvr>
                                      <p:to x="100000" y="95000"/>
                                    </p:animScale>
                                    <p:animScale>
                                      <p:cBhvr>
                                        <p:cTn id="20" dur="166" decel="50000">
                                          <p:stCondLst>
                                            <p:cond delay="1834"/>
                                          </p:stCondLst>
                                        </p:cTn>
                                        <p:tgtEl>
                                          <p:spTgt spid="5">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1600" y="44624"/>
            <a:ext cx="7452320" cy="5589240"/>
          </a:xfrm>
          <a:prstGeom prst="rect">
            <a:avLst/>
          </a:prstGeom>
        </p:spPr>
      </p:pic>
    </p:spTree>
    <p:extLst>
      <p:ext uri="{BB962C8B-B14F-4D97-AF65-F5344CB8AC3E}">
        <p14:creationId xmlns:p14="http://schemas.microsoft.com/office/powerpoint/2010/main" val="217206172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06090"/>
          </a:xfrm>
        </p:spPr>
        <p:txBody>
          <a:bodyPr>
            <a:normAutofit/>
          </a:bodyPr>
          <a:lstStyle/>
          <a:p>
            <a:r>
              <a:rPr lang="en-GB" sz="3600" dirty="0" smtClean="0"/>
              <a:t>Foundational Movement Competencies </a:t>
            </a:r>
            <a:endParaRPr lang="en-GB" sz="36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61182684"/>
              </p:ext>
            </p:extLst>
          </p:nvPr>
        </p:nvGraphicFramePr>
        <p:xfrm>
          <a:off x="395535" y="1039721"/>
          <a:ext cx="8496945" cy="4392490"/>
        </p:xfrm>
        <a:graphic>
          <a:graphicData uri="http://schemas.openxmlformats.org/drawingml/2006/table">
            <a:tbl>
              <a:tblPr firstRow="1" bandRow="1">
                <a:tableStyleId>{5C22544A-7EE6-4342-B048-85BDC9FD1C3A}</a:tableStyleId>
              </a:tblPr>
              <a:tblGrid>
                <a:gridCol w="3279943">
                  <a:extLst>
                    <a:ext uri="{9D8B030D-6E8A-4147-A177-3AD203B41FA5}">
                      <a16:colId xmlns:a16="http://schemas.microsoft.com/office/drawing/2014/main" val="20000"/>
                    </a:ext>
                  </a:extLst>
                </a:gridCol>
                <a:gridCol w="5217002">
                  <a:extLst>
                    <a:ext uri="{9D8B030D-6E8A-4147-A177-3AD203B41FA5}">
                      <a16:colId xmlns:a16="http://schemas.microsoft.com/office/drawing/2014/main" val="20001"/>
                    </a:ext>
                  </a:extLst>
                </a:gridCol>
              </a:tblGrid>
              <a:tr h="562875">
                <a:tc>
                  <a:txBody>
                    <a:bodyPr/>
                    <a:lstStyle/>
                    <a:p>
                      <a:r>
                        <a:rPr lang="en-GB" sz="2000" dirty="0" smtClean="0"/>
                        <a:t>Foundation Movement</a:t>
                      </a:r>
                      <a:endParaRPr lang="en-GB" sz="2000" dirty="0"/>
                    </a:p>
                  </a:txBody>
                  <a:tcPr marL="68580" marR="68580" marT="34290" marB="34290"/>
                </a:tc>
                <a:tc>
                  <a:txBody>
                    <a:bodyPr/>
                    <a:lstStyle/>
                    <a:p>
                      <a:r>
                        <a:rPr lang="en-GB" sz="2000" dirty="0" smtClean="0"/>
                        <a:t>Fundamental Sports Skills</a:t>
                      </a:r>
                      <a:endParaRPr lang="en-GB" sz="2000" dirty="0"/>
                    </a:p>
                  </a:txBody>
                  <a:tcPr marL="68580" marR="68580" marT="34290" marB="34290"/>
                </a:tc>
                <a:extLst>
                  <a:ext uri="{0D108BD9-81ED-4DB2-BD59-A6C34878D82A}">
                    <a16:rowId xmlns:a16="http://schemas.microsoft.com/office/drawing/2014/main" val="10000"/>
                  </a:ext>
                </a:extLst>
              </a:tr>
              <a:tr h="493599">
                <a:tc>
                  <a:txBody>
                    <a:bodyPr/>
                    <a:lstStyle/>
                    <a:p>
                      <a:r>
                        <a:rPr lang="en-GB" sz="1800" dirty="0" smtClean="0"/>
                        <a:t>Squat</a:t>
                      </a:r>
                      <a:endParaRPr lang="en-GB" sz="1800" dirty="0"/>
                    </a:p>
                  </a:txBody>
                  <a:tcPr marL="68580" marR="68580" marT="34290" marB="34290"/>
                </a:tc>
                <a:tc>
                  <a:txBody>
                    <a:bodyPr/>
                    <a:lstStyle/>
                    <a:p>
                      <a:r>
                        <a:rPr lang="en-GB" sz="1800" dirty="0" smtClean="0"/>
                        <a:t>Vertical Jump, sprint, hop, dodge, side gallop</a:t>
                      </a:r>
                      <a:endParaRPr lang="en-GB" sz="1800" dirty="0"/>
                    </a:p>
                  </a:txBody>
                  <a:tcPr marL="68580" marR="68580" marT="34290" marB="34290"/>
                </a:tc>
                <a:extLst>
                  <a:ext uri="{0D108BD9-81ED-4DB2-BD59-A6C34878D82A}">
                    <a16:rowId xmlns:a16="http://schemas.microsoft.com/office/drawing/2014/main" val="10001"/>
                  </a:ext>
                </a:extLst>
              </a:tr>
              <a:tr h="701429">
                <a:tc>
                  <a:txBody>
                    <a:bodyPr/>
                    <a:lstStyle/>
                    <a:p>
                      <a:r>
                        <a:rPr lang="en-GB" sz="1800" dirty="0" smtClean="0"/>
                        <a:t>Lunge</a:t>
                      </a:r>
                      <a:endParaRPr lang="en-GB" sz="1800" dirty="0"/>
                    </a:p>
                  </a:txBody>
                  <a:tcPr marL="68580" marR="68580" marT="34290" marB="34290"/>
                </a:tc>
                <a:tc>
                  <a:txBody>
                    <a:bodyPr/>
                    <a:lstStyle/>
                    <a:p>
                      <a:r>
                        <a:rPr lang="en-GB" sz="1800" dirty="0" smtClean="0"/>
                        <a:t>Sprint</a:t>
                      </a:r>
                      <a:r>
                        <a:rPr lang="en-GB" sz="1800" baseline="0" dirty="0" smtClean="0"/>
                        <a:t> run, skip, hop, dodge, kick, static balance, catch, side gallop</a:t>
                      </a:r>
                      <a:endParaRPr lang="en-GB" sz="1800" dirty="0"/>
                    </a:p>
                  </a:txBody>
                  <a:tcPr marL="68580" marR="68580" marT="34290" marB="34290"/>
                </a:tc>
                <a:extLst>
                  <a:ext uri="{0D108BD9-81ED-4DB2-BD59-A6C34878D82A}">
                    <a16:rowId xmlns:a16="http://schemas.microsoft.com/office/drawing/2014/main" val="10002"/>
                  </a:ext>
                </a:extLst>
              </a:tr>
              <a:tr h="472980">
                <a:tc>
                  <a:txBody>
                    <a:bodyPr/>
                    <a:lstStyle/>
                    <a:p>
                      <a:r>
                        <a:rPr lang="en-GB" sz="1800" dirty="0" smtClean="0"/>
                        <a:t>Push Up</a:t>
                      </a:r>
                      <a:endParaRPr lang="en-GB" sz="1800" dirty="0"/>
                    </a:p>
                  </a:txBody>
                  <a:tcPr marL="68580" marR="68580" marT="34290" marB="34290"/>
                </a:tc>
                <a:tc>
                  <a:txBody>
                    <a:bodyPr/>
                    <a:lstStyle/>
                    <a:p>
                      <a:r>
                        <a:rPr lang="en-GB" sz="1800" dirty="0" smtClean="0"/>
                        <a:t>Overarm throw, strike</a:t>
                      </a:r>
                      <a:endParaRPr lang="en-GB" sz="1800" dirty="0"/>
                    </a:p>
                  </a:txBody>
                  <a:tcPr marL="68580" marR="68580" marT="34290" marB="34290"/>
                </a:tc>
                <a:extLst>
                  <a:ext uri="{0D108BD9-81ED-4DB2-BD59-A6C34878D82A}">
                    <a16:rowId xmlns:a16="http://schemas.microsoft.com/office/drawing/2014/main" val="10003"/>
                  </a:ext>
                </a:extLst>
              </a:tr>
              <a:tr h="472980">
                <a:tc>
                  <a:txBody>
                    <a:bodyPr/>
                    <a:lstStyle/>
                    <a:p>
                      <a:r>
                        <a:rPr lang="en-GB" sz="1800" dirty="0" smtClean="0"/>
                        <a:t>Pull Up</a:t>
                      </a:r>
                      <a:endParaRPr lang="en-GB" sz="1800" dirty="0"/>
                    </a:p>
                  </a:txBody>
                  <a:tcPr marL="68580" marR="68580" marT="34290" marB="34290"/>
                </a:tc>
                <a:tc>
                  <a:txBody>
                    <a:bodyPr/>
                    <a:lstStyle/>
                    <a:p>
                      <a:r>
                        <a:rPr lang="en-GB" sz="1800" dirty="0" smtClean="0"/>
                        <a:t>Throw,</a:t>
                      </a:r>
                      <a:r>
                        <a:rPr lang="en-GB" sz="1800" baseline="0" dirty="0" smtClean="0"/>
                        <a:t> catch, strike</a:t>
                      </a:r>
                      <a:endParaRPr lang="en-GB" sz="1800" dirty="0"/>
                    </a:p>
                  </a:txBody>
                  <a:tcPr marL="68580" marR="68580" marT="34290" marB="34290"/>
                </a:tc>
                <a:extLst>
                  <a:ext uri="{0D108BD9-81ED-4DB2-BD59-A6C34878D82A}">
                    <a16:rowId xmlns:a16="http://schemas.microsoft.com/office/drawing/2014/main" val="10004"/>
                  </a:ext>
                </a:extLst>
              </a:tr>
              <a:tr h="493599">
                <a:tc>
                  <a:txBody>
                    <a:bodyPr/>
                    <a:lstStyle/>
                    <a:p>
                      <a:r>
                        <a:rPr lang="en-GB" sz="1800" dirty="0" smtClean="0"/>
                        <a:t>Hinge</a:t>
                      </a:r>
                      <a:endParaRPr lang="en-GB" sz="1800" dirty="0"/>
                    </a:p>
                  </a:txBody>
                  <a:tcPr marL="68580" marR="68580" marT="34290" marB="34290"/>
                </a:tc>
                <a:tc>
                  <a:txBody>
                    <a:bodyPr/>
                    <a:lstStyle/>
                    <a:p>
                      <a:r>
                        <a:rPr lang="en-GB" sz="1800" dirty="0" smtClean="0"/>
                        <a:t>Vertical jump, overarm throw, kick, dodge</a:t>
                      </a:r>
                      <a:endParaRPr lang="en-GB" sz="1800" dirty="0"/>
                    </a:p>
                  </a:txBody>
                  <a:tcPr marL="68580" marR="68580" marT="34290" marB="34290"/>
                </a:tc>
                <a:extLst>
                  <a:ext uri="{0D108BD9-81ED-4DB2-BD59-A6C34878D82A}">
                    <a16:rowId xmlns:a16="http://schemas.microsoft.com/office/drawing/2014/main" val="10005"/>
                  </a:ext>
                </a:extLst>
              </a:tr>
              <a:tr h="493599">
                <a:tc>
                  <a:txBody>
                    <a:bodyPr/>
                    <a:lstStyle/>
                    <a:p>
                      <a:r>
                        <a:rPr lang="en-GB" sz="1800" dirty="0" smtClean="0"/>
                        <a:t>Rotation</a:t>
                      </a:r>
                      <a:endParaRPr lang="en-GB" sz="1800" dirty="0"/>
                    </a:p>
                  </a:txBody>
                  <a:tcPr marL="68580" marR="68580" marT="34290" marB="34290"/>
                </a:tc>
                <a:tc>
                  <a:txBody>
                    <a:bodyPr/>
                    <a:lstStyle/>
                    <a:p>
                      <a:r>
                        <a:rPr lang="en-GB" sz="1800" dirty="0" smtClean="0"/>
                        <a:t>Sprint run, overarm throw, kick</a:t>
                      </a:r>
                      <a:endParaRPr lang="en-GB" sz="1800" dirty="0"/>
                    </a:p>
                  </a:txBody>
                  <a:tcPr marL="68580" marR="68580" marT="34290" marB="34290"/>
                </a:tc>
                <a:extLst>
                  <a:ext uri="{0D108BD9-81ED-4DB2-BD59-A6C34878D82A}">
                    <a16:rowId xmlns:a16="http://schemas.microsoft.com/office/drawing/2014/main" val="10006"/>
                  </a:ext>
                </a:extLst>
              </a:tr>
              <a:tr h="701429">
                <a:tc>
                  <a:txBody>
                    <a:bodyPr/>
                    <a:lstStyle/>
                    <a:p>
                      <a:r>
                        <a:rPr lang="en-GB" sz="1800" dirty="0" smtClean="0"/>
                        <a:t>Brace</a:t>
                      </a:r>
                      <a:endParaRPr lang="en-GB" sz="1800" dirty="0"/>
                    </a:p>
                  </a:txBody>
                  <a:tcPr marL="68580" marR="68580" marT="34290" marB="34290"/>
                </a:tc>
                <a:tc>
                  <a:txBody>
                    <a:bodyPr/>
                    <a:lstStyle/>
                    <a:p>
                      <a:r>
                        <a:rPr lang="en-GB" sz="1800" dirty="0" smtClean="0"/>
                        <a:t>Static balance, overarm throw, kick, sprint run, dodge</a:t>
                      </a:r>
                      <a:endParaRPr lang="en-GB" sz="1800" dirty="0"/>
                    </a:p>
                  </a:txBody>
                  <a:tcPr marL="68580" marR="68580" marT="34290" marB="34290"/>
                </a:tc>
                <a:extLst>
                  <a:ext uri="{0D108BD9-81ED-4DB2-BD59-A6C34878D82A}">
                    <a16:rowId xmlns:a16="http://schemas.microsoft.com/office/drawing/2014/main" val="10007"/>
                  </a:ext>
                </a:extLst>
              </a:tr>
            </a:tbl>
          </a:graphicData>
        </a:graphic>
      </p:graphicFrame>
      <p:sp>
        <p:nvSpPr>
          <p:cNvPr id="5" name="TextBox 4"/>
          <p:cNvSpPr txBox="1"/>
          <p:nvPr/>
        </p:nvSpPr>
        <p:spPr>
          <a:xfrm>
            <a:off x="5868144" y="5445224"/>
            <a:ext cx="3024336" cy="300082"/>
          </a:xfrm>
          <a:prstGeom prst="rect">
            <a:avLst/>
          </a:prstGeom>
          <a:noFill/>
        </p:spPr>
        <p:txBody>
          <a:bodyPr wrap="square" rtlCol="0">
            <a:spAutoFit/>
          </a:bodyPr>
          <a:lstStyle/>
          <a:p>
            <a:r>
              <a:rPr lang="en-GB" sz="1350" dirty="0"/>
              <a:t>(</a:t>
            </a:r>
            <a:r>
              <a:rPr lang="en-GB" sz="1350" dirty="0" err="1"/>
              <a:t>Tompsett</a:t>
            </a:r>
            <a:r>
              <a:rPr lang="en-GB" sz="1350" dirty="0"/>
              <a:t>, Burkett &amp; McKean, 2014)</a:t>
            </a:r>
          </a:p>
        </p:txBody>
      </p:sp>
    </p:spTree>
    <p:extLst>
      <p:ext uri="{BB962C8B-B14F-4D97-AF65-F5344CB8AC3E}">
        <p14:creationId xmlns:p14="http://schemas.microsoft.com/office/powerpoint/2010/main" val="365746929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Life long journeys of Physical Literacy</a:t>
            </a:r>
            <a:endParaRPr lang="en-GB" sz="3600" dirty="0"/>
          </a:p>
        </p:txBody>
      </p:sp>
      <p:pic>
        <p:nvPicPr>
          <p:cNvPr id="4" name="Content Placeholder 3"/>
          <p:cNvPicPr>
            <a:picLocks noGrp="1" noChangeAspect="1"/>
          </p:cNvPicPr>
          <p:nvPr>
            <p:ph idx="1"/>
          </p:nvPr>
        </p:nvPicPr>
        <p:blipFill>
          <a:blip r:embed="rId2"/>
          <a:stretch>
            <a:fillRect/>
          </a:stretch>
        </p:blipFill>
        <p:spPr>
          <a:xfrm>
            <a:off x="1547664" y="1556792"/>
            <a:ext cx="5776292" cy="4038509"/>
          </a:xfrm>
          <a:prstGeom prst="rect">
            <a:avLst/>
          </a:prstGeom>
        </p:spPr>
      </p:pic>
      <p:sp>
        <p:nvSpPr>
          <p:cNvPr id="5" name="TextBox 4"/>
          <p:cNvSpPr txBox="1"/>
          <p:nvPr/>
        </p:nvSpPr>
        <p:spPr>
          <a:xfrm>
            <a:off x="251520" y="4509120"/>
            <a:ext cx="7840608" cy="923330"/>
          </a:xfrm>
          <a:prstGeom prst="rect">
            <a:avLst/>
          </a:prstGeom>
          <a:noFill/>
        </p:spPr>
        <p:txBody>
          <a:bodyPr wrap="none" rtlCol="0">
            <a:spAutoFit/>
          </a:bodyPr>
          <a:lstStyle/>
          <a:p>
            <a:r>
              <a:rPr lang="en-GB" sz="5400" dirty="0" smtClean="0"/>
              <a:t>Opportunities are key…..</a:t>
            </a:r>
            <a:endParaRPr lang="en-GB" sz="2800" dirty="0"/>
          </a:p>
        </p:txBody>
      </p:sp>
    </p:spTree>
    <p:extLst>
      <p:ext uri="{BB962C8B-B14F-4D97-AF65-F5344CB8AC3E}">
        <p14:creationId xmlns:p14="http://schemas.microsoft.com/office/powerpoint/2010/main" val="205905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80">
                                          <p:stCondLst>
                                            <p:cond delay="0"/>
                                          </p:stCondLst>
                                        </p:cTn>
                                        <p:tgtEl>
                                          <p:spTgt spid="5">
                                            <p:txEl>
                                              <p:pRg st="0" end="0"/>
                                            </p:txEl>
                                          </p:spTgt>
                                        </p:tgtEl>
                                      </p:cBhvr>
                                    </p:animEffect>
                                    <p:anim calcmode="lin" valueType="num">
                                      <p:cBhvr>
                                        <p:cTn id="8" dur="1822" tmFilter="0,0; 0.14,0.36; 0.43,0.73; 0.71,0.91; 1.0,1.0">
                                          <p:stCondLst>
                                            <p:cond delay="0"/>
                                          </p:stCondLst>
                                        </p:cTn>
                                        <p:tgtEl>
                                          <p:spTgt spid="5">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xEl>
                                              <p:pRg st="0" end="0"/>
                                            </p:txEl>
                                          </p:spTgt>
                                        </p:tgtEl>
                                      </p:cBhvr>
                                      <p:to x="100000" y="60000"/>
                                    </p:animScale>
                                    <p:animScale>
                                      <p:cBhvr>
                                        <p:cTn id="14" dur="166" decel="50000">
                                          <p:stCondLst>
                                            <p:cond delay="676"/>
                                          </p:stCondLst>
                                        </p:cTn>
                                        <p:tgtEl>
                                          <p:spTgt spid="5">
                                            <p:txEl>
                                              <p:pRg st="0" end="0"/>
                                            </p:txEl>
                                          </p:spTgt>
                                        </p:tgtEl>
                                      </p:cBhvr>
                                      <p:to x="100000" y="100000"/>
                                    </p:animScale>
                                    <p:animScale>
                                      <p:cBhvr>
                                        <p:cTn id="15" dur="26">
                                          <p:stCondLst>
                                            <p:cond delay="1312"/>
                                          </p:stCondLst>
                                        </p:cTn>
                                        <p:tgtEl>
                                          <p:spTgt spid="5">
                                            <p:txEl>
                                              <p:pRg st="0" end="0"/>
                                            </p:txEl>
                                          </p:spTgt>
                                        </p:tgtEl>
                                      </p:cBhvr>
                                      <p:to x="100000" y="80000"/>
                                    </p:animScale>
                                    <p:animScale>
                                      <p:cBhvr>
                                        <p:cTn id="16" dur="166" decel="50000">
                                          <p:stCondLst>
                                            <p:cond delay="1338"/>
                                          </p:stCondLst>
                                        </p:cTn>
                                        <p:tgtEl>
                                          <p:spTgt spid="5">
                                            <p:txEl>
                                              <p:pRg st="0" end="0"/>
                                            </p:txEl>
                                          </p:spTgt>
                                        </p:tgtEl>
                                      </p:cBhvr>
                                      <p:to x="100000" y="100000"/>
                                    </p:animScale>
                                    <p:animScale>
                                      <p:cBhvr>
                                        <p:cTn id="17" dur="26">
                                          <p:stCondLst>
                                            <p:cond delay="1642"/>
                                          </p:stCondLst>
                                        </p:cTn>
                                        <p:tgtEl>
                                          <p:spTgt spid="5">
                                            <p:txEl>
                                              <p:pRg st="0" end="0"/>
                                            </p:txEl>
                                          </p:spTgt>
                                        </p:tgtEl>
                                      </p:cBhvr>
                                      <p:to x="100000" y="90000"/>
                                    </p:animScale>
                                    <p:animScale>
                                      <p:cBhvr>
                                        <p:cTn id="18" dur="166" decel="50000">
                                          <p:stCondLst>
                                            <p:cond delay="1668"/>
                                          </p:stCondLst>
                                        </p:cTn>
                                        <p:tgtEl>
                                          <p:spTgt spid="5">
                                            <p:txEl>
                                              <p:pRg st="0" end="0"/>
                                            </p:txEl>
                                          </p:spTgt>
                                        </p:tgtEl>
                                      </p:cBhvr>
                                      <p:to x="100000" y="100000"/>
                                    </p:animScale>
                                    <p:animScale>
                                      <p:cBhvr>
                                        <p:cTn id="19" dur="26">
                                          <p:stCondLst>
                                            <p:cond delay="1808"/>
                                          </p:stCondLst>
                                        </p:cTn>
                                        <p:tgtEl>
                                          <p:spTgt spid="5">
                                            <p:txEl>
                                              <p:pRg st="0" end="0"/>
                                            </p:txEl>
                                          </p:spTgt>
                                        </p:tgtEl>
                                      </p:cBhvr>
                                      <p:to x="100000" y="95000"/>
                                    </p:animScale>
                                    <p:animScale>
                                      <p:cBhvr>
                                        <p:cTn id="20" dur="166" decel="50000">
                                          <p:stCondLst>
                                            <p:cond delay="1834"/>
                                          </p:stCondLst>
                                        </p:cTn>
                                        <p:tgtEl>
                                          <p:spTgt spid="5">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p:txBody>
          <a:bodyPr>
            <a:normAutofit/>
          </a:bodyPr>
          <a:lstStyle/>
          <a:p>
            <a:pPr eaLnBrk="1" hangingPunct="1"/>
            <a:r>
              <a:rPr lang="en-US" altLang="en-US" dirty="0"/>
              <a:t>A</a:t>
            </a:r>
            <a:r>
              <a:rPr lang="en-US" altLang="en-US" b="1" dirty="0"/>
              <a:t> </a:t>
            </a:r>
            <a:r>
              <a:rPr lang="en-US" altLang="en-US" dirty="0"/>
              <a:t>Physical</a:t>
            </a:r>
            <a:r>
              <a:rPr lang="en-US" altLang="en-US" b="1" dirty="0"/>
              <a:t> </a:t>
            </a:r>
            <a:r>
              <a:rPr lang="en-US" altLang="en-US" dirty="0"/>
              <a:t>Literacy </a:t>
            </a:r>
            <a:r>
              <a:rPr lang="en-US" altLang="en-US" dirty="0" smtClean="0"/>
              <a:t>Perspective</a:t>
            </a:r>
            <a:endParaRPr lang="en-US" altLang="en-US" dirty="0"/>
          </a:p>
        </p:txBody>
      </p:sp>
      <p:sp>
        <p:nvSpPr>
          <p:cNvPr id="44034" name="Content Placeholder 2"/>
          <p:cNvSpPr>
            <a:spLocks noGrp="1"/>
          </p:cNvSpPr>
          <p:nvPr>
            <p:ph idx="1"/>
          </p:nvPr>
        </p:nvSpPr>
        <p:spPr>
          <a:xfrm>
            <a:off x="395536" y="2036485"/>
            <a:ext cx="3672408" cy="2472635"/>
          </a:xfrm>
          <a:ln w="38100">
            <a:solidFill>
              <a:schemeClr val="tx1"/>
            </a:solidFill>
          </a:ln>
          <a:effectLst>
            <a:outerShdw blurRad="63500" sx="102000" sy="102000" algn="ctr" rotWithShape="0">
              <a:prstClr val="black">
                <a:alpha val="40000"/>
              </a:prstClr>
            </a:outerShdw>
          </a:effectLst>
        </p:spPr>
        <p:txBody>
          <a:bodyPr>
            <a:normAutofit/>
          </a:bodyPr>
          <a:lstStyle/>
          <a:p>
            <a:pPr marL="0" indent="0" eaLnBrk="1" hangingPunct="1">
              <a:buNone/>
            </a:pPr>
            <a:r>
              <a:rPr lang="en-US" altLang="en-US" sz="2400" dirty="0" smtClean="0"/>
              <a:t>“It </a:t>
            </a:r>
            <a:r>
              <a:rPr lang="en-US" altLang="en-US" sz="2400" dirty="0"/>
              <a:t>is through physical  </a:t>
            </a:r>
            <a:r>
              <a:rPr lang="en-US" altLang="en-US" sz="2400" dirty="0" smtClean="0"/>
              <a:t>embodiment </a:t>
            </a:r>
            <a:r>
              <a:rPr lang="en-US" altLang="en-US" sz="2400" dirty="0"/>
              <a:t>that humans </a:t>
            </a:r>
            <a:r>
              <a:rPr lang="en-GB" altLang="en-US" sz="2400" dirty="0" smtClean="0"/>
              <a:t>create </a:t>
            </a:r>
            <a:r>
              <a:rPr lang="en-GB" altLang="en-US" sz="2400" dirty="0"/>
              <a:t>themselves as they interact with their surroundings</a:t>
            </a:r>
            <a:r>
              <a:rPr lang="en-GB" altLang="en-US" sz="2400" dirty="0" smtClean="0"/>
              <a:t>’”</a:t>
            </a:r>
          </a:p>
          <a:p>
            <a:pPr marL="0" indent="0" eaLnBrk="1" hangingPunct="1">
              <a:buNone/>
            </a:pPr>
            <a:r>
              <a:rPr lang="en-GB" altLang="en-US" sz="2400" dirty="0" smtClean="0"/>
              <a:t>(</a:t>
            </a:r>
            <a:r>
              <a:rPr lang="en-GB" altLang="en-US" sz="2400" dirty="0"/>
              <a:t>Whitehead, </a:t>
            </a:r>
            <a:r>
              <a:rPr lang="en-GB" altLang="en-US" sz="2400" dirty="0" smtClean="0"/>
              <a:t>2010).</a:t>
            </a:r>
            <a:endParaRPr lang="en-GB" altLang="en-US" sz="2400" dirty="0"/>
          </a:p>
          <a:p>
            <a:pPr eaLnBrk="1" hangingPunct="1"/>
            <a:endParaRPr lang="en-US" altLang="en-US" dirty="0"/>
          </a:p>
        </p:txBody>
      </p:sp>
      <p:pic>
        <p:nvPicPr>
          <p:cNvPr id="44037" name="Picture 5" descr="EYMMU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11960" y="1753249"/>
            <a:ext cx="4568423" cy="33747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06066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44034">
                                            <p:bg/>
                                          </p:spTgt>
                                        </p:tgtEl>
                                        <p:attrNameLst>
                                          <p:attrName>style.visibility</p:attrName>
                                        </p:attrNameLst>
                                      </p:cBhvr>
                                      <p:to>
                                        <p:strVal val="visible"/>
                                      </p:to>
                                    </p:set>
                                    <p:animEffect transition="in" filter="fade">
                                      <p:cBhvr>
                                        <p:cTn id="7" dur="2000"/>
                                        <p:tgtEl>
                                          <p:spTgt spid="44034">
                                            <p:bg/>
                                          </p:spTgt>
                                        </p:tgtEl>
                                      </p:cBhvr>
                                    </p:animEffect>
                                    <p:anim calcmode="lin" valueType="num">
                                      <p:cBhvr>
                                        <p:cTn id="8" dur="2000" fill="hold"/>
                                        <p:tgtEl>
                                          <p:spTgt spid="44034">
                                            <p:bg/>
                                          </p:spTgt>
                                        </p:tgtEl>
                                        <p:attrNameLst>
                                          <p:attrName>ppt_w</p:attrName>
                                        </p:attrNameLst>
                                      </p:cBhvr>
                                      <p:tavLst>
                                        <p:tav tm="0" fmla="#ppt_w*sin(2.5*pi*$)">
                                          <p:val>
                                            <p:fltVal val="0"/>
                                          </p:val>
                                        </p:tav>
                                        <p:tav tm="100000">
                                          <p:val>
                                            <p:fltVal val="1"/>
                                          </p:val>
                                        </p:tav>
                                      </p:tavLst>
                                    </p:anim>
                                    <p:anim calcmode="lin" valueType="num">
                                      <p:cBhvr>
                                        <p:cTn id="9" dur="2000" fill="hold"/>
                                        <p:tgtEl>
                                          <p:spTgt spid="44034">
                                            <p:bg/>
                                          </p:spTgt>
                                        </p:tgtEl>
                                        <p:attrNameLst>
                                          <p:attrName>ppt_h</p:attrName>
                                        </p:attrNameLst>
                                      </p:cBhvr>
                                      <p:tavLst>
                                        <p:tav tm="0">
                                          <p:val>
                                            <p:strVal val="#ppt_h"/>
                                          </p:val>
                                        </p:tav>
                                        <p:tav tm="100000">
                                          <p:val>
                                            <p:strVal val="#ppt_h"/>
                                          </p:val>
                                        </p:tav>
                                      </p:tavLst>
                                    </p:anim>
                                  </p:childTnLst>
                                </p:cTn>
                              </p:par>
                              <p:par>
                                <p:cTn id="10" presetID="45" presetClass="entr" presetSubtype="0" fill="hold" grpId="0" nodeType="withEffect">
                                  <p:stCondLst>
                                    <p:cond delay="0"/>
                                  </p:stCondLst>
                                  <p:childTnLst>
                                    <p:set>
                                      <p:cBhvr>
                                        <p:cTn id="11" dur="1" fill="hold">
                                          <p:stCondLst>
                                            <p:cond delay="0"/>
                                          </p:stCondLst>
                                        </p:cTn>
                                        <p:tgtEl>
                                          <p:spTgt spid="44034">
                                            <p:txEl>
                                              <p:pRg st="0" end="0"/>
                                            </p:txEl>
                                          </p:spTgt>
                                        </p:tgtEl>
                                        <p:attrNameLst>
                                          <p:attrName>style.visibility</p:attrName>
                                        </p:attrNameLst>
                                      </p:cBhvr>
                                      <p:to>
                                        <p:strVal val="visible"/>
                                      </p:to>
                                    </p:set>
                                    <p:animEffect transition="in" filter="fade">
                                      <p:cBhvr>
                                        <p:cTn id="12" dur="2000"/>
                                        <p:tgtEl>
                                          <p:spTgt spid="44034">
                                            <p:txEl>
                                              <p:pRg st="0" end="0"/>
                                            </p:txEl>
                                          </p:spTgt>
                                        </p:tgtEl>
                                      </p:cBhvr>
                                    </p:animEffect>
                                    <p:anim calcmode="lin" valueType="num">
                                      <p:cBhvr>
                                        <p:cTn id="13" dur="2000" fill="hold"/>
                                        <p:tgtEl>
                                          <p:spTgt spid="44034">
                                            <p:txEl>
                                              <p:pRg st="0" end="0"/>
                                            </p:txEl>
                                          </p:spTgt>
                                        </p:tgtEl>
                                        <p:attrNameLst>
                                          <p:attrName>ppt_w</p:attrName>
                                        </p:attrNameLst>
                                      </p:cBhvr>
                                      <p:tavLst>
                                        <p:tav tm="0" fmla="#ppt_w*sin(2.5*pi*$)">
                                          <p:val>
                                            <p:fltVal val="0"/>
                                          </p:val>
                                        </p:tav>
                                        <p:tav tm="100000">
                                          <p:val>
                                            <p:fltVal val="1"/>
                                          </p:val>
                                        </p:tav>
                                      </p:tavLst>
                                    </p:anim>
                                    <p:anim calcmode="lin" valueType="num">
                                      <p:cBhvr>
                                        <p:cTn id="14" dur="2000" fill="hold"/>
                                        <p:tgtEl>
                                          <p:spTgt spid="44034">
                                            <p:txEl>
                                              <p:pRg st="0" end="0"/>
                                            </p:txEl>
                                          </p:spTgt>
                                        </p:tgtEl>
                                        <p:attrNameLst>
                                          <p:attrName>ppt_h</p:attrName>
                                        </p:attrNameLst>
                                      </p:cBhvr>
                                      <p:tavLst>
                                        <p:tav tm="0">
                                          <p:val>
                                            <p:strVal val="#ppt_h"/>
                                          </p:val>
                                        </p:tav>
                                        <p:tav tm="100000">
                                          <p:val>
                                            <p:strVal val="#ppt_h"/>
                                          </p:val>
                                        </p:tav>
                                      </p:tavLst>
                                    </p:anim>
                                  </p:childTnLst>
                                </p:cTn>
                              </p:par>
                              <p:par>
                                <p:cTn id="15" presetID="45" presetClass="entr" presetSubtype="0" fill="hold" grpId="0" nodeType="withEffect">
                                  <p:stCondLst>
                                    <p:cond delay="0"/>
                                  </p:stCondLst>
                                  <p:childTnLst>
                                    <p:set>
                                      <p:cBhvr>
                                        <p:cTn id="16" dur="1" fill="hold">
                                          <p:stCondLst>
                                            <p:cond delay="0"/>
                                          </p:stCondLst>
                                        </p:cTn>
                                        <p:tgtEl>
                                          <p:spTgt spid="44034">
                                            <p:txEl>
                                              <p:pRg st="1" end="1"/>
                                            </p:txEl>
                                          </p:spTgt>
                                        </p:tgtEl>
                                        <p:attrNameLst>
                                          <p:attrName>style.visibility</p:attrName>
                                        </p:attrNameLst>
                                      </p:cBhvr>
                                      <p:to>
                                        <p:strVal val="visible"/>
                                      </p:to>
                                    </p:set>
                                    <p:animEffect transition="in" filter="fade">
                                      <p:cBhvr>
                                        <p:cTn id="17" dur="2000"/>
                                        <p:tgtEl>
                                          <p:spTgt spid="44034">
                                            <p:txEl>
                                              <p:pRg st="1" end="1"/>
                                            </p:txEl>
                                          </p:spTgt>
                                        </p:tgtEl>
                                      </p:cBhvr>
                                    </p:animEffect>
                                    <p:anim calcmode="lin" valueType="num">
                                      <p:cBhvr>
                                        <p:cTn id="18" dur="2000" fill="hold"/>
                                        <p:tgtEl>
                                          <p:spTgt spid="44034">
                                            <p:txEl>
                                              <p:pRg st="1" end="1"/>
                                            </p:txEl>
                                          </p:spTgt>
                                        </p:tgtEl>
                                        <p:attrNameLst>
                                          <p:attrName>ppt_w</p:attrName>
                                        </p:attrNameLst>
                                      </p:cBhvr>
                                      <p:tavLst>
                                        <p:tav tm="0" fmla="#ppt_w*sin(2.5*pi*$)">
                                          <p:val>
                                            <p:fltVal val="0"/>
                                          </p:val>
                                        </p:tav>
                                        <p:tav tm="100000">
                                          <p:val>
                                            <p:fltVal val="1"/>
                                          </p:val>
                                        </p:tav>
                                      </p:tavLst>
                                    </p:anim>
                                    <p:anim calcmode="lin" valueType="num">
                                      <p:cBhvr>
                                        <p:cTn id="19" dur="2000" fill="hold"/>
                                        <p:tgtEl>
                                          <p:spTgt spid="44034">
                                            <p:txEl>
                                              <p:pRg st="1" end="1"/>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uiExpand="1"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3608" y="1526927"/>
            <a:ext cx="7772400" cy="1470025"/>
          </a:xfrm>
        </p:spPr>
        <p:txBody>
          <a:bodyPr/>
          <a:lstStyle/>
          <a:p>
            <a:r>
              <a:rPr lang="en-GB" dirty="0" smtClean="0">
                <a:solidFill>
                  <a:schemeClr val="bg1"/>
                </a:solidFill>
              </a:rPr>
              <a:t>The Theory of Affordances</a:t>
            </a:r>
            <a:endParaRPr lang="en-GB" dirty="0">
              <a:solidFill>
                <a:schemeClr val="bg1"/>
              </a:solidFill>
            </a:endParaRPr>
          </a:p>
        </p:txBody>
      </p:sp>
      <p:sp>
        <p:nvSpPr>
          <p:cNvPr id="3" name="Subtitle 2"/>
          <p:cNvSpPr>
            <a:spLocks noGrp="1"/>
          </p:cNvSpPr>
          <p:nvPr>
            <p:ph type="subTitle" idx="1"/>
          </p:nvPr>
        </p:nvSpPr>
        <p:spPr>
          <a:xfrm>
            <a:off x="3059832" y="2636912"/>
            <a:ext cx="6400800" cy="1752600"/>
          </a:xfrm>
        </p:spPr>
        <p:txBody>
          <a:bodyPr/>
          <a:lstStyle/>
          <a:p>
            <a:r>
              <a:rPr lang="en-GB" dirty="0" smtClean="0"/>
              <a:t>2021</a:t>
            </a:r>
            <a:endParaRPr lang="en-GB" dirty="0"/>
          </a:p>
        </p:txBody>
      </p:sp>
    </p:spTree>
    <p:extLst>
      <p:ext uri="{BB962C8B-B14F-4D97-AF65-F5344CB8AC3E}">
        <p14:creationId xmlns:p14="http://schemas.microsoft.com/office/powerpoint/2010/main" val="422519390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7824" y="476672"/>
            <a:ext cx="3289300" cy="4838700"/>
          </a:xfrm>
          <a:prstGeom prst="rect">
            <a:avLst/>
          </a:prstGeom>
        </p:spPr>
      </p:pic>
      <p:sp>
        <p:nvSpPr>
          <p:cNvPr id="3" name="Rectangle 2"/>
          <p:cNvSpPr/>
          <p:nvPr/>
        </p:nvSpPr>
        <p:spPr>
          <a:xfrm>
            <a:off x="6876256" y="4946040"/>
            <a:ext cx="1556836" cy="369332"/>
          </a:xfrm>
          <a:prstGeom prst="rect">
            <a:avLst/>
          </a:prstGeom>
        </p:spPr>
        <p:txBody>
          <a:bodyPr wrap="none">
            <a:spAutoFit/>
          </a:bodyPr>
          <a:lstStyle/>
          <a:p>
            <a:r>
              <a:rPr lang="en-GB" dirty="0" smtClean="0"/>
              <a:t>Gibson</a:t>
            </a:r>
            <a:r>
              <a:rPr lang="en-GB" dirty="0"/>
              <a:t>, 1986</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76256" y="2996952"/>
            <a:ext cx="1656184" cy="1656184"/>
          </a:xfrm>
          <a:prstGeom prst="rect">
            <a:avLst/>
          </a:prstGeom>
        </p:spPr>
      </p:pic>
    </p:spTree>
    <p:extLst>
      <p:ext uri="{BB962C8B-B14F-4D97-AF65-F5344CB8AC3E}">
        <p14:creationId xmlns:p14="http://schemas.microsoft.com/office/powerpoint/2010/main" val="375102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3194" y="0"/>
            <a:ext cx="8229600" cy="1143000"/>
          </a:xfrm>
        </p:spPr>
        <p:txBody>
          <a:bodyPr/>
          <a:lstStyle/>
          <a:p>
            <a:r>
              <a:rPr lang="en-US" dirty="0" smtClean="0"/>
              <a:t>The theory of affordances </a:t>
            </a:r>
            <a:endParaRPr lang="en-US" dirty="0"/>
          </a:p>
        </p:txBody>
      </p:sp>
      <p:sp>
        <p:nvSpPr>
          <p:cNvPr id="3" name="Content Placeholder 2"/>
          <p:cNvSpPr>
            <a:spLocks noGrp="1"/>
          </p:cNvSpPr>
          <p:nvPr>
            <p:ph idx="1"/>
          </p:nvPr>
        </p:nvSpPr>
        <p:spPr>
          <a:xfrm>
            <a:off x="384397" y="1340768"/>
            <a:ext cx="8651304" cy="1828799"/>
          </a:xfrm>
        </p:spPr>
        <p:txBody>
          <a:bodyPr>
            <a:normAutofit fontScale="32500" lnSpcReduction="20000"/>
          </a:bodyPr>
          <a:lstStyle/>
          <a:p>
            <a:pPr marL="0" indent="0">
              <a:buNone/>
            </a:pPr>
            <a:r>
              <a:rPr lang="en-US" sz="9600" dirty="0" smtClean="0"/>
              <a:t>”The affordances of the environment are what it offers to the animal, what it provides or furnishes</a:t>
            </a:r>
            <a:r>
              <a:rPr lang="is-IS" sz="9600" dirty="0" smtClean="0"/>
              <a:t>…”</a:t>
            </a:r>
          </a:p>
          <a:p>
            <a:endParaRPr lang="is-IS" dirty="0"/>
          </a:p>
          <a:p>
            <a:endParaRPr lang="is-IS" dirty="0"/>
          </a:p>
          <a:p>
            <a:pPr marL="3657600" lvl="8" indent="0">
              <a:buNone/>
            </a:pPr>
            <a:r>
              <a:rPr lang="en-US" dirty="0" smtClean="0"/>
              <a:t>		</a:t>
            </a:r>
            <a:endParaRPr lang="is-IS" dirty="0" smtClean="0"/>
          </a:p>
        </p:txBody>
      </p:sp>
      <p:sp>
        <p:nvSpPr>
          <p:cNvPr id="5" name="TextBox 4"/>
          <p:cNvSpPr txBox="1"/>
          <p:nvPr/>
        </p:nvSpPr>
        <p:spPr>
          <a:xfrm>
            <a:off x="1115616" y="2996952"/>
            <a:ext cx="6912768" cy="1569660"/>
          </a:xfrm>
          <a:prstGeom prst="rect">
            <a:avLst/>
          </a:prstGeom>
          <a:noFill/>
        </p:spPr>
        <p:txBody>
          <a:bodyPr wrap="square" rtlCol="0">
            <a:spAutoFit/>
          </a:bodyPr>
          <a:lstStyle/>
          <a:p>
            <a:r>
              <a:rPr lang="is-IS" sz="2400" dirty="0"/>
              <a:t>However they are relevant to the animal...eg. </a:t>
            </a:r>
            <a:r>
              <a:rPr lang="en-US" sz="2400" dirty="0"/>
              <a:t>S</a:t>
            </a:r>
            <a:r>
              <a:rPr lang="is-IS" sz="2400" dirty="0"/>
              <a:t>olid ground give support for animals to stand, walk run etc. </a:t>
            </a:r>
            <a:r>
              <a:rPr lang="en-US" sz="2400" dirty="0"/>
              <a:t>B</a:t>
            </a:r>
            <a:r>
              <a:rPr lang="is-IS" sz="2400" dirty="0"/>
              <a:t>ut a marsh land and water is </a:t>
            </a:r>
            <a:r>
              <a:rPr lang="is-IS" sz="2400" dirty="0" smtClean="0"/>
              <a:t>sink-into-abledepending </a:t>
            </a:r>
            <a:r>
              <a:rPr lang="is-IS" sz="2400" dirty="0"/>
              <a:t>on the weight of the </a:t>
            </a:r>
            <a:r>
              <a:rPr lang="is-IS" sz="2400" dirty="0" smtClean="0"/>
              <a:t>animal...</a:t>
            </a:r>
            <a:endParaRPr lang="en-GB" dirty="0"/>
          </a:p>
        </p:txBody>
      </p:sp>
    </p:spTree>
    <p:extLst>
      <p:ext uri="{BB962C8B-B14F-4D97-AF65-F5344CB8AC3E}">
        <p14:creationId xmlns:p14="http://schemas.microsoft.com/office/powerpoint/2010/main" val="1744870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51520" y="404664"/>
            <a:ext cx="6696744" cy="5022558"/>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91987" y="2682595"/>
            <a:ext cx="3912554" cy="2744627"/>
          </a:xfrm>
          <a:prstGeom prst="rect">
            <a:avLst/>
          </a:prstGeom>
        </p:spPr>
      </p:pic>
    </p:spTree>
    <p:extLst>
      <p:ext uri="{BB962C8B-B14F-4D97-AF65-F5344CB8AC3E}">
        <p14:creationId xmlns:p14="http://schemas.microsoft.com/office/powerpoint/2010/main" val="3061224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43808" y="260648"/>
            <a:ext cx="3341468" cy="5221044"/>
          </a:xfrm>
        </p:spPr>
      </p:pic>
    </p:spTree>
    <p:extLst>
      <p:ext uri="{BB962C8B-B14F-4D97-AF65-F5344CB8AC3E}">
        <p14:creationId xmlns:p14="http://schemas.microsoft.com/office/powerpoint/2010/main" val="375670944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916832"/>
            <a:ext cx="9392315" cy="1754326"/>
          </a:xfrm>
          <a:prstGeom prst="rect">
            <a:avLst/>
          </a:prstGeom>
          <a:noFill/>
        </p:spPr>
        <p:txBody>
          <a:bodyPr wrap="none" rtlCol="0">
            <a:spAutoFit/>
          </a:bodyPr>
          <a:lstStyle/>
          <a:p>
            <a:r>
              <a:rPr lang="en-GB" sz="3600" dirty="0"/>
              <a:t>The affordances of the environment are </a:t>
            </a:r>
            <a:endParaRPr lang="en-GB" sz="3600" dirty="0" smtClean="0"/>
          </a:p>
          <a:p>
            <a:r>
              <a:rPr lang="en-GB" sz="3600" dirty="0" smtClean="0"/>
              <a:t>what </a:t>
            </a:r>
            <a:r>
              <a:rPr lang="en-GB" sz="3600" dirty="0"/>
              <a:t>it offers </a:t>
            </a:r>
            <a:r>
              <a:rPr lang="en-GB" sz="3600" dirty="0" smtClean="0"/>
              <a:t>the </a:t>
            </a:r>
            <a:r>
              <a:rPr lang="en-GB" sz="3600" dirty="0"/>
              <a:t>animal, </a:t>
            </a:r>
            <a:r>
              <a:rPr lang="en-GB" sz="3600" dirty="0" smtClean="0"/>
              <a:t>what </a:t>
            </a:r>
            <a:r>
              <a:rPr lang="en-GB" sz="3600" dirty="0"/>
              <a:t>it provides or </a:t>
            </a:r>
            <a:endParaRPr lang="en-GB" sz="3600" dirty="0" smtClean="0"/>
          </a:p>
          <a:p>
            <a:r>
              <a:rPr lang="en-GB" sz="3600" dirty="0" smtClean="0"/>
              <a:t>furnishes</a:t>
            </a:r>
            <a:r>
              <a:rPr lang="en-GB" sz="3600" dirty="0"/>
              <a:t>, </a:t>
            </a:r>
            <a:r>
              <a:rPr lang="en-GB" sz="3600" b="1" dirty="0" smtClean="0">
                <a:solidFill>
                  <a:srgbClr val="00B050"/>
                </a:solidFill>
              </a:rPr>
              <a:t>either </a:t>
            </a:r>
            <a:r>
              <a:rPr lang="en-GB" sz="3600" b="1" dirty="0">
                <a:solidFill>
                  <a:srgbClr val="00B050"/>
                </a:solidFill>
              </a:rPr>
              <a:t>for good or for ill</a:t>
            </a:r>
            <a:r>
              <a:rPr lang="en-GB" sz="3600" dirty="0"/>
              <a:t>. (p. 127) </a:t>
            </a:r>
          </a:p>
        </p:txBody>
      </p:sp>
    </p:spTree>
    <p:extLst>
      <p:ext uri="{BB962C8B-B14F-4D97-AF65-F5344CB8AC3E}">
        <p14:creationId xmlns:p14="http://schemas.microsoft.com/office/powerpoint/2010/main" val="125681031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Affordances </a:t>
            </a:r>
            <a:endParaRPr lang="en-GB" dirty="0"/>
          </a:p>
        </p:txBody>
      </p:sp>
      <p:sp>
        <p:nvSpPr>
          <p:cNvPr id="3" name="Content Placeholder 2"/>
          <p:cNvSpPr>
            <a:spLocks noGrp="1"/>
          </p:cNvSpPr>
          <p:nvPr>
            <p:ph idx="1"/>
          </p:nvPr>
        </p:nvSpPr>
        <p:spPr>
          <a:xfrm>
            <a:off x="457200" y="2420888"/>
            <a:ext cx="8229600" cy="1324743"/>
          </a:xfrm>
        </p:spPr>
        <p:txBody>
          <a:bodyPr/>
          <a:lstStyle/>
          <a:p>
            <a:pPr marL="0" indent="0" algn="ctr">
              <a:buNone/>
            </a:pPr>
            <a:r>
              <a:rPr lang="en-GB" dirty="0" smtClean="0"/>
              <a:t>Often referred to as the functionally significant properties of the environment </a:t>
            </a:r>
            <a:endParaRPr lang="en-GB" dirty="0"/>
          </a:p>
        </p:txBody>
      </p:sp>
    </p:spTree>
    <p:extLst>
      <p:ext uri="{BB962C8B-B14F-4D97-AF65-F5344CB8AC3E}">
        <p14:creationId xmlns:p14="http://schemas.microsoft.com/office/powerpoint/2010/main" val="266897522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315416"/>
            <a:ext cx="9144000" cy="6069205"/>
          </a:xfrm>
        </p:spPr>
      </p:pic>
      <p:sp>
        <p:nvSpPr>
          <p:cNvPr id="6" name="TextBox 5"/>
          <p:cNvSpPr txBox="1"/>
          <p:nvPr/>
        </p:nvSpPr>
        <p:spPr>
          <a:xfrm>
            <a:off x="827584" y="4221088"/>
            <a:ext cx="3816424" cy="369332"/>
          </a:xfrm>
          <a:prstGeom prst="rect">
            <a:avLst/>
          </a:prstGeom>
          <a:noFill/>
        </p:spPr>
        <p:txBody>
          <a:bodyPr wrap="square" rtlCol="0">
            <a:spAutoFit/>
          </a:bodyPr>
          <a:lstStyle/>
          <a:p>
            <a:endParaRPr lang="en-GB" dirty="0"/>
          </a:p>
        </p:txBody>
      </p:sp>
      <p:sp>
        <p:nvSpPr>
          <p:cNvPr id="10" name="Rectangle 9"/>
          <p:cNvSpPr/>
          <p:nvPr/>
        </p:nvSpPr>
        <p:spPr>
          <a:xfrm>
            <a:off x="5580112" y="404664"/>
            <a:ext cx="3456384" cy="2592288"/>
          </a:xfrm>
          <a:prstGeom prst="rect">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23532" y="548680"/>
            <a:ext cx="3169543" cy="1493091"/>
          </a:xfrm>
          <a:prstGeom prst="rect">
            <a:avLst/>
          </a:prstGeom>
        </p:spPr>
      </p:pic>
      <p:sp>
        <p:nvSpPr>
          <p:cNvPr id="11" name="TextBox 10"/>
          <p:cNvSpPr txBox="1"/>
          <p:nvPr/>
        </p:nvSpPr>
        <p:spPr>
          <a:xfrm>
            <a:off x="5660252" y="2148063"/>
            <a:ext cx="3296102" cy="1015663"/>
          </a:xfrm>
          <a:prstGeom prst="rect">
            <a:avLst/>
          </a:prstGeom>
          <a:noFill/>
        </p:spPr>
        <p:txBody>
          <a:bodyPr wrap="square" rtlCol="0">
            <a:spAutoFit/>
          </a:bodyPr>
          <a:lstStyle/>
          <a:p>
            <a:r>
              <a:rPr lang="en-GB" sz="1400" dirty="0">
                <a:solidFill>
                  <a:schemeClr val="bg1"/>
                </a:solidFill>
                <a:hlinkClick r:id="rId4"/>
              </a:rPr>
              <a:t>https://www.ted.com/talks/suzanne_simard_how_trees_talk_to_each_other?language=en</a:t>
            </a:r>
            <a:endParaRPr lang="en-GB" sz="1400" dirty="0">
              <a:solidFill>
                <a:schemeClr val="bg1"/>
              </a:solidFill>
            </a:endParaRPr>
          </a:p>
          <a:p>
            <a:endParaRPr lang="en-GB" dirty="0"/>
          </a:p>
        </p:txBody>
      </p:sp>
    </p:spTree>
    <p:extLst>
      <p:ext uri="{BB962C8B-B14F-4D97-AF65-F5344CB8AC3E}">
        <p14:creationId xmlns:p14="http://schemas.microsoft.com/office/powerpoint/2010/main" val="2119752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44824"/>
            <a:ext cx="8229600" cy="1143000"/>
          </a:xfrm>
        </p:spPr>
        <p:txBody>
          <a:bodyPr>
            <a:normAutofit fontScale="90000"/>
          </a:bodyPr>
          <a:lstStyle/>
          <a:p>
            <a:r>
              <a:rPr lang="en-GB" dirty="0" smtClean="0"/>
              <a:t>Affordances provide </a:t>
            </a:r>
            <a:r>
              <a:rPr lang="en-GB" dirty="0" smtClean="0"/>
              <a:t>possibilities.</a:t>
            </a:r>
            <a:endParaRPr lang="en-GB" dirty="0"/>
          </a:p>
        </p:txBody>
      </p:sp>
    </p:spTree>
    <p:extLst>
      <p:ext uri="{BB962C8B-B14F-4D97-AF65-F5344CB8AC3E}">
        <p14:creationId xmlns:p14="http://schemas.microsoft.com/office/powerpoint/2010/main" val="52326795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Content Placeholder 2"/>
          <p:cNvSpPr>
            <a:spLocks noGrp="1"/>
          </p:cNvSpPr>
          <p:nvPr>
            <p:ph idx="1"/>
          </p:nvPr>
        </p:nvSpPr>
        <p:spPr>
          <a:xfrm>
            <a:off x="539552" y="1124744"/>
            <a:ext cx="8496944" cy="3240360"/>
          </a:xfrm>
        </p:spPr>
        <p:txBody>
          <a:bodyPr>
            <a:normAutofit/>
          </a:bodyPr>
          <a:lstStyle/>
          <a:p>
            <a:pPr marL="0" indent="0">
              <a:buNone/>
            </a:pPr>
            <a:r>
              <a:rPr lang="en-US" altLang="en-US" dirty="0"/>
              <a:t>Affordance theory states that the world is perceived not only in terms of object shapes and spatial relationships but also in terms of object possibilities for action (affordances</a:t>
            </a:r>
            <a:r>
              <a:rPr lang="en-US" altLang="en-US" dirty="0" smtClean="0"/>
              <a:t>) </a:t>
            </a:r>
            <a:r>
              <a:rPr lang="en-US" altLang="en-US" dirty="0"/>
              <a:t>perception drives action.               </a:t>
            </a:r>
            <a:endParaRPr lang="en-US" altLang="en-US" dirty="0" smtClean="0"/>
          </a:p>
          <a:p>
            <a:pPr marL="0" indent="0">
              <a:buNone/>
            </a:pPr>
            <a:r>
              <a:rPr lang="en-US" altLang="en-US" dirty="0" smtClean="0"/>
              <a:t> </a:t>
            </a:r>
            <a:r>
              <a:rPr lang="en-US" altLang="en-US" dirty="0"/>
              <a:t>(</a:t>
            </a:r>
            <a:r>
              <a:rPr lang="en-US" altLang="en-US" dirty="0" smtClean="0"/>
              <a:t>J</a:t>
            </a:r>
            <a:r>
              <a:rPr lang="en-US" altLang="en-US" dirty="0"/>
              <a:t>. </a:t>
            </a:r>
            <a:r>
              <a:rPr lang="en-US" altLang="en-US" dirty="0" smtClean="0"/>
              <a:t>J. Gibson) </a:t>
            </a:r>
          </a:p>
          <a:p>
            <a:pPr marL="0" indent="0">
              <a:buNone/>
            </a:pPr>
            <a:endParaRPr lang="en-US" altLang="en-US" dirty="0"/>
          </a:p>
        </p:txBody>
      </p:sp>
    </p:spTree>
    <p:extLst>
      <p:ext uri="{BB962C8B-B14F-4D97-AF65-F5344CB8AC3E}">
        <p14:creationId xmlns:p14="http://schemas.microsoft.com/office/powerpoint/2010/main" val="319896045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55776" y="10520"/>
            <a:ext cx="4178979" cy="5695352"/>
          </a:xfrm>
        </p:spPr>
      </p:pic>
    </p:spTree>
    <p:extLst>
      <p:ext uri="{BB962C8B-B14F-4D97-AF65-F5344CB8AC3E}">
        <p14:creationId xmlns:p14="http://schemas.microsoft.com/office/powerpoint/2010/main" val="80270599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Affordances</a:t>
            </a:r>
            <a:endParaRPr lang="en-GB" dirty="0"/>
          </a:p>
        </p:txBody>
      </p:sp>
      <p:sp>
        <p:nvSpPr>
          <p:cNvPr id="3" name="Content Placeholder 2"/>
          <p:cNvSpPr>
            <a:spLocks noGrp="1"/>
          </p:cNvSpPr>
          <p:nvPr>
            <p:ph idx="1"/>
          </p:nvPr>
        </p:nvSpPr>
        <p:spPr/>
        <p:txBody>
          <a:bodyPr/>
          <a:lstStyle/>
          <a:p>
            <a:pPr marL="0" indent="0">
              <a:buNone/>
            </a:pPr>
            <a:r>
              <a:rPr lang="en-GB" dirty="0" smtClean="0"/>
              <a:t>Natural environments represent dynamic and rough </a:t>
            </a:r>
            <a:r>
              <a:rPr lang="en-GB" dirty="0" err="1" smtClean="0"/>
              <a:t>playscapes</a:t>
            </a:r>
            <a:r>
              <a:rPr lang="en-GB" dirty="0" smtClean="0"/>
              <a:t> that challenge motor activity in children. </a:t>
            </a:r>
          </a:p>
          <a:p>
            <a:pPr marL="0" indent="0">
              <a:buNone/>
            </a:pPr>
            <a:endParaRPr lang="en-GB" dirty="0"/>
          </a:p>
          <a:p>
            <a:pPr marL="0" indent="0">
              <a:buNone/>
            </a:pPr>
            <a:r>
              <a:rPr lang="en-GB" dirty="0" smtClean="0"/>
              <a:t>(</a:t>
            </a:r>
            <a:r>
              <a:rPr lang="en-GB" dirty="0" err="1" smtClean="0"/>
              <a:t>Fjortof</a:t>
            </a:r>
            <a:r>
              <a:rPr lang="en-GB" dirty="0" smtClean="0"/>
              <a:t>, 2004)</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41691" y="3645024"/>
            <a:ext cx="1656184" cy="1656184"/>
          </a:xfrm>
          <a:prstGeom prst="rect">
            <a:avLst/>
          </a:prstGeom>
        </p:spPr>
      </p:pic>
    </p:spTree>
    <p:extLst>
      <p:ext uri="{BB962C8B-B14F-4D97-AF65-F5344CB8AC3E}">
        <p14:creationId xmlns:p14="http://schemas.microsoft.com/office/powerpoint/2010/main" val="2442727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1268760"/>
            <a:ext cx="7920880" cy="2862322"/>
          </a:xfrm>
          <a:prstGeom prst="rect">
            <a:avLst/>
          </a:prstGeom>
        </p:spPr>
        <p:txBody>
          <a:bodyPr wrap="square">
            <a:spAutoFit/>
          </a:bodyPr>
          <a:lstStyle/>
          <a:p>
            <a:r>
              <a:rPr lang="en-US" altLang="en-US" sz="3600" dirty="0"/>
              <a:t>We need to ensure that children are given the opportunities to experience a wide variety of affordances from early childhood to ensure good motor development.</a:t>
            </a:r>
          </a:p>
        </p:txBody>
      </p:sp>
      <p:sp>
        <p:nvSpPr>
          <p:cNvPr id="3" name="TextBox 2"/>
          <p:cNvSpPr txBox="1"/>
          <p:nvPr/>
        </p:nvSpPr>
        <p:spPr>
          <a:xfrm rot="20970544">
            <a:off x="1945305" y="3807918"/>
            <a:ext cx="3954929" cy="646331"/>
          </a:xfrm>
          <a:prstGeom prst="rect">
            <a:avLst/>
          </a:prstGeom>
          <a:noFill/>
        </p:spPr>
        <p:txBody>
          <a:bodyPr wrap="none" rtlCol="0">
            <a:spAutoFit/>
          </a:bodyPr>
          <a:lstStyle/>
          <a:p>
            <a:r>
              <a:rPr lang="en-GB" sz="3600" b="1" dirty="0" smtClean="0">
                <a:solidFill>
                  <a:schemeClr val="accent1">
                    <a:lumMod val="50000"/>
                  </a:schemeClr>
                </a:solidFill>
              </a:rPr>
              <a:t>Physical Literacy</a:t>
            </a:r>
            <a:endParaRPr lang="en-GB" sz="3600" b="1" dirty="0">
              <a:solidFill>
                <a:schemeClr val="accent1">
                  <a:lumMod val="50000"/>
                </a:schemeClr>
              </a:solidFill>
            </a:endParaRPr>
          </a:p>
        </p:txBody>
      </p:sp>
    </p:spTree>
    <p:extLst>
      <p:ext uri="{BB962C8B-B14F-4D97-AF65-F5344CB8AC3E}">
        <p14:creationId xmlns:p14="http://schemas.microsoft.com/office/powerpoint/2010/main" val="574799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3"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750" fill="hold"/>
                                        <p:tgtEl>
                                          <p:spTgt spid="3"/>
                                        </p:tgtEl>
                                        <p:attrNameLst>
                                          <p:attrName>ppt_x</p:attrName>
                                        </p:attrNameLst>
                                      </p:cBhvr>
                                      <p:tavLst>
                                        <p:tav tm="0">
                                          <p:val>
                                            <p:strVal val="1+#ppt_w/2"/>
                                          </p:val>
                                        </p:tav>
                                        <p:tav tm="100000">
                                          <p:val>
                                            <p:strVal val="#ppt_x"/>
                                          </p:val>
                                        </p:tav>
                                      </p:tavLst>
                                    </p:anim>
                                    <p:anim calcmode="lin" valueType="num">
                                      <p:cBhvr additive="base">
                                        <p:cTn id="8" dur="750" fill="hold"/>
                                        <p:tgtEl>
                                          <p:spTgt spid="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Breakout room time….</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65534" y="1988840"/>
            <a:ext cx="5612931" cy="2736304"/>
          </a:xfrm>
          <a:prstGeom prst="rect">
            <a:avLst/>
          </a:prstGeom>
        </p:spPr>
      </p:pic>
      <p:sp>
        <p:nvSpPr>
          <p:cNvPr id="6" name="Rectangle 5"/>
          <p:cNvSpPr/>
          <p:nvPr/>
        </p:nvSpPr>
        <p:spPr>
          <a:xfrm>
            <a:off x="1679070" y="1984038"/>
            <a:ext cx="5686785" cy="273630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5" name="Table 4"/>
          <p:cNvGraphicFramePr>
            <a:graphicFrameLocks noGrp="1"/>
          </p:cNvGraphicFramePr>
          <p:nvPr>
            <p:extLst>
              <p:ext uri="{D42A27DB-BD31-4B8C-83A1-F6EECF244321}">
                <p14:modId xmlns:p14="http://schemas.microsoft.com/office/powerpoint/2010/main" val="1573864855"/>
              </p:ext>
            </p:extLst>
          </p:nvPr>
        </p:nvGraphicFramePr>
        <p:xfrm>
          <a:off x="1474462" y="2072030"/>
          <a:ext cx="6096000" cy="2560320"/>
        </p:xfrm>
        <a:graphic>
          <a:graphicData uri="http://schemas.openxmlformats.org/drawingml/2006/table">
            <a:tbl>
              <a:tblPr>
                <a:tableStyleId>{5C22544A-7EE6-4342-B048-85BDC9FD1C3A}</a:tableStyleId>
              </a:tblPr>
              <a:tblGrid>
                <a:gridCol w="3048000">
                  <a:extLst>
                    <a:ext uri="{9D8B030D-6E8A-4147-A177-3AD203B41FA5}">
                      <a16:colId xmlns:a16="http://schemas.microsoft.com/office/drawing/2014/main" val="849063047"/>
                    </a:ext>
                  </a:extLst>
                </a:gridCol>
                <a:gridCol w="3048000">
                  <a:extLst>
                    <a:ext uri="{9D8B030D-6E8A-4147-A177-3AD203B41FA5}">
                      <a16:colId xmlns:a16="http://schemas.microsoft.com/office/drawing/2014/main" val="300922949"/>
                    </a:ext>
                  </a:extLst>
                </a:gridCol>
              </a:tblGrid>
              <a:tr h="640080">
                <a:tc>
                  <a:txBody>
                    <a:bodyPr/>
                    <a:lstStyle/>
                    <a:p>
                      <a:r>
                        <a:rPr lang="en-GB" dirty="0" smtClean="0"/>
                        <a:t>Breakout room</a:t>
                      </a:r>
                      <a:r>
                        <a:rPr lang="en-GB" baseline="0" dirty="0" smtClean="0"/>
                        <a:t> 1 </a:t>
                      </a:r>
                      <a:endParaRPr lang="en-GB" dirty="0"/>
                    </a:p>
                  </a:txBody>
                  <a:tcPr/>
                </a:tc>
                <a:tc>
                  <a:txBody>
                    <a:bodyPr/>
                    <a:lstStyle/>
                    <a:p>
                      <a:r>
                        <a:rPr lang="en-GB" dirty="0" smtClean="0"/>
                        <a:t>Izzy, Dom, Becca, Morgan</a:t>
                      </a:r>
                    </a:p>
                    <a:p>
                      <a:r>
                        <a:rPr lang="en-GB" dirty="0" smtClean="0"/>
                        <a:t>Jack.</a:t>
                      </a:r>
                      <a:endParaRPr lang="en-GB" dirty="0"/>
                    </a:p>
                  </a:txBody>
                  <a:tcPr/>
                </a:tc>
                <a:extLst>
                  <a:ext uri="{0D108BD9-81ED-4DB2-BD59-A6C34878D82A}">
                    <a16:rowId xmlns:a16="http://schemas.microsoft.com/office/drawing/2014/main" val="3074439469"/>
                  </a:ext>
                </a:extLst>
              </a:tr>
              <a:tr h="370840">
                <a:tc>
                  <a:txBody>
                    <a:bodyPr/>
                    <a:lstStyle/>
                    <a:p>
                      <a:r>
                        <a:rPr lang="en-GB" dirty="0" smtClean="0"/>
                        <a:t>Breakout</a:t>
                      </a:r>
                      <a:r>
                        <a:rPr lang="en-GB" baseline="0" dirty="0" smtClean="0"/>
                        <a:t> room 2</a:t>
                      </a:r>
                      <a:endParaRPr lang="en-GB" dirty="0"/>
                    </a:p>
                  </a:txBody>
                  <a:tcPr/>
                </a:tc>
                <a:tc>
                  <a:txBody>
                    <a:bodyPr/>
                    <a:lstStyle/>
                    <a:p>
                      <a:r>
                        <a:rPr lang="en-GB" dirty="0" smtClean="0"/>
                        <a:t>Erin,</a:t>
                      </a:r>
                      <a:r>
                        <a:rPr lang="en-GB" baseline="0" dirty="0" smtClean="0"/>
                        <a:t> Darcey, Lily, Morgan.</a:t>
                      </a:r>
                    </a:p>
                    <a:p>
                      <a:endParaRPr lang="en-GB" dirty="0"/>
                    </a:p>
                  </a:txBody>
                  <a:tcPr/>
                </a:tc>
                <a:extLst>
                  <a:ext uri="{0D108BD9-81ED-4DB2-BD59-A6C34878D82A}">
                    <a16:rowId xmlns:a16="http://schemas.microsoft.com/office/drawing/2014/main" val="1764164569"/>
                  </a:ext>
                </a:extLst>
              </a:tr>
              <a:tr h="370840">
                <a:tc>
                  <a:txBody>
                    <a:bodyPr/>
                    <a:lstStyle/>
                    <a:p>
                      <a:r>
                        <a:rPr lang="en-GB" dirty="0" smtClean="0"/>
                        <a:t>Breakout room 3</a:t>
                      </a:r>
                      <a:endParaRPr lang="en-GB" dirty="0"/>
                    </a:p>
                  </a:txBody>
                  <a:tcPr/>
                </a:tc>
                <a:tc>
                  <a:txBody>
                    <a:bodyPr/>
                    <a:lstStyle/>
                    <a:p>
                      <a:r>
                        <a:rPr lang="en-GB" dirty="0" smtClean="0"/>
                        <a:t>Steve,</a:t>
                      </a:r>
                      <a:r>
                        <a:rPr lang="en-GB" baseline="0" dirty="0" smtClean="0"/>
                        <a:t> Hal, Dougy, Tom.</a:t>
                      </a:r>
                    </a:p>
                    <a:p>
                      <a:endParaRPr lang="en-GB" dirty="0"/>
                    </a:p>
                  </a:txBody>
                  <a:tcPr/>
                </a:tc>
                <a:extLst>
                  <a:ext uri="{0D108BD9-81ED-4DB2-BD59-A6C34878D82A}">
                    <a16:rowId xmlns:a16="http://schemas.microsoft.com/office/drawing/2014/main" val="236647967"/>
                  </a:ext>
                </a:extLst>
              </a:tr>
              <a:tr h="370840">
                <a:tc>
                  <a:txBody>
                    <a:bodyPr/>
                    <a:lstStyle/>
                    <a:p>
                      <a:r>
                        <a:rPr lang="en-GB" dirty="0" smtClean="0"/>
                        <a:t>Breakout room 4 </a:t>
                      </a:r>
                      <a:endParaRPr lang="en-GB" dirty="0"/>
                    </a:p>
                  </a:txBody>
                  <a:tcPr/>
                </a:tc>
                <a:tc>
                  <a:txBody>
                    <a:bodyPr/>
                    <a:lstStyle/>
                    <a:p>
                      <a:r>
                        <a:rPr lang="en-GB" dirty="0" smtClean="0"/>
                        <a:t>Ben, Tristan, G, Beth, Lewis, Rach. </a:t>
                      </a:r>
                      <a:endParaRPr lang="en-GB" dirty="0"/>
                    </a:p>
                  </a:txBody>
                  <a:tcPr/>
                </a:tc>
                <a:extLst>
                  <a:ext uri="{0D108BD9-81ED-4DB2-BD59-A6C34878D82A}">
                    <a16:rowId xmlns:a16="http://schemas.microsoft.com/office/drawing/2014/main" val="3538521434"/>
                  </a:ext>
                </a:extLst>
              </a:tr>
            </a:tbl>
          </a:graphicData>
        </a:graphic>
      </p:graphicFrame>
    </p:spTree>
    <p:extLst>
      <p:ext uri="{BB962C8B-B14F-4D97-AF65-F5344CB8AC3E}">
        <p14:creationId xmlns:p14="http://schemas.microsoft.com/office/powerpoint/2010/main" val="2273743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childTnLst>
                                </p:cTn>
                              </p:par>
                              <p:par>
                                <p:cTn id="12" presetID="10" presetClass="entr" presetSubtype="0" fill="hold" nodeType="with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75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normAutofit fontScale="92500"/>
          </a:bodyPr>
          <a:lstStyle/>
          <a:p>
            <a:r>
              <a:rPr lang="en-GB" dirty="0" smtClean="0"/>
              <a:t>Open the word document in the files (Affordances Exercise – 1</a:t>
            </a:r>
            <a:r>
              <a:rPr lang="en-GB" baseline="30000" dirty="0" smtClean="0"/>
              <a:t>st</a:t>
            </a:r>
            <a:r>
              <a:rPr lang="en-GB" dirty="0" smtClean="0"/>
              <a:t> March)</a:t>
            </a:r>
          </a:p>
          <a:p>
            <a:r>
              <a:rPr lang="en-GB" dirty="0" smtClean="0"/>
              <a:t>Consider the points underneath the picture.</a:t>
            </a:r>
          </a:p>
          <a:p>
            <a:r>
              <a:rPr lang="en-GB" dirty="0" smtClean="0"/>
              <a:t>Watch the short film for further inspiration.</a:t>
            </a:r>
          </a:p>
          <a:p>
            <a:r>
              <a:rPr lang="en-GB" dirty="0" smtClean="0"/>
              <a:t>Make some notes.</a:t>
            </a:r>
          </a:p>
          <a:p>
            <a:r>
              <a:rPr lang="en-GB" dirty="0" smtClean="0"/>
              <a:t>Designate a spokesperson in preparation for sharing your thoughts.  (15 </a:t>
            </a:r>
            <a:r>
              <a:rPr lang="en-GB" dirty="0" smtClean="0"/>
              <a:t>min)</a:t>
            </a:r>
            <a:endParaRPr lang="en-GB" dirty="0" smtClean="0"/>
          </a:p>
        </p:txBody>
      </p:sp>
    </p:spTree>
    <p:extLst>
      <p:ext uri="{BB962C8B-B14F-4D97-AF65-F5344CB8AC3E}">
        <p14:creationId xmlns:p14="http://schemas.microsoft.com/office/powerpoint/2010/main" val="119860574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Breakout room time….</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1671922920"/>
              </p:ext>
            </p:extLst>
          </p:nvPr>
        </p:nvGraphicFramePr>
        <p:xfrm>
          <a:off x="1524000" y="1916832"/>
          <a:ext cx="6096000" cy="2560320"/>
        </p:xfrm>
        <a:graphic>
          <a:graphicData uri="http://schemas.openxmlformats.org/drawingml/2006/table">
            <a:tbl>
              <a:tblPr>
                <a:tableStyleId>{5C22544A-7EE6-4342-B048-85BDC9FD1C3A}</a:tableStyleId>
              </a:tblPr>
              <a:tblGrid>
                <a:gridCol w="3048000">
                  <a:extLst>
                    <a:ext uri="{9D8B030D-6E8A-4147-A177-3AD203B41FA5}">
                      <a16:colId xmlns:a16="http://schemas.microsoft.com/office/drawing/2014/main" val="849063047"/>
                    </a:ext>
                  </a:extLst>
                </a:gridCol>
                <a:gridCol w="3048000">
                  <a:extLst>
                    <a:ext uri="{9D8B030D-6E8A-4147-A177-3AD203B41FA5}">
                      <a16:colId xmlns:a16="http://schemas.microsoft.com/office/drawing/2014/main" val="300922949"/>
                    </a:ext>
                  </a:extLst>
                </a:gridCol>
              </a:tblGrid>
              <a:tr h="640080">
                <a:tc>
                  <a:txBody>
                    <a:bodyPr/>
                    <a:lstStyle/>
                    <a:p>
                      <a:r>
                        <a:rPr lang="en-GB" dirty="0" smtClean="0"/>
                        <a:t>Breakout room</a:t>
                      </a:r>
                      <a:r>
                        <a:rPr lang="en-GB" baseline="0" dirty="0" smtClean="0"/>
                        <a:t> 1 </a:t>
                      </a:r>
                      <a:endParaRPr lang="en-GB" dirty="0"/>
                    </a:p>
                  </a:txBody>
                  <a:tcPr/>
                </a:tc>
                <a:tc>
                  <a:txBody>
                    <a:bodyPr/>
                    <a:lstStyle/>
                    <a:p>
                      <a:r>
                        <a:rPr lang="en-GB" dirty="0" smtClean="0"/>
                        <a:t>Izzy, Dom, Becca, Morgan</a:t>
                      </a:r>
                    </a:p>
                    <a:p>
                      <a:r>
                        <a:rPr lang="en-GB" dirty="0" smtClean="0"/>
                        <a:t>Jack.</a:t>
                      </a:r>
                      <a:endParaRPr lang="en-GB" dirty="0"/>
                    </a:p>
                  </a:txBody>
                  <a:tcPr/>
                </a:tc>
                <a:extLst>
                  <a:ext uri="{0D108BD9-81ED-4DB2-BD59-A6C34878D82A}">
                    <a16:rowId xmlns:a16="http://schemas.microsoft.com/office/drawing/2014/main" val="3074439469"/>
                  </a:ext>
                </a:extLst>
              </a:tr>
              <a:tr h="370840">
                <a:tc>
                  <a:txBody>
                    <a:bodyPr/>
                    <a:lstStyle/>
                    <a:p>
                      <a:r>
                        <a:rPr lang="en-GB" dirty="0" smtClean="0"/>
                        <a:t>Breakout</a:t>
                      </a:r>
                      <a:r>
                        <a:rPr lang="en-GB" baseline="0" dirty="0" smtClean="0"/>
                        <a:t> room 2</a:t>
                      </a:r>
                      <a:endParaRPr lang="en-GB" dirty="0"/>
                    </a:p>
                  </a:txBody>
                  <a:tcPr/>
                </a:tc>
                <a:tc>
                  <a:txBody>
                    <a:bodyPr/>
                    <a:lstStyle/>
                    <a:p>
                      <a:r>
                        <a:rPr lang="en-GB" dirty="0" smtClean="0"/>
                        <a:t>Erin,</a:t>
                      </a:r>
                      <a:r>
                        <a:rPr lang="en-GB" baseline="0" dirty="0" smtClean="0"/>
                        <a:t> Darcey, Lily, Morgan.</a:t>
                      </a:r>
                    </a:p>
                    <a:p>
                      <a:endParaRPr lang="en-GB" dirty="0"/>
                    </a:p>
                  </a:txBody>
                  <a:tcPr/>
                </a:tc>
                <a:extLst>
                  <a:ext uri="{0D108BD9-81ED-4DB2-BD59-A6C34878D82A}">
                    <a16:rowId xmlns:a16="http://schemas.microsoft.com/office/drawing/2014/main" val="1764164569"/>
                  </a:ext>
                </a:extLst>
              </a:tr>
              <a:tr h="370840">
                <a:tc>
                  <a:txBody>
                    <a:bodyPr/>
                    <a:lstStyle/>
                    <a:p>
                      <a:r>
                        <a:rPr lang="en-GB" dirty="0" smtClean="0"/>
                        <a:t>Breakout room 3</a:t>
                      </a:r>
                      <a:endParaRPr lang="en-GB" dirty="0"/>
                    </a:p>
                  </a:txBody>
                  <a:tcPr/>
                </a:tc>
                <a:tc>
                  <a:txBody>
                    <a:bodyPr/>
                    <a:lstStyle/>
                    <a:p>
                      <a:r>
                        <a:rPr lang="en-GB" dirty="0" smtClean="0"/>
                        <a:t>Steve,</a:t>
                      </a:r>
                      <a:r>
                        <a:rPr lang="en-GB" baseline="0" dirty="0" smtClean="0"/>
                        <a:t> Hal, Dougy, Tom.</a:t>
                      </a:r>
                    </a:p>
                    <a:p>
                      <a:endParaRPr lang="en-GB" dirty="0"/>
                    </a:p>
                  </a:txBody>
                  <a:tcPr/>
                </a:tc>
                <a:extLst>
                  <a:ext uri="{0D108BD9-81ED-4DB2-BD59-A6C34878D82A}">
                    <a16:rowId xmlns:a16="http://schemas.microsoft.com/office/drawing/2014/main" val="236647967"/>
                  </a:ext>
                </a:extLst>
              </a:tr>
              <a:tr h="370840">
                <a:tc>
                  <a:txBody>
                    <a:bodyPr/>
                    <a:lstStyle/>
                    <a:p>
                      <a:r>
                        <a:rPr lang="en-GB" dirty="0" smtClean="0"/>
                        <a:t>Breakout room 4 </a:t>
                      </a:r>
                      <a:endParaRPr lang="en-GB" dirty="0"/>
                    </a:p>
                  </a:txBody>
                  <a:tcPr/>
                </a:tc>
                <a:tc>
                  <a:txBody>
                    <a:bodyPr/>
                    <a:lstStyle/>
                    <a:p>
                      <a:r>
                        <a:rPr lang="en-GB" dirty="0" smtClean="0"/>
                        <a:t>Ben, Tristan, G, Beth, Lewis, Rach. </a:t>
                      </a:r>
                      <a:endParaRPr lang="en-GB" dirty="0"/>
                    </a:p>
                  </a:txBody>
                  <a:tcPr/>
                </a:tc>
                <a:extLst>
                  <a:ext uri="{0D108BD9-81ED-4DB2-BD59-A6C34878D82A}">
                    <a16:rowId xmlns:a16="http://schemas.microsoft.com/office/drawing/2014/main" val="3538521434"/>
                  </a:ext>
                </a:extLst>
              </a:tr>
            </a:tbl>
          </a:graphicData>
        </a:graphic>
      </p:graphicFrame>
    </p:spTree>
    <p:extLst>
      <p:ext uri="{BB962C8B-B14F-4D97-AF65-F5344CB8AC3E}">
        <p14:creationId xmlns:p14="http://schemas.microsoft.com/office/powerpoint/2010/main" val="376318818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43054" y="-35015"/>
            <a:ext cx="3926194" cy="5744365"/>
          </a:xfrm>
        </p:spPr>
      </p:pic>
      <p:sp>
        <p:nvSpPr>
          <p:cNvPr id="5" name="TextBox 4"/>
          <p:cNvSpPr txBox="1"/>
          <p:nvPr/>
        </p:nvSpPr>
        <p:spPr>
          <a:xfrm>
            <a:off x="2771800" y="5048300"/>
            <a:ext cx="1982659" cy="584775"/>
          </a:xfrm>
          <a:prstGeom prst="rect">
            <a:avLst/>
          </a:prstGeom>
          <a:noFill/>
        </p:spPr>
        <p:txBody>
          <a:bodyPr wrap="none" rtlCol="0">
            <a:spAutoFit/>
          </a:bodyPr>
          <a:lstStyle/>
          <a:p>
            <a:r>
              <a:rPr lang="en-GB" sz="3200" dirty="0" smtClean="0">
                <a:solidFill>
                  <a:schemeClr val="bg1"/>
                </a:solidFill>
              </a:rPr>
              <a:t>Tea break</a:t>
            </a:r>
            <a:endParaRPr lang="en-GB" dirty="0">
              <a:solidFill>
                <a:schemeClr val="bg1"/>
              </a:solidFill>
            </a:endParaRPr>
          </a:p>
        </p:txBody>
      </p:sp>
    </p:spTree>
    <p:extLst>
      <p:ext uri="{BB962C8B-B14F-4D97-AF65-F5344CB8AC3E}">
        <p14:creationId xmlns:p14="http://schemas.microsoft.com/office/powerpoint/2010/main" val="133914697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58551" y="476672"/>
            <a:ext cx="4474840" cy="3082354"/>
          </a:xfrm>
        </p:spPr>
        <p:txBody>
          <a:bodyPr>
            <a:normAutofit fontScale="90000"/>
          </a:bodyPr>
          <a:lstStyle/>
          <a:p>
            <a:pPr algn="l"/>
            <a:r>
              <a:rPr lang="en-GB" sz="3600" dirty="0" smtClean="0"/>
              <a:t>Take a 30 min walk &amp; observe</a:t>
            </a:r>
            <a:br>
              <a:rPr lang="en-GB" sz="3600" dirty="0" smtClean="0"/>
            </a:br>
            <a:r>
              <a:rPr lang="en-GB" sz="3600" dirty="0"/>
              <a:t/>
            </a:r>
            <a:br>
              <a:rPr lang="en-GB" sz="3600" dirty="0"/>
            </a:br>
            <a:r>
              <a:rPr lang="en-GB" sz="3100" dirty="0" smtClean="0"/>
              <a:t>How do your surroundings provide affordances for different animals, children and adults?</a:t>
            </a:r>
            <a:r>
              <a:rPr lang="en-GB" dirty="0" smtClean="0"/>
              <a:t/>
            </a:r>
            <a:br>
              <a:rPr lang="en-GB" dirty="0" smtClean="0"/>
            </a:br>
            <a:endParaRPr lang="en-GB"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00" y="-22760"/>
            <a:ext cx="4317011" cy="5756015"/>
          </a:xfrm>
          <a:prstGeom prst="rect">
            <a:avLst/>
          </a:prstGeom>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76442" y="3429000"/>
            <a:ext cx="4023368" cy="2112268"/>
          </a:xfrm>
          <a:prstGeom prst="rect">
            <a:avLst/>
          </a:prstGeom>
        </p:spPr>
      </p:pic>
    </p:spTree>
    <p:extLst>
      <p:ext uri="{BB962C8B-B14F-4D97-AF65-F5344CB8AC3E}">
        <p14:creationId xmlns:p14="http://schemas.microsoft.com/office/powerpoint/2010/main" val="4198599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1250" fill="hold"/>
                                        <p:tgtEl>
                                          <p:spTgt spid="4"/>
                                        </p:tgtEl>
                                        <p:attrNameLst>
                                          <p:attrName>ppt_x</p:attrName>
                                        </p:attrNameLst>
                                      </p:cBhvr>
                                      <p:tavLst>
                                        <p:tav tm="0">
                                          <p:val>
                                            <p:strVal val="0-#ppt_w/2"/>
                                          </p:val>
                                        </p:tav>
                                        <p:tav tm="100000">
                                          <p:val>
                                            <p:strVal val="#ppt_x"/>
                                          </p:val>
                                        </p:tav>
                                      </p:tavLst>
                                    </p:anim>
                                    <p:anim calcmode="lin" valueType="num">
                                      <p:cBhvr additive="base">
                                        <p:cTn id="8" dur="1250" fill="hold"/>
                                        <p:tgtEl>
                                          <p:spTgt spid="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1412776"/>
            <a:ext cx="7772400" cy="1470025"/>
          </a:xfrm>
        </p:spPr>
        <p:txBody>
          <a:bodyPr/>
          <a:lstStyle/>
          <a:p>
            <a:r>
              <a:rPr lang="en-GB" dirty="0" smtClean="0">
                <a:solidFill>
                  <a:schemeClr val="bg1"/>
                </a:solidFill>
              </a:rPr>
              <a:t>Advocating Adventurous Activities </a:t>
            </a:r>
            <a:endParaRPr lang="en-GB" dirty="0">
              <a:solidFill>
                <a:schemeClr val="bg1"/>
              </a:solidFill>
            </a:endParaRPr>
          </a:p>
        </p:txBody>
      </p:sp>
      <p:sp>
        <p:nvSpPr>
          <p:cNvPr id="3" name="Subtitle 2"/>
          <p:cNvSpPr>
            <a:spLocks noGrp="1"/>
          </p:cNvSpPr>
          <p:nvPr>
            <p:ph type="subTitle" idx="1"/>
          </p:nvPr>
        </p:nvSpPr>
        <p:spPr>
          <a:xfrm>
            <a:off x="1585392" y="2780928"/>
            <a:ext cx="6400800" cy="1752600"/>
          </a:xfrm>
        </p:spPr>
        <p:txBody>
          <a:bodyPr/>
          <a:lstStyle/>
          <a:p>
            <a:r>
              <a:rPr lang="en-GB" dirty="0" smtClean="0"/>
              <a:t>2021</a:t>
            </a:r>
            <a:endParaRPr lang="en-GB" dirty="0"/>
          </a:p>
        </p:txBody>
      </p:sp>
    </p:spTree>
    <p:extLst>
      <p:ext uri="{BB962C8B-B14F-4D97-AF65-F5344CB8AC3E}">
        <p14:creationId xmlns:p14="http://schemas.microsoft.com/office/powerpoint/2010/main" val="374658501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Essay Title….</a:t>
            </a:r>
            <a:endParaRPr lang="en-GB" dirty="0"/>
          </a:p>
        </p:txBody>
      </p:sp>
      <p:sp>
        <p:nvSpPr>
          <p:cNvPr id="3" name="Content Placeholder 2"/>
          <p:cNvSpPr>
            <a:spLocks noGrp="1"/>
          </p:cNvSpPr>
          <p:nvPr>
            <p:ph idx="1"/>
          </p:nvPr>
        </p:nvSpPr>
        <p:spPr>
          <a:xfrm>
            <a:off x="539552" y="2060848"/>
            <a:ext cx="8229600" cy="1900807"/>
          </a:xfrm>
        </p:spPr>
        <p:txBody>
          <a:bodyPr>
            <a:normAutofit/>
          </a:bodyPr>
          <a:lstStyle/>
          <a:p>
            <a:pPr marL="0" indent="0">
              <a:buNone/>
            </a:pPr>
            <a:r>
              <a:rPr lang="en-GB" sz="3600" dirty="0" smtClean="0"/>
              <a:t>Evaluate how adventurous activities contribute to the development of children’s physical literacy. </a:t>
            </a:r>
            <a:endParaRPr lang="en-GB" sz="3600" dirty="0"/>
          </a:p>
        </p:txBody>
      </p:sp>
      <p:sp>
        <p:nvSpPr>
          <p:cNvPr id="4" name="Rectangle 3"/>
          <p:cNvSpPr/>
          <p:nvPr/>
        </p:nvSpPr>
        <p:spPr>
          <a:xfrm>
            <a:off x="457200" y="2047379"/>
            <a:ext cx="7776864" cy="190080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Content Placeholder 2"/>
          <p:cNvSpPr txBox="1">
            <a:spLocks/>
          </p:cNvSpPr>
          <p:nvPr/>
        </p:nvSpPr>
        <p:spPr>
          <a:xfrm>
            <a:off x="827584" y="2029852"/>
            <a:ext cx="8229600" cy="190080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3600" b="1" dirty="0" smtClean="0">
                <a:solidFill>
                  <a:srgbClr val="0070C0"/>
                </a:solidFill>
              </a:rPr>
              <a:t>Evaluate</a:t>
            </a:r>
            <a:r>
              <a:rPr lang="en-GB" sz="3600" dirty="0" smtClean="0"/>
              <a:t> how </a:t>
            </a:r>
            <a:r>
              <a:rPr lang="en-GB" sz="3600" b="1" dirty="0" smtClean="0">
                <a:solidFill>
                  <a:srgbClr val="0070C0"/>
                </a:solidFill>
              </a:rPr>
              <a:t>adventurous activities </a:t>
            </a:r>
            <a:r>
              <a:rPr lang="en-GB" sz="3600" dirty="0" smtClean="0"/>
              <a:t>contribute to the development of children’s physical literacy. </a:t>
            </a:r>
            <a:endParaRPr lang="en-GB" sz="3600" dirty="0"/>
          </a:p>
        </p:txBody>
      </p:sp>
      <p:sp>
        <p:nvSpPr>
          <p:cNvPr id="6" name="TextBox 5"/>
          <p:cNvSpPr txBox="1"/>
          <p:nvPr/>
        </p:nvSpPr>
        <p:spPr>
          <a:xfrm rot="19983879" flipH="1">
            <a:off x="-60389" y="1420627"/>
            <a:ext cx="2376264" cy="707886"/>
          </a:xfrm>
          <a:prstGeom prst="rect">
            <a:avLst/>
          </a:prstGeom>
          <a:noFill/>
        </p:spPr>
        <p:txBody>
          <a:bodyPr wrap="square" rtlCol="0">
            <a:spAutoFit/>
          </a:bodyPr>
          <a:lstStyle/>
          <a:p>
            <a:r>
              <a:rPr lang="en-GB" sz="4000" b="1" dirty="0" smtClean="0">
                <a:solidFill>
                  <a:srgbClr val="00B050"/>
                </a:solidFill>
              </a:rPr>
              <a:t>Critically</a:t>
            </a:r>
            <a:r>
              <a:rPr lang="en-GB" sz="3600" b="1" dirty="0" smtClean="0">
                <a:solidFill>
                  <a:srgbClr val="00B050"/>
                </a:solidFill>
              </a:rPr>
              <a:t> </a:t>
            </a:r>
            <a:r>
              <a:rPr lang="en-GB" sz="2000" dirty="0" smtClean="0"/>
              <a:t> </a:t>
            </a:r>
            <a:endParaRPr lang="en-GB" sz="2000" dirty="0"/>
          </a:p>
        </p:txBody>
      </p:sp>
    </p:spTree>
    <p:extLst>
      <p:ext uri="{BB962C8B-B14F-4D97-AF65-F5344CB8AC3E}">
        <p14:creationId xmlns:p14="http://schemas.microsoft.com/office/powerpoint/2010/main" val="737673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0"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animEffect transition="in" filter="fade">
                                      <p:cBhvr>
                                        <p:cTn id="9" dur="5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8636000" cy="6350000"/>
          </a:xfrm>
          <a:prstGeom prst="rect">
            <a:avLst/>
          </a:prstGeom>
        </p:spPr>
      </p:pic>
    </p:spTree>
    <p:extLst>
      <p:ext uri="{BB962C8B-B14F-4D97-AF65-F5344CB8AC3E}">
        <p14:creationId xmlns:p14="http://schemas.microsoft.com/office/powerpoint/2010/main" val="173315619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8636000" cy="6350000"/>
          </a:xfrm>
          <a:prstGeom prst="rect">
            <a:avLst/>
          </a:prstGeom>
        </p:spPr>
      </p:pic>
    </p:spTree>
    <p:extLst>
      <p:ext uri="{BB962C8B-B14F-4D97-AF65-F5344CB8AC3E}">
        <p14:creationId xmlns:p14="http://schemas.microsoft.com/office/powerpoint/2010/main" val="303187974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Potential Barriers?</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2276872"/>
            <a:ext cx="4038600" cy="2271712"/>
          </a:xfrm>
        </p:spPr>
      </p:pic>
      <p:pic>
        <p:nvPicPr>
          <p:cNvPr id="8" name="Content Placeholder 7"/>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788024" y="2145617"/>
            <a:ext cx="4038600" cy="2534221"/>
          </a:xfrm>
        </p:spPr>
      </p:pic>
      <p:sp>
        <p:nvSpPr>
          <p:cNvPr id="9" name="Rectangle 8"/>
          <p:cNvSpPr/>
          <p:nvPr/>
        </p:nvSpPr>
        <p:spPr>
          <a:xfrm>
            <a:off x="4644008" y="2060848"/>
            <a:ext cx="4320480" cy="28083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76800" y="1417638"/>
            <a:ext cx="3810000" cy="3810000"/>
          </a:xfrm>
          <a:prstGeom prst="rect">
            <a:avLst/>
          </a:prstGeom>
        </p:spPr>
      </p:pic>
    </p:spTree>
    <p:extLst>
      <p:ext uri="{BB962C8B-B14F-4D97-AF65-F5344CB8AC3E}">
        <p14:creationId xmlns:p14="http://schemas.microsoft.com/office/powerpoint/2010/main" val="3474448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0" presetClass="entr" presetSubtype="0" fill="hold" nodeType="with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521" y="0"/>
            <a:ext cx="10145984" cy="5707117"/>
          </a:xfrm>
        </p:spPr>
      </p:pic>
    </p:spTree>
    <p:extLst>
      <p:ext uri="{BB962C8B-B14F-4D97-AF65-F5344CB8AC3E}">
        <p14:creationId xmlns:p14="http://schemas.microsoft.com/office/powerpoint/2010/main" val="135010765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3528" y="44624"/>
            <a:ext cx="8424936" cy="5616625"/>
          </a:xfrm>
          <a:prstGeom prst="rect">
            <a:avLst/>
          </a:prstGeom>
        </p:spPr>
      </p:pic>
      <p:sp>
        <p:nvSpPr>
          <p:cNvPr id="3" name="TextBox 2"/>
          <p:cNvSpPr txBox="1"/>
          <p:nvPr/>
        </p:nvSpPr>
        <p:spPr>
          <a:xfrm>
            <a:off x="251520" y="548680"/>
            <a:ext cx="5575546" cy="369332"/>
          </a:xfrm>
          <a:prstGeom prst="rect">
            <a:avLst/>
          </a:prstGeom>
          <a:noFill/>
        </p:spPr>
        <p:txBody>
          <a:bodyPr wrap="square" rtlCol="0">
            <a:spAutoFit/>
          </a:bodyPr>
          <a:lstStyle/>
          <a:p>
            <a:r>
              <a:rPr lang="en-GB" dirty="0">
                <a:hlinkClick r:id="rId3"/>
              </a:rPr>
              <a:t>https://www.youtube.com/watch?v=zDZFcDGpL4U</a:t>
            </a:r>
            <a:endParaRPr lang="en-GB" dirty="0"/>
          </a:p>
        </p:txBody>
      </p:sp>
    </p:spTree>
    <p:extLst>
      <p:ext uri="{BB962C8B-B14F-4D97-AF65-F5344CB8AC3E}">
        <p14:creationId xmlns:p14="http://schemas.microsoft.com/office/powerpoint/2010/main" val="3022456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8636000" cy="6350000"/>
          </a:xfrm>
          <a:prstGeom prst="rect">
            <a:avLst/>
          </a:prstGeom>
        </p:spPr>
      </p:pic>
    </p:spTree>
    <p:extLst>
      <p:ext uri="{BB962C8B-B14F-4D97-AF65-F5344CB8AC3E}">
        <p14:creationId xmlns:p14="http://schemas.microsoft.com/office/powerpoint/2010/main" val="138991736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1600" y="2276872"/>
            <a:ext cx="7358105" cy="1077218"/>
          </a:xfrm>
          <a:prstGeom prst="rect">
            <a:avLst/>
          </a:prstGeom>
          <a:noFill/>
        </p:spPr>
        <p:txBody>
          <a:bodyPr wrap="none" rtlCol="0">
            <a:spAutoFit/>
          </a:bodyPr>
          <a:lstStyle/>
          <a:p>
            <a:pPr algn="ctr"/>
            <a:r>
              <a:rPr lang="en-GB" sz="3200" dirty="0" smtClean="0"/>
              <a:t>Now lets reflect upon your experiences </a:t>
            </a:r>
          </a:p>
          <a:p>
            <a:pPr algn="ctr"/>
            <a:r>
              <a:rPr lang="en-GB" sz="3200" dirty="0" smtClean="0"/>
              <a:t>of PE at school?</a:t>
            </a:r>
            <a:endParaRPr lang="en-GB" sz="3200" dirty="0"/>
          </a:p>
        </p:txBody>
      </p:sp>
    </p:spTree>
    <p:extLst>
      <p:ext uri="{BB962C8B-B14F-4D97-AF65-F5344CB8AC3E}">
        <p14:creationId xmlns:p14="http://schemas.microsoft.com/office/powerpoint/2010/main" val="257950161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8636000" cy="6350000"/>
          </a:xfrm>
          <a:prstGeom prst="rect">
            <a:avLst/>
          </a:prstGeom>
        </p:spPr>
      </p:pic>
    </p:spTree>
    <p:extLst>
      <p:ext uri="{BB962C8B-B14F-4D97-AF65-F5344CB8AC3E}">
        <p14:creationId xmlns:p14="http://schemas.microsoft.com/office/powerpoint/2010/main" val="42115921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8636000" cy="6350000"/>
          </a:xfrm>
          <a:prstGeom prst="rect">
            <a:avLst/>
          </a:prstGeom>
        </p:spPr>
      </p:pic>
    </p:spTree>
    <p:extLst>
      <p:ext uri="{BB962C8B-B14F-4D97-AF65-F5344CB8AC3E}">
        <p14:creationId xmlns:p14="http://schemas.microsoft.com/office/powerpoint/2010/main" val="380268436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039328" y="194645"/>
            <a:ext cx="3816424" cy="2543647"/>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544" y="398193"/>
            <a:ext cx="4197487" cy="2340099"/>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39328" y="2926892"/>
            <a:ext cx="3816424" cy="2488972"/>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39701" y="2924458"/>
            <a:ext cx="4216405" cy="2561466"/>
          </a:xfrm>
          <a:prstGeom prst="rect">
            <a:avLst/>
          </a:prstGeom>
        </p:spPr>
      </p:pic>
    </p:spTree>
    <p:extLst>
      <p:ext uri="{BB962C8B-B14F-4D97-AF65-F5344CB8AC3E}">
        <p14:creationId xmlns:p14="http://schemas.microsoft.com/office/powerpoint/2010/main" val="339084637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8636000" cy="6350000"/>
          </a:xfrm>
          <a:prstGeom prst="rect">
            <a:avLst/>
          </a:prstGeom>
        </p:spPr>
      </p:pic>
    </p:spTree>
    <p:extLst>
      <p:ext uri="{BB962C8B-B14F-4D97-AF65-F5344CB8AC3E}">
        <p14:creationId xmlns:p14="http://schemas.microsoft.com/office/powerpoint/2010/main" val="418769348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7166" y="332656"/>
            <a:ext cx="8408828" cy="5112568"/>
          </a:xfrm>
        </p:spPr>
      </p:pic>
    </p:spTree>
    <p:extLst>
      <p:ext uri="{BB962C8B-B14F-4D97-AF65-F5344CB8AC3E}">
        <p14:creationId xmlns:p14="http://schemas.microsoft.com/office/powerpoint/2010/main" val="385140234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forest school"/>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459432"/>
            <a:ext cx="9257875" cy="61974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18747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55776" y="10520"/>
            <a:ext cx="4178979" cy="5695352"/>
          </a:xfrm>
        </p:spPr>
      </p:pic>
    </p:spTree>
    <p:extLst>
      <p:ext uri="{BB962C8B-B14F-4D97-AF65-F5344CB8AC3E}">
        <p14:creationId xmlns:p14="http://schemas.microsoft.com/office/powerpoint/2010/main" val="384089468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95936" y="404664"/>
            <a:ext cx="4572000" cy="923330"/>
          </a:xfrm>
          <a:prstGeom prst="rect">
            <a:avLst/>
          </a:prstGeom>
        </p:spPr>
        <p:txBody>
          <a:bodyPr>
            <a:spAutoFit/>
          </a:bodyPr>
          <a:lstStyle/>
          <a:p>
            <a:r>
              <a:rPr lang="en-GB" dirty="0">
                <a:hlinkClick r:id="rId2"/>
              </a:rPr>
              <a:t>https://</a:t>
            </a:r>
            <a:r>
              <a:rPr lang="en-GB" dirty="0" smtClean="0">
                <a:hlinkClick r:id="rId2"/>
              </a:rPr>
              <a:t>www.thebmc.co.uk/how-climbing-walls-can-benefit-schools</a:t>
            </a:r>
            <a:endParaRPr lang="en-GB" dirty="0" smtClean="0"/>
          </a:p>
          <a:p>
            <a:endParaRPr lang="en-GB" dirty="0"/>
          </a:p>
        </p:txBody>
      </p:sp>
      <p:sp>
        <p:nvSpPr>
          <p:cNvPr id="3" name="Rectangle 2"/>
          <p:cNvSpPr/>
          <p:nvPr/>
        </p:nvSpPr>
        <p:spPr>
          <a:xfrm>
            <a:off x="4067944" y="4797152"/>
            <a:ext cx="4572000" cy="646331"/>
          </a:xfrm>
          <a:prstGeom prst="rect">
            <a:avLst/>
          </a:prstGeom>
        </p:spPr>
        <p:txBody>
          <a:bodyPr>
            <a:spAutoFit/>
          </a:bodyPr>
          <a:lstStyle/>
          <a:p>
            <a:r>
              <a:rPr lang="en-GB" dirty="0">
                <a:hlinkClick r:id="rId3"/>
              </a:rPr>
              <a:t>https://</a:t>
            </a:r>
            <a:r>
              <a:rPr lang="en-GB" dirty="0" smtClean="0">
                <a:hlinkClick r:id="rId3"/>
              </a:rPr>
              <a:t>www.youtube.com/watch?v=biGGlEXMvwE&amp;feature=emb_logo</a:t>
            </a:r>
            <a:r>
              <a:rPr lang="en-GB" dirty="0" smtClean="0"/>
              <a:t> </a:t>
            </a:r>
            <a:endParaRPr lang="en-GB" dirty="0" smtClean="0"/>
          </a:p>
        </p:txBody>
      </p:sp>
      <p:pic>
        <p:nvPicPr>
          <p:cNvPr id="4098" name="Picture 2" descr="7cbe714e-15b0-47f3-b23f-a7c0479d6d4e@GBRP26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63" y="4763"/>
            <a:ext cx="3847157" cy="56472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67944" y="1327994"/>
            <a:ext cx="4499992" cy="3374994"/>
          </a:xfrm>
          <a:prstGeom prst="rect">
            <a:avLst/>
          </a:prstGeom>
        </p:spPr>
      </p:pic>
    </p:spTree>
    <p:extLst>
      <p:ext uri="{BB962C8B-B14F-4D97-AF65-F5344CB8AC3E}">
        <p14:creationId xmlns:p14="http://schemas.microsoft.com/office/powerpoint/2010/main" val="48110260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408724">
            <a:off x="2552262" y="1337254"/>
            <a:ext cx="3810000" cy="3810000"/>
          </a:xfrm>
          <a:prstGeom prst="rect">
            <a:avLst/>
          </a:prstGeom>
          <a:ln w="127000" cap="rnd">
            <a:solidFill>
              <a:schemeClr val="accent1">
                <a:lumMod val="50000"/>
              </a:schemeClr>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
        <p:nvSpPr>
          <p:cNvPr id="3" name="TextBox 2"/>
          <p:cNvSpPr txBox="1"/>
          <p:nvPr/>
        </p:nvSpPr>
        <p:spPr>
          <a:xfrm>
            <a:off x="323528" y="260648"/>
            <a:ext cx="2595582" cy="646331"/>
          </a:xfrm>
          <a:prstGeom prst="rect">
            <a:avLst/>
          </a:prstGeom>
          <a:noFill/>
        </p:spPr>
        <p:txBody>
          <a:bodyPr wrap="none" rtlCol="0">
            <a:spAutoFit/>
          </a:bodyPr>
          <a:lstStyle/>
          <a:p>
            <a:r>
              <a:rPr lang="en-GB" sz="3600" dirty="0" smtClean="0">
                <a:solidFill>
                  <a:schemeClr val="accent1">
                    <a:lumMod val="50000"/>
                  </a:schemeClr>
                </a:solidFill>
              </a:rPr>
              <a:t>Home life…</a:t>
            </a:r>
            <a:endParaRPr lang="en-GB" dirty="0">
              <a:solidFill>
                <a:schemeClr val="accent1">
                  <a:lumMod val="50000"/>
                </a:schemeClr>
              </a:solidFill>
            </a:endParaRPr>
          </a:p>
        </p:txBody>
      </p:sp>
    </p:spTree>
    <p:extLst>
      <p:ext uri="{BB962C8B-B14F-4D97-AF65-F5344CB8AC3E}">
        <p14:creationId xmlns:p14="http://schemas.microsoft.com/office/powerpoint/2010/main" val="22571441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99592" y="1196752"/>
            <a:ext cx="7776864" cy="3539430"/>
          </a:xfrm>
          <a:prstGeom prst="rect">
            <a:avLst/>
          </a:prstGeom>
        </p:spPr>
        <p:txBody>
          <a:bodyPr wrap="square">
            <a:spAutoFit/>
          </a:bodyPr>
          <a:lstStyle/>
          <a:p>
            <a:r>
              <a:rPr lang="en-GB" sz="2800" b="1" dirty="0">
                <a:solidFill>
                  <a:schemeClr val="accent1">
                    <a:lumMod val="50000"/>
                  </a:schemeClr>
                </a:solidFill>
              </a:rPr>
              <a:t>The number of children meeting the recommended amount of physical activity for healthy development and to maintain a healthy weight, which is 60 minutes a day, drops by 40% as they move through primary school</a:t>
            </a:r>
            <a:r>
              <a:rPr lang="en-GB" sz="2800" b="1" dirty="0" smtClean="0">
                <a:solidFill>
                  <a:schemeClr val="accent1">
                    <a:lumMod val="50000"/>
                  </a:schemeClr>
                </a:solidFill>
              </a:rPr>
              <a:t>.</a:t>
            </a:r>
          </a:p>
          <a:p>
            <a:endParaRPr lang="en-GB" sz="2800" b="1" dirty="0">
              <a:solidFill>
                <a:schemeClr val="accent1">
                  <a:lumMod val="50000"/>
                </a:schemeClr>
              </a:solidFill>
            </a:endParaRPr>
          </a:p>
          <a:p>
            <a:r>
              <a:rPr lang="en-GB" sz="2800" b="1" dirty="0" smtClean="0">
                <a:solidFill>
                  <a:schemeClr val="accent1">
                    <a:lumMod val="50000"/>
                  </a:schemeClr>
                </a:solidFill>
              </a:rPr>
              <a:t>Public Health England, 2017. </a:t>
            </a:r>
            <a:endParaRPr lang="en-GB" sz="2800" b="1" dirty="0">
              <a:solidFill>
                <a:schemeClr val="accent1">
                  <a:lumMod val="50000"/>
                </a:schemeClr>
              </a:solidFill>
            </a:endParaRPr>
          </a:p>
        </p:txBody>
      </p:sp>
    </p:spTree>
    <p:extLst>
      <p:ext uri="{BB962C8B-B14F-4D97-AF65-F5344CB8AC3E}">
        <p14:creationId xmlns:p14="http://schemas.microsoft.com/office/powerpoint/2010/main" val="64738427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1600" y="1772816"/>
            <a:ext cx="7416824" cy="1938992"/>
          </a:xfrm>
          <a:prstGeom prst="rect">
            <a:avLst/>
          </a:prstGeom>
        </p:spPr>
        <p:txBody>
          <a:bodyPr wrap="square">
            <a:spAutoFit/>
          </a:bodyPr>
          <a:lstStyle/>
          <a:p>
            <a:r>
              <a:rPr lang="en-GB" sz="2400" b="1" dirty="0" smtClean="0">
                <a:solidFill>
                  <a:schemeClr val="accent1">
                    <a:lumMod val="50000"/>
                  </a:schemeClr>
                </a:solidFill>
              </a:rPr>
              <a:t>“Children </a:t>
            </a:r>
            <a:r>
              <a:rPr lang="en-GB" sz="2400" b="1" dirty="0">
                <a:solidFill>
                  <a:schemeClr val="accent1">
                    <a:lumMod val="50000"/>
                  </a:schemeClr>
                </a:solidFill>
              </a:rPr>
              <a:t>and young people (aged 5 to 18) should aim to be physically active for at least 60 minutes per day across the </a:t>
            </a:r>
            <a:r>
              <a:rPr lang="en-GB" sz="2400" b="1" dirty="0" smtClean="0">
                <a:solidFill>
                  <a:schemeClr val="accent1">
                    <a:lumMod val="50000"/>
                  </a:schemeClr>
                </a:solidFill>
              </a:rPr>
              <a:t>week”.</a:t>
            </a:r>
            <a:endParaRPr lang="en-GB" sz="2400" b="1" dirty="0" smtClean="0">
              <a:solidFill>
                <a:schemeClr val="accent1">
                  <a:lumMod val="50000"/>
                </a:schemeClr>
              </a:solidFill>
            </a:endParaRPr>
          </a:p>
          <a:p>
            <a:endParaRPr lang="en-GB" sz="2400" b="1" dirty="0">
              <a:solidFill>
                <a:schemeClr val="accent1">
                  <a:lumMod val="50000"/>
                </a:schemeClr>
              </a:solidFill>
            </a:endParaRPr>
          </a:p>
          <a:p>
            <a:r>
              <a:rPr lang="en-GB" sz="2400" b="1" dirty="0" smtClean="0">
                <a:solidFill>
                  <a:schemeClr val="accent1">
                    <a:lumMod val="50000"/>
                  </a:schemeClr>
                </a:solidFill>
              </a:rPr>
              <a:t>NHS, 2019.</a:t>
            </a:r>
            <a:endParaRPr lang="en-GB" sz="2400" b="1" dirty="0">
              <a:solidFill>
                <a:schemeClr val="accent1">
                  <a:lumMod val="50000"/>
                </a:schemeClr>
              </a:solidFill>
            </a:endParaRPr>
          </a:p>
        </p:txBody>
      </p:sp>
    </p:spTree>
    <p:extLst>
      <p:ext uri="{BB962C8B-B14F-4D97-AF65-F5344CB8AC3E}">
        <p14:creationId xmlns:p14="http://schemas.microsoft.com/office/powerpoint/2010/main" val="1304265008"/>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16632"/>
            <a:ext cx="8712968" cy="2554545"/>
          </a:xfrm>
          <a:prstGeom prst="rect">
            <a:avLst/>
          </a:prstGeom>
        </p:spPr>
        <p:txBody>
          <a:bodyPr wrap="square">
            <a:spAutoFit/>
          </a:bodyPr>
          <a:lstStyle/>
          <a:p>
            <a:r>
              <a:rPr lang="en-GB" sz="2000" dirty="0">
                <a:solidFill>
                  <a:schemeClr val="accent1">
                    <a:lumMod val="50000"/>
                  </a:schemeClr>
                </a:solidFill>
              </a:rPr>
              <a:t>Based on the 2018/19 academic year, 47% of children and young people are meeting the current guidelines of taking part in sport and physical activity for an average of 60 minutes or more every day. </a:t>
            </a:r>
            <a:endParaRPr lang="en-GB" sz="2000" dirty="0" smtClean="0">
              <a:solidFill>
                <a:schemeClr val="accent1">
                  <a:lumMod val="50000"/>
                </a:schemeClr>
              </a:solidFill>
            </a:endParaRPr>
          </a:p>
          <a:p>
            <a:endParaRPr lang="en-GB" sz="2000" dirty="0">
              <a:solidFill>
                <a:schemeClr val="accent1">
                  <a:lumMod val="50000"/>
                </a:schemeClr>
              </a:solidFill>
            </a:endParaRPr>
          </a:p>
          <a:p>
            <a:r>
              <a:rPr lang="en-GB" sz="2000" dirty="0" smtClean="0">
                <a:solidFill>
                  <a:schemeClr val="accent1">
                    <a:lumMod val="50000"/>
                  </a:schemeClr>
                </a:solidFill>
              </a:rPr>
              <a:t>This </a:t>
            </a:r>
            <a:r>
              <a:rPr lang="en-GB" sz="2000" dirty="0">
                <a:solidFill>
                  <a:schemeClr val="accent1">
                    <a:lumMod val="50000"/>
                  </a:schemeClr>
                </a:solidFill>
              </a:rPr>
              <a:t>is an increase from 43% in 2017/18.</a:t>
            </a:r>
          </a:p>
          <a:p>
            <a:endParaRPr lang="en-GB" sz="2000" dirty="0" smtClean="0">
              <a:solidFill>
                <a:schemeClr val="accent1">
                  <a:lumMod val="50000"/>
                </a:schemeClr>
              </a:solidFill>
            </a:endParaRPr>
          </a:p>
          <a:p>
            <a:r>
              <a:rPr lang="en-GB" sz="2000" dirty="0" smtClean="0">
                <a:solidFill>
                  <a:schemeClr val="accent1">
                    <a:lumMod val="50000"/>
                  </a:schemeClr>
                </a:solidFill>
              </a:rPr>
              <a:t>A </a:t>
            </a:r>
            <a:r>
              <a:rPr lang="en-GB" sz="2000" dirty="0">
                <a:solidFill>
                  <a:schemeClr val="accent1">
                    <a:lumMod val="50000"/>
                  </a:schemeClr>
                </a:solidFill>
              </a:rPr>
              <a:t>further 24% are fairly active, taking part for an average of between 30-59 minutes per day, whilst 29% do less than an average of 30 minutes a day.</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2924944"/>
            <a:ext cx="7128792" cy="2678332"/>
          </a:xfrm>
          <a:prstGeom prst="rect">
            <a:avLst/>
          </a:prstGeom>
        </p:spPr>
      </p:pic>
      <p:sp>
        <p:nvSpPr>
          <p:cNvPr id="4" name="TextBox 3"/>
          <p:cNvSpPr txBox="1"/>
          <p:nvPr/>
        </p:nvSpPr>
        <p:spPr>
          <a:xfrm>
            <a:off x="7587188" y="5085184"/>
            <a:ext cx="1377300" cy="646331"/>
          </a:xfrm>
          <a:prstGeom prst="rect">
            <a:avLst/>
          </a:prstGeom>
          <a:noFill/>
        </p:spPr>
        <p:txBody>
          <a:bodyPr wrap="none" rtlCol="0">
            <a:spAutoFit/>
          </a:bodyPr>
          <a:lstStyle/>
          <a:p>
            <a:r>
              <a:rPr lang="en-GB" b="1" dirty="0">
                <a:solidFill>
                  <a:schemeClr val="accent1">
                    <a:lumMod val="50000"/>
                  </a:schemeClr>
                </a:solidFill>
              </a:rPr>
              <a:t>NHS, 2019.</a:t>
            </a:r>
          </a:p>
          <a:p>
            <a:endParaRPr lang="en-GB" dirty="0"/>
          </a:p>
        </p:txBody>
      </p:sp>
    </p:spTree>
    <p:extLst>
      <p:ext uri="{BB962C8B-B14F-4D97-AF65-F5344CB8AC3E}">
        <p14:creationId xmlns:p14="http://schemas.microsoft.com/office/powerpoint/2010/main" val="83252349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88698" y="188640"/>
            <a:ext cx="7920880" cy="1938992"/>
          </a:xfrm>
          <a:prstGeom prst="rect">
            <a:avLst/>
          </a:prstGeom>
        </p:spPr>
        <p:txBody>
          <a:bodyPr wrap="square">
            <a:spAutoFit/>
          </a:bodyPr>
          <a:lstStyle/>
          <a:p>
            <a:r>
              <a:rPr lang="en-GB" sz="2400" dirty="0" smtClean="0">
                <a:solidFill>
                  <a:schemeClr val="accent1">
                    <a:lumMod val="50000"/>
                  </a:schemeClr>
                </a:solidFill>
              </a:rPr>
              <a:t>Affluence scale..</a:t>
            </a:r>
          </a:p>
          <a:p>
            <a:endParaRPr lang="en-GB" sz="2400" dirty="0" smtClean="0">
              <a:solidFill>
                <a:schemeClr val="accent1">
                  <a:lumMod val="50000"/>
                </a:schemeClr>
              </a:solidFill>
            </a:endParaRPr>
          </a:p>
          <a:p>
            <a:r>
              <a:rPr lang="en-GB" sz="2400" dirty="0" smtClean="0">
                <a:solidFill>
                  <a:schemeClr val="accent1">
                    <a:lumMod val="50000"/>
                  </a:schemeClr>
                </a:solidFill>
              </a:rPr>
              <a:t>In </a:t>
            </a:r>
            <a:r>
              <a:rPr lang="en-GB" sz="2400" dirty="0">
                <a:solidFill>
                  <a:schemeClr val="accent1">
                    <a:lumMod val="50000"/>
                  </a:schemeClr>
                </a:solidFill>
              </a:rPr>
              <a:t>total, 35% of children in the least affluent families do fewer than 30 minutes of activity a day, compared to 22% of children from the most affluent families.</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2276872"/>
            <a:ext cx="8704305" cy="3270263"/>
          </a:xfrm>
          <a:prstGeom prst="rect">
            <a:avLst/>
          </a:prstGeom>
        </p:spPr>
      </p:pic>
    </p:spTree>
    <p:extLst>
      <p:ext uri="{BB962C8B-B14F-4D97-AF65-F5344CB8AC3E}">
        <p14:creationId xmlns:p14="http://schemas.microsoft.com/office/powerpoint/2010/main" val="109793522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7504" y="2132856"/>
            <a:ext cx="8770350" cy="1569660"/>
          </a:xfrm>
          <a:prstGeom prst="rect">
            <a:avLst/>
          </a:prstGeom>
          <a:noFill/>
        </p:spPr>
        <p:txBody>
          <a:bodyPr wrap="none" rtlCol="0">
            <a:spAutoFit/>
          </a:bodyPr>
          <a:lstStyle/>
          <a:p>
            <a:pPr algn="ctr"/>
            <a:r>
              <a:rPr lang="en-GB" sz="3200" dirty="0" smtClean="0">
                <a:solidFill>
                  <a:schemeClr val="accent1">
                    <a:lumMod val="50000"/>
                  </a:schemeClr>
                </a:solidFill>
              </a:rPr>
              <a:t>Where can adventurous activities be positioned</a:t>
            </a:r>
          </a:p>
          <a:p>
            <a:pPr algn="ctr"/>
            <a:r>
              <a:rPr lang="en-GB" sz="3200" dirty="0" smtClean="0">
                <a:solidFill>
                  <a:schemeClr val="accent1">
                    <a:lumMod val="50000"/>
                  </a:schemeClr>
                </a:solidFill>
              </a:rPr>
              <a:t> to assist with increasing </a:t>
            </a:r>
            <a:r>
              <a:rPr lang="en-GB" sz="3200" dirty="0" smtClean="0">
                <a:solidFill>
                  <a:schemeClr val="accent1">
                    <a:lumMod val="50000"/>
                  </a:schemeClr>
                </a:solidFill>
              </a:rPr>
              <a:t>physical </a:t>
            </a:r>
            <a:r>
              <a:rPr lang="en-GB" sz="3200" dirty="0" smtClean="0">
                <a:solidFill>
                  <a:schemeClr val="accent1">
                    <a:lumMod val="50000"/>
                  </a:schemeClr>
                </a:solidFill>
              </a:rPr>
              <a:t>activity </a:t>
            </a:r>
            <a:endParaRPr lang="en-GB" sz="3200" dirty="0" smtClean="0">
              <a:solidFill>
                <a:schemeClr val="accent1">
                  <a:lumMod val="50000"/>
                </a:schemeClr>
              </a:solidFill>
            </a:endParaRPr>
          </a:p>
          <a:p>
            <a:pPr algn="ctr"/>
            <a:r>
              <a:rPr lang="en-GB" sz="3200" dirty="0" smtClean="0">
                <a:solidFill>
                  <a:schemeClr val="accent1">
                    <a:lumMod val="50000"/>
                  </a:schemeClr>
                </a:solidFill>
              </a:rPr>
              <a:t>for </a:t>
            </a:r>
            <a:r>
              <a:rPr lang="en-GB" sz="3200" dirty="0" smtClean="0">
                <a:solidFill>
                  <a:schemeClr val="accent1">
                    <a:lumMod val="50000"/>
                  </a:schemeClr>
                </a:solidFill>
              </a:rPr>
              <a:t>young people?</a:t>
            </a:r>
            <a:endParaRPr lang="en-GB" sz="3200" dirty="0">
              <a:solidFill>
                <a:schemeClr val="accent1">
                  <a:lumMod val="50000"/>
                </a:schemeClr>
              </a:solidFill>
            </a:endParaRPr>
          </a:p>
        </p:txBody>
      </p:sp>
    </p:spTree>
    <p:extLst>
      <p:ext uri="{BB962C8B-B14F-4D97-AF65-F5344CB8AC3E}">
        <p14:creationId xmlns:p14="http://schemas.microsoft.com/office/powerpoint/2010/main" val="941187973"/>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707904" y="2276872"/>
            <a:ext cx="5200463" cy="707886"/>
          </a:xfrm>
          <a:prstGeom prst="rect">
            <a:avLst/>
          </a:prstGeom>
          <a:noFill/>
        </p:spPr>
        <p:txBody>
          <a:bodyPr wrap="none" rtlCol="0">
            <a:spAutoFit/>
          </a:bodyPr>
          <a:lstStyle/>
          <a:p>
            <a:r>
              <a:rPr lang="en-GB" sz="4000" b="1" dirty="0" smtClean="0">
                <a:solidFill>
                  <a:schemeClr val="accent1">
                    <a:lumMod val="50000"/>
                  </a:schemeClr>
                </a:solidFill>
              </a:rPr>
              <a:t>Home life Influence?</a:t>
            </a:r>
            <a:endParaRPr lang="en-GB" sz="4000" b="1" dirty="0">
              <a:solidFill>
                <a:schemeClr val="accent1">
                  <a:lumMod val="50000"/>
                </a:schemeClr>
              </a:solidFill>
            </a:endParaRPr>
          </a:p>
        </p:txBody>
      </p:sp>
      <p:pic>
        <p:nvPicPr>
          <p:cNvPr id="1026" name="Picture 2" descr="f9332683-f709-45ed-86fa-36d2339e06ce@GBRP26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4624"/>
            <a:ext cx="3560713" cy="5678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21631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1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355976" y="2451265"/>
            <a:ext cx="4572000" cy="923330"/>
          </a:xfrm>
          <a:prstGeom prst="rect">
            <a:avLst/>
          </a:prstGeom>
        </p:spPr>
        <p:txBody>
          <a:bodyPr>
            <a:spAutoFit/>
          </a:bodyPr>
          <a:lstStyle/>
          <a:p>
            <a:r>
              <a:rPr lang="en-GB" dirty="0">
                <a:hlinkClick r:id="rId2"/>
              </a:rPr>
              <a:t>https://</a:t>
            </a:r>
            <a:r>
              <a:rPr lang="en-GB" dirty="0" smtClean="0">
                <a:hlinkClick r:id="rId2"/>
              </a:rPr>
              <a:t>www.bbc.co.uk/news/uk-england-cumbria-53652968</a:t>
            </a:r>
            <a:endParaRPr lang="en-GB" dirty="0"/>
          </a:p>
          <a:p>
            <a:r>
              <a:rPr lang="en-GB" dirty="0" smtClean="0"/>
              <a:t>Leo Holding Climbing with his family.</a:t>
            </a:r>
            <a:endParaRPr lang="en-GB" dirty="0"/>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27984" y="3373381"/>
            <a:ext cx="4099112" cy="2309479"/>
          </a:xfrm>
          <a:prstGeom prst="rect">
            <a:avLst/>
          </a:prstGeom>
        </p:spPr>
      </p:pic>
      <p:pic>
        <p:nvPicPr>
          <p:cNvPr id="2050" name="Picture 2" descr="fc85e54e-413c-46bf-a08e-7b1698b5a832@GBRP26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794493" cy="56828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55976" y="0"/>
            <a:ext cx="4171120" cy="2346255"/>
          </a:xfrm>
          <a:prstGeom prst="rect">
            <a:avLst/>
          </a:prstGeom>
        </p:spPr>
      </p:pic>
    </p:spTree>
    <p:extLst>
      <p:ext uri="{BB962C8B-B14F-4D97-AF65-F5344CB8AC3E}">
        <p14:creationId xmlns:p14="http://schemas.microsoft.com/office/powerpoint/2010/main" val="3904496039"/>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1560" y="548680"/>
            <a:ext cx="8064897" cy="4536504"/>
          </a:xfrm>
          <a:prstGeom prst="rect">
            <a:avLst/>
          </a:prstGeom>
        </p:spPr>
      </p:pic>
    </p:spTree>
    <p:extLst>
      <p:ext uri="{BB962C8B-B14F-4D97-AF65-F5344CB8AC3E}">
        <p14:creationId xmlns:p14="http://schemas.microsoft.com/office/powerpoint/2010/main" val="4004698112"/>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8636000" cy="6350000"/>
          </a:xfrm>
          <a:prstGeom prst="rect">
            <a:avLst/>
          </a:prstGeom>
        </p:spPr>
      </p:pic>
    </p:spTree>
    <p:extLst>
      <p:ext uri="{BB962C8B-B14F-4D97-AF65-F5344CB8AC3E}">
        <p14:creationId xmlns:p14="http://schemas.microsoft.com/office/powerpoint/2010/main" val="1722390243"/>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5170"/>
            <a:ext cx="3830187" cy="5661248"/>
          </a:xfrm>
          <a:prstGeom prst="rect">
            <a:avLst/>
          </a:prstGeom>
        </p:spPr>
      </p:pic>
      <p:sp>
        <p:nvSpPr>
          <p:cNvPr id="5" name="TextBox 4"/>
          <p:cNvSpPr txBox="1"/>
          <p:nvPr/>
        </p:nvSpPr>
        <p:spPr>
          <a:xfrm>
            <a:off x="4112673" y="44624"/>
            <a:ext cx="4311822" cy="830997"/>
          </a:xfrm>
          <a:prstGeom prst="rect">
            <a:avLst/>
          </a:prstGeom>
          <a:noFill/>
        </p:spPr>
        <p:txBody>
          <a:bodyPr wrap="square" rtlCol="0">
            <a:spAutoFit/>
          </a:bodyPr>
          <a:lstStyle/>
          <a:p>
            <a:r>
              <a:rPr lang="en-GB" sz="2400" dirty="0" smtClean="0"/>
              <a:t>How to reference a quote from Instagram?</a:t>
            </a:r>
            <a:endParaRPr lang="en-GB" sz="2400" dirty="0"/>
          </a:p>
        </p:txBody>
      </p:sp>
      <p:sp>
        <p:nvSpPr>
          <p:cNvPr id="6" name="TextBox 5"/>
          <p:cNvSpPr txBox="1"/>
          <p:nvPr/>
        </p:nvSpPr>
        <p:spPr>
          <a:xfrm>
            <a:off x="4290664" y="3217395"/>
            <a:ext cx="4536504" cy="830997"/>
          </a:xfrm>
          <a:prstGeom prst="rect">
            <a:avLst/>
          </a:prstGeom>
          <a:noFill/>
        </p:spPr>
        <p:txBody>
          <a:bodyPr wrap="square" rtlCol="0">
            <a:spAutoFit/>
          </a:bodyPr>
          <a:lstStyle/>
          <a:p>
            <a:r>
              <a:rPr lang="en-GB" sz="1600" dirty="0" smtClean="0"/>
              <a:t>“This proud Dad celebrated his 40</a:t>
            </a:r>
            <a:r>
              <a:rPr lang="en-GB" sz="1600" baseline="30000" dirty="0" smtClean="0"/>
              <a:t>th</a:t>
            </a:r>
            <a:r>
              <a:rPr lang="en-GB" sz="1600" dirty="0" smtClean="0"/>
              <a:t> birthday in the summit </a:t>
            </a:r>
            <a:r>
              <a:rPr lang="en-GB" sz="1600" dirty="0" err="1" smtClean="0"/>
              <a:t>Bivi</a:t>
            </a:r>
            <a:r>
              <a:rPr lang="en-GB" sz="1600" dirty="0" smtClean="0"/>
              <a:t> hut of the Piz </a:t>
            </a:r>
            <a:r>
              <a:rPr lang="en-GB" sz="1600" dirty="0" err="1" smtClean="0"/>
              <a:t>Babile</a:t>
            </a:r>
            <a:r>
              <a:rPr lang="en-GB" sz="1600" dirty="0" smtClean="0"/>
              <a:t>” (Leo Holding, 2020)</a:t>
            </a:r>
            <a:endParaRPr lang="en-GB" sz="1600" dirty="0"/>
          </a:p>
        </p:txBody>
      </p:sp>
      <p:pic>
        <p:nvPicPr>
          <p:cNvPr id="1026" name="Picture 2" descr="cb85d89c-a779-4858-8fc6-6a3dd845da40@GBRP26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17552" y="620688"/>
            <a:ext cx="1346700" cy="20751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3" descr="57ceda6b-e6d5-425d-8e5a-9921d1290437@GBRP26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68567" y="875621"/>
            <a:ext cx="3129897" cy="1953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4301670" y="4437111"/>
            <a:ext cx="4063805" cy="1354217"/>
          </a:xfrm>
          <a:prstGeom prst="rect">
            <a:avLst/>
          </a:prstGeom>
          <a:noFill/>
        </p:spPr>
        <p:txBody>
          <a:bodyPr wrap="none" rtlCol="0">
            <a:spAutoFit/>
          </a:bodyPr>
          <a:lstStyle/>
          <a:p>
            <a:r>
              <a:rPr lang="en-GB" sz="1600" i="1" dirty="0" smtClean="0"/>
              <a:t>Leo Holding </a:t>
            </a:r>
            <a:r>
              <a:rPr lang="en-GB" sz="1600" dirty="0" smtClean="0"/>
              <a:t>(2020)(Instagram) 01 August. </a:t>
            </a:r>
          </a:p>
          <a:p>
            <a:r>
              <a:rPr lang="en-GB" sz="1600" dirty="0"/>
              <a:t>Available at</a:t>
            </a:r>
            <a:r>
              <a:rPr lang="en-GB" sz="1600" dirty="0" smtClean="0"/>
              <a:t>: https</a:t>
            </a:r>
            <a:r>
              <a:rPr lang="en-GB" sz="1600" dirty="0"/>
              <a:t>://</a:t>
            </a:r>
            <a:r>
              <a:rPr lang="en-GB" sz="1600" dirty="0" smtClean="0"/>
              <a:t>www.instagram.com</a:t>
            </a:r>
          </a:p>
          <a:p>
            <a:r>
              <a:rPr lang="en-GB" sz="1600" dirty="0" smtClean="0"/>
              <a:t>/</a:t>
            </a:r>
            <a:r>
              <a:rPr lang="en-GB" sz="1600" dirty="0"/>
              <a:t>p/CDVoTiZDjW3</a:t>
            </a:r>
            <a:r>
              <a:rPr lang="en-GB" sz="1600" dirty="0" smtClean="0"/>
              <a:t>/ </a:t>
            </a:r>
          </a:p>
          <a:p>
            <a:r>
              <a:rPr lang="en-GB" sz="1600" dirty="0" smtClean="0"/>
              <a:t>(Accessed: 28 February 2020) </a:t>
            </a:r>
          </a:p>
          <a:p>
            <a:endParaRPr lang="en-GB" dirty="0"/>
          </a:p>
        </p:txBody>
      </p:sp>
      <p:sp>
        <p:nvSpPr>
          <p:cNvPr id="8" name="TextBox 7"/>
          <p:cNvSpPr txBox="1"/>
          <p:nvPr/>
        </p:nvSpPr>
        <p:spPr>
          <a:xfrm>
            <a:off x="4301670" y="2848063"/>
            <a:ext cx="1903085" cy="369332"/>
          </a:xfrm>
          <a:prstGeom prst="rect">
            <a:avLst/>
          </a:prstGeom>
          <a:noFill/>
        </p:spPr>
        <p:txBody>
          <a:bodyPr wrap="none" rtlCol="0">
            <a:spAutoFit/>
          </a:bodyPr>
          <a:lstStyle/>
          <a:p>
            <a:r>
              <a:rPr lang="en-GB" dirty="0" smtClean="0"/>
              <a:t>In text citation….</a:t>
            </a:r>
            <a:endParaRPr lang="en-GB" dirty="0"/>
          </a:p>
        </p:txBody>
      </p:sp>
      <p:sp>
        <p:nvSpPr>
          <p:cNvPr id="11" name="TextBox 10"/>
          <p:cNvSpPr txBox="1"/>
          <p:nvPr/>
        </p:nvSpPr>
        <p:spPr>
          <a:xfrm>
            <a:off x="4290003" y="4067779"/>
            <a:ext cx="1890261" cy="369332"/>
          </a:xfrm>
          <a:prstGeom prst="rect">
            <a:avLst/>
          </a:prstGeom>
          <a:noFill/>
        </p:spPr>
        <p:txBody>
          <a:bodyPr wrap="none" rtlCol="0">
            <a:spAutoFit/>
          </a:bodyPr>
          <a:lstStyle/>
          <a:p>
            <a:r>
              <a:rPr lang="en-GB" dirty="0" smtClean="0"/>
              <a:t>Reference list….</a:t>
            </a:r>
            <a:endParaRPr lang="en-GB" dirty="0"/>
          </a:p>
        </p:txBody>
      </p:sp>
    </p:spTree>
    <p:extLst>
      <p:ext uri="{BB962C8B-B14F-4D97-AF65-F5344CB8AC3E}">
        <p14:creationId xmlns:p14="http://schemas.microsoft.com/office/powerpoint/2010/main" val="3293640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par>
                                <p:cTn id="8" presetID="10" presetClass="entr" presetSubtype="0" fill="hold" nodeType="withEffect">
                                  <p:stCondLst>
                                    <p:cond delay="0"/>
                                  </p:stCondLst>
                                  <p:childTnLst>
                                    <p:set>
                                      <p:cBhvr>
                                        <p:cTn id="9" dur="1" fill="hold">
                                          <p:stCondLst>
                                            <p:cond delay="0"/>
                                          </p:stCondLst>
                                        </p:cTn>
                                        <p:tgtEl>
                                          <p:spTgt spid="1027"/>
                                        </p:tgtEl>
                                        <p:attrNameLst>
                                          <p:attrName>style.visibility</p:attrName>
                                        </p:attrNameLst>
                                      </p:cBhvr>
                                      <p:to>
                                        <p:strVal val="visible"/>
                                      </p:to>
                                    </p:set>
                                    <p:animEffect transition="in" filter="fade">
                                      <p:cBhvr>
                                        <p:cTn id="10" dur="500"/>
                                        <p:tgtEl>
                                          <p:spTgt spid="1027"/>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1"/>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11"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051720" y="4653136"/>
            <a:ext cx="4968552" cy="646331"/>
          </a:xfrm>
          <a:prstGeom prst="rect">
            <a:avLst/>
          </a:prstGeom>
        </p:spPr>
        <p:txBody>
          <a:bodyPr wrap="square">
            <a:spAutoFit/>
          </a:bodyPr>
          <a:lstStyle/>
          <a:p>
            <a:r>
              <a:rPr lang="en-GB" dirty="0">
                <a:hlinkClick r:id="rId2"/>
              </a:rPr>
              <a:t>https://www.youtube.com/watch?v=_aIrZnJkIqs</a:t>
            </a:r>
            <a:endParaRPr lang="en-GB" dirty="0"/>
          </a:p>
          <a:p>
            <a:r>
              <a:rPr lang="en-GB" dirty="0"/>
              <a:t>Chris and Leo climbing</a:t>
            </a:r>
          </a:p>
        </p:txBody>
      </p:sp>
      <p:pic>
        <p:nvPicPr>
          <p:cNvPr id="3074" name="Picture 2" descr="c3cfce16-521f-4bf8-870f-88a169f57656@GBRP26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537" y="1052736"/>
            <a:ext cx="7736918" cy="33123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34301920"/>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1700808"/>
            <a:ext cx="8445517" cy="584775"/>
          </a:xfrm>
          <a:prstGeom prst="rect">
            <a:avLst/>
          </a:prstGeom>
          <a:noFill/>
        </p:spPr>
        <p:txBody>
          <a:bodyPr wrap="none" rtlCol="0">
            <a:spAutoFit/>
          </a:bodyPr>
          <a:lstStyle/>
          <a:p>
            <a:r>
              <a:rPr lang="en-GB" sz="3200" dirty="0" smtClean="0">
                <a:solidFill>
                  <a:schemeClr val="accent1">
                    <a:lumMod val="50000"/>
                  </a:schemeClr>
                </a:solidFill>
              </a:rPr>
              <a:t>Read about the concept of ‘Cotton Wool Kids’</a:t>
            </a:r>
            <a:endParaRPr lang="en-GB" sz="3200" dirty="0">
              <a:solidFill>
                <a:schemeClr val="accent1">
                  <a:lumMod val="50000"/>
                </a:schemeClr>
              </a:solidFill>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90202" y="3140968"/>
            <a:ext cx="1656184" cy="1656184"/>
          </a:xfrm>
          <a:prstGeom prst="rect">
            <a:avLst/>
          </a:prstGeom>
        </p:spPr>
      </p:pic>
    </p:spTree>
    <p:extLst>
      <p:ext uri="{BB962C8B-B14F-4D97-AF65-F5344CB8AC3E}">
        <p14:creationId xmlns:p14="http://schemas.microsoft.com/office/powerpoint/2010/main" val="2155300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722" y="116632"/>
            <a:ext cx="8229600" cy="562074"/>
          </a:xfrm>
        </p:spPr>
        <p:txBody>
          <a:bodyPr>
            <a:normAutofit fontScale="90000"/>
          </a:bodyPr>
          <a:lstStyle/>
          <a:p>
            <a:r>
              <a:rPr lang="en-US" dirty="0" smtClean="0"/>
              <a:t>References</a:t>
            </a:r>
            <a:endParaRPr lang="en-US" dirty="0"/>
          </a:p>
        </p:txBody>
      </p:sp>
      <p:sp>
        <p:nvSpPr>
          <p:cNvPr id="3" name="Content Placeholder 2"/>
          <p:cNvSpPr>
            <a:spLocks noGrp="1"/>
          </p:cNvSpPr>
          <p:nvPr>
            <p:ph idx="1"/>
          </p:nvPr>
        </p:nvSpPr>
        <p:spPr>
          <a:xfrm>
            <a:off x="472747" y="708225"/>
            <a:ext cx="8229600" cy="4232944"/>
          </a:xfrm>
        </p:spPr>
        <p:txBody>
          <a:bodyPr>
            <a:noAutofit/>
          </a:bodyPr>
          <a:lstStyle/>
          <a:p>
            <a:pPr marL="0" indent="0">
              <a:buNone/>
            </a:pPr>
            <a:r>
              <a:rPr lang="en-US" sz="1350" dirty="0" err="1"/>
              <a:t>Catuzzo</a:t>
            </a:r>
            <a:r>
              <a:rPr lang="en-US" sz="1350" dirty="0"/>
              <a:t>, M.T., Dos Santos, H.R., Re, A.H., de Oliveira, I.S., </a:t>
            </a:r>
            <a:r>
              <a:rPr lang="en-US" sz="1350" dirty="0" err="1"/>
              <a:t>Melo</a:t>
            </a:r>
            <a:r>
              <a:rPr lang="en-US" sz="1350" dirty="0"/>
              <a:t>, B.M., de Sousa, M.M., de Araujo, R.C., &amp; </a:t>
            </a:r>
            <a:r>
              <a:rPr lang="en-US" sz="1350" dirty="0" err="1"/>
              <a:t>Stodden</a:t>
            </a:r>
            <a:r>
              <a:rPr lang="en-US" sz="1350" dirty="0"/>
              <a:t>, D. (2016). Motor competence and health related fitness in youth: A systematic review. </a:t>
            </a:r>
            <a:r>
              <a:rPr lang="en-US" sz="1350" i="1" dirty="0"/>
              <a:t>Journal of Science and Medicine in Sport, 19</a:t>
            </a:r>
            <a:r>
              <a:rPr lang="en-US" sz="1350" dirty="0"/>
              <a:t>(2), 123-129. </a:t>
            </a:r>
            <a:r>
              <a:rPr lang="en-US" sz="1350" dirty="0" err="1"/>
              <a:t>doi</a:t>
            </a:r>
            <a:r>
              <a:rPr lang="en-US" sz="1350" dirty="0"/>
              <a:t>: </a:t>
            </a:r>
            <a:r>
              <a:rPr lang="en-US" sz="1350" dirty="0" smtClean="0"/>
              <a:t>10.1016/j.jsams.2014.12.004</a:t>
            </a:r>
          </a:p>
          <a:p>
            <a:pPr marL="0" indent="0">
              <a:buNone/>
            </a:pPr>
            <a:endParaRPr lang="en-US" sz="1350" dirty="0"/>
          </a:p>
          <a:p>
            <a:pPr marL="0" indent="0">
              <a:buNone/>
            </a:pPr>
            <a:r>
              <a:rPr lang="en-US" sz="1350" dirty="0"/>
              <a:t>Clark, J.E., &amp; Metcalfe, J.S. (2002). The mountain of motor development: A metaphor. In J.E. Clark &amp; J.H. Humphrey (Eds.), Motor development: Research and reviews (Vol. 2, pp. 163–190). Reston, VA: National Association of Sport and Physical </a:t>
            </a:r>
            <a:r>
              <a:rPr lang="en-US" sz="1350" dirty="0" smtClean="0"/>
              <a:t>Education</a:t>
            </a:r>
          </a:p>
          <a:p>
            <a:pPr marL="0" indent="0">
              <a:buNone/>
            </a:pPr>
            <a:endParaRPr lang="en-US" sz="1350" dirty="0"/>
          </a:p>
          <a:p>
            <a:pPr marL="0" indent="0">
              <a:buNone/>
            </a:pPr>
            <a:r>
              <a:rPr lang="en-GB" sz="1350" dirty="0" err="1"/>
              <a:t>Fjortoft</a:t>
            </a:r>
            <a:r>
              <a:rPr lang="en-GB" sz="1350" dirty="0"/>
              <a:t>, I. (2001). The Natural Environment as a Playground for Children: The Impact of Outdoor Play Activities in Pre-Primary School Children. Early Childhood Education Journal, 29(2), 111-117.</a:t>
            </a:r>
            <a:endParaRPr lang="en-US" sz="1350" dirty="0" smtClean="0"/>
          </a:p>
          <a:p>
            <a:pPr marL="0" indent="0">
              <a:buNone/>
            </a:pPr>
            <a:endParaRPr lang="en-US" sz="1350" dirty="0"/>
          </a:p>
          <a:p>
            <a:pPr marL="0" indent="0">
              <a:buNone/>
            </a:pPr>
            <a:r>
              <a:rPr lang="en-US" sz="1350" dirty="0" err="1"/>
              <a:t>Gallahue</a:t>
            </a:r>
            <a:r>
              <a:rPr lang="en-US" sz="1350" dirty="0"/>
              <a:t>, D. L., </a:t>
            </a:r>
            <a:r>
              <a:rPr lang="en-US" sz="1350" dirty="0" err="1"/>
              <a:t>Ozmun</a:t>
            </a:r>
            <a:r>
              <a:rPr lang="en-US" sz="1350" dirty="0"/>
              <a:t>, J. C., &amp; </a:t>
            </a:r>
            <a:r>
              <a:rPr lang="en-US" sz="1350" dirty="0" err="1"/>
              <a:t>Goodway</a:t>
            </a:r>
            <a:r>
              <a:rPr lang="en-US" sz="1350" dirty="0"/>
              <a:t>, J. D. (2011). </a:t>
            </a:r>
            <a:r>
              <a:rPr lang="en-US" sz="1350" i="1" dirty="0"/>
              <a:t>Understanding motor development: Infants, children, adolescents, adults</a:t>
            </a:r>
            <a:r>
              <a:rPr lang="en-US" sz="1350" dirty="0"/>
              <a:t> (7th ed.). New York: McGraw Hill Higher Education</a:t>
            </a:r>
            <a:r>
              <a:rPr lang="en-US" sz="1350" dirty="0" smtClean="0"/>
              <a:t>.</a:t>
            </a:r>
          </a:p>
          <a:p>
            <a:pPr marL="0" indent="0">
              <a:buNone/>
            </a:pPr>
            <a:endParaRPr lang="en-US" sz="1350" dirty="0" smtClean="0"/>
          </a:p>
          <a:p>
            <a:pPr marL="0" indent="0">
              <a:buNone/>
            </a:pPr>
            <a:r>
              <a:rPr lang="en-GB" sz="1350" dirty="0"/>
              <a:t>Gibson, J. (1986). </a:t>
            </a:r>
            <a:r>
              <a:rPr lang="en-GB" sz="1350" i="1" dirty="0"/>
              <a:t>The ecological approach to visual perception</a:t>
            </a:r>
            <a:r>
              <a:rPr lang="en-GB" sz="1350" dirty="0"/>
              <a:t>. USA: Erlbaum</a:t>
            </a:r>
            <a:r>
              <a:rPr lang="en-GB" sz="1350" dirty="0" smtClean="0"/>
              <a:t>.</a:t>
            </a:r>
          </a:p>
          <a:p>
            <a:pPr marL="0" indent="0">
              <a:buNone/>
            </a:pPr>
            <a:endParaRPr lang="en-US" sz="1350" dirty="0"/>
          </a:p>
          <a:p>
            <a:pPr marL="0" indent="0">
              <a:buNone/>
            </a:pPr>
            <a:r>
              <a:rPr lang="en-US" sz="1350" dirty="0" err="1"/>
              <a:t>Goodway</a:t>
            </a:r>
            <a:r>
              <a:rPr lang="en-US" sz="1350" dirty="0"/>
              <a:t>, J. D., &amp; </a:t>
            </a:r>
            <a:r>
              <a:rPr lang="en-US" sz="1350" dirty="0" err="1"/>
              <a:t>Branta</a:t>
            </a:r>
            <a:r>
              <a:rPr lang="en-US" sz="1350" dirty="0"/>
              <a:t>, C. F. (2003). Influence of a motor skill </a:t>
            </a:r>
            <a:r>
              <a:rPr lang="en-US" sz="1350" dirty="0" smtClean="0"/>
              <a:t>intervention on </a:t>
            </a:r>
            <a:r>
              <a:rPr lang="en-US" sz="1350" dirty="0"/>
              <a:t>fundamental motor skill development of disadvantaged preschool children. </a:t>
            </a:r>
            <a:r>
              <a:rPr lang="en-US" sz="1350" i="1" dirty="0"/>
              <a:t>Research Quarterly for Exercise and Sport</a:t>
            </a:r>
            <a:r>
              <a:rPr lang="en-US" sz="1350" dirty="0"/>
              <a:t>, </a:t>
            </a:r>
            <a:r>
              <a:rPr lang="en-US" sz="1350" i="1" dirty="0"/>
              <a:t>74</a:t>
            </a:r>
            <a:r>
              <a:rPr lang="en-US" sz="1350" dirty="0"/>
              <a:t>(1), 36–46. </a:t>
            </a:r>
            <a:r>
              <a:rPr lang="en-US" sz="1350" dirty="0" smtClean="0"/>
              <a:t>doi:10.1080/02701367.2003.10609062</a:t>
            </a:r>
          </a:p>
          <a:p>
            <a:pPr marL="0" indent="0">
              <a:buNone/>
            </a:pPr>
            <a:endParaRPr lang="en-US" sz="1350" dirty="0"/>
          </a:p>
          <a:p>
            <a:pPr marL="0" indent="0">
              <a:buNone/>
            </a:pPr>
            <a:endParaRPr lang="en-US" sz="1350" i="1" dirty="0"/>
          </a:p>
        </p:txBody>
      </p:sp>
    </p:spTree>
    <p:extLst>
      <p:ext uri="{BB962C8B-B14F-4D97-AF65-F5344CB8AC3E}">
        <p14:creationId xmlns:p14="http://schemas.microsoft.com/office/powerpoint/2010/main" val="2296056802"/>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60648"/>
            <a:ext cx="8229600" cy="490066"/>
          </a:xfrm>
        </p:spPr>
        <p:txBody>
          <a:bodyPr>
            <a:normAutofit fontScale="90000"/>
          </a:bodyPr>
          <a:lstStyle/>
          <a:p>
            <a:r>
              <a:rPr lang="en-US" dirty="0" smtClean="0"/>
              <a:t>References (cont.)</a:t>
            </a:r>
            <a:endParaRPr lang="en-US" dirty="0"/>
          </a:p>
        </p:txBody>
      </p:sp>
      <p:sp>
        <p:nvSpPr>
          <p:cNvPr id="3" name="Content Placeholder 2"/>
          <p:cNvSpPr>
            <a:spLocks noGrp="1"/>
          </p:cNvSpPr>
          <p:nvPr>
            <p:ph idx="1"/>
          </p:nvPr>
        </p:nvSpPr>
        <p:spPr>
          <a:xfrm>
            <a:off x="465119" y="1124744"/>
            <a:ext cx="8229600" cy="4320480"/>
          </a:xfrm>
        </p:spPr>
        <p:txBody>
          <a:bodyPr>
            <a:noAutofit/>
          </a:bodyPr>
          <a:lstStyle/>
          <a:p>
            <a:pPr marL="0" indent="0">
              <a:buNone/>
            </a:pPr>
            <a:r>
              <a:rPr lang="en-US" sz="1350" dirty="0"/>
              <a:t>Healthy, Active Living and Obesity Research Group (2014) </a:t>
            </a:r>
            <a:r>
              <a:rPr lang="en-US" sz="1350" i="1" dirty="0"/>
              <a:t>Manual for the Canadian Assessment of Physical Literacy.</a:t>
            </a:r>
          </a:p>
          <a:p>
            <a:pPr marL="0" indent="0">
              <a:buNone/>
            </a:pPr>
            <a:endParaRPr lang="en-US" sz="1350" dirty="0" smtClean="0"/>
          </a:p>
          <a:p>
            <a:pPr marL="0" indent="0">
              <a:buNone/>
            </a:pPr>
            <a:r>
              <a:rPr lang="en-US" sz="1350" dirty="0" smtClean="0"/>
              <a:t>Longmuir</a:t>
            </a:r>
            <a:r>
              <a:rPr lang="en-US" sz="1350" dirty="0"/>
              <a:t>, P. E., Boyer, C., Lloyd, M., Borghese, M. M., Knight, E., Saunders, T. J., … Tremblay, M. S. (2015). Canadian agility and movement skill assessment (CAMSA): Validity, objectivity, and reliability evidence for children 8–12 years of age. </a:t>
            </a:r>
            <a:r>
              <a:rPr lang="en-US" sz="1350" i="1" dirty="0"/>
              <a:t>Journal of Sport and Health Science</a:t>
            </a:r>
            <a:r>
              <a:rPr lang="en-US" sz="1350" dirty="0"/>
              <a:t>. doi:10.1016/j.jshs.2015.11.004</a:t>
            </a:r>
          </a:p>
          <a:p>
            <a:pPr marL="0" indent="0">
              <a:buNone/>
            </a:pPr>
            <a:endParaRPr lang="en-US" sz="1350" dirty="0" smtClean="0"/>
          </a:p>
          <a:p>
            <a:pPr marL="0" indent="0">
              <a:buNone/>
            </a:pPr>
            <a:r>
              <a:rPr lang="en-US" sz="1350" dirty="0" err="1" smtClean="0"/>
              <a:t>Lubans</a:t>
            </a:r>
            <a:r>
              <a:rPr lang="en-US" sz="1350" dirty="0"/>
              <a:t>, D. R., Morgan, P. J., Cliff, D. P., Barnett, L. M., &amp; </a:t>
            </a:r>
            <a:r>
              <a:rPr lang="en-US" sz="1350" dirty="0" err="1"/>
              <a:t>Okely</a:t>
            </a:r>
            <a:r>
              <a:rPr lang="en-US" sz="1350" dirty="0"/>
              <a:t>, A. D. (2010). Fundamental movement skills in children and adolescents. </a:t>
            </a:r>
            <a:r>
              <a:rPr lang="en-US" sz="1350" i="1" dirty="0"/>
              <a:t>Sports Medicine</a:t>
            </a:r>
            <a:r>
              <a:rPr lang="en-US" sz="1350" dirty="0"/>
              <a:t>, </a:t>
            </a:r>
            <a:r>
              <a:rPr lang="en-US" sz="1350" i="1" dirty="0"/>
              <a:t>40</a:t>
            </a:r>
            <a:r>
              <a:rPr lang="en-US" sz="1350" dirty="0"/>
              <a:t>(12), 1019–1035. </a:t>
            </a:r>
            <a:r>
              <a:rPr lang="en-US" sz="1350" dirty="0" smtClean="0"/>
              <a:t>doi:10.2165/11536850-000000000-00000</a:t>
            </a:r>
          </a:p>
          <a:p>
            <a:pPr marL="0" indent="0">
              <a:buNone/>
            </a:pPr>
            <a:endParaRPr lang="en-US" sz="1350" dirty="0"/>
          </a:p>
          <a:p>
            <a:pPr marL="0" indent="0">
              <a:buNone/>
            </a:pPr>
            <a:r>
              <a:rPr lang="en-US" sz="1350" dirty="0"/>
              <a:t>Morgan, P. J., Barnett, L. M., Cliff, D. P., </a:t>
            </a:r>
            <a:r>
              <a:rPr lang="en-US" sz="1350" dirty="0" err="1"/>
              <a:t>Okely</a:t>
            </a:r>
            <a:r>
              <a:rPr lang="en-US" sz="1350" dirty="0"/>
              <a:t>, A. D., Scott, H. A., Cohen, K. E., &amp; </a:t>
            </a:r>
            <a:r>
              <a:rPr lang="en-US" sz="1350" dirty="0" err="1"/>
              <a:t>Lubans</a:t>
            </a:r>
            <a:r>
              <a:rPr lang="en-US" sz="1350" dirty="0"/>
              <a:t>, D. R. (2013). Fundamental movement skill interventions in youth: A systematic review and Meta-analysis. </a:t>
            </a:r>
            <a:r>
              <a:rPr lang="en-US" sz="1350" i="1" dirty="0"/>
              <a:t>PEDIATRICS</a:t>
            </a:r>
            <a:r>
              <a:rPr lang="en-US" sz="1350" dirty="0"/>
              <a:t>, </a:t>
            </a:r>
            <a:r>
              <a:rPr lang="en-US" sz="1350" i="1" dirty="0"/>
              <a:t>132</a:t>
            </a:r>
            <a:r>
              <a:rPr lang="en-US" sz="1350" dirty="0"/>
              <a:t>(5), e1361–e1383. </a:t>
            </a:r>
            <a:r>
              <a:rPr lang="en-US" sz="1350" dirty="0" smtClean="0"/>
              <a:t>doi:10.1542/peds.2013-1167</a:t>
            </a:r>
          </a:p>
          <a:p>
            <a:pPr marL="0" indent="0">
              <a:buNone/>
            </a:pPr>
            <a:endParaRPr lang="en-US" sz="1350" dirty="0"/>
          </a:p>
          <a:p>
            <a:pPr marL="0" indent="0">
              <a:buNone/>
            </a:pPr>
            <a:r>
              <a:rPr lang="en-US" sz="1350" dirty="0"/>
              <a:t>Robinson, D. B., &amp; Randall, L. (2016). Marking physical literacy or missing the mark on physical literacy? A conceptual critique of Canada’s physical literacy assessment instruments. </a:t>
            </a:r>
            <a:r>
              <a:rPr lang="en-US" sz="1350" i="1" dirty="0"/>
              <a:t>Measurement in Physical Education and Exercise Science</a:t>
            </a:r>
            <a:r>
              <a:rPr lang="en-US" sz="1350" dirty="0"/>
              <a:t>. </a:t>
            </a:r>
            <a:r>
              <a:rPr lang="en-US" sz="1350" dirty="0" smtClean="0"/>
              <a:t>doi:10.1080/1091367x.2016.1249793</a:t>
            </a:r>
          </a:p>
          <a:p>
            <a:pPr marL="0" indent="0">
              <a:buNone/>
            </a:pPr>
            <a:endParaRPr lang="en-US" sz="1350" dirty="0"/>
          </a:p>
          <a:p>
            <a:pPr marL="0" indent="0">
              <a:buNone/>
            </a:pPr>
            <a:endParaRPr lang="en-US" sz="1350" dirty="0"/>
          </a:p>
          <a:p>
            <a:pPr marL="0" indent="0">
              <a:buNone/>
            </a:pPr>
            <a:endParaRPr lang="en-US" sz="1350" dirty="0"/>
          </a:p>
        </p:txBody>
      </p:sp>
    </p:spTree>
    <p:extLst>
      <p:ext uri="{BB962C8B-B14F-4D97-AF65-F5344CB8AC3E}">
        <p14:creationId xmlns:p14="http://schemas.microsoft.com/office/powerpoint/2010/main" val="1586086460"/>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US" dirty="0" smtClean="0"/>
              <a:t>References (cont.)</a:t>
            </a:r>
            <a:endParaRPr lang="en-US" dirty="0"/>
          </a:p>
        </p:txBody>
      </p:sp>
      <p:sp>
        <p:nvSpPr>
          <p:cNvPr id="3" name="Content Placeholder 2"/>
          <p:cNvSpPr>
            <a:spLocks noGrp="1"/>
          </p:cNvSpPr>
          <p:nvPr>
            <p:ph idx="1"/>
          </p:nvPr>
        </p:nvSpPr>
        <p:spPr>
          <a:xfrm>
            <a:off x="456468" y="1124744"/>
            <a:ext cx="8229600" cy="4320480"/>
          </a:xfrm>
        </p:spPr>
        <p:txBody>
          <a:bodyPr>
            <a:normAutofit/>
          </a:bodyPr>
          <a:lstStyle/>
          <a:p>
            <a:pPr marL="0" indent="0">
              <a:buNone/>
            </a:pPr>
            <a:r>
              <a:rPr lang="en-US" sz="1350" dirty="0" err="1"/>
              <a:t>Stodden</a:t>
            </a:r>
            <a:r>
              <a:rPr lang="en-US" sz="1350" dirty="0"/>
              <a:t>, D. F., </a:t>
            </a:r>
            <a:r>
              <a:rPr lang="en-US" sz="1350" dirty="0" err="1"/>
              <a:t>Goodway</a:t>
            </a:r>
            <a:r>
              <a:rPr lang="en-US" sz="1350" dirty="0"/>
              <a:t>, J. D., </a:t>
            </a:r>
            <a:r>
              <a:rPr lang="en-US" sz="1350" dirty="0" err="1"/>
              <a:t>Langendorfer</a:t>
            </a:r>
            <a:r>
              <a:rPr lang="en-US" sz="1350" dirty="0"/>
              <a:t>, S. J., </a:t>
            </a:r>
            <a:r>
              <a:rPr lang="en-US" sz="1350" dirty="0" err="1"/>
              <a:t>Roberton</a:t>
            </a:r>
            <a:r>
              <a:rPr lang="en-US" sz="1350" dirty="0"/>
              <a:t>, M. A., </a:t>
            </a:r>
            <a:r>
              <a:rPr lang="en-US" sz="1350" dirty="0" err="1"/>
              <a:t>Rudisill</a:t>
            </a:r>
            <a:r>
              <a:rPr lang="en-US" sz="1350" dirty="0"/>
              <a:t>, M. E., Garcia, C., &amp; Garcia, L. E. (2008). A developmental perspective on the role of motor skill competence in physical activity: An emergent relationship. </a:t>
            </a:r>
            <a:r>
              <a:rPr lang="en-US" sz="1350" i="1" dirty="0"/>
              <a:t>Quest</a:t>
            </a:r>
            <a:r>
              <a:rPr lang="en-US" sz="1350" dirty="0"/>
              <a:t>, </a:t>
            </a:r>
            <a:r>
              <a:rPr lang="en-US" sz="1350" i="1" dirty="0"/>
              <a:t>60</a:t>
            </a:r>
            <a:r>
              <a:rPr lang="en-US" sz="1350" dirty="0"/>
              <a:t>(2), 290–306. doi:10.1080/00336297.2008.10483582</a:t>
            </a:r>
          </a:p>
          <a:p>
            <a:pPr marL="0" indent="0">
              <a:buNone/>
            </a:pPr>
            <a:endParaRPr lang="en-US" sz="1350" dirty="0"/>
          </a:p>
          <a:p>
            <a:pPr marL="0" indent="0">
              <a:buNone/>
            </a:pPr>
            <a:r>
              <a:rPr lang="en-US" sz="1350" dirty="0" smtClean="0"/>
              <a:t>Stratton</a:t>
            </a:r>
            <a:r>
              <a:rPr lang="en-US" sz="1350" dirty="0"/>
              <a:t>, G., </a:t>
            </a:r>
            <a:r>
              <a:rPr lang="en-US" sz="1350" dirty="0" err="1"/>
              <a:t>Foweather</a:t>
            </a:r>
            <a:r>
              <a:rPr lang="en-US" sz="1350" dirty="0"/>
              <a:t>, L., </a:t>
            </a:r>
            <a:r>
              <a:rPr lang="en-US" sz="1350" dirty="0" err="1"/>
              <a:t>Rotchell</a:t>
            </a:r>
            <a:r>
              <a:rPr lang="en-US" sz="1350" dirty="0"/>
              <a:t>, J., English, J., &amp; Hughes, H. (2015). Dragon Challenge V1.0 Manual. Sport Wales.</a:t>
            </a:r>
          </a:p>
          <a:p>
            <a:pPr marL="0" indent="0">
              <a:buNone/>
            </a:pPr>
            <a:endParaRPr lang="en-US" sz="1350" dirty="0"/>
          </a:p>
          <a:p>
            <a:pPr marL="0" indent="0">
              <a:buNone/>
            </a:pPr>
            <a:r>
              <a:rPr lang="en-US" sz="1350" dirty="0"/>
              <a:t>Ulrich, D. A. (2000). Test of Gross Motor Development 2</a:t>
            </a:r>
            <a:r>
              <a:rPr lang="en-US" sz="1350" baseline="30000" dirty="0"/>
              <a:t>nd</a:t>
            </a:r>
            <a:r>
              <a:rPr lang="en-US" sz="1350" dirty="0"/>
              <a:t> Edition. Austin, TX: Pro ed</a:t>
            </a:r>
            <a:r>
              <a:rPr lang="en-US" sz="1350" dirty="0" smtClean="0"/>
              <a:t>.</a:t>
            </a:r>
          </a:p>
          <a:p>
            <a:pPr marL="0" indent="0">
              <a:buNone/>
            </a:pPr>
            <a:endParaRPr lang="en-US" sz="1350" dirty="0"/>
          </a:p>
          <a:p>
            <a:pPr marL="0" indent="0">
              <a:buNone/>
            </a:pPr>
            <a:r>
              <a:rPr lang="en-US" sz="1350" dirty="0" smtClean="0"/>
              <a:t>WAG/Welsh </a:t>
            </a:r>
            <a:r>
              <a:rPr lang="en-US" sz="1350" dirty="0"/>
              <a:t>Assembly Government (2015). </a:t>
            </a:r>
            <a:r>
              <a:rPr lang="en-US" sz="1350" i="1" dirty="0"/>
              <a:t>Foundation Phase Framework – revised 2015</a:t>
            </a:r>
            <a:r>
              <a:rPr lang="en-US" sz="1350" dirty="0"/>
              <a:t>. Cardiff: WAG</a:t>
            </a:r>
            <a:r>
              <a:rPr lang="en-US" sz="1350" dirty="0" smtClean="0"/>
              <a:t>.</a:t>
            </a:r>
          </a:p>
          <a:p>
            <a:pPr marL="0" indent="0">
              <a:buNone/>
            </a:pPr>
            <a:endParaRPr lang="en-US" sz="1350" dirty="0"/>
          </a:p>
          <a:p>
            <a:pPr marL="0" indent="0">
              <a:buNone/>
            </a:pPr>
            <a:r>
              <a:rPr lang="en-US" sz="1350" dirty="0"/>
              <a:t>Wainwright, N., </a:t>
            </a:r>
            <a:r>
              <a:rPr lang="en-US" sz="1350" dirty="0" err="1"/>
              <a:t>Goodway</a:t>
            </a:r>
            <a:r>
              <a:rPr lang="en-US" sz="1350" dirty="0"/>
              <a:t>, J., Whitehead, M., Williams, A., &amp; Kirk, D. (2016). The foundation phase in wales – a play-based curriculum that supports the development of physical literacy. </a:t>
            </a:r>
            <a:r>
              <a:rPr lang="en-US" sz="1350" i="1" dirty="0"/>
              <a:t>Education 3-13</a:t>
            </a:r>
            <a:r>
              <a:rPr lang="en-US" sz="1350" dirty="0"/>
              <a:t>, </a:t>
            </a:r>
            <a:r>
              <a:rPr lang="en-US" sz="1350" i="1" dirty="0"/>
              <a:t>44</a:t>
            </a:r>
            <a:r>
              <a:rPr lang="en-US" sz="1350" dirty="0"/>
              <a:t>(5), 513–524. </a:t>
            </a:r>
            <a:r>
              <a:rPr lang="en-US" sz="1350" dirty="0" smtClean="0"/>
              <a:t>doi:10.1080/03004279.2016.1176360</a:t>
            </a:r>
          </a:p>
          <a:p>
            <a:pPr marL="0" indent="0">
              <a:buNone/>
            </a:pPr>
            <a:endParaRPr lang="en-US" sz="1350" dirty="0"/>
          </a:p>
          <a:p>
            <a:pPr marL="0" indent="0">
              <a:buNone/>
            </a:pPr>
            <a:r>
              <a:rPr lang="en-US" sz="1350" dirty="0"/>
              <a:t>Whitehead, M. (2016) Definition of Physical Literacy. Available at: https://</a:t>
            </a:r>
            <a:r>
              <a:rPr lang="en-US" sz="1350" dirty="0" err="1"/>
              <a:t>www.physical-literacy.org.uk</a:t>
            </a:r>
            <a:r>
              <a:rPr lang="en-US" sz="1350" dirty="0"/>
              <a:t>/ [Accessed: 1/2/2017].</a:t>
            </a:r>
          </a:p>
          <a:p>
            <a:pPr marL="0" indent="0">
              <a:buNone/>
            </a:pPr>
            <a:endParaRPr lang="en-US" sz="1350" dirty="0"/>
          </a:p>
        </p:txBody>
      </p:sp>
    </p:spTree>
    <p:extLst>
      <p:ext uri="{BB962C8B-B14F-4D97-AF65-F5344CB8AC3E}">
        <p14:creationId xmlns:p14="http://schemas.microsoft.com/office/powerpoint/2010/main" val="1105983262"/>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__PE_POLL_EMBED_ID" val="f80bb8b9-0674-40ab-a08b-13a60aaaaba3"/>
</p:tagLst>
</file>

<file path=ppt/tags/tag2.xml><?xml version="1.0" encoding="utf-8"?>
<p:tagLst xmlns:a="http://schemas.openxmlformats.org/drawingml/2006/main" xmlns:r="http://schemas.openxmlformats.org/officeDocument/2006/relationships" xmlns:p="http://schemas.openxmlformats.org/presentationml/2006/main">
  <p:tag name="__PE_POLL_EMBED_ID" val="e4fd5d42-64d5-4406-89b0-0176f38eac00"/>
</p:tagLst>
</file>

<file path=ppt/tags/tag3.xml><?xml version="1.0" encoding="utf-8"?>
<p:tagLst xmlns:a="http://schemas.openxmlformats.org/drawingml/2006/main" xmlns:r="http://schemas.openxmlformats.org/officeDocument/2006/relationships" xmlns:p="http://schemas.openxmlformats.org/presentationml/2006/main">
  <p:tag name="__PE_POLL_EMBED_ID" val="09c345e9-17b4-4f2f-8b0d-77b06b42411f"/>
</p:tagLst>
</file>

<file path=ppt/tags/tag4.xml><?xml version="1.0" encoding="utf-8"?>
<p:tagLst xmlns:a="http://schemas.openxmlformats.org/drawingml/2006/main" xmlns:r="http://schemas.openxmlformats.org/officeDocument/2006/relationships" xmlns:p="http://schemas.openxmlformats.org/presentationml/2006/main">
  <p:tag name="__PE_POLL_EMBED_ID" val="8b657bf9-d11d-4363-9049-db99c1b6d4f5"/>
</p:tagLst>
</file>

<file path=ppt/tags/tag5.xml><?xml version="1.0" encoding="utf-8"?>
<p:tagLst xmlns:a="http://schemas.openxmlformats.org/drawingml/2006/main" xmlns:r="http://schemas.openxmlformats.org/officeDocument/2006/relationships" xmlns:p="http://schemas.openxmlformats.org/presentationml/2006/main">
  <p:tag name="__PE_POLL_EMBED_ID" val="bcd22491-4644-4c9f-8d64-9312bc82cced"/>
</p:tagLst>
</file>

<file path=ppt/tags/tag6.xml><?xml version="1.0" encoding="utf-8"?>
<p:tagLst xmlns:a="http://schemas.openxmlformats.org/drawingml/2006/main" xmlns:r="http://schemas.openxmlformats.org/officeDocument/2006/relationships" xmlns:p="http://schemas.openxmlformats.org/presentationml/2006/main">
  <p:tag name="__PE_POLL_EMBED_ID" val="f728179a-8814-4820-9ca4-57294f859e5d"/>
</p:tagLst>
</file>

<file path=ppt/tags/tag7.xml><?xml version="1.0" encoding="utf-8"?>
<p:tagLst xmlns:a="http://schemas.openxmlformats.org/drawingml/2006/main" xmlns:r="http://schemas.openxmlformats.org/officeDocument/2006/relationships" xmlns:p="http://schemas.openxmlformats.org/presentationml/2006/main">
  <p:tag name="__PE_POLL_EMBED_ID" val="013ba964-b53c-488b-899d-edf6fed53dda"/>
</p:tagLst>
</file>

<file path=ppt/tags/tag8.xml><?xml version="1.0" encoding="utf-8"?>
<p:tagLst xmlns:a="http://schemas.openxmlformats.org/drawingml/2006/main" xmlns:r="http://schemas.openxmlformats.org/officeDocument/2006/relationships" xmlns:p="http://schemas.openxmlformats.org/presentationml/2006/main">
  <p:tag name="__PE_POLL_EMBED_ID" val="2d6e13b7-fb11-4074-94ae-a7d95a21f1ec"/>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6" ma:contentTypeDescription="Create a new document." ma:contentTypeScope="" ma:versionID="7e721309f6c97e83d6d337bbe4ad3833">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231938f77745fabf4e500f6c5e72d4c6"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purl.org/dc/elements/1.1/"/>
    <ds:schemaRef ds:uri="303dbf9b-b85b-46a0-94f1-894078c07ecd"/>
    <ds:schemaRef ds:uri="http://purl.org/dc/terms/"/>
    <ds:schemaRef ds:uri="http://schemas.openxmlformats.org/package/2006/metadata/core-properties"/>
    <ds:schemaRef ds:uri="7534e9c7-d8a7-4ffa-a350-0e66096719e3"/>
    <ds:schemaRef ds:uri="http://purl.org/dc/dcmitype/"/>
    <ds:schemaRef ds:uri="http://schemas.microsoft.com/office/infopath/2007/PartnerControls"/>
    <ds:schemaRef ds:uri="http://schemas.microsoft.com/office/2006/documentManagement/typ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5CD4514D-3FAB-4F0C-ACA6-E5E5F86C10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42348</TotalTime>
  <Words>2022</Words>
  <Application>Microsoft Office PowerPoint</Application>
  <PresentationFormat>On-screen Show (4:3)</PresentationFormat>
  <Paragraphs>195</Paragraphs>
  <Slides>60</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60</vt:i4>
      </vt:variant>
    </vt:vector>
  </HeadingPairs>
  <TitlesOfParts>
    <vt:vector size="66" baseType="lpstr">
      <vt:lpstr>ＭＳ Ｐゴシック</vt:lpstr>
      <vt:lpstr>Arial</vt:lpstr>
      <vt:lpstr>Calibri</vt:lpstr>
      <vt:lpstr>Candara</vt:lpstr>
      <vt:lpstr>Myriad Pro</vt:lpstr>
      <vt:lpstr>20140311PresentationUWTSDTemplate</vt:lpstr>
      <vt:lpstr>Affordances &amp; Physical Literacy </vt:lpstr>
      <vt:lpstr>PowerPoint Presentation</vt:lpstr>
      <vt:lpstr>Life long journeys of Physical Literacy</vt:lpstr>
      <vt:lpstr>PowerPoint Presentation</vt:lpstr>
      <vt:lpstr>Life long journeys of Physical Literacy</vt:lpstr>
      <vt:lpstr>PowerPoint Presentation</vt:lpstr>
      <vt:lpstr>Foundational Movement Competencies </vt:lpstr>
      <vt:lpstr>Life long journeys of Physical Literacy</vt:lpstr>
      <vt:lpstr>A Physical Literacy Perspective</vt:lpstr>
      <vt:lpstr>The Theory of Affordances</vt:lpstr>
      <vt:lpstr>PowerPoint Presentation</vt:lpstr>
      <vt:lpstr>The theory of affordances </vt:lpstr>
      <vt:lpstr>PowerPoint Presentation</vt:lpstr>
      <vt:lpstr>PowerPoint Presentation</vt:lpstr>
      <vt:lpstr>PowerPoint Presentation</vt:lpstr>
      <vt:lpstr>Affordances </vt:lpstr>
      <vt:lpstr>PowerPoint Presentation</vt:lpstr>
      <vt:lpstr>Affordances provide possibilities.</vt:lpstr>
      <vt:lpstr>PowerPoint Presentation</vt:lpstr>
      <vt:lpstr>PowerPoint Presentation</vt:lpstr>
      <vt:lpstr>Affordances</vt:lpstr>
      <vt:lpstr>PowerPoint Presentation</vt:lpstr>
      <vt:lpstr>Breakout room time….</vt:lpstr>
      <vt:lpstr>Exercise…</vt:lpstr>
      <vt:lpstr>Breakout room time….</vt:lpstr>
      <vt:lpstr>PowerPoint Presentation</vt:lpstr>
      <vt:lpstr>Take a 30 min walk &amp; observe  How do your surroundings provide affordances for different animals, children and adults? </vt:lpstr>
      <vt:lpstr>Advocating Adventurous Activities </vt:lpstr>
      <vt:lpstr>Essay Title….</vt:lpstr>
      <vt:lpstr>PowerPoint Presentation</vt:lpstr>
      <vt:lpstr>PowerPoint Presentation</vt:lpstr>
      <vt:lpstr>Potential Barriers?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References (cont.)</vt:lpstr>
      <vt:lpstr>References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Jonathan Haylock</cp:lastModifiedBy>
  <cp:revision>124</cp:revision>
  <dcterms:created xsi:type="dcterms:W3CDTF">2015-04-14T15:21:28Z</dcterms:created>
  <dcterms:modified xsi:type="dcterms:W3CDTF">2021-03-01T15:25:50Z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