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9" r:id="rId1"/>
  </p:sldMasterIdLst>
  <p:notesMasterIdLst>
    <p:notesMasterId r:id="rId13"/>
  </p:notesMasterIdLst>
  <p:handoutMasterIdLst>
    <p:handoutMasterId r:id="rId14"/>
  </p:handoutMasterIdLst>
  <p:sldIdLst>
    <p:sldId id="322" r:id="rId2"/>
    <p:sldId id="294" r:id="rId3"/>
    <p:sldId id="259" r:id="rId4"/>
    <p:sldId id="325" r:id="rId5"/>
    <p:sldId id="323" r:id="rId6"/>
    <p:sldId id="296" r:id="rId7"/>
    <p:sldId id="324" r:id="rId8"/>
    <p:sldId id="327" r:id="rId9"/>
    <p:sldId id="328" r:id="rId10"/>
    <p:sldId id="326" r:id="rId11"/>
    <p:sldId id="297" r:id="rId12"/>
  </p:sldIdLst>
  <p:sldSz cx="12192000" cy="6858000"/>
  <p:notesSz cx="6858000" cy="9144000"/>
  <p:embeddedFontLst>
    <p:embeddedFont>
      <p:font typeface="굴림체" panose="020B0609000101010101" pitchFamily="49" charset="-127"/>
      <p:regular r:id="rId15"/>
    </p:embeddedFont>
    <p:embeddedFont>
      <p:font typeface="맑은 고딕" panose="020B0503020000020004" pitchFamily="34" charset="-127"/>
      <p:regular r:id="rId16"/>
      <p:bold r:id="rId17"/>
    </p:embeddedFont>
    <p:embeddedFont>
      <p:font typeface="Calibri" panose="020F0502020204030204" pitchFamily="34" charset="0"/>
      <p:regular r:id="rId18"/>
      <p:bold r:id="rId19"/>
      <p:italic r:id="rId20"/>
      <p:boldItalic r:id="rId21"/>
    </p:embeddedFont>
    <p:embeddedFont>
      <p:font typeface="Rockwell" panose="02060603020205020403" pitchFamily="18" charset="0"/>
      <p:regular r:id="rId22"/>
      <p:bold r:id="rId23"/>
      <p:italic r:id="rId24"/>
      <p:boldItalic r:id="rId25"/>
    </p:embeddedFont>
    <p:embeddedFont>
      <p:font typeface="Rockwell Condensed" panose="02060603050405020104" pitchFamily="18" charset="0"/>
      <p:regular r:id="rId26"/>
      <p:bold r:id="rId27"/>
    </p:embeddedFont>
    <p:embeddedFont>
      <p:font typeface="Rockwell Extra Bold" panose="02060903040505020403" pitchFamily="18" charset="0"/>
      <p:bold r:id="rId2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guide id="4" pos="3841"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B400"/>
    <a:srgbClr val="FF4F18"/>
    <a:srgbClr val="263399"/>
    <a:srgbClr val="4592C8"/>
    <a:srgbClr val="080C29"/>
    <a:srgbClr val="00E4FF"/>
    <a:srgbClr val="3C5B1B"/>
    <a:srgbClr val="A5CF00"/>
    <a:srgbClr val="548A00"/>
    <a:srgbClr val="00AC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F5AB1C69-6EDB-4FF4-983F-18BD219EF322}" styleName="보통 스타일 2 - 강조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43" autoAdjust="0"/>
    <p:restoredTop sz="96582" autoAdjust="0"/>
  </p:normalViewPr>
  <p:slideViewPr>
    <p:cSldViewPr>
      <p:cViewPr varScale="1">
        <p:scale>
          <a:sx n="59" d="100"/>
          <a:sy n="59" d="100"/>
        </p:scale>
        <p:origin x="1152" y="56"/>
      </p:cViewPr>
      <p:guideLst>
        <p:guide orient="horz" pos="2160"/>
        <p:guide pos="2880"/>
        <p:guide pos="3841"/>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0"/>
    </p:cViewPr>
  </p:sorterViewPr>
  <p:notesViewPr>
    <p:cSldViewPr>
      <p:cViewPr varScale="1">
        <p:scale>
          <a:sx n="85" d="100"/>
          <a:sy n="85" d="100"/>
        </p:scale>
        <p:origin x="-387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D4CCFBE2-2B8D-499C-81C9-2CD5B3EB8E93}" type="datetimeFigureOut">
              <a:rPr lang="ko-KR" altLang="en-US" smtClean="0"/>
              <a:pPr/>
              <a:t>2022-08-03</a:t>
            </a:fld>
            <a:endParaRPr lang="ko-KR" altLang="en-US"/>
          </a:p>
        </p:txBody>
      </p:sp>
      <p:sp>
        <p:nvSpPr>
          <p:cNvPr id="4" name="바닥글 개체 틀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a:p>
        </p:txBody>
      </p:sp>
      <p:sp>
        <p:nvSpPr>
          <p:cNvPr id="5" name="슬라이드 번호 개체 틀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554DD7E-3179-445A-81DB-781C4554AFF2}" type="slidenum">
              <a:rPr lang="ko-KR" altLang="en-US" smtClean="0"/>
              <a:pPr/>
              <a:t>‹#›</a:t>
            </a:fld>
            <a:endParaRPr lang="ko-KR" altLang="en-US"/>
          </a:p>
        </p:txBody>
      </p:sp>
    </p:spTree>
    <p:extLst>
      <p:ext uri="{BB962C8B-B14F-4D97-AF65-F5344CB8AC3E}">
        <p14:creationId xmlns:p14="http://schemas.microsoft.com/office/powerpoint/2010/main" val="24695366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B545AC5-813F-4ED1-B011-8EA17CB93331}" type="datetimeFigureOut">
              <a:rPr lang="ko-KR" altLang="en-US" smtClean="0"/>
              <a:pPr/>
              <a:t>2022-08-03</a:t>
            </a:fld>
            <a:endParaRPr lang="ko-KR" altLang="en-US"/>
          </a:p>
        </p:txBody>
      </p:sp>
      <p:sp>
        <p:nvSpPr>
          <p:cNvPr id="4" name="슬라이드 이미지 개체 틀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ko-KR" altLang="en-US"/>
              <a:t>마스터 텍스트 스타일을 편집합니다</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504B90-27FD-422C-8CC6-2AADAD122D08}" type="slidenum">
              <a:rPr lang="ko-KR" altLang="en-US" smtClean="0"/>
              <a:pPr/>
              <a:t>‹#›</a:t>
            </a:fld>
            <a:endParaRPr lang="ko-KR" altLang="en-US"/>
          </a:p>
        </p:txBody>
      </p:sp>
    </p:spTree>
    <p:extLst>
      <p:ext uri="{BB962C8B-B14F-4D97-AF65-F5344CB8AC3E}">
        <p14:creationId xmlns:p14="http://schemas.microsoft.com/office/powerpoint/2010/main" val="268707270"/>
      </p:ext>
    </p:extLst>
  </p:cSld>
  <p:clrMap bg1="lt1" tx1="dk1" bg2="lt2" tx2="dk2" accent1="accent1" accent2="accent2" accent3="accent3" accent4="accent4" accent5="accent5" accent6="accent6" hlink="hlink" folHlink="folHlink"/>
  <p:notesStyle>
    <a:lvl1pPr marL="0" algn="l" defTabSz="995690" rtl="0" eaLnBrk="1" latinLnBrk="1" hangingPunct="1">
      <a:defRPr sz="1300" kern="1200">
        <a:solidFill>
          <a:schemeClr val="tx1"/>
        </a:solidFill>
        <a:latin typeface="+mn-lt"/>
        <a:ea typeface="+mn-ea"/>
        <a:cs typeface="+mn-cs"/>
      </a:defRPr>
    </a:lvl1pPr>
    <a:lvl2pPr marL="497845" algn="l" defTabSz="995690" rtl="0" eaLnBrk="1" latinLnBrk="1" hangingPunct="1">
      <a:defRPr sz="1300" kern="1200">
        <a:solidFill>
          <a:schemeClr val="tx1"/>
        </a:solidFill>
        <a:latin typeface="+mn-lt"/>
        <a:ea typeface="+mn-ea"/>
        <a:cs typeface="+mn-cs"/>
      </a:defRPr>
    </a:lvl2pPr>
    <a:lvl3pPr marL="995690" algn="l" defTabSz="995690" rtl="0" eaLnBrk="1" latinLnBrk="1" hangingPunct="1">
      <a:defRPr sz="1300" kern="1200">
        <a:solidFill>
          <a:schemeClr val="tx1"/>
        </a:solidFill>
        <a:latin typeface="+mn-lt"/>
        <a:ea typeface="+mn-ea"/>
        <a:cs typeface="+mn-cs"/>
      </a:defRPr>
    </a:lvl3pPr>
    <a:lvl4pPr marL="1493535" algn="l" defTabSz="995690" rtl="0" eaLnBrk="1" latinLnBrk="1" hangingPunct="1">
      <a:defRPr sz="1300" kern="1200">
        <a:solidFill>
          <a:schemeClr val="tx1"/>
        </a:solidFill>
        <a:latin typeface="+mn-lt"/>
        <a:ea typeface="+mn-ea"/>
        <a:cs typeface="+mn-cs"/>
      </a:defRPr>
    </a:lvl4pPr>
    <a:lvl5pPr marL="1991380" algn="l" defTabSz="995690" rtl="0" eaLnBrk="1" latinLnBrk="1" hangingPunct="1">
      <a:defRPr sz="1300" kern="1200">
        <a:solidFill>
          <a:schemeClr val="tx1"/>
        </a:solidFill>
        <a:latin typeface="+mn-lt"/>
        <a:ea typeface="+mn-ea"/>
        <a:cs typeface="+mn-cs"/>
      </a:defRPr>
    </a:lvl5pPr>
    <a:lvl6pPr marL="2489225" algn="l" defTabSz="995690" rtl="0" eaLnBrk="1" latinLnBrk="1" hangingPunct="1">
      <a:defRPr sz="1300" kern="1200">
        <a:solidFill>
          <a:schemeClr val="tx1"/>
        </a:solidFill>
        <a:latin typeface="+mn-lt"/>
        <a:ea typeface="+mn-ea"/>
        <a:cs typeface="+mn-cs"/>
      </a:defRPr>
    </a:lvl6pPr>
    <a:lvl7pPr marL="2987070" algn="l" defTabSz="995690" rtl="0" eaLnBrk="1" latinLnBrk="1" hangingPunct="1">
      <a:defRPr sz="1300" kern="1200">
        <a:solidFill>
          <a:schemeClr val="tx1"/>
        </a:solidFill>
        <a:latin typeface="+mn-lt"/>
        <a:ea typeface="+mn-ea"/>
        <a:cs typeface="+mn-cs"/>
      </a:defRPr>
    </a:lvl7pPr>
    <a:lvl8pPr marL="3484916" algn="l" defTabSz="995690" rtl="0" eaLnBrk="1" latinLnBrk="1" hangingPunct="1">
      <a:defRPr sz="1300" kern="1200">
        <a:solidFill>
          <a:schemeClr val="tx1"/>
        </a:solidFill>
        <a:latin typeface="+mn-lt"/>
        <a:ea typeface="+mn-ea"/>
        <a:cs typeface="+mn-cs"/>
      </a:defRPr>
    </a:lvl8pPr>
    <a:lvl9pPr marL="3982761" algn="l" defTabSz="995690" rtl="0" eaLnBrk="1" latinLnBrk="1" hangingPunct="1">
      <a:defRPr sz="1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a:xfrm>
            <a:off x="381000" y="685800"/>
            <a:ext cx="6096000" cy="3429000"/>
          </a:xfrm>
        </p:spPr>
      </p:sp>
      <p:sp>
        <p:nvSpPr>
          <p:cNvPr id="3" name="슬라이드 노트 개체 틀 2"/>
          <p:cNvSpPr>
            <a:spLocks noGrp="1"/>
          </p:cNvSpPr>
          <p:nvPr>
            <p:ph type="body" idx="1"/>
          </p:nvPr>
        </p:nvSpPr>
        <p:spPr/>
        <p:txBody>
          <a:bodyPr>
            <a:normAutofit/>
          </a:bodyPr>
          <a:lstStyle/>
          <a:p>
            <a:r>
              <a:rPr lang="en-GB" altLang="ko-KR" dirty="0"/>
              <a:t>Hello everyone you all know my name but for record my name is Asen, and I’m planning to open a YouTube channel called </a:t>
            </a:r>
            <a:r>
              <a:rPr lang="en-GB" altLang="ko-KR" dirty="0" err="1"/>
              <a:t>Asen’s</a:t>
            </a:r>
            <a:r>
              <a:rPr lang="en-GB" altLang="ko-KR" dirty="0"/>
              <a:t> YouTube cooking lessons.</a:t>
            </a:r>
            <a:endParaRPr lang="ko-KR" altLang="en-US" dirty="0"/>
          </a:p>
        </p:txBody>
      </p:sp>
      <p:sp>
        <p:nvSpPr>
          <p:cNvPr id="4" name="슬라이드 번호 개체 틀 3"/>
          <p:cNvSpPr>
            <a:spLocks noGrp="1"/>
          </p:cNvSpPr>
          <p:nvPr>
            <p:ph type="sldNum" sz="quarter" idx="10"/>
          </p:nvPr>
        </p:nvSpPr>
        <p:spPr/>
        <p:txBody>
          <a:bodyPr/>
          <a:lstStyle/>
          <a:p>
            <a:fld id="{A5504B90-27FD-422C-8CC6-2AADAD122D08}" type="slidenum">
              <a:rPr lang="ko-KR" altLang="en-US" smtClean="0"/>
              <a:pPr/>
              <a:t>1</a:t>
            </a:fld>
            <a:endParaRPr lang="ko-KR" altLang="en-US" dirty="0"/>
          </a:p>
        </p:txBody>
      </p:sp>
    </p:spTree>
    <p:extLst>
      <p:ext uri="{BB962C8B-B14F-4D97-AF65-F5344CB8AC3E}">
        <p14:creationId xmlns:p14="http://schemas.microsoft.com/office/powerpoint/2010/main" val="2339106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will introduce to you my business plan.</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2</a:t>
            </a:fld>
            <a:endParaRPr lang="ko-KR" altLang="en-US"/>
          </a:p>
        </p:txBody>
      </p:sp>
    </p:spTree>
    <p:extLst>
      <p:ext uri="{BB962C8B-B14F-4D97-AF65-F5344CB8AC3E}">
        <p14:creationId xmlns:p14="http://schemas.microsoft.com/office/powerpoint/2010/main" val="2541841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points will be include in the presentation to introduce my business idea to you, such as overview, management SWOT and 4Ps analysis and also marketing strategies.</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3</a:t>
            </a:fld>
            <a:endParaRPr lang="ko-KR" altLang="en-US"/>
          </a:p>
        </p:txBody>
      </p:sp>
    </p:spTree>
    <p:extLst>
      <p:ext uri="{BB962C8B-B14F-4D97-AF65-F5344CB8AC3E}">
        <p14:creationId xmlns:p14="http://schemas.microsoft.com/office/powerpoint/2010/main" val="4280063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begin with the ownership, Legal formal and management. The company will be registered as a sole trader. The owner does all the work himself… me.</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4</a:t>
            </a:fld>
            <a:endParaRPr lang="ko-KR" altLang="en-US"/>
          </a:p>
        </p:txBody>
      </p:sp>
    </p:spTree>
    <p:extLst>
      <p:ext uri="{BB962C8B-B14F-4D97-AF65-F5344CB8AC3E}">
        <p14:creationId xmlns:p14="http://schemas.microsoft.com/office/powerpoint/2010/main" val="2881310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in the edge of the business progress, and my  goal is to lunch YouTube channel with cooking lessons. Providing a cooking lessons recipes and cooking ideas in wide range for people who enjoy this type of channels. The growing popularity of  YouTube make the platform one of the best choices to create the profitable and popular channel.</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5</a:t>
            </a:fld>
            <a:endParaRPr lang="ko-KR" altLang="en-US"/>
          </a:p>
        </p:txBody>
      </p:sp>
    </p:spTree>
    <p:extLst>
      <p:ext uri="{BB962C8B-B14F-4D97-AF65-F5344CB8AC3E}">
        <p14:creationId xmlns:p14="http://schemas.microsoft.com/office/powerpoint/2010/main" val="9222803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Depends on the swot analysis that kind of business got is strengths- creating many subscribers , weaknesses like potential extra cost, opportunities such as creating a business YouTube channel and of course threats, like loss of business standards.</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6</a:t>
            </a:fld>
            <a:endParaRPr lang="ko-KR" altLang="en-US"/>
          </a:p>
        </p:txBody>
      </p:sp>
    </p:spTree>
    <p:extLst>
      <p:ext uri="{BB962C8B-B14F-4D97-AF65-F5344CB8AC3E}">
        <p14:creationId xmlns:p14="http://schemas.microsoft.com/office/powerpoint/2010/main" val="3279172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marketing mix the product should be improve, the price will be single amount, which the customer are willing to pay , the promotion -Cooking lessons can promote itself through the social media and , the place is important as well , verification channels- building trust in the minds of the customers and it's online which is suitable for everyone.</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7</a:t>
            </a:fld>
            <a:endParaRPr lang="ko-KR" altLang="en-US"/>
          </a:p>
        </p:txBody>
      </p:sp>
    </p:spTree>
    <p:extLst>
      <p:ext uri="{BB962C8B-B14F-4D97-AF65-F5344CB8AC3E}">
        <p14:creationId xmlns:p14="http://schemas.microsoft.com/office/powerpoint/2010/main" val="2796438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Targeting customers cooking females in age between 18 and 35 years old Is the best choice for our subscriber but we also target in the boys who has passion in the cooking. The company using marketing strategies such as promotion in a posts, video posts and advertisement of events. </a:t>
            </a:r>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8</a:t>
            </a:fld>
            <a:endParaRPr lang="ko-KR" altLang="en-US"/>
          </a:p>
        </p:txBody>
      </p:sp>
    </p:spTree>
    <p:extLst>
      <p:ext uri="{BB962C8B-B14F-4D97-AF65-F5344CB8AC3E}">
        <p14:creationId xmlns:p14="http://schemas.microsoft.com/office/powerpoint/2010/main" val="2961382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04B90-27FD-422C-8CC6-2AADAD122D08}" type="slidenum">
              <a:rPr lang="ko-KR" altLang="en-US" smtClean="0"/>
              <a:pPr/>
              <a:t>9</a:t>
            </a:fld>
            <a:endParaRPr lang="ko-KR" altLang="en-US"/>
          </a:p>
        </p:txBody>
      </p:sp>
    </p:spTree>
    <p:extLst>
      <p:ext uri="{BB962C8B-B14F-4D97-AF65-F5344CB8AC3E}">
        <p14:creationId xmlns:p14="http://schemas.microsoft.com/office/powerpoint/2010/main" val="365048677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11"/>
          </p:nvPr>
        </p:nvSpPr>
        <p:spPr/>
        <p:txBody>
          <a:bodyPr/>
          <a:lstStyle/>
          <a:p>
            <a:endParaRPr lang="ko-KR" alt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950807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11"/>
          </p:nvPr>
        </p:nvSpPr>
        <p:spPr/>
        <p:txBody>
          <a:bodyPr/>
          <a:lstStyle/>
          <a:p>
            <a:endParaRPr lang="ko-KR" altLang="en-US"/>
          </a:p>
        </p:txBody>
      </p:sp>
      <p:sp>
        <p:nvSpPr>
          <p:cNvPr id="6" name="Slide Number Placeholder 5"/>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3754349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11"/>
          </p:nvPr>
        </p:nvSpPr>
        <p:spPr>
          <a:xfrm>
            <a:off x="2182708" y="6272784"/>
            <a:ext cx="6327648" cy="365125"/>
          </a:xfrm>
        </p:spPr>
        <p:txBody>
          <a:bodyPr/>
          <a:lstStyle/>
          <a:p>
            <a:endParaRPr lang="ko-KR" alt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1485849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6" name="Footer Placeholder 5"/>
          <p:cNvSpPr>
            <a:spLocks noGrp="1"/>
          </p:cNvSpPr>
          <p:nvPr>
            <p:ph type="ftr" sz="quarter" idx="11"/>
          </p:nvPr>
        </p:nvSpPr>
        <p:spPr/>
        <p:txBody>
          <a:bodyPr/>
          <a:lstStyle/>
          <a:p>
            <a:endParaRPr lang="ko-KR" altLang="en-US"/>
          </a:p>
        </p:txBody>
      </p:sp>
      <p:sp>
        <p:nvSpPr>
          <p:cNvPr id="7" name="Slide Number Placeholder 6"/>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263091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8" name="Footer Placeholder 7"/>
          <p:cNvSpPr>
            <a:spLocks noGrp="1"/>
          </p:cNvSpPr>
          <p:nvPr>
            <p:ph type="ftr" sz="quarter" idx="11"/>
          </p:nvPr>
        </p:nvSpPr>
        <p:spPr/>
        <p:txBody>
          <a:bodyPr/>
          <a:lstStyle/>
          <a:p>
            <a:endParaRPr lang="ko-KR" altLang="en-US"/>
          </a:p>
        </p:txBody>
      </p:sp>
      <p:sp>
        <p:nvSpPr>
          <p:cNvPr id="9" name="Slide Number Placeholder 8"/>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222507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4" name="Footer Placeholder 3"/>
          <p:cNvSpPr>
            <a:spLocks noGrp="1"/>
          </p:cNvSpPr>
          <p:nvPr>
            <p:ph type="ftr" sz="quarter" idx="11"/>
          </p:nvPr>
        </p:nvSpPr>
        <p:spPr/>
        <p:txBody>
          <a:bodyPr/>
          <a:lstStyle/>
          <a:p>
            <a:endParaRPr lang="ko-KR" altLang="en-US"/>
          </a:p>
        </p:txBody>
      </p:sp>
      <p:sp>
        <p:nvSpPr>
          <p:cNvPr id="5" name="Slide Number Placeholder 4"/>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4026169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3" name="Footer Placeholder 2"/>
          <p:cNvSpPr>
            <a:spLocks noGrp="1"/>
          </p:cNvSpPr>
          <p:nvPr>
            <p:ph type="ftr" sz="quarter" idx="11"/>
          </p:nvPr>
        </p:nvSpPr>
        <p:spPr/>
        <p:txBody>
          <a:bodyPr/>
          <a:lstStyle/>
          <a:p>
            <a:endParaRPr lang="ko-KR" altLang="en-US"/>
          </a:p>
        </p:txBody>
      </p:sp>
      <p:sp>
        <p:nvSpPr>
          <p:cNvPr id="4" name="Slide Number Placeholder 3"/>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2560161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6" name="Footer Placeholder 5"/>
          <p:cNvSpPr>
            <a:spLocks noGrp="1"/>
          </p:cNvSpPr>
          <p:nvPr>
            <p:ph type="ftr" sz="quarter" idx="11"/>
          </p:nvPr>
        </p:nvSpPr>
        <p:spPr/>
        <p:txBody>
          <a:bodyPr/>
          <a:lstStyle/>
          <a:p>
            <a:endParaRPr lang="ko-KR" alt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1808100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81809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11"/>
          </p:nvPr>
        </p:nvSpPr>
        <p:spPr/>
        <p:txBody>
          <a:bodyPr/>
          <a:lstStyle/>
          <a:p>
            <a:endParaRPr lang="ko-KR" altLang="en-US"/>
          </a:p>
        </p:txBody>
      </p:sp>
      <p:sp>
        <p:nvSpPr>
          <p:cNvPr id="6" name="Slide Number Placeholder 5"/>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3219148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11"/>
          </p:nvPr>
        </p:nvSpPr>
        <p:spPr/>
        <p:txBody>
          <a:bodyPr/>
          <a:lstStyle/>
          <a:p>
            <a:endParaRPr lang="ko-KR" altLang="en-US"/>
          </a:p>
        </p:txBody>
      </p:sp>
      <p:sp>
        <p:nvSpPr>
          <p:cNvPr id="6" name="Slide Number Placeholder 5"/>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3905205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제목 슬라이드">
    <p:spTree>
      <p:nvGrpSpPr>
        <p:cNvPr id="1" name=""/>
        <p:cNvGrpSpPr/>
        <p:nvPr/>
      </p:nvGrpSpPr>
      <p:grpSpPr>
        <a:xfrm>
          <a:off x="0" y="0"/>
          <a:ext cx="0" cy="0"/>
          <a:chOff x="0" y="0"/>
          <a:chExt cx="0" cy="0"/>
        </a:xfrm>
      </p:grpSpPr>
      <p:pic>
        <p:nvPicPr>
          <p:cNvPr id="3" name="그림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08" y="1240"/>
            <a:ext cx="12189790" cy="6856757"/>
          </a:xfrm>
          <a:prstGeom prst="rect">
            <a:avLst/>
          </a:prstGeom>
        </p:spPr>
      </p:pic>
      <p:sp>
        <p:nvSpPr>
          <p:cNvPr id="4" name="날짜 개체 틀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바닥글 개체 틀 4"/>
          <p:cNvSpPr>
            <a:spLocks noGrp="1"/>
          </p:cNvSpPr>
          <p:nvPr>
            <p:ph type="ftr" sz="quarter" idx="11"/>
          </p:nvPr>
        </p:nvSpPr>
        <p:spPr/>
        <p:txBody>
          <a:bodyPr/>
          <a:lstStyle/>
          <a:p>
            <a:endParaRPr lang="ko-KR" altLang="en-US"/>
          </a:p>
        </p:txBody>
      </p:sp>
      <p:sp>
        <p:nvSpPr>
          <p:cNvPr id="6" name="슬라이드 번호 개체 틀 5"/>
          <p:cNvSpPr>
            <a:spLocks noGrp="1"/>
          </p:cNvSpPr>
          <p:nvPr>
            <p:ph type="sldNum" sz="quarter" idx="12"/>
          </p:nvPr>
        </p:nvSpPr>
        <p:spPr/>
        <p:txBody>
          <a:bodyPr/>
          <a:lstStyle/>
          <a:p>
            <a:fld id="{EE6BC638-39B7-4287-91A7-2A3DDA573295}" type="slidenum">
              <a:rPr lang="ko-KR" altLang="en-US" smtClean="0"/>
              <a:pPr/>
              <a:t>‹#›</a:t>
            </a:fld>
            <a:endParaRPr lang="ko-KR" altLang="en-US"/>
          </a:p>
        </p:txBody>
      </p:sp>
      <p:sp>
        <p:nvSpPr>
          <p:cNvPr id="15" name="제목 1"/>
          <p:cNvSpPr>
            <a:spLocks noGrp="1"/>
          </p:cNvSpPr>
          <p:nvPr>
            <p:ph type="ctrTitle" hasCustomPrompt="1"/>
          </p:nvPr>
        </p:nvSpPr>
        <p:spPr>
          <a:xfrm>
            <a:off x="4583832" y="2060848"/>
            <a:ext cx="5112568" cy="1944216"/>
          </a:xfrm>
          <a:noFill/>
          <a:ln w="9525">
            <a:noFill/>
            <a:miter lim="800000"/>
            <a:headEnd/>
            <a:tailEnd/>
          </a:ln>
        </p:spPr>
        <p:txBody>
          <a:bodyPr vert="horz" wrap="square" lIns="99569" tIns="49785" rIns="99569" bIns="49785" numCol="1" rtlCol="0" anchor="t" anchorCtr="0" compatLnSpc="1">
            <a:prstTxWarp prst="textNoShape">
              <a:avLst/>
            </a:prstTxWarp>
            <a:noAutofit/>
          </a:bodyPr>
          <a:lstStyle>
            <a:lvl1pPr marL="0" indent="0" algn="l" defTabSz="995491" rtl="0" eaLnBrk="1" fontAlgn="base" latinLnBrk="1" hangingPunct="1">
              <a:lnSpc>
                <a:spcPct val="100000"/>
              </a:lnSpc>
              <a:spcBef>
                <a:spcPct val="0"/>
              </a:spcBef>
              <a:spcAft>
                <a:spcPct val="0"/>
              </a:spcAft>
              <a:buClr>
                <a:schemeClr val="hlink"/>
              </a:buClr>
              <a:buFont typeface="굴림체" pitchFamily="49" charset="-127"/>
              <a:buNone/>
              <a:defRPr lang="ko-KR" altLang="en-US" sz="5800" kern="1200" baseline="0" dirty="0">
                <a:solidFill>
                  <a:srgbClr val="FF4F18"/>
                </a:solidFill>
                <a:effectLst/>
                <a:latin typeface="+mj-lt"/>
                <a:ea typeface="맑은 고딕" pitchFamily="50" charset="-127"/>
                <a:cs typeface="+mj-cs"/>
              </a:defRPr>
            </a:lvl1pPr>
          </a:lstStyle>
          <a:p>
            <a:r>
              <a:rPr lang="ko-KR" altLang="en-US" dirty="0"/>
              <a:t>제목을</a:t>
            </a:r>
            <a:r>
              <a:rPr lang="en-US" altLang="ko-KR" dirty="0"/>
              <a:t> </a:t>
            </a:r>
            <a:r>
              <a:rPr lang="ko-KR" altLang="en-US" dirty="0"/>
              <a:t>입력하시오</a:t>
            </a:r>
          </a:p>
        </p:txBody>
      </p:sp>
    </p:spTree>
    <p:extLst>
      <p:ext uri="{BB962C8B-B14F-4D97-AF65-F5344CB8AC3E}">
        <p14:creationId xmlns:p14="http://schemas.microsoft.com/office/powerpoint/2010/main" val="28162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구역 머리글">
    <p:spTree>
      <p:nvGrpSpPr>
        <p:cNvPr id="1" name=""/>
        <p:cNvGrpSpPr/>
        <p:nvPr/>
      </p:nvGrpSpPr>
      <p:grpSpPr>
        <a:xfrm>
          <a:off x="0" y="0"/>
          <a:ext cx="0" cy="0"/>
          <a:chOff x="0" y="0"/>
          <a:chExt cx="0" cy="0"/>
        </a:xfrm>
      </p:grpSpPr>
      <p:pic>
        <p:nvPicPr>
          <p:cNvPr id="7" name="그림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08" y="1240"/>
            <a:ext cx="12189790" cy="6856757"/>
          </a:xfrm>
          <a:prstGeom prst="rect">
            <a:avLst/>
          </a:prstGeom>
        </p:spPr>
      </p:pic>
      <p:sp>
        <p:nvSpPr>
          <p:cNvPr id="4" name="날짜 개체 틀 3"/>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5" name="바닥글 개체 틀 4"/>
          <p:cNvSpPr>
            <a:spLocks noGrp="1"/>
          </p:cNvSpPr>
          <p:nvPr>
            <p:ph type="ftr" sz="quarter" idx="11"/>
          </p:nvPr>
        </p:nvSpPr>
        <p:spPr/>
        <p:txBody>
          <a:bodyPr/>
          <a:lstStyle/>
          <a:p>
            <a:endParaRPr lang="ko-KR" altLang="en-US"/>
          </a:p>
        </p:txBody>
      </p:sp>
      <p:sp>
        <p:nvSpPr>
          <p:cNvPr id="6" name="슬라이드 번호 개체 틀 5"/>
          <p:cNvSpPr>
            <a:spLocks noGrp="1"/>
          </p:cNvSpPr>
          <p:nvPr>
            <p:ph type="sldNum" sz="quarter" idx="12"/>
          </p:nvPr>
        </p:nvSpPr>
        <p:spPr/>
        <p:txBody>
          <a:body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1946084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사용자 지정 레이아웃">
    <p:spTree>
      <p:nvGrpSpPr>
        <p:cNvPr id="1" name=""/>
        <p:cNvGrpSpPr/>
        <p:nvPr/>
      </p:nvGrpSpPr>
      <p:grpSpPr>
        <a:xfrm>
          <a:off x="0" y="0"/>
          <a:ext cx="0" cy="0"/>
          <a:chOff x="0" y="0"/>
          <a:chExt cx="0" cy="0"/>
        </a:xfrm>
      </p:grpSpPr>
      <p:pic>
        <p:nvPicPr>
          <p:cNvPr id="7" name="그림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08" y="1240"/>
            <a:ext cx="12189790" cy="6856757"/>
          </a:xfrm>
          <a:prstGeom prst="rect">
            <a:avLst/>
          </a:prstGeom>
        </p:spPr>
      </p:pic>
      <p:sp>
        <p:nvSpPr>
          <p:cNvPr id="3" name="날짜 개체 틀 2"/>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4" name="바닥글 개체 틀 3"/>
          <p:cNvSpPr>
            <a:spLocks noGrp="1"/>
          </p:cNvSpPr>
          <p:nvPr>
            <p:ph type="ftr" sz="quarter" idx="11"/>
          </p:nvPr>
        </p:nvSpPr>
        <p:spPr/>
        <p:txBody>
          <a:bodyPr/>
          <a:lstStyle/>
          <a:p>
            <a:endParaRPr lang="ko-KR" altLang="en-US"/>
          </a:p>
        </p:txBody>
      </p:sp>
      <p:sp>
        <p:nvSpPr>
          <p:cNvPr id="5" name="슬라이드 번호 개체 틀 4"/>
          <p:cNvSpPr>
            <a:spLocks noGrp="1"/>
          </p:cNvSpPr>
          <p:nvPr>
            <p:ph type="sldNum" sz="quarter" idx="12"/>
          </p:nvPr>
        </p:nvSpPr>
        <p:spPr/>
        <p:txBody>
          <a:bodyPr/>
          <a:lstStyle/>
          <a:p>
            <a:fld id="{EE6BC638-39B7-4287-91A7-2A3DDA573295}" type="slidenum">
              <a:rPr lang="ko-KR" altLang="en-US" smtClean="0"/>
              <a:pPr/>
              <a:t>‹#›</a:t>
            </a:fld>
            <a:endParaRPr lang="ko-KR" altLang="en-US"/>
          </a:p>
        </p:txBody>
      </p:sp>
      <p:sp>
        <p:nvSpPr>
          <p:cNvPr id="14" name="제목 1"/>
          <p:cNvSpPr>
            <a:spLocks noGrp="1"/>
          </p:cNvSpPr>
          <p:nvPr>
            <p:ph type="title"/>
          </p:nvPr>
        </p:nvSpPr>
        <p:spPr>
          <a:xfrm>
            <a:off x="262593" y="109163"/>
            <a:ext cx="8276732" cy="798568"/>
          </a:xfrm>
        </p:spPr>
        <p:txBody>
          <a:bodyPr vert="horz" lIns="99569" tIns="49785" rIns="99569" bIns="49785" rtlCol="0" anchor="ctr">
            <a:normAutofit/>
          </a:bodyPr>
          <a:lstStyle>
            <a:lvl1pPr algn="l" defTabSz="995491" rtl="0" eaLnBrk="1" latinLnBrk="1" hangingPunct="1">
              <a:spcBef>
                <a:spcPct val="0"/>
              </a:spcBef>
              <a:buNone/>
              <a:defRPr lang="ko-KR" altLang="en-US" sz="4000" b="1" kern="1200" baseline="0" dirty="0">
                <a:solidFill>
                  <a:schemeClr val="bg1"/>
                </a:solidFill>
                <a:effectLst/>
                <a:latin typeface="+mj-lt"/>
                <a:ea typeface="맑은 고딕" pitchFamily="50" charset="-127"/>
                <a:cs typeface="+mj-cs"/>
              </a:defRPr>
            </a:lvl1pPr>
          </a:lstStyle>
          <a:p>
            <a:r>
              <a:rPr lang="ko-KR" altLang="en-US" dirty="0"/>
              <a:t>마스터 제목 스타일 편집</a:t>
            </a:r>
          </a:p>
        </p:txBody>
      </p:sp>
      <p:sp>
        <p:nvSpPr>
          <p:cNvPr id="15" name="내용 개체 틀 2"/>
          <p:cNvSpPr>
            <a:spLocks noGrp="1"/>
          </p:cNvSpPr>
          <p:nvPr>
            <p:ph idx="1"/>
          </p:nvPr>
        </p:nvSpPr>
        <p:spPr>
          <a:xfrm>
            <a:off x="262592" y="1413243"/>
            <a:ext cx="11522780" cy="4823421"/>
          </a:xfrm>
        </p:spPr>
        <p:txBody>
          <a:bodyPr>
            <a:normAutofit/>
          </a:bodyPr>
          <a:lstStyle>
            <a:lvl1pPr algn="l">
              <a:buNone/>
              <a:defRPr sz="2000" i="1" baseline="0">
                <a:solidFill>
                  <a:schemeClr val="tx1">
                    <a:lumMod val="95000"/>
                    <a:lumOff val="5000"/>
                  </a:schemeClr>
                </a:solidFill>
                <a:latin typeface="+mj-lt"/>
                <a:ea typeface="맑은 고딕" pitchFamily="50" charset="-127"/>
              </a:defRPr>
            </a:lvl1pPr>
            <a:lvl2pPr algn="l">
              <a:buNone/>
              <a:defRPr sz="2000" i="1" baseline="0">
                <a:solidFill>
                  <a:schemeClr val="tx1">
                    <a:lumMod val="95000"/>
                    <a:lumOff val="5000"/>
                  </a:schemeClr>
                </a:solidFill>
                <a:latin typeface="+mj-lt"/>
                <a:ea typeface="맑은 고딕" pitchFamily="50" charset="-127"/>
              </a:defRPr>
            </a:lvl2pPr>
            <a:lvl3pPr algn="l">
              <a:buNone/>
              <a:defRPr sz="2000" i="1" baseline="0">
                <a:solidFill>
                  <a:schemeClr val="tx1">
                    <a:lumMod val="95000"/>
                    <a:lumOff val="5000"/>
                  </a:schemeClr>
                </a:solidFill>
                <a:latin typeface="+mj-lt"/>
                <a:ea typeface="맑은 고딕" pitchFamily="50" charset="-127"/>
              </a:defRPr>
            </a:lvl3pPr>
            <a:lvl4pPr algn="l">
              <a:buNone/>
              <a:defRPr sz="2000" i="1" baseline="0">
                <a:solidFill>
                  <a:schemeClr val="tx1">
                    <a:lumMod val="95000"/>
                    <a:lumOff val="5000"/>
                  </a:schemeClr>
                </a:solidFill>
                <a:latin typeface="+mj-lt"/>
                <a:ea typeface="맑은 고딕" pitchFamily="50" charset="-127"/>
              </a:defRPr>
            </a:lvl4pPr>
            <a:lvl5pPr algn="l">
              <a:buNone/>
              <a:defRPr sz="2000" i="1" baseline="0">
                <a:solidFill>
                  <a:schemeClr val="tx1">
                    <a:lumMod val="95000"/>
                    <a:lumOff val="5000"/>
                  </a:schemeClr>
                </a:solidFill>
                <a:latin typeface="+mj-lt"/>
                <a:ea typeface="맑은 고딕" pitchFamily="50" charset="-127"/>
              </a:defRPr>
            </a:lvl5p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Tree>
    <p:extLst>
      <p:ext uri="{BB962C8B-B14F-4D97-AF65-F5344CB8AC3E}">
        <p14:creationId xmlns:p14="http://schemas.microsoft.com/office/powerpoint/2010/main" val="14804287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제목 및 내용">
    <p:spTree>
      <p:nvGrpSpPr>
        <p:cNvPr id="1" name=""/>
        <p:cNvGrpSpPr/>
        <p:nvPr/>
      </p:nvGrpSpPr>
      <p:grpSpPr>
        <a:xfrm>
          <a:off x="0" y="0"/>
          <a:ext cx="0" cy="0"/>
          <a:chOff x="0" y="0"/>
          <a:chExt cx="0" cy="0"/>
        </a:xfrm>
      </p:grpSpPr>
      <p:pic>
        <p:nvPicPr>
          <p:cNvPr id="7" name="그림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08" y="1240"/>
            <a:ext cx="12189790" cy="6856757"/>
          </a:xfrm>
          <a:prstGeom prst="rect">
            <a:avLst/>
          </a:prstGeom>
        </p:spPr>
      </p:pic>
      <p:sp>
        <p:nvSpPr>
          <p:cNvPr id="4" name="날짜 개체 틀 3"/>
          <p:cNvSpPr>
            <a:spLocks noGrp="1"/>
          </p:cNvSpPr>
          <p:nvPr>
            <p:ph type="dt" sz="half" idx="10"/>
          </p:nvPr>
        </p:nvSpPr>
        <p:spPr>
          <a:xfrm>
            <a:off x="609601" y="6500837"/>
            <a:ext cx="2844800" cy="220641"/>
          </a:xfrm>
        </p:spPr>
        <p:txBody>
          <a:bodyPr/>
          <a:lstStyle/>
          <a:p>
            <a:fld id="{ED3D6733-6F27-4404-AB51-585418F146E5}" type="datetimeFigureOut">
              <a:rPr lang="ko-KR" altLang="en-US" smtClean="0"/>
              <a:pPr/>
              <a:t>2022-08-03</a:t>
            </a:fld>
            <a:endParaRPr lang="ko-KR" altLang="en-US"/>
          </a:p>
        </p:txBody>
      </p:sp>
      <p:sp>
        <p:nvSpPr>
          <p:cNvPr id="5" name="바닥글 개체 틀 4"/>
          <p:cNvSpPr>
            <a:spLocks noGrp="1"/>
          </p:cNvSpPr>
          <p:nvPr>
            <p:ph type="ftr" sz="quarter" idx="11"/>
          </p:nvPr>
        </p:nvSpPr>
        <p:spPr>
          <a:xfrm>
            <a:off x="4165602" y="6500837"/>
            <a:ext cx="3860800" cy="220641"/>
          </a:xfrm>
        </p:spPr>
        <p:txBody>
          <a:bodyPr/>
          <a:lstStyle/>
          <a:p>
            <a:endParaRPr lang="ko-KR" altLang="en-US"/>
          </a:p>
        </p:txBody>
      </p:sp>
      <p:sp>
        <p:nvSpPr>
          <p:cNvPr id="6" name="슬라이드 번호 개체 틀 5"/>
          <p:cNvSpPr>
            <a:spLocks noGrp="1"/>
          </p:cNvSpPr>
          <p:nvPr>
            <p:ph type="sldNum" sz="quarter" idx="12"/>
          </p:nvPr>
        </p:nvSpPr>
        <p:spPr>
          <a:xfrm>
            <a:off x="8737601" y="6500837"/>
            <a:ext cx="2844800" cy="220641"/>
          </a:xfrm>
        </p:spPr>
        <p:txBody>
          <a:bodyPr/>
          <a:lstStyle/>
          <a:p>
            <a:fld id="{EE6BC638-39B7-4287-91A7-2A3DDA573295}" type="slidenum">
              <a:rPr lang="ko-KR" altLang="en-US" smtClean="0"/>
              <a:pPr/>
              <a:t>‹#›</a:t>
            </a:fld>
            <a:endParaRPr lang="ko-KR" altLang="en-US"/>
          </a:p>
        </p:txBody>
      </p:sp>
      <p:sp>
        <p:nvSpPr>
          <p:cNvPr id="15" name="제목 1"/>
          <p:cNvSpPr>
            <a:spLocks noGrp="1"/>
          </p:cNvSpPr>
          <p:nvPr>
            <p:ph type="title"/>
          </p:nvPr>
        </p:nvSpPr>
        <p:spPr>
          <a:xfrm>
            <a:off x="262593" y="109163"/>
            <a:ext cx="8276732" cy="798568"/>
          </a:xfrm>
        </p:spPr>
        <p:txBody>
          <a:bodyPr vert="horz" lIns="99569" tIns="49785" rIns="99569" bIns="49785" rtlCol="0" anchor="ctr">
            <a:normAutofit/>
          </a:bodyPr>
          <a:lstStyle>
            <a:lvl1pPr algn="l" defTabSz="995491" rtl="0" eaLnBrk="1" latinLnBrk="1" hangingPunct="1">
              <a:spcBef>
                <a:spcPct val="0"/>
              </a:spcBef>
              <a:buNone/>
              <a:defRPr lang="ko-KR" altLang="en-US" sz="4000" b="1" kern="1200" baseline="0" dirty="0">
                <a:solidFill>
                  <a:schemeClr val="bg1"/>
                </a:solidFill>
                <a:effectLst/>
                <a:latin typeface="+mj-lt"/>
                <a:ea typeface="맑은 고딕" pitchFamily="50" charset="-127"/>
                <a:cs typeface="+mj-cs"/>
              </a:defRPr>
            </a:lvl1pPr>
          </a:lstStyle>
          <a:p>
            <a:r>
              <a:rPr lang="ko-KR" altLang="en-US" dirty="0"/>
              <a:t>마스터 제목 스타일 편집</a:t>
            </a:r>
          </a:p>
        </p:txBody>
      </p:sp>
      <p:sp>
        <p:nvSpPr>
          <p:cNvPr id="16" name="내용 개체 틀 2"/>
          <p:cNvSpPr>
            <a:spLocks noGrp="1"/>
          </p:cNvSpPr>
          <p:nvPr>
            <p:ph idx="1"/>
          </p:nvPr>
        </p:nvSpPr>
        <p:spPr>
          <a:xfrm>
            <a:off x="262592" y="1413243"/>
            <a:ext cx="11522780" cy="4823421"/>
          </a:xfrm>
        </p:spPr>
        <p:txBody>
          <a:bodyPr>
            <a:normAutofit/>
          </a:bodyPr>
          <a:lstStyle>
            <a:lvl1pPr algn="l">
              <a:buNone/>
              <a:defRPr sz="2000" i="1" baseline="0">
                <a:solidFill>
                  <a:srgbClr val="050507"/>
                </a:solidFill>
                <a:latin typeface="+mj-lt"/>
                <a:ea typeface="맑은 고딕" pitchFamily="50" charset="-127"/>
              </a:defRPr>
            </a:lvl1pPr>
            <a:lvl2pPr algn="l">
              <a:buNone/>
              <a:defRPr sz="2000" i="1" baseline="0">
                <a:solidFill>
                  <a:srgbClr val="050507"/>
                </a:solidFill>
                <a:latin typeface="+mj-lt"/>
                <a:ea typeface="맑은 고딕" pitchFamily="50" charset="-127"/>
              </a:defRPr>
            </a:lvl2pPr>
            <a:lvl3pPr algn="l">
              <a:buNone/>
              <a:defRPr sz="2000" i="1" baseline="0">
                <a:solidFill>
                  <a:srgbClr val="050507"/>
                </a:solidFill>
                <a:latin typeface="+mj-lt"/>
                <a:ea typeface="맑은 고딕" pitchFamily="50" charset="-127"/>
              </a:defRPr>
            </a:lvl3pPr>
            <a:lvl4pPr algn="l">
              <a:buNone/>
              <a:defRPr sz="2000" i="1" baseline="0">
                <a:solidFill>
                  <a:srgbClr val="050507"/>
                </a:solidFill>
                <a:latin typeface="+mj-lt"/>
                <a:ea typeface="맑은 고딕" pitchFamily="50" charset="-127"/>
              </a:defRPr>
            </a:lvl4pPr>
            <a:lvl5pPr algn="l">
              <a:buNone/>
              <a:defRPr sz="2000" i="1" baseline="0">
                <a:solidFill>
                  <a:srgbClr val="050507"/>
                </a:solidFill>
                <a:latin typeface="+mj-lt"/>
                <a:ea typeface="맑은 고딕" pitchFamily="50" charset="-127"/>
              </a:defRPr>
            </a:lvl5pPr>
          </a:lstStyle>
          <a:p>
            <a:pPr lvl="0"/>
            <a:r>
              <a:rPr lang="ko-KR" altLang="en-US" dirty="0"/>
              <a:t>마스터 텍스트 스타일을 편집합니다</a:t>
            </a:r>
          </a:p>
          <a:p>
            <a:pPr lvl="1"/>
            <a:r>
              <a:rPr lang="ko-KR" altLang="en-US" dirty="0"/>
              <a:t>둘째 수준</a:t>
            </a:r>
          </a:p>
          <a:p>
            <a:pPr lvl="2"/>
            <a:r>
              <a:rPr lang="ko-KR" altLang="en-US" dirty="0"/>
              <a:t>셋째 수준</a:t>
            </a:r>
          </a:p>
          <a:p>
            <a:pPr lvl="3"/>
            <a:r>
              <a:rPr lang="ko-KR" altLang="en-US" dirty="0"/>
              <a:t>넷째 수준</a:t>
            </a:r>
          </a:p>
          <a:p>
            <a:pPr lvl="4"/>
            <a:r>
              <a:rPr lang="ko-KR" altLang="en-US" dirty="0"/>
              <a:t>다섯째 수준</a:t>
            </a:r>
          </a:p>
        </p:txBody>
      </p:sp>
    </p:spTree>
    <p:extLst>
      <p:ext uri="{BB962C8B-B14F-4D97-AF65-F5344CB8AC3E}">
        <p14:creationId xmlns:p14="http://schemas.microsoft.com/office/powerpoint/2010/main" val="3030677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사용자 지정 레이아웃">
    <p:spTree>
      <p:nvGrpSpPr>
        <p:cNvPr id="1" name=""/>
        <p:cNvGrpSpPr/>
        <p:nvPr/>
      </p:nvGrpSpPr>
      <p:grpSpPr>
        <a:xfrm>
          <a:off x="0" y="0"/>
          <a:ext cx="0" cy="0"/>
          <a:chOff x="0" y="0"/>
          <a:chExt cx="0" cy="0"/>
        </a:xfrm>
      </p:grpSpPr>
      <p:pic>
        <p:nvPicPr>
          <p:cNvPr id="6" name="그림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208" y="1"/>
            <a:ext cx="12189790" cy="6856757"/>
          </a:xfrm>
          <a:prstGeom prst="rect">
            <a:avLst/>
          </a:prstGeom>
        </p:spPr>
      </p:pic>
      <p:sp>
        <p:nvSpPr>
          <p:cNvPr id="3" name="날짜 개체 틀 2"/>
          <p:cNvSpPr>
            <a:spLocks noGrp="1"/>
          </p:cNvSpPr>
          <p:nvPr>
            <p:ph type="dt" sz="half" idx="10"/>
          </p:nvPr>
        </p:nvSpPr>
        <p:spPr/>
        <p:txBody>
          <a:bodyPr/>
          <a:lstStyle/>
          <a:p>
            <a:fld id="{ED3D6733-6F27-4404-AB51-585418F146E5}" type="datetimeFigureOut">
              <a:rPr lang="ko-KR" altLang="en-US" smtClean="0"/>
              <a:pPr/>
              <a:t>2022-08-03</a:t>
            </a:fld>
            <a:endParaRPr lang="ko-KR" altLang="en-US"/>
          </a:p>
        </p:txBody>
      </p:sp>
      <p:sp>
        <p:nvSpPr>
          <p:cNvPr id="4" name="바닥글 개체 틀 3"/>
          <p:cNvSpPr>
            <a:spLocks noGrp="1"/>
          </p:cNvSpPr>
          <p:nvPr>
            <p:ph type="ftr" sz="quarter" idx="11"/>
          </p:nvPr>
        </p:nvSpPr>
        <p:spPr/>
        <p:txBody>
          <a:bodyPr/>
          <a:lstStyle/>
          <a:p>
            <a:endParaRPr lang="ko-KR" altLang="en-US"/>
          </a:p>
        </p:txBody>
      </p:sp>
      <p:sp>
        <p:nvSpPr>
          <p:cNvPr id="5" name="슬라이드 번호 개체 틀 4"/>
          <p:cNvSpPr>
            <a:spLocks noGrp="1"/>
          </p:cNvSpPr>
          <p:nvPr>
            <p:ph type="sldNum" sz="quarter" idx="12"/>
          </p:nvPr>
        </p:nvSpPr>
        <p:spPr/>
        <p:txBody>
          <a:bodyPr/>
          <a:lstStyle/>
          <a:p>
            <a:fld id="{EE6BC638-39B7-4287-91A7-2A3DDA573295}" type="slidenum">
              <a:rPr lang="ko-KR" altLang="en-US" smtClean="0"/>
              <a:pPr/>
              <a:t>‹#›</a:t>
            </a:fld>
            <a:endParaRPr lang="ko-KR" altLang="en-US"/>
          </a:p>
        </p:txBody>
      </p:sp>
      <p:sp>
        <p:nvSpPr>
          <p:cNvPr id="8" name="제목 1"/>
          <p:cNvSpPr>
            <a:spLocks noGrp="1"/>
          </p:cNvSpPr>
          <p:nvPr>
            <p:ph type="ctrTitle"/>
          </p:nvPr>
        </p:nvSpPr>
        <p:spPr>
          <a:xfrm>
            <a:off x="4655840" y="1052115"/>
            <a:ext cx="5761390" cy="2376264"/>
          </a:xfrm>
          <a:noFill/>
          <a:ln w="9525">
            <a:noFill/>
            <a:miter lim="800000"/>
            <a:headEnd/>
            <a:tailEnd/>
          </a:ln>
        </p:spPr>
        <p:txBody>
          <a:bodyPr vert="horz" wrap="square" lIns="99569" tIns="49785" rIns="99569" bIns="49785" numCol="1" rtlCol="0" anchor="t" anchorCtr="0" compatLnSpc="1">
            <a:prstTxWarp prst="textNoShape">
              <a:avLst/>
            </a:prstTxWarp>
            <a:noAutofit/>
          </a:bodyPr>
          <a:lstStyle>
            <a:lvl1pPr marL="0" indent="0" algn="l" defTabSz="995491" rtl="0" eaLnBrk="1" fontAlgn="base" latinLnBrk="1" hangingPunct="1">
              <a:lnSpc>
                <a:spcPct val="100000"/>
              </a:lnSpc>
              <a:spcBef>
                <a:spcPct val="0"/>
              </a:spcBef>
              <a:spcAft>
                <a:spcPct val="0"/>
              </a:spcAft>
              <a:buClr>
                <a:schemeClr val="hlink"/>
              </a:buClr>
              <a:buFont typeface="굴림체" pitchFamily="49" charset="-127"/>
              <a:buNone/>
              <a:defRPr lang="ko-KR" altLang="en-US" sz="7200" kern="1200" baseline="0" dirty="0">
                <a:solidFill>
                  <a:srgbClr val="FF4F18"/>
                </a:solidFill>
                <a:effectLst/>
                <a:latin typeface="+mj-lt"/>
                <a:ea typeface="맑은 고딕" pitchFamily="50" charset="-127"/>
                <a:cs typeface="+mj-cs"/>
              </a:defRPr>
            </a:lvl1pPr>
          </a:lstStyle>
          <a:p>
            <a:endParaRPr lang="ko-KR" altLang="en-US" dirty="0"/>
          </a:p>
        </p:txBody>
      </p:sp>
    </p:spTree>
    <p:extLst>
      <p:ext uri="{BB962C8B-B14F-4D97-AF65-F5344CB8AC3E}">
        <p14:creationId xmlns:p14="http://schemas.microsoft.com/office/powerpoint/2010/main" val="41939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microsoft.com/office/2007/relationships/hdphoto" Target="../media/hdphoto1.wdp"/><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D3D6733-6F27-4404-AB51-585418F146E5}" type="datetimeFigureOut">
              <a:rPr lang="ko-KR" altLang="en-US" smtClean="0"/>
              <a:pPr/>
              <a:t>2022-08-03</a:t>
            </a:fld>
            <a:endParaRPr lang="ko-KR" alt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ko-KR" alt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8">
                <a:duotone>
                  <a:schemeClr val="accent1">
                    <a:shade val="45000"/>
                    <a:satMod val="135000"/>
                  </a:schemeClr>
                  <a:prstClr val="white"/>
                </a:duotone>
                <a:extLst>
                  <a:ext uri="{BEBA8EAE-BF5A-486C-A8C5-ECC9F3942E4B}">
                    <a14:imgProps xmlns:a14="http://schemas.microsoft.com/office/drawing/2010/main">
                      <a14:imgLayer r:embed="rId19">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EE6BC638-39B7-4287-91A7-2A3DDA573295}" type="slidenum">
              <a:rPr lang="ko-KR" altLang="en-US" smtClean="0"/>
              <a:pPr/>
              <a:t>‹#›</a:t>
            </a:fld>
            <a:endParaRPr lang="ko-KR" altLang="en-US"/>
          </a:p>
        </p:txBody>
      </p:sp>
    </p:spTree>
    <p:extLst>
      <p:ext uri="{BB962C8B-B14F-4D97-AF65-F5344CB8AC3E}">
        <p14:creationId xmlns:p14="http://schemas.microsoft.com/office/powerpoint/2010/main" val="44036139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Lst>
  <p:txStyles>
    <p:titleStyle>
      <a:lvl1pPr algn="l" defTabSz="914400" rtl="0" eaLnBrk="1" latinLnBrk="0" hangingPunct="1">
        <a:lnSpc>
          <a:spcPct val="90000"/>
        </a:lnSpc>
        <a:spcBef>
          <a:spcPct val="0"/>
        </a:spcBef>
        <a:buNone/>
        <a:defRPr sz="5400" kern="1200" cap="all" baseline="0">
          <a:blipFill>
            <a:blip r:embed="rId20">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microsoft.com/office/2007/relationships/hdphoto" Target="../media/hdphoto3.wdp"/><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4.png"/><Relationship Id="rId5" Type="http://schemas.openxmlformats.org/officeDocument/2006/relationships/image" Target="../media/image14.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microsoft.com/office/2007/relationships/hdphoto" Target="../media/hdphoto1.wdp"/><Relationship Id="rId5" Type="http://schemas.openxmlformats.org/officeDocument/2006/relationships/image" Target="../media/image3.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2.png"/><Relationship Id="rId7"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3.png"/><Relationship Id="rId10" Type="http://schemas.openxmlformats.org/officeDocument/2006/relationships/image" Target="../media/image18.png"/><Relationship Id="rId4" Type="http://schemas.microsoft.com/office/2007/relationships/hdphoto" Target="../media/hdphoto1.wdp"/><Relationship Id="rId9"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0.png"/><Relationship Id="rId5" Type="http://schemas.openxmlformats.org/officeDocument/2006/relationships/image" Target="../media/image19.gif"/><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489B1126-6AE8-7596-C8C6-C8E492DC6E6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1624" y="1988840"/>
            <a:ext cx="8211400" cy="1327646"/>
          </a:xfrm>
          <a:prstGeom prst="rect">
            <a:avLst/>
          </a:prstGeom>
          <a:noFill/>
          <a:ln>
            <a:noFill/>
          </a:ln>
          <a:effectLst>
            <a:glow rad="101600">
              <a:schemeClr val="bg1">
                <a:alpha val="60000"/>
              </a:schemeClr>
            </a:glow>
            <a:reflection blurRad="6350" stA="50000" endA="300" endPos="90000" dir="5400000" sy="-100000" algn="bl" rotWithShape="0"/>
          </a:effectLst>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down)">
                                      <p:cBhvr>
                                        <p:cTn id="7" dur="580">
                                          <p:stCondLst>
                                            <p:cond delay="0"/>
                                          </p:stCondLst>
                                        </p:cTn>
                                        <p:tgtEl>
                                          <p:spTgt spid="32"/>
                                        </p:tgtEl>
                                      </p:cBhvr>
                                    </p:animEffect>
                                    <p:anim calcmode="lin" valueType="num">
                                      <p:cBhvr>
                                        <p:cTn id="8" dur="1822"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2"/>
                                        </p:tgtEl>
                                        <p:attrNameLst>
                                          <p:attrName>ppt_y</p:attrName>
                                        </p:attrNameLst>
                                      </p:cBhvr>
                                      <p:tavLst>
                                        <p:tav tm="0" fmla="#ppt_y-sin(pi*$)/81">
                                          <p:val>
                                            <p:fltVal val="0"/>
                                          </p:val>
                                        </p:tav>
                                        <p:tav tm="100000">
                                          <p:val>
                                            <p:fltVal val="1"/>
                                          </p:val>
                                        </p:tav>
                                      </p:tavLst>
                                    </p:anim>
                                    <p:animScale>
                                      <p:cBhvr>
                                        <p:cTn id="13" dur="26">
                                          <p:stCondLst>
                                            <p:cond delay="650"/>
                                          </p:stCondLst>
                                        </p:cTn>
                                        <p:tgtEl>
                                          <p:spTgt spid="32"/>
                                        </p:tgtEl>
                                      </p:cBhvr>
                                      <p:to x="100000" y="60000"/>
                                    </p:animScale>
                                    <p:animScale>
                                      <p:cBhvr>
                                        <p:cTn id="14" dur="166" decel="50000">
                                          <p:stCondLst>
                                            <p:cond delay="676"/>
                                          </p:stCondLst>
                                        </p:cTn>
                                        <p:tgtEl>
                                          <p:spTgt spid="32"/>
                                        </p:tgtEl>
                                      </p:cBhvr>
                                      <p:to x="100000" y="100000"/>
                                    </p:animScale>
                                    <p:animScale>
                                      <p:cBhvr>
                                        <p:cTn id="15" dur="26">
                                          <p:stCondLst>
                                            <p:cond delay="1312"/>
                                          </p:stCondLst>
                                        </p:cTn>
                                        <p:tgtEl>
                                          <p:spTgt spid="32"/>
                                        </p:tgtEl>
                                      </p:cBhvr>
                                      <p:to x="100000" y="80000"/>
                                    </p:animScale>
                                    <p:animScale>
                                      <p:cBhvr>
                                        <p:cTn id="16" dur="166" decel="50000">
                                          <p:stCondLst>
                                            <p:cond delay="1338"/>
                                          </p:stCondLst>
                                        </p:cTn>
                                        <p:tgtEl>
                                          <p:spTgt spid="32"/>
                                        </p:tgtEl>
                                      </p:cBhvr>
                                      <p:to x="100000" y="100000"/>
                                    </p:animScale>
                                    <p:animScale>
                                      <p:cBhvr>
                                        <p:cTn id="17" dur="26">
                                          <p:stCondLst>
                                            <p:cond delay="1642"/>
                                          </p:stCondLst>
                                        </p:cTn>
                                        <p:tgtEl>
                                          <p:spTgt spid="32"/>
                                        </p:tgtEl>
                                      </p:cBhvr>
                                      <p:to x="100000" y="90000"/>
                                    </p:animScale>
                                    <p:animScale>
                                      <p:cBhvr>
                                        <p:cTn id="18" dur="166" decel="50000">
                                          <p:stCondLst>
                                            <p:cond delay="1668"/>
                                          </p:stCondLst>
                                        </p:cTn>
                                        <p:tgtEl>
                                          <p:spTgt spid="32"/>
                                        </p:tgtEl>
                                      </p:cBhvr>
                                      <p:to x="100000" y="100000"/>
                                    </p:animScale>
                                    <p:animScale>
                                      <p:cBhvr>
                                        <p:cTn id="19" dur="26">
                                          <p:stCondLst>
                                            <p:cond delay="1808"/>
                                          </p:stCondLst>
                                        </p:cTn>
                                        <p:tgtEl>
                                          <p:spTgt spid="32"/>
                                        </p:tgtEl>
                                      </p:cBhvr>
                                      <p:to x="100000" y="95000"/>
                                    </p:animScale>
                                    <p:animScale>
                                      <p:cBhvr>
                                        <p:cTn id="20" dur="166" decel="50000">
                                          <p:stCondLst>
                                            <p:cond delay="1834"/>
                                          </p:stCondLst>
                                        </p:cTn>
                                        <p:tgtEl>
                                          <p:spTgt spid="3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ical user interface, text, website&#10;&#10;Description automatically generated">
            <a:extLst>
              <a:ext uri="{FF2B5EF4-FFF2-40B4-BE49-F238E27FC236}">
                <a16:creationId xmlns:a16="http://schemas.microsoft.com/office/drawing/2014/main" id="{FEA35F88-7211-7766-83F3-49AB986A2F4B}"/>
              </a:ext>
            </a:extLst>
          </p:cNvPr>
          <p:cNvPicPr/>
          <p:nvPr/>
        </p:nvPicPr>
        <p:blipFill>
          <a:blip r:embed="rId3"/>
          <a:srcRect/>
          <a:stretch>
            <a:fillRect/>
          </a:stretch>
        </p:blipFill>
        <p:spPr>
          <a:xfrm>
            <a:off x="9161920" y="6123317"/>
            <a:ext cx="3018790" cy="732790"/>
          </a:xfrm>
          <a:prstGeom prst="rect">
            <a:avLst/>
          </a:prstGeom>
          <a:noFill/>
          <a:ln>
            <a:noFill/>
            <a:prstDash/>
          </a:ln>
        </p:spPr>
      </p:pic>
      <p:sp>
        <p:nvSpPr>
          <p:cNvPr id="2" name="TextBox 1">
            <a:extLst>
              <a:ext uri="{FF2B5EF4-FFF2-40B4-BE49-F238E27FC236}">
                <a16:creationId xmlns:a16="http://schemas.microsoft.com/office/drawing/2014/main" id="{923719C0-6330-D31F-BF81-4F5E4F9B7A65}"/>
              </a:ext>
            </a:extLst>
          </p:cNvPr>
          <p:cNvSpPr txBox="1"/>
          <p:nvPr/>
        </p:nvSpPr>
        <p:spPr>
          <a:xfrm>
            <a:off x="263352" y="723797"/>
            <a:ext cx="2736304" cy="2862322"/>
          </a:xfrm>
          <a:prstGeom prst="rect">
            <a:avLst/>
          </a:prstGeom>
          <a:noFill/>
        </p:spPr>
        <p:txBody>
          <a:bodyPr wrap="square" rtlCol="0">
            <a:spAutoFit/>
          </a:bodyPr>
          <a:lstStyle/>
          <a:p>
            <a:r>
              <a:rPr lang="en-GB" dirty="0">
                <a:solidFill>
                  <a:schemeClr val="bg1"/>
                </a:solidFill>
              </a:rPr>
              <a:t>Asen Asenov</a:t>
            </a:r>
          </a:p>
          <a:p>
            <a:r>
              <a:rPr lang="en-GB" dirty="0">
                <a:solidFill>
                  <a:schemeClr val="bg1"/>
                </a:solidFill>
              </a:rPr>
              <a:t>Student ID:2028526</a:t>
            </a:r>
          </a:p>
          <a:p>
            <a:r>
              <a:rPr lang="en-GB" dirty="0">
                <a:solidFill>
                  <a:schemeClr val="bg1"/>
                </a:solidFill>
              </a:rPr>
              <a:t>Course: Business and Management</a:t>
            </a:r>
          </a:p>
          <a:p>
            <a:r>
              <a:rPr lang="en-GB" dirty="0">
                <a:solidFill>
                  <a:schemeClr val="bg1"/>
                </a:solidFill>
              </a:rPr>
              <a:t>Module: Entrepreneurship (LCBB_5001)</a:t>
            </a:r>
          </a:p>
          <a:p>
            <a:r>
              <a:rPr lang="en-GB" dirty="0">
                <a:solidFill>
                  <a:schemeClr val="bg1"/>
                </a:solidFill>
              </a:rPr>
              <a:t>Module Leader: Vasilios </a:t>
            </a:r>
            <a:r>
              <a:rPr lang="en-GB" dirty="0" err="1">
                <a:solidFill>
                  <a:schemeClr val="bg1"/>
                </a:solidFill>
              </a:rPr>
              <a:t>Tavlaridis</a:t>
            </a:r>
            <a:endParaRPr lang="en-GB" dirty="0">
              <a:solidFill>
                <a:schemeClr val="bg1"/>
              </a:solidFill>
            </a:endParaRPr>
          </a:p>
          <a:p>
            <a:r>
              <a:rPr lang="en-GB" dirty="0">
                <a:solidFill>
                  <a:schemeClr val="bg1"/>
                </a:solidFill>
              </a:rPr>
              <a:t>UWTSD Birmingham</a:t>
            </a:r>
          </a:p>
        </p:txBody>
      </p:sp>
      <p:sp>
        <p:nvSpPr>
          <p:cNvPr id="4" name="TextBox 3">
            <a:extLst>
              <a:ext uri="{FF2B5EF4-FFF2-40B4-BE49-F238E27FC236}">
                <a16:creationId xmlns:a16="http://schemas.microsoft.com/office/drawing/2014/main" id="{E2838B49-FE49-29B1-2C63-A3D10430FB63}"/>
              </a:ext>
            </a:extLst>
          </p:cNvPr>
          <p:cNvSpPr txBox="1"/>
          <p:nvPr/>
        </p:nvSpPr>
        <p:spPr>
          <a:xfrm>
            <a:off x="6528048" y="5661248"/>
            <a:ext cx="1911667" cy="276999"/>
          </a:xfrm>
          <a:prstGeom prst="rect">
            <a:avLst/>
          </a:prstGeom>
          <a:noFill/>
        </p:spPr>
        <p:txBody>
          <a:bodyPr wrap="square" rtlCol="0">
            <a:spAutoFit/>
          </a:bodyPr>
          <a:lstStyle/>
          <a:p>
            <a:r>
              <a:rPr lang="en-GB" sz="1200" dirty="0">
                <a:solidFill>
                  <a:schemeClr val="bg1"/>
                </a:solidFill>
              </a:rPr>
              <a:t>Asenov A.,(2019)</a:t>
            </a:r>
          </a:p>
        </p:txBody>
      </p:sp>
      <p:pic>
        <p:nvPicPr>
          <p:cNvPr id="6" name="Picture 5">
            <a:extLst>
              <a:ext uri="{FF2B5EF4-FFF2-40B4-BE49-F238E27FC236}">
                <a16:creationId xmlns:a16="http://schemas.microsoft.com/office/drawing/2014/main" id="{966BDC1C-4635-7FFC-8AA4-5073C459FD7F}"/>
              </a:ext>
            </a:extLst>
          </p:cNvPr>
          <p:cNvPicPr>
            <a:picLocks noChangeAspect="1"/>
          </p:cNvPicPr>
          <p:nvPr/>
        </p:nvPicPr>
        <p:blipFill>
          <a:blip r:embed="rId4">
            <a:extLst>
              <a:ext uri="{BEBA8EAE-BF5A-486C-A8C5-ECC9F3942E4B}">
                <a14:imgProps xmlns:a14="http://schemas.microsoft.com/office/drawing/2010/main">
                  <a14:imgLayer r:embed="rId5">
                    <a14:imgEffect>
                      <a14:artisticGlowDiffused/>
                    </a14:imgEffect>
                  </a14:imgLayer>
                </a14:imgProps>
              </a:ext>
            </a:extLst>
          </a:blip>
          <a:stretch>
            <a:fillRect/>
          </a:stretch>
        </p:blipFill>
        <p:spPr>
          <a:xfrm rot="16200000">
            <a:off x="4233956" y="909590"/>
            <a:ext cx="3517360" cy="4689812"/>
          </a:xfrm>
          <a:prstGeom prst="rect">
            <a:avLst/>
          </a:prstGeom>
          <a:ln>
            <a:noFill/>
          </a:ln>
          <a:effectLst>
            <a:softEdge rad="112500"/>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ppt_w</p:attrName>
                                        </p:attrNameLst>
                                      </p:cBhvr>
                                      <p:tavLst>
                                        <p:tav tm="0" fmla="#ppt_w*sin(2.5*pi*$)">
                                          <p:val>
                                            <p:fltVal val="0"/>
                                          </p:val>
                                        </p:tav>
                                        <p:tav tm="100000">
                                          <p:val>
                                            <p:fltVal val="1"/>
                                          </p:val>
                                        </p:tav>
                                      </p:tavLst>
                                    </p:anim>
                                    <p:anim calcmode="lin" valueType="num">
                                      <p:cBhvr>
                                        <p:cTn id="9"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 calcmode="lin" valueType="num">
                                      <p:cBhvr>
                                        <p:cTn id="14"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5"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6"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7" dur="1000"/>
                                        <p:tgtEl>
                                          <p:spTgt spid="2">
                                            <p:txEl>
                                              <p:pRg st="0" end="0"/>
                                            </p:txEl>
                                          </p:spTgt>
                                        </p:tgtEl>
                                      </p:cBhvr>
                                    </p:animEffect>
                                  </p:childTnLst>
                                </p:cTn>
                              </p:par>
                              <p:par>
                                <p:cTn id="18" presetID="31" presetClass="entr" presetSubtype="0" fill="hold" nodeType="withEffect">
                                  <p:stCondLst>
                                    <p:cond delay="0"/>
                                  </p:stCondLst>
                                  <p:childTnLst>
                                    <p:set>
                                      <p:cBhvr>
                                        <p:cTn id="19" dur="1" fill="hold">
                                          <p:stCondLst>
                                            <p:cond delay="0"/>
                                          </p:stCondLst>
                                        </p:cTn>
                                        <p:tgtEl>
                                          <p:spTgt spid="2">
                                            <p:txEl>
                                              <p:pRg st="1" end="1"/>
                                            </p:txEl>
                                          </p:spTgt>
                                        </p:tgtEl>
                                        <p:attrNameLst>
                                          <p:attrName>style.visibility</p:attrName>
                                        </p:attrNameLst>
                                      </p:cBhvr>
                                      <p:to>
                                        <p:strVal val="visible"/>
                                      </p:to>
                                    </p:set>
                                    <p:anim calcmode="lin" valueType="num">
                                      <p:cBhvr>
                                        <p:cTn id="20"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2"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3" dur="1000"/>
                                        <p:tgtEl>
                                          <p:spTgt spid="2">
                                            <p:txEl>
                                              <p:pRg st="1" end="1"/>
                                            </p:txEl>
                                          </p:spTgt>
                                        </p:tgtEl>
                                      </p:cBhvr>
                                    </p:animEffect>
                                  </p:childTnLst>
                                </p:cTn>
                              </p:par>
                              <p:par>
                                <p:cTn id="24" presetID="31" presetClass="entr" presetSubtype="0" fill="hold" nodeType="withEffect">
                                  <p:stCondLst>
                                    <p:cond delay="0"/>
                                  </p:stCondLst>
                                  <p:childTnLst>
                                    <p:set>
                                      <p:cBhvr>
                                        <p:cTn id="25" dur="1" fill="hold">
                                          <p:stCondLst>
                                            <p:cond delay="0"/>
                                          </p:stCondLst>
                                        </p:cTn>
                                        <p:tgtEl>
                                          <p:spTgt spid="2">
                                            <p:txEl>
                                              <p:pRg st="2" end="2"/>
                                            </p:txEl>
                                          </p:spTgt>
                                        </p:tgtEl>
                                        <p:attrNameLst>
                                          <p:attrName>style.visibility</p:attrName>
                                        </p:attrNameLst>
                                      </p:cBhvr>
                                      <p:to>
                                        <p:strVal val="visible"/>
                                      </p:to>
                                    </p:set>
                                    <p:anim calcmode="lin" valueType="num">
                                      <p:cBhvr>
                                        <p:cTn id="26" dur="10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7" dur="1000" fill="hold"/>
                                        <p:tgtEl>
                                          <p:spTgt spid="2">
                                            <p:txEl>
                                              <p:pRg st="2" end="2"/>
                                            </p:txEl>
                                          </p:spTgt>
                                        </p:tgtEl>
                                        <p:attrNameLst>
                                          <p:attrName>ppt_h</p:attrName>
                                        </p:attrNameLst>
                                      </p:cBhvr>
                                      <p:tavLst>
                                        <p:tav tm="0">
                                          <p:val>
                                            <p:fltVal val="0"/>
                                          </p:val>
                                        </p:tav>
                                        <p:tav tm="100000">
                                          <p:val>
                                            <p:strVal val="#ppt_h"/>
                                          </p:val>
                                        </p:tav>
                                      </p:tavLst>
                                    </p:anim>
                                    <p:anim calcmode="lin" valueType="num">
                                      <p:cBhvr>
                                        <p:cTn id="28" dur="1000" fill="hold"/>
                                        <p:tgtEl>
                                          <p:spTgt spid="2">
                                            <p:txEl>
                                              <p:pRg st="2" end="2"/>
                                            </p:txEl>
                                          </p:spTgt>
                                        </p:tgtEl>
                                        <p:attrNameLst>
                                          <p:attrName>style.rotation</p:attrName>
                                        </p:attrNameLst>
                                      </p:cBhvr>
                                      <p:tavLst>
                                        <p:tav tm="0">
                                          <p:val>
                                            <p:fltVal val="90"/>
                                          </p:val>
                                        </p:tav>
                                        <p:tav tm="100000">
                                          <p:val>
                                            <p:fltVal val="0"/>
                                          </p:val>
                                        </p:tav>
                                      </p:tavLst>
                                    </p:anim>
                                    <p:animEffect transition="in" filter="fade">
                                      <p:cBhvr>
                                        <p:cTn id="29" dur="1000"/>
                                        <p:tgtEl>
                                          <p:spTgt spid="2">
                                            <p:txEl>
                                              <p:pRg st="2" end="2"/>
                                            </p:txEl>
                                          </p:spTgt>
                                        </p:tgtEl>
                                      </p:cBhvr>
                                    </p:animEffect>
                                  </p:childTnLst>
                                </p:cTn>
                              </p:par>
                              <p:par>
                                <p:cTn id="30" presetID="31" presetClass="entr" presetSubtype="0" fill="hold" nodeType="withEffect">
                                  <p:stCondLst>
                                    <p:cond delay="0"/>
                                  </p:stCondLst>
                                  <p:childTnLst>
                                    <p:set>
                                      <p:cBhvr>
                                        <p:cTn id="31" dur="1" fill="hold">
                                          <p:stCondLst>
                                            <p:cond delay="0"/>
                                          </p:stCondLst>
                                        </p:cTn>
                                        <p:tgtEl>
                                          <p:spTgt spid="2">
                                            <p:txEl>
                                              <p:pRg st="3" end="3"/>
                                            </p:txEl>
                                          </p:spTgt>
                                        </p:tgtEl>
                                        <p:attrNameLst>
                                          <p:attrName>style.visibility</p:attrName>
                                        </p:attrNameLst>
                                      </p:cBhvr>
                                      <p:to>
                                        <p:strVal val="visible"/>
                                      </p:to>
                                    </p:set>
                                    <p:anim calcmode="lin" valueType="num">
                                      <p:cBhvr>
                                        <p:cTn id="32" dur="1000" fill="hold"/>
                                        <p:tgtEl>
                                          <p:spTgt spid="2">
                                            <p:txEl>
                                              <p:pRg st="3" end="3"/>
                                            </p:txEl>
                                          </p:spTgt>
                                        </p:tgtEl>
                                        <p:attrNameLst>
                                          <p:attrName>ppt_w</p:attrName>
                                        </p:attrNameLst>
                                      </p:cBhvr>
                                      <p:tavLst>
                                        <p:tav tm="0">
                                          <p:val>
                                            <p:fltVal val="0"/>
                                          </p:val>
                                        </p:tav>
                                        <p:tav tm="100000">
                                          <p:val>
                                            <p:strVal val="#ppt_w"/>
                                          </p:val>
                                        </p:tav>
                                      </p:tavLst>
                                    </p:anim>
                                    <p:anim calcmode="lin" valueType="num">
                                      <p:cBhvr>
                                        <p:cTn id="33" dur="1000" fill="hold"/>
                                        <p:tgtEl>
                                          <p:spTgt spid="2">
                                            <p:txEl>
                                              <p:pRg st="3" end="3"/>
                                            </p:txEl>
                                          </p:spTgt>
                                        </p:tgtEl>
                                        <p:attrNameLst>
                                          <p:attrName>ppt_h</p:attrName>
                                        </p:attrNameLst>
                                      </p:cBhvr>
                                      <p:tavLst>
                                        <p:tav tm="0">
                                          <p:val>
                                            <p:fltVal val="0"/>
                                          </p:val>
                                        </p:tav>
                                        <p:tav tm="100000">
                                          <p:val>
                                            <p:strVal val="#ppt_h"/>
                                          </p:val>
                                        </p:tav>
                                      </p:tavLst>
                                    </p:anim>
                                    <p:anim calcmode="lin" valueType="num">
                                      <p:cBhvr>
                                        <p:cTn id="34" dur="1000" fill="hold"/>
                                        <p:tgtEl>
                                          <p:spTgt spid="2">
                                            <p:txEl>
                                              <p:pRg st="3" end="3"/>
                                            </p:txEl>
                                          </p:spTgt>
                                        </p:tgtEl>
                                        <p:attrNameLst>
                                          <p:attrName>style.rotation</p:attrName>
                                        </p:attrNameLst>
                                      </p:cBhvr>
                                      <p:tavLst>
                                        <p:tav tm="0">
                                          <p:val>
                                            <p:fltVal val="90"/>
                                          </p:val>
                                        </p:tav>
                                        <p:tav tm="100000">
                                          <p:val>
                                            <p:fltVal val="0"/>
                                          </p:val>
                                        </p:tav>
                                      </p:tavLst>
                                    </p:anim>
                                    <p:animEffect transition="in" filter="fade">
                                      <p:cBhvr>
                                        <p:cTn id="35" dur="1000"/>
                                        <p:tgtEl>
                                          <p:spTgt spid="2">
                                            <p:txEl>
                                              <p:pRg st="3" end="3"/>
                                            </p:txEl>
                                          </p:spTgt>
                                        </p:tgtEl>
                                      </p:cBhvr>
                                    </p:animEffect>
                                  </p:childTnLst>
                                </p:cTn>
                              </p:par>
                              <p:par>
                                <p:cTn id="36" presetID="31" presetClass="entr" presetSubtype="0" fill="hold" nodeType="withEffect">
                                  <p:stCondLst>
                                    <p:cond delay="0"/>
                                  </p:stCondLst>
                                  <p:childTnLst>
                                    <p:set>
                                      <p:cBhvr>
                                        <p:cTn id="37" dur="1" fill="hold">
                                          <p:stCondLst>
                                            <p:cond delay="0"/>
                                          </p:stCondLst>
                                        </p:cTn>
                                        <p:tgtEl>
                                          <p:spTgt spid="2">
                                            <p:txEl>
                                              <p:pRg st="4" end="4"/>
                                            </p:txEl>
                                          </p:spTgt>
                                        </p:tgtEl>
                                        <p:attrNameLst>
                                          <p:attrName>style.visibility</p:attrName>
                                        </p:attrNameLst>
                                      </p:cBhvr>
                                      <p:to>
                                        <p:strVal val="visible"/>
                                      </p:to>
                                    </p:set>
                                    <p:anim calcmode="lin" valueType="num">
                                      <p:cBhvr>
                                        <p:cTn id="38" dur="1000" fill="hold"/>
                                        <p:tgtEl>
                                          <p:spTgt spid="2">
                                            <p:txEl>
                                              <p:pRg st="4" end="4"/>
                                            </p:txEl>
                                          </p:spTgt>
                                        </p:tgtEl>
                                        <p:attrNameLst>
                                          <p:attrName>ppt_w</p:attrName>
                                        </p:attrNameLst>
                                      </p:cBhvr>
                                      <p:tavLst>
                                        <p:tav tm="0">
                                          <p:val>
                                            <p:fltVal val="0"/>
                                          </p:val>
                                        </p:tav>
                                        <p:tav tm="100000">
                                          <p:val>
                                            <p:strVal val="#ppt_w"/>
                                          </p:val>
                                        </p:tav>
                                      </p:tavLst>
                                    </p:anim>
                                    <p:anim calcmode="lin" valueType="num">
                                      <p:cBhvr>
                                        <p:cTn id="39" dur="1000" fill="hold"/>
                                        <p:tgtEl>
                                          <p:spTgt spid="2">
                                            <p:txEl>
                                              <p:pRg st="4" end="4"/>
                                            </p:txEl>
                                          </p:spTgt>
                                        </p:tgtEl>
                                        <p:attrNameLst>
                                          <p:attrName>ppt_h</p:attrName>
                                        </p:attrNameLst>
                                      </p:cBhvr>
                                      <p:tavLst>
                                        <p:tav tm="0">
                                          <p:val>
                                            <p:fltVal val="0"/>
                                          </p:val>
                                        </p:tav>
                                        <p:tav tm="100000">
                                          <p:val>
                                            <p:strVal val="#ppt_h"/>
                                          </p:val>
                                        </p:tav>
                                      </p:tavLst>
                                    </p:anim>
                                    <p:anim calcmode="lin" valueType="num">
                                      <p:cBhvr>
                                        <p:cTn id="40" dur="1000" fill="hold"/>
                                        <p:tgtEl>
                                          <p:spTgt spid="2">
                                            <p:txEl>
                                              <p:pRg st="4" end="4"/>
                                            </p:txEl>
                                          </p:spTgt>
                                        </p:tgtEl>
                                        <p:attrNameLst>
                                          <p:attrName>style.rotation</p:attrName>
                                        </p:attrNameLst>
                                      </p:cBhvr>
                                      <p:tavLst>
                                        <p:tav tm="0">
                                          <p:val>
                                            <p:fltVal val="90"/>
                                          </p:val>
                                        </p:tav>
                                        <p:tav tm="100000">
                                          <p:val>
                                            <p:fltVal val="0"/>
                                          </p:val>
                                        </p:tav>
                                      </p:tavLst>
                                    </p:anim>
                                    <p:animEffect transition="in" filter="fade">
                                      <p:cBhvr>
                                        <p:cTn id="41" dur="1000"/>
                                        <p:tgtEl>
                                          <p:spTgt spid="2">
                                            <p:txEl>
                                              <p:pRg st="4" end="4"/>
                                            </p:txEl>
                                          </p:spTgt>
                                        </p:tgtEl>
                                      </p:cBhvr>
                                    </p:animEffect>
                                  </p:childTnLst>
                                </p:cTn>
                              </p:par>
                              <p:par>
                                <p:cTn id="42" presetID="31" presetClass="entr" presetSubtype="0" fill="hold" nodeType="withEffect">
                                  <p:stCondLst>
                                    <p:cond delay="0"/>
                                  </p:stCondLst>
                                  <p:childTnLst>
                                    <p:set>
                                      <p:cBhvr>
                                        <p:cTn id="43" dur="1" fill="hold">
                                          <p:stCondLst>
                                            <p:cond delay="0"/>
                                          </p:stCondLst>
                                        </p:cTn>
                                        <p:tgtEl>
                                          <p:spTgt spid="2">
                                            <p:txEl>
                                              <p:pRg st="5" end="5"/>
                                            </p:txEl>
                                          </p:spTgt>
                                        </p:tgtEl>
                                        <p:attrNameLst>
                                          <p:attrName>style.visibility</p:attrName>
                                        </p:attrNameLst>
                                      </p:cBhvr>
                                      <p:to>
                                        <p:strVal val="visible"/>
                                      </p:to>
                                    </p:set>
                                    <p:anim calcmode="lin" valueType="num">
                                      <p:cBhvr>
                                        <p:cTn id="44" dur="1000" fill="hold"/>
                                        <p:tgtEl>
                                          <p:spTgt spid="2">
                                            <p:txEl>
                                              <p:pRg st="5" end="5"/>
                                            </p:txEl>
                                          </p:spTgt>
                                        </p:tgtEl>
                                        <p:attrNameLst>
                                          <p:attrName>ppt_w</p:attrName>
                                        </p:attrNameLst>
                                      </p:cBhvr>
                                      <p:tavLst>
                                        <p:tav tm="0">
                                          <p:val>
                                            <p:fltVal val="0"/>
                                          </p:val>
                                        </p:tav>
                                        <p:tav tm="100000">
                                          <p:val>
                                            <p:strVal val="#ppt_w"/>
                                          </p:val>
                                        </p:tav>
                                      </p:tavLst>
                                    </p:anim>
                                    <p:anim calcmode="lin" valueType="num">
                                      <p:cBhvr>
                                        <p:cTn id="45" dur="1000" fill="hold"/>
                                        <p:tgtEl>
                                          <p:spTgt spid="2">
                                            <p:txEl>
                                              <p:pRg st="5" end="5"/>
                                            </p:txEl>
                                          </p:spTgt>
                                        </p:tgtEl>
                                        <p:attrNameLst>
                                          <p:attrName>ppt_h</p:attrName>
                                        </p:attrNameLst>
                                      </p:cBhvr>
                                      <p:tavLst>
                                        <p:tav tm="0">
                                          <p:val>
                                            <p:fltVal val="0"/>
                                          </p:val>
                                        </p:tav>
                                        <p:tav tm="100000">
                                          <p:val>
                                            <p:strVal val="#ppt_h"/>
                                          </p:val>
                                        </p:tav>
                                      </p:tavLst>
                                    </p:anim>
                                    <p:anim calcmode="lin" valueType="num">
                                      <p:cBhvr>
                                        <p:cTn id="46" dur="1000" fill="hold"/>
                                        <p:tgtEl>
                                          <p:spTgt spid="2">
                                            <p:txEl>
                                              <p:pRg st="5" end="5"/>
                                            </p:txEl>
                                          </p:spTgt>
                                        </p:tgtEl>
                                        <p:attrNameLst>
                                          <p:attrName>style.rotation</p:attrName>
                                        </p:attrNameLst>
                                      </p:cBhvr>
                                      <p:tavLst>
                                        <p:tav tm="0">
                                          <p:val>
                                            <p:fltVal val="90"/>
                                          </p:val>
                                        </p:tav>
                                        <p:tav tm="100000">
                                          <p:val>
                                            <p:fltVal val="0"/>
                                          </p:val>
                                        </p:tav>
                                      </p:tavLst>
                                    </p:anim>
                                    <p:animEffect transition="in" filter="fade">
                                      <p:cBhvr>
                                        <p:cTn id="47" dur="1000"/>
                                        <p:tgtEl>
                                          <p:spTgt spid="2">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31" presetClass="entr" presetSubtype="0" fill="hold" nodeType="clickEffect">
                                  <p:stCondLst>
                                    <p:cond delay="0"/>
                                  </p:stCondLst>
                                  <p:childTnLst>
                                    <p:set>
                                      <p:cBhvr>
                                        <p:cTn id="55" dur="1" fill="hold">
                                          <p:stCondLst>
                                            <p:cond delay="0"/>
                                          </p:stCondLst>
                                        </p:cTn>
                                        <p:tgtEl>
                                          <p:spTgt spid="6"/>
                                        </p:tgtEl>
                                        <p:attrNameLst>
                                          <p:attrName>style.visibility</p:attrName>
                                        </p:attrNameLst>
                                      </p:cBhvr>
                                      <p:to>
                                        <p:strVal val="visible"/>
                                      </p:to>
                                    </p:set>
                                    <p:anim calcmode="lin" valueType="num">
                                      <p:cBhvr>
                                        <p:cTn id="56" dur="1000" fill="hold"/>
                                        <p:tgtEl>
                                          <p:spTgt spid="6"/>
                                        </p:tgtEl>
                                        <p:attrNameLst>
                                          <p:attrName>ppt_w</p:attrName>
                                        </p:attrNameLst>
                                      </p:cBhvr>
                                      <p:tavLst>
                                        <p:tav tm="0">
                                          <p:val>
                                            <p:fltVal val="0"/>
                                          </p:val>
                                        </p:tav>
                                        <p:tav tm="100000">
                                          <p:val>
                                            <p:strVal val="#ppt_w"/>
                                          </p:val>
                                        </p:tav>
                                      </p:tavLst>
                                    </p:anim>
                                    <p:anim calcmode="lin" valueType="num">
                                      <p:cBhvr>
                                        <p:cTn id="57" dur="1000" fill="hold"/>
                                        <p:tgtEl>
                                          <p:spTgt spid="6"/>
                                        </p:tgtEl>
                                        <p:attrNameLst>
                                          <p:attrName>ppt_h</p:attrName>
                                        </p:attrNameLst>
                                      </p:cBhvr>
                                      <p:tavLst>
                                        <p:tav tm="0">
                                          <p:val>
                                            <p:fltVal val="0"/>
                                          </p:val>
                                        </p:tav>
                                        <p:tav tm="100000">
                                          <p:val>
                                            <p:strVal val="#ppt_h"/>
                                          </p:val>
                                        </p:tav>
                                      </p:tavLst>
                                    </p:anim>
                                    <p:anim calcmode="lin" valueType="num">
                                      <p:cBhvr>
                                        <p:cTn id="58" dur="1000" fill="hold"/>
                                        <p:tgtEl>
                                          <p:spTgt spid="6"/>
                                        </p:tgtEl>
                                        <p:attrNameLst>
                                          <p:attrName>style.rotation</p:attrName>
                                        </p:attrNameLst>
                                      </p:cBhvr>
                                      <p:tavLst>
                                        <p:tav tm="0">
                                          <p:val>
                                            <p:fltVal val="90"/>
                                          </p:val>
                                        </p:tav>
                                        <p:tav tm="100000">
                                          <p:val>
                                            <p:fltVal val="0"/>
                                          </p:val>
                                        </p:tav>
                                      </p:tavLst>
                                    </p:anim>
                                    <p:animEffect transition="in" filter="fade">
                                      <p:cBhvr>
                                        <p:cTn id="5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048328" y="908720"/>
            <a:ext cx="2303723" cy="553870"/>
          </a:xfrm>
          <a:prstGeom prst="rect">
            <a:avLst/>
          </a:prstGeom>
          <a:noFill/>
        </p:spPr>
        <p:txBody>
          <a:bodyPr wrap="square" rtlCol="0">
            <a:spAutoFit/>
          </a:bodyPr>
          <a:lstStyle/>
          <a:p>
            <a:pPr algn="ctr"/>
            <a:r>
              <a:rPr lang="en-US" altLang="ko-KR" sz="2999" b="1" dirty="0">
                <a:solidFill>
                  <a:srgbClr val="FF4F18"/>
                </a:solidFill>
                <a:latin typeface="+mj-lt"/>
                <a:ea typeface="맑은 고딕" panose="020B0503020000020004" pitchFamily="50" charset="-127"/>
              </a:rPr>
              <a:t>CONTENTS</a:t>
            </a:r>
            <a:endParaRPr lang="ko-KR" altLang="en-US" sz="2999" b="1" dirty="0">
              <a:solidFill>
                <a:srgbClr val="FF4F18"/>
              </a:solidFill>
              <a:latin typeface="+mj-lt"/>
              <a:ea typeface="맑은 고딕" panose="020B0503020000020004" pitchFamily="50" charset="-127"/>
            </a:endParaRPr>
          </a:p>
        </p:txBody>
      </p:sp>
      <p:sp>
        <p:nvSpPr>
          <p:cNvPr id="3" name="TextBox 2">
            <a:extLst>
              <a:ext uri="{FF2B5EF4-FFF2-40B4-BE49-F238E27FC236}">
                <a16:creationId xmlns:a16="http://schemas.microsoft.com/office/drawing/2014/main" id="{B23B6ED6-F7AE-8093-256D-1505473A7C2F}"/>
              </a:ext>
            </a:extLst>
          </p:cNvPr>
          <p:cNvSpPr txBox="1"/>
          <p:nvPr/>
        </p:nvSpPr>
        <p:spPr>
          <a:xfrm>
            <a:off x="6971624" y="1409719"/>
            <a:ext cx="4248607" cy="461665"/>
          </a:xfrm>
          <a:prstGeom prst="rect">
            <a:avLst/>
          </a:prstGeom>
          <a:noFill/>
        </p:spPr>
        <p:txBody>
          <a:bodyPr wrap="square" rtlCol="0">
            <a:spAutoFit/>
          </a:bodyPr>
          <a:lstStyle/>
          <a:p>
            <a:pPr algn="r"/>
            <a:r>
              <a:rPr lang="en-GB" sz="2400" i="1" dirty="0"/>
              <a:t>Business/Company Overview </a:t>
            </a:r>
          </a:p>
        </p:txBody>
      </p:sp>
      <p:sp>
        <p:nvSpPr>
          <p:cNvPr id="5" name="TextBox 4">
            <a:extLst>
              <a:ext uri="{FF2B5EF4-FFF2-40B4-BE49-F238E27FC236}">
                <a16:creationId xmlns:a16="http://schemas.microsoft.com/office/drawing/2014/main" id="{EE3707A5-328A-4BE9-63B1-4E4BC8BE7AC2}"/>
              </a:ext>
            </a:extLst>
          </p:cNvPr>
          <p:cNvSpPr txBox="1"/>
          <p:nvPr/>
        </p:nvSpPr>
        <p:spPr>
          <a:xfrm>
            <a:off x="6971624" y="1777047"/>
            <a:ext cx="4241711" cy="461665"/>
          </a:xfrm>
          <a:prstGeom prst="rect">
            <a:avLst/>
          </a:prstGeom>
          <a:noFill/>
        </p:spPr>
        <p:txBody>
          <a:bodyPr wrap="square" rtlCol="0">
            <a:spAutoFit/>
          </a:bodyPr>
          <a:lstStyle/>
          <a:p>
            <a:pPr algn="r"/>
            <a:r>
              <a:rPr lang="en-GB" sz="2400" i="1" dirty="0"/>
              <a:t>Service</a:t>
            </a:r>
          </a:p>
        </p:txBody>
      </p:sp>
      <p:sp>
        <p:nvSpPr>
          <p:cNvPr id="6" name="TextBox 5">
            <a:extLst>
              <a:ext uri="{FF2B5EF4-FFF2-40B4-BE49-F238E27FC236}">
                <a16:creationId xmlns:a16="http://schemas.microsoft.com/office/drawing/2014/main" id="{CA9A7B17-CE99-DB6B-4873-1BBCE4AF3D4B}"/>
              </a:ext>
            </a:extLst>
          </p:cNvPr>
          <p:cNvSpPr txBox="1"/>
          <p:nvPr/>
        </p:nvSpPr>
        <p:spPr>
          <a:xfrm>
            <a:off x="7437336" y="2159496"/>
            <a:ext cx="3960440" cy="830997"/>
          </a:xfrm>
          <a:prstGeom prst="rect">
            <a:avLst/>
          </a:prstGeom>
          <a:noFill/>
        </p:spPr>
        <p:txBody>
          <a:bodyPr wrap="square" rtlCol="0">
            <a:spAutoFit/>
          </a:bodyPr>
          <a:lstStyle/>
          <a:p>
            <a:pPr algn="r"/>
            <a:r>
              <a:rPr lang="en-GB" sz="2400" i="1" dirty="0"/>
              <a:t>Ownership, Legal format and Management</a:t>
            </a:r>
          </a:p>
        </p:txBody>
      </p:sp>
      <p:sp>
        <p:nvSpPr>
          <p:cNvPr id="7" name="TextBox 6">
            <a:extLst>
              <a:ext uri="{FF2B5EF4-FFF2-40B4-BE49-F238E27FC236}">
                <a16:creationId xmlns:a16="http://schemas.microsoft.com/office/drawing/2014/main" id="{68313B25-CFC4-2CA6-F1BA-88E99DD98F20}"/>
              </a:ext>
            </a:extLst>
          </p:cNvPr>
          <p:cNvSpPr txBox="1"/>
          <p:nvPr/>
        </p:nvSpPr>
        <p:spPr>
          <a:xfrm>
            <a:off x="7403807" y="2929468"/>
            <a:ext cx="3816424" cy="461665"/>
          </a:xfrm>
          <a:prstGeom prst="rect">
            <a:avLst/>
          </a:prstGeom>
          <a:noFill/>
        </p:spPr>
        <p:txBody>
          <a:bodyPr wrap="square" rtlCol="0">
            <a:spAutoFit/>
          </a:bodyPr>
          <a:lstStyle/>
          <a:p>
            <a:pPr algn="r"/>
            <a:r>
              <a:rPr lang="en-GB" sz="2400" i="1" dirty="0"/>
              <a:t>SWOT analysis </a:t>
            </a:r>
          </a:p>
        </p:txBody>
      </p:sp>
      <p:sp>
        <p:nvSpPr>
          <p:cNvPr id="8" name="TextBox 7">
            <a:extLst>
              <a:ext uri="{FF2B5EF4-FFF2-40B4-BE49-F238E27FC236}">
                <a16:creationId xmlns:a16="http://schemas.microsoft.com/office/drawing/2014/main" id="{F5DB773A-03FC-DF34-B982-CA9AD07D8A19}"/>
              </a:ext>
            </a:extLst>
          </p:cNvPr>
          <p:cNvSpPr txBox="1"/>
          <p:nvPr/>
        </p:nvSpPr>
        <p:spPr>
          <a:xfrm>
            <a:off x="7150613" y="3403947"/>
            <a:ext cx="4043250" cy="461665"/>
          </a:xfrm>
          <a:prstGeom prst="rect">
            <a:avLst/>
          </a:prstGeom>
          <a:noFill/>
        </p:spPr>
        <p:txBody>
          <a:bodyPr wrap="square" rtlCol="0">
            <a:spAutoFit/>
          </a:bodyPr>
          <a:lstStyle/>
          <a:p>
            <a:pPr algn="r"/>
            <a:r>
              <a:rPr lang="en-GB" sz="2400" i="1" dirty="0"/>
              <a:t>4Ps of marketing mix</a:t>
            </a:r>
          </a:p>
        </p:txBody>
      </p:sp>
      <p:sp>
        <p:nvSpPr>
          <p:cNvPr id="9" name="TextBox 8">
            <a:extLst>
              <a:ext uri="{FF2B5EF4-FFF2-40B4-BE49-F238E27FC236}">
                <a16:creationId xmlns:a16="http://schemas.microsoft.com/office/drawing/2014/main" id="{CCC007D8-EBBF-2C1B-5542-919F9A138208}"/>
              </a:ext>
            </a:extLst>
          </p:cNvPr>
          <p:cNvSpPr txBox="1"/>
          <p:nvPr/>
        </p:nvSpPr>
        <p:spPr>
          <a:xfrm>
            <a:off x="7689631" y="3946448"/>
            <a:ext cx="3455851" cy="830997"/>
          </a:xfrm>
          <a:prstGeom prst="rect">
            <a:avLst/>
          </a:prstGeom>
          <a:noFill/>
        </p:spPr>
        <p:txBody>
          <a:bodyPr wrap="square" rtlCol="0">
            <a:spAutoFit/>
          </a:bodyPr>
          <a:lstStyle/>
          <a:p>
            <a:pPr algn="r"/>
            <a:r>
              <a:rPr lang="en-GB" sz="2400" i="1" dirty="0"/>
              <a:t>Target market and marketing strategies </a:t>
            </a:r>
          </a:p>
        </p:txBody>
      </p:sp>
      <p:sp>
        <p:nvSpPr>
          <p:cNvPr id="10" name="TextBox 9">
            <a:extLst>
              <a:ext uri="{FF2B5EF4-FFF2-40B4-BE49-F238E27FC236}">
                <a16:creationId xmlns:a16="http://schemas.microsoft.com/office/drawing/2014/main" id="{73009C62-64C4-189C-C311-58BCE48D1FF1}"/>
              </a:ext>
            </a:extLst>
          </p:cNvPr>
          <p:cNvSpPr txBox="1"/>
          <p:nvPr/>
        </p:nvSpPr>
        <p:spPr>
          <a:xfrm>
            <a:off x="7791975" y="4731908"/>
            <a:ext cx="3251162" cy="461665"/>
          </a:xfrm>
          <a:prstGeom prst="rect">
            <a:avLst/>
          </a:prstGeom>
          <a:noFill/>
        </p:spPr>
        <p:txBody>
          <a:bodyPr wrap="square" rtlCol="0">
            <a:spAutoFit/>
          </a:bodyPr>
          <a:lstStyle/>
          <a:p>
            <a:pPr algn="r"/>
            <a:r>
              <a:rPr lang="en-GB" sz="2400" i="1" dirty="0"/>
              <a:t>Reference List</a:t>
            </a:r>
          </a:p>
        </p:txBody>
      </p:sp>
      <p:sp>
        <p:nvSpPr>
          <p:cNvPr id="12" name="TextBox 11">
            <a:extLst>
              <a:ext uri="{FF2B5EF4-FFF2-40B4-BE49-F238E27FC236}">
                <a16:creationId xmlns:a16="http://schemas.microsoft.com/office/drawing/2014/main" id="{63A05A68-B5B2-82F5-8DD6-FDCFFA3C863A}"/>
              </a:ext>
            </a:extLst>
          </p:cNvPr>
          <p:cNvSpPr txBox="1"/>
          <p:nvPr/>
        </p:nvSpPr>
        <p:spPr>
          <a:xfrm>
            <a:off x="5591944" y="6261522"/>
            <a:ext cx="2304256" cy="276999"/>
          </a:xfrm>
          <a:prstGeom prst="rect">
            <a:avLst/>
          </a:prstGeom>
          <a:noFill/>
        </p:spPr>
        <p:txBody>
          <a:bodyPr wrap="square" rtlCol="0">
            <a:spAutoFit/>
          </a:bodyPr>
          <a:lstStyle/>
          <a:p>
            <a:r>
              <a:rPr lang="en-GB" sz="1200" dirty="0"/>
              <a:t>Asenov A.,(2011)</a:t>
            </a:r>
          </a:p>
        </p:txBody>
      </p:sp>
      <p:pic>
        <p:nvPicPr>
          <p:cNvPr id="14" name="Picture 13" descr="Two people cooking in a kitchen&#10;&#10;Description automatically generated with low confidence">
            <a:extLst>
              <a:ext uri="{FF2B5EF4-FFF2-40B4-BE49-F238E27FC236}">
                <a16:creationId xmlns:a16="http://schemas.microsoft.com/office/drawing/2014/main" id="{D0B5695E-4176-EAAA-FCF3-4A75A798EF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113558">
            <a:off x="704799" y="1334306"/>
            <a:ext cx="5857497" cy="3892946"/>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wipe(down)">
                                      <p:cBhvr>
                                        <p:cTn id="18" dur="500"/>
                                        <p:tgtEl>
                                          <p:spTgt spid="5">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anim calcmode="lin" valueType="num">
                                      <p:cBhvr additive="base">
                                        <p:cTn id="2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barn(inVertical)">
                                      <p:cBhvr>
                                        <p:cTn id="29" dur="500"/>
                                        <p:tgtEl>
                                          <p:spTgt spid="7">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8">
                                            <p:txEl>
                                              <p:pRg st="0" end="0"/>
                                            </p:txEl>
                                          </p:spTgt>
                                        </p:tgtEl>
                                        <p:attrNameLst>
                                          <p:attrName>style.visibility</p:attrName>
                                        </p:attrNameLst>
                                      </p:cBhvr>
                                      <p:to>
                                        <p:strVal val="visible"/>
                                      </p:to>
                                    </p:set>
                                    <p:animEffect transition="in" filter="wipe(down)">
                                      <p:cBhvr>
                                        <p:cTn id="34" dur="5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nodeType="clickEffect">
                                  <p:stCondLst>
                                    <p:cond delay="0"/>
                                  </p:stCondLst>
                                  <p:childTnLst>
                                    <p:set>
                                      <p:cBhvr>
                                        <p:cTn id="42" dur="1" fill="hold">
                                          <p:stCondLst>
                                            <p:cond delay="0"/>
                                          </p:stCondLst>
                                        </p:cTn>
                                        <p:tgtEl>
                                          <p:spTgt spid="10">
                                            <p:txEl>
                                              <p:pRg st="0" end="0"/>
                                            </p:txEl>
                                          </p:spTgt>
                                        </p:tgtEl>
                                        <p:attrNameLst>
                                          <p:attrName>style.visibility</p:attrName>
                                        </p:attrNameLst>
                                      </p:cBhvr>
                                      <p:to>
                                        <p:strVal val="visible"/>
                                      </p:to>
                                    </p:set>
                                    <p:anim calcmode="lin" valueType="num">
                                      <p:cBhvr>
                                        <p:cTn id="43" dur="10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44" dur="1000" fill="hold"/>
                                        <p:tgtEl>
                                          <p:spTgt spid="10">
                                            <p:txEl>
                                              <p:pRg st="0" end="0"/>
                                            </p:txEl>
                                          </p:spTgt>
                                        </p:tgtEl>
                                        <p:attrNameLst>
                                          <p:attrName>ppt_h</p:attrName>
                                        </p:attrNameLst>
                                      </p:cBhvr>
                                      <p:tavLst>
                                        <p:tav tm="0">
                                          <p:val>
                                            <p:fltVal val="0"/>
                                          </p:val>
                                        </p:tav>
                                        <p:tav tm="100000">
                                          <p:val>
                                            <p:strVal val="#ppt_h"/>
                                          </p:val>
                                        </p:tav>
                                      </p:tavLst>
                                    </p:anim>
                                    <p:anim calcmode="lin" valueType="num">
                                      <p:cBhvr>
                                        <p:cTn id="45" dur="1000" fill="hold"/>
                                        <p:tgtEl>
                                          <p:spTgt spid="10">
                                            <p:txEl>
                                              <p:pRg st="0" end="0"/>
                                            </p:txEl>
                                          </p:spTgt>
                                        </p:tgtEl>
                                        <p:attrNameLst>
                                          <p:attrName>style.rotation</p:attrName>
                                        </p:attrNameLst>
                                      </p:cBhvr>
                                      <p:tavLst>
                                        <p:tav tm="0">
                                          <p:val>
                                            <p:fltVal val="90"/>
                                          </p:val>
                                        </p:tav>
                                        <p:tav tm="100000">
                                          <p:val>
                                            <p:fltVal val="0"/>
                                          </p:val>
                                        </p:tav>
                                      </p:tavLst>
                                    </p:anim>
                                    <p:animEffect transition="in" filter="fade">
                                      <p:cBhvr>
                                        <p:cTn id="46" dur="1000"/>
                                        <p:tgtEl>
                                          <p:spTgt spid="10">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anim calcmode="lin" valueType="num">
                                      <p:cBhvr additive="base">
                                        <p:cTn id="51" dur="500" fill="hold"/>
                                        <p:tgtEl>
                                          <p:spTgt spid="12"/>
                                        </p:tgtEl>
                                        <p:attrNameLst>
                                          <p:attrName>ppt_x</p:attrName>
                                        </p:attrNameLst>
                                      </p:cBhvr>
                                      <p:tavLst>
                                        <p:tav tm="0">
                                          <p:val>
                                            <p:strVal val="#ppt_x"/>
                                          </p:val>
                                        </p:tav>
                                        <p:tav tm="100000">
                                          <p:val>
                                            <p:strVal val="#ppt_x"/>
                                          </p:val>
                                        </p:tav>
                                      </p:tavLst>
                                    </p:anim>
                                    <p:anim calcmode="lin" valueType="num">
                                      <p:cBhvr additive="base">
                                        <p:cTn id="5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randombar(horizontal)">
                                      <p:cBhvr>
                                        <p:cTn id="5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70" name="Oval 69">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71" name="Oval 70">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73" name="Rectangle 72">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2CB08E5-5AEB-00D7-BD78-96679480D292}"/>
              </a:ext>
            </a:extLst>
          </p:cNvPr>
          <p:cNvPicPr>
            <a:picLocks noChangeAspect="1"/>
          </p:cNvPicPr>
          <p:nvPr/>
        </p:nvPicPr>
        <p:blipFill rotWithShape="1">
          <a:blip r:embed="rId5"/>
          <a:srcRect b="15730"/>
          <a:stretch/>
        </p:blipFill>
        <p:spPr>
          <a:xfrm>
            <a:off x="121920" y="-200301"/>
            <a:ext cx="12191999" cy="6857990"/>
          </a:xfrm>
          <a:prstGeom prst="rect">
            <a:avLst/>
          </a:prstGeom>
        </p:spPr>
      </p:pic>
      <p:sp>
        <p:nvSpPr>
          <p:cNvPr id="75" name="Rectangle 74">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6">
              <a:alphaModFix amt="9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58777C-4B7C-F58D-B1D6-0EFF436BF6F0}"/>
              </a:ext>
            </a:extLst>
          </p:cNvPr>
          <p:cNvSpPr>
            <a:spLocks noGrp="1"/>
          </p:cNvSpPr>
          <p:nvPr>
            <p:ph type="title"/>
          </p:nvPr>
        </p:nvSpPr>
        <p:spPr>
          <a:xfrm>
            <a:off x="1285456" y="4162031"/>
            <a:ext cx="4543683" cy="1767141"/>
          </a:xfrm>
        </p:spPr>
        <p:txBody>
          <a:bodyPr vert="horz" lIns="91440" tIns="45720" rIns="91440" bIns="45720" rtlCol="0" anchor="ctr">
            <a:normAutofit/>
          </a:bodyPr>
          <a:lstStyle/>
          <a:p>
            <a:pPr algn="r" defTabSz="914400" latinLnBrk="0"/>
            <a:r>
              <a:rPr lang="en-US" sz="3000" dirty="0">
                <a:blipFill>
                  <a:blip r:embed="rId8">
                    <a:extLst>
                      <a:ext uri="{28A0092B-C50C-407E-A947-70E740481C1C}">
                        <a14:useLocalDpi xmlns:a14="http://schemas.microsoft.com/office/drawing/2010/main" val="0"/>
                      </a:ext>
                    </a:extLst>
                  </a:blip>
                  <a:tile tx="6350" ty="-127000" sx="65000" sy="64000" flip="none" algn="tl"/>
                </a:blipFill>
                <a:ea typeface="+mj-ea"/>
              </a:rPr>
              <a:t>Ownership, Legal format and Management</a:t>
            </a:r>
            <a:br>
              <a:rPr lang="en-US" sz="3000" dirty="0">
                <a:blipFill>
                  <a:blip r:embed="rId8">
                    <a:extLst>
                      <a:ext uri="{28A0092B-C50C-407E-A947-70E740481C1C}">
                        <a14:useLocalDpi xmlns:a14="http://schemas.microsoft.com/office/drawing/2010/main" val="0"/>
                      </a:ext>
                    </a:extLst>
                  </a:blip>
                  <a:tile tx="6350" ty="-127000" sx="65000" sy="64000" flip="none" algn="tl"/>
                </a:blipFill>
                <a:ea typeface="+mj-ea"/>
              </a:rPr>
            </a:br>
            <a:endParaRPr lang="en-US" sz="3000" dirty="0">
              <a:blipFill>
                <a:blip r:embed="rId8">
                  <a:extLst>
                    <a:ext uri="{28A0092B-C50C-407E-A947-70E740481C1C}">
                      <a14:useLocalDpi xmlns:a14="http://schemas.microsoft.com/office/drawing/2010/main" val="0"/>
                    </a:ext>
                  </a:extLst>
                </a:blip>
                <a:tile tx="6350" ty="-127000" sx="65000" sy="64000" flip="none" algn="tl"/>
              </a:blipFill>
              <a:ea typeface="+mj-ea"/>
            </a:endParaRPr>
          </a:p>
        </p:txBody>
      </p:sp>
      <p:sp>
        <p:nvSpPr>
          <p:cNvPr id="3" name="Content Placeholder 2">
            <a:extLst>
              <a:ext uri="{FF2B5EF4-FFF2-40B4-BE49-F238E27FC236}">
                <a16:creationId xmlns:a16="http://schemas.microsoft.com/office/drawing/2014/main" id="{E798A67D-AB94-BE80-A00E-71BAFE83F04F}"/>
              </a:ext>
            </a:extLst>
          </p:cNvPr>
          <p:cNvSpPr>
            <a:spLocks noGrp="1"/>
          </p:cNvSpPr>
          <p:nvPr>
            <p:ph idx="1"/>
          </p:nvPr>
        </p:nvSpPr>
        <p:spPr>
          <a:xfrm>
            <a:off x="6217920" y="4170410"/>
            <a:ext cx="4699221" cy="1767141"/>
          </a:xfrm>
        </p:spPr>
        <p:txBody>
          <a:bodyPr vert="horz" lIns="91440" tIns="45720" rIns="91440" bIns="45720" rtlCol="0" anchor="ctr">
            <a:normAutofit/>
          </a:bodyPr>
          <a:lstStyle/>
          <a:p>
            <a:pPr marL="457200">
              <a:buFont typeface="Wingdings" pitchFamily="2" charset="2"/>
              <a:buChar char="§"/>
            </a:pPr>
            <a:r>
              <a:rPr lang="en-US" sz="1400" dirty="0">
                <a:solidFill>
                  <a:schemeClr val="tx1"/>
                </a:solidFill>
                <a:latin typeface="+mn-lt"/>
                <a:ea typeface="+mn-ea"/>
              </a:rPr>
              <a:t>The company will be registered as a sole proprietorship.</a:t>
            </a:r>
          </a:p>
          <a:p>
            <a:pPr marL="0">
              <a:buFont typeface="Wingdings" pitchFamily="2" charset="2"/>
              <a:buChar char="§"/>
            </a:pPr>
            <a:endParaRPr lang="en-US" sz="1400" dirty="0">
              <a:solidFill>
                <a:schemeClr val="tx1"/>
              </a:solidFill>
              <a:latin typeface="+mn-lt"/>
              <a:ea typeface="+mn-ea"/>
            </a:endParaRPr>
          </a:p>
          <a:p>
            <a:pPr marL="457200">
              <a:buFont typeface="Wingdings" pitchFamily="2" charset="2"/>
              <a:buChar char="§"/>
            </a:pPr>
            <a:r>
              <a:rPr lang="en-US" sz="1400" dirty="0">
                <a:solidFill>
                  <a:schemeClr val="tx1"/>
                </a:solidFill>
                <a:latin typeface="+mn-lt"/>
                <a:ea typeface="+mn-ea"/>
              </a:rPr>
              <a:t>Management- The owner does all the work himself, including preparing all the cooking utensils and making cooking videos and uploading them to the channel.</a:t>
            </a:r>
          </a:p>
          <a:p>
            <a:pPr marL="0">
              <a:buFont typeface="Wingdings" pitchFamily="2" charset="2"/>
              <a:buChar char="§"/>
            </a:pPr>
            <a:endParaRPr lang="en-US" sz="1400" dirty="0">
              <a:solidFill>
                <a:schemeClr val="tx1"/>
              </a:solidFill>
              <a:latin typeface="+mn-lt"/>
              <a:ea typeface="+mn-ea"/>
            </a:endParaRPr>
          </a:p>
        </p:txBody>
      </p:sp>
      <p:sp>
        <p:nvSpPr>
          <p:cNvPr id="79" name="Rectangle 78">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Oval 80">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3" name="Oval 82">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0048397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barn(inVertical)">
                                      <p:cBhvr>
                                        <p:cTn id="26"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5360-D46F-FDC2-E52D-CF19E785F550}"/>
              </a:ext>
            </a:extLst>
          </p:cNvPr>
          <p:cNvSpPr>
            <a:spLocks noGrp="1"/>
          </p:cNvSpPr>
          <p:nvPr>
            <p:ph type="title"/>
          </p:nvPr>
        </p:nvSpPr>
        <p:spPr>
          <a:xfrm>
            <a:off x="262592" y="109163"/>
            <a:ext cx="9433807" cy="798568"/>
          </a:xfrm>
        </p:spPr>
        <p:txBody>
          <a:bodyPr>
            <a:normAutofit fontScale="90000"/>
          </a:bodyPr>
          <a:lstStyle/>
          <a:p>
            <a:r>
              <a:rPr lang="en-GB" dirty="0"/>
              <a:t>Introduction and Overview of the business idea and its product/service</a:t>
            </a:r>
          </a:p>
        </p:txBody>
      </p:sp>
      <p:sp>
        <p:nvSpPr>
          <p:cNvPr id="3" name="Content Placeholder 2">
            <a:extLst>
              <a:ext uri="{FF2B5EF4-FFF2-40B4-BE49-F238E27FC236}">
                <a16:creationId xmlns:a16="http://schemas.microsoft.com/office/drawing/2014/main" id="{BED63B34-75DD-91EF-02A7-58A58DD28AD0}"/>
              </a:ext>
            </a:extLst>
          </p:cNvPr>
          <p:cNvSpPr>
            <a:spLocks noGrp="1"/>
          </p:cNvSpPr>
          <p:nvPr>
            <p:ph idx="1"/>
          </p:nvPr>
        </p:nvSpPr>
        <p:spPr/>
        <p:txBody>
          <a:bodyPr>
            <a:normAutofit/>
          </a:bodyPr>
          <a:lstStyle/>
          <a:p>
            <a:r>
              <a:rPr lang="en-GB" sz="2800" dirty="0"/>
              <a:t>The present age is the age of business progress. In this era, new businesses are being formed all over the world, including the United Kingdom</a:t>
            </a:r>
          </a:p>
          <a:p>
            <a:r>
              <a:rPr lang="en-GB" sz="2800" dirty="0"/>
              <a:t>The goal is to launch a YouTube channel devoted to cooking courses</a:t>
            </a:r>
          </a:p>
          <a:p>
            <a:r>
              <a:rPr lang="en-GB" sz="2800" dirty="0"/>
              <a:t>The channel will feature a variety of cuisines</a:t>
            </a:r>
          </a:p>
          <a:p>
            <a:r>
              <a:rPr lang="en-GB" sz="2800" dirty="0"/>
              <a:t>Consumer interest in home cooking, cooking from scratch, recipes, cooking ideas and improving cooking abilities in the United Kingdom is increasing</a:t>
            </a:r>
          </a:p>
          <a:p>
            <a:r>
              <a:rPr lang="en-GB" sz="2800" dirty="0"/>
              <a:t>Generation Y and Z utilise social media into their cooking and eating practice</a:t>
            </a:r>
          </a:p>
          <a:p>
            <a:r>
              <a:rPr lang="en-GB" sz="2800" dirty="0"/>
              <a:t>YouTube is the finest platform for creating a profitable and popular channel</a:t>
            </a:r>
          </a:p>
        </p:txBody>
      </p:sp>
    </p:spTree>
    <p:extLst>
      <p:ext uri="{BB962C8B-B14F-4D97-AF65-F5344CB8AC3E}">
        <p14:creationId xmlns:p14="http://schemas.microsoft.com/office/powerpoint/2010/main" val="56108849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p:cTn id="15"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p:cTn id="2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p:cTn id="3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p:cTn id="3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 calcmode="lin" valueType="num">
                                      <p:cBhvr>
                                        <p:cTn id="47"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5" end="5"/>
                                            </p:txEl>
                                          </p:spTgt>
                                        </p:tgtEl>
                                        <p:attrNameLst>
                                          <p:attrName>style.visibility</p:attrName>
                                        </p:attrNameLst>
                                      </p:cBhvr>
                                      <p:to>
                                        <p:strVal val="visible"/>
                                      </p:to>
                                    </p:set>
                                    <p:anim calcmode="lin" valueType="num">
                                      <p:cBhvr>
                                        <p:cTn id="55"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49A7D3-684C-4C59-A4B6-7B308A6AD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B1087B-C592-40E7-B532-60B453A2F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AE7447-E8F8-4A0F-9E3D-94842BFF88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5981F80-69EE-4E2B-82A8-47FDFD772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7" name="Oval 16">
              <a:extLst>
                <a:ext uri="{FF2B5EF4-FFF2-40B4-BE49-F238E27FC236}">
                  <a16:creationId xmlns:a16="http://schemas.microsoft.com/office/drawing/2014/main" id="{46CE0473-0B07-47EE-A016-EBD87F2C8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EDD0D1E4-DFCA-4DF0-9D37-571A5F529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20" name="Rectangle 19">
            <a:extLst>
              <a:ext uri="{FF2B5EF4-FFF2-40B4-BE49-F238E27FC236}">
                <a16:creationId xmlns:a16="http://schemas.microsoft.com/office/drawing/2014/main" id="{FF0965A7-524A-44F1-B044-48411EA4F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Rectangle 21">
            <a:extLst>
              <a:ext uri="{FF2B5EF4-FFF2-40B4-BE49-F238E27FC236}">
                <a16:creationId xmlns:a16="http://schemas.microsoft.com/office/drawing/2014/main" id="{58EE5433-7B78-4432-965F-8790C3F42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F7AAA96-ECD9-48EA-B942-1172BB519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1" y="822325"/>
            <a:ext cx="5149596" cy="4846228"/>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제목 1"/>
          <p:cNvSpPr>
            <a:spLocks noGrp="1"/>
          </p:cNvSpPr>
          <p:nvPr>
            <p:ph type="title"/>
          </p:nvPr>
        </p:nvSpPr>
        <p:spPr>
          <a:xfrm>
            <a:off x="6713220" y="1054100"/>
            <a:ext cx="4615180" cy="3736099"/>
          </a:xfrm>
        </p:spPr>
        <p:txBody>
          <a:bodyPr vert="horz" lIns="91440" tIns="45720" rIns="91440" bIns="45720" rtlCol="0" anchor="ctr">
            <a:normAutofit/>
          </a:bodyPr>
          <a:lstStyle/>
          <a:p>
            <a:pPr algn="ctr" defTabSz="914400" latinLnBrk="0">
              <a:lnSpc>
                <a:spcPct val="80000"/>
              </a:lnSpc>
            </a:pPr>
            <a:r>
              <a:rPr lang="en-US" altLang="ko-KR" sz="8000" dirty="0">
                <a:blipFill dpi="0" rotWithShape="1">
                  <a:blip r:embed="rId5"/>
                  <a:srcRect/>
                  <a:tile tx="6350" ty="-127000" sx="65000" sy="64000" flip="none" algn="tl"/>
                </a:blipFill>
                <a:ea typeface="+mj-ea"/>
              </a:rPr>
              <a:t>SWOT </a:t>
            </a:r>
          </a:p>
        </p:txBody>
      </p:sp>
      <p:sp>
        <p:nvSpPr>
          <p:cNvPr id="26" name="Rectangle 25">
            <a:extLst>
              <a:ext uri="{FF2B5EF4-FFF2-40B4-BE49-F238E27FC236}">
                <a16:creationId xmlns:a16="http://schemas.microsoft.com/office/drawing/2014/main" id="{248BD5A8-902E-46F3-9C9F-F939987C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5756954"/>
            <a:ext cx="109087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3800B863-FA71-4FFB-9F30-56E95B0D3D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9" name="Oval 28">
              <a:extLst>
                <a:ext uri="{FF2B5EF4-FFF2-40B4-BE49-F238E27FC236}">
                  <a16:creationId xmlns:a16="http://schemas.microsoft.com/office/drawing/2014/main" id="{F974AC77-F93C-4C47-8BA3-991BBA2EF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 name="Oval 29">
              <a:extLst>
                <a:ext uri="{FF2B5EF4-FFF2-40B4-BE49-F238E27FC236}">
                  <a16:creationId xmlns:a16="http://schemas.microsoft.com/office/drawing/2014/main" id="{B170C1A4-4B9C-47A6-981D-0D71C5685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Table 4">
            <a:extLst>
              <a:ext uri="{FF2B5EF4-FFF2-40B4-BE49-F238E27FC236}">
                <a16:creationId xmlns:a16="http://schemas.microsoft.com/office/drawing/2014/main" id="{61650BAC-08CC-A7CD-DEAA-9BD5A122DF3E}"/>
              </a:ext>
            </a:extLst>
          </p:cNvPr>
          <p:cNvGraphicFramePr>
            <a:graphicFrameLocks noGrp="1"/>
          </p:cNvGraphicFramePr>
          <p:nvPr>
            <p:extLst>
              <p:ext uri="{D42A27DB-BD31-4B8C-83A1-F6EECF244321}">
                <p14:modId xmlns:p14="http://schemas.microsoft.com/office/powerpoint/2010/main" val="895048651"/>
              </p:ext>
            </p:extLst>
          </p:nvPr>
        </p:nvGraphicFramePr>
        <p:xfrm>
          <a:off x="0" y="60425"/>
          <a:ext cx="6816079" cy="6514545"/>
        </p:xfrm>
        <a:graphic>
          <a:graphicData uri="http://schemas.openxmlformats.org/drawingml/2006/table">
            <a:tbl>
              <a:tblPr firstRow="1" firstCol="1" bandRow="1">
                <a:tableStyleId>{5C22544A-7EE6-4342-B048-85BDC9FD1C3A}</a:tableStyleId>
              </a:tblPr>
              <a:tblGrid>
                <a:gridCol w="3701899">
                  <a:extLst>
                    <a:ext uri="{9D8B030D-6E8A-4147-A177-3AD203B41FA5}">
                      <a16:colId xmlns:a16="http://schemas.microsoft.com/office/drawing/2014/main" val="1722777209"/>
                    </a:ext>
                  </a:extLst>
                </a:gridCol>
                <a:gridCol w="3114180">
                  <a:extLst>
                    <a:ext uri="{9D8B030D-6E8A-4147-A177-3AD203B41FA5}">
                      <a16:colId xmlns:a16="http://schemas.microsoft.com/office/drawing/2014/main" val="3728315299"/>
                    </a:ext>
                  </a:extLst>
                </a:gridCol>
              </a:tblGrid>
              <a:tr h="273837">
                <a:tc>
                  <a:txBody>
                    <a:bodyPr/>
                    <a:lstStyle/>
                    <a:p>
                      <a:pPr algn="just">
                        <a:lnSpc>
                          <a:spcPct val="150000"/>
                        </a:lnSpc>
                        <a:spcAft>
                          <a:spcPts val="800"/>
                        </a:spcAft>
                      </a:pPr>
                      <a:r>
                        <a:rPr lang="en-US" sz="1200">
                          <a:effectLst/>
                        </a:rPr>
                        <a:t>Strengths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4015" marR="54015" marT="0" marB="0"/>
                </a:tc>
                <a:tc>
                  <a:txBody>
                    <a:bodyPr/>
                    <a:lstStyle/>
                    <a:p>
                      <a:pPr algn="just">
                        <a:lnSpc>
                          <a:spcPct val="150000"/>
                        </a:lnSpc>
                        <a:spcAft>
                          <a:spcPts val="800"/>
                        </a:spcAft>
                      </a:pPr>
                      <a:r>
                        <a:rPr lang="en-US" sz="1200">
                          <a:effectLst/>
                        </a:rPr>
                        <a:t>Weaknesses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4015" marR="54015" marT="0" marB="0"/>
                </a:tc>
                <a:extLst>
                  <a:ext uri="{0D108BD9-81ED-4DB2-BD59-A6C34878D82A}">
                    <a16:rowId xmlns:a16="http://schemas.microsoft.com/office/drawing/2014/main" val="2011505363"/>
                  </a:ext>
                </a:extLst>
              </a:tr>
              <a:tr h="3457179">
                <a:tc>
                  <a:txBody>
                    <a:bodyPr/>
                    <a:lstStyle/>
                    <a:p>
                      <a:pPr marL="342900" lvl="0" indent="-342900" algn="just">
                        <a:lnSpc>
                          <a:spcPct val="150000"/>
                        </a:lnSpc>
                        <a:buFont typeface="Symbol" panose="05050102010706020507" pitchFamily="18" charset="2"/>
                        <a:buChar char=""/>
                      </a:pPr>
                      <a:r>
                        <a:rPr lang="en-US" sz="1200" dirty="0">
                          <a:effectLst/>
                        </a:rPr>
                        <a:t>Easy marketing activities.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Promoting cooking lesson videos.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Creating lots of viewers and fans.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Develop a cooking business.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Creating new cooking items.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Running low cost campaigns.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Making low cost video.</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Increase personal capacity.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4015" marR="54015" marT="0" marB="0"/>
                </a:tc>
                <a:tc>
                  <a:txBody>
                    <a:bodyPr/>
                    <a:lstStyle/>
                    <a:p>
                      <a:pPr marL="342900" lvl="0" indent="-342900" algn="just">
                        <a:lnSpc>
                          <a:spcPct val="150000"/>
                        </a:lnSpc>
                        <a:buFont typeface="Symbol" panose="05050102010706020507" pitchFamily="18" charset="2"/>
                        <a:buChar char=""/>
                      </a:pPr>
                      <a:r>
                        <a:rPr lang="en-US" sz="1200" dirty="0">
                          <a:effectLst/>
                        </a:rPr>
                        <a:t>The tendency to do everything alone</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Lack of funding</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Lack of marketing and business plan</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Necessary manpower crisis.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Ignorance about YouTube marketing</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Extra cost.</a:t>
                      </a:r>
                      <a:endParaRPr lang="en-GB" sz="1200" dirty="0">
                        <a:effectLst/>
                      </a:endParaRPr>
                    </a:p>
                    <a:p>
                      <a:pPr marL="342900" lvl="0" indent="-342900" algn="just">
                        <a:lnSpc>
                          <a:spcPct val="150000"/>
                        </a:lnSpc>
                        <a:spcAft>
                          <a:spcPts val="800"/>
                        </a:spcAft>
                        <a:buFont typeface="Symbol" panose="05050102010706020507" pitchFamily="18" charset="2"/>
                        <a:buChar char=""/>
                      </a:pPr>
                      <a:r>
                        <a:rPr lang="en-US" sz="1200" dirty="0">
                          <a:effectLst/>
                        </a:rPr>
                        <a:t>Video editing person not always available</a:t>
                      </a:r>
                      <a:endParaRPr lang="en-GB" sz="1200" dirty="0">
                        <a:effectLst/>
                      </a:endParaRPr>
                    </a:p>
                    <a:p>
                      <a:pPr algn="just">
                        <a:lnSpc>
                          <a:spcPct val="150000"/>
                        </a:lnSpc>
                        <a:spcAft>
                          <a:spcPts val="800"/>
                        </a:spcAft>
                      </a:pPr>
                      <a:r>
                        <a:rPr lang="en-US" sz="1200" dirty="0">
                          <a:effectLst/>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015" marR="54015" marT="0" marB="0"/>
                </a:tc>
                <a:extLst>
                  <a:ext uri="{0D108BD9-81ED-4DB2-BD59-A6C34878D82A}">
                    <a16:rowId xmlns:a16="http://schemas.microsoft.com/office/drawing/2014/main" val="3516553869"/>
                  </a:ext>
                </a:extLst>
              </a:tr>
              <a:tr h="273837">
                <a:tc>
                  <a:txBody>
                    <a:bodyPr/>
                    <a:lstStyle/>
                    <a:p>
                      <a:pPr algn="just">
                        <a:lnSpc>
                          <a:spcPct val="150000"/>
                        </a:lnSpc>
                        <a:spcAft>
                          <a:spcPts val="800"/>
                        </a:spcAft>
                      </a:pPr>
                      <a:r>
                        <a:rPr lang="en-US" sz="1200">
                          <a:effectLst/>
                        </a:rPr>
                        <a:t>Opportunities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4015" marR="54015" marT="0" marB="0"/>
                </a:tc>
                <a:tc>
                  <a:txBody>
                    <a:bodyPr/>
                    <a:lstStyle/>
                    <a:p>
                      <a:pPr algn="just">
                        <a:lnSpc>
                          <a:spcPct val="150000"/>
                        </a:lnSpc>
                        <a:spcAft>
                          <a:spcPts val="800"/>
                        </a:spcAft>
                      </a:pPr>
                      <a:r>
                        <a:rPr lang="en-US" sz="1200">
                          <a:effectLst/>
                        </a:rPr>
                        <a:t>Threats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4015" marR="54015" marT="0" marB="0"/>
                </a:tc>
                <a:extLst>
                  <a:ext uri="{0D108BD9-81ED-4DB2-BD59-A6C34878D82A}">
                    <a16:rowId xmlns:a16="http://schemas.microsoft.com/office/drawing/2014/main" val="3356980040"/>
                  </a:ext>
                </a:extLst>
              </a:tr>
              <a:tr h="2509692">
                <a:tc>
                  <a:txBody>
                    <a:bodyPr/>
                    <a:lstStyle/>
                    <a:p>
                      <a:pPr marL="342900" lvl="0" indent="-342900" algn="just">
                        <a:lnSpc>
                          <a:spcPct val="150000"/>
                        </a:lnSpc>
                        <a:buFont typeface="Symbol" panose="05050102010706020507" pitchFamily="18" charset="2"/>
                        <a:buChar char=""/>
                      </a:pPr>
                      <a:r>
                        <a:rPr lang="en-US" sz="1200" dirty="0">
                          <a:effectLst/>
                        </a:rPr>
                        <a:t>Uploading new attachment item videos.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Effective business development.</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Increase channel viewers, like comments and shares.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Creating a business YouTube channel.</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Gaining reputation by uploading cooking lesson lessons.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4015" marR="54015" marT="0" marB="0"/>
                </a:tc>
                <a:tc>
                  <a:txBody>
                    <a:bodyPr/>
                    <a:lstStyle/>
                    <a:p>
                      <a:pPr marL="342900" lvl="0" indent="-342900" algn="just">
                        <a:lnSpc>
                          <a:spcPct val="150000"/>
                        </a:lnSpc>
                        <a:buFont typeface="Symbol" panose="05050102010706020507" pitchFamily="18" charset="2"/>
                        <a:buChar char=""/>
                      </a:pPr>
                      <a:r>
                        <a:rPr lang="en-US" sz="1200" dirty="0">
                          <a:effectLst/>
                        </a:rPr>
                        <a:t>Viewers are unable to upload satisfactory videos.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Giving bad feedback to viewers.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Less viewers for low quality video uploads.</a:t>
                      </a:r>
                      <a:endParaRPr lang="en-GB" sz="1200" dirty="0">
                        <a:effectLst/>
                      </a:endParaRPr>
                    </a:p>
                    <a:p>
                      <a:pPr marL="342900" lvl="0" indent="-342900" algn="just">
                        <a:lnSpc>
                          <a:spcPct val="150000"/>
                        </a:lnSpc>
                        <a:buFont typeface="Symbol" panose="05050102010706020507" pitchFamily="18" charset="2"/>
                        <a:buChar char=""/>
                      </a:pPr>
                      <a:r>
                        <a:rPr lang="en-US" sz="1200" dirty="0">
                          <a:effectLst/>
                        </a:rPr>
                        <a:t>Showcase from YouTube for breaking the rules.</a:t>
                      </a:r>
                      <a:endParaRPr lang="en-GB" sz="1200" dirty="0">
                        <a:effectLst/>
                      </a:endParaRPr>
                    </a:p>
                    <a:p>
                      <a:pPr marL="342900" lvl="0" indent="-342900" algn="just">
                        <a:lnSpc>
                          <a:spcPct val="150000"/>
                        </a:lnSpc>
                        <a:spcAft>
                          <a:spcPts val="800"/>
                        </a:spcAft>
                        <a:buFont typeface="Symbol" panose="05050102010706020507" pitchFamily="18" charset="2"/>
                        <a:buChar char=""/>
                      </a:pPr>
                      <a:r>
                        <a:rPr lang="en-US" sz="1200" dirty="0">
                          <a:effectLst/>
                        </a:rPr>
                        <a:t>Loss of business standards.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4015" marR="54015" marT="0" marB="0"/>
                </a:tc>
                <a:extLst>
                  <a:ext uri="{0D108BD9-81ED-4DB2-BD59-A6C34878D82A}">
                    <a16:rowId xmlns:a16="http://schemas.microsoft.com/office/drawing/2014/main" val="1502343924"/>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45"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2000"/>
                                        <p:tgtEl>
                                          <p:spTgt spid="5"/>
                                        </p:tgtEl>
                                      </p:cBhvr>
                                    </p:animEffect>
                                    <p:anim calcmode="lin" valueType="num">
                                      <p:cBhvr>
                                        <p:cTn id="16" dur="2000" fill="hold"/>
                                        <p:tgtEl>
                                          <p:spTgt spid="5"/>
                                        </p:tgtEl>
                                        <p:attrNameLst>
                                          <p:attrName>ppt_w</p:attrName>
                                        </p:attrNameLst>
                                      </p:cBhvr>
                                      <p:tavLst>
                                        <p:tav tm="0" fmla="#ppt_w*sin(2.5*pi*$)">
                                          <p:val>
                                            <p:fltVal val="0"/>
                                          </p:val>
                                        </p:tav>
                                        <p:tav tm="100000">
                                          <p:val>
                                            <p:fltVal val="1"/>
                                          </p:val>
                                        </p:tav>
                                      </p:tavLst>
                                    </p:anim>
                                    <p:anim calcmode="lin" valueType="num">
                                      <p:cBhvr>
                                        <p:cTn id="17"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6035A-3900-57E8-0143-5D73F3AC4B4B}"/>
              </a:ext>
            </a:extLst>
          </p:cNvPr>
          <p:cNvSpPr>
            <a:spLocks noGrp="1"/>
          </p:cNvSpPr>
          <p:nvPr>
            <p:ph type="ctrTitle"/>
          </p:nvPr>
        </p:nvSpPr>
        <p:spPr>
          <a:xfrm>
            <a:off x="2351584" y="-14064"/>
            <a:ext cx="8352928" cy="1282824"/>
          </a:xfrm>
        </p:spPr>
        <p:txBody>
          <a:bodyPr/>
          <a:lstStyle/>
          <a:p>
            <a:r>
              <a:rPr lang="en-GB" dirty="0"/>
              <a:t>4Ps of marketing mix</a:t>
            </a:r>
            <a:br>
              <a:rPr lang="en-GB" dirty="0"/>
            </a:br>
            <a:endParaRPr lang="en-GB" dirty="0"/>
          </a:p>
        </p:txBody>
      </p:sp>
      <p:sp>
        <p:nvSpPr>
          <p:cNvPr id="3" name="TextBox 2">
            <a:extLst>
              <a:ext uri="{FF2B5EF4-FFF2-40B4-BE49-F238E27FC236}">
                <a16:creationId xmlns:a16="http://schemas.microsoft.com/office/drawing/2014/main" id="{67167A86-B762-C083-73D4-B8A35E1FFE25}"/>
              </a:ext>
            </a:extLst>
          </p:cNvPr>
          <p:cNvSpPr txBox="1"/>
          <p:nvPr/>
        </p:nvSpPr>
        <p:spPr>
          <a:xfrm>
            <a:off x="4367808" y="980728"/>
            <a:ext cx="5688632" cy="5632311"/>
          </a:xfrm>
          <a:prstGeom prst="rect">
            <a:avLst/>
          </a:prstGeom>
          <a:noFill/>
        </p:spPr>
        <p:txBody>
          <a:bodyPr wrap="square" rtlCol="0">
            <a:spAutoFit/>
          </a:bodyPr>
          <a:lstStyle/>
          <a:p>
            <a:pPr marL="285750" indent="-285750" algn="just">
              <a:buFont typeface="Wingdings" panose="05000000000000000000" pitchFamily="2" charset="2"/>
              <a:buChar char="q"/>
            </a:pPr>
            <a:r>
              <a:rPr lang="en-GB" dirty="0">
                <a:solidFill>
                  <a:schemeClr val="bg1"/>
                </a:solidFill>
                <a:highlight>
                  <a:srgbClr val="FFB400"/>
                </a:highlight>
              </a:rPr>
              <a:t>Products: Products are a component of the marketing mix. Success is easily achieved by creating a market with quality products and services. Cooking lessons can improve the quality of service by uploading high quality modern videos.</a:t>
            </a:r>
          </a:p>
          <a:p>
            <a:pPr marL="285750" indent="-285750" algn="just">
              <a:buFont typeface="Wingdings" panose="05000000000000000000" pitchFamily="2" charset="2"/>
              <a:buChar char="q"/>
            </a:pPr>
            <a:r>
              <a:rPr lang="en-GB" dirty="0">
                <a:solidFill>
                  <a:schemeClr val="bg1"/>
                </a:solidFill>
                <a:highlight>
                  <a:srgbClr val="FFB400"/>
                </a:highlight>
              </a:rPr>
              <a:t>Price: Price is a single amount of money that the customer is willing to pay for the service. Cooking Lessons YouTube Channel can accomplish this by providing good quality cooking courses at reasonable prices.</a:t>
            </a:r>
          </a:p>
          <a:p>
            <a:pPr marL="285750" indent="-285750" algn="just">
              <a:buFont typeface="Wingdings" panose="05000000000000000000" pitchFamily="2" charset="2"/>
              <a:buChar char="q"/>
            </a:pPr>
            <a:r>
              <a:rPr lang="en-GB" dirty="0">
                <a:solidFill>
                  <a:schemeClr val="bg1"/>
                </a:solidFill>
                <a:highlight>
                  <a:srgbClr val="FFB400"/>
                </a:highlight>
              </a:rPr>
              <a:t>Promotion: Promotion is an act of conveying information about a product or service to the customer from which the customer is interested in purchasing the product. Cooking Lessons can promote its services through social media.</a:t>
            </a:r>
          </a:p>
          <a:p>
            <a:pPr marL="285750" indent="-285750" algn="just">
              <a:buFont typeface="Wingdings" panose="05000000000000000000" pitchFamily="2" charset="2"/>
              <a:buChar char="q"/>
            </a:pPr>
            <a:r>
              <a:rPr lang="en-GB" dirty="0">
                <a:solidFill>
                  <a:schemeClr val="bg1"/>
                </a:solidFill>
                <a:highlight>
                  <a:srgbClr val="FFB400"/>
                </a:highlight>
              </a:rPr>
              <a:t>Place: Place is an important part of the marketing mix. It builds trust in the minds of customers. An online verification channel or page is a suitable place for cooking lessons.</a:t>
            </a:r>
          </a:p>
        </p:txBody>
      </p:sp>
    </p:spTree>
    <p:extLst>
      <p:ext uri="{BB962C8B-B14F-4D97-AF65-F5344CB8AC3E}">
        <p14:creationId xmlns:p14="http://schemas.microsoft.com/office/powerpoint/2010/main" val="32822451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circle(in)">
                                      <p:cBhvr>
                                        <p:cTn id="20" dur="20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0">
            <a:extLst>
              <a:ext uri="{FF2B5EF4-FFF2-40B4-BE49-F238E27FC236}">
                <a16:creationId xmlns:a16="http://schemas.microsoft.com/office/drawing/2014/main" id="{89654513-256A-475D-BCC5-25FBFEA8E2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5" name="Oval 11">
              <a:extLst>
                <a:ext uri="{FF2B5EF4-FFF2-40B4-BE49-F238E27FC236}">
                  <a16:creationId xmlns:a16="http://schemas.microsoft.com/office/drawing/2014/main" id="{CD31608D-613C-481F-8421-AE54685ED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6" name="Oval 12">
              <a:extLst>
                <a:ext uri="{FF2B5EF4-FFF2-40B4-BE49-F238E27FC236}">
                  <a16:creationId xmlns:a16="http://schemas.microsoft.com/office/drawing/2014/main" id="{5F5A41C1-008A-427C-8217-B8236D74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47" name="Rectangle 14">
            <a:extLst>
              <a:ext uri="{FF2B5EF4-FFF2-40B4-BE49-F238E27FC236}">
                <a16:creationId xmlns:a16="http://schemas.microsoft.com/office/drawing/2014/main" id="{99830760-26BB-4DF9-938D-77E5D34C8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7773F97-7B29-7112-1869-AE716268EF9C}"/>
              </a:ext>
            </a:extLst>
          </p:cNvPr>
          <p:cNvSpPr txBox="1"/>
          <p:nvPr/>
        </p:nvSpPr>
        <p:spPr>
          <a:xfrm>
            <a:off x="801098" y="804335"/>
            <a:ext cx="5712824" cy="19175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000" cap="all" dirty="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rPr>
              <a:t>Target market and marketing strategies </a:t>
            </a:r>
          </a:p>
        </p:txBody>
      </p:sp>
      <p:sp>
        <p:nvSpPr>
          <p:cNvPr id="3" name="TextBox 2">
            <a:extLst>
              <a:ext uri="{FF2B5EF4-FFF2-40B4-BE49-F238E27FC236}">
                <a16:creationId xmlns:a16="http://schemas.microsoft.com/office/drawing/2014/main" id="{E0B123D9-815B-D913-C0BD-0CA178419D4B}"/>
              </a:ext>
            </a:extLst>
          </p:cNvPr>
          <p:cNvSpPr txBox="1"/>
          <p:nvPr/>
        </p:nvSpPr>
        <p:spPr>
          <a:xfrm>
            <a:off x="720904" y="2614528"/>
            <a:ext cx="4558309" cy="3181684"/>
          </a:xfrm>
          <a:prstGeom prst="rect">
            <a:avLst/>
          </a:prstGeom>
        </p:spPr>
        <p:txBody>
          <a:bodyPr vert="horz" lIns="91440" tIns="45720" rIns="91440" bIns="45720" rtlCol="0" anchor="t">
            <a:noAutofit/>
          </a:bodyPr>
          <a:lstStyle/>
          <a:p>
            <a:pPr marL="285750" indent="-182880" defTabSz="914400">
              <a:lnSpc>
                <a:spcPct val="90000"/>
              </a:lnSpc>
              <a:spcAft>
                <a:spcPts val="600"/>
              </a:spcAft>
              <a:buClr>
                <a:schemeClr val="accent1">
                  <a:lumMod val="75000"/>
                </a:schemeClr>
              </a:buClr>
              <a:buSzPct val="85000"/>
              <a:buFont typeface="Wingdings" pitchFamily="2" charset="2"/>
              <a:buChar char="§"/>
            </a:pPr>
            <a:r>
              <a:rPr lang="en-US" sz="1600" dirty="0"/>
              <a:t>Cooking Lessons the target market of the YouTube channel will be cooking women aged 18-35. Because women are more interested in cooking. Boys can also be its target if he is a lover of cooking (Heroux et al. 2017). </a:t>
            </a:r>
          </a:p>
          <a:p>
            <a:pPr indent="-182880" defTabSz="914400">
              <a:lnSpc>
                <a:spcPct val="90000"/>
              </a:lnSpc>
              <a:spcAft>
                <a:spcPts val="600"/>
              </a:spcAft>
              <a:buClr>
                <a:schemeClr val="accent1">
                  <a:lumMod val="75000"/>
                </a:schemeClr>
              </a:buClr>
              <a:buSzPct val="85000"/>
              <a:buFont typeface="Wingdings" pitchFamily="2" charset="2"/>
              <a:buChar char="§"/>
            </a:pPr>
            <a:endParaRPr lang="en-US" sz="1600" dirty="0"/>
          </a:p>
          <a:p>
            <a:pPr marL="285750" indent="-182880" defTabSz="914400">
              <a:lnSpc>
                <a:spcPct val="90000"/>
              </a:lnSpc>
              <a:spcAft>
                <a:spcPts val="600"/>
              </a:spcAft>
              <a:buClr>
                <a:schemeClr val="accent1">
                  <a:lumMod val="75000"/>
                </a:schemeClr>
              </a:buClr>
              <a:buSzPct val="85000"/>
              <a:buFont typeface="Wingdings" pitchFamily="2" charset="2"/>
              <a:buChar char="§"/>
            </a:pPr>
            <a:r>
              <a:rPr lang="en-US" sz="1600" dirty="0"/>
              <a:t>Although the main target is 18–35-year-old, it will be applicable for all adults. Cooking Lessons YouTube channel can use social media as a marketing strategy to market its services. </a:t>
            </a:r>
          </a:p>
          <a:p>
            <a:pPr indent="-182880" defTabSz="914400">
              <a:lnSpc>
                <a:spcPct val="90000"/>
              </a:lnSpc>
              <a:spcAft>
                <a:spcPts val="600"/>
              </a:spcAft>
              <a:buClr>
                <a:schemeClr val="accent1">
                  <a:lumMod val="75000"/>
                </a:schemeClr>
              </a:buClr>
              <a:buSzPct val="85000"/>
              <a:buFont typeface="Wingdings" pitchFamily="2" charset="2"/>
              <a:buChar char="§"/>
            </a:pPr>
            <a:endParaRPr lang="en-US" sz="1600" dirty="0"/>
          </a:p>
          <a:p>
            <a:pPr marL="285750" indent="-182880" defTabSz="914400">
              <a:lnSpc>
                <a:spcPct val="90000"/>
              </a:lnSpc>
              <a:spcAft>
                <a:spcPts val="600"/>
              </a:spcAft>
              <a:buClr>
                <a:schemeClr val="accent1">
                  <a:lumMod val="75000"/>
                </a:schemeClr>
              </a:buClr>
              <a:buSzPct val="85000"/>
              <a:buFont typeface="Wingdings" pitchFamily="2" charset="2"/>
              <a:buChar char="§"/>
            </a:pPr>
            <a:r>
              <a:rPr lang="en-US" sz="1600" dirty="0"/>
              <a:t>The company may also promote its services in the form of content posts, video posts, advertisements or events.</a:t>
            </a:r>
          </a:p>
        </p:txBody>
      </p:sp>
      <p:pic>
        <p:nvPicPr>
          <p:cNvPr id="4" name="Picture 3">
            <a:extLst>
              <a:ext uri="{FF2B5EF4-FFF2-40B4-BE49-F238E27FC236}">
                <a16:creationId xmlns:a16="http://schemas.microsoft.com/office/drawing/2014/main" id="{722FB666-2BB4-A64B-EE28-FCE22E09048E}"/>
              </a:ext>
            </a:extLst>
          </p:cNvPr>
          <p:cNvPicPr>
            <a:picLocks noChangeAspect="1"/>
          </p:cNvPicPr>
          <p:nvPr/>
        </p:nvPicPr>
        <p:blipFill rotWithShape="1">
          <a:blip r:embed="rId6"/>
          <a:srcRect t="10990" r="-2" b="23304"/>
          <a:stretch/>
        </p:blipFill>
        <p:spPr>
          <a:xfrm>
            <a:off x="7853983" y="-2"/>
            <a:ext cx="4329965" cy="3793338"/>
          </a:xfrm>
          <a:custGeom>
            <a:avLst/>
            <a:gdLst/>
            <a:ahLst/>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p:spPr>
      </p:pic>
      <p:sp>
        <p:nvSpPr>
          <p:cNvPr id="48" name="Freeform: Shape 16">
            <a:extLst>
              <a:ext uri="{FF2B5EF4-FFF2-40B4-BE49-F238E27FC236}">
                <a16:creationId xmlns:a16="http://schemas.microsoft.com/office/drawing/2014/main" id="{F12B191D-14E0-48C6-9541-2DC3B7D19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62035" y="0"/>
            <a:ext cx="4329965" cy="3793338"/>
          </a:xfrm>
          <a:custGeom>
            <a:avLst/>
            <a:gdLst>
              <a:gd name="connsiteX0" fmla="*/ 620085 w 4329965"/>
              <a:gd name="connsiteY0" fmla="*/ 0 h 3793338"/>
              <a:gd name="connsiteX1" fmla="*/ 4329965 w 4329965"/>
              <a:gd name="connsiteY1" fmla="*/ 0 h 3793338"/>
              <a:gd name="connsiteX2" fmla="*/ 4329965 w 4329965"/>
              <a:gd name="connsiteY2" fmla="*/ 2733720 h 3793338"/>
              <a:gd name="connsiteX3" fmla="*/ 4251051 w 4329965"/>
              <a:gd name="connsiteY3" fmla="*/ 2820548 h 3793338"/>
              <a:gd name="connsiteX4" fmla="*/ 2611921 w 4329965"/>
              <a:gd name="connsiteY4" fmla="*/ 3499497 h 3793338"/>
              <a:gd name="connsiteX5" fmla="*/ 293841 w 4329965"/>
              <a:gd name="connsiteY5" fmla="*/ 1181418 h 3793338"/>
              <a:gd name="connsiteX6" fmla="*/ 573621 w 4329965"/>
              <a:gd name="connsiteY6" fmla="*/ 76483 h 3793338"/>
              <a:gd name="connsiteX7" fmla="*/ 284617 w 4329965"/>
              <a:gd name="connsiteY7" fmla="*/ 0 h 3793338"/>
              <a:gd name="connsiteX8" fmla="*/ 543760 w 4329965"/>
              <a:gd name="connsiteY8" fmla="*/ 0 h 3793338"/>
              <a:gd name="connsiteX9" fmla="*/ 516204 w 4329965"/>
              <a:gd name="connsiteY9" fmla="*/ 45359 h 3793338"/>
              <a:gd name="connsiteX10" fmla="*/ 228543 w 4329965"/>
              <a:gd name="connsiteY10" fmla="*/ 1181418 h 3793338"/>
              <a:gd name="connsiteX11" fmla="*/ 2611921 w 4329965"/>
              <a:gd name="connsiteY11" fmla="*/ 3564795 h 3793338"/>
              <a:gd name="connsiteX12" fmla="*/ 4297223 w 4329965"/>
              <a:gd name="connsiteY12" fmla="*/ 2866720 h 3793338"/>
              <a:gd name="connsiteX13" fmla="*/ 4329965 w 4329965"/>
              <a:gd name="connsiteY13" fmla="*/ 2830694 h 3793338"/>
              <a:gd name="connsiteX14" fmla="*/ 4329965 w 4329965"/>
              <a:gd name="connsiteY14" fmla="*/ 3145443 h 3793338"/>
              <a:gd name="connsiteX15" fmla="*/ 4273345 w 4329965"/>
              <a:gd name="connsiteY15" fmla="*/ 3196903 h 3793338"/>
              <a:gd name="connsiteX16" fmla="*/ 2611921 w 4329965"/>
              <a:gd name="connsiteY16" fmla="*/ 3793338 h 3793338"/>
              <a:gd name="connsiteX17" fmla="*/ 0 w 4329965"/>
              <a:gd name="connsiteY17" fmla="*/ 1181418 h 3793338"/>
              <a:gd name="connsiteX18" fmla="*/ 205258 w 4329965"/>
              <a:gd name="connsiteY18" fmla="*/ 164740 h 3793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29965" h="3793338">
                <a:moveTo>
                  <a:pt x="620085" y="0"/>
                </a:moveTo>
                <a:lnTo>
                  <a:pt x="4329965" y="0"/>
                </a:lnTo>
                <a:lnTo>
                  <a:pt x="4329965" y="2733720"/>
                </a:lnTo>
                <a:lnTo>
                  <a:pt x="4251051" y="2820548"/>
                </a:lnTo>
                <a:cubicBezTo>
                  <a:pt x="3831561" y="3240037"/>
                  <a:pt x="3252041" y="3499497"/>
                  <a:pt x="2611921" y="3499497"/>
                </a:cubicBezTo>
                <a:cubicBezTo>
                  <a:pt x="1331680" y="3499497"/>
                  <a:pt x="293841" y="2461658"/>
                  <a:pt x="293841" y="1181418"/>
                </a:cubicBezTo>
                <a:cubicBezTo>
                  <a:pt x="293841" y="781342"/>
                  <a:pt x="395193" y="404939"/>
                  <a:pt x="573621" y="76483"/>
                </a:cubicBezTo>
                <a:close/>
                <a:moveTo>
                  <a:pt x="284617" y="0"/>
                </a:moveTo>
                <a:lnTo>
                  <a:pt x="543760" y="0"/>
                </a:lnTo>
                <a:lnTo>
                  <a:pt x="516204" y="45359"/>
                </a:lnTo>
                <a:cubicBezTo>
                  <a:pt x="332750" y="383067"/>
                  <a:pt x="228543" y="770073"/>
                  <a:pt x="228543" y="1181418"/>
                </a:cubicBezTo>
                <a:cubicBezTo>
                  <a:pt x="228543" y="2497720"/>
                  <a:pt x="1295618" y="3564795"/>
                  <a:pt x="2611921" y="3564795"/>
                </a:cubicBezTo>
                <a:cubicBezTo>
                  <a:pt x="3270072" y="3564795"/>
                  <a:pt x="3865916" y="3298026"/>
                  <a:pt x="4297223" y="2866720"/>
                </a:cubicBezTo>
                <a:lnTo>
                  <a:pt x="4329965" y="2830694"/>
                </a:lnTo>
                <a:lnTo>
                  <a:pt x="4329965" y="3145443"/>
                </a:lnTo>
                <a:lnTo>
                  <a:pt x="4273345" y="3196903"/>
                </a:lnTo>
                <a:cubicBezTo>
                  <a:pt x="3821851" y="3569508"/>
                  <a:pt x="3243025" y="3793338"/>
                  <a:pt x="2611921" y="3793338"/>
                </a:cubicBezTo>
                <a:cubicBezTo>
                  <a:pt x="1169396" y="3793338"/>
                  <a:pt x="0" y="2623942"/>
                  <a:pt x="0" y="1181418"/>
                </a:cubicBezTo>
                <a:cubicBezTo>
                  <a:pt x="0" y="820786"/>
                  <a:pt x="73088" y="477226"/>
                  <a:pt x="205258" y="164740"/>
                </a:cubicBezTo>
                <a:close/>
              </a:path>
            </a:pathLst>
          </a:custGeom>
          <a:blipFill dpi="0" rotWithShape="1">
            <a:blip r:embed="rId7">
              <a:alphaModFix amt="30000"/>
              <a:duotone>
                <a:prstClr val="black"/>
                <a:schemeClr val="accent1">
                  <a:tint val="45000"/>
                  <a:satMod val="400000"/>
                </a:schemeClr>
              </a:duotone>
              <a:extLst>
                <a:ext uri="{BEBA8EAE-BF5A-486C-A8C5-ECC9F3942E4B}">
                  <a14:imgProps xmlns:a14="http://schemas.microsoft.com/office/drawing/2010/main">
                    <a14:imgLayer r:embed="rId8">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6" name="Picture 5">
            <a:extLst>
              <a:ext uri="{FF2B5EF4-FFF2-40B4-BE49-F238E27FC236}">
                <a16:creationId xmlns:a16="http://schemas.microsoft.com/office/drawing/2014/main" id="{545500F0-3859-BF98-5AEF-E83271C77737}"/>
              </a:ext>
            </a:extLst>
          </p:cNvPr>
          <p:cNvPicPr>
            <a:picLocks noChangeAspect="1"/>
          </p:cNvPicPr>
          <p:nvPr/>
        </p:nvPicPr>
        <p:blipFill rotWithShape="1">
          <a:blip r:embed="rId9"/>
          <a:srcRect t="3234" r="-2" b="27265"/>
          <a:stretch/>
        </p:blipFill>
        <p:spPr>
          <a:xfrm>
            <a:off x="5679762" y="2646306"/>
            <a:ext cx="3197072" cy="3197072"/>
          </a:xfrm>
          <a:custGeom>
            <a:avLst/>
            <a:gdLst/>
            <a:ahLst/>
            <a:cxnLst/>
            <a:rect l="l" t="t" r="r" b="b"/>
            <a:pathLst>
              <a:path w="3197072" h="3197072">
                <a:moveTo>
                  <a:pt x="1598536" y="179835"/>
                </a:moveTo>
                <a:cubicBezTo>
                  <a:pt x="2382063" y="179835"/>
                  <a:pt x="3017237" y="815009"/>
                  <a:pt x="3017237" y="1598536"/>
                </a:cubicBezTo>
                <a:cubicBezTo>
                  <a:pt x="3017237" y="2382063"/>
                  <a:pt x="2382063" y="3017237"/>
                  <a:pt x="1598536" y="3017237"/>
                </a:cubicBezTo>
                <a:cubicBezTo>
                  <a:pt x="815009" y="3017237"/>
                  <a:pt x="179836" y="2382063"/>
                  <a:pt x="179836" y="1598536"/>
                </a:cubicBezTo>
                <a:cubicBezTo>
                  <a:pt x="179836" y="815009"/>
                  <a:pt x="815009" y="179835"/>
                  <a:pt x="1598536" y="179835"/>
                </a:cubicBezTo>
                <a:close/>
                <a:moveTo>
                  <a:pt x="1598536" y="139872"/>
                </a:moveTo>
                <a:cubicBezTo>
                  <a:pt x="792938" y="139872"/>
                  <a:pt x="139872" y="792939"/>
                  <a:pt x="139872" y="1598536"/>
                </a:cubicBezTo>
                <a:cubicBezTo>
                  <a:pt x="139872" y="2404134"/>
                  <a:pt x="792938" y="3057200"/>
                  <a:pt x="1598536" y="3057200"/>
                </a:cubicBezTo>
                <a:cubicBezTo>
                  <a:pt x="2404134" y="3057200"/>
                  <a:pt x="3057200" y="2404134"/>
                  <a:pt x="3057200" y="1598536"/>
                </a:cubicBezTo>
                <a:cubicBezTo>
                  <a:pt x="3057200" y="792939"/>
                  <a:pt x="2404134" y="139872"/>
                  <a:pt x="1598536" y="139872"/>
                </a:cubicBezTo>
                <a:close/>
                <a:moveTo>
                  <a:pt x="1598536" y="0"/>
                </a:moveTo>
                <a:cubicBezTo>
                  <a:pt x="2481383" y="0"/>
                  <a:pt x="3197072" y="715689"/>
                  <a:pt x="3197072" y="1598536"/>
                </a:cubicBezTo>
                <a:cubicBezTo>
                  <a:pt x="3197072" y="2481383"/>
                  <a:pt x="2481383" y="3197072"/>
                  <a:pt x="1598536" y="3197072"/>
                </a:cubicBezTo>
                <a:cubicBezTo>
                  <a:pt x="715689" y="3197072"/>
                  <a:pt x="0" y="2481383"/>
                  <a:pt x="0" y="1598536"/>
                </a:cubicBezTo>
                <a:cubicBezTo>
                  <a:pt x="0" y="715689"/>
                  <a:pt x="715689" y="0"/>
                  <a:pt x="1598536" y="0"/>
                </a:cubicBezTo>
                <a:close/>
              </a:path>
            </a:pathLst>
          </a:custGeom>
        </p:spPr>
      </p:pic>
      <p:sp>
        <p:nvSpPr>
          <p:cNvPr id="49" name="Freeform: Shape 18">
            <a:extLst>
              <a:ext uri="{FF2B5EF4-FFF2-40B4-BE49-F238E27FC236}">
                <a16:creationId xmlns:a16="http://schemas.microsoft.com/office/drawing/2014/main" id="{575806C2-AB07-4F56-936F-6EA1070F7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9762" y="2646306"/>
            <a:ext cx="3197072" cy="3197072"/>
          </a:xfrm>
          <a:custGeom>
            <a:avLst/>
            <a:gdLst>
              <a:gd name="connsiteX0" fmla="*/ 3657600 w 7315200"/>
              <a:gd name="connsiteY0" fmla="*/ 411480 h 7315200"/>
              <a:gd name="connsiteX1" fmla="*/ 6903720 w 7315200"/>
              <a:gd name="connsiteY1" fmla="*/ 3657600 h 7315200"/>
              <a:gd name="connsiteX2" fmla="*/ 3657600 w 7315200"/>
              <a:gd name="connsiteY2" fmla="*/ 6903720 h 7315200"/>
              <a:gd name="connsiteX3" fmla="*/ 411480 w 7315200"/>
              <a:gd name="connsiteY3" fmla="*/ 3657600 h 7315200"/>
              <a:gd name="connsiteX4" fmla="*/ 3657600 w 7315200"/>
              <a:gd name="connsiteY4" fmla="*/ 411480 h 7315200"/>
              <a:gd name="connsiteX5" fmla="*/ 3657600 w 7315200"/>
              <a:gd name="connsiteY5" fmla="*/ 320040 h 7315200"/>
              <a:gd name="connsiteX6" fmla="*/ 320040 w 7315200"/>
              <a:gd name="connsiteY6" fmla="*/ 3657600 h 7315200"/>
              <a:gd name="connsiteX7" fmla="*/ 3657600 w 7315200"/>
              <a:gd name="connsiteY7" fmla="*/ 6995160 h 7315200"/>
              <a:gd name="connsiteX8" fmla="*/ 6995160 w 7315200"/>
              <a:gd name="connsiteY8" fmla="*/ 3657600 h 7315200"/>
              <a:gd name="connsiteX9" fmla="*/ 3657600 w 7315200"/>
              <a:gd name="connsiteY9" fmla="*/ 320040 h 7315200"/>
              <a:gd name="connsiteX10" fmla="*/ 3657600 w 7315200"/>
              <a:gd name="connsiteY10" fmla="*/ 0 h 7315200"/>
              <a:gd name="connsiteX11" fmla="*/ 7315200 w 7315200"/>
              <a:gd name="connsiteY11" fmla="*/ 3657600 h 7315200"/>
              <a:gd name="connsiteX12" fmla="*/ 3657600 w 7315200"/>
              <a:gd name="connsiteY12" fmla="*/ 7315200 h 7315200"/>
              <a:gd name="connsiteX13" fmla="*/ 0 w 7315200"/>
              <a:gd name="connsiteY13" fmla="*/ 3657600 h 7315200"/>
              <a:gd name="connsiteX14" fmla="*/ 3657600 w 7315200"/>
              <a:gd name="connsiteY14" fmla="*/ 0 h 73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15200" h="7315200">
                <a:moveTo>
                  <a:pt x="3657600" y="411480"/>
                </a:moveTo>
                <a:cubicBezTo>
                  <a:pt x="5450383" y="411480"/>
                  <a:pt x="6903720" y="1864817"/>
                  <a:pt x="6903720" y="3657600"/>
                </a:cubicBezTo>
                <a:cubicBezTo>
                  <a:pt x="6903720" y="5450383"/>
                  <a:pt x="5450383" y="6903720"/>
                  <a:pt x="3657600" y="6903720"/>
                </a:cubicBezTo>
                <a:cubicBezTo>
                  <a:pt x="1864817" y="6903720"/>
                  <a:pt x="411480" y="5450383"/>
                  <a:pt x="411480" y="3657600"/>
                </a:cubicBezTo>
                <a:cubicBezTo>
                  <a:pt x="411480" y="1864817"/>
                  <a:pt x="1864817" y="411480"/>
                  <a:pt x="3657600" y="411480"/>
                </a:cubicBezTo>
                <a:close/>
                <a:moveTo>
                  <a:pt x="3657600" y="320040"/>
                </a:moveTo>
                <a:cubicBezTo>
                  <a:pt x="1814317" y="320040"/>
                  <a:pt x="320040" y="1814317"/>
                  <a:pt x="320040" y="3657600"/>
                </a:cubicBezTo>
                <a:cubicBezTo>
                  <a:pt x="320040" y="5500883"/>
                  <a:pt x="1814317" y="6995160"/>
                  <a:pt x="3657600" y="6995160"/>
                </a:cubicBezTo>
                <a:cubicBezTo>
                  <a:pt x="5500883" y="6995160"/>
                  <a:pt x="6995160" y="5500883"/>
                  <a:pt x="6995160" y="3657600"/>
                </a:cubicBezTo>
                <a:cubicBezTo>
                  <a:pt x="6995160" y="1814317"/>
                  <a:pt x="5500883" y="320040"/>
                  <a:pt x="3657600" y="320040"/>
                </a:cubicBezTo>
                <a:close/>
                <a:moveTo>
                  <a:pt x="3657600" y="0"/>
                </a:moveTo>
                <a:cubicBezTo>
                  <a:pt x="5677637" y="0"/>
                  <a:pt x="7315200" y="1637563"/>
                  <a:pt x="7315200" y="3657600"/>
                </a:cubicBezTo>
                <a:cubicBezTo>
                  <a:pt x="7315200" y="5677637"/>
                  <a:pt x="5677637" y="7315200"/>
                  <a:pt x="3657600" y="7315200"/>
                </a:cubicBezTo>
                <a:cubicBezTo>
                  <a:pt x="1637563" y="7315200"/>
                  <a:pt x="0" y="5677637"/>
                  <a:pt x="0" y="3657600"/>
                </a:cubicBezTo>
                <a:cubicBezTo>
                  <a:pt x="0" y="1637563"/>
                  <a:pt x="1637563" y="0"/>
                  <a:pt x="3657600" y="0"/>
                </a:cubicBezTo>
                <a:close/>
              </a:path>
            </a:pathLst>
          </a:custGeom>
          <a:blipFill dpi="0" rotWithShape="1">
            <a:blip r:embed="rId7">
              <a:alphaModFix amt="30000"/>
              <a:duotone>
                <a:prstClr val="black"/>
                <a:schemeClr val="accent1">
                  <a:tint val="45000"/>
                  <a:satMod val="400000"/>
                </a:schemeClr>
              </a:duotone>
              <a:extLst>
                <a:ext uri="{BEBA8EAE-BF5A-486C-A8C5-ECC9F3942E4B}">
                  <a14:imgProps xmlns:a14="http://schemas.microsoft.com/office/drawing/2010/main">
                    <a14:imgLayer r:embed="rId8">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nvGrpSpPr>
          <p:cNvPr id="21" name="Group 20">
            <a:extLst>
              <a:ext uri="{FF2B5EF4-FFF2-40B4-BE49-F238E27FC236}">
                <a16:creationId xmlns:a16="http://schemas.microsoft.com/office/drawing/2014/main" id="{C69923DF-00DF-45A6-86A0-5AD7FE498C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42428" y="6229681"/>
            <a:ext cx="457200" cy="457200"/>
            <a:chOff x="11361456" y="6195813"/>
            <a:chExt cx="548640" cy="548640"/>
          </a:xfrm>
        </p:grpSpPr>
        <p:sp>
          <p:nvSpPr>
            <p:cNvPr id="22" name="Oval 21">
              <a:extLst>
                <a:ext uri="{FF2B5EF4-FFF2-40B4-BE49-F238E27FC236}">
                  <a16:creationId xmlns:a16="http://schemas.microsoft.com/office/drawing/2014/main" id="{32CF2C9B-5727-4B1C-9BEF-9E7BB40FB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3" name="Oval 22">
              <a:extLst>
                <a:ext uri="{FF2B5EF4-FFF2-40B4-BE49-F238E27FC236}">
                  <a16:creationId xmlns:a16="http://schemas.microsoft.com/office/drawing/2014/main" id="{7E8D297F-5AA5-452D-BA3A-F410FA845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pic>
        <p:nvPicPr>
          <p:cNvPr id="5" name="Picture 4">
            <a:extLst>
              <a:ext uri="{FF2B5EF4-FFF2-40B4-BE49-F238E27FC236}">
                <a16:creationId xmlns:a16="http://schemas.microsoft.com/office/drawing/2014/main" id="{F2DB674B-45AB-E420-BC90-3F1EAA895D56}"/>
              </a:ext>
            </a:extLst>
          </p:cNvPr>
          <p:cNvPicPr>
            <a:picLocks noChangeAspect="1"/>
          </p:cNvPicPr>
          <p:nvPr/>
        </p:nvPicPr>
        <p:blipFill rotWithShape="1">
          <a:blip r:embed="rId10"/>
          <a:srcRect t="33345" r="-1" b="2404"/>
          <a:stretch/>
        </p:blipFill>
        <p:spPr>
          <a:xfrm>
            <a:off x="8775850" y="3931477"/>
            <a:ext cx="3416150" cy="2926525"/>
          </a:xfrm>
          <a:custGeom>
            <a:avLst/>
            <a:gdLst/>
            <a:ahLst/>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p:spPr>
      </p:pic>
      <p:sp>
        <p:nvSpPr>
          <p:cNvPr id="25" name="Freeform: Shape 24">
            <a:extLst>
              <a:ext uri="{FF2B5EF4-FFF2-40B4-BE49-F238E27FC236}">
                <a16:creationId xmlns:a16="http://schemas.microsoft.com/office/drawing/2014/main" id="{D55F217F-C24D-4846-B638-491EF6D27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5850" y="3931475"/>
            <a:ext cx="3416150" cy="2926525"/>
          </a:xfrm>
          <a:custGeom>
            <a:avLst/>
            <a:gdLst>
              <a:gd name="connsiteX0" fmla="*/ 2001856 w 3416150"/>
              <a:gd name="connsiteY0" fmla="*/ 225209 h 2926525"/>
              <a:gd name="connsiteX1" fmla="*/ 3372804 w 3416150"/>
              <a:gd name="connsiteY1" fmla="*/ 871744 h 2926525"/>
              <a:gd name="connsiteX2" fmla="*/ 3416150 w 3416150"/>
              <a:gd name="connsiteY2" fmla="*/ 929710 h 2926525"/>
              <a:gd name="connsiteX3" fmla="*/ 3416150 w 3416150"/>
              <a:gd name="connsiteY3" fmla="*/ 2926525 h 2926525"/>
              <a:gd name="connsiteX4" fmla="*/ 486913 w 3416150"/>
              <a:gd name="connsiteY4" fmla="*/ 2926525 h 2926525"/>
              <a:gd name="connsiteX5" fmla="*/ 439641 w 3416150"/>
              <a:gd name="connsiteY5" fmla="*/ 2848713 h 2926525"/>
              <a:gd name="connsiteX6" fmla="*/ 225209 w 3416150"/>
              <a:gd name="connsiteY6" fmla="*/ 2001857 h 2926525"/>
              <a:gd name="connsiteX7" fmla="*/ 2001856 w 3416150"/>
              <a:gd name="connsiteY7" fmla="*/ 225209 h 2926525"/>
              <a:gd name="connsiteX8" fmla="*/ 2001856 w 3416150"/>
              <a:gd name="connsiteY8" fmla="*/ 0 h 2926525"/>
              <a:gd name="connsiteX9" fmla="*/ 3275223 w 3416150"/>
              <a:gd name="connsiteY9" fmla="*/ 457127 h 2926525"/>
              <a:gd name="connsiteX10" fmla="*/ 3416150 w 3416150"/>
              <a:gd name="connsiteY10" fmla="*/ 585210 h 2926525"/>
              <a:gd name="connsiteX11" fmla="*/ 3416150 w 3416150"/>
              <a:gd name="connsiteY11" fmla="*/ 846232 h 2926525"/>
              <a:gd name="connsiteX12" fmla="*/ 3411422 w 3416150"/>
              <a:gd name="connsiteY12" fmla="*/ 839910 h 2926525"/>
              <a:gd name="connsiteX13" fmla="*/ 2001856 w 3416150"/>
              <a:gd name="connsiteY13" fmla="*/ 175163 h 2926525"/>
              <a:gd name="connsiteX14" fmla="*/ 175162 w 3416150"/>
              <a:gd name="connsiteY14" fmla="*/ 2001857 h 2926525"/>
              <a:gd name="connsiteX15" fmla="*/ 395634 w 3416150"/>
              <a:gd name="connsiteY15" fmla="*/ 2872568 h 2926525"/>
              <a:gd name="connsiteX16" fmla="*/ 428414 w 3416150"/>
              <a:gd name="connsiteY16" fmla="*/ 2926525 h 2926525"/>
              <a:gd name="connsiteX17" fmla="*/ 227385 w 3416150"/>
              <a:gd name="connsiteY17" fmla="*/ 2926525 h 2926525"/>
              <a:gd name="connsiteX18" fmla="*/ 157316 w 3416150"/>
              <a:gd name="connsiteY18" fmla="*/ 2781070 h 2926525"/>
              <a:gd name="connsiteX19" fmla="*/ 0 w 3416150"/>
              <a:gd name="connsiteY19" fmla="*/ 2001857 h 2926525"/>
              <a:gd name="connsiteX20" fmla="*/ 2001856 w 3416150"/>
              <a:gd name="connsiteY20" fmla="*/ 0 h 292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16150" h="2926525">
                <a:moveTo>
                  <a:pt x="2001856" y="225209"/>
                </a:moveTo>
                <a:cubicBezTo>
                  <a:pt x="2553790" y="225209"/>
                  <a:pt x="3046941" y="476889"/>
                  <a:pt x="3372804" y="871744"/>
                </a:cubicBezTo>
                <a:lnTo>
                  <a:pt x="3416150" y="929710"/>
                </a:lnTo>
                <a:lnTo>
                  <a:pt x="3416150" y="2926525"/>
                </a:lnTo>
                <a:lnTo>
                  <a:pt x="486913" y="2926525"/>
                </a:lnTo>
                <a:lnTo>
                  <a:pt x="439641" y="2848713"/>
                </a:lnTo>
                <a:cubicBezTo>
                  <a:pt x="302888" y="2596974"/>
                  <a:pt x="225209" y="2308487"/>
                  <a:pt x="225209" y="2001857"/>
                </a:cubicBezTo>
                <a:cubicBezTo>
                  <a:pt x="225209" y="1020641"/>
                  <a:pt x="1020641" y="225209"/>
                  <a:pt x="2001856" y="225209"/>
                </a:cubicBezTo>
                <a:close/>
                <a:moveTo>
                  <a:pt x="2001856" y="0"/>
                </a:moveTo>
                <a:cubicBezTo>
                  <a:pt x="2485554" y="0"/>
                  <a:pt x="2929185" y="171550"/>
                  <a:pt x="3275223" y="457127"/>
                </a:cubicBezTo>
                <a:lnTo>
                  <a:pt x="3416150" y="585210"/>
                </a:lnTo>
                <a:lnTo>
                  <a:pt x="3416150" y="846232"/>
                </a:lnTo>
                <a:lnTo>
                  <a:pt x="3411422" y="839910"/>
                </a:lnTo>
                <a:cubicBezTo>
                  <a:pt x="3076380" y="433932"/>
                  <a:pt x="2569338" y="175163"/>
                  <a:pt x="2001856" y="175163"/>
                </a:cubicBezTo>
                <a:cubicBezTo>
                  <a:pt x="993002" y="175163"/>
                  <a:pt x="175162" y="993002"/>
                  <a:pt x="175162" y="2001857"/>
                </a:cubicBezTo>
                <a:cubicBezTo>
                  <a:pt x="175162" y="2317124"/>
                  <a:pt x="255029" y="2613738"/>
                  <a:pt x="395634" y="2872568"/>
                </a:cubicBezTo>
                <a:lnTo>
                  <a:pt x="428414" y="2926525"/>
                </a:lnTo>
                <a:lnTo>
                  <a:pt x="227385" y="2926525"/>
                </a:lnTo>
                <a:lnTo>
                  <a:pt x="157316" y="2781070"/>
                </a:lnTo>
                <a:cubicBezTo>
                  <a:pt x="56016" y="2541571"/>
                  <a:pt x="0" y="2278256"/>
                  <a:pt x="0" y="2001857"/>
                </a:cubicBezTo>
                <a:cubicBezTo>
                  <a:pt x="0" y="896262"/>
                  <a:pt x="896262" y="0"/>
                  <a:pt x="2001856" y="0"/>
                </a:cubicBezTo>
                <a:close/>
              </a:path>
            </a:pathLst>
          </a:custGeom>
          <a:blipFill dpi="0" rotWithShape="1">
            <a:blip r:embed="rId7">
              <a:alphaModFix amt="30000"/>
              <a:duotone>
                <a:prstClr val="black"/>
                <a:schemeClr val="accent1">
                  <a:tint val="45000"/>
                  <a:satMod val="400000"/>
                </a:schemeClr>
              </a:duotone>
              <a:extLst>
                <a:ext uri="{BEBA8EAE-BF5A-486C-A8C5-ECC9F3942E4B}">
                  <a14:imgProps xmlns:a14="http://schemas.microsoft.com/office/drawing/2010/main">
                    <a14:imgLayer r:embed="rId8">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7" name="TextBox 6">
            <a:extLst>
              <a:ext uri="{FF2B5EF4-FFF2-40B4-BE49-F238E27FC236}">
                <a16:creationId xmlns:a16="http://schemas.microsoft.com/office/drawing/2014/main" id="{FD307725-B343-16D6-448A-5F710B46214E}"/>
              </a:ext>
            </a:extLst>
          </p:cNvPr>
          <p:cNvSpPr txBox="1"/>
          <p:nvPr/>
        </p:nvSpPr>
        <p:spPr>
          <a:xfrm>
            <a:off x="6037083" y="6292589"/>
            <a:ext cx="2017234" cy="276999"/>
          </a:xfrm>
          <a:prstGeom prst="rect">
            <a:avLst/>
          </a:prstGeom>
          <a:noFill/>
        </p:spPr>
        <p:txBody>
          <a:bodyPr wrap="square" rtlCol="0">
            <a:spAutoFit/>
          </a:bodyPr>
          <a:lstStyle/>
          <a:p>
            <a:r>
              <a:rPr lang="en-GB" sz="1200" dirty="0" err="1"/>
              <a:t>Asen`s</a:t>
            </a:r>
            <a:r>
              <a:rPr lang="en-GB" sz="1200" dirty="0"/>
              <a:t> cooking, 2021</a:t>
            </a:r>
          </a:p>
        </p:txBody>
      </p:sp>
    </p:spTree>
    <p:extLst>
      <p:ext uri="{BB962C8B-B14F-4D97-AF65-F5344CB8AC3E}">
        <p14:creationId xmlns:p14="http://schemas.microsoft.com/office/powerpoint/2010/main" val="2144455844"/>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par>
                                <p:cTn id="15" presetID="21" presetClass="entr" presetSubtype="1"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par>
                                <p:cTn id="18" presetID="21" presetClass="entr" presetSubtype="1"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wheel(1)">
                                      <p:cBhvr>
                                        <p:cTn id="20" dur="20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p:cTn id="25" dur="1000" fill="hold"/>
                                        <p:tgtEl>
                                          <p:spTgt spid="4"/>
                                        </p:tgtEl>
                                        <p:attrNameLst>
                                          <p:attrName>ppt_w</p:attrName>
                                        </p:attrNameLst>
                                      </p:cBhvr>
                                      <p:tavLst>
                                        <p:tav tm="0">
                                          <p:val>
                                            <p:fltVal val="0"/>
                                          </p:val>
                                        </p:tav>
                                        <p:tav tm="100000">
                                          <p:val>
                                            <p:strVal val="#ppt_w"/>
                                          </p:val>
                                        </p:tav>
                                      </p:tavLst>
                                    </p:anim>
                                    <p:anim calcmode="lin" valueType="num">
                                      <p:cBhvr>
                                        <p:cTn id="26" dur="1000" fill="hold"/>
                                        <p:tgtEl>
                                          <p:spTgt spid="4"/>
                                        </p:tgtEl>
                                        <p:attrNameLst>
                                          <p:attrName>ppt_h</p:attrName>
                                        </p:attrNameLst>
                                      </p:cBhvr>
                                      <p:tavLst>
                                        <p:tav tm="0">
                                          <p:val>
                                            <p:fltVal val="0"/>
                                          </p:val>
                                        </p:tav>
                                        <p:tav tm="100000">
                                          <p:val>
                                            <p:strVal val="#ppt_h"/>
                                          </p:val>
                                        </p:tav>
                                      </p:tavLst>
                                    </p:anim>
                                    <p:anim calcmode="lin" valueType="num">
                                      <p:cBhvr>
                                        <p:cTn id="27" dur="1000" fill="hold"/>
                                        <p:tgtEl>
                                          <p:spTgt spid="4"/>
                                        </p:tgtEl>
                                        <p:attrNameLst>
                                          <p:attrName>style.rotation</p:attrName>
                                        </p:attrNameLst>
                                      </p:cBhvr>
                                      <p:tavLst>
                                        <p:tav tm="0">
                                          <p:val>
                                            <p:fltVal val="90"/>
                                          </p:val>
                                        </p:tav>
                                        <p:tav tm="100000">
                                          <p:val>
                                            <p:fltVal val="0"/>
                                          </p:val>
                                        </p:tav>
                                      </p:tavLst>
                                    </p:anim>
                                    <p:animEffect transition="in" filter="fade">
                                      <p:cBhvr>
                                        <p:cTn id="28" dur="10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 calcmode="lin" valueType="num">
                                      <p:cBhvr>
                                        <p:cTn id="33" dur="500" fill="hold"/>
                                        <p:tgtEl>
                                          <p:spTgt spid="6"/>
                                        </p:tgtEl>
                                        <p:attrNameLst>
                                          <p:attrName>ppt_w</p:attrName>
                                        </p:attrNameLst>
                                      </p:cBhvr>
                                      <p:tavLst>
                                        <p:tav tm="0">
                                          <p:val>
                                            <p:fltVal val="0"/>
                                          </p:val>
                                        </p:tav>
                                        <p:tav tm="100000">
                                          <p:val>
                                            <p:strVal val="#ppt_w"/>
                                          </p:val>
                                        </p:tav>
                                      </p:tavLst>
                                    </p:anim>
                                    <p:anim calcmode="lin" valueType="num">
                                      <p:cBhvr>
                                        <p:cTn id="34" dur="500" fill="hold"/>
                                        <p:tgtEl>
                                          <p:spTgt spid="6"/>
                                        </p:tgtEl>
                                        <p:attrNameLst>
                                          <p:attrName>ppt_h</p:attrName>
                                        </p:attrNameLst>
                                      </p:cBhvr>
                                      <p:tavLst>
                                        <p:tav tm="0">
                                          <p:val>
                                            <p:fltVal val="0"/>
                                          </p:val>
                                        </p:tav>
                                        <p:tav tm="100000">
                                          <p:val>
                                            <p:strVal val="#ppt_h"/>
                                          </p:val>
                                        </p:tav>
                                      </p:tavLst>
                                    </p:anim>
                                    <p:animEffect transition="in" filter="fade">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nodeType="click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wheel(1)">
                                      <p:cBhvr>
                                        <p:cTn id="40" dur="2000"/>
                                        <p:tgtEl>
                                          <p:spTgt spid="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7"/>
                                        </p:tgtEl>
                                        <p:attrNameLst>
                                          <p:attrName>style.visibility</p:attrName>
                                        </p:attrNameLst>
                                      </p:cBhvr>
                                      <p:to>
                                        <p:strVal val="visible"/>
                                      </p:to>
                                    </p:set>
                                    <p:animEffect transition="in" filter="fade">
                                      <p:cBhvr>
                                        <p:cTn id="4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8BC05872-0E4A-B0FC-E6FD-D13154C7FA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4834338">
            <a:off x="1997312" y="-759"/>
            <a:ext cx="3857625" cy="6858000"/>
          </a:xfrm>
          <a:prstGeom prst="rect">
            <a:avLst/>
          </a:prstGeom>
          <a:ln>
            <a:noFill/>
          </a:ln>
          <a:effectLst>
            <a:outerShdw blurRad="190500" algn="tl" rotWithShape="0">
              <a:srgbClr val="000000">
                <a:alpha val="70000"/>
              </a:srgbClr>
            </a:outerShdw>
          </a:effectLst>
        </p:spPr>
      </p:pic>
      <p:pic>
        <p:nvPicPr>
          <p:cNvPr id="6" name="MOVIE">
            <a:hlinkClick r:id="" action="ppaction://media"/>
            <a:extLst>
              <a:ext uri="{FF2B5EF4-FFF2-40B4-BE49-F238E27FC236}">
                <a16:creationId xmlns:a16="http://schemas.microsoft.com/office/drawing/2014/main" id="{978B8785-8F56-8710-543E-8C1631BAF85A}"/>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rot="1402361">
            <a:off x="4320918" y="1558015"/>
            <a:ext cx="6990995" cy="3932435"/>
          </a:xfrm>
          <a:prstGeom prst="rect">
            <a:avLst/>
          </a:prstGeom>
        </p:spPr>
      </p:pic>
    </p:spTree>
    <p:extLst>
      <p:ext uri="{BB962C8B-B14F-4D97-AF65-F5344CB8AC3E}">
        <p14:creationId xmlns:p14="http://schemas.microsoft.com/office/powerpoint/2010/main" val="99483155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228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B1157-1224-B9CE-5340-B97A822F6E31}"/>
              </a:ext>
            </a:extLst>
          </p:cNvPr>
          <p:cNvSpPr>
            <a:spLocks noGrp="1"/>
          </p:cNvSpPr>
          <p:nvPr>
            <p:ph type="title"/>
          </p:nvPr>
        </p:nvSpPr>
        <p:spPr>
          <a:xfrm>
            <a:off x="262592" y="222052"/>
            <a:ext cx="8276732" cy="798568"/>
          </a:xfrm>
        </p:spPr>
        <p:txBody>
          <a:bodyPr>
            <a:normAutofit fontScale="90000"/>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87122935-F7B0-5680-B80D-10D84DF103AC}"/>
              </a:ext>
            </a:extLst>
          </p:cNvPr>
          <p:cNvSpPr>
            <a:spLocks noGrp="1"/>
          </p:cNvSpPr>
          <p:nvPr>
            <p:ph idx="1"/>
          </p:nvPr>
        </p:nvSpPr>
        <p:spPr/>
        <p:txBody>
          <a:bodyPr>
            <a:normAutofit/>
          </a:bodyPr>
          <a:lstStyle/>
          <a:p>
            <a:r>
              <a:rPr lang="en-GB" sz="2400" dirty="0"/>
              <a:t>Asenov A.,(2011), Asen in Leo`s Cooking Show</a:t>
            </a:r>
          </a:p>
          <a:p>
            <a:r>
              <a:rPr lang="en-GB" sz="2400" dirty="0"/>
              <a:t>Asenov A.,(2019),Asen as Head Chef of Flynn`s Restaurant</a:t>
            </a:r>
          </a:p>
          <a:p>
            <a:r>
              <a:rPr lang="en-GB" sz="2400" dirty="0" err="1"/>
              <a:t>Heroux</a:t>
            </a:r>
            <a:r>
              <a:rPr lang="en-GB" sz="2400" dirty="0"/>
              <a:t>, Lise. "Comparative marketing strategies of fitness clubs in the United States and Canada." Economics World 5, no. 6 (2017): 529-538.</a:t>
            </a:r>
          </a:p>
        </p:txBody>
      </p:sp>
    </p:spTree>
    <p:extLst>
      <p:ext uri="{BB962C8B-B14F-4D97-AF65-F5344CB8AC3E}">
        <p14:creationId xmlns:p14="http://schemas.microsoft.com/office/powerpoint/2010/main" val="280807400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45"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000"/>
                                        <p:tgtEl>
                                          <p:spTgt spid="3">
                                            <p:txEl>
                                              <p:pRg st="0" end="0"/>
                                            </p:txEl>
                                          </p:spTgt>
                                        </p:tgtEl>
                                      </p:cBhvr>
                                    </p:animEffect>
                                    <p:anim calcmode="lin" valueType="num">
                                      <p:cBhvr>
                                        <p:cTn id="1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13" dur="2000" fill="hold"/>
                                        <p:tgtEl>
                                          <p:spTgt spid="3">
                                            <p:txEl>
                                              <p:pRg st="0" end="0"/>
                                            </p:txEl>
                                          </p:spTgt>
                                        </p:tgtEl>
                                        <p:attrNameLst>
                                          <p:attrName>ppt_h</p:attrName>
                                        </p:attrNameLst>
                                      </p:cBhvr>
                                      <p:tavLst>
                                        <p:tav tm="0">
                                          <p:val>
                                            <p:strVal val="#ppt_h"/>
                                          </p:val>
                                        </p:tav>
                                        <p:tav tm="100000">
                                          <p:val>
                                            <p:strVal val="#ppt_h"/>
                                          </p:val>
                                        </p:tav>
                                      </p:tavLst>
                                    </p:anim>
                                  </p:childTnLst>
                                </p:cTn>
                              </p:par>
                              <p:par>
                                <p:cTn id="14" presetID="45" presetClass="entr" presetSubtype="0"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2000"/>
                                        <p:tgtEl>
                                          <p:spTgt spid="3">
                                            <p:txEl>
                                              <p:pRg st="1" end="1"/>
                                            </p:txEl>
                                          </p:spTgt>
                                        </p:tgtEl>
                                      </p:cBhvr>
                                    </p:animEffect>
                                    <p:anim calcmode="lin" valueType="num">
                                      <p:cBhvr>
                                        <p:cTn id="17"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8" dur="2000" fill="hold"/>
                                        <p:tgtEl>
                                          <p:spTgt spid="3">
                                            <p:txEl>
                                              <p:pRg st="1" end="1"/>
                                            </p:txEl>
                                          </p:spTgt>
                                        </p:tgtEl>
                                        <p:attrNameLst>
                                          <p:attrName>ppt_h</p:attrName>
                                        </p:attrNameLst>
                                      </p:cBhvr>
                                      <p:tavLst>
                                        <p:tav tm="0">
                                          <p:val>
                                            <p:strVal val="#ppt_h"/>
                                          </p:val>
                                        </p:tav>
                                        <p:tav tm="100000">
                                          <p:val>
                                            <p:strVal val="#ppt_h"/>
                                          </p:val>
                                        </p:tav>
                                      </p:tavLst>
                                    </p:anim>
                                  </p:childTnLst>
                                </p:cTn>
                              </p:par>
                              <p:par>
                                <p:cTn id="19" presetID="45"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제목 4"/>
          <p:cNvSpPr>
            <a:spLocks noGrp="1"/>
          </p:cNvSpPr>
          <p:nvPr>
            <p:ph type="ctrTitle"/>
          </p:nvPr>
        </p:nvSpPr>
        <p:spPr>
          <a:xfrm>
            <a:off x="4943874" y="1544167"/>
            <a:ext cx="3384375" cy="2304206"/>
          </a:xfrm>
        </p:spPr>
        <p:txBody>
          <a:bodyPr/>
          <a:lstStyle/>
          <a:p>
            <a:r>
              <a:rPr lang="en-US" altLang="ko-KR" sz="6600" dirty="0"/>
              <a:t>THANK </a:t>
            </a:r>
            <a:br>
              <a:rPr lang="en-US" altLang="ko-KR" sz="6600" dirty="0"/>
            </a:br>
            <a:r>
              <a:rPr lang="en-US" altLang="ko-KR" sz="6600" dirty="0"/>
              <a:t>YOU and subscribe</a:t>
            </a:r>
            <a:br>
              <a:rPr lang="en-US" altLang="ko-KR" dirty="0"/>
            </a:br>
            <a:endParaRPr lang="ko-KR" altLang="en-US" dirty="0"/>
          </a:p>
        </p:txBody>
      </p:sp>
    </p:spTree>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테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테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TM03090434[[fn=Wood Type]]</Template>
  <TotalTime>22117</TotalTime>
  <Words>1020</Words>
  <Application>Microsoft Office PowerPoint</Application>
  <PresentationFormat>Widescreen</PresentationFormat>
  <Paragraphs>92</Paragraphs>
  <Slides>11</Slides>
  <Notes>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Rockwell</vt:lpstr>
      <vt:lpstr>맑은 고딕</vt:lpstr>
      <vt:lpstr>Wingdings</vt:lpstr>
      <vt:lpstr>Rockwell Condensed</vt:lpstr>
      <vt:lpstr>굴림체</vt:lpstr>
      <vt:lpstr>Calibri</vt:lpstr>
      <vt:lpstr>Rockwell Extra Bold</vt:lpstr>
      <vt:lpstr>Times New Roman</vt:lpstr>
      <vt:lpstr>Symbol</vt:lpstr>
      <vt:lpstr>Wood Type</vt:lpstr>
      <vt:lpstr>PowerPoint Presentation</vt:lpstr>
      <vt:lpstr>PowerPoint Presentation</vt:lpstr>
      <vt:lpstr>PowerPoint Presentation</vt:lpstr>
      <vt:lpstr>Ownership, Legal format and Management </vt:lpstr>
      <vt:lpstr>Introduction and Overview of the business idea and its product/service</vt:lpstr>
      <vt:lpstr>SWOT </vt:lpstr>
      <vt:lpstr>4Ps of marketing mix </vt:lpstr>
      <vt:lpstr>PowerPoint Presentation</vt:lpstr>
      <vt:lpstr>PowerPoint Presentation</vt:lpstr>
      <vt:lpstr>Reference List </vt:lpstr>
      <vt:lpstr>THANK  YOU and subscribe </vt:lpstr>
    </vt:vector>
  </TitlesOfParts>
  <Manager>Slide Members</Manager>
  <Company>YESFORM Co.,Ltd.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Members</dc:title>
  <dc:subject>Powerpoint Templates , Diagram, Chart, Google slides, Keynote</dc:subject>
  <dc:creator>Slide Members by HS.SEO</dc:creator>
  <cp:keywords>SlideMembers, ppt, PPT Templates, Presentation, Diagram, Chart, Yesform, Google slides, Keynote, Free Slides</cp:keywords>
  <dc:description>The copyright of this document is at Slide Members. Unauthorized copying may result in legal sanctions.</dc:description>
  <cp:lastModifiedBy>Asen Asenov</cp:lastModifiedBy>
  <cp:revision>5</cp:revision>
  <dcterms:created xsi:type="dcterms:W3CDTF">2010-02-01T08:03:16Z</dcterms:created>
  <dcterms:modified xsi:type="dcterms:W3CDTF">2022-08-04T00:48:25Z</dcterms:modified>
  <cp:category>www.slidemembers.com</cp:category>
</cp:coreProperties>
</file>