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3"/>
  </p:notesMasterIdLst>
  <p:handoutMasterIdLst>
    <p:handoutMasterId r:id="rId54"/>
  </p:handoutMasterIdLst>
  <p:sldIdLst>
    <p:sldId id="256" r:id="rId5"/>
    <p:sldId id="257" r:id="rId6"/>
    <p:sldId id="386" r:id="rId7"/>
    <p:sldId id="277" r:id="rId8"/>
    <p:sldId id="262" r:id="rId9"/>
    <p:sldId id="293" r:id="rId10"/>
    <p:sldId id="294" r:id="rId11"/>
    <p:sldId id="295" r:id="rId12"/>
    <p:sldId id="296" r:id="rId13"/>
    <p:sldId id="299" r:id="rId14"/>
    <p:sldId id="300" r:id="rId15"/>
    <p:sldId id="301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6" r:id="rId28"/>
    <p:sldId id="364" r:id="rId29"/>
    <p:sldId id="391" r:id="rId30"/>
    <p:sldId id="363" r:id="rId31"/>
    <p:sldId id="365" r:id="rId32"/>
    <p:sldId id="341" r:id="rId33"/>
    <p:sldId id="258" r:id="rId34"/>
    <p:sldId id="390" r:id="rId35"/>
    <p:sldId id="359" r:id="rId36"/>
    <p:sldId id="375" r:id="rId37"/>
    <p:sldId id="376" r:id="rId38"/>
    <p:sldId id="377" r:id="rId39"/>
    <p:sldId id="383" r:id="rId40"/>
    <p:sldId id="384" r:id="rId41"/>
    <p:sldId id="385" r:id="rId42"/>
    <p:sldId id="387" r:id="rId43"/>
    <p:sldId id="381" r:id="rId44"/>
    <p:sldId id="378" r:id="rId45"/>
    <p:sldId id="358" r:id="rId46"/>
    <p:sldId id="388" r:id="rId47"/>
    <p:sldId id="389" r:id="rId48"/>
    <p:sldId id="382" r:id="rId49"/>
    <p:sldId id="261" r:id="rId50"/>
    <p:sldId id="372" r:id="rId51"/>
    <p:sldId id="374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02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E0BA6-163E-492D-951B-958C3C0D1EF8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2573B-1ED0-4F47-ABE3-61FC87F57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6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20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2D0F1-46A2-45EF-B792-E0F6A02C7A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0528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61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393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959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10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346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192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111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663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1109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223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869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8109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2121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2571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872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3426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856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8100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04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8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04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039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5460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5646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12794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8093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159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41960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F19B0F-AC4B-4CA5-87D9-8971B83ED88E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79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FB3803-A497-4E51-A242-42890F07BC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056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6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Relationship Id="rId14" Type="http://schemas.openxmlformats.org/officeDocument/2006/relationships/image" Target="../media/image67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dallagoonswanseabay.com/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Climate Change, infrastructure and the Swansea Bay </a:t>
            </a:r>
            <a:r>
              <a:rPr lang="en-GB" dirty="0">
                <a:solidFill>
                  <a:schemeClr val="bg1"/>
                </a:solidFill>
              </a:rPr>
              <a:t>Tidal </a:t>
            </a:r>
            <a:r>
              <a:rPr lang="en-GB" dirty="0" smtClean="0">
                <a:solidFill>
                  <a:schemeClr val="bg1"/>
                </a:solidFill>
              </a:rPr>
              <a:t>Lagoon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Professor Mike </a:t>
            </a:r>
            <a:r>
              <a:rPr lang="en-GB" dirty="0" smtClean="0">
                <a:solidFill>
                  <a:schemeClr val="bg1"/>
                </a:solidFill>
              </a:rPr>
              <a:t>Phillips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January 2019.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Climate Change and consequences for coastal regions</a:t>
            </a:r>
          </a:p>
          <a:p>
            <a:endParaRPr lang="en-GB" b="1" dirty="0" smtClean="0"/>
          </a:p>
          <a:p>
            <a:r>
              <a:rPr lang="en-GB" b="1" dirty="0" smtClean="0"/>
              <a:t>Coastal developments</a:t>
            </a:r>
          </a:p>
          <a:p>
            <a:endParaRPr lang="en-GB" b="1" dirty="0" smtClean="0"/>
          </a:p>
          <a:p>
            <a:r>
              <a:rPr lang="en-GB" b="1" dirty="0" smtClean="0"/>
              <a:t>Tidal Lagoon Swansea Bay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Temperature and CO</a:t>
            </a:r>
            <a:r>
              <a:rPr lang="en-GB" baseline="-25000" dirty="0" smtClean="0"/>
              <a:t>2</a:t>
            </a:r>
            <a:endParaRPr lang="en-GB" baseline="-250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36" t="21375" r="57996" b="37727"/>
          <a:stretch/>
        </p:blipFill>
        <p:spPr bwMode="auto">
          <a:xfrm>
            <a:off x="467544" y="1500662"/>
            <a:ext cx="5395308" cy="347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508104" y="1484784"/>
            <a:ext cx="33843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Daily measurements of CO</a:t>
            </a:r>
            <a:r>
              <a:rPr lang="en-GB" b="1" baseline="-25000" dirty="0"/>
              <a:t>2</a:t>
            </a:r>
            <a:r>
              <a:rPr lang="en-GB" b="1" dirty="0"/>
              <a:t> at a US government agency lab on Hawaii have topped 400 parts per million for the first time</a:t>
            </a:r>
            <a:r>
              <a:rPr lang="en-GB" b="1" dirty="0" smtClean="0"/>
              <a:t>.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last time CO</a:t>
            </a:r>
            <a:r>
              <a:rPr lang="en-GB" b="1" baseline="-25000" dirty="0"/>
              <a:t>2</a:t>
            </a:r>
            <a:r>
              <a:rPr lang="en-GB" b="1" dirty="0"/>
              <a:t> was regularly above 400ppm was three to five million years ago - before modern humans existed, when the climate was also considerably warmer than it is today. </a:t>
            </a:r>
          </a:p>
          <a:p>
            <a:pPr algn="r"/>
            <a:r>
              <a:rPr lang="en-GB" b="1" dirty="0"/>
              <a:t>(BBC, 2013)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11560" y="501317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The 10 warmest years in the 134-year record all have occurred since 2000, with the exception of 1998. The year 2014 ranks as the warmest on record. (Source: </a:t>
            </a:r>
            <a:r>
              <a:rPr lang="en-GB" sz="1200" b="1" dirty="0" smtClean="0"/>
              <a:t>NASA, 2014). 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386847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5" name="Rectangle 9"/>
          <p:cNvSpPr>
            <a:spLocks noChangeArrowheads="1"/>
          </p:cNvSpPr>
          <p:nvPr/>
        </p:nvSpPr>
        <p:spPr bwMode="auto">
          <a:xfrm>
            <a:off x="179512" y="773339"/>
            <a:ext cx="8786564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 dirty="0" smtClean="0"/>
              <a:t>	Consequences of increased temperatures and CO</a:t>
            </a:r>
            <a:r>
              <a:rPr lang="en-GB" altLang="en-US" b="1" baseline="-25000" dirty="0" smtClean="0"/>
              <a:t>2</a:t>
            </a:r>
            <a:r>
              <a:rPr lang="en-GB" altLang="en-US" b="1" dirty="0" smtClean="0"/>
              <a:t> emissions</a:t>
            </a:r>
            <a:endParaRPr lang="en-GB" altLang="en-US" b="1" dirty="0"/>
          </a:p>
          <a:p>
            <a:pPr eaLnBrk="1" hangingPunct="1">
              <a:buFontTx/>
              <a:buNone/>
            </a:pPr>
            <a:r>
              <a:rPr lang="en-GB" altLang="en-US" b="1" dirty="0" smtClean="0"/>
              <a:t>	</a:t>
            </a:r>
          </a:p>
          <a:p>
            <a:pPr marL="0" indent="0" eaLnBrk="1" hangingPunct="1">
              <a:buNone/>
            </a:pPr>
            <a:r>
              <a:rPr lang="en-GB" altLang="en-US" b="1" dirty="0" smtClean="0"/>
              <a:t>	Sea Level Rise</a:t>
            </a:r>
          </a:p>
          <a:p>
            <a:pPr marL="0" indent="0" eaLnBrk="1" hangingPunct="1">
              <a:buNone/>
            </a:pPr>
            <a:r>
              <a:rPr lang="en-GB" altLang="en-US" b="1" dirty="0" smtClean="0"/>
              <a:t>	Increased Storm Intensities</a:t>
            </a:r>
            <a:endParaRPr lang="en-GB" altLang="en-US" b="1" dirty="0"/>
          </a:p>
          <a:p>
            <a:pPr marL="0" indent="0" eaLnBrk="1" hangingPunct="1">
              <a:buNone/>
            </a:pPr>
            <a:r>
              <a:rPr lang="en-GB" altLang="en-US" b="1" dirty="0" smtClean="0"/>
              <a:t>	Uncertainty</a:t>
            </a: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381787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755650" y="1196975"/>
            <a:ext cx="8066088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tr-TR" sz="1400" b="1" dirty="0">
                <a:solidFill>
                  <a:schemeClr val="bg1"/>
                </a:solidFill>
                <a:latin typeface="Arial" charset="0"/>
                <a:cs typeface="+mn-cs"/>
              </a:rPr>
              <a:t>	</a:t>
            </a:r>
            <a:endParaRPr lang="tr-TR" sz="2000" dirty="0">
              <a:solidFill>
                <a:schemeClr val="bg1"/>
              </a:solidFill>
              <a:latin typeface="Arial" charset="0"/>
              <a:cs typeface="+mn-cs"/>
            </a:endParaRPr>
          </a:p>
        </p:txBody>
      </p:sp>
      <p:sp>
        <p:nvSpPr>
          <p:cNvPr id="22538" name="Text Box 16"/>
          <p:cNvSpPr txBox="1">
            <a:spLocks noChangeArrowheads="1"/>
          </p:cNvSpPr>
          <p:nvPr/>
        </p:nvSpPr>
        <p:spPr bwMode="auto">
          <a:xfrm>
            <a:off x="611188" y="2565400"/>
            <a:ext cx="36004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	</a:t>
            </a:r>
            <a:endParaRPr lang="en-US" altLang="en-US" sz="1800" b="1"/>
          </a:p>
        </p:txBody>
      </p:sp>
      <p:pic>
        <p:nvPicPr>
          <p:cNvPr id="2254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00" y="638233"/>
            <a:ext cx="6388800" cy="4224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38233"/>
            <a:ext cx="6283326" cy="4183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077" y="642778"/>
            <a:ext cx="6905234" cy="4174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946" y="721315"/>
            <a:ext cx="6902388" cy="4141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4" name="TextBox 5"/>
          <p:cNvSpPr txBox="1">
            <a:spLocks noChangeArrowheads="1"/>
          </p:cNvSpPr>
          <p:nvPr/>
        </p:nvSpPr>
        <p:spPr bwMode="auto">
          <a:xfrm>
            <a:off x="406400" y="5075823"/>
            <a:ext cx="8737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sz="2800" b="1" dirty="0" smtClean="0"/>
              <a:t>Port Louis, </a:t>
            </a:r>
            <a:r>
              <a:rPr lang="en-GB" altLang="en-US" sz="2800" b="1" dirty="0" smtClean="0"/>
              <a:t>Mauritius </a:t>
            </a:r>
            <a:r>
              <a:rPr lang="en-GB" altLang="en-US" sz="2800" b="1" dirty="0"/>
              <a:t>2012</a:t>
            </a:r>
          </a:p>
        </p:txBody>
      </p:sp>
    </p:spTree>
    <p:extLst>
      <p:ext uri="{BB962C8B-B14F-4D97-AF65-F5344CB8AC3E}">
        <p14:creationId xmlns:p14="http://schemas.microsoft.com/office/powerpoint/2010/main" val="26859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611188" y="806697"/>
            <a:ext cx="821055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</a:rPr>
              <a:t>	</a:t>
            </a:r>
            <a:endParaRPr lang="en-GB" altLang="en-US" b="1" dirty="0"/>
          </a:p>
          <a:p>
            <a:pPr eaLnBrk="1" hangingPunct="1">
              <a:buFontTx/>
              <a:buNone/>
            </a:pPr>
            <a:r>
              <a:rPr lang="en-GB" altLang="en-US" b="1" dirty="0"/>
              <a:t>	Roads and railways before them have been built in low-lying coastal areas. </a:t>
            </a:r>
          </a:p>
        </p:txBody>
      </p:sp>
    </p:spTree>
    <p:extLst>
      <p:ext uri="{BB962C8B-B14F-4D97-AF65-F5344CB8AC3E}">
        <p14:creationId xmlns:p14="http://schemas.microsoft.com/office/powerpoint/2010/main" val="95964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Rectangle 9"/>
          <p:cNvSpPr>
            <a:spLocks noChangeArrowheads="1"/>
          </p:cNvSpPr>
          <p:nvPr/>
        </p:nvSpPr>
        <p:spPr bwMode="auto">
          <a:xfrm>
            <a:off x="611188" y="765175"/>
            <a:ext cx="821055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>
                <a:solidFill>
                  <a:schemeClr val="bg1"/>
                </a:solidFill>
              </a:rPr>
              <a:t>	</a:t>
            </a:r>
            <a:endParaRPr lang="en-GB" altLang="en-US" sz="14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>
                <a:solidFill>
                  <a:schemeClr val="bg1"/>
                </a:solidFill>
              </a:rPr>
              <a:t>	</a:t>
            </a:r>
          </a:p>
        </p:txBody>
      </p:sp>
      <p:pic>
        <p:nvPicPr>
          <p:cNvPr id="33803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765175"/>
            <a:ext cx="6457950" cy="387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557" y="765175"/>
            <a:ext cx="6286500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765175"/>
            <a:ext cx="6276975" cy="391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806" name="TextBox 2"/>
          <p:cNvSpPr txBox="1">
            <a:spLocks noChangeArrowheads="1"/>
          </p:cNvSpPr>
          <p:nvPr/>
        </p:nvSpPr>
        <p:spPr bwMode="auto">
          <a:xfrm>
            <a:off x="525093" y="4797152"/>
            <a:ext cx="79327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altLang="en-US" sz="2400" b="1" dirty="0"/>
              <a:t>DAWLISH 2014 (Guardian, BBC and Telegraph)</a:t>
            </a:r>
          </a:p>
        </p:txBody>
      </p:sp>
    </p:spTree>
    <p:extLst>
      <p:ext uri="{BB962C8B-B14F-4D97-AF65-F5344CB8AC3E}">
        <p14:creationId xmlns:p14="http://schemas.microsoft.com/office/powerpoint/2010/main" val="191591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611188" y="765175"/>
            <a:ext cx="821055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>
                <a:solidFill>
                  <a:schemeClr val="bg1"/>
                </a:solidFill>
              </a:rPr>
              <a:t>	</a:t>
            </a:r>
            <a:endParaRPr lang="en-GB" altLang="en-US" sz="14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>
                <a:solidFill>
                  <a:schemeClr val="bg1"/>
                </a:solidFill>
              </a:rPr>
              <a:t>	</a:t>
            </a:r>
          </a:p>
        </p:txBody>
      </p:sp>
      <p:pic>
        <p:nvPicPr>
          <p:cNvPr id="34827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53" y="899158"/>
            <a:ext cx="5033963" cy="333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535" y="908720"/>
            <a:ext cx="2895600" cy="38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810" y="925423"/>
            <a:ext cx="5967412" cy="335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30" name="TextBox 13"/>
          <p:cNvSpPr txBox="1">
            <a:spLocks noChangeArrowheads="1"/>
          </p:cNvSpPr>
          <p:nvPr/>
        </p:nvSpPr>
        <p:spPr bwMode="auto">
          <a:xfrm>
            <a:off x="529485" y="4975843"/>
            <a:ext cx="79327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altLang="en-US" sz="2400" b="1" dirty="0"/>
              <a:t>Cumbria 2014 (Guardian, BBC and Network Rail)</a:t>
            </a:r>
          </a:p>
        </p:txBody>
      </p:sp>
    </p:spTree>
    <p:extLst>
      <p:ext uri="{BB962C8B-B14F-4D97-AF65-F5344CB8AC3E}">
        <p14:creationId xmlns:p14="http://schemas.microsoft.com/office/powerpoint/2010/main" val="101178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Rectangle 9"/>
          <p:cNvSpPr>
            <a:spLocks noChangeArrowheads="1"/>
          </p:cNvSpPr>
          <p:nvPr/>
        </p:nvSpPr>
        <p:spPr bwMode="auto">
          <a:xfrm>
            <a:off x="6084888" y="1266825"/>
            <a:ext cx="2519362" cy="504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endParaRPr lang="en-GB" altLang="en-US" sz="2000" b="1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2000" b="1">
                <a:solidFill>
                  <a:srgbClr val="FFFF00"/>
                </a:solidFill>
              </a:rPr>
              <a:t>	</a:t>
            </a:r>
            <a:endParaRPr lang="en-US" altLang="en-US" sz="2000" b="1">
              <a:solidFill>
                <a:srgbClr val="FFFF00"/>
              </a:solidFill>
            </a:endParaRPr>
          </a:p>
        </p:txBody>
      </p:sp>
      <p:pic>
        <p:nvPicPr>
          <p:cNvPr id="35850" name="Picture 11" descr="100_003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38"/>
          <a:stretch>
            <a:fillRect/>
          </a:stretch>
        </p:blipFill>
        <p:spPr bwMode="auto">
          <a:xfrm>
            <a:off x="1098751" y="764704"/>
            <a:ext cx="6923768" cy="4085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51" name="TextBox 10"/>
          <p:cNvSpPr txBox="1">
            <a:spLocks noChangeArrowheads="1"/>
          </p:cNvSpPr>
          <p:nvPr/>
        </p:nvSpPr>
        <p:spPr bwMode="auto">
          <a:xfrm>
            <a:off x="539552" y="5096661"/>
            <a:ext cx="79327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altLang="en-US" sz="2400" b="1" dirty="0"/>
              <a:t>Llanelli (Phillips and Powell, 2009)</a:t>
            </a:r>
          </a:p>
        </p:txBody>
      </p:sp>
    </p:spTree>
    <p:extLst>
      <p:ext uri="{BB962C8B-B14F-4D97-AF65-F5344CB8AC3E}">
        <p14:creationId xmlns:p14="http://schemas.microsoft.com/office/powerpoint/2010/main" val="7615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Rectangle 9"/>
          <p:cNvSpPr>
            <a:spLocks noChangeArrowheads="1"/>
          </p:cNvSpPr>
          <p:nvPr/>
        </p:nvSpPr>
        <p:spPr bwMode="auto">
          <a:xfrm>
            <a:off x="323850" y="765175"/>
            <a:ext cx="8497888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>
                <a:solidFill>
                  <a:schemeClr val="bg1"/>
                </a:solidFill>
              </a:rPr>
              <a:t>	</a:t>
            </a:r>
            <a:endParaRPr lang="en-GB" altLang="en-US" sz="14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>
                <a:solidFill>
                  <a:schemeClr val="bg1"/>
                </a:solidFill>
              </a:rPr>
              <a:t>	</a:t>
            </a:r>
          </a:p>
          <a:p>
            <a:pPr algn="ctr" eaLnBrk="1" hangingPunct="1">
              <a:buFontTx/>
              <a:buNone/>
            </a:pPr>
            <a:r>
              <a:rPr lang="en-GB" altLang="en-US" b="1">
                <a:solidFill>
                  <a:schemeClr val="bg1"/>
                </a:solidFill>
              </a:rPr>
              <a:t>	</a:t>
            </a:r>
          </a:p>
        </p:txBody>
      </p:sp>
      <p:pic>
        <p:nvPicPr>
          <p:cNvPr id="3994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548680"/>
            <a:ext cx="7486650" cy="421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38" y="548680"/>
            <a:ext cx="6223000" cy="411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32"/>
          <a:stretch>
            <a:fillRect/>
          </a:stretch>
        </p:blipFill>
        <p:spPr bwMode="auto">
          <a:xfrm>
            <a:off x="1403648" y="565821"/>
            <a:ext cx="6624638" cy="422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954" y="548680"/>
            <a:ext cx="6853238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51" name="Rectangle 5"/>
          <p:cNvSpPr>
            <a:spLocks noChangeArrowheads="1"/>
          </p:cNvSpPr>
          <p:nvPr/>
        </p:nvSpPr>
        <p:spPr bwMode="auto">
          <a:xfrm>
            <a:off x="213519" y="4941168"/>
            <a:ext cx="87185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altLang="en-US" sz="2400" b="1" dirty="0" err="1"/>
              <a:t>Newgale</a:t>
            </a:r>
            <a:r>
              <a:rPr lang="en-GB" altLang="en-US" sz="2400" b="1" dirty="0"/>
              <a:t> 2014 (Telegraph, BBC and </a:t>
            </a:r>
            <a:r>
              <a:rPr lang="en-GB" altLang="en-US" sz="2400" b="1" dirty="0" err="1"/>
              <a:t>Flikr</a:t>
            </a:r>
            <a:r>
              <a:rPr lang="en-GB" altLang="en-US" sz="24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2440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611188" y="765175"/>
            <a:ext cx="821055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>
                <a:solidFill>
                  <a:schemeClr val="bg1"/>
                </a:solidFill>
              </a:rPr>
              <a:t>	</a:t>
            </a:r>
            <a:endParaRPr lang="en-GB" altLang="en-US" sz="14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>
                <a:solidFill>
                  <a:schemeClr val="bg1"/>
                </a:solidFill>
              </a:rPr>
              <a:t>	</a:t>
            </a:r>
          </a:p>
        </p:txBody>
      </p:sp>
      <p:pic>
        <p:nvPicPr>
          <p:cNvPr id="40970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71" name="Picture 4" descr="http://i4.mirror.co.uk/incoming/article2988287.ece/ALTERNATES/s615/Aberystwyth-Storm-Damage-298828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548680"/>
            <a:ext cx="5857875" cy="389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1606" name="Picture 6" descr="http://i4.mirror.co.uk/incoming/article2986828.ece/ALTERNATES/s615/CS53895592Severe-storms-cau-298682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071" y="548680"/>
            <a:ext cx="5857875" cy="389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1610" name="Picture 10" descr="http://i1.walesonline.co.uk/incoming/article6468435.ece/ALTERNATES/s458/aber-01-646843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583" y="526071"/>
            <a:ext cx="5876925" cy="391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75" name="Rectangle 1"/>
          <p:cNvSpPr>
            <a:spLocks noChangeArrowheads="1"/>
          </p:cNvSpPr>
          <p:nvPr/>
        </p:nvSpPr>
        <p:spPr bwMode="auto">
          <a:xfrm>
            <a:off x="432594" y="4653136"/>
            <a:ext cx="7810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altLang="en-US" sz="2400" b="1" dirty="0"/>
              <a:t>Aberystwyth 2014 (Guardian, BBC and Telegraph)</a:t>
            </a:r>
          </a:p>
        </p:txBody>
      </p:sp>
    </p:spTree>
    <p:extLst>
      <p:ext uri="{BB962C8B-B14F-4D97-AF65-F5344CB8AC3E}">
        <p14:creationId xmlns:p14="http://schemas.microsoft.com/office/powerpoint/2010/main" val="1996311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5" name="Rectangle 9"/>
          <p:cNvSpPr>
            <a:spLocks noChangeArrowheads="1"/>
          </p:cNvSpPr>
          <p:nvPr/>
        </p:nvSpPr>
        <p:spPr bwMode="auto">
          <a:xfrm>
            <a:off x="224764" y="620688"/>
            <a:ext cx="8641655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algn="just" eaLnBrk="1" hangingPunct="1">
              <a:buFontTx/>
              <a:buNone/>
            </a:pPr>
            <a:r>
              <a:rPr lang="en-GB" altLang="en-US" b="1" dirty="0" smtClean="0">
                <a:solidFill>
                  <a:schemeClr val="bg1"/>
                </a:solidFill>
              </a:rPr>
              <a:t>	</a:t>
            </a:r>
          </a:p>
          <a:p>
            <a:pPr algn="just" eaLnBrk="1" hangingPunct="1"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</a:rPr>
              <a:t>	</a:t>
            </a:r>
            <a:r>
              <a:rPr lang="en-GB" altLang="en-US" b="1" dirty="0" smtClean="0"/>
              <a:t>We </a:t>
            </a:r>
            <a:r>
              <a:rPr lang="en-GB" altLang="en-US" b="1" dirty="0"/>
              <a:t>need to understand the </a:t>
            </a:r>
            <a:r>
              <a:rPr lang="en-GB" altLang="en-US" b="1" dirty="0" smtClean="0"/>
              <a:t>environment, assess the problem, evaluate the cause and propose solutions.</a:t>
            </a: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337785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6084888" y="1266825"/>
            <a:ext cx="2519362" cy="504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GB" altLang="en-US" sz="2000" b="1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2000" b="1">
                <a:solidFill>
                  <a:srgbClr val="FFFF00"/>
                </a:solidFill>
              </a:rPr>
              <a:t>	</a:t>
            </a:r>
            <a:endParaRPr lang="en-US" altLang="en-US" sz="2000" b="1">
              <a:solidFill>
                <a:srgbClr val="FFFF00"/>
              </a:solidFill>
            </a:endParaRPr>
          </a:p>
        </p:txBody>
      </p:sp>
      <p:pic>
        <p:nvPicPr>
          <p:cNvPr id="2356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5473700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715" y="1700808"/>
            <a:ext cx="4872038" cy="3817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4" name="TextBox 13"/>
          <p:cNvSpPr txBox="1">
            <a:spLocks noChangeArrowheads="1"/>
          </p:cNvSpPr>
          <p:nvPr/>
        </p:nvSpPr>
        <p:spPr bwMode="auto">
          <a:xfrm>
            <a:off x="323528" y="4883582"/>
            <a:ext cx="4051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GB" altLang="en-US" sz="2800" b="1" dirty="0" err="1"/>
              <a:t>Isafjordur</a:t>
            </a:r>
            <a:r>
              <a:rPr lang="en-GB" altLang="en-US" sz="2800" b="1" dirty="0"/>
              <a:t>, Iceland</a:t>
            </a:r>
          </a:p>
        </p:txBody>
      </p:sp>
    </p:spTree>
    <p:extLst>
      <p:ext uri="{BB962C8B-B14F-4D97-AF65-F5344CB8AC3E}">
        <p14:creationId xmlns:p14="http://schemas.microsoft.com/office/powerpoint/2010/main" val="337770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6" name="Content Placeholder 3" descr="bild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042" r="-18042"/>
          <a:stretch>
            <a:fillRect/>
          </a:stretch>
        </p:blipFill>
        <p:spPr bwMode="auto">
          <a:xfrm>
            <a:off x="12917" y="321634"/>
            <a:ext cx="4340206" cy="238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7" name="Picture 12" descr="Isafjordur flooding Dec 2006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934" y="332656"/>
            <a:ext cx="3843336" cy="2394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8" name="Picture 13" descr="Isafjordur flooding Dec 2006-2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20" y="3068960"/>
            <a:ext cx="3175000" cy="2051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9" name="TextBox 1"/>
          <p:cNvSpPr txBox="1">
            <a:spLocks noChangeArrowheads="1"/>
          </p:cNvSpPr>
          <p:nvPr/>
        </p:nvSpPr>
        <p:spPr bwMode="auto">
          <a:xfrm>
            <a:off x="4698934" y="2924944"/>
            <a:ext cx="4154486" cy="3010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400" b="1" dirty="0"/>
              <a:t>In </a:t>
            </a:r>
            <a:r>
              <a:rPr lang="en-US" altLang="en-US" sz="2400" b="1" dirty="0" smtClean="0"/>
              <a:t>March 2006</a:t>
            </a:r>
            <a:r>
              <a:rPr lang="en-US" altLang="en-US" sz="2400" b="1" dirty="0"/>
              <a:t>, a storm flooded businesses and homes and knocked out electricity (which controlled the pumps, making it impossible to pump the water out)</a:t>
            </a:r>
          </a:p>
          <a:p>
            <a:pPr eaLnBrk="1" hangingPunct="1"/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74492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9" name="Rectangle 9"/>
          <p:cNvSpPr>
            <a:spLocks noChangeArrowheads="1"/>
          </p:cNvSpPr>
          <p:nvPr/>
        </p:nvSpPr>
        <p:spPr bwMode="auto">
          <a:xfrm>
            <a:off x="611188" y="765175"/>
            <a:ext cx="8210550" cy="554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FontTx/>
              <a:buNone/>
            </a:pPr>
            <a:r>
              <a:rPr lang="tr-TR" sz="1400" b="1" dirty="0">
                <a:solidFill>
                  <a:schemeClr val="bg1"/>
                </a:solidFill>
              </a:rPr>
              <a:t>	</a:t>
            </a:r>
            <a:endParaRPr lang="en-GB" sz="1400" b="1" dirty="0">
              <a:solidFill>
                <a:schemeClr val="bg1"/>
              </a:solidFill>
            </a:endParaRPr>
          </a:p>
          <a:p>
            <a:pPr marL="342900" indent="-342900">
              <a:buFontTx/>
              <a:buNone/>
            </a:pPr>
            <a:r>
              <a:rPr lang="en-GB" sz="1400" b="1" dirty="0">
                <a:solidFill>
                  <a:schemeClr val="bg1"/>
                </a:solidFill>
              </a:rPr>
              <a:t>	</a:t>
            </a:r>
          </a:p>
          <a:p>
            <a:pPr marL="342900" indent="-342900">
              <a:buFontTx/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342900" indent="-342900">
              <a:buFontTx/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342900" indent="-342900">
              <a:buFontTx/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342900" indent="-342900">
              <a:buFontTx/>
              <a:buNone/>
            </a:pPr>
            <a:endParaRPr lang="en-GB" sz="2000" b="1" dirty="0">
              <a:solidFill>
                <a:schemeClr val="bg1"/>
              </a:solidFill>
            </a:endParaRPr>
          </a:p>
          <a:p>
            <a:pPr marL="342900" indent="-342900">
              <a:buFontTx/>
              <a:buNone/>
            </a:pPr>
            <a:r>
              <a:rPr lang="en-GB" sz="3200" b="1" dirty="0">
                <a:solidFill>
                  <a:schemeClr val="bg1"/>
                </a:solidFill>
              </a:rPr>
              <a:t>	</a:t>
            </a: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188" y="404664"/>
            <a:ext cx="8277521" cy="46037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Oval 12"/>
          <p:cNvSpPr/>
          <p:nvPr/>
        </p:nvSpPr>
        <p:spPr>
          <a:xfrm>
            <a:off x="5368913" y="980728"/>
            <a:ext cx="527710" cy="527710"/>
          </a:xfrm>
          <a:prstGeom prst="ellipse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dirty="0" smtClean="0">
                <a:solidFill>
                  <a:srgbClr val="000000"/>
                </a:solidFill>
              </a:rPr>
              <a:t>1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3851920" y="2442661"/>
            <a:ext cx="527710" cy="527710"/>
          </a:xfrm>
          <a:prstGeom prst="ellipse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dirty="0">
                <a:solidFill>
                  <a:schemeClr val="tx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21026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1" name="Picture 11" descr="Wind-allyear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208809" y="260648"/>
            <a:ext cx="4631130" cy="46311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1713845" y="4941168"/>
            <a:ext cx="563562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dirty="0">
                <a:latin typeface="+mj-lt"/>
              </a:rPr>
              <a:t>Prevailing winds are northeasterly or north-northeasterly for most of the year</a:t>
            </a:r>
          </a:p>
        </p:txBody>
      </p:sp>
    </p:spTree>
    <p:extLst>
      <p:ext uri="{BB962C8B-B14F-4D97-AF65-F5344CB8AC3E}">
        <p14:creationId xmlns:p14="http://schemas.microsoft.com/office/powerpoint/2010/main" val="2638102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60" name="Picture 4" descr="Wind05-ma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08776"/>
            <a:ext cx="2428875" cy="2428875"/>
          </a:xfrm>
          <a:prstGeom prst="rect">
            <a:avLst/>
          </a:prstGeom>
          <a:noFill/>
        </p:spPr>
      </p:pic>
      <p:pic>
        <p:nvPicPr>
          <p:cNvPr id="45061" name="Picture 5" descr="Wind06-jun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5363" y="208776"/>
            <a:ext cx="2428875" cy="2428875"/>
          </a:xfrm>
          <a:prstGeom prst="rect">
            <a:avLst/>
          </a:prstGeom>
          <a:noFill/>
        </p:spPr>
      </p:pic>
      <p:pic>
        <p:nvPicPr>
          <p:cNvPr id="45062" name="Picture 6" descr="Wind07-jul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89450" y="208776"/>
            <a:ext cx="2428875" cy="2428875"/>
          </a:xfrm>
          <a:prstGeom prst="rect">
            <a:avLst/>
          </a:prstGeom>
          <a:noFill/>
        </p:spPr>
      </p:pic>
      <p:pic>
        <p:nvPicPr>
          <p:cNvPr id="45063" name="Picture 7" descr="Wind08-au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208776"/>
            <a:ext cx="2428875" cy="2428875"/>
          </a:xfrm>
          <a:prstGeom prst="rect">
            <a:avLst/>
          </a:prstGeom>
          <a:noFill/>
        </p:spPr>
      </p:pic>
      <p:pic>
        <p:nvPicPr>
          <p:cNvPr id="45064" name="Picture 8" descr="Wind09-sep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2902079"/>
            <a:ext cx="2428875" cy="2428875"/>
          </a:xfrm>
          <a:prstGeom prst="rect">
            <a:avLst/>
          </a:prstGeom>
          <a:noFill/>
        </p:spPr>
      </p:pic>
      <p:pic>
        <p:nvPicPr>
          <p:cNvPr id="45065" name="Picture 9" descr="Wind10-oct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265363" y="2902079"/>
            <a:ext cx="2428875" cy="2428875"/>
          </a:xfrm>
          <a:prstGeom prst="rect">
            <a:avLst/>
          </a:prstGeom>
          <a:noFill/>
        </p:spPr>
      </p:pic>
      <p:pic>
        <p:nvPicPr>
          <p:cNvPr id="45066" name="Picture 10" descr="Wind11-nov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89449" y="2902078"/>
            <a:ext cx="2428875" cy="2428875"/>
          </a:xfrm>
          <a:prstGeom prst="rect">
            <a:avLst/>
          </a:prstGeom>
          <a:noFill/>
        </p:spPr>
      </p:pic>
      <p:pic>
        <p:nvPicPr>
          <p:cNvPr id="45067" name="Picture 11" descr="Wind12-dec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32587" y="2902079"/>
            <a:ext cx="2428875" cy="2428876"/>
          </a:xfrm>
          <a:prstGeom prst="rect">
            <a:avLst/>
          </a:prstGeom>
          <a:noFill/>
        </p:spPr>
      </p:pic>
      <p:sp>
        <p:nvSpPr>
          <p:cNvPr id="45068" name="Text Box 12"/>
          <p:cNvSpPr txBox="1">
            <a:spLocks noChangeArrowheads="1"/>
          </p:cNvSpPr>
          <p:nvPr/>
        </p:nvSpPr>
        <p:spPr bwMode="auto">
          <a:xfrm>
            <a:off x="2428875" y="5764213"/>
            <a:ext cx="43037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 sz="1800"/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2147945" y="5340387"/>
            <a:ext cx="45849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None/>
            </a:pPr>
            <a:r>
              <a:rPr lang="en-US" sz="2800" dirty="0">
                <a:latin typeface="+mn-lt"/>
              </a:rPr>
              <a:t>Winds from May to December</a:t>
            </a:r>
          </a:p>
        </p:txBody>
      </p:sp>
    </p:spTree>
    <p:extLst>
      <p:ext uri="{BB962C8B-B14F-4D97-AF65-F5344CB8AC3E}">
        <p14:creationId xmlns:p14="http://schemas.microsoft.com/office/powerpoint/2010/main" val="118576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6" name="Picture 4" descr="Wind01-ja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2006" y="111990"/>
            <a:ext cx="2878138" cy="2878138"/>
          </a:xfrm>
          <a:prstGeom prst="rect">
            <a:avLst/>
          </a:prstGeom>
          <a:noFill/>
        </p:spPr>
      </p:pic>
      <p:pic>
        <p:nvPicPr>
          <p:cNvPr id="44037" name="Picture 5" descr="Wind02-feb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2002" y="112816"/>
            <a:ext cx="2868613" cy="2877312"/>
          </a:xfrm>
          <a:prstGeom prst="rect">
            <a:avLst/>
          </a:prstGeom>
          <a:noFill/>
        </p:spPr>
      </p:pic>
      <p:pic>
        <p:nvPicPr>
          <p:cNvPr id="44038" name="Picture 6" descr="Wind03-march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5517" y="3058668"/>
            <a:ext cx="2878138" cy="2878138"/>
          </a:xfrm>
          <a:prstGeom prst="rect">
            <a:avLst/>
          </a:prstGeom>
          <a:noFill/>
        </p:spPr>
      </p:pic>
      <p:pic>
        <p:nvPicPr>
          <p:cNvPr id="44039" name="Picture 7" descr="Wind04-april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49591" y="3058668"/>
            <a:ext cx="2868613" cy="2868613"/>
          </a:xfrm>
          <a:prstGeom prst="rect">
            <a:avLst/>
          </a:prstGeom>
          <a:noFill/>
        </p:spPr>
      </p:pic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6283003" y="2704768"/>
            <a:ext cx="267099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dirty="0">
                <a:latin typeface="+mn-lt"/>
              </a:rPr>
              <a:t>Winds January to April</a:t>
            </a:r>
          </a:p>
        </p:txBody>
      </p:sp>
    </p:spTree>
    <p:extLst>
      <p:ext uri="{BB962C8B-B14F-4D97-AF65-F5344CB8AC3E}">
        <p14:creationId xmlns:p14="http://schemas.microsoft.com/office/powerpoint/2010/main" val="5012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2-12-11 at 6.44.34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787" y="225482"/>
            <a:ext cx="6394860" cy="5569900"/>
          </a:xfrm>
          <a:prstGeom prst="rect">
            <a:avLst/>
          </a:prstGeom>
        </p:spPr>
      </p:pic>
      <p:sp>
        <p:nvSpPr>
          <p:cNvPr id="7" name="Down Arrow 6"/>
          <p:cNvSpPr/>
          <p:nvPr/>
        </p:nvSpPr>
        <p:spPr>
          <a:xfrm rot="13318866">
            <a:off x="3016905" y="1989812"/>
            <a:ext cx="366700" cy="3094512"/>
          </a:xfrm>
          <a:prstGeom prst="downArrow">
            <a:avLst/>
          </a:prstGeom>
          <a:solidFill>
            <a:srgbClr val="48B1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4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2-12-11 at 6.44.34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306" y="173047"/>
            <a:ext cx="6513612" cy="5673334"/>
          </a:xfrm>
          <a:prstGeom prst="rect">
            <a:avLst/>
          </a:prstGeom>
        </p:spPr>
      </p:pic>
      <p:sp>
        <p:nvSpPr>
          <p:cNvPr id="6" name="Down Arrow 5"/>
          <p:cNvSpPr/>
          <p:nvPr/>
        </p:nvSpPr>
        <p:spPr>
          <a:xfrm rot="1954793">
            <a:off x="5384215" y="178885"/>
            <a:ext cx="366700" cy="1180641"/>
          </a:xfrm>
          <a:prstGeom prst="downArrow">
            <a:avLst/>
          </a:prstGeom>
          <a:solidFill>
            <a:srgbClr val="48B1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own Arrow 6"/>
          <p:cNvSpPr/>
          <p:nvPr/>
        </p:nvSpPr>
        <p:spPr>
          <a:xfrm rot="1954793">
            <a:off x="7086282" y="1217881"/>
            <a:ext cx="366700" cy="2053157"/>
          </a:xfrm>
          <a:prstGeom prst="downArrow">
            <a:avLst/>
          </a:prstGeom>
          <a:solidFill>
            <a:srgbClr val="48B1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87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2-12-11 at 6.44.34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536" y="252770"/>
            <a:ext cx="6632366" cy="5776768"/>
          </a:xfrm>
          <a:prstGeom prst="rect">
            <a:avLst/>
          </a:prstGeom>
        </p:spPr>
      </p:pic>
      <p:sp>
        <p:nvSpPr>
          <p:cNvPr id="3" name="Down Arrow 2"/>
          <p:cNvSpPr/>
          <p:nvPr/>
        </p:nvSpPr>
        <p:spPr>
          <a:xfrm rot="1821395">
            <a:off x="5602223" y="281977"/>
            <a:ext cx="366700" cy="961334"/>
          </a:xfrm>
          <a:prstGeom prst="downArrow">
            <a:avLst/>
          </a:prstGeom>
          <a:solidFill>
            <a:srgbClr val="48B1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ircular Arrow 3"/>
          <p:cNvSpPr/>
          <p:nvPr/>
        </p:nvSpPr>
        <p:spPr>
          <a:xfrm rot="17519471" flipH="1">
            <a:off x="4567415" y="257067"/>
            <a:ext cx="782398" cy="844550"/>
          </a:xfrm>
          <a:prstGeom prst="circularArrow">
            <a:avLst>
              <a:gd name="adj1" fmla="val 12500"/>
              <a:gd name="adj2" fmla="val 983450"/>
              <a:gd name="adj3" fmla="val 20457681"/>
              <a:gd name="adj4" fmla="val 15753321"/>
              <a:gd name="adj5" fmla="val 12500"/>
            </a:avLst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 rot="1944578">
            <a:off x="4920563" y="1502686"/>
            <a:ext cx="1187779" cy="203200"/>
          </a:xfrm>
          <a:prstGeom prst="rightArrow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 rot="7067045">
            <a:off x="5793354" y="2640127"/>
            <a:ext cx="795891" cy="203200"/>
          </a:xfrm>
          <a:prstGeom prst="rightArrow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44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2-12-11 at 6.44.34 PM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034" y="152900"/>
            <a:ext cx="6561114" cy="5714708"/>
          </a:xfrm>
          <a:prstGeom prst="rect">
            <a:avLst/>
          </a:prstGeom>
        </p:spPr>
      </p:pic>
      <p:sp>
        <p:nvSpPr>
          <p:cNvPr id="4" name="Circular Arrow 3"/>
          <p:cNvSpPr/>
          <p:nvPr/>
        </p:nvSpPr>
        <p:spPr>
          <a:xfrm rot="17519471" flipH="1">
            <a:off x="4429518" y="37736"/>
            <a:ext cx="782398" cy="844550"/>
          </a:xfrm>
          <a:prstGeom prst="circularArrow">
            <a:avLst>
              <a:gd name="adj1" fmla="val 12500"/>
              <a:gd name="adj2" fmla="val 983450"/>
              <a:gd name="adj3" fmla="val 20457681"/>
              <a:gd name="adj4" fmla="val 15753321"/>
              <a:gd name="adj5" fmla="val 12500"/>
            </a:avLst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 rot="2702716">
            <a:off x="4820156" y="1170126"/>
            <a:ext cx="646023" cy="268067"/>
          </a:xfrm>
          <a:prstGeom prst="rightArrow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/>
          <p:cNvSpPr/>
          <p:nvPr/>
        </p:nvSpPr>
        <p:spPr>
          <a:xfrm rot="7067045">
            <a:off x="5947732" y="3039554"/>
            <a:ext cx="795891" cy="203200"/>
          </a:xfrm>
          <a:prstGeom prst="rightArrow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own Arrow 6"/>
          <p:cNvSpPr/>
          <p:nvPr/>
        </p:nvSpPr>
        <p:spPr>
          <a:xfrm rot="2796855">
            <a:off x="6516655" y="10834"/>
            <a:ext cx="366700" cy="1758678"/>
          </a:xfrm>
          <a:prstGeom prst="downArrow">
            <a:avLst/>
          </a:prstGeom>
          <a:solidFill>
            <a:srgbClr val="48B1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 rot="12471086">
            <a:off x="5500155" y="1577636"/>
            <a:ext cx="560653" cy="284199"/>
          </a:xfrm>
          <a:prstGeom prst="rightArrow">
            <a:avLst/>
          </a:prstGeom>
          <a:solidFill>
            <a:srgbClr val="F99D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09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xmlns:p14="http://schemas.microsoft.com/office/powerpoint/2010/main"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IMG_097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529" y="986776"/>
            <a:ext cx="6373216" cy="477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72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179387" y="815686"/>
            <a:ext cx="8785225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</a:rPr>
              <a:t>	</a:t>
            </a:r>
            <a:endParaRPr lang="en-GB" altLang="en-US" b="1" dirty="0"/>
          </a:p>
          <a:p>
            <a:pPr algn="ctr" eaLnBrk="1" hangingPunct="1">
              <a:buFontTx/>
              <a:buNone/>
            </a:pPr>
            <a:r>
              <a:rPr lang="en-GB" altLang="en-US" b="1" dirty="0"/>
              <a:t>	Implications for staying on the coastline?</a:t>
            </a:r>
          </a:p>
          <a:p>
            <a:pPr algn="ctr" eaLnBrk="1" hangingPunct="1">
              <a:buFontTx/>
              <a:buNone/>
            </a:pPr>
            <a:r>
              <a:rPr lang="en-GB" altLang="en-US" b="1" dirty="0" smtClean="0"/>
              <a:t> </a:t>
            </a: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304455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3630611" y="710248"/>
            <a:ext cx="5041900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2000" b="1" dirty="0" err="1" smtClean="0"/>
              <a:t>Happisburgh</a:t>
            </a:r>
            <a:endParaRPr lang="en-GB" altLang="en-US" sz="2000" b="1" dirty="0" smtClean="0"/>
          </a:p>
          <a:p>
            <a:pPr algn="ctr" eaLnBrk="1" hangingPunct="1">
              <a:buFontTx/>
              <a:buNone/>
            </a:pPr>
            <a:r>
              <a:rPr lang="en-GB" altLang="en-US" sz="2000" b="1" dirty="0" smtClean="0"/>
              <a:t>East coast of the UK, a red line is drawn on the map and a decision is taken not to defend to the right of that line.  </a:t>
            </a:r>
            <a:endParaRPr lang="tr-TR" altLang="en-US" sz="2000" dirty="0"/>
          </a:p>
          <a:p>
            <a:pPr algn="ctr" eaLnBrk="1" hangingPunct="1">
              <a:buFontTx/>
              <a:buNone/>
            </a:pPr>
            <a:endParaRPr lang="en-GB" altLang="en-US" sz="1300" dirty="0"/>
          </a:p>
          <a:p>
            <a:pPr algn="ctr" eaLnBrk="1" hangingPunct="1">
              <a:buFontTx/>
              <a:buNone/>
            </a:pPr>
            <a:endParaRPr lang="tr-TR" altLang="en-US" sz="1400" b="1" dirty="0"/>
          </a:p>
        </p:txBody>
      </p:sp>
      <p:pic>
        <p:nvPicPr>
          <p:cNvPr id="25610" name="Picture 10" descr="Happisburgh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67"/>
          <a:stretch>
            <a:fillRect/>
          </a:stretch>
        </p:blipFill>
        <p:spPr bwMode="auto">
          <a:xfrm>
            <a:off x="3421561" y="2398193"/>
            <a:ext cx="5464175" cy="326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1" name="Picture 11" descr="happisburgh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09"/>
          <a:stretch>
            <a:fillRect/>
          </a:stretch>
        </p:blipFill>
        <p:spPr bwMode="auto">
          <a:xfrm>
            <a:off x="855980" y="692696"/>
            <a:ext cx="2376487" cy="216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2" name="Picture 12" descr="Happisburgh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838"/>
          <a:stretch/>
        </p:blipFill>
        <p:spPr bwMode="auto">
          <a:xfrm>
            <a:off x="822913" y="3030991"/>
            <a:ext cx="2376487" cy="2613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522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179387" y="815686"/>
            <a:ext cx="8785225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</a:rPr>
              <a:t>	</a:t>
            </a:r>
            <a:endParaRPr lang="en-GB" altLang="en-US" b="1" dirty="0"/>
          </a:p>
          <a:p>
            <a:pPr algn="ctr" eaLnBrk="1" hangingPunct="1">
              <a:buFontTx/>
              <a:buNone/>
            </a:pPr>
            <a:r>
              <a:rPr lang="en-GB" altLang="en-US" b="1" dirty="0"/>
              <a:t>	</a:t>
            </a:r>
            <a:r>
              <a:rPr lang="en-GB" altLang="en-US" b="1" dirty="0" smtClean="0"/>
              <a:t>The Welsh coastline</a:t>
            </a:r>
            <a:endParaRPr lang="en-GB" altLang="en-US" b="1" dirty="0"/>
          </a:p>
          <a:p>
            <a:pPr algn="ctr" eaLnBrk="1" hangingPunct="1">
              <a:buFontTx/>
              <a:buNone/>
            </a:pPr>
            <a:r>
              <a:rPr lang="en-GB" altLang="en-US" b="1" dirty="0" smtClean="0"/>
              <a:t> </a:t>
            </a: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49691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4643438" y="1628775"/>
            <a:ext cx="417830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1800" b="1">
              <a:solidFill>
                <a:srgbClr val="FFFF00"/>
              </a:solidFill>
            </a:endParaRPr>
          </a:p>
        </p:txBody>
      </p:sp>
      <p:sp>
        <p:nvSpPr>
          <p:cNvPr id="49162" name="Text Box 13"/>
          <p:cNvSpPr txBox="1">
            <a:spLocks noChangeArrowheads="1"/>
          </p:cNvSpPr>
          <p:nvPr/>
        </p:nvSpPr>
        <p:spPr bwMode="auto">
          <a:xfrm>
            <a:off x="684213" y="5157788"/>
            <a:ext cx="345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>
                <a:solidFill>
                  <a:schemeClr val="bg1"/>
                </a:solidFill>
              </a:rPr>
              <a:t>	</a:t>
            </a:r>
            <a:endParaRPr lang="en-US" altLang="en-US" sz="1800" b="1">
              <a:solidFill>
                <a:schemeClr val="bg2"/>
              </a:solidFill>
            </a:endParaRPr>
          </a:p>
        </p:txBody>
      </p:sp>
      <p:pic>
        <p:nvPicPr>
          <p:cNvPr id="49163" name="Object 2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7" t="-148"/>
          <a:stretch>
            <a:fillRect/>
          </a:stretch>
        </p:blipFill>
        <p:spPr bwMode="auto">
          <a:xfrm>
            <a:off x="1555762" y="385846"/>
            <a:ext cx="6175352" cy="4558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64" name="TextBox 1"/>
          <p:cNvSpPr txBox="1">
            <a:spLocks noChangeArrowheads="1"/>
          </p:cNvSpPr>
          <p:nvPr/>
        </p:nvSpPr>
        <p:spPr bwMode="auto">
          <a:xfrm>
            <a:off x="83127" y="5066010"/>
            <a:ext cx="898864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just" eaLnBrk="1" hangingPunct="1">
              <a:buFontTx/>
              <a:buNone/>
            </a:pPr>
            <a:r>
              <a:rPr lang="en-GB" altLang="en-US" sz="1800" b="1" dirty="0" err="1"/>
              <a:t>Borth</a:t>
            </a:r>
            <a:r>
              <a:rPr lang="en-GB" altLang="en-US" sz="1800" b="1" dirty="0"/>
              <a:t> Reef, UK (bordered by blue rectangle): a) reef in relation to Cardigan bay, b) view of reef from higher elevation at headland to the south, and c) view of reef from </a:t>
            </a:r>
            <a:r>
              <a:rPr lang="en-GB" altLang="en-US" sz="1800" b="1" dirty="0" err="1"/>
              <a:t>Borth</a:t>
            </a:r>
            <a:r>
              <a:rPr lang="en-GB" altLang="en-US" sz="1800" b="1" dirty="0"/>
              <a:t> beach.</a:t>
            </a:r>
          </a:p>
        </p:txBody>
      </p:sp>
    </p:spTree>
    <p:extLst>
      <p:ext uri="{BB962C8B-B14F-4D97-AF65-F5344CB8AC3E}">
        <p14:creationId xmlns:p14="http://schemas.microsoft.com/office/powerpoint/2010/main" val="20482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6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75" y="476672"/>
            <a:ext cx="7691438" cy="455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64" name="TextBox 11"/>
          <p:cNvSpPr txBox="1">
            <a:spLocks noChangeArrowheads="1"/>
          </p:cNvSpPr>
          <p:nvPr/>
        </p:nvSpPr>
        <p:spPr bwMode="auto">
          <a:xfrm>
            <a:off x="484659" y="5177706"/>
            <a:ext cx="79327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en-GB" altLang="en-US" sz="2400" b="1" dirty="0" err="1"/>
              <a:t>Fairbourne</a:t>
            </a: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5397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95003" y="749589"/>
            <a:ext cx="8785225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r>
              <a:rPr lang="en-GB" altLang="en-US" b="1" dirty="0"/>
              <a:t>	</a:t>
            </a:r>
          </a:p>
          <a:p>
            <a:pPr algn="ctr" eaLnBrk="1" hangingPunct="1">
              <a:buFontTx/>
              <a:buNone/>
            </a:pPr>
            <a:r>
              <a:rPr lang="en-GB" altLang="en-US" b="1" dirty="0"/>
              <a:t>	</a:t>
            </a:r>
            <a:r>
              <a:rPr lang="en-GB" altLang="en-US" b="1" dirty="0" smtClean="0"/>
              <a:t>Data collection and interpretation: informing decision-making.</a:t>
            </a: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318946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Tidal Lagoon Swansea Bay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169" y="1600200"/>
            <a:ext cx="6989661" cy="3916363"/>
          </a:xfrm>
        </p:spPr>
      </p:pic>
    </p:spTree>
    <p:extLst>
      <p:ext uri="{BB962C8B-B14F-4D97-AF65-F5344CB8AC3E}">
        <p14:creationId xmlns:p14="http://schemas.microsoft.com/office/powerpoint/2010/main" val="21185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6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 smtClean="0"/>
              <a:t>The </a:t>
            </a:r>
            <a:r>
              <a:rPr lang="en-GB" sz="7200" dirty="0"/>
              <a:t>world’s first, man-made, energy-generating lagoon, with a 320MW installed capacity and 14 hours of reliable generation every day </a:t>
            </a:r>
            <a:r>
              <a:rPr lang="en-GB" sz="7200" dirty="0" smtClean="0"/>
              <a:t>(Wall length 9.5km; </a:t>
            </a:r>
            <a:r>
              <a:rPr lang="en-GB" sz="7200" dirty="0"/>
              <a:t>Area. </a:t>
            </a:r>
            <a:r>
              <a:rPr lang="en-GB" sz="7200" dirty="0" smtClean="0"/>
              <a:t>11.5km</a:t>
            </a:r>
            <a:r>
              <a:rPr lang="en-GB" sz="7200" baseline="30000" dirty="0" smtClean="0"/>
              <a:t>2)</a:t>
            </a:r>
            <a:endParaRPr lang="en-GB" sz="7200" baseline="30000" dirty="0"/>
          </a:p>
          <a:p>
            <a:r>
              <a:rPr lang="en-GB" sz="7200" dirty="0"/>
              <a:t>Clean, renewable and predictable power for over 155,000 homes (equivalent to 90% of Swansea Bay's annual domestic electricity use) for 120 years </a:t>
            </a:r>
          </a:p>
          <a:p>
            <a:r>
              <a:rPr lang="en-GB" sz="7200" dirty="0"/>
              <a:t>Large-scale tidal power connected to the National Grid, as other power stations are closed down </a:t>
            </a:r>
          </a:p>
          <a:p>
            <a:r>
              <a:rPr lang="en-GB" sz="7200" dirty="0"/>
              <a:t>An important contribution towards national carbon emission reduction targets – over 236,000 tonnes of CO</a:t>
            </a:r>
            <a:r>
              <a:rPr lang="en-GB" sz="7200" baseline="-25000" dirty="0"/>
              <a:t>2  </a:t>
            </a:r>
            <a:r>
              <a:rPr lang="en-GB" sz="7200" dirty="0"/>
              <a:t>saved each year </a:t>
            </a:r>
            <a:endParaRPr lang="en-GB" sz="7200" dirty="0" smtClean="0"/>
          </a:p>
          <a:p>
            <a:r>
              <a:rPr lang="en-GB" sz="7200" dirty="0"/>
              <a:t>An opportunity to develop a world-leading tidal range industry in the UK  </a:t>
            </a:r>
          </a:p>
          <a:p>
            <a:r>
              <a:rPr lang="en-GB" sz="7200" dirty="0"/>
              <a:t>Significant employment and value creation in Wales </a:t>
            </a:r>
          </a:p>
          <a:p>
            <a:r>
              <a:rPr lang="en-GB" sz="7200" dirty="0"/>
              <a:t>Community and tourism opportunities in sports, recreation, education, arts and culture </a:t>
            </a:r>
          </a:p>
          <a:p>
            <a:r>
              <a:rPr lang="en-GB" sz="7200" dirty="0"/>
              <a:t>Conservation, restocking and biodiversity programmes </a:t>
            </a:r>
          </a:p>
          <a:p>
            <a:r>
              <a:rPr lang="en-GB" sz="7200" dirty="0"/>
              <a:t>Coastal flood protection </a:t>
            </a:r>
            <a:endParaRPr lang="en-GB" sz="6200" dirty="0"/>
          </a:p>
          <a:p>
            <a:endParaRPr lang="en-GB" dirty="0" smtClean="0"/>
          </a:p>
          <a:p>
            <a:pPr marL="0" indent="0" algn="r">
              <a:buNone/>
            </a:pPr>
            <a:r>
              <a:rPr lang="en-GB" sz="4800" dirty="0" smtClean="0"/>
              <a:t>(tidallagoonswanseabay.com, 2015)</a:t>
            </a:r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30167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95003" y="749589"/>
            <a:ext cx="8785225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r>
              <a:rPr lang="en-GB" altLang="en-US" b="1" dirty="0"/>
              <a:t>	</a:t>
            </a:r>
          </a:p>
          <a:p>
            <a:pPr algn="ctr" eaLnBrk="1" hangingPunct="1">
              <a:buFontTx/>
              <a:buNone/>
            </a:pPr>
            <a:r>
              <a:rPr lang="en-GB" altLang="en-US" b="1" dirty="0"/>
              <a:t>	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Baseline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Establish beach and shoreline behaviour prior to construction</a:t>
            </a:r>
          </a:p>
          <a:p>
            <a:r>
              <a:rPr lang="en-GB" dirty="0" smtClean="0"/>
              <a:t>Establish baseline data</a:t>
            </a:r>
          </a:p>
          <a:p>
            <a:r>
              <a:rPr lang="en-GB" dirty="0" smtClean="0"/>
              <a:t>Monitor during construction</a:t>
            </a:r>
          </a:p>
          <a:p>
            <a:r>
              <a:rPr lang="en-GB" dirty="0" smtClean="0"/>
              <a:t>Monitor post construction</a:t>
            </a:r>
          </a:p>
          <a:p>
            <a:r>
              <a:rPr lang="en-GB" dirty="0" smtClean="0"/>
              <a:t>Assess change and mitigate if necessary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00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Monitoring</a:t>
            </a:r>
            <a:endParaRPr lang="en-GB" dirty="0"/>
          </a:p>
        </p:txBody>
      </p:sp>
      <p:pic>
        <p:nvPicPr>
          <p:cNvPr id="4" name="Content Placeholder 3" descr="Location of lagoon.bmp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l="21277" t="5110" r="27660" b="13197"/>
          <a:stretch/>
        </p:blipFill>
        <p:spPr>
          <a:xfrm>
            <a:off x="1691680" y="1196752"/>
            <a:ext cx="5791200" cy="4421533"/>
          </a:xfrm>
        </p:spPr>
      </p:pic>
    </p:spTree>
    <p:extLst>
      <p:ext uri="{BB962C8B-B14F-4D97-AF65-F5344CB8AC3E}">
        <p14:creationId xmlns:p14="http://schemas.microsoft.com/office/powerpoint/2010/main" val="187185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Profile Locations (Shoreline Management __; additional TLSB </a:t>
            </a:r>
            <a:r>
              <a:rPr lang="en-GB" sz="2000" dirty="0" smtClean="0">
                <a:solidFill>
                  <a:srgbClr val="FF0000"/>
                </a:solidFill>
              </a:rPr>
              <a:t>__</a:t>
            </a:r>
            <a:r>
              <a:rPr lang="en-GB" sz="2000" dirty="0" smtClean="0"/>
              <a:t>)</a:t>
            </a:r>
            <a:endParaRPr lang="en-GB" sz="2000" dirty="0"/>
          </a:p>
        </p:txBody>
      </p:sp>
      <p:pic>
        <p:nvPicPr>
          <p:cNvPr id="4" name="Content Placeholder 3" descr="profile all.bmp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l="26596" t="7457" r="24468" b="24806"/>
          <a:stretch/>
        </p:blipFill>
        <p:spPr>
          <a:xfrm>
            <a:off x="1115616" y="1052736"/>
            <a:ext cx="6897327" cy="4556265"/>
          </a:xfrm>
        </p:spPr>
      </p:pic>
    </p:spTree>
    <p:extLst>
      <p:ext uri="{BB962C8B-B14F-4D97-AF65-F5344CB8AC3E}">
        <p14:creationId xmlns:p14="http://schemas.microsoft.com/office/powerpoint/2010/main" val="154176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 of Sediment Samples</a:t>
            </a:r>
            <a:endParaRPr lang="en-GB" dirty="0"/>
          </a:p>
        </p:txBody>
      </p:sp>
      <p:pic>
        <p:nvPicPr>
          <p:cNvPr id="4" name="Content Placeholder 3" descr="sediment sample location r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4468" t="8319" r="26596" b="24806"/>
          <a:stretch>
            <a:fillRect/>
          </a:stretch>
        </p:blipFill>
        <p:spPr>
          <a:xfrm>
            <a:off x="1403648" y="1412776"/>
            <a:ext cx="6451910" cy="4207768"/>
          </a:xfrm>
        </p:spPr>
      </p:pic>
    </p:spTree>
    <p:extLst>
      <p:ext uri="{BB962C8B-B14F-4D97-AF65-F5344CB8AC3E}">
        <p14:creationId xmlns:p14="http://schemas.microsoft.com/office/powerpoint/2010/main" val="200931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Sediments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Determination of Particle Size Distribution by Sieving and Laser </a:t>
            </a:r>
            <a:r>
              <a:rPr lang="en-US" dirty="0" smtClean="0"/>
              <a:t>Diffraction</a:t>
            </a:r>
          </a:p>
          <a:p>
            <a:r>
              <a:rPr lang="en-US" dirty="0"/>
              <a:t>The data from sieving is merged with that obtained by the laser diffraction and used to obtain a full particle size distribution.</a:t>
            </a:r>
            <a:endParaRPr lang="en-GB" dirty="0"/>
          </a:p>
          <a:p>
            <a:r>
              <a:rPr lang="en-US" dirty="0" smtClean="0"/>
              <a:t>Particle </a:t>
            </a:r>
            <a:r>
              <a:rPr lang="en-US" dirty="0"/>
              <a:t>Size Distribution analysis gives a </a:t>
            </a:r>
            <a:r>
              <a:rPr lang="en-US" dirty="0" smtClean="0"/>
              <a:t>composition </a:t>
            </a:r>
            <a:r>
              <a:rPr lang="en-US" dirty="0"/>
              <a:t>and description of marine </a:t>
            </a:r>
            <a:r>
              <a:rPr lang="en-US" dirty="0" smtClean="0"/>
              <a:t>sediment, e.g. sand, silt, clay, mud.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46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836712"/>
            <a:ext cx="7447848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84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08720"/>
            <a:ext cx="741591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5788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34" y="692696"/>
            <a:ext cx="7378700" cy="45259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282" y="706535"/>
            <a:ext cx="7378700" cy="45259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60" y="719235"/>
            <a:ext cx="7378700" cy="45386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910" y="712885"/>
            <a:ext cx="7378700" cy="45386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43" y="706709"/>
            <a:ext cx="7423150" cy="45386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60" y="693836"/>
            <a:ext cx="7404100" cy="47005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60" y="706535"/>
            <a:ext cx="7378700" cy="453866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34" y="706535"/>
            <a:ext cx="7378700" cy="455136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34" y="693836"/>
            <a:ext cx="7302500" cy="457676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60" y="693836"/>
            <a:ext cx="7302500" cy="466566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60" y="693836"/>
            <a:ext cx="7340600" cy="47466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60" y="692696"/>
            <a:ext cx="7340600" cy="474662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60" y="693836"/>
            <a:ext cx="7346950" cy="477996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0" y="33265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Beach profile analysis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2212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836712"/>
            <a:ext cx="7620000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94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6" b="2983"/>
          <a:stretch>
            <a:fillRect/>
          </a:stretch>
        </p:blipFill>
        <p:spPr>
          <a:xfrm>
            <a:off x="1691680" y="116632"/>
            <a:ext cx="5562600" cy="5391443"/>
          </a:xfrm>
        </p:spPr>
      </p:pic>
    </p:spTree>
    <p:extLst>
      <p:ext uri="{BB962C8B-B14F-4D97-AF65-F5344CB8AC3E}">
        <p14:creationId xmlns:p14="http://schemas.microsoft.com/office/powerpoint/2010/main" val="4200325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nceptual model of sediment change.bmp"/>
          <p:cNvPicPr/>
          <p:nvPr/>
        </p:nvPicPr>
        <p:blipFill rotWithShape="1">
          <a:blip r:embed="rId3" cstate="print"/>
          <a:srcRect l="10961" t="2175" r="1072" b="22348"/>
          <a:stretch/>
        </p:blipFill>
        <p:spPr>
          <a:xfrm>
            <a:off x="539552" y="205912"/>
            <a:ext cx="5618212" cy="536594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376375" y="836712"/>
            <a:ext cx="25922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driving </a:t>
            </a:r>
            <a:r>
              <a:rPr lang="en-GB" dirty="0"/>
              <a:t>force for beach rotation is </a:t>
            </a:r>
            <a:r>
              <a:rPr lang="en-GB" dirty="0" smtClean="0"/>
              <a:t>the </a:t>
            </a:r>
            <a:r>
              <a:rPr lang="en-GB" dirty="0"/>
              <a:t>presence of Swansea Dockland/Tawe dredged channel complex</a:t>
            </a:r>
            <a:r>
              <a:rPr lang="en-GB" dirty="0" smtClean="0"/>
              <a:t>, Port </a:t>
            </a:r>
            <a:r>
              <a:rPr lang="en-GB" dirty="0"/>
              <a:t>Talbot Harbour and the Neath dredged channel which form surrogate </a:t>
            </a:r>
            <a:r>
              <a:rPr lang="en-GB" dirty="0" smtClean="0"/>
              <a:t>headlands </a:t>
            </a:r>
            <a:r>
              <a:rPr lang="en-GB" dirty="0"/>
              <a:t>essentially </a:t>
            </a:r>
            <a:r>
              <a:rPr lang="en-GB" dirty="0" smtClean="0"/>
              <a:t>creating four </a:t>
            </a:r>
            <a:r>
              <a:rPr lang="en-GB" dirty="0"/>
              <a:t>separate beach systems </a:t>
            </a:r>
            <a:r>
              <a:rPr lang="en-GB" dirty="0" smtClean="0"/>
              <a:t>by </a:t>
            </a:r>
            <a:r>
              <a:rPr lang="en-GB" dirty="0"/>
              <a:t>restricting sediment by-pass.</a:t>
            </a:r>
          </a:p>
        </p:txBody>
      </p:sp>
    </p:spTree>
    <p:extLst>
      <p:ext uri="{BB962C8B-B14F-4D97-AF65-F5344CB8AC3E}">
        <p14:creationId xmlns:p14="http://schemas.microsoft.com/office/powerpoint/2010/main" val="125470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4" t="9325" r="57165" b="38457"/>
          <a:stretch/>
        </p:blipFill>
        <p:spPr bwMode="auto">
          <a:xfrm>
            <a:off x="683568" y="476672"/>
            <a:ext cx="7818718" cy="320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43608" y="3861048"/>
            <a:ext cx="7272808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Initial results suggest that the proposed Swansea Bay Tidal Lagoon, located between </a:t>
            </a:r>
            <a:r>
              <a:rPr lang="en-GB" dirty="0" smtClean="0"/>
              <a:t>sediment cells </a:t>
            </a:r>
            <a:r>
              <a:rPr lang="en-GB" dirty="0"/>
              <a:t>and surrogate headlands, would have little negative effect on subaerial coastal processes. </a:t>
            </a:r>
            <a:r>
              <a:rPr lang="en-GB" dirty="0" smtClean="0"/>
              <a:t>These datasets </a:t>
            </a:r>
            <a:r>
              <a:rPr lang="en-GB" dirty="0"/>
              <a:t>will be used as a benchmark for monitoring prior to, during and post construction, with </a:t>
            </a:r>
            <a:r>
              <a:rPr lang="en-GB" dirty="0" smtClean="0"/>
              <a:t>results being </a:t>
            </a:r>
            <a:r>
              <a:rPr lang="en-GB" dirty="0"/>
              <a:t>used to update and inform subsequent strategies.</a:t>
            </a:r>
          </a:p>
        </p:txBody>
      </p:sp>
    </p:spTree>
    <p:extLst>
      <p:ext uri="{BB962C8B-B14F-4D97-AF65-F5344CB8AC3E}">
        <p14:creationId xmlns:p14="http://schemas.microsoft.com/office/powerpoint/2010/main" val="142808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ASTEC (Automated </a:t>
            </a:r>
            <a:r>
              <a:rPr lang="en-GB" sz="3200" dirty="0"/>
              <a:t>Sensing Technology for Coastal </a:t>
            </a:r>
            <a:r>
              <a:rPr lang="en-GB" sz="3200" dirty="0" smtClean="0"/>
              <a:t>Monitoring)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36996"/>
            <a:ext cx="3719725" cy="3916363"/>
          </a:xfrm>
        </p:spPr>
      </p:pic>
      <p:pic>
        <p:nvPicPr>
          <p:cNvPr id="13314" name="Picture 2" descr="http://www.internet-engineering.co.uk/gallery/tes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770" y="1633925"/>
            <a:ext cx="2576726" cy="3880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545" y="1633925"/>
            <a:ext cx="2423984" cy="32319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88224" y="508518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Wells et </a:t>
            </a:r>
            <a:r>
              <a:rPr lang="en-GB" dirty="0" smtClean="0"/>
              <a:t>al. (2009)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4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 smtClean="0"/>
              <a:t>Assessment of Change</a:t>
            </a:r>
            <a:endParaRPr lang="en-GB" dirty="0"/>
          </a:p>
        </p:txBody>
      </p:sp>
      <p:pic>
        <p:nvPicPr>
          <p:cNvPr id="4" name="Content Placeholder 3" descr="T207 Threshold.bmp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52736"/>
            <a:ext cx="78486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06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611188" y="620688"/>
            <a:ext cx="8210550" cy="4744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Ongoing work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Determining volumes and linking to bathymetry.</a:t>
            </a:r>
          </a:p>
          <a:p>
            <a:r>
              <a:rPr lang="en-GB" dirty="0" smtClean="0"/>
              <a:t>Evaluating sea levels and storm impacts to shoreline change</a:t>
            </a:r>
          </a:p>
          <a:p>
            <a:r>
              <a:rPr lang="en-GB" dirty="0" smtClean="0"/>
              <a:t>Assessing NAO influences</a:t>
            </a:r>
          </a:p>
          <a:p>
            <a:r>
              <a:rPr lang="en-GB" dirty="0" smtClean="0"/>
              <a:t>Examination of sediment distribution across the Bay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509279" y="408915"/>
            <a:ext cx="821055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r>
              <a:rPr lang="en-GB" altLang="en-US" b="1" dirty="0"/>
              <a:t>	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Global temperatures are increasing</a:t>
            </a:r>
          </a:p>
          <a:p>
            <a:r>
              <a:rPr lang="en-GB" dirty="0" smtClean="0"/>
              <a:t>Global sea levels are increasing</a:t>
            </a:r>
          </a:p>
          <a:p>
            <a:r>
              <a:rPr lang="en-GB" dirty="0" smtClean="0"/>
              <a:t>Storm intensities are increasing</a:t>
            </a:r>
          </a:p>
          <a:p>
            <a:r>
              <a:rPr lang="en-GB" dirty="0" smtClean="0"/>
              <a:t>Costs of defending the shoreline are increasing</a:t>
            </a:r>
          </a:p>
          <a:p>
            <a:r>
              <a:rPr lang="en-GB" dirty="0" smtClean="0"/>
              <a:t>There is no evidence to date that the Tidal </a:t>
            </a:r>
            <a:r>
              <a:rPr lang="en-GB" dirty="0"/>
              <a:t>L</a:t>
            </a:r>
            <a:r>
              <a:rPr lang="en-GB" dirty="0" smtClean="0"/>
              <a:t>agoon Swansea Bay will have detrimental shoreline impacts</a:t>
            </a:r>
          </a:p>
          <a:p>
            <a:r>
              <a:rPr lang="en-GB" dirty="0" smtClean="0"/>
              <a:t>Baseline studies will enable rapid assessment of shoreline change, during and post construction</a:t>
            </a:r>
          </a:p>
          <a:p>
            <a:r>
              <a:rPr lang="en-GB" dirty="0" smtClean="0"/>
              <a:t>Overall benefits of the tidal lagoon make its construction a ‘no brainer’, not least for Swansea</a:t>
            </a:r>
          </a:p>
          <a:p>
            <a:r>
              <a:rPr lang="en-GB" dirty="0">
                <a:hlinkClick r:id="rId3"/>
              </a:rPr>
              <a:t>http://www.tidallagoonswanseabay.com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62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Rectangle 9"/>
          <p:cNvSpPr>
            <a:spLocks noChangeArrowheads="1"/>
          </p:cNvSpPr>
          <p:nvPr/>
        </p:nvSpPr>
        <p:spPr bwMode="auto">
          <a:xfrm>
            <a:off x="509279" y="2060847"/>
            <a:ext cx="8210550" cy="3891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tr-TR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en-GB" altLang="en-US" sz="1400" b="1" dirty="0">
                <a:solidFill>
                  <a:schemeClr val="bg1"/>
                </a:solidFill>
              </a:rPr>
              <a:t>	</a:t>
            </a:r>
            <a:endParaRPr lang="en-GB" altLang="en-US" sz="14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eaLnBrk="1" hangingPunct="1">
              <a:buFontTx/>
              <a:buNone/>
            </a:pPr>
            <a:endParaRPr lang="en-GB" altLang="en-US" sz="2000" b="1" dirty="0"/>
          </a:p>
          <a:p>
            <a:pPr algn="ctr" eaLnBrk="1" hangingPunct="1">
              <a:buFontTx/>
              <a:buNone/>
            </a:pPr>
            <a:r>
              <a:rPr lang="en-GB" altLang="en-US" b="1" dirty="0"/>
              <a:t>	</a:t>
            </a:r>
            <a:endParaRPr lang="en-GB" altLang="en-US" b="1" dirty="0" smtClean="0"/>
          </a:p>
          <a:p>
            <a:pPr algn="ctr" eaLnBrk="1" hangingPunct="1">
              <a:buFontTx/>
              <a:buNone/>
            </a:pPr>
            <a:r>
              <a:rPr lang="en-GB" altLang="en-US" b="1" dirty="0" smtClean="0"/>
              <a:t>Thank you for listening. </a:t>
            </a:r>
          </a:p>
          <a:p>
            <a:pPr algn="ctr" eaLnBrk="1" hangingPunct="1">
              <a:buFontTx/>
              <a:buNone/>
            </a:pPr>
            <a:r>
              <a:rPr lang="en-GB" altLang="en-US" b="1" dirty="0" smtClean="0"/>
              <a:t>Any questions?</a:t>
            </a:r>
          </a:p>
          <a:p>
            <a:pPr algn="ctr" eaLnBrk="1" hangingPunct="1">
              <a:buFontTx/>
              <a:buNone/>
            </a:pPr>
            <a:endParaRPr lang="en-GB" altLang="en-US" b="1" dirty="0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8066"/>
            <a:ext cx="698966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60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684</TotalTime>
  <Words>691</Words>
  <Application>Microsoft Office PowerPoint</Application>
  <PresentationFormat>On-screen Show (4:3)</PresentationFormat>
  <Paragraphs>215</Paragraphs>
  <Slides>48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Myriad Pro</vt:lpstr>
      <vt:lpstr>20140311PresentationUWTSDTemplate</vt:lpstr>
      <vt:lpstr>Climate Change, infrastructure and the Swansea Bay Tidal Lagoon  </vt:lpstr>
      <vt:lpstr>Presentation</vt:lpstr>
      <vt:lpstr>Temperature and CO2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Tidal Lagoon Swansea Bay</vt:lpstr>
      <vt:lpstr>Benefits</vt:lpstr>
      <vt:lpstr>Baseline Studies</vt:lpstr>
      <vt:lpstr>Monitoring</vt:lpstr>
      <vt:lpstr>Profile Locations (Shoreline Management __; additional TLSB __)</vt:lpstr>
      <vt:lpstr>Location of Sediment Samples</vt:lpstr>
      <vt:lpstr>Sediments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ASTEC (Automated Sensing Technology for Coastal Monitoring)</vt:lpstr>
      <vt:lpstr>Assessment of Change</vt:lpstr>
      <vt:lpstr>Ongoing work 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Rhian Jenkins</cp:lastModifiedBy>
  <cp:revision>44</cp:revision>
  <dcterms:created xsi:type="dcterms:W3CDTF">2015-04-14T15:21:28Z</dcterms:created>
  <dcterms:modified xsi:type="dcterms:W3CDTF">2019-01-28T15:07:55Z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