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256" r:id="rId5"/>
    <p:sldId id="684" r:id="rId6"/>
    <p:sldId id="257" r:id="rId7"/>
    <p:sldId id="285" r:id="rId8"/>
    <p:sldId id="288" r:id="rId9"/>
    <p:sldId id="300" r:id="rId10"/>
    <p:sldId id="293" r:id="rId11"/>
    <p:sldId id="682" r:id="rId12"/>
    <p:sldId id="275" r:id="rId13"/>
    <p:sldId id="304" r:id="rId14"/>
    <p:sldId id="267" r:id="rId15"/>
    <p:sldId id="343" r:id="rId16"/>
    <p:sldId id="697" r:id="rId17"/>
    <p:sldId id="694" r:id="rId18"/>
    <p:sldId id="695" r:id="rId19"/>
    <p:sldId id="322" r:id="rId20"/>
    <p:sldId id="313" r:id="rId21"/>
    <p:sldId id="336" r:id="rId22"/>
    <p:sldId id="624" r:id="rId23"/>
    <p:sldId id="625" r:id="rId24"/>
    <p:sldId id="626" r:id="rId25"/>
    <p:sldId id="461" r:id="rId26"/>
    <p:sldId id="462" r:id="rId27"/>
    <p:sldId id="337" r:id="rId28"/>
    <p:sldId id="338" r:id="rId29"/>
    <p:sldId id="339" r:id="rId30"/>
    <p:sldId id="340" r:id="rId31"/>
    <p:sldId id="342" r:id="rId32"/>
    <p:sldId id="316" r:id="rId33"/>
    <p:sldId id="639" r:id="rId34"/>
    <p:sldId id="686" r:id="rId35"/>
    <p:sldId id="325" r:id="rId36"/>
    <p:sldId id="685" r:id="rId37"/>
    <p:sldId id="334" r:id="rId38"/>
    <p:sldId id="335" r:id="rId39"/>
    <p:sldId id="345" r:id="rId40"/>
    <p:sldId id="696" r:id="rId41"/>
    <p:sldId id="331" r:id="rId42"/>
    <p:sldId id="344" r:id="rId43"/>
    <p:sldId id="691" r:id="rId44"/>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59DC63-6082-4A3D-9C33-B29EFE504645}" v="34" dt="2025-03-02T22:16:30.9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2" autoAdjust="0"/>
    <p:restoredTop sz="91641" autoAdjust="0"/>
  </p:normalViewPr>
  <p:slideViewPr>
    <p:cSldViewPr>
      <p:cViewPr varScale="1">
        <p:scale>
          <a:sx n="81" d="100"/>
          <a:sy n="81" d="100"/>
        </p:scale>
        <p:origin x="51" y="96"/>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4A59DC63-6082-4A3D-9C33-B29EFE504645}"/>
    <pc:docChg chg="undo custSel addSld delSld modSld">
      <pc:chgData name="Helen Lee" userId="950b76d7-29a8-4037-9cf6-1d47a6b96373" providerId="ADAL" clId="{4A59DC63-6082-4A3D-9C33-B29EFE504645}" dt="2025-03-02T22:16:47.497" v="94" actId="47"/>
      <pc:docMkLst>
        <pc:docMk/>
      </pc:docMkLst>
      <pc:sldChg chg="modSp mod">
        <pc:chgData name="Helen Lee" userId="950b76d7-29a8-4037-9cf6-1d47a6b96373" providerId="ADAL" clId="{4A59DC63-6082-4A3D-9C33-B29EFE504645}" dt="2025-03-02T22:12:49.225" v="12" actId="20577"/>
        <pc:sldMkLst>
          <pc:docMk/>
          <pc:sldMk cId="2087353130" sldId="256"/>
        </pc:sldMkLst>
        <pc:spChg chg="mod">
          <ac:chgData name="Helen Lee" userId="950b76d7-29a8-4037-9cf6-1d47a6b96373" providerId="ADAL" clId="{4A59DC63-6082-4A3D-9C33-B29EFE504645}" dt="2025-03-02T22:12:49.225" v="12" actId="20577"/>
          <ac:spMkLst>
            <pc:docMk/>
            <pc:sldMk cId="2087353130" sldId="256"/>
            <ac:spMk id="3" creationId="{22C6E451-9A9C-40B0-8CEB-03CB8540F3F1}"/>
          </ac:spMkLst>
        </pc:spChg>
      </pc:sldChg>
      <pc:sldChg chg="del">
        <pc:chgData name="Helen Lee" userId="950b76d7-29a8-4037-9cf6-1d47a6b96373" providerId="ADAL" clId="{4A59DC63-6082-4A3D-9C33-B29EFE504645}" dt="2025-03-02T22:15:47.841" v="81" actId="47"/>
        <pc:sldMkLst>
          <pc:docMk/>
          <pc:sldMk cId="3717047952" sldId="321"/>
        </pc:sldMkLst>
      </pc:sldChg>
      <pc:sldChg chg="del">
        <pc:chgData name="Helen Lee" userId="950b76d7-29a8-4037-9cf6-1d47a6b96373" providerId="ADAL" clId="{4A59DC63-6082-4A3D-9C33-B29EFE504645}" dt="2025-03-02T22:15:49.439" v="84" actId="47"/>
        <pc:sldMkLst>
          <pc:docMk/>
          <pc:sldMk cId="296011953" sldId="324"/>
        </pc:sldMkLst>
      </pc:sldChg>
      <pc:sldChg chg="del">
        <pc:chgData name="Helen Lee" userId="950b76d7-29a8-4037-9cf6-1d47a6b96373" providerId="ADAL" clId="{4A59DC63-6082-4A3D-9C33-B29EFE504645}" dt="2025-03-02T22:15:49.860" v="85" actId="47"/>
        <pc:sldMkLst>
          <pc:docMk/>
          <pc:sldMk cId="798427634" sldId="326"/>
        </pc:sldMkLst>
      </pc:sldChg>
      <pc:sldChg chg="del">
        <pc:chgData name="Helen Lee" userId="950b76d7-29a8-4037-9cf6-1d47a6b96373" providerId="ADAL" clId="{4A59DC63-6082-4A3D-9C33-B29EFE504645}" dt="2025-03-02T22:15:48.360" v="82" actId="47"/>
        <pc:sldMkLst>
          <pc:docMk/>
          <pc:sldMk cId="4288669709" sldId="328"/>
        </pc:sldMkLst>
      </pc:sldChg>
      <pc:sldChg chg="del">
        <pc:chgData name="Helen Lee" userId="950b76d7-29a8-4037-9cf6-1d47a6b96373" providerId="ADAL" clId="{4A59DC63-6082-4A3D-9C33-B29EFE504645}" dt="2025-03-02T22:16:15.938" v="87" actId="47"/>
        <pc:sldMkLst>
          <pc:docMk/>
          <pc:sldMk cId="311561960" sldId="330"/>
        </pc:sldMkLst>
      </pc:sldChg>
      <pc:sldChg chg="modSp mod">
        <pc:chgData name="Helen Lee" userId="950b76d7-29a8-4037-9cf6-1d47a6b96373" providerId="ADAL" clId="{4A59DC63-6082-4A3D-9C33-B29EFE504645}" dt="2025-03-02T22:13:54.970" v="43" actId="27636"/>
        <pc:sldMkLst>
          <pc:docMk/>
          <pc:sldMk cId="11170792" sldId="340"/>
        </pc:sldMkLst>
        <pc:spChg chg="mod">
          <ac:chgData name="Helen Lee" userId="950b76d7-29a8-4037-9cf6-1d47a6b96373" providerId="ADAL" clId="{4A59DC63-6082-4A3D-9C33-B29EFE504645}" dt="2025-03-02T22:13:54.970" v="43" actId="27636"/>
          <ac:spMkLst>
            <pc:docMk/>
            <pc:sldMk cId="11170792" sldId="340"/>
            <ac:spMk id="2" creationId="{92BB487E-92EA-409F-BADE-A3D6705913B3}"/>
          </ac:spMkLst>
        </pc:spChg>
      </pc:sldChg>
      <pc:sldChg chg="del">
        <pc:chgData name="Helen Lee" userId="950b76d7-29a8-4037-9cf6-1d47a6b96373" providerId="ADAL" clId="{4A59DC63-6082-4A3D-9C33-B29EFE504645}" dt="2025-03-02T22:16:15.938" v="87" actId="47"/>
        <pc:sldMkLst>
          <pc:docMk/>
          <pc:sldMk cId="1913280037" sldId="350"/>
        </pc:sldMkLst>
      </pc:sldChg>
      <pc:sldChg chg="del">
        <pc:chgData name="Helen Lee" userId="950b76d7-29a8-4037-9cf6-1d47a6b96373" providerId="ADAL" clId="{4A59DC63-6082-4A3D-9C33-B29EFE504645}" dt="2025-03-02T22:16:15.938" v="87" actId="47"/>
        <pc:sldMkLst>
          <pc:docMk/>
          <pc:sldMk cId="1487378484" sldId="365"/>
        </pc:sldMkLst>
      </pc:sldChg>
      <pc:sldChg chg="del">
        <pc:chgData name="Helen Lee" userId="950b76d7-29a8-4037-9cf6-1d47a6b96373" providerId="ADAL" clId="{4A59DC63-6082-4A3D-9C33-B29EFE504645}" dt="2025-03-02T22:16:15.938" v="87" actId="47"/>
        <pc:sldMkLst>
          <pc:docMk/>
          <pc:sldMk cId="285837656" sldId="434"/>
        </pc:sldMkLst>
      </pc:sldChg>
      <pc:sldChg chg="del">
        <pc:chgData name="Helen Lee" userId="950b76d7-29a8-4037-9cf6-1d47a6b96373" providerId="ADAL" clId="{4A59DC63-6082-4A3D-9C33-B29EFE504645}" dt="2025-03-02T22:16:15.938" v="87" actId="47"/>
        <pc:sldMkLst>
          <pc:docMk/>
          <pc:sldMk cId="772424597" sldId="463"/>
        </pc:sldMkLst>
      </pc:sldChg>
      <pc:sldChg chg="del">
        <pc:chgData name="Helen Lee" userId="950b76d7-29a8-4037-9cf6-1d47a6b96373" providerId="ADAL" clId="{4A59DC63-6082-4A3D-9C33-B29EFE504645}" dt="2025-03-02T22:16:15.938" v="87" actId="47"/>
        <pc:sldMkLst>
          <pc:docMk/>
          <pc:sldMk cId="2861167748" sldId="614"/>
        </pc:sldMkLst>
      </pc:sldChg>
      <pc:sldChg chg="del">
        <pc:chgData name="Helen Lee" userId="950b76d7-29a8-4037-9cf6-1d47a6b96373" providerId="ADAL" clId="{4A59DC63-6082-4A3D-9C33-B29EFE504645}" dt="2025-03-02T22:15:48.935" v="83" actId="47"/>
        <pc:sldMkLst>
          <pc:docMk/>
          <pc:sldMk cId="245344284" sldId="615"/>
        </pc:sldMkLst>
      </pc:sldChg>
      <pc:sldChg chg="del">
        <pc:chgData name="Helen Lee" userId="950b76d7-29a8-4037-9cf6-1d47a6b96373" providerId="ADAL" clId="{4A59DC63-6082-4A3D-9C33-B29EFE504645}" dt="2025-03-02T22:16:15.938" v="87" actId="47"/>
        <pc:sldMkLst>
          <pc:docMk/>
          <pc:sldMk cId="2777416039" sldId="616"/>
        </pc:sldMkLst>
      </pc:sldChg>
      <pc:sldChg chg="del">
        <pc:chgData name="Helen Lee" userId="950b76d7-29a8-4037-9cf6-1d47a6b96373" providerId="ADAL" clId="{4A59DC63-6082-4A3D-9C33-B29EFE504645}" dt="2025-03-02T22:16:15.938" v="87" actId="47"/>
        <pc:sldMkLst>
          <pc:docMk/>
          <pc:sldMk cId="3357334758" sldId="619"/>
        </pc:sldMkLst>
      </pc:sldChg>
      <pc:sldChg chg="add del">
        <pc:chgData name="Helen Lee" userId="950b76d7-29a8-4037-9cf6-1d47a6b96373" providerId="ADAL" clId="{4A59DC63-6082-4A3D-9C33-B29EFE504645}" dt="2025-03-02T22:13:24.510" v="16" actId="47"/>
        <pc:sldMkLst>
          <pc:docMk/>
          <pc:sldMk cId="1001811326" sldId="624"/>
        </pc:sldMkLst>
      </pc:sldChg>
      <pc:sldChg chg="add del">
        <pc:chgData name="Helen Lee" userId="950b76d7-29a8-4037-9cf6-1d47a6b96373" providerId="ADAL" clId="{4A59DC63-6082-4A3D-9C33-B29EFE504645}" dt="2025-03-02T22:13:23.761" v="15" actId="47"/>
        <pc:sldMkLst>
          <pc:docMk/>
          <pc:sldMk cId="2687119570" sldId="625"/>
        </pc:sldMkLst>
      </pc:sldChg>
      <pc:sldChg chg="del">
        <pc:chgData name="Helen Lee" userId="950b76d7-29a8-4037-9cf6-1d47a6b96373" providerId="ADAL" clId="{4A59DC63-6082-4A3D-9C33-B29EFE504645}" dt="2025-03-02T22:16:15.938" v="87" actId="47"/>
        <pc:sldMkLst>
          <pc:docMk/>
          <pc:sldMk cId="3010455126" sldId="628"/>
        </pc:sldMkLst>
      </pc:sldChg>
      <pc:sldChg chg="del">
        <pc:chgData name="Helen Lee" userId="950b76d7-29a8-4037-9cf6-1d47a6b96373" providerId="ADAL" clId="{4A59DC63-6082-4A3D-9C33-B29EFE504645}" dt="2025-03-02T22:16:15.938" v="87" actId="47"/>
        <pc:sldMkLst>
          <pc:docMk/>
          <pc:sldMk cId="2207200740" sldId="632"/>
        </pc:sldMkLst>
      </pc:sldChg>
      <pc:sldChg chg="del">
        <pc:chgData name="Helen Lee" userId="950b76d7-29a8-4037-9cf6-1d47a6b96373" providerId="ADAL" clId="{4A59DC63-6082-4A3D-9C33-B29EFE504645}" dt="2025-03-02T22:15:50.127" v="86" actId="47"/>
        <pc:sldMkLst>
          <pc:docMk/>
          <pc:sldMk cId="2153490682" sldId="640"/>
        </pc:sldMkLst>
      </pc:sldChg>
      <pc:sldChg chg="del">
        <pc:chgData name="Helen Lee" userId="950b76d7-29a8-4037-9cf6-1d47a6b96373" providerId="ADAL" clId="{4A59DC63-6082-4A3D-9C33-B29EFE504645}" dt="2025-03-02T22:16:15.938" v="87" actId="47"/>
        <pc:sldMkLst>
          <pc:docMk/>
          <pc:sldMk cId="643544541" sldId="656"/>
        </pc:sldMkLst>
      </pc:sldChg>
      <pc:sldChg chg="del">
        <pc:chgData name="Helen Lee" userId="950b76d7-29a8-4037-9cf6-1d47a6b96373" providerId="ADAL" clId="{4A59DC63-6082-4A3D-9C33-B29EFE504645}" dt="2025-03-02T22:16:15.938" v="87" actId="47"/>
        <pc:sldMkLst>
          <pc:docMk/>
          <pc:sldMk cId="3218990225" sldId="675"/>
        </pc:sldMkLst>
      </pc:sldChg>
      <pc:sldChg chg="del">
        <pc:chgData name="Helen Lee" userId="950b76d7-29a8-4037-9cf6-1d47a6b96373" providerId="ADAL" clId="{4A59DC63-6082-4A3D-9C33-B29EFE504645}" dt="2025-03-02T22:16:15.938" v="87" actId="47"/>
        <pc:sldMkLst>
          <pc:docMk/>
          <pc:sldMk cId="1443763115" sldId="689"/>
        </pc:sldMkLst>
      </pc:sldChg>
      <pc:sldChg chg="del">
        <pc:chgData name="Helen Lee" userId="950b76d7-29a8-4037-9cf6-1d47a6b96373" providerId="ADAL" clId="{4A59DC63-6082-4A3D-9C33-B29EFE504645}" dt="2025-03-02T22:14:25.340" v="44" actId="47"/>
        <pc:sldMkLst>
          <pc:docMk/>
          <pc:sldMk cId="1968288250" sldId="690"/>
        </pc:sldMkLst>
      </pc:sldChg>
      <pc:sldChg chg="modSp mod modAnim modNotesTx">
        <pc:chgData name="Helen Lee" userId="950b76d7-29a8-4037-9cf6-1d47a6b96373" providerId="ADAL" clId="{4A59DC63-6082-4A3D-9C33-B29EFE504645}" dt="2025-03-02T22:16:30.976" v="93" actId="20577"/>
        <pc:sldMkLst>
          <pc:docMk/>
          <pc:sldMk cId="2590312776" sldId="691"/>
        </pc:sldMkLst>
        <pc:spChg chg="mod">
          <ac:chgData name="Helen Lee" userId="950b76d7-29a8-4037-9cf6-1d47a6b96373" providerId="ADAL" clId="{4A59DC63-6082-4A3D-9C33-B29EFE504645}" dt="2025-03-02T22:16:30.976" v="93" actId="20577"/>
          <ac:spMkLst>
            <pc:docMk/>
            <pc:sldMk cId="2590312776" sldId="691"/>
            <ac:spMk id="3" creationId="{E825B2F9-EFAF-4672-915F-C88A872463E6}"/>
          </ac:spMkLst>
        </pc:spChg>
      </pc:sldChg>
      <pc:sldChg chg="del">
        <pc:chgData name="Helen Lee" userId="950b76d7-29a8-4037-9cf6-1d47a6b96373" providerId="ADAL" clId="{4A59DC63-6082-4A3D-9C33-B29EFE504645}" dt="2025-03-02T22:15:24.762" v="77" actId="47"/>
        <pc:sldMkLst>
          <pc:docMk/>
          <pc:sldMk cId="3703537963" sldId="692"/>
        </pc:sldMkLst>
      </pc:sldChg>
      <pc:sldChg chg="del">
        <pc:chgData name="Helen Lee" userId="950b76d7-29a8-4037-9cf6-1d47a6b96373" providerId="ADAL" clId="{4A59DC63-6082-4A3D-9C33-B29EFE504645}" dt="2025-03-02T22:15:35.929" v="79" actId="47"/>
        <pc:sldMkLst>
          <pc:docMk/>
          <pc:sldMk cId="2529458889" sldId="693"/>
        </pc:sldMkLst>
      </pc:sldChg>
      <pc:sldChg chg="del">
        <pc:chgData name="Helen Lee" userId="950b76d7-29a8-4037-9cf6-1d47a6b96373" providerId="ADAL" clId="{4A59DC63-6082-4A3D-9C33-B29EFE504645}" dt="2025-03-02T22:15:26.471" v="78" actId="47"/>
        <pc:sldMkLst>
          <pc:docMk/>
          <pc:sldMk cId="3607728371" sldId="698"/>
        </pc:sldMkLst>
      </pc:sldChg>
      <pc:sldChg chg="del">
        <pc:chgData name="Helen Lee" userId="950b76d7-29a8-4037-9cf6-1d47a6b96373" providerId="ADAL" clId="{4A59DC63-6082-4A3D-9C33-B29EFE504645}" dt="2025-03-02T22:16:47.497" v="94" actId="47"/>
        <pc:sldMkLst>
          <pc:docMk/>
          <pc:sldMk cId="1959091633" sldId="699"/>
        </pc:sldMkLst>
      </pc:sldChg>
      <pc:sldChg chg="del">
        <pc:chgData name="Helen Lee" userId="950b76d7-29a8-4037-9cf6-1d47a6b96373" providerId="ADAL" clId="{4A59DC63-6082-4A3D-9C33-B29EFE504645}" dt="2025-03-02T22:15:47.370" v="80" actId="47"/>
        <pc:sldMkLst>
          <pc:docMk/>
          <pc:sldMk cId="722008381" sldId="700"/>
        </pc:sldMkLst>
      </pc:sldChg>
      <pc:sldMasterChg chg="delSldLayout">
        <pc:chgData name="Helen Lee" userId="950b76d7-29a8-4037-9cf6-1d47a6b96373" providerId="ADAL" clId="{4A59DC63-6082-4A3D-9C33-B29EFE504645}" dt="2025-03-02T22:16:15.938" v="87" actId="47"/>
        <pc:sldMasterMkLst>
          <pc:docMk/>
          <pc:sldMasterMk cId="637017333" sldId="2147483648"/>
        </pc:sldMasterMkLst>
        <pc:sldLayoutChg chg="del">
          <pc:chgData name="Helen Lee" userId="950b76d7-29a8-4037-9cf6-1d47a6b96373" providerId="ADAL" clId="{4A59DC63-6082-4A3D-9C33-B29EFE504645}" dt="2025-03-02T22:16:15.938" v="87" actId="47"/>
          <pc:sldLayoutMkLst>
            <pc:docMk/>
            <pc:sldMasterMk cId="637017333" sldId="2147483648"/>
            <pc:sldLayoutMk cId="2093699250" sldId="2147483663"/>
          </pc:sldLayoutMkLst>
        </pc:sldLayoutChg>
        <pc:sldLayoutChg chg="del">
          <pc:chgData name="Helen Lee" userId="950b76d7-29a8-4037-9cf6-1d47a6b96373" providerId="ADAL" clId="{4A59DC63-6082-4A3D-9C33-B29EFE504645}" dt="2025-03-02T22:16:15.938" v="87" actId="47"/>
          <pc:sldLayoutMkLst>
            <pc:docMk/>
            <pc:sldMasterMk cId="637017333" sldId="2147483648"/>
            <pc:sldLayoutMk cId="2878715953" sldId="2147483664"/>
          </pc:sldLayoutMkLst>
        </pc:sldLayoutChg>
      </pc:sldMaster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8B51EC-3873-4E09-9396-458789964AC6}"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D21A966-08DC-4C7C-B43E-A8226E5D5239}">
      <dgm:prSet custT="1"/>
      <dgm:spPr/>
      <dgm:t>
        <a:bodyPr/>
        <a:lstStyle/>
        <a:p>
          <a:r>
            <a:rPr lang="en-GB" sz="2400" dirty="0">
              <a:solidFill>
                <a:schemeClr val="tx1"/>
              </a:solidFill>
            </a:rPr>
            <a:t>Perspectives on employment relations (ER) and HRM</a:t>
          </a:r>
          <a:endParaRPr lang="en-US" sz="2400" dirty="0">
            <a:solidFill>
              <a:schemeClr val="tx1"/>
            </a:solidFill>
          </a:endParaRPr>
        </a:p>
      </dgm:t>
    </dgm:pt>
    <dgm:pt modelId="{EDCC5483-E44E-4979-8215-8947FE4EA2B4}" type="parTrans" cxnId="{455D7E70-6964-44F7-849B-A7016AFC14F3}">
      <dgm:prSet/>
      <dgm:spPr/>
      <dgm:t>
        <a:bodyPr/>
        <a:lstStyle/>
        <a:p>
          <a:endParaRPr lang="en-US" sz="2000"/>
        </a:p>
      </dgm:t>
    </dgm:pt>
    <dgm:pt modelId="{248D56CA-65A3-4EC9-9A43-F9B7E3E1A79D}" type="sibTrans" cxnId="{455D7E70-6964-44F7-849B-A7016AFC14F3}">
      <dgm:prSet custT="1"/>
      <dgm:spPr/>
      <dgm:t>
        <a:bodyPr/>
        <a:lstStyle/>
        <a:p>
          <a:endParaRPr lang="en-US" sz="600"/>
        </a:p>
      </dgm:t>
    </dgm:pt>
    <dgm:pt modelId="{26CCA657-CA2F-4FD2-BEFA-A90B1A816C1F}">
      <dgm:prSet custT="1"/>
      <dgm:spPr/>
      <dgm:t>
        <a:bodyPr/>
        <a:lstStyle/>
        <a:p>
          <a:r>
            <a:rPr lang="en-GB" sz="2400">
              <a:solidFill>
                <a:schemeClr val="tx1"/>
              </a:solidFill>
            </a:rPr>
            <a:t>Actors in the employment relationship</a:t>
          </a:r>
          <a:endParaRPr lang="en-US" sz="2400">
            <a:solidFill>
              <a:schemeClr val="tx1"/>
            </a:solidFill>
          </a:endParaRPr>
        </a:p>
      </dgm:t>
    </dgm:pt>
    <dgm:pt modelId="{EE00FE41-B5B5-4210-BABE-61F5BB2EE309}" type="parTrans" cxnId="{50B92121-F143-4897-83CF-92020DE428F4}">
      <dgm:prSet/>
      <dgm:spPr/>
      <dgm:t>
        <a:bodyPr/>
        <a:lstStyle/>
        <a:p>
          <a:endParaRPr lang="en-US" sz="2000"/>
        </a:p>
      </dgm:t>
    </dgm:pt>
    <dgm:pt modelId="{6615AF67-F87A-498E-BB9B-BCA63503A092}" type="sibTrans" cxnId="{50B92121-F143-4897-83CF-92020DE428F4}">
      <dgm:prSet custT="1"/>
      <dgm:spPr/>
      <dgm:t>
        <a:bodyPr/>
        <a:lstStyle/>
        <a:p>
          <a:endParaRPr lang="en-US" sz="600"/>
        </a:p>
      </dgm:t>
    </dgm:pt>
    <dgm:pt modelId="{3E356A94-E2EA-4999-9147-317D403B16C1}">
      <dgm:prSet custT="1"/>
      <dgm:spPr/>
      <dgm:t>
        <a:bodyPr/>
        <a:lstStyle/>
        <a:p>
          <a:r>
            <a:rPr lang="en-GB" sz="2400">
              <a:solidFill>
                <a:schemeClr val="tx1"/>
              </a:solidFill>
            </a:rPr>
            <a:t>Historical insight into ER</a:t>
          </a:r>
          <a:endParaRPr lang="en-US" sz="2400">
            <a:solidFill>
              <a:schemeClr val="tx1"/>
            </a:solidFill>
          </a:endParaRPr>
        </a:p>
      </dgm:t>
    </dgm:pt>
    <dgm:pt modelId="{FAF6B1CF-79A9-4BEA-AD5B-73FF386E6FC0}" type="parTrans" cxnId="{9A1A6A66-48C0-4ADE-A1E1-B32EA9CCC052}">
      <dgm:prSet/>
      <dgm:spPr/>
      <dgm:t>
        <a:bodyPr/>
        <a:lstStyle/>
        <a:p>
          <a:endParaRPr lang="en-US" sz="2000"/>
        </a:p>
      </dgm:t>
    </dgm:pt>
    <dgm:pt modelId="{F4576825-BC97-45BE-BC99-FF1301D7E153}" type="sibTrans" cxnId="{9A1A6A66-48C0-4ADE-A1E1-B32EA9CCC052}">
      <dgm:prSet custT="1"/>
      <dgm:spPr/>
      <dgm:t>
        <a:bodyPr/>
        <a:lstStyle/>
        <a:p>
          <a:endParaRPr lang="en-US" sz="600"/>
        </a:p>
      </dgm:t>
    </dgm:pt>
    <dgm:pt modelId="{049BC0AB-3168-4C14-B1A0-37936665DDAC}">
      <dgm:prSet custT="1"/>
      <dgm:spPr/>
      <dgm:t>
        <a:bodyPr/>
        <a:lstStyle/>
        <a:p>
          <a:r>
            <a:rPr lang="en-GB" sz="2400">
              <a:solidFill>
                <a:schemeClr val="tx1"/>
              </a:solidFill>
            </a:rPr>
            <a:t>Context and trends</a:t>
          </a:r>
          <a:endParaRPr lang="en-US" sz="2400">
            <a:solidFill>
              <a:schemeClr val="tx1"/>
            </a:solidFill>
          </a:endParaRPr>
        </a:p>
      </dgm:t>
    </dgm:pt>
    <dgm:pt modelId="{5C8A4531-0CC0-40FE-A158-755821497653}" type="parTrans" cxnId="{506C2F00-F83E-4654-A87D-0AFB2BA2898C}">
      <dgm:prSet/>
      <dgm:spPr/>
      <dgm:t>
        <a:bodyPr/>
        <a:lstStyle/>
        <a:p>
          <a:endParaRPr lang="en-US" sz="2000"/>
        </a:p>
      </dgm:t>
    </dgm:pt>
    <dgm:pt modelId="{6A884FC8-F76D-451E-B64B-8015AEDFB8C0}" type="sibTrans" cxnId="{506C2F00-F83E-4654-A87D-0AFB2BA2898C}">
      <dgm:prSet custT="1"/>
      <dgm:spPr/>
      <dgm:t>
        <a:bodyPr/>
        <a:lstStyle/>
        <a:p>
          <a:endParaRPr lang="en-US" sz="600"/>
        </a:p>
      </dgm:t>
    </dgm:pt>
    <dgm:pt modelId="{8C7BD0AE-A6F8-4739-966E-BD879EABD8C0}">
      <dgm:prSet custT="1"/>
      <dgm:spPr/>
      <dgm:t>
        <a:bodyPr/>
        <a:lstStyle/>
        <a:p>
          <a:r>
            <a:rPr lang="en-GB" sz="2400">
              <a:solidFill>
                <a:schemeClr val="tx1"/>
              </a:solidFill>
            </a:rPr>
            <a:t>ER regulation</a:t>
          </a:r>
          <a:endParaRPr lang="en-US" sz="2400">
            <a:solidFill>
              <a:schemeClr val="tx1"/>
            </a:solidFill>
          </a:endParaRPr>
        </a:p>
      </dgm:t>
    </dgm:pt>
    <dgm:pt modelId="{1249FBCB-4668-4787-8225-5D82E6494FEE}" type="parTrans" cxnId="{22D68D04-4AFC-49DD-9ED4-EEEAADC13A8D}">
      <dgm:prSet/>
      <dgm:spPr/>
      <dgm:t>
        <a:bodyPr/>
        <a:lstStyle/>
        <a:p>
          <a:endParaRPr lang="en-US" sz="2000"/>
        </a:p>
      </dgm:t>
    </dgm:pt>
    <dgm:pt modelId="{7A3DFFAB-3AF8-4C9A-8C63-9E0C139C1A26}" type="sibTrans" cxnId="{22D68D04-4AFC-49DD-9ED4-EEEAADC13A8D}">
      <dgm:prSet custT="1"/>
      <dgm:spPr/>
      <dgm:t>
        <a:bodyPr/>
        <a:lstStyle/>
        <a:p>
          <a:endParaRPr lang="en-US" sz="600"/>
        </a:p>
      </dgm:t>
    </dgm:pt>
    <dgm:pt modelId="{86DD9726-9687-48B9-B7EF-859B48B744EF}">
      <dgm:prSet custT="1"/>
      <dgm:spPr/>
      <dgm:t>
        <a:bodyPr/>
        <a:lstStyle/>
        <a:p>
          <a:r>
            <a:rPr lang="en-GB" sz="2400">
              <a:solidFill>
                <a:schemeClr val="tx1"/>
              </a:solidFill>
            </a:rPr>
            <a:t>Employee voice</a:t>
          </a:r>
          <a:endParaRPr lang="en-US" sz="2400">
            <a:solidFill>
              <a:schemeClr val="tx1"/>
            </a:solidFill>
          </a:endParaRPr>
        </a:p>
      </dgm:t>
    </dgm:pt>
    <dgm:pt modelId="{A27297B9-58CB-4645-AF84-2E5C2FD67BE2}" type="parTrans" cxnId="{0F9E482E-389D-4FBF-AA0A-178F76A7A187}">
      <dgm:prSet/>
      <dgm:spPr/>
      <dgm:t>
        <a:bodyPr/>
        <a:lstStyle/>
        <a:p>
          <a:endParaRPr lang="en-US" sz="2000"/>
        </a:p>
      </dgm:t>
    </dgm:pt>
    <dgm:pt modelId="{CBAC5AA7-3C69-4811-91A7-6C72420A33DC}" type="sibTrans" cxnId="{0F9E482E-389D-4FBF-AA0A-178F76A7A187}">
      <dgm:prSet/>
      <dgm:spPr/>
      <dgm:t>
        <a:bodyPr/>
        <a:lstStyle/>
        <a:p>
          <a:endParaRPr lang="en-US" sz="2000"/>
        </a:p>
      </dgm:t>
    </dgm:pt>
    <dgm:pt modelId="{30F0538E-7D08-4DB3-A122-94821AF9CC02}" type="pres">
      <dgm:prSet presAssocID="{D68B51EC-3873-4E09-9396-458789964AC6}" presName="Name0" presStyleCnt="0">
        <dgm:presLayoutVars>
          <dgm:dir/>
          <dgm:resizeHandles val="exact"/>
        </dgm:presLayoutVars>
      </dgm:prSet>
      <dgm:spPr/>
    </dgm:pt>
    <dgm:pt modelId="{FCC79DFA-ED94-4C93-9018-1B31264D3FEA}" type="pres">
      <dgm:prSet presAssocID="{6D21A966-08DC-4C7C-B43E-A8226E5D5239}" presName="node" presStyleLbl="node1" presStyleIdx="0" presStyleCnt="6" custLinFactNeighborY="3786">
        <dgm:presLayoutVars>
          <dgm:bulletEnabled val="1"/>
        </dgm:presLayoutVars>
      </dgm:prSet>
      <dgm:spPr/>
    </dgm:pt>
    <dgm:pt modelId="{20DCB734-2364-4727-B18D-1FCC5B407370}" type="pres">
      <dgm:prSet presAssocID="{248D56CA-65A3-4EC9-9A43-F9B7E3E1A79D}" presName="sibTrans" presStyleLbl="sibTrans1D1" presStyleIdx="0" presStyleCnt="5"/>
      <dgm:spPr/>
    </dgm:pt>
    <dgm:pt modelId="{0EF57F02-9AA0-4F4D-AC83-3AA9D1282909}" type="pres">
      <dgm:prSet presAssocID="{248D56CA-65A3-4EC9-9A43-F9B7E3E1A79D}" presName="connectorText" presStyleLbl="sibTrans1D1" presStyleIdx="0" presStyleCnt="5"/>
      <dgm:spPr/>
    </dgm:pt>
    <dgm:pt modelId="{38ADD75A-98F1-40F4-9B70-2B8D2D2188CF}" type="pres">
      <dgm:prSet presAssocID="{26CCA657-CA2F-4FD2-BEFA-A90B1A816C1F}" presName="node" presStyleLbl="node1" presStyleIdx="1" presStyleCnt="6" custLinFactNeighborY="-5498">
        <dgm:presLayoutVars>
          <dgm:bulletEnabled val="1"/>
        </dgm:presLayoutVars>
      </dgm:prSet>
      <dgm:spPr/>
    </dgm:pt>
    <dgm:pt modelId="{804A1A1E-9C2B-4557-931B-47157CD876B4}" type="pres">
      <dgm:prSet presAssocID="{6615AF67-F87A-498E-BB9B-BCA63503A092}" presName="sibTrans" presStyleLbl="sibTrans1D1" presStyleIdx="1" presStyleCnt="5"/>
      <dgm:spPr/>
    </dgm:pt>
    <dgm:pt modelId="{E6A4304C-10EC-4AE6-9E95-0754553AE9A2}" type="pres">
      <dgm:prSet presAssocID="{6615AF67-F87A-498E-BB9B-BCA63503A092}" presName="connectorText" presStyleLbl="sibTrans1D1" presStyleIdx="1" presStyleCnt="5"/>
      <dgm:spPr/>
    </dgm:pt>
    <dgm:pt modelId="{DF13BAEE-19CF-41C9-B16B-3A5B19623001}" type="pres">
      <dgm:prSet presAssocID="{3E356A94-E2EA-4999-9147-317D403B16C1}" presName="node" presStyleLbl="node1" presStyleIdx="2" presStyleCnt="6">
        <dgm:presLayoutVars>
          <dgm:bulletEnabled val="1"/>
        </dgm:presLayoutVars>
      </dgm:prSet>
      <dgm:spPr/>
    </dgm:pt>
    <dgm:pt modelId="{688FF468-54E7-4394-AF53-8E1067521053}" type="pres">
      <dgm:prSet presAssocID="{F4576825-BC97-45BE-BC99-FF1301D7E153}" presName="sibTrans" presStyleLbl="sibTrans1D1" presStyleIdx="2" presStyleCnt="5"/>
      <dgm:spPr/>
    </dgm:pt>
    <dgm:pt modelId="{EA219C65-1BAC-416E-A151-1D3CC241201E}" type="pres">
      <dgm:prSet presAssocID="{F4576825-BC97-45BE-BC99-FF1301D7E153}" presName="connectorText" presStyleLbl="sibTrans1D1" presStyleIdx="2" presStyleCnt="5"/>
      <dgm:spPr/>
    </dgm:pt>
    <dgm:pt modelId="{EB59AD4F-C490-4AC0-BFB9-B952E136F342}" type="pres">
      <dgm:prSet presAssocID="{049BC0AB-3168-4C14-B1A0-37936665DDAC}" presName="node" presStyleLbl="node1" presStyleIdx="3" presStyleCnt="6">
        <dgm:presLayoutVars>
          <dgm:bulletEnabled val="1"/>
        </dgm:presLayoutVars>
      </dgm:prSet>
      <dgm:spPr/>
    </dgm:pt>
    <dgm:pt modelId="{DDC05228-FFCB-470B-8494-225FCC399008}" type="pres">
      <dgm:prSet presAssocID="{6A884FC8-F76D-451E-B64B-8015AEDFB8C0}" presName="sibTrans" presStyleLbl="sibTrans1D1" presStyleIdx="3" presStyleCnt="5"/>
      <dgm:spPr/>
    </dgm:pt>
    <dgm:pt modelId="{31F9CBC3-73FE-4246-81A8-871B29D72710}" type="pres">
      <dgm:prSet presAssocID="{6A884FC8-F76D-451E-B64B-8015AEDFB8C0}" presName="connectorText" presStyleLbl="sibTrans1D1" presStyleIdx="3" presStyleCnt="5"/>
      <dgm:spPr/>
    </dgm:pt>
    <dgm:pt modelId="{DB9E0EE9-3659-456C-9BDB-A35DFE9E46EE}" type="pres">
      <dgm:prSet presAssocID="{8C7BD0AE-A6F8-4739-966E-BD879EABD8C0}" presName="node" presStyleLbl="node1" presStyleIdx="4" presStyleCnt="6">
        <dgm:presLayoutVars>
          <dgm:bulletEnabled val="1"/>
        </dgm:presLayoutVars>
      </dgm:prSet>
      <dgm:spPr/>
    </dgm:pt>
    <dgm:pt modelId="{45677C5F-B2FE-478E-AAA2-4D0C44658276}" type="pres">
      <dgm:prSet presAssocID="{7A3DFFAB-3AF8-4C9A-8C63-9E0C139C1A26}" presName="sibTrans" presStyleLbl="sibTrans1D1" presStyleIdx="4" presStyleCnt="5"/>
      <dgm:spPr/>
    </dgm:pt>
    <dgm:pt modelId="{EC6AC35A-82DE-4BC9-B839-5CCD51417405}" type="pres">
      <dgm:prSet presAssocID="{7A3DFFAB-3AF8-4C9A-8C63-9E0C139C1A26}" presName="connectorText" presStyleLbl="sibTrans1D1" presStyleIdx="4" presStyleCnt="5"/>
      <dgm:spPr/>
    </dgm:pt>
    <dgm:pt modelId="{00680ACB-FE20-493E-96BF-E9FD585455B6}" type="pres">
      <dgm:prSet presAssocID="{86DD9726-9687-48B9-B7EF-859B48B744EF}" presName="node" presStyleLbl="node1" presStyleIdx="5" presStyleCnt="6">
        <dgm:presLayoutVars>
          <dgm:bulletEnabled val="1"/>
        </dgm:presLayoutVars>
      </dgm:prSet>
      <dgm:spPr/>
    </dgm:pt>
  </dgm:ptLst>
  <dgm:cxnLst>
    <dgm:cxn modelId="{506C2F00-F83E-4654-A87D-0AFB2BA2898C}" srcId="{D68B51EC-3873-4E09-9396-458789964AC6}" destId="{049BC0AB-3168-4C14-B1A0-37936665DDAC}" srcOrd="3" destOrd="0" parTransId="{5C8A4531-0CC0-40FE-A158-755821497653}" sibTransId="{6A884FC8-F76D-451E-B64B-8015AEDFB8C0}"/>
    <dgm:cxn modelId="{22D68D04-4AFC-49DD-9ED4-EEEAADC13A8D}" srcId="{D68B51EC-3873-4E09-9396-458789964AC6}" destId="{8C7BD0AE-A6F8-4739-966E-BD879EABD8C0}" srcOrd="4" destOrd="0" parTransId="{1249FBCB-4668-4787-8225-5D82E6494FEE}" sibTransId="{7A3DFFAB-3AF8-4C9A-8C63-9E0C139C1A26}"/>
    <dgm:cxn modelId="{50B92121-F143-4897-83CF-92020DE428F4}" srcId="{D68B51EC-3873-4E09-9396-458789964AC6}" destId="{26CCA657-CA2F-4FD2-BEFA-A90B1A816C1F}" srcOrd="1" destOrd="0" parTransId="{EE00FE41-B5B5-4210-BABE-61F5BB2EE309}" sibTransId="{6615AF67-F87A-498E-BB9B-BCA63503A092}"/>
    <dgm:cxn modelId="{2E7BE326-76A5-4879-9F3F-0AAAD03AFF70}" type="presOf" srcId="{86DD9726-9687-48B9-B7EF-859B48B744EF}" destId="{00680ACB-FE20-493E-96BF-E9FD585455B6}" srcOrd="0" destOrd="0" presId="urn:microsoft.com/office/officeart/2016/7/layout/RepeatingBendingProcessNew"/>
    <dgm:cxn modelId="{0F9E482E-389D-4FBF-AA0A-178F76A7A187}" srcId="{D68B51EC-3873-4E09-9396-458789964AC6}" destId="{86DD9726-9687-48B9-B7EF-859B48B744EF}" srcOrd="5" destOrd="0" parTransId="{A27297B9-58CB-4645-AF84-2E5C2FD67BE2}" sibTransId="{CBAC5AA7-3C69-4811-91A7-6C72420A33DC}"/>
    <dgm:cxn modelId="{12F23A30-A0E5-4658-918B-5E7FFC34D2E8}" type="presOf" srcId="{6615AF67-F87A-498E-BB9B-BCA63503A092}" destId="{E6A4304C-10EC-4AE6-9E95-0754553AE9A2}" srcOrd="1" destOrd="0" presId="urn:microsoft.com/office/officeart/2016/7/layout/RepeatingBendingProcessNew"/>
    <dgm:cxn modelId="{DC48D53C-92DD-4094-AC4E-423DEF436103}" type="presOf" srcId="{7A3DFFAB-3AF8-4C9A-8C63-9E0C139C1A26}" destId="{45677C5F-B2FE-478E-AAA2-4D0C44658276}" srcOrd="0" destOrd="0" presId="urn:microsoft.com/office/officeart/2016/7/layout/RepeatingBendingProcessNew"/>
    <dgm:cxn modelId="{D2A1F83F-F575-4AA5-A103-3CF3FBA26D1A}" type="presOf" srcId="{248D56CA-65A3-4EC9-9A43-F9B7E3E1A79D}" destId="{0EF57F02-9AA0-4F4D-AC83-3AA9D1282909}" srcOrd="1" destOrd="0" presId="urn:microsoft.com/office/officeart/2016/7/layout/RepeatingBendingProcessNew"/>
    <dgm:cxn modelId="{41C9B35D-B98F-4E71-A6E0-DA75E7D79777}" type="presOf" srcId="{8C7BD0AE-A6F8-4739-966E-BD879EABD8C0}" destId="{DB9E0EE9-3659-456C-9BDB-A35DFE9E46EE}" srcOrd="0" destOrd="0" presId="urn:microsoft.com/office/officeart/2016/7/layout/RepeatingBendingProcessNew"/>
    <dgm:cxn modelId="{0A4F3C42-CC32-49C5-8059-ED3D952E24F0}" type="presOf" srcId="{F4576825-BC97-45BE-BC99-FF1301D7E153}" destId="{EA219C65-1BAC-416E-A151-1D3CC241201E}" srcOrd="1" destOrd="0" presId="urn:microsoft.com/office/officeart/2016/7/layout/RepeatingBendingProcessNew"/>
    <dgm:cxn modelId="{9A1A6A66-48C0-4ADE-A1E1-B32EA9CCC052}" srcId="{D68B51EC-3873-4E09-9396-458789964AC6}" destId="{3E356A94-E2EA-4999-9147-317D403B16C1}" srcOrd="2" destOrd="0" parTransId="{FAF6B1CF-79A9-4BEA-AD5B-73FF386E6FC0}" sibTransId="{F4576825-BC97-45BE-BC99-FF1301D7E153}"/>
    <dgm:cxn modelId="{17C7FF6E-4A07-422C-B03A-2F7FD5654E62}" type="presOf" srcId="{6D21A966-08DC-4C7C-B43E-A8226E5D5239}" destId="{FCC79DFA-ED94-4C93-9018-1B31264D3FEA}" srcOrd="0" destOrd="0" presId="urn:microsoft.com/office/officeart/2016/7/layout/RepeatingBendingProcessNew"/>
    <dgm:cxn modelId="{455D7E70-6964-44F7-849B-A7016AFC14F3}" srcId="{D68B51EC-3873-4E09-9396-458789964AC6}" destId="{6D21A966-08DC-4C7C-B43E-A8226E5D5239}" srcOrd="0" destOrd="0" parTransId="{EDCC5483-E44E-4979-8215-8947FE4EA2B4}" sibTransId="{248D56CA-65A3-4EC9-9A43-F9B7E3E1A79D}"/>
    <dgm:cxn modelId="{AC312771-C9FB-4812-A3BB-7A45F4D0594A}" type="presOf" srcId="{3E356A94-E2EA-4999-9147-317D403B16C1}" destId="{DF13BAEE-19CF-41C9-B16B-3A5B19623001}" srcOrd="0" destOrd="0" presId="urn:microsoft.com/office/officeart/2016/7/layout/RepeatingBendingProcessNew"/>
    <dgm:cxn modelId="{5301A851-C3BA-4FCF-A6F6-F7B08A8B0441}" type="presOf" srcId="{049BC0AB-3168-4C14-B1A0-37936665DDAC}" destId="{EB59AD4F-C490-4AC0-BFB9-B952E136F342}" srcOrd="0" destOrd="0" presId="urn:microsoft.com/office/officeart/2016/7/layout/RepeatingBendingProcessNew"/>
    <dgm:cxn modelId="{D35A2D73-A68B-4174-BDCF-88DA331D61CF}" type="presOf" srcId="{7A3DFFAB-3AF8-4C9A-8C63-9E0C139C1A26}" destId="{EC6AC35A-82DE-4BC9-B839-5CCD51417405}" srcOrd="1" destOrd="0" presId="urn:microsoft.com/office/officeart/2016/7/layout/RepeatingBendingProcessNew"/>
    <dgm:cxn modelId="{D10FBF75-E200-42C1-89E7-DB7B76E112B3}" type="presOf" srcId="{6615AF67-F87A-498E-BB9B-BCA63503A092}" destId="{804A1A1E-9C2B-4557-931B-47157CD876B4}" srcOrd="0" destOrd="0" presId="urn:microsoft.com/office/officeart/2016/7/layout/RepeatingBendingProcessNew"/>
    <dgm:cxn modelId="{D7CC759D-A7C7-4F9D-B11C-A2D13FF440AD}" type="presOf" srcId="{248D56CA-65A3-4EC9-9A43-F9B7E3E1A79D}" destId="{20DCB734-2364-4727-B18D-1FCC5B407370}" srcOrd="0" destOrd="0" presId="urn:microsoft.com/office/officeart/2016/7/layout/RepeatingBendingProcessNew"/>
    <dgm:cxn modelId="{AD9629B7-D8B7-4C28-B403-2C339A3A6DC3}" type="presOf" srcId="{D68B51EC-3873-4E09-9396-458789964AC6}" destId="{30F0538E-7D08-4DB3-A122-94821AF9CC02}" srcOrd="0" destOrd="0" presId="urn:microsoft.com/office/officeart/2016/7/layout/RepeatingBendingProcessNew"/>
    <dgm:cxn modelId="{9CF2DEC4-F43D-4640-B255-E9BF2CF550D4}" type="presOf" srcId="{6A884FC8-F76D-451E-B64B-8015AEDFB8C0}" destId="{31F9CBC3-73FE-4246-81A8-871B29D72710}" srcOrd="1" destOrd="0" presId="urn:microsoft.com/office/officeart/2016/7/layout/RepeatingBendingProcessNew"/>
    <dgm:cxn modelId="{94846FDE-87FE-4BAE-98C5-3E9030C1752A}" type="presOf" srcId="{6A884FC8-F76D-451E-B64B-8015AEDFB8C0}" destId="{DDC05228-FFCB-470B-8494-225FCC399008}" srcOrd="0" destOrd="0" presId="urn:microsoft.com/office/officeart/2016/7/layout/RepeatingBendingProcessNew"/>
    <dgm:cxn modelId="{B1CBF4E1-8670-4A37-B801-7ACCB13EFB87}" type="presOf" srcId="{26CCA657-CA2F-4FD2-BEFA-A90B1A816C1F}" destId="{38ADD75A-98F1-40F4-9B70-2B8D2D2188CF}" srcOrd="0" destOrd="0" presId="urn:microsoft.com/office/officeart/2016/7/layout/RepeatingBendingProcessNew"/>
    <dgm:cxn modelId="{B1637BE4-8772-401F-85FF-8BE8972DA23A}" type="presOf" srcId="{F4576825-BC97-45BE-BC99-FF1301D7E153}" destId="{688FF468-54E7-4394-AF53-8E1067521053}" srcOrd="0" destOrd="0" presId="urn:microsoft.com/office/officeart/2016/7/layout/RepeatingBendingProcessNew"/>
    <dgm:cxn modelId="{5D00E341-4266-4E9D-BD7F-7BB8777AC5C6}" type="presParOf" srcId="{30F0538E-7D08-4DB3-A122-94821AF9CC02}" destId="{FCC79DFA-ED94-4C93-9018-1B31264D3FEA}" srcOrd="0" destOrd="0" presId="urn:microsoft.com/office/officeart/2016/7/layout/RepeatingBendingProcessNew"/>
    <dgm:cxn modelId="{478471CD-441F-400A-BB84-B6E0C2EC8A89}" type="presParOf" srcId="{30F0538E-7D08-4DB3-A122-94821AF9CC02}" destId="{20DCB734-2364-4727-B18D-1FCC5B407370}" srcOrd="1" destOrd="0" presId="urn:microsoft.com/office/officeart/2016/7/layout/RepeatingBendingProcessNew"/>
    <dgm:cxn modelId="{92215E3D-6286-4E1F-807F-B978D52D68A8}" type="presParOf" srcId="{20DCB734-2364-4727-B18D-1FCC5B407370}" destId="{0EF57F02-9AA0-4F4D-AC83-3AA9D1282909}" srcOrd="0" destOrd="0" presId="urn:microsoft.com/office/officeart/2016/7/layout/RepeatingBendingProcessNew"/>
    <dgm:cxn modelId="{B8DDE33B-66C3-4FED-8B62-0F10A0AE3932}" type="presParOf" srcId="{30F0538E-7D08-4DB3-A122-94821AF9CC02}" destId="{38ADD75A-98F1-40F4-9B70-2B8D2D2188CF}" srcOrd="2" destOrd="0" presId="urn:microsoft.com/office/officeart/2016/7/layout/RepeatingBendingProcessNew"/>
    <dgm:cxn modelId="{6714E045-E9F7-4CC4-A26F-E31FBBB918D5}" type="presParOf" srcId="{30F0538E-7D08-4DB3-A122-94821AF9CC02}" destId="{804A1A1E-9C2B-4557-931B-47157CD876B4}" srcOrd="3" destOrd="0" presId="urn:microsoft.com/office/officeart/2016/7/layout/RepeatingBendingProcessNew"/>
    <dgm:cxn modelId="{2256F1E2-163F-48DD-A0E8-27EE3D6B3496}" type="presParOf" srcId="{804A1A1E-9C2B-4557-931B-47157CD876B4}" destId="{E6A4304C-10EC-4AE6-9E95-0754553AE9A2}" srcOrd="0" destOrd="0" presId="urn:microsoft.com/office/officeart/2016/7/layout/RepeatingBendingProcessNew"/>
    <dgm:cxn modelId="{C7564896-944E-4D3E-B4F9-9ADD95A08DF7}" type="presParOf" srcId="{30F0538E-7D08-4DB3-A122-94821AF9CC02}" destId="{DF13BAEE-19CF-41C9-B16B-3A5B19623001}" srcOrd="4" destOrd="0" presId="urn:microsoft.com/office/officeart/2016/7/layout/RepeatingBendingProcessNew"/>
    <dgm:cxn modelId="{5A381550-F1A9-4CE7-8108-3C468D164E58}" type="presParOf" srcId="{30F0538E-7D08-4DB3-A122-94821AF9CC02}" destId="{688FF468-54E7-4394-AF53-8E1067521053}" srcOrd="5" destOrd="0" presId="urn:microsoft.com/office/officeart/2016/7/layout/RepeatingBendingProcessNew"/>
    <dgm:cxn modelId="{044C061E-6054-4887-8073-12A1DEB6822B}" type="presParOf" srcId="{688FF468-54E7-4394-AF53-8E1067521053}" destId="{EA219C65-1BAC-416E-A151-1D3CC241201E}" srcOrd="0" destOrd="0" presId="urn:microsoft.com/office/officeart/2016/7/layout/RepeatingBendingProcessNew"/>
    <dgm:cxn modelId="{128DF982-474D-4ED9-87BA-FC8E287A98C1}" type="presParOf" srcId="{30F0538E-7D08-4DB3-A122-94821AF9CC02}" destId="{EB59AD4F-C490-4AC0-BFB9-B952E136F342}" srcOrd="6" destOrd="0" presId="urn:microsoft.com/office/officeart/2016/7/layout/RepeatingBendingProcessNew"/>
    <dgm:cxn modelId="{DFE1C6FF-4807-440C-B870-05ABDAFD713D}" type="presParOf" srcId="{30F0538E-7D08-4DB3-A122-94821AF9CC02}" destId="{DDC05228-FFCB-470B-8494-225FCC399008}" srcOrd="7" destOrd="0" presId="urn:microsoft.com/office/officeart/2016/7/layout/RepeatingBendingProcessNew"/>
    <dgm:cxn modelId="{57DE93D7-7AF6-4875-B66E-40B534C3DB54}" type="presParOf" srcId="{DDC05228-FFCB-470B-8494-225FCC399008}" destId="{31F9CBC3-73FE-4246-81A8-871B29D72710}" srcOrd="0" destOrd="0" presId="urn:microsoft.com/office/officeart/2016/7/layout/RepeatingBendingProcessNew"/>
    <dgm:cxn modelId="{5708B26E-4C69-4F0A-97E2-BB583BE81FEF}" type="presParOf" srcId="{30F0538E-7D08-4DB3-A122-94821AF9CC02}" destId="{DB9E0EE9-3659-456C-9BDB-A35DFE9E46EE}" srcOrd="8" destOrd="0" presId="urn:microsoft.com/office/officeart/2016/7/layout/RepeatingBendingProcessNew"/>
    <dgm:cxn modelId="{75A322AC-1005-4454-9BA3-47AD0B53E9B1}" type="presParOf" srcId="{30F0538E-7D08-4DB3-A122-94821AF9CC02}" destId="{45677C5F-B2FE-478E-AAA2-4D0C44658276}" srcOrd="9" destOrd="0" presId="urn:microsoft.com/office/officeart/2016/7/layout/RepeatingBendingProcessNew"/>
    <dgm:cxn modelId="{7A93D6D2-ADD9-4427-82D0-E42E5997F020}" type="presParOf" srcId="{45677C5F-B2FE-478E-AAA2-4D0C44658276}" destId="{EC6AC35A-82DE-4BC9-B839-5CCD51417405}" srcOrd="0" destOrd="0" presId="urn:microsoft.com/office/officeart/2016/7/layout/RepeatingBendingProcessNew"/>
    <dgm:cxn modelId="{329AFB54-80A1-4D95-934B-F9021A3980A1}" type="presParOf" srcId="{30F0538E-7D08-4DB3-A122-94821AF9CC02}" destId="{00680ACB-FE20-493E-96BF-E9FD585455B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D0C545-6C37-4872-817C-A5EE1F0F090F}"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E5546013-3F25-4D32-BDA4-1AB5EC697B55}">
      <dgm:prSet/>
      <dgm:spPr/>
      <dgm:t>
        <a:bodyPr/>
        <a:lstStyle/>
        <a:p>
          <a:r>
            <a:rPr lang="en-GB">
              <a:solidFill>
                <a:schemeClr val="tx1"/>
              </a:solidFill>
            </a:rPr>
            <a:t>Bargaining </a:t>
          </a:r>
          <a:endParaRPr lang="en-US">
            <a:solidFill>
              <a:schemeClr val="tx1"/>
            </a:solidFill>
          </a:endParaRPr>
        </a:p>
      </dgm:t>
    </dgm:pt>
    <dgm:pt modelId="{F422B237-45FD-4DDD-A300-FA7624152C5D}" type="parTrans" cxnId="{6B95D1D5-C664-474E-B650-CA526900FAF9}">
      <dgm:prSet/>
      <dgm:spPr/>
      <dgm:t>
        <a:bodyPr/>
        <a:lstStyle/>
        <a:p>
          <a:endParaRPr lang="en-US"/>
        </a:p>
      </dgm:t>
    </dgm:pt>
    <dgm:pt modelId="{4A3D2CE2-3F2E-4A4F-99C2-3B3800D2E428}" type="sibTrans" cxnId="{6B95D1D5-C664-474E-B650-CA526900FAF9}">
      <dgm:prSet/>
      <dgm:spPr/>
      <dgm:t>
        <a:bodyPr/>
        <a:lstStyle/>
        <a:p>
          <a:endParaRPr lang="en-US"/>
        </a:p>
      </dgm:t>
    </dgm:pt>
    <dgm:pt modelId="{D32CE2BC-CF93-49A5-8E02-7011E20E7AD3}">
      <dgm:prSet/>
      <dgm:spPr/>
      <dgm:t>
        <a:bodyPr/>
        <a:lstStyle/>
        <a:p>
          <a:r>
            <a:rPr lang="en-GB">
              <a:solidFill>
                <a:schemeClr val="tx1"/>
              </a:solidFill>
            </a:rPr>
            <a:t>Managerial prerogative </a:t>
          </a:r>
          <a:endParaRPr lang="en-US">
            <a:solidFill>
              <a:schemeClr val="tx1"/>
            </a:solidFill>
          </a:endParaRPr>
        </a:p>
      </dgm:t>
    </dgm:pt>
    <dgm:pt modelId="{E264AF91-71E0-4085-A2F6-06AD50151EDE}" type="parTrans" cxnId="{6A4F40F5-A767-431C-9537-EBFB634319FD}">
      <dgm:prSet/>
      <dgm:spPr/>
      <dgm:t>
        <a:bodyPr/>
        <a:lstStyle/>
        <a:p>
          <a:endParaRPr lang="en-US"/>
        </a:p>
      </dgm:t>
    </dgm:pt>
    <dgm:pt modelId="{DF72F523-0C18-48D0-98E6-D5DED0105C0C}" type="sibTrans" cxnId="{6A4F40F5-A767-431C-9537-EBFB634319FD}">
      <dgm:prSet/>
      <dgm:spPr/>
      <dgm:t>
        <a:bodyPr/>
        <a:lstStyle/>
        <a:p>
          <a:endParaRPr lang="en-US"/>
        </a:p>
      </dgm:t>
    </dgm:pt>
    <dgm:pt modelId="{3C6274FD-DFEE-4D1B-A5B4-80329660394C}">
      <dgm:prSet/>
      <dgm:spPr/>
      <dgm:t>
        <a:bodyPr/>
        <a:lstStyle/>
        <a:p>
          <a:r>
            <a:rPr lang="en-GB">
              <a:solidFill>
                <a:schemeClr val="tx1"/>
              </a:solidFill>
            </a:rPr>
            <a:t>Involvement and participation mechanisms</a:t>
          </a:r>
          <a:endParaRPr lang="en-US">
            <a:solidFill>
              <a:schemeClr val="tx1"/>
            </a:solidFill>
          </a:endParaRPr>
        </a:p>
      </dgm:t>
    </dgm:pt>
    <dgm:pt modelId="{0BD23A97-5BD9-4912-8CCD-513AB7D24D9B}" type="parTrans" cxnId="{3B61A3C9-A539-4E31-9963-C36600DD9A5A}">
      <dgm:prSet/>
      <dgm:spPr/>
      <dgm:t>
        <a:bodyPr/>
        <a:lstStyle/>
        <a:p>
          <a:endParaRPr lang="en-US"/>
        </a:p>
      </dgm:t>
    </dgm:pt>
    <dgm:pt modelId="{5832CC59-5703-40B5-B282-2A3CCD4B73E5}" type="sibTrans" cxnId="{3B61A3C9-A539-4E31-9963-C36600DD9A5A}">
      <dgm:prSet/>
      <dgm:spPr/>
      <dgm:t>
        <a:bodyPr/>
        <a:lstStyle/>
        <a:p>
          <a:endParaRPr lang="en-US"/>
        </a:p>
      </dgm:t>
    </dgm:pt>
    <dgm:pt modelId="{C85A43C5-10F6-4446-B23F-1958D0049602}">
      <dgm:prSet/>
      <dgm:spPr/>
      <dgm:t>
        <a:bodyPr/>
        <a:lstStyle/>
        <a:p>
          <a:r>
            <a:rPr lang="en-GB">
              <a:solidFill>
                <a:schemeClr val="tx1"/>
              </a:solidFill>
            </a:rPr>
            <a:t>Employee engagement</a:t>
          </a:r>
          <a:endParaRPr lang="en-US">
            <a:solidFill>
              <a:schemeClr val="tx1"/>
            </a:solidFill>
          </a:endParaRPr>
        </a:p>
      </dgm:t>
    </dgm:pt>
    <dgm:pt modelId="{CFCBDB56-3D63-4D36-9F2E-C22E4FD85AF8}" type="parTrans" cxnId="{CFA72D47-4790-4A11-A1A7-F9F04FAAF036}">
      <dgm:prSet/>
      <dgm:spPr/>
      <dgm:t>
        <a:bodyPr/>
        <a:lstStyle/>
        <a:p>
          <a:endParaRPr lang="en-US"/>
        </a:p>
      </dgm:t>
    </dgm:pt>
    <dgm:pt modelId="{9E0873A6-07A4-4DFC-93CF-83F02EED3B0B}" type="sibTrans" cxnId="{CFA72D47-4790-4A11-A1A7-F9F04FAAF036}">
      <dgm:prSet/>
      <dgm:spPr/>
      <dgm:t>
        <a:bodyPr/>
        <a:lstStyle/>
        <a:p>
          <a:endParaRPr lang="en-US"/>
        </a:p>
      </dgm:t>
    </dgm:pt>
    <dgm:pt modelId="{10159738-8D57-44F1-82DB-7359FF89BB64}">
      <dgm:prSet/>
      <dgm:spPr/>
      <dgm:t>
        <a:bodyPr/>
        <a:lstStyle/>
        <a:p>
          <a:r>
            <a:rPr lang="en-GB">
              <a:solidFill>
                <a:schemeClr val="tx1"/>
              </a:solidFill>
            </a:rPr>
            <a:t>Third-part intervention </a:t>
          </a:r>
          <a:endParaRPr lang="en-US">
            <a:solidFill>
              <a:schemeClr val="tx1"/>
            </a:solidFill>
          </a:endParaRPr>
        </a:p>
      </dgm:t>
    </dgm:pt>
    <dgm:pt modelId="{B627FBBE-391B-4C99-829F-4F81C51AE255}" type="parTrans" cxnId="{DC036F53-F479-46D9-83D3-AC9462191B6E}">
      <dgm:prSet/>
      <dgm:spPr/>
      <dgm:t>
        <a:bodyPr/>
        <a:lstStyle/>
        <a:p>
          <a:endParaRPr lang="en-US"/>
        </a:p>
      </dgm:t>
    </dgm:pt>
    <dgm:pt modelId="{0AB1409B-E2F2-444B-BEE9-EB9C4AEAA8EB}" type="sibTrans" cxnId="{DC036F53-F479-46D9-83D3-AC9462191B6E}">
      <dgm:prSet/>
      <dgm:spPr/>
      <dgm:t>
        <a:bodyPr/>
        <a:lstStyle/>
        <a:p>
          <a:endParaRPr lang="en-US"/>
        </a:p>
      </dgm:t>
    </dgm:pt>
    <dgm:pt modelId="{1B11F566-473A-421A-950D-B62D1E8324D3}">
      <dgm:prSet/>
      <dgm:spPr/>
      <dgm:t>
        <a:bodyPr/>
        <a:lstStyle/>
        <a:p>
          <a:r>
            <a:rPr lang="en-GB">
              <a:solidFill>
                <a:schemeClr val="tx1"/>
              </a:solidFill>
            </a:rPr>
            <a:t>Industrial action</a:t>
          </a:r>
          <a:endParaRPr lang="en-US">
            <a:solidFill>
              <a:schemeClr val="tx1"/>
            </a:solidFill>
          </a:endParaRPr>
        </a:p>
      </dgm:t>
    </dgm:pt>
    <dgm:pt modelId="{E4C8989A-C0F3-4BA5-BB86-A83A116FBA1B}" type="parTrans" cxnId="{A6B60325-6D57-43DD-91AE-7B5CA8112540}">
      <dgm:prSet/>
      <dgm:spPr/>
      <dgm:t>
        <a:bodyPr/>
        <a:lstStyle/>
        <a:p>
          <a:endParaRPr lang="en-US"/>
        </a:p>
      </dgm:t>
    </dgm:pt>
    <dgm:pt modelId="{C99C018A-DF4C-481C-93EC-734B3DC21D8F}" type="sibTrans" cxnId="{A6B60325-6D57-43DD-91AE-7B5CA8112540}">
      <dgm:prSet/>
      <dgm:spPr/>
      <dgm:t>
        <a:bodyPr/>
        <a:lstStyle/>
        <a:p>
          <a:endParaRPr lang="en-US"/>
        </a:p>
      </dgm:t>
    </dgm:pt>
    <dgm:pt modelId="{2D0D273E-DCB0-4A7E-BA88-C86F55510427}">
      <dgm:prSet/>
      <dgm:spPr/>
      <dgm:t>
        <a:bodyPr/>
        <a:lstStyle/>
        <a:p>
          <a:r>
            <a:rPr lang="en-GB" dirty="0"/>
            <a:t>These processes are shaped by social, economic and political context</a:t>
          </a:r>
          <a:endParaRPr lang="en-US" dirty="0"/>
        </a:p>
      </dgm:t>
    </dgm:pt>
    <dgm:pt modelId="{9454382C-0C0F-43F9-A4E5-B094D13A85E2}" type="parTrans" cxnId="{F2E64F64-2C9E-4B54-8078-F3C8AF6A38DB}">
      <dgm:prSet/>
      <dgm:spPr/>
      <dgm:t>
        <a:bodyPr/>
        <a:lstStyle/>
        <a:p>
          <a:endParaRPr lang="en-US"/>
        </a:p>
      </dgm:t>
    </dgm:pt>
    <dgm:pt modelId="{DC73792A-2B0F-44CF-B2D0-134620C74AD8}" type="sibTrans" cxnId="{F2E64F64-2C9E-4B54-8078-F3C8AF6A38DB}">
      <dgm:prSet/>
      <dgm:spPr/>
      <dgm:t>
        <a:bodyPr/>
        <a:lstStyle/>
        <a:p>
          <a:endParaRPr lang="en-US"/>
        </a:p>
      </dgm:t>
    </dgm:pt>
    <dgm:pt modelId="{B613037E-55CA-4C81-9322-2287A86B6E73}" type="pres">
      <dgm:prSet presAssocID="{5ED0C545-6C37-4872-817C-A5EE1F0F090F}" presName="linear" presStyleCnt="0">
        <dgm:presLayoutVars>
          <dgm:dir/>
          <dgm:animLvl val="lvl"/>
          <dgm:resizeHandles val="exact"/>
        </dgm:presLayoutVars>
      </dgm:prSet>
      <dgm:spPr/>
    </dgm:pt>
    <dgm:pt modelId="{CE710B5D-C81F-4AA7-A250-A07FB19D1E46}" type="pres">
      <dgm:prSet presAssocID="{E5546013-3F25-4D32-BDA4-1AB5EC697B55}" presName="parentLin" presStyleCnt="0"/>
      <dgm:spPr/>
    </dgm:pt>
    <dgm:pt modelId="{81E47BD8-6B08-4F6E-ACD8-048DEAD34717}" type="pres">
      <dgm:prSet presAssocID="{E5546013-3F25-4D32-BDA4-1AB5EC697B55}" presName="parentLeftMargin" presStyleLbl="node1" presStyleIdx="0" presStyleCnt="6"/>
      <dgm:spPr/>
    </dgm:pt>
    <dgm:pt modelId="{A6A9F25A-B02A-4442-B4C9-B7508255251F}" type="pres">
      <dgm:prSet presAssocID="{E5546013-3F25-4D32-BDA4-1AB5EC697B55}" presName="parentText" presStyleLbl="node1" presStyleIdx="0" presStyleCnt="6">
        <dgm:presLayoutVars>
          <dgm:chMax val="0"/>
          <dgm:bulletEnabled val="1"/>
        </dgm:presLayoutVars>
      </dgm:prSet>
      <dgm:spPr/>
    </dgm:pt>
    <dgm:pt modelId="{D7580113-8A70-4847-8F70-5AA0E854EADB}" type="pres">
      <dgm:prSet presAssocID="{E5546013-3F25-4D32-BDA4-1AB5EC697B55}" presName="negativeSpace" presStyleCnt="0"/>
      <dgm:spPr/>
    </dgm:pt>
    <dgm:pt modelId="{30684CC3-87D9-42B8-B263-072D3BD033F7}" type="pres">
      <dgm:prSet presAssocID="{E5546013-3F25-4D32-BDA4-1AB5EC697B55}" presName="childText" presStyleLbl="conFgAcc1" presStyleIdx="0" presStyleCnt="6">
        <dgm:presLayoutVars>
          <dgm:bulletEnabled val="1"/>
        </dgm:presLayoutVars>
      </dgm:prSet>
      <dgm:spPr/>
    </dgm:pt>
    <dgm:pt modelId="{A4CC4299-A4EB-41AD-97BB-633F60988618}" type="pres">
      <dgm:prSet presAssocID="{4A3D2CE2-3F2E-4A4F-99C2-3B3800D2E428}" presName="spaceBetweenRectangles" presStyleCnt="0"/>
      <dgm:spPr/>
    </dgm:pt>
    <dgm:pt modelId="{D895D3FE-4617-4266-94CD-AD4D8177387B}" type="pres">
      <dgm:prSet presAssocID="{D32CE2BC-CF93-49A5-8E02-7011E20E7AD3}" presName="parentLin" presStyleCnt="0"/>
      <dgm:spPr/>
    </dgm:pt>
    <dgm:pt modelId="{08BCF5D7-90E6-43C1-9DA5-854D27B2033B}" type="pres">
      <dgm:prSet presAssocID="{D32CE2BC-CF93-49A5-8E02-7011E20E7AD3}" presName="parentLeftMargin" presStyleLbl="node1" presStyleIdx="0" presStyleCnt="6"/>
      <dgm:spPr/>
    </dgm:pt>
    <dgm:pt modelId="{86F3EEB1-1B19-4BF5-9C45-3EA0FDC82109}" type="pres">
      <dgm:prSet presAssocID="{D32CE2BC-CF93-49A5-8E02-7011E20E7AD3}" presName="parentText" presStyleLbl="node1" presStyleIdx="1" presStyleCnt="6">
        <dgm:presLayoutVars>
          <dgm:chMax val="0"/>
          <dgm:bulletEnabled val="1"/>
        </dgm:presLayoutVars>
      </dgm:prSet>
      <dgm:spPr/>
    </dgm:pt>
    <dgm:pt modelId="{0F023574-D043-4AEE-995D-90F4CAA58B86}" type="pres">
      <dgm:prSet presAssocID="{D32CE2BC-CF93-49A5-8E02-7011E20E7AD3}" presName="negativeSpace" presStyleCnt="0"/>
      <dgm:spPr/>
    </dgm:pt>
    <dgm:pt modelId="{7F65701E-B660-4A05-B32B-0C07B87A7C8F}" type="pres">
      <dgm:prSet presAssocID="{D32CE2BC-CF93-49A5-8E02-7011E20E7AD3}" presName="childText" presStyleLbl="conFgAcc1" presStyleIdx="1" presStyleCnt="6">
        <dgm:presLayoutVars>
          <dgm:bulletEnabled val="1"/>
        </dgm:presLayoutVars>
      </dgm:prSet>
      <dgm:spPr/>
    </dgm:pt>
    <dgm:pt modelId="{A2166AC7-B3E5-44F8-9B90-3B3F86368E4B}" type="pres">
      <dgm:prSet presAssocID="{DF72F523-0C18-48D0-98E6-D5DED0105C0C}" presName="spaceBetweenRectangles" presStyleCnt="0"/>
      <dgm:spPr/>
    </dgm:pt>
    <dgm:pt modelId="{04875696-845A-44FB-800F-9C59AF9A503C}" type="pres">
      <dgm:prSet presAssocID="{3C6274FD-DFEE-4D1B-A5B4-80329660394C}" presName="parentLin" presStyleCnt="0"/>
      <dgm:spPr/>
    </dgm:pt>
    <dgm:pt modelId="{57A73829-BC9A-4330-B68B-EE2A580663AD}" type="pres">
      <dgm:prSet presAssocID="{3C6274FD-DFEE-4D1B-A5B4-80329660394C}" presName="parentLeftMargin" presStyleLbl="node1" presStyleIdx="1" presStyleCnt="6"/>
      <dgm:spPr/>
    </dgm:pt>
    <dgm:pt modelId="{6CB3576E-5D7E-432E-A21E-9B5C21AD2B7F}" type="pres">
      <dgm:prSet presAssocID="{3C6274FD-DFEE-4D1B-A5B4-80329660394C}" presName="parentText" presStyleLbl="node1" presStyleIdx="2" presStyleCnt="6">
        <dgm:presLayoutVars>
          <dgm:chMax val="0"/>
          <dgm:bulletEnabled val="1"/>
        </dgm:presLayoutVars>
      </dgm:prSet>
      <dgm:spPr/>
    </dgm:pt>
    <dgm:pt modelId="{07F536ED-A76B-4869-925B-04267E5694FC}" type="pres">
      <dgm:prSet presAssocID="{3C6274FD-DFEE-4D1B-A5B4-80329660394C}" presName="negativeSpace" presStyleCnt="0"/>
      <dgm:spPr/>
    </dgm:pt>
    <dgm:pt modelId="{BC8CCD5D-E339-4172-927C-655984A86735}" type="pres">
      <dgm:prSet presAssocID="{3C6274FD-DFEE-4D1B-A5B4-80329660394C}" presName="childText" presStyleLbl="conFgAcc1" presStyleIdx="2" presStyleCnt="6">
        <dgm:presLayoutVars>
          <dgm:bulletEnabled val="1"/>
        </dgm:presLayoutVars>
      </dgm:prSet>
      <dgm:spPr/>
    </dgm:pt>
    <dgm:pt modelId="{A38D2CA1-B0C8-48C8-B18E-61C92F624F6D}" type="pres">
      <dgm:prSet presAssocID="{5832CC59-5703-40B5-B282-2A3CCD4B73E5}" presName="spaceBetweenRectangles" presStyleCnt="0"/>
      <dgm:spPr/>
    </dgm:pt>
    <dgm:pt modelId="{DB92C2F3-89D4-4788-9CFE-B05FA1DDA0D4}" type="pres">
      <dgm:prSet presAssocID="{C85A43C5-10F6-4446-B23F-1958D0049602}" presName="parentLin" presStyleCnt="0"/>
      <dgm:spPr/>
    </dgm:pt>
    <dgm:pt modelId="{3FB3602A-AC79-477E-BE0C-E1D4C2347987}" type="pres">
      <dgm:prSet presAssocID="{C85A43C5-10F6-4446-B23F-1958D0049602}" presName="parentLeftMargin" presStyleLbl="node1" presStyleIdx="2" presStyleCnt="6"/>
      <dgm:spPr/>
    </dgm:pt>
    <dgm:pt modelId="{536E7AD0-0C18-4FF1-B043-C3A5AAC3C784}" type="pres">
      <dgm:prSet presAssocID="{C85A43C5-10F6-4446-B23F-1958D0049602}" presName="parentText" presStyleLbl="node1" presStyleIdx="3" presStyleCnt="6">
        <dgm:presLayoutVars>
          <dgm:chMax val="0"/>
          <dgm:bulletEnabled val="1"/>
        </dgm:presLayoutVars>
      </dgm:prSet>
      <dgm:spPr/>
    </dgm:pt>
    <dgm:pt modelId="{3DB38994-1C71-4A77-A3DA-157E070F911B}" type="pres">
      <dgm:prSet presAssocID="{C85A43C5-10F6-4446-B23F-1958D0049602}" presName="negativeSpace" presStyleCnt="0"/>
      <dgm:spPr/>
    </dgm:pt>
    <dgm:pt modelId="{396E337D-BA1D-435B-99E5-7906EB2501E3}" type="pres">
      <dgm:prSet presAssocID="{C85A43C5-10F6-4446-B23F-1958D0049602}" presName="childText" presStyleLbl="conFgAcc1" presStyleIdx="3" presStyleCnt="6">
        <dgm:presLayoutVars>
          <dgm:bulletEnabled val="1"/>
        </dgm:presLayoutVars>
      </dgm:prSet>
      <dgm:spPr/>
    </dgm:pt>
    <dgm:pt modelId="{58731F0E-6FAD-4479-9248-8097C388A3FF}" type="pres">
      <dgm:prSet presAssocID="{9E0873A6-07A4-4DFC-93CF-83F02EED3B0B}" presName="spaceBetweenRectangles" presStyleCnt="0"/>
      <dgm:spPr/>
    </dgm:pt>
    <dgm:pt modelId="{DAB57F49-734B-4D06-9228-29ACB41E9BC3}" type="pres">
      <dgm:prSet presAssocID="{10159738-8D57-44F1-82DB-7359FF89BB64}" presName="parentLin" presStyleCnt="0"/>
      <dgm:spPr/>
    </dgm:pt>
    <dgm:pt modelId="{572D5F32-E550-4C24-B86E-A59573AE213A}" type="pres">
      <dgm:prSet presAssocID="{10159738-8D57-44F1-82DB-7359FF89BB64}" presName="parentLeftMargin" presStyleLbl="node1" presStyleIdx="3" presStyleCnt="6"/>
      <dgm:spPr/>
    </dgm:pt>
    <dgm:pt modelId="{249F2569-A9AF-4B9D-A7C0-C985DEEE6FED}" type="pres">
      <dgm:prSet presAssocID="{10159738-8D57-44F1-82DB-7359FF89BB64}" presName="parentText" presStyleLbl="node1" presStyleIdx="4" presStyleCnt="6">
        <dgm:presLayoutVars>
          <dgm:chMax val="0"/>
          <dgm:bulletEnabled val="1"/>
        </dgm:presLayoutVars>
      </dgm:prSet>
      <dgm:spPr/>
    </dgm:pt>
    <dgm:pt modelId="{D181B60B-8D6C-436D-A129-4D46551B9164}" type="pres">
      <dgm:prSet presAssocID="{10159738-8D57-44F1-82DB-7359FF89BB64}" presName="negativeSpace" presStyleCnt="0"/>
      <dgm:spPr/>
    </dgm:pt>
    <dgm:pt modelId="{01662ECA-3E24-45F1-90FC-6A820B862BC2}" type="pres">
      <dgm:prSet presAssocID="{10159738-8D57-44F1-82DB-7359FF89BB64}" presName="childText" presStyleLbl="conFgAcc1" presStyleIdx="4" presStyleCnt="6">
        <dgm:presLayoutVars>
          <dgm:bulletEnabled val="1"/>
        </dgm:presLayoutVars>
      </dgm:prSet>
      <dgm:spPr/>
    </dgm:pt>
    <dgm:pt modelId="{F8D24D06-51BD-403C-9100-DCE8412B081F}" type="pres">
      <dgm:prSet presAssocID="{0AB1409B-E2F2-444B-BEE9-EB9C4AEAA8EB}" presName="spaceBetweenRectangles" presStyleCnt="0"/>
      <dgm:spPr/>
    </dgm:pt>
    <dgm:pt modelId="{90132B45-17D3-4B80-9459-3F0BBC4CABC9}" type="pres">
      <dgm:prSet presAssocID="{1B11F566-473A-421A-950D-B62D1E8324D3}" presName="parentLin" presStyleCnt="0"/>
      <dgm:spPr/>
    </dgm:pt>
    <dgm:pt modelId="{8C72AB10-3916-4104-97C2-F24E2F960069}" type="pres">
      <dgm:prSet presAssocID="{1B11F566-473A-421A-950D-B62D1E8324D3}" presName="parentLeftMargin" presStyleLbl="node1" presStyleIdx="4" presStyleCnt="6"/>
      <dgm:spPr/>
    </dgm:pt>
    <dgm:pt modelId="{5A9E55F0-C970-41EB-9283-626FE395500E}" type="pres">
      <dgm:prSet presAssocID="{1B11F566-473A-421A-950D-B62D1E8324D3}" presName="parentText" presStyleLbl="node1" presStyleIdx="5" presStyleCnt="6">
        <dgm:presLayoutVars>
          <dgm:chMax val="0"/>
          <dgm:bulletEnabled val="1"/>
        </dgm:presLayoutVars>
      </dgm:prSet>
      <dgm:spPr/>
    </dgm:pt>
    <dgm:pt modelId="{68DF0521-0D27-442F-8399-A902B8B90741}" type="pres">
      <dgm:prSet presAssocID="{1B11F566-473A-421A-950D-B62D1E8324D3}" presName="negativeSpace" presStyleCnt="0"/>
      <dgm:spPr/>
    </dgm:pt>
    <dgm:pt modelId="{40C44DF6-B55D-4ADD-86DF-466B5BE8903A}" type="pres">
      <dgm:prSet presAssocID="{1B11F566-473A-421A-950D-B62D1E8324D3}" presName="childText" presStyleLbl="conFgAcc1" presStyleIdx="5" presStyleCnt="6">
        <dgm:presLayoutVars>
          <dgm:bulletEnabled val="1"/>
        </dgm:presLayoutVars>
      </dgm:prSet>
      <dgm:spPr/>
    </dgm:pt>
  </dgm:ptLst>
  <dgm:cxnLst>
    <dgm:cxn modelId="{3F79F914-2FB0-401D-9A1B-14CA2C71816D}" type="presOf" srcId="{E5546013-3F25-4D32-BDA4-1AB5EC697B55}" destId="{A6A9F25A-B02A-4442-B4C9-B7508255251F}" srcOrd="1" destOrd="0" presId="urn:microsoft.com/office/officeart/2005/8/layout/list1"/>
    <dgm:cxn modelId="{A6B60325-6D57-43DD-91AE-7B5CA8112540}" srcId="{5ED0C545-6C37-4872-817C-A5EE1F0F090F}" destId="{1B11F566-473A-421A-950D-B62D1E8324D3}" srcOrd="5" destOrd="0" parTransId="{E4C8989A-C0F3-4BA5-BB86-A83A116FBA1B}" sibTransId="{C99C018A-DF4C-481C-93EC-734B3DC21D8F}"/>
    <dgm:cxn modelId="{DC9C1329-F1DC-47EA-B9A9-3C3E4F2BFDEC}" type="presOf" srcId="{2D0D273E-DCB0-4A7E-BA88-C86F55510427}" destId="{40C44DF6-B55D-4ADD-86DF-466B5BE8903A}" srcOrd="0" destOrd="0" presId="urn:microsoft.com/office/officeart/2005/8/layout/list1"/>
    <dgm:cxn modelId="{F2E64F64-2C9E-4B54-8078-F3C8AF6A38DB}" srcId="{1B11F566-473A-421A-950D-B62D1E8324D3}" destId="{2D0D273E-DCB0-4A7E-BA88-C86F55510427}" srcOrd="0" destOrd="0" parTransId="{9454382C-0C0F-43F9-A4E5-B094D13A85E2}" sibTransId="{DC73792A-2B0F-44CF-B2D0-134620C74AD8}"/>
    <dgm:cxn modelId="{CFA72D47-4790-4A11-A1A7-F9F04FAAF036}" srcId="{5ED0C545-6C37-4872-817C-A5EE1F0F090F}" destId="{C85A43C5-10F6-4446-B23F-1958D0049602}" srcOrd="3" destOrd="0" parTransId="{CFCBDB56-3D63-4D36-9F2E-C22E4FD85AF8}" sibTransId="{9E0873A6-07A4-4DFC-93CF-83F02EED3B0B}"/>
    <dgm:cxn modelId="{319D5668-D4F8-4CCA-A322-636355BAF0B2}" type="presOf" srcId="{D32CE2BC-CF93-49A5-8E02-7011E20E7AD3}" destId="{86F3EEB1-1B19-4BF5-9C45-3EA0FDC82109}" srcOrd="1" destOrd="0" presId="urn:microsoft.com/office/officeart/2005/8/layout/list1"/>
    <dgm:cxn modelId="{5C94A36E-6A71-4168-A2F3-F013FE9D11CF}" type="presOf" srcId="{10159738-8D57-44F1-82DB-7359FF89BB64}" destId="{572D5F32-E550-4C24-B86E-A59573AE213A}" srcOrd="0" destOrd="0" presId="urn:microsoft.com/office/officeart/2005/8/layout/list1"/>
    <dgm:cxn modelId="{DC036F53-F479-46D9-83D3-AC9462191B6E}" srcId="{5ED0C545-6C37-4872-817C-A5EE1F0F090F}" destId="{10159738-8D57-44F1-82DB-7359FF89BB64}" srcOrd="4" destOrd="0" parTransId="{B627FBBE-391B-4C99-829F-4F81C51AE255}" sibTransId="{0AB1409B-E2F2-444B-BEE9-EB9C4AEAA8EB}"/>
    <dgm:cxn modelId="{20B72355-6346-403C-BA42-B74B281550C1}" type="presOf" srcId="{1B11F566-473A-421A-950D-B62D1E8324D3}" destId="{8C72AB10-3916-4104-97C2-F24E2F960069}" srcOrd="0" destOrd="0" presId="urn:microsoft.com/office/officeart/2005/8/layout/list1"/>
    <dgm:cxn modelId="{7A793B79-BD3A-4E9B-8BAD-E7861404ABDB}" type="presOf" srcId="{C85A43C5-10F6-4446-B23F-1958D0049602}" destId="{3FB3602A-AC79-477E-BE0C-E1D4C2347987}" srcOrd="0" destOrd="0" presId="urn:microsoft.com/office/officeart/2005/8/layout/list1"/>
    <dgm:cxn modelId="{05716BA9-6EB3-42A1-BFAC-6651E499DBD7}" type="presOf" srcId="{3C6274FD-DFEE-4D1B-A5B4-80329660394C}" destId="{6CB3576E-5D7E-432E-A21E-9B5C21AD2B7F}" srcOrd="1" destOrd="0" presId="urn:microsoft.com/office/officeart/2005/8/layout/list1"/>
    <dgm:cxn modelId="{7CE568BC-0AD3-402D-8410-F0DE41D74CE7}" type="presOf" srcId="{10159738-8D57-44F1-82DB-7359FF89BB64}" destId="{249F2569-A9AF-4B9D-A7C0-C985DEEE6FED}" srcOrd="1" destOrd="0" presId="urn:microsoft.com/office/officeart/2005/8/layout/list1"/>
    <dgm:cxn modelId="{3B61A3C9-A539-4E31-9963-C36600DD9A5A}" srcId="{5ED0C545-6C37-4872-817C-A5EE1F0F090F}" destId="{3C6274FD-DFEE-4D1B-A5B4-80329660394C}" srcOrd="2" destOrd="0" parTransId="{0BD23A97-5BD9-4912-8CCD-513AB7D24D9B}" sibTransId="{5832CC59-5703-40B5-B282-2A3CCD4B73E5}"/>
    <dgm:cxn modelId="{1283A4CB-38A6-473A-B93E-2F4C9EA9FC7B}" type="presOf" srcId="{1B11F566-473A-421A-950D-B62D1E8324D3}" destId="{5A9E55F0-C970-41EB-9283-626FE395500E}" srcOrd="1" destOrd="0" presId="urn:microsoft.com/office/officeart/2005/8/layout/list1"/>
    <dgm:cxn modelId="{165E4CD2-09EA-4847-B7E4-0DD59656C41D}" type="presOf" srcId="{D32CE2BC-CF93-49A5-8E02-7011E20E7AD3}" destId="{08BCF5D7-90E6-43C1-9DA5-854D27B2033B}" srcOrd="0" destOrd="0" presId="urn:microsoft.com/office/officeart/2005/8/layout/list1"/>
    <dgm:cxn modelId="{6B95D1D5-C664-474E-B650-CA526900FAF9}" srcId="{5ED0C545-6C37-4872-817C-A5EE1F0F090F}" destId="{E5546013-3F25-4D32-BDA4-1AB5EC697B55}" srcOrd="0" destOrd="0" parTransId="{F422B237-45FD-4DDD-A300-FA7624152C5D}" sibTransId="{4A3D2CE2-3F2E-4A4F-99C2-3B3800D2E428}"/>
    <dgm:cxn modelId="{BFBCCCD8-BC71-4137-BD87-2ACA3CC4AEDA}" type="presOf" srcId="{C85A43C5-10F6-4446-B23F-1958D0049602}" destId="{536E7AD0-0C18-4FF1-B043-C3A5AAC3C784}" srcOrd="1" destOrd="0" presId="urn:microsoft.com/office/officeart/2005/8/layout/list1"/>
    <dgm:cxn modelId="{F53E8EEC-5C50-4B41-B3FD-98F27CFC03FA}" type="presOf" srcId="{5ED0C545-6C37-4872-817C-A5EE1F0F090F}" destId="{B613037E-55CA-4C81-9322-2287A86B6E73}" srcOrd="0" destOrd="0" presId="urn:microsoft.com/office/officeart/2005/8/layout/list1"/>
    <dgm:cxn modelId="{A1B688EF-3FC6-42E8-B388-ED074FC6BE8C}" type="presOf" srcId="{3C6274FD-DFEE-4D1B-A5B4-80329660394C}" destId="{57A73829-BC9A-4330-B68B-EE2A580663AD}" srcOrd="0" destOrd="0" presId="urn:microsoft.com/office/officeart/2005/8/layout/list1"/>
    <dgm:cxn modelId="{6A4F40F5-A767-431C-9537-EBFB634319FD}" srcId="{5ED0C545-6C37-4872-817C-A5EE1F0F090F}" destId="{D32CE2BC-CF93-49A5-8E02-7011E20E7AD3}" srcOrd="1" destOrd="0" parTransId="{E264AF91-71E0-4085-A2F6-06AD50151EDE}" sibTransId="{DF72F523-0C18-48D0-98E6-D5DED0105C0C}"/>
    <dgm:cxn modelId="{0F4977FF-EC00-42AC-9F91-7C6B778E09FE}" type="presOf" srcId="{E5546013-3F25-4D32-BDA4-1AB5EC697B55}" destId="{81E47BD8-6B08-4F6E-ACD8-048DEAD34717}" srcOrd="0" destOrd="0" presId="urn:microsoft.com/office/officeart/2005/8/layout/list1"/>
    <dgm:cxn modelId="{49DC5891-92FE-465B-977A-EDD9AA2CE23F}" type="presParOf" srcId="{B613037E-55CA-4C81-9322-2287A86B6E73}" destId="{CE710B5D-C81F-4AA7-A250-A07FB19D1E46}" srcOrd="0" destOrd="0" presId="urn:microsoft.com/office/officeart/2005/8/layout/list1"/>
    <dgm:cxn modelId="{1CDCE089-F5C6-4613-8730-345A16E4280A}" type="presParOf" srcId="{CE710B5D-C81F-4AA7-A250-A07FB19D1E46}" destId="{81E47BD8-6B08-4F6E-ACD8-048DEAD34717}" srcOrd="0" destOrd="0" presId="urn:microsoft.com/office/officeart/2005/8/layout/list1"/>
    <dgm:cxn modelId="{6C2716D3-7FD7-42B0-A31B-D0F9A9DA48D5}" type="presParOf" srcId="{CE710B5D-C81F-4AA7-A250-A07FB19D1E46}" destId="{A6A9F25A-B02A-4442-B4C9-B7508255251F}" srcOrd="1" destOrd="0" presId="urn:microsoft.com/office/officeart/2005/8/layout/list1"/>
    <dgm:cxn modelId="{782B0295-6DA4-4E94-80F8-FDE7F1AE3290}" type="presParOf" srcId="{B613037E-55CA-4C81-9322-2287A86B6E73}" destId="{D7580113-8A70-4847-8F70-5AA0E854EADB}" srcOrd="1" destOrd="0" presId="urn:microsoft.com/office/officeart/2005/8/layout/list1"/>
    <dgm:cxn modelId="{8651A0B3-4284-447C-95C0-05258758D462}" type="presParOf" srcId="{B613037E-55CA-4C81-9322-2287A86B6E73}" destId="{30684CC3-87D9-42B8-B263-072D3BD033F7}" srcOrd="2" destOrd="0" presId="urn:microsoft.com/office/officeart/2005/8/layout/list1"/>
    <dgm:cxn modelId="{307363FD-BE69-455A-9221-199CC2B975E3}" type="presParOf" srcId="{B613037E-55CA-4C81-9322-2287A86B6E73}" destId="{A4CC4299-A4EB-41AD-97BB-633F60988618}" srcOrd="3" destOrd="0" presId="urn:microsoft.com/office/officeart/2005/8/layout/list1"/>
    <dgm:cxn modelId="{34C5834E-4B08-431F-B822-E648514213F2}" type="presParOf" srcId="{B613037E-55CA-4C81-9322-2287A86B6E73}" destId="{D895D3FE-4617-4266-94CD-AD4D8177387B}" srcOrd="4" destOrd="0" presId="urn:microsoft.com/office/officeart/2005/8/layout/list1"/>
    <dgm:cxn modelId="{D1167AE8-7531-4477-9802-693E16101735}" type="presParOf" srcId="{D895D3FE-4617-4266-94CD-AD4D8177387B}" destId="{08BCF5D7-90E6-43C1-9DA5-854D27B2033B}" srcOrd="0" destOrd="0" presId="urn:microsoft.com/office/officeart/2005/8/layout/list1"/>
    <dgm:cxn modelId="{D3F6E3BC-11A8-452E-AEAE-106084203000}" type="presParOf" srcId="{D895D3FE-4617-4266-94CD-AD4D8177387B}" destId="{86F3EEB1-1B19-4BF5-9C45-3EA0FDC82109}" srcOrd="1" destOrd="0" presId="urn:microsoft.com/office/officeart/2005/8/layout/list1"/>
    <dgm:cxn modelId="{FBCA8F1F-A121-49EA-B9A4-7CF32359DAD4}" type="presParOf" srcId="{B613037E-55CA-4C81-9322-2287A86B6E73}" destId="{0F023574-D043-4AEE-995D-90F4CAA58B86}" srcOrd="5" destOrd="0" presId="urn:microsoft.com/office/officeart/2005/8/layout/list1"/>
    <dgm:cxn modelId="{0C7EF066-CCFD-4F1B-A789-B93BA6E65455}" type="presParOf" srcId="{B613037E-55CA-4C81-9322-2287A86B6E73}" destId="{7F65701E-B660-4A05-B32B-0C07B87A7C8F}" srcOrd="6" destOrd="0" presId="urn:microsoft.com/office/officeart/2005/8/layout/list1"/>
    <dgm:cxn modelId="{88EF8C26-3E57-4D66-BDCD-B6DB7A76DCA1}" type="presParOf" srcId="{B613037E-55CA-4C81-9322-2287A86B6E73}" destId="{A2166AC7-B3E5-44F8-9B90-3B3F86368E4B}" srcOrd="7" destOrd="0" presId="urn:microsoft.com/office/officeart/2005/8/layout/list1"/>
    <dgm:cxn modelId="{9ED0E18F-37F0-4F58-8627-79776615E17A}" type="presParOf" srcId="{B613037E-55CA-4C81-9322-2287A86B6E73}" destId="{04875696-845A-44FB-800F-9C59AF9A503C}" srcOrd="8" destOrd="0" presId="urn:microsoft.com/office/officeart/2005/8/layout/list1"/>
    <dgm:cxn modelId="{73D6A29E-F133-469F-BDE3-3B1B932E1F1A}" type="presParOf" srcId="{04875696-845A-44FB-800F-9C59AF9A503C}" destId="{57A73829-BC9A-4330-B68B-EE2A580663AD}" srcOrd="0" destOrd="0" presId="urn:microsoft.com/office/officeart/2005/8/layout/list1"/>
    <dgm:cxn modelId="{93309B17-8CC0-441B-B71A-3F0E77DBBC77}" type="presParOf" srcId="{04875696-845A-44FB-800F-9C59AF9A503C}" destId="{6CB3576E-5D7E-432E-A21E-9B5C21AD2B7F}" srcOrd="1" destOrd="0" presId="urn:microsoft.com/office/officeart/2005/8/layout/list1"/>
    <dgm:cxn modelId="{CAF592B7-4D5D-404E-9DA3-5D7971183455}" type="presParOf" srcId="{B613037E-55CA-4C81-9322-2287A86B6E73}" destId="{07F536ED-A76B-4869-925B-04267E5694FC}" srcOrd="9" destOrd="0" presId="urn:microsoft.com/office/officeart/2005/8/layout/list1"/>
    <dgm:cxn modelId="{F7AE3338-293D-405C-977C-0F41A5A19EB7}" type="presParOf" srcId="{B613037E-55CA-4C81-9322-2287A86B6E73}" destId="{BC8CCD5D-E339-4172-927C-655984A86735}" srcOrd="10" destOrd="0" presId="urn:microsoft.com/office/officeart/2005/8/layout/list1"/>
    <dgm:cxn modelId="{A0581220-1844-45FA-AC89-A56FD2697AFB}" type="presParOf" srcId="{B613037E-55CA-4C81-9322-2287A86B6E73}" destId="{A38D2CA1-B0C8-48C8-B18E-61C92F624F6D}" srcOrd="11" destOrd="0" presId="urn:microsoft.com/office/officeart/2005/8/layout/list1"/>
    <dgm:cxn modelId="{CDFA7F45-1623-449C-B1FD-FE2CC601D0D0}" type="presParOf" srcId="{B613037E-55CA-4C81-9322-2287A86B6E73}" destId="{DB92C2F3-89D4-4788-9CFE-B05FA1DDA0D4}" srcOrd="12" destOrd="0" presId="urn:microsoft.com/office/officeart/2005/8/layout/list1"/>
    <dgm:cxn modelId="{755816A9-8814-46B4-99DC-94DA020BD681}" type="presParOf" srcId="{DB92C2F3-89D4-4788-9CFE-B05FA1DDA0D4}" destId="{3FB3602A-AC79-477E-BE0C-E1D4C2347987}" srcOrd="0" destOrd="0" presId="urn:microsoft.com/office/officeart/2005/8/layout/list1"/>
    <dgm:cxn modelId="{A5D9A24F-C03D-4DBB-91D4-D33BF432D6C0}" type="presParOf" srcId="{DB92C2F3-89D4-4788-9CFE-B05FA1DDA0D4}" destId="{536E7AD0-0C18-4FF1-B043-C3A5AAC3C784}" srcOrd="1" destOrd="0" presId="urn:microsoft.com/office/officeart/2005/8/layout/list1"/>
    <dgm:cxn modelId="{E75A0241-207D-45BD-90FE-840A1D9A56D6}" type="presParOf" srcId="{B613037E-55CA-4C81-9322-2287A86B6E73}" destId="{3DB38994-1C71-4A77-A3DA-157E070F911B}" srcOrd="13" destOrd="0" presId="urn:microsoft.com/office/officeart/2005/8/layout/list1"/>
    <dgm:cxn modelId="{70DE0419-3B57-4143-955E-A30BE20456F9}" type="presParOf" srcId="{B613037E-55CA-4C81-9322-2287A86B6E73}" destId="{396E337D-BA1D-435B-99E5-7906EB2501E3}" srcOrd="14" destOrd="0" presId="urn:microsoft.com/office/officeart/2005/8/layout/list1"/>
    <dgm:cxn modelId="{D97B3269-BD47-4BB9-BEF7-90351C7E11A9}" type="presParOf" srcId="{B613037E-55CA-4C81-9322-2287A86B6E73}" destId="{58731F0E-6FAD-4479-9248-8097C388A3FF}" srcOrd="15" destOrd="0" presId="urn:microsoft.com/office/officeart/2005/8/layout/list1"/>
    <dgm:cxn modelId="{3F904FE4-C53C-4D6A-9D7A-B84E3C5278A5}" type="presParOf" srcId="{B613037E-55CA-4C81-9322-2287A86B6E73}" destId="{DAB57F49-734B-4D06-9228-29ACB41E9BC3}" srcOrd="16" destOrd="0" presId="urn:microsoft.com/office/officeart/2005/8/layout/list1"/>
    <dgm:cxn modelId="{916610A6-B22C-48D0-AE51-240D5BB87AB4}" type="presParOf" srcId="{DAB57F49-734B-4D06-9228-29ACB41E9BC3}" destId="{572D5F32-E550-4C24-B86E-A59573AE213A}" srcOrd="0" destOrd="0" presId="urn:microsoft.com/office/officeart/2005/8/layout/list1"/>
    <dgm:cxn modelId="{57851464-61B1-4A3F-980D-80230D96C099}" type="presParOf" srcId="{DAB57F49-734B-4D06-9228-29ACB41E9BC3}" destId="{249F2569-A9AF-4B9D-A7C0-C985DEEE6FED}" srcOrd="1" destOrd="0" presId="urn:microsoft.com/office/officeart/2005/8/layout/list1"/>
    <dgm:cxn modelId="{54D25DBB-F874-43A0-A632-EB07B187DD1F}" type="presParOf" srcId="{B613037E-55CA-4C81-9322-2287A86B6E73}" destId="{D181B60B-8D6C-436D-A129-4D46551B9164}" srcOrd="17" destOrd="0" presId="urn:microsoft.com/office/officeart/2005/8/layout/list1"/>
    <dgm:cxn modelId="{577C5A2C-98C0-4E08-9CD5-21FCC5226F32}" type="presParOf" srcId="{B613037E-55CA-4C81-9322-2287A86B6E73}" destId="{01662ECA-3E24-45F1-90FC-6A820B862BC2}" srcOrd="18" destOrd="0" presId="urn:microsoft.com/office/officeart/2005/8/layout/list1"/>
    <dgm:cxn modelId="{F05A2704-50D7-4337-871A-53133FCEE4DB}" type="presParOf" srcId="{B613037E-55CA-4C81-9322-2287A86B6E73}" destId="{F8D24D06-51BD-403C-9100-DCE8412B081F}" srcOrd="19" destOrd="0" presId="urn:microsoft.com/office/officeart/2005/8/layout/list1"/>
    <dgm:cxn modelId="{07C4F890-18EF-40F8-8D26-C75907E316C0}" type="presParOf" srcId="{B613037E-55CA-4C81-9322-2287A86B6E73}" destId="{90132B45-17D3-4B80-9459-3F0BBC4CABC9}" srcOrd="20" destOrd="0" presId="urn:microsoft.com/office/officeart/2005/8/layout/list1"/>
    <dgm:cxn modelId="{19D69C68-7D66-47DA-8359-7660F4F538C3}" type="presParOf" srcId="{90132B45-17D3-4B80-9459-3F0BBC4CABC9}" destId="{8C72AB10-3916-4104-97C2-F24E2F960069}" srcOrd="0" destOrd="0" presId="urn:microsoft.com/office/officeart/2005/8/layout/list1"/>
    <dgm:cxn modelId="{AECA88D8-DD29-432F-9E22-8698A31CA816}" type="presParOf" srcId="{90132B45-17D3-4B80-9459-3F0BBC4CABC9}" destId="{5A9E55F0-C970-41EB-9283-626FE395500E}" srcOrd="1" destOrd="0" presId="urn:microsoft.com/office/officeart/2005/8/layout/list1"/>
    <dgm:cxn modelId="{F66CE942-48A9-4324-A24D-A8DA573895A1}" type="presParOf" srcId="{B613037E-55CA-4C81-9322-2287A86B6E73}" destId="{68DF0521-0D27-442F-8399-A902B8B90741}" srcOrd="21" destOrd="0" presId="urn:microsoft.com/office/officeart/2005/8/layout/list1"/>
    <dgm:cxn modelId="{1D02269F-F7C9-45D6-9FD5-12BDEAF7C643}" type="presParOf" srcId="{B613037E-55CA-4C81-9322-2287A86B6E73}" destId="{40C44DF6-B55D-4ADD-86DF-466B5BE8903A}"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0A2EA9-3B1A-4274-8ECD-EFF7DAE048F1}"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BFAD0FD-E97B-4373-A846-EE437BD4B66B}">
      <dgm:prSet/>
      <dgm:spPr/>
      <dgm:t>
        <a:bodyPr/>
        <a:lstStyle/>
        <a:p>
          <a:pPr>
            <a:defRPr cap="all"/>
          </a:pPr>
          <a:r>
            <a:rPr lang="en-GB"/>
            <a:t>Performance management</a:t>
          </a:r>
          <a:endParaRPr lang="en-US"/>
        </a:p>
      </dgm:t>
    </dgm:pt>
    <dgm:pt modelId="{78AB07F1-9AE9-49EB-B4A6-9D8F3F339B5B}" type="parTrans" cxnId="{E255D5DA-F5BA-424B-8F6E-28D0131CAA27}">
      <dgm:prSet/>
      <dgm:spPr/>
      <dgm:t>
        <a:bodyPr/>
        <a:lstStyle/>
        <a:p>
          <a:endParaRPr lang="en-US"/>
        </a:p>
      </dgm:t>
    </dgm:pt>
    <dgm:pt modelId="{4C6359B1-D0FD-484F-98F8-962858EE02CB}" type="sibTrans" cxnId="{E255D5DA-F5BA-424B-8F6E-28D0131CAA27}">
      <dgm:prSet/>
      <dgm:spPr/>
      <dgm:t>
        <a:bodyPr/>
        <a:lstStyle/>
        <a:p>
          <a:endParaRPr lang="en-US"/>
        </a:p>
      </dgm:t>
    </dgm:pt>
    <dgm:pt modelId="{31CB5B13-61AB-4E60-93C9-4A4113E23DC6}">
      <dgm:prSet/>
      <dgm:spPr/>
      <dgm:t>
        <a:bodyPr/>
        <a:lstStyle/>
        <a:p>
          <a:pPr>
            <a:defRPr cap="all"/>
          </a:pPr>
          <a:r>
            <a:rPr lang="en-GB"/>
            <a:t>Employee engagement</a:t>
          </a:r>
          <a:endParaRPr lang="en-US"/>
        </a:p>
      </dgm:t>
    </dgm:pt>
    <dgm:pt modelId="{058F7C86-0520-4E93-A5DA-969252625566}" type="parTrans" cxnId="{71D69AD5-5CA5-4EDC-9C69-23A3405C2AAD}">
      <dgm:prSet/>
      <dgm:spPr/>
      <dgm:t>
        <a:bodyPr/>
        <a:lstStyle/>
        <a:p>
          <a:endParaRPr lang="en-US"/>
        </a:p>
      </dgm:t>
    </dgm:pt>
    <dgm:pt modelId="{3278D9B8-492A-4AC7-9963-E368D829F99C}" type="sibTrans" cxnId="{71D69AD5-5CA5-4EDC-9C69-23A3405C2AAD}">
      <dgm:prSet/>
      <dgm:spPr/>
      <dgm:t>
        <a:bodyPr/>
        <a:lstStyle/>
        <a:p>
          <a:endParaRPr lang="en-US"/>
        </a:p>
      </dgm:t>
    </dgm:pt>
    <dgm:pt modelId="{9A30BDB0-D27C-45D2-B379-859025E4D583}" type="pres">
      <dgm:prSet presAssocID="{CE0A2EA9-3B1A-4274-8ECD-EFF7DAE048F1}" presName="root" presStyleCnt="0">
        <dgm:presLayoutVars>
          <dgm:dir/>
          <dgm:resizeHandles val="exact"/>
        </dgm:presLayoutVars>
      </dgm:prSet>
      <dgm:spPr/>
    </dgm:pt>
    <dgm:pt modelId="{7CF97EB9-8430-4F01-A18C-FBBD34C6BAAC}" type="pres">
      <dgm:prSet presAssocID="{CBFAD0FD-E97B-4373-A846-EE437BD4B66B}" presName="compNode" presStyleCnt="0"/>
      <dgm:spPr/>
    </dgm:pt>
    <dgm:pt modelId="{D04D0707-7B0B-4720-B9BB-9F510F88E361}" type="pres">
      <dgm:prSet presAssocID="{CBFAD0FD-E97B-4373-A846-EE437BD4B66B}" presName="iconBgRect" presStyleLbl="bgShp" presStyleIdx="0" presStyleCnt="2"/>
      <dgm:spPr/>
    </dgm:pt>
    <dgm:pt modelId="{F1AB9340-A5DB-4820-A296-30204A835165}" type="pres">
      <dgm:prSet presAssocID="{CBFAD0FD-E97B-4373-A846-EE437BD4B66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32BF4F01-5887-4681-B5E8-A1E02675C860}" type="pres">
      <dgm:prSet presAssocID="{CBFAD0FD-E97B-4373-A846-EE437BD4B66B}" presName="spaceRect" presStyleCnt="0"/>
      <dgm:spPr/>
    </dgm:pt>
    <dgm:pt modelId="{EB88E283-F377-47B9-AAF9-E35753E14720}" type="pres">
      <dgm:prSet presAssocID="{CBFAD0FD-E97B-4373-A846-EE437BD4B66B}" presName="textRect" presStyleLbl="revTx" presStyleIdx="0" presStyleCnt="2">
        <dgm:presLayoutVars>
          <dgm:chMax val="1"/>
          <dgm:chPref val="1"/>
        </dgm:presLayoutVars>
      </dgm:prSet>
      <dgm:spPr/>
    </dgm:pt>
    <dgm:pt modelId="{E3D8D858-58C3-4978-956A-C12931B155AA}" type="pres">
      <dgm:prSet presAssocID="{4C6359B1-D0FD-484F-98F8-962858EE02CB}" presName="sibTrans" presStyleCnt="0"/>
      <dgm:spPr/>
    </dgm:pt>
    <dgm:pt modelId="{FF498B54-880D-4143-B867-E50654100554}" type="pres">
      <dgm:prSet presAssocID="{31CB5B13-61AB-4E60-93C9-4A4113E23DC6}" presName="compNode" presStyleCnt="0"/>
      <dgm:spPr/>
    </dgm:pt>
    <dgm:pt modelId="{73F7FECA-EF8C-4A5E-A8CC-88C0C6409A02}" type="pres">
      <dgm:prSet presAssocID="{31CB5B13-61AB-4E60-93C9-4A4113E23DC6}" presName="iconBgRect" presStyleLbl="bgShp" presStyleIdx="1" presStyleCnt="2"/>
      <dgm:spPr/>
    </dgm:pt>
    <dgm:pt modelId="{D26F07FC-C31D-4666-8BE6-901A314687A7}" type="pres">
      <dgm:prSet presAssocID="{31CB5B13-61AB-4E60-93C9-4A4113E23D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F60C2866-B5CC-4439-9B6E-34B091C7C136}" type="pres">
      <dgm:prSet presAssocID="{31CB5B13-61AB-4E60-93C9-4A4113E23DC6}" presName="spaceRect" presStyleCnt="0"/>
      <dgm:spPr/>
    </dgm:pt>
    <dgm:pt modelId="{BBE9A685-12BD-43CA-910C-940781D18F78}" type="pres">
      <dgm:prSet presAssocID="{31CB5B13-61AB-4E60-93C9-4A4113E23DC6}" presName="textRect" presStyleLbl="revTx" presStyleIdx="1" presStyleCnt="2">
        <dgm:presLayoutVars>
          <dgm:chMax val="1"/>
          <dgm:chPref val="1"/>
        </dgm:presLayoutVars>
      </dgm:prSet>
      <dgm:spPr/>
    </dgm:pt>
  </dgm:ptLst>
  <dgm:cxnLst>
    <dgm:cxn modelId="{2CB8BE34-8AF2-49A0-AB7E-54E3EECA2A51}" type="presOf" srcId="{CBFAD0FD-E97B-4373-A846-EE437BD4B66B}" destId="{EB88E283-F377-47B9-AAF9-E35753E14720}" srcOrd="0" destOrd="0" presId="urn:microsoft.com/office/officeart/2018/5/layout/IconCircleLabelList"/>
    <dgm:cxn modelId="{27849392-A723-48E3-B108-0477765DDFE9}" type="presOf" srcId="{31CB5B13-61AB-4E60-93C9-4A4113E23DC6}" destId="{BBE9A685-12BD-43CA-910C-940781D18F78}" srcOrd="0" destOrd="0" presId="urn:microsoft.com/office/officeart/2018/5/layout/IconCircleLabelList"/>
    <dgm:cxn modelId="{C4A55AC5-919E-4D39-825B-6136138EF706}" type="presOf" srcId="{CE0A2EA9-3B1A-4274-8ECD-EFF7DAE048F1}" destId="{9A30BDB0-D27C-45D2-B379-859025E4D583}" srcOrd="0" destOrd="0" presId="urn:microsoft.com/office/officeart/2018/5/layout/IconCircleLabelList"/>
    <dgm:cxn modelId="{71D69AD5-5CA5-4EDC-9C69-23A3405C2AAD}" srcId="{CE0A2EA9-3B1A-4274-8ECD-EFF7DAE048F1}" destId="{31CB5B13-61AB-4E60-93C9-4A4113E23DC6}" srcOrd="1" destOrd="0" parTransId="{058F7C86-0520-4E93-A5DA-969252625566}" sibTransId="{3278D9B8-492A-4AC7-9963-E368D829F99C}"/>
    <dgm:cxn modelId="{E255D5DA-F5BA-424B-8F6E-28D0131CAA27}" srcId="{CE0A2EA9-3B1A-4274-8ECD-EFF7DAE048F1}" destId="{CBFAD0FD-E97B-4373-A846-EE437BD4B66B}" srcOrd="0" destOrd="0" parTransId="{78AB07F1-9AE9-49EB-B4A6-9D8F3F339B5B}" sibTransId="{4C6359B1-D0FD-484F-98F8-962858EE02CB}"/>
    <dgm:cxn modelId="{D67EB68C-5AB3-41A4-A83A-B9DCB2A90FBA}" type="presParOf" srcId="{9A30BDB0-D27C-45D2-B379-859025E4D583}" destId="{7CF97EB9-8430-4F01-A18C-FBBD34C6BAAC}" srcOrd="0" destOrd="0" presId="urn:microsoft.com/office/officeart/2018/5/layout/IconCircleLabelList"/>
    <dgm:cxn modelId="{3DCB1EAD-9FC1-4264-AD99-3B1EE9C6BB89}" type="presParOf" srcId="{7CF97EB9-8430-4F01-A18C-FBBD34C6BAAC}" destId="{D04D0707-7B0B-4720-B9BB-9F510F88E361}" srcOrd="0" destOrd="0" presId="urn:microsoft.com/office/officeart/2018/5/layout/IconCircleLabelList"/>
    <dgm:cxn modelId="{14761032-7944-4B02-A70C-FBE8D7D0192D}" type="presParOf" srcId="{7CF97EB9-8430-4F01-A18C-FBBD34C6BAAC}" destId="{F1AB9340-A5DB-4820-A296-30204A835165}" srcOrd="1" destOrd="0" presId="urn:microsoft.com/office/officeart/2018/5/layout/IconCircleLabelList"/>
    <dgm:cxn modelId="{383ADB67-0E3E-4B8C-87DF-FE4FA2020D03}" type="presParOf" srcId="{7CF97EB9-8430-4F01-A18C-FBBD34C6BAAC}" destId="{32BF4F01-5887-4681-B5E8-A1E02675C860}" srcOrd="2" destOrd="0" presId="urn:microsoft.com/office/officeart/2018/5/layout/IconCircleLabelList"/>
    <dgm:cxn modelId="{65BD1927-CA1E-49E8-AF67-408221296A42}" type="presParOf" srcId="{7CF97EB9-8430-4F01-A18C-FBBD34C6BAAC}" destId="{EB88E283-F377-47B9-AAF9-E35753E14720}" srcOrd="3" destOrd="0" presId="urn:microsoft.com/office/officeart/2018/5/layout/IconCircleLabelList"/>
    <dgm:cxn modelId="{566D8C7B-3313-4F5E-9DD4-EC099724D24F}" type="presParOf" srcId="{9A30BDB0-D27C-45D2-B379-859025E4D583}" destId="{E3D8D858-58C3-4978-956A-C12931B155AA}" srcOrd="1" destOrd="0" presId="urn:microsoft.com/office/officeart/2018/5/layout/IconCircleLabelList"/>
    <dgm:cxn modelId="{CA13C450-B81E-45B1-A9F2-BD38D09E22E0}" type="presParOf" srcId="{9A30BDB0-D27C-45D2-B379-859025E4D583}" destId="{FF498B54-880D-4143-B867-E50654100554}" srcOrd="2" destOrd="0" presId="urn:microsoft.com/office/officeart/2018/5/layout/IconCircleLabelList"/>
    <dgm:cxn modelId="{3FC7739A-0292-4B3F-A2C4-D4754E9CCDBD}" type="presParOf" srcId="{FF498B54-880D-4143-B867-E50654100554}" destId="{73F7FECA-EF8C-4A5E-A8CC-88C0C6409A02}" srcOrd="0" destOrd="0" presId="urn:microsoft.com/office/officeart/2018/5/layout/IconCircleLabelList"/>
    <dgm:cxn modelId="{0757097F-6DC0-4461-B359-57B8C6672300}" type="presParOf" srcId="{FF498B54-880D-4143-B867-E50654100554}" destId="{D26F07FC-C31D-4666-8BE6-901A314687A7}" srcOrd="1" destOrd="0" presId="urn:microsoft.com/office/officeart/2018/5/layout/IconCircleLabelList"/>
    <dgm:cxn modelId="{15DB5217-0C7C-42CC-A207-23A6E7639DA0}" type="presParOf" srcId="{FF498B54-880D-4143-B867-E50654100554}" destId="{F60C2866-B5CC-4439-9B6E-34B091C7C136}" srcOrd="2" destOrd="0" presId="urn:microsoft.com/office/officeart/2018/5/layout/IconCircleLabelList"/>
    <dgm:cxn modelId="{3AA7C280-90C6-43B8-8C85-14BA6B7ADD54}" type="presParOf" srcId="{FF498B54-880D-4143-B867-E50654100554}" destId="{BBE9A685-12BD-43CA-910C-940781D18F7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B6BD83-89F4-4A64-A3FB-44956998CD8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F01E33D-D772-417D-A353-9B878BE9A9BE}">
      <dgm:prSet/>
      <dgm:spPr/>
      <dgm:t>
        <a:bodyPr/>
        <a:lstStyle/>
        <a:p>
          <a:r>
            <a:rPr lang="en-GB"/>
            <a:t>Goal setting</a:t>
          </a:r>
          <a:endParaRPr lang="en-US"/>
        </a:p>
      </dgm:t>
    </dgm:pt>
    <dgm:pt modelId="{5A7095F8-57B6-470D-B376-FC92A1B881AC}" type="parTrans" cxnId="{68A2390E-91BD-49E1-A143-FDCD793B523C}">
      <dgm:prSet/>
      <dgm:spPr/>
      <dgm:t>
        <a:bodyPr/>
        <a:lstStyle/>
        <a:p>
          <a:endParaRPr lang="en-US"/>
        </a:p>
      </dgm:t>
    </dgm:pt>
    <dgm:pt modelId="{45EFD2D6-9D19-49A7-9500-F523AA02186C}" type="sibTrans" cxnId="{68A2390E-91BD-49E1-A143-FDCD793B523C}">
      <dgm:prSet/>
      <dgm:spPr/>
      <dgm:t>
        <a:bodyPr/>
        <a:lstStyle/>
        <a:p>
          <a:endParaRPr lang="en-US"/>
        </a:p>
      </dgm:t>
    </dgm:pt>
    <dgm:pt modelId="{E8F7913B-FC66-499D-9B3F-7EB7A44DE97A}">
      <dgm:prSet/>
      <dgm:spPr/>
      <dgm:t>
        <a:bodyPr/>
        <a:lstStyle/>
        <a:p>
          <a:r>
            <a:rPr lang="en-GB"/>
            <a:t>Performance review</a:t>
          </a:r>
          <a:endParaRPr lang="en-US"/>
        </a:p>
      </dgm:t>
    </dgm:pt>
    <dgm:pt modelId="{C5FB18CE-AB86-4667-9C52-C55A378BB7BB}" type="parTrans" cxnId="{6370611B-2781-494F-8195-343EC315AEE1}">
      <dgm:prSet/>
      <dgm:spPr/>
      <dgm:t>
        <a:bodyPr/>
        <a:lstStyle/>
        <a:p>
          <a:endParaRPr lang="en-US"/>
        </a:p>
      </dgm:t>
    </dgm:pt>
    <dgm:pt modelId="{F18A51D8-074E-4946-B813-93579161EAD6}" type="sibTrans" cxnId="{6370611B-2781-494F-8195-343EC315AEE1}">
      <dgm:prSet/>
      <dgm:spPr/>
      <dgm:t>
        <a:bodyPr/>
        <a:lstStyle/>
        <a:p>
          <a:endParaRPr lang="en-US"/>
        </a:p>
      </dgm:t>
    </dgm:pt>
    <dgm:pt modelId="{5F436F06-46A2-4C01-A804-C7185D2FDC5C}">
      <dgm:prSet/>
      <dgm:spPr/>
      <dgm:t>
        <a:bodyPr/>
        <a:lstStyle/>
        <a:p>
          <a:r>
            <a:rPr lang="en-GB"/>
            <a:t>Performance improvement plans (PIP)</a:t>
          </a:r>
          <a:endParaRPr lang="en-US"/>
        </a:p>
      </dgm:t>
    </dgm:pt>
    <dgm:pt modelId="{389E3B16-DFBD-43C3-8C6F-1176E53E83B6}" type="parTrans" cxnId="{599588B7-B2B5-4EC9-A1CC-3E96A3258E41}">
      <dgm:prSet/>
      <dgm:spPr/>
      <dgm:t>
        <a:bodyPr/>
        <a:lstStyle/>
        <a:p>
          <a:endParaRPr lang="en-US"/>
        </a:p>
      </dgm:t>
    </dgm:pt>
    <dgm:pt modelId="{E3A3AF49-5020-4F2B-B876-592C6E658424}" type="sibTrans" cxnId="{599588B7-B2B5-4EC9-A1CC-3E96A3258E41}">
      <dgm:prSet/>
      <dgm:spPr/>
      <dgm:t>
        <a:bodyPr/>
        <a:lstStyle/>
        <a:p>
          <a:endParaRPr lang="en-US"/>
        </a:p>
      </dgm:t>
    </dgm:pt>
    <dgm:pt modelId="{7CEC742F-BFF6-4F8F-BC3F-9D072E7C2677}" type="pres">
      <dgm:prSet presAssocID="{28B6BD83-89F4-4A64-A3FB-44956998CD88}" presName="root" presStyleCnt="0">
        <dgm:presLayoutVars>
          <dgm:dir/>
          <dgm:resizeHandles val="exact"/>
        </dgm:presLayoutVars>
      </dgm:prSet>
      <dgm:spPr/>
    </dgm:pt>
    <dgm:pt modelId="{72DC9E9B-4C20-4D39-ADC7-7AA3B09A5F0F}" type="pres">
      <dgm:prSet presAssocID="{3F01E33D-D772-417D-A353-9B878BE9A9BE}" presName="compNode" presStyleCnt="0"/>
      <dgm:spPr/>
    </dgm:pt>
    <dgm:pt modelId="{CFD5719C-0120-41AE-B1AB-1DF4FAFA63EC}" type="pres">
      <dgm:prSet presAssocID="{3F01E33D-D772-417D-A353-9B878BE9A9BE}" presName="bgRect" presStyleLbl="bgShp" presStyleIdx="0" presStyleCnt="3"/>
      <dgm:spPr/>
    </dgm:pt>
    <dgm:pt modelId="{E8B0C195-CEF8-49A3-A155-50DB70FD67AD}" type="pres">
      <dgm:prSet presAssocID="{3F01E33D-D772-417D-A353-9B878BE9A9B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B59DF7F-2850-456E-A7AC-8B01A67602BD}" type="pres">
      <dgm:prSet presAssocID="{3F01E33D-D772-417D-A353-9B878BE9A9BE}" presName="spaceRect" presStyleCnt="0"/>
      <dgm:spPr/>
    </dgm:pt>
    <dgm:pt modelId="{494D4A8E-5F71-443D-8624-1F443D562762}" type="pres">
      <dgm:prSet presAssocID="{3F01E33D-D772-417D-A353-9B878BE9A9BE}" presName="parTx" presStyleLbl="revTx" presStyleIdx="0" presStyleCnt="3">
        <dgm:presLayoutVars>
          <dgm:chMax val="0"/>
          <dgm:chPref val="0"/>
        </dgm:presLayoutVars>
      </dgm:prSet>
      <dgm:spPr/>
    </dgm:pt>
    <dgm:pt modelId="{3FB2EB1C-8E66-4C09-9621-4A811A76D070}" type="pres">
      <dgm:prSet presAssocID="{45EFD2D6-9D19-49A7-9500-F523AA02186C}" presName="sibTrans" presStyleCnt="0"/>
      <dgm:spPr/>
    </dgm:pt>
    <dgm:pt modelId="{346E831B-51FC-4488-B46D-4BC2A8069709}" type="pres">
      <dgm:prSet presAssocID="{E8F7913B-FC66-499D-9B3F-7EB7A44DE97A}" presName="compNode" presStyleCnt="0"/>
      <dgm:spPr/>
    </dgm:pt>
    <dgm:pt modelId="{F6613D85-8B59-4ED0-AD63-1DD19745D703}" type="pres">
      <dgm:prSet presAssocID="{E8F7913B-FC66-499D-9B3F-7EB7A44DE97A}" presName="bgRect" presStyleLbl="bgShp" presStyleIdx="1" presStyleCnt="3"/>
      <dgm:spPr/>
    </dgm:pt>
    <dgm:pt modelId="{879E389C-3A22-474C-8C17-FF8A16F4EFE0}" type="pres">
      <dgm:prSet presAssocID="{E8F7913B-FC66-499D-9B3F-7EB7A44DE97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22F05D54-0161-44C5-B320-E193AF7D22FC}" type="pres">
      <dgm:prSet presAssocID="{E8F7913B-FC66-499D-9B3F-7EB7A44DE97A}" presName="spaceRect" presStyleCnt="0"/>
      <dgm:spPr/>
    </dgm:pt>
    <dgm:pt modelId="{D6C36028-86BC-4964-B33F-447EC3959634}" type="pres">
      <dgm:prSet presAssocID="{E8F7913B-FC66-499D-9B3F-7EB7A44DE97A}" presName="parTx" presStyleLbl="revTx" presStyleIdx="1" presStyleCnt="3">
        <dgm:presLayoutVars>
          <dgm:chMax val="0"/>
          <dgm:chPref val="0"/>
        </dgm:presLayoutVars>
      </dgm:prSet>
      <dgm:spPr/>
    </dgm:pt>
    <dgm:pt modelId="{BBA042C2-FDAB-4D6E-B816-B9DA6729A7F6}" type="pres">
      <dgm:prSet presAssocID="{F18A51D8-074E-4946-B813-93579161EAD6}" presName="sibTrans" presStyleCnt="0"/>
      <dgm:spPr/>
    </dgm:pt>
    <dgm:pt modelId="{CD8D6A73-9785-4CAB-8888-CE1E01BFE230}" type="pres">
      <dgm:prSet presAssocID="{5F436F06-46A2-4C01-A804-C7185D2FDC5C}" presName="compNode" presStyleCnt="0"/>
      <dgm:spPr/>
    </dgm:pt>
    <dgm:pt modelId="{006293F1-9AD5-44FC-A787-DCC47F489DA1}" type="pres">
      <dgm:prSet presAssocID="{5F436F06-46A2-4C01-A804-C7185D2FDC5C}" presName="bgRect" presStyleLbl="bgShp" presStyleIdx="2" presStyleCnt="3"/>
      <dgm:spPr/>
    </dgm:pt>
    <dgm:pt modelId="{DBF8551E-10ED-4D3D-BD17-7012761D130B}" type="pres">
      <dgm:prSet presAssocID="{5F436F06-46A2-4C01-A804-C7185D2FDC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037A3BE-A74B-43F7-8AB8-5E273BAA37D7}" type="pres">
      <dgm:prSet presAssocID="{5F436F06-46A2-4C01-A804-C7185D2FDC5C}" presName="spaceRect" presStyleCnt="0"/>
      <dgm:spPr/>
    </dgm:pt>
    <dgm:pt modelId="{E0F10521-5345-45A6-96BF-03DB8DFC68D0}" type="pres">
      <dgm:prSet presAssocID="{5F436F06-46A2-4C01-A804-C7185D2FDC5C}" presName="parTx" presStyleLbl="revTx" presStyleIdx="2" presStyleCnt="3">
        <dgm:presLayoutVars>
          <dgm:chMax val="0"/>
          <dgm:chPref val="0"/>
        </dgm:presLayoutVars>
      </dgm:prSet>
      <dgm:spPr/>
    </dgm:pt>
  </dgm:ptLst>
  <dgm:cxnLst>
    <dgm:cxn modelId="{68A2390E-91BD-49E1-A143-FDCD793B523C}" srcId="{28B6BD83-89F4-4A64-A3FB-44956998CD88}" destId="{3F01E33D-D772-417D-A353-9B878BE9A9BE}" srcOrd="0" destOrd="0" parTransId="{5A7095F8-57B6-470D-B376-FC92A1B881AC}" sibTransId="{45EFD2D6-9D19-49A7-9500-F523AA02186C}"/>
    <dgm:cxn modelId="{6370611B-2781-494F-8195-343EC315AEE1}" srcId="{28B6BD83-89F4-4A64-A3FB-44956998CD88}" destId="{E8F7913B-FC66-499D-9B3F-7EB7A44DE97A}" srcOrd="1" destOrd="0" parTransId="{C5FB18CE-AB86-4667-9C52-C55A378BB7BB}" sibTransId="{F18A51D8-074E-4946-B813-93579161EAD6}"/>
    <dgm:cxn modelId="{5838936A-D6B4-4278-B774-6A12929B4C07}" type="presOf" srcId="{28B6BD83-89F4-4A64-A3FB-44956998CD88}" destId="{7CEC742F-BFF6-4F8F-BC3F-9D072E7C2677}" srcOrd="0" destOrd="0" presId="urn:microsoft.com/office/officeart/2018/2/layout/IconVerticalSolidList"/>
    <dgm:cxn modelId="{3BBBD971-CA55-4BF4-A97A-87E071D84837}" type="presOf" srcId="{5F436F06-46A2-4C01-A804-C7185D2FDC5C}" destId="{E0F10521-5345-45A6-96BF-03DB8DFC68D0}" srcOrd="0" destOrd="0" presId="urn:microsoft.com/office/officeart/2018/2/layout/IconVerticalSolidList"/>
    <dgm:cxn modelId="{D4865372-0067-414F-8CEB-2D6F71C0D310}" type="presOf" srcId="{E8F7913B-FC66-499D-9B3F-7EB7A44DE97A}" destId="{D6C36028-86BC-4964-B33F-447EC3959634}" srcOrd="0" destOrd="0" presId="urn:microsoft.com/office/officeart/2018/2/layout/IconVerticalSolidList"/>
    <dgm:cxn modelId="{31F52173-C197-48B5-98A2-A77CBE887A21}" type="presOf" srcId="{3F01E33D-D772-417D-A353-9B878BE9A9BE}" destId="{494D4A8E-5F71-443D-8624-1F443D562762}" srcOrd="0" destOrd="0" presId="urn:microsoft.com/office/officeart/2018/2/layout/IconVerticalSolidList"/>
    <dgm:cxn modelId="{599588B7-B2B5-4EC9-A1CC-3E96A3258E41}" srcId="{28B6BD83-89F4-4A64-A3FB-44956998CD88}" destId="{5F436F06-46A2-4C01-A804-C7185D2FDC5C}" srcOrd="2" destOrd="0" parTransId="{389E3B16-DFBD-43C3-8C6F-1176E53E83B6}" sibTransId="{E3A3AF49-5020-4F2B-B876-592C6E658424}"/>
    <dgm:cxn modelId="{25FE271A-A88B-477C-B045-A3AA814D0B5C}" type="presParOf" srcId="{7CEC742F-BFF6-4F8F-BC3F-9D072E7C2677}" destId="{72DC9E9B-4C20-4D39-ADC7-7AA3B09A5F0F}" srcOrd="0" destOrd="0" presId="urn:microsoft.com/office/officeart/2018/2/layout/IconVerticalSolidList"/>
    <dgm:cxn modelId="{FDEE8559-88FB-4DC2-A463-F66CA6A4A3E3}" type="presParOf" srcId="{72DC9E9B-4C20-4D39-ADC7-7AA3B09A5F0F}" destId="{CFD5719C-0120-41AE-B1AB-1DF4FAFA63EC}" srcOrd="0" destOrd="0" presId="urn:microsoft.com/office/officeart/2018/2/layout/IconVerticalSolidList"/>
    <dgm:cxn modelId="{D0842F15-75C9-45B3-A15D-2CCDC4D1E51F}" type="presParOf" srcId="{72DC9E9B-4C20-4D39-ADC7-7AA3B09A5F0F}" destId="{E8B0C195-CEF8-49A3-A155-50DB70FD67AD}" srcOrd="1" destOrd="0" presId="urn:microsoft.com/office/officeart/2018/2/layout/IconVerticalSolidList"/>
    <dgm:cxn modelId="{A7672821-42B5-462F-ABB4-2C64458E5294}" type="presParOf" srcId="{72DC9E9B-4C20-4D39-ADC7-7AA3B09A5F0F}" destId="{AB59DF7F-2850-456E-A7AC-8B01A67602BD}" srcOrd="2" destOrd="0" presId="urn:microsoft.com/office/officeart/2018/2/layout/IconVerticalSolidList"/>
    <dgm:cxn modelId="{3A2F2A43-58D4-4720-814E-04F85BD6C8E7}" type="presParOf" srcId="{72DC9E9B-4C20-4D39-ADC7-7AA3B09A5F0F}" destId="{494D4A8E-5F71-443D-8624-1F443D562762}" srcOrd="3" destOrd="0" presId="urn:microsoft.com/office/officeart/2018/2/layout/IconVerticalSolidList"/>
    <dgm:cxn modelId="{9DB73130-6B64-42FA-ABF3-6CC0E84066B0}" type="presParOf" srcId="{7CEC742F-BFF6-4F8F-BC3F-9D072E7C2677}" destId="{3FB2EB1C-8E66-4C09-9621-4A811A76D070}" srcOrd="1" destOrd="0" presId="urn:microsoft.com/office/officeart/2018/2/layout/IconVerticalSolidList"/>
    <dgm:cxn modelId="{A34BFB24-132C-47DB-A195-81207939E542}" type="presParOf" srcId="{7CEC742F-BFF6-4F8F-BC3F-9D072E7C2677}" destId="{346E831B-51FC-4488-B46D-4BC2A8069709}" srcOrd="2" destOrd="0" presId="urn:microsoft.com/office/officeart/2018/2/layout/IconVerticalSolidList"/>
    <dgm:cxn modelId="{94171D32-9BFB-46BD-BD91-AB84009F25AD}" type="presParOf" srcId="{346E831B-51FC-4488-B46D-4BC2A8069709}" destId="{F6613D85-8B59-4ED0-AD63-1DD19745D703}" srcOrd="0" destOrd="0" presId="urn:microsoft.com/office/officeart/2018/2/layout/IconVerticalSolidList"/>
    <dgm:cxn modelId="{72EDC64F-A241-4DED-9C9D-4A97A2F1BAB6}" type="presParOf" srcId="{346E831B-51FC-4488-B46D-4BC2A8069709}" destId="{879E389C-3A22-474C-8C17-FF8A16F4EFE0}" srcOrd="1" destOrd="0" presId="urn:microsoft.com/office/officeart/2018/2/layout/IconVerticalSolidList"/>
    <dgm:cxn modelId="{FB80F49B-D826-4E9F-A039-C290D2D87101}" type="presParOf" srcId="{346E831B-51FC-4488-B46D-4BC2A8069709}" destId="{22F05D54-0161-44C5-B320-E193AF7D22FC}" srcOrd="2" destOrd="0" presId="urn:microsoft.com/office/officeart/2018/2/layout/IconVerticalSolidList"/>
    <dgm:cxn modelId="{6B96A265-9335-466D-BF1B-A65E22373EF9}" type="presParOf" srcId="{346E831B-51FC-4488-B46D-4BC2A8069709}" destId="{D6C36028-86BC-4964-B33F-447EC3959634}" srcOrd="3" destOrd="0" presId="urn:microsoft.com/office/officeart/2018/2/layout/IconVerticalSolidList"/>
    <dgm:cxn modelId="{2B38F21B-478D-427D-B949-6915B9AB9635}" type="presParOf" srcId="{7CEC742F-BFF6-4F8F-BC3F-9D072E7C2677}" destId="{BBA042C2-FDAB-4D6E-B816-B9DA6729A7F6}" srcOrd="3" destOrd="0" presId="urn:microsoft.com/office/officeart/2018/2/layout/IconVerticalSolidList"/>
    <dgm:cxn modelId="{F3319089-1CC9-42A0-992E-82DB4D587D77}" type="presParOf" srcId="{7CEC742F-BFF6-4F8F-BC3F-9D072E7C2677}" destId="{CD8D6A73-9785-4CAB-8888-CE1E01BFE230}" srcOrd="4" destOrd="0" presId="urn:microsoft.com/office/officeart/2018/2/layout/IconVerticalSolidList"/>
    <dgm:cxn modelId="{567961A4-033D-44AE-BDF4-ADB727C3E349}" type="presParOf" srcId="{CD8D6A73-9785-4CAB-8888-CE1E01BFE230}" destId="{006293F1-9AD5-44FC-A787-DCC47F489DA1}" srcOrd="0" destOrd="0" presId="urn:microsoft.com/office/officeart/2018/2/layout/IconVerticalSolidList"/>
    <dgm:cxn modelId="{AB3BF8E5-56E7-4111-81F4-A462F9BA7A0C}" type="presParOf" srcId="{CD8D6A73-9785-4CAB-8888-CE1E01BFE230}" destId="{DBF8551E-10ED-4D3D-BD17-7012761D130B}" srcOrd="1" destOrd="0" presId="urn:microsoft.com/office/officeart/2018/2/layout/IconVerticalSolidList"/>
    <dgm:cxn modelId="{FA68BF3A-318C-43CF-90F4-7B387A0B2765}" type="presParOf" srcId="{CD8D6A73-9785-4CAB-8888-CE1E01BFE230}" destId="{D037A3BE-A74B-43F7-8AB8-5E273BAA37D7}" srcOrd="2" destOrd="0" presId="urn:microsoft.com/office/officeart/2018/2/layout/IconVerticalSolidList"/>
    <dgm:cxn modelId="{0049E477-886F-4BB0-A890-88F06CFD2740}" type="presParOf" srcId="{CD8D6A73-9785-4CAB-8888-CE1E01BFE230}" destId="{E0F10521-5345-45A6-96BF-03DB8DFC68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C0276C-5E47-4B36-B2FE-5C52129256E1}"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5ECFE812-F931-4126-8667-C90542B09FA4}">
      <dgm:prSet/>
      <dgm:spPr/>
      <dgm:t>
        <a:bodyPr/>
        <a:lstStyle/>
        <a:p>
          <a:r>
            <a:rPr lang="en-GB">
              <a:solidFill>
                <a:schemeClr val="tx1"/>
              </a:solidFill>
            </a:rPr>
            <a:t>Integration</a:t>
          </a:r>
          <a:endParaRPr lang="en-US">
            <a:solidFill>
              <a:schemeClr val="tx1"/>
            </a:solidFill>
          </a:endParaRPr>
        </a:p>
      </dgm:t>
    </dgm:pt>
    <dgm:pt modelId="{69AA33CB-2BA8-4BA2-9DE7-858B49AB71D6}" type="parTrans" cxnId="{73B78456-0722-401A-985F-18FDB5469953}">
      <dgm:prSet/>
      <dgm:spPr/>
      <dgm:t>
        <a:bodyPr/>
        <a:lstStyle/>
        <a:p>
          <a:endParaRPr lang="en-US"/>
        </a:p>
      </dgm:t>
    </dgm:pt>
    <dgm:pt modelId="{5AF0DFFB-B31F-4A63-BEA7-FA5A236D1826}" type="sibTrans" cxnId="{73B78456-0722-401A-985F-18FDB5469953}">
      <dgm:prSet/>
      <dgm:spPr/>
      <dgm:t>
        <a:bodyPr/>
        <a:lstStyle/>
        <a:p>
          <a:endParaRPr lang="en-US"/>
        </a:p>
      </dgm:t>
    </dgm:pt>
    <dgm:pt modelId="{A5D3A45B-138B-44AC-ACB0-AD1EC718B6CA}">
      <dgm:prSet/>
      <dgm:spPr/>
      <dgm:t>
        <a:bodyPr/>
        <a:lstStyle/>
        <a:p>
          <a:r>
            <a:rPr lang="en-GB">
              <a:solidFill>
                <a:schemeClr val="tx1"/>
              </a:solidFill>
            </a:rPr>
            <a:t>Types of goal</a:t>
          </a:r>
          <a:endParaRPr lang="en-US">
            <a:solidFill>
              <a:schemeClr val="tx1"/>
            </a:solidFill>
          </a:endParaRPr>
        </a:p>
      </dgm:t>
    </dgm:pt>
    <dgm:pt modelId="{9B55460D-1A6F-40E2-9145-011F6CEBE70B}" type="parTrans" cxnId="{36BBF98B-8E2F-4544-AD2F-21AE86D453EA}">
      <dgm:prSet/>
      <dgm:spPr/>
      <dgm:t>
        <a:bodyPr/>
        <a:lstStyle/>
        <a:p>
          <a:endParaRPr lang="en-US"/>
        </a:p>
      </dgm:t>
    </dgm:pt>
    <dgm:pt modelId="{D8CC15EF-9F04-4F29-87DD-5273F9B689CD}" type="sibTrans" cxnId="{36BBF98B-8E2F-4544-AD2F-21AE86D453EA}">
      <dgm:prSet/>
      <dgm:spPr/>
      <dgm:t>
        <a:bodyPr/>
        <a:lstStyle/>
        <a:p>
          <a:endParaRPr lang="en-US"/>
        </a:p>
      </dgm:t>
    </dgm:pt>
    <dgm:pt modelId="{60049832-3F50-48ED-8A97-BD3045213B9A}">
      <dgm:prSet/>
      <dgm:spPr/>
      <dgm:t>
        <a:bodyPr/>
        <a:lstStyle/>
        <a:p>
          <a:r>
            <a:rPr lang="en-GB">
              <a:solidFill>
                <a:schemeClr val="tx1"/>
              </a:solidFill>
            </a:rPr>
            <a:t>Job description </a:t>
          </a:r>
          <a:endParaRPr lang="en-US">
            <a:solidFill>
              <a:schemeClr val="tx1"/>
            </a:solidFill>
          </a:endParaRPr>
        </a:p>
      </dgm:t>
    </dgm:pt>
    <dgm:pt modelId="{79EC0BBD-277F-4501-BAF5-EFD791FAC200}" type="parTrans" cxnId="{EB4E18ED-1745-4222-97CF-B9169DCB4628}">
      <dgm:prSet/>
      <dgm:spPr/>
      <dgm:t>
        <a:bodyPr/>
        <a:lstStyle/>
        <a:p>
          <a:endParaRPr lang="en-US"/>
        </a:p>
      </dgm:t>
    </dgm:pt>
    <dgm:pt modelId="{076BFECC-7909-4525-A757-24E627EAE54D}" type="sibTrans" cxnId="{EB4E18ED-1745-4222-97CF-B9169DCB4628}">
      <dgm:prSet/>
      <dgm:spPr/>
      <dgm:t>
        <a:bodyPr/>
        <a:lstStyle/>
        <a:p>
          <a:endParaRPr lang="en-US"/>
        </a:p>
      </dgm:t>
    </dgm:pt>
    <dgm:pt modelId="{4A8558B0-3285-4E3B-8806-26FF296719C7}">
      <dgm:prSet/>
      <dgm:spPr/>
      <dgm:t>
        <a:bodyPr/>
        <a:lstStyle/>
        <a:p>
          <a:r>
            <a:rPr lang="en-GB">
              <a:solidFill>
                <a:schemeClr val="tx1"/>
              </a:solidFill>
            </a:rPr>
            <a:t>Project</a:t>
          </a:r>
          <a:endParaRPr lang="en-US">
            <a:solidFill>
              <a:schemeClr val="tx1"/>
            </a:solidFill>
          </a:endParaRPr>
        </a:p>
      </dgm:t>
    </dgm:pt>
    <dgm:pt modelId="{315969B3-41B3-4481-8CD1-AE968A4B9FA8}" type="parTrans" cxnId="{5DE6DAC6-EEB4-41A8-BC10-136B09C743FE}">
      <dgm:prSet/>
      <dgm:spPr/>
      <dgm:t>
        <a:bodyPr/>
        <a:lstStyle/>
        <a:p>
          <a:endParaRPr lang="en-US"/>
        </a:p>
      </dgm:t>
    </dgm:pt>
    <dgm:pt modelId="{02D6F9B8-7B61-4025-A900-334F7CF54A9F}" type="sibTrans" cxnId="{5DE6DAC6-EEB4-41A8-BC10-136B09C743FE}">
      <dgm:prSet/>
      <dgm:spPr/>
      <dgm:t>
        <a:bodyPr/>
        <a:lstStyle/>
        <a:p>
          <a:endParaRPr lang="en-US"/>
        </a:p>
      </dgm:t>
    </dgm:pt>
    <dgm:pt modelId="{E6247885-E066-4B11-A4F9-A9E206900484}">
      <dgm:prSet/>
      <dgm:spPr/>
      <dgm:t>
        <a:bodyPr/>
        <a:lstStyle/>
        <a:p>
          <a:r>
            <a:rPr lang="en-GB">
              <a:solidFill>
                <a:schemeClr val="tx1"/>
              </a:solidFill>
            </a:rPr>
            <a:t>Behavioural </a:t>
          </a:r>
          <a:endParaRPr lang="en-US">
            <a:solidFill>
              <a:schemeClr val="tx1"/>
            </a:solidFill>
          </a:endParaRPr>
        </a:p>
      </dgm:t>
    </dgm:pt>
    <dgm:pt modelId="{F85756E0-58D4-4946-99BB-1F88683E4923}" type="parTrans" cxnId="{496E82A2-26D3-4B62-A379-FE825B1F97D1}">
      <dgm:prSet/>
      <dgm:spPr/>
      <dgm:t>
        <a:bodyPr/>
        <a:lstStyle/>
        <a:p>
          <a:endParaRPr lang="en-US"/>
        </a:p>
      </dgm:t>
    </dgm:pt>
    <dgm:pt modelId="{E0A8E635-2B62-4719-A11B-ACB994D7B512}" type="sibTrans" cxnId="{496E82A2-26D3-4B62-A379-FE825B1F97D1}">
      <dgm:prSet/>
      <dgm:spPr/>
      <dgm:t>
        <a:bodyPr/>
        <a:lstStyle/>
        <a:p>
          <a:endParaRPr lang="en-US"/>
        </a:p>
      </dgm:t>
    </dgm:pt>
    <dgm:pt modelId="{7B4C034F-52BE-4277-B4F2-917D70DBCD12}">
      <dgm:prSet/>
      <dgm:spPr/>
      <dgm:t>
        <a:bodyPr/>
        <a:lstStyle/>
        <a:p>
          <a:r>
            <a:rPr lang="en-GB">
              <a:solidFill>
                <a:schemeClr val="tx1"/>
              </a:solidFill>
            </a:rPr>
            <a:t>Stretch</a:t>
          </a:r>
          <a:endParaRPr lang="en-US">
            <a:solidFill>
              <a:schemeClr val="tx1"/>
            </a:solidFill>
          </a:endParaRPr>
        </a:p>
      </dgm:t>
    </dgm:pt>
    <dgm:pt modelId="{71DB44A6-88BA-4B61-9431-19B3E5930F9D}" type="parTrans" cxnId="{59296224-94B5-451D-80BC-65DAAC222A85}">
      <dgm:prSet/>
      <dgm:spPr/>
      <dgm:t>
        <a:bodyPr/>
        <a:lstStyle/>
        <a:p>
          <a:endParaRPr lang="en-US"/>
        </a:p>
      </dgm:t>
    </dgm:pt>
    <dgm:pt modelId="{2AD2CC79-7424-4435-9876-427A6BF2EE92}" type="sibTrans" cxnId="{59296224-94B5-451D-80BC-65DAAC222A85}">
      <dgm:prSet/>
      <dgm:spPr/>
      <dgm:t>
        <a:bodyPr/>
        <a:lstStyle/>
        <a:p>
          <a:endParaRPr lang="en-US"/>
        </a:p>
      </dgm:t>
    </dgm:pt>
    <dgm:pt modelId="{8F22D68A-0407-4B3D-B83C-5265F31F79DE}">
      <dgm:prSet/>
      <dgm:spPr/>
      <dgm:t>
        <a:bodyPr/>
        <a:lstStyle/>
        <a:p>
          <a:r>
            <a:rPr lang="en-GB">
              <a:solidFill>
                <a:schemeClr val="tx1"/>
              </a:solidFill>
            </a:rPr>
            <a:t>SMART framework</a:t>
          </a:r>
          <a:endParaRPr lang="en-US">
            <a:solidFill>
              <a:schemeClr val="tx1"/>
            </a:solidFill>
          </a:endParaRPr>
        </a:p>
      </dgm:t>
    </dgm:pt>
    <dgm:pt modelId="{06B873C3-B301-4AE8-B139-EE2FC591AF20}" type="parTrans" cxnId="{42AAEDB7-0EEA-4257-A031-976175933AAE}">
      <dgm:prSet/>
      <dgm:spPr/>
      <dgm:t>
        <a:bodyPr/>
        <a:lstStyle/>
        <a:p>
          <a:endParaRPr lang="en-US"/>
        </a:p>
      </dgm:t>
    </dgm:pt>
    <dgm:pt modelId="{A0ACD961-9544-410E-9364-6E4BF1BB9664}" type="sibTrans" cxnId="{42AAEDB7-0EEA-4257-A031-976175933AAE}">
      <dgm:prSet/>
      <dgm:spPr/>
      <dgm:t>
        <a:bodyPr/>
        <a:lstStyle/>
        <a:p>
          <a:endParaRPr lang="en-US"/>
        </a:p>
      </dgm:t>
    </dgm:pt>
    <dgm:pt modelId="{46B3D44B-BB2A-4E7A-B955-ED74426F6DB5}">
      <dgm:prSet/>
      <dgm:spPr/>
      <dgm:t>
        <a:bodyPr/>
        <a:lstStyle/>
        <a:p>
          <a:r>
            <a:rPr lang="en-GB">
              <a:solidFill>
                <a:schemeClr val="tx1"/>
              </a:solidFill>
            </a:rPr>
            <a:t>Participative between manager and employee</a:t>
          </a:r>
          <a:endParaRPr lang="en-US">
            <a:solidFill>
              <a:schemeClr val="tx1"/>
            </a:solidFill>
          </a:endParaRPr>
        </a:p>
      </dgm:t>
    </dgm:pt>
    <dgm:pt modelId="{0B5D8F80-84D1-4957-B0EB-ED6B73C4386B}" type="parTrans" cxnId="{12BE3F28-188C-49E8-B8B7-500426932439}">
      <dgm:prSet/>
      <dgm:spPr/>
      <dgm:t>
        <a:bodyPr/>
        <a:lstStyle/>
        <a:p>
          <a:endParaRPr lang="en-US"/>
        </a:p>
      </dgm:t>
    </dgm:pt>
    <dgm:pt modelId="{2EF0BC0E-F0F4-485D-BBC0-8AAE909F8D06}" type="sibTrans" cxnId="{12BE3F28-188C-49E8-B8B7-500426932439}">
      <dgm:prSet/>
      <dgm:spPr/>
      <dgm:t>
        <a:bodyPr/>
        <a:lstStyle/>
        <a:p>
          <a:endParaRPr lang="en-US"/>
        </a:p>
      </dgm:t>
    </dgm:pt>
    <dgm:pt modelId="{17D2A0E1-8372-43B4-809D-6687B6A38834}" type="pres">
      <dgm:prSet presAssocID="{A5C0276C-5E47-4B36-B2FE-5C52129256E1}" presName="matrix" presStyleCnt="0">
        <dgm:presLayoutVars>
          <dgm:chMax val="1"/>
          <dgm:dir/>
          <dgm:resizeHandles val="exact"/>
        </dgm:presLayoutVars>
      </dgm:prSet>
      <dgm:spPr/>
    </dgm:pt>
    <dgm:pt modelId="{033D28F3-DAF5-43DB-8EE3-BB86B5147FEF}" type="pres">
      <dgm:prSet presAssocID="{A5C0276C-5E47-4B36-B2FE-5C52129256E1}" presName="diamond" presStyleLbl="bgShp" presStyleIdx="0" presStyleCnt="1"/>
      <dgm:spPr/>
    </dgm:pt>
    <dgm:pt modelId="{313ADAAF-D2AB-4AE2-B5AA-F3DC37B59241}" type="pres">
      <dgm:prSet presAssocID="{A5C0276C-5E47-4B36-B2FE-5C52129256E1}" presName="quad1" presStyleLbl="node1" presStyleIdx="0" presStyleCnt="4">
        <dgm:presLayoutVars>
          <dgm:chMax val="0"/>
          <dgm:chPref val="0"/>
          <dgm:bulletEnabled val="1"/>
        </dgm:presLayoutVars>
      </dgm:prSet>
      <dgm:spPr/>
    </dgm:pt>
    <dgm:pt modelId="{3CEB997A-5652-4DDE-993E-9BED85333F9F}" type="pres">
      <dgm:prSet presAssocID="{A5C0276C-5E47-4B36-B2FE-5C52129256E1}" presName="quad2" presStyleLbl="node1" presStyleIdx="1" presStyleCnt="4">
        <dgm:presLayoutVars>
          <dgm:chMax val="0"/>
          <dgm:chPref val="0"/>
          <dgm:bulletEnabled val="1"/>
        </dgm:presLayoutVars>
      </dgm:prSet>
      <dgm:spPr/>
    </dgm:pt>
    <dgm:pt modelId="{661B137C-1EDE-4C16-A47A-AB49817EB2B7}" type="pres">
      <dgm:prSet presAssocID="{A5C0276C-5E47-4B36-B2FE-5C52129256E1}" presName="quad3" presStyleLbl="node1" presStyleIdx="2" presStyleCnt="4">
        <dgm:presLayoutVars>
          <dgm:chMax val="0"/>
          <dgm:chPref val="0"/>
          <dgm:bulletEnabled val="1"/>
        </dgm:presLayoutVars>
      </dgm:prSet>
      <dgm:spPr/>
    </dgm:pt>
    <dgm:pt modelId="{2A2F7724-8749-4B56-BA26-9FC4E79EA9A2}" type="pres">
      <dgm:prSet presAssocID="{A5C0276C-5E47-4B36-B2FE-5C52129256E1}" presName="quad4" presStyleLbl="node1" presStyleIdx="3" presStyleCnt="4">
        <dgm:presLayoutVars>
          <dgm:chMax val="0"/>
          <dgm:chPref val="0"/>
          <dgm:bulletEnabled val="1"/>
        </dgm:presLayoutVars>
      </dgm:prSet>
      <dgm:spPr/>
    </dgm:pt>
  </dgm:ptLst>
  <dgm:cxnLst>
    <dgm:cxn modelId="{7231E710-2DE2-4D3A-8B33-2D6A1E0F6C13}" type="presOf" srcId="{E6247885-E066-4B11-A4F9-A9E206900484}" destId="{3CEB997A-5652-4DDE-993E-9BED85333F9F}" srcOrd="0" destOrd="3" presId="urn:microsoft.com/office/officeart/2005/8/layout/matrix3"/>
    <dgm:cxn modelId="{D460F21D-454D-43C0-8B47-A8E61A9F9848}" type="presOf" srcId="{5ECFE812-F931-4126-8667-C90542B09FA4}" destId="{313ADAAF-D2AB-4AE2-B5AA-F3DC37B59241}" srcOrd="0" destOrd="0" presId="urn:microsoft.com/office/officeart/2005/8/layout/matrix3"/>
    <dgm:cxn modelId="{59296224-94B5-451D-80BC-65DAAC222A85}" srcId="{A5D3A45B-138B-44AC-ACB0-AD1EC718B6CA}" destId="{7B4C034F-52BE-4277-B4F2-917D70DBCD12}" srcOrd="3" destOrd="0" parTransId="{71DB44A6-88BA-4B61-9431-19B3E5930F9D}" sibTransId="{2AD2CC79-7424-4435-9876-427A6BF2EE92}"/>
    <dgm:cxn modelId="{12BE3F28-188C-49E8-B8B7-500426932439}" srcId="{A5C0276C-5E47-4B36-B2FE-5C52129256E1}" destId="{46B3D44B-BB2A-4E7A-B955-ED74426F6DB5}" srcOrd="3" destOrd="0" parTransId="{0B5D8F80-84D1-4957-B0EB-ED6B73C4386B}" sibTransId="{2EF0BC0E-F0F4-485D-BBC0-8AAE909F8D06}"/>
    <dgm:cxn modelId="{1215B66E-96BE-4BD9-8CD2-950F7C7B56DC}" type="presOf" srcId="{7B4C034F-52BE-4277-B4F2-917D70DBCD12}" destId="{3CEB997A-5652-4DDE-993E-9BED85333F9F}" srcOrd="0" destOrd="4" presId="urn:microsoft.com/office/officeart/2005/8/layout/matrix3"/>
    <dgm:cxn modelId="{34005972-1A35-4AF2-89A3-955012307AC8}" type="presOf" srcId="{8F22D68A-0407-4B3D-B83C-5265F31F79DE}" destId="{661B137C-1EDE-4C16-A47A-AB49817EB2B7}" srcOrd="0" destOrd="0" presId="urn:microsoft.com/office/officeart/2005/8/layout/matrix3"/>
    <dgm:cxn modelId="{73B78456-0722-401A-985F-18FDB5469953}" srcId="{A5C0276C-5E47-4B36-B2FE-5C52129256E1}" destId="{5ECFE812-F931-4126-8667-C90542B09FA4}" srcOrd="0" destOrd="0" parTransId="{69AA33CB-2BA8-4BA2-9DE7-858B49AB71D6}" sibTransId="{5AF0DFFB-B31F-4A63-BEA7-FA5A236D1826}"/>
    <dgm:cxn modelId="{0C04D47A-C1EB-4F53-B05D-D69D3EC82829}" type="presOf" srcId="{60049832-3F50-48ED-8A97-BD3045213B9A}" destId="{3CEB997A-5652-4DDE-993E-9BED85333F9F}" srcOrd="0" destOrd="1" presId="urn:microsoft.com/office/officeart/2005/8/layout/matrix3"/>
    <dgm:cxn modelId="{25B9987E-FECE-4AA9-AF05-DA79CBF9966F}" type="presOf" srcId="{46B3D44B-BB2A-4E7A-B955-ED74426F6DB5}" destId="{2A2F7724-8749-4B56-BA26-9FC4E79EA9A2}" srcOrd="0" destOrd="0" presId="urn:microsoft.com/office/officeart/2005/8/layout/matrix3"/>
    <dgm:cxn modelId="{D4C1958A-89BF-4212-932F-BD6B94443681}" type="presOf" srcId="{A5C0276C-5E47-4B36-B2FE-5C52129256E1}" destId="{17D2A0E1-8372-43B4-809D-6687B6A38834}" srcOrd="0" destOrd="0" presId="urn:microsoft.com/office/officeart/2005/8/layout/matrix3"/>
    <dgm:cxn modelId="{36BBF98B-8E2F-4544-AD2F-21AE86D453EA}" srcId="{A5C0276C-5E47-4B36-B2FE-5C52129256E1}" destId="{A5D3A45B-138B-44AC-ACB0-AD1EC718B6CA}" srcOrd="1" destOrd="0" parTransId="{9B55460D-1A6F-40E2-9145-011F6CEBE70B}" sibTransId="{D8CC15EF-9F04-4F29-87DD-5273F9B689CD}"/>
    <dgm:cxn modelId="{496E82A2-26D3-4B62-A379-FE825B1F97D1}" srcId="{A5D3A45B-138B-44AC-ACB0-AD1EC718B6CA}" destId="{E6247885-E066-4B11-A4F9-A9E206900484}" srcOrd="2" destOrd="0" parTransId="{F85756E0-58D4-4946-99BB-1F88683E4923}" sibTransId="{E0A8E635-2B62-4719-A11B-ACB994D7B512}"/>
    <dgm:cxn modelId="{84A3D4B6-4B59-4301-8ACF-9B70149B3C04}" type="presOf" srcId="{4A8558B0-3285-4E3B-8806-26FF296719C7}" destId="{3CEB997A-5652-4DDE-993E-9BED85333F9F}" srcOrd="0" destOrd="2" presId="urn:microsoft.com/office/officeart/2005/8/layout/matrix3"/>
    <dgm:cxn modelId="{42AAEDB7-0EEA-4257-A031-976175933AAE}" srcId="{A5C0276C-5E47-4B36-B2FE-5C52129256E1}" destId="{8F22D68A-0407-4B3D-B83C-5265F31F79DE}" srcOrd="2" destOrd="0" parTransId="{06B873C3-B301-4AE8-B139-EE2FC591AF20}" sibTransId="{A0ACD961-9544-410E-9364-6E4BF1BB9664}"/>
    <dgm:cxn modelId="{5DE6DAC6-EEB4-41A8-BC10-136B09C743FE}" srcId="{A5D3A45B-138B-44AC-ACB0-AD1EC718B6CA}" destId="{4A8558B0-3285-4E3B-8806-26FF296719C7}" srcOrd="1" destOrd="0" parTransId="{315969B3-41B3-4481-8CD1-AE968A4B9FA8}" sibTransId="{02D6F9B8-7B61-4025-A900-334F7CF54A9F}"/>
    <dgm:cxn modelId="{EB4E18ED-1745-4222-97CF-B9169DCB4628}" srcId="{A5D3A45B-138B-44AC-ACB0-AD1EC718B6CA}" destId="{60049832-3F50-48ED-8A97-BD3045213B9A}" srcOrd="0" destOrd="0" parTransId="{79EC0BBD-277F-4501-BAF5-EFD791FAC200}" sibTransId="{076BFECC-7909-4525-A757-24E627EAE54D}"/>
    <dgm:cxn modelId="{476EF1F8-06F7-4A5C-8622-8D821F944B2F}" type="presOf" srcId="{A5D3A45B-138B-44AC-ACB0-AD1EC718B6CA}" destId="{3CEB997A-5652-4DDE-993E-9BED85333F9F}" srcOrd="0" destOrd="0" presId="urn:microsoft.com/office/officeart/2005/8/layout/matrix3"/>
    <dgm:cxn modelId="{BFDDC555-4ED1-47DD-ADC9-756494107B0C}" type="presParOf" srcId="{17D2A0E1-8372-43B4-809D-6687B6A38834}" destId="{033D28F3-DAF5-43DB-8EE3-BB86B5147FEF}" srcOrd="0" destOrd="0" presId="urn:microsoft.com/office/officeart/2005/8/layout/matrix3"/>
    <dgm:cxn modelId="{496D6B62-BB55-4DF4-A465-5EBFF58D7C7D}" type="presParOf" srcId="{17D2A0E1-8372-43B4-809D-6687B6A38834}" destId="{313ADAAF-D2AB-4AE2-B5AA-F3DC37B59241}" srcOrd="1" destOrd="0" presId="urn:microsoft.com/office/officeart/2005/8/layout/matrix3"/>
    <dgm:cxn modelId="{7115CFBF-CCB2-46A5-9636-A7EF5C5421B3}" type="presParOf" srcId="{17D2A0E1-8372-43B4-809D-6687B6A38834}" destId="{3CEB997A-5652-4DDE-993E-9BED85333F9F}" srcOrd="2" destOrd="0" presId="urn:microsoft.com/office/officeart/2005/8/layout/matrix3"/>
    <dgm:cxn modelId="{11FC4117-6D81-4195-A449-CA946EE3349B}" type="presParOf" srcId="{17D2A0E1-8372-43B4-809D-6687B6A38834}" destId="{661B137C-1EDE-4C16-A47A-AB49817EB2B7}" srcOrd="3" destOrd="0" presId="urn:microsoft.com/office/officeart/2005/8/layout/matrix3"/>
    <dgm:cxn modelId="{A2906BB0-F9F6-4A9A-8F29-2898DFF420FC}" type="presParOf" srcId="{17D2A0E1-8372-43B4-809D-6687B6A38834}" destId="{2A2F7724-8749-4B56-BA26-9FC4E79EA9A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F218D3-139B-42F1-A46C-A55E53D08BB3}"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63DEC288-1283-4139-9873-34F7D10F6C48}">
      <dgm:prSet/>
      <dgm:spPr/>
      <dgm:t>
        <a:bodyPr/>
        <a:lstStyle/>
        <a:p>
          <a:r>
            <a:rPr lang="en-GB" dirty="0">
              <a:solidFill>
                <a:schemeClr val="tx1"/>
              </a:solidFill>
            </a:rPr>
            <a:t>Lack of senior management support</a:t>
          </a:r>
          <a:endParaRPr lang="en-US" dirty="0">
            <a:solidFill>
              <a:schemeClr val="tx1"/>
            </a:solidFill>
          </a:endParaRPr>
        </a:p>
      </dgm:t>
    </dgm:pt>
    <dgm:pt modelId="{A58C82AE-2D5C-4991-A950-558F863E29FC}" type="parTrans" cxnId="{30DAC1A0-8FD6-4B4C-8EAF-ACA0D858BC81}">
      <dgm:prSet/>
      <dgm:spPr/>
      <dgm:t>
        <a:bodyPr/>
        <a:lstStyle/>
        <a:p>
          <a:endParaRPr lang="en-US"/>
        </a:p>
      </dgm:t>
    </dgm:pt>
    <dgm:pt modelId="{284B1041-8CCD-4E95-B7F8-257CB9A00BB8}" type="sibTrans" cxnId="{30DAC1A0-8FD6-4B4C-8EAF-ACA0D858BC81}">
      <dgm:prSet/>
      <dgm:spPr/>
      <dgm:t>
        <a:bodyPr/>
        <a:lstStyle/>
        <a:p>
          <a:endParaRPr lang="en-US"/>
        </a:p>
      </dgm:t>
    </dgm:pt>
    <dgm:pt modelId="{546D61BA-5C0B-4D7E-A2A9-8FB5D2CE0937}">
      <dgm:prSet/>
      <dgm:spPr/>
      <dgm:t>
        <a:bodyPr/>
        <a:lstStyle/>
        <a:p>
          <a:r>
            <a:rPr lang="en-GB">
              <a:solidFill>
                <a:schemeClr val="tx1"/>
              </a:solidFill>
            </a:rPr>
            <a:t>Seen as ‘busywork’</a:t>
          </a:r>
          <a:endParaRPr lang="en-US">
            <a:solidFill>
              <a:schemeClr val="tx1"/>
            </a:solidFill>
          </a:endParaRPr>
        </a:p>
      </dgm:t>
    </dgm:pt>
    <dgm:pt modelId="{D318A781-0087-4BD2-AEB4-C14E994A4A51}" type="parTrans" cxnId="{F2CC2FFD-746A-4F2E-9B66-023AC768C9CC}">
      <dgm:prSet/>
      <dgm:spPr/>
      <dgm:t>
        <a:bodyPr/>
        <a:lstStyle/>
        <a:p>
          <a:endParaRPr lang="en-US"/>
        </a:p>
      </dgm:t>
    </dgm:pt>
    <dgm:pt modelId="{57BFC012-C19B-4C15-891D-C9D56FE4ABFA}" type="sibTrans" cxnId="{F2CC2FFD-746A-4F2E-9B66-023AC768C9CC}">
      <dgm:prSet/>
      <dgm:spPr/>
      <dgm:t>
        <a:bodyPr/>
        <a:lstStyle/>
        <a:p>
          <a:endParaRPr lang="en-US"/>
        </a:p>
      </dgm:t>
    </dgm:pt>
    <dgm:pt modelId="{5FB8D94B-9D09-4F19-B9F5-ABFCE8BC17F4}">
      <dgm:prSet/>
      <dgm:spPr/>
      <dgm:t>
        <a:bodyPr/>
        <a:lstStyle/>
        <a:p>
          <a:r>
            <a:rPr lang="en-GB">
              <a:solidFill>
                <a:schemeClr val="tx1"/>
              </a:solidFill>
            </a:rPr>
            <a:t>Poor communication</a:t>
          </a:r>
          <a:endParaRPr lang="en-US">
            <a:solidFill>
              <a:schemeClr val="tx1"/>
            </a:solidFill>
          </a:endParaRPr>
        </a:p>
      </dgm:t>
    </dgm:pt>
    <dgm:pt modelId="{FA021720-CCC2-4B0C-B022-FF222B1B1C20}" type="parTrans" cxnId="{245DB2D0-73D9-46B8-A527-C56B2353915B}">
      <dgm:prSet/>
      <dgm:spPr/>
      <dgm:t>
        <a:bodyPr/>
        <a:lstStyle/>
        <a:p>
          <a:endParaRPr lang="en-US"/>
        </a:p>
      </dgm:t>
    </dgm:pt>
    <dgm:pt modelId="{60AF9344-E50F-4609-B3B8-D23FECCE9667}" type="sibTrans" cxnId="{245DB2D0-73D9-46B8-A527-C56B2353915B}">
      <dgm:prSet/>
      <dgm:spPr/>
      <dgm:t>
        <a:bodyPr/>
        <a:lstStyle/>
        <a:p>
          <a:endParaRPr lang="en-US"/>
        </a:p>
      </dgm:t>
    </dgm:pt>
    <dgm:pt modelId="{D1C8926D-C1B5-4D86-9189-9897543E8704}">
      <dgm:prSet/>
      <dgm:spPr/>
      <dgm:t>
        <a:bodyPr/>
        <a:lstStyle/>
        <a:p>
          <a:r>
            <a:rPr lang="en-GB" dirty="0">
              <a:solidFill>
                <a:schemeClr val="tx1"/>
              </a:solidFill>
            </a:rPr>
            <a:t>Lack of consistency</a:t>
          </a:r>
          <a:endParaRPr lang="en-US" dirty="0">
            <a:solidFill>
              <a:schemeClr val="tx1"/>
            </a:solidFill>
          </a:endParaRPr>
        </a:p>
      </dgm:t>
    </dgm:pt>
    <dgm:pt modelId="{F29211E0-AC83-4333-A485-ECEE1B5DA0A3}" type="parTrans" cxnId="{CCAF95D1-98C8-4DAB-A2EB-91F010256EFD}">
      <dgm:prSet/>
      <dgm:spPr/>
      <dgm:t>
        <a:bodyPr/>
        <a:lstStyle/>
        <a:p>
          <a:endParaRPr lang="en-US"/>
        </a:p>
      </dgm:t>
    </dgm:pt>
    <dgm:pt modelId="{8A596FCA-7F13-4D58-AE3D-B05B3E692380}" type="sibTrans" cxnId="{CCAF95D1-98C8-4DAB-A2EB-91F010256EFD}">
      <dgm:prSet/>
      <dgm:spPr/>
      <dgm:t>
        <a:bodyPr/>
        <a:lstStyle/>
        <a:p>
          <a:endParaRPr lang="en-US"/>
        </a:p>
      </dgm:t>
    </dgm:pt>
    <dgm:pt modelId="{3C08E838-0133-4940-94D8-7E665594D4D7}" type="pres">
      <dgm:prSet presAssocID="{E3F218D3-139B-42F1-A46C-A55E53D08BB3}" presName="diagram" presStyleCnt="0">
        <dgm:presLayoutVars>
          <dgm:dir/>
          <dgm:resizeHandles val="exact"/>
        </dgm:presLayoutVars>
      </dgm:prSet>
      <dgm:spPr/>
    </dgm:pt>
    <dgm:pt modelId="{A78F3848-CE0D-4A4D-A82B-5846B6B2F5F3}" type="pres">
      <dgm:prSet presAssocID="{63DEC288-1283-4139-9873-34F7D10F6C48}" presName="node" presStyleLbl="node1" presStyleIdx="0" presStyleCnt="4">
        <dgm:presLayoutVars>
          <dgm:bulletEnabled val="1"/>
        </dgm:presLayoutVars>
      </dgm:prSet>
      <dgm:spPr/>
    </dgm:pt>
    <dgm:pt modelId="{493BDA16-47BB-43C3-A0B7-AE0076A25031}" type="pres">
      <dgm:prSet presAssocID="{284B1041-8CCD-4E95-B7F8-257CB9A00BB8}" presName="sibTrans" presStyleCnt="0"/>
      <dgm:spPr/>
    </dgm:pt>
    <dgm:pt modelId="{4848A174-EB55-43CB-997C-62350ABE7F48}" type="pres">
      <dgm:prSet presAssocID="{546D61BA-5C0B-4D7E-A2A9-8FB5D2CE0937}" presName="node" presStyleLbl="node1" presStyleIdx="1" presStyleCnt="4">
        <dgm:presLayoutVars>
          <dgm:bulletEnabled val="1"/>
        </dgm:presLayoutVars>
      </dgm:prSet>
      <dgm:spPr/>
    </dgm:pt>
    <dgm:pt modelId="{3F68AA5A-34E8-4464-977C-BE346BE787A3}" type="pres">
      <dgm:prSet presAssocID="{57BFC012-C19B-4C15-891D-C9D56FE4ABFA}" presName="sibTrans" presStyleCnt="0"/>
      <dgm:spPr/>
    </dgm:pt>
    <dgm:pt modelId="{C76BA567-6164-4912-B260-E6ACED26F683}" type="pres">
      <dgm:prSet presAssocID="{5FB8D94B-9D09-4F19-B9F5-ABFCE8BC17F4}" presName="node" presStyleLbl="node1" presStyleIdx="2" presStyleCnt="4">
        <dgm:presLayoutVars>
          <dgm:bulletEnabled val="1"/>
        </dgm:presLayoutVars>
      </dgm:prSet>
      <dgm:spPr/>
    </dgm:pt>
    <dgm:pt modelId="{D4B8D1F8-7DA0-43CA-991D-AAA0EED66216}" type="pres">
      <dgm:prSet presAssocID="{60AF9344-E50F-4609-B3B8-D23FECCE9667}" presName="sibTrans" presStyleCnt="0"/>
      <dgm:spPr/>
    </dgm:pt>
    <dgm:pt modelId="{E93D9390-C3FF-4BD2-9F2D-69D79E3D9243}" type="pres">
      <dgm:prSet presAssocID="{D1C8926D-C1B5-4D86-9189-9897543E8704}" presName="node" presStyleLbl="node1" presStyleIdx="3" presStyleCnt="4">
        <dgm:presLayoutVars>
          <dgm:bulletEnabled val="1"/>
        </dgm:presLayoutVars>
      </dgm:prSet>
      <dgm:spPr/>
    </dgm:pt>
  </dgm:ptLst>
  <dgm:cxnLst>
    <dgm:cxn modelId="{04463000-116F-44B6-A9F3-6C0B5C37B801}" type="presOf" srcId="{546D61BA-5C0B-4D7E-A2A9-8FB5D2CE0937}" destId="{4848A174-EB55-43CB-997C-62350ABE7F48}" srcOrd="0" destOrd="0" presId="urn:microsoft.com/office/officeart/2005/8/layout/default"/>
    <dgm:cxn modelId="{38F52036-839C-47C1-9C06-B61475113453}" type="presOf" srcId="{63DEC288-1283-4139-9873-34F7D10F6C48}" destId="{A78F3848-CE0D-4A4D-A82B-5846B6B2F5F3}" srcOrd="0" destOrd="0" presId="urn:microsoft.com/office/officeart/2005/8/layout/default"/>
    <dgm:cxn modelId="{BD610B46-7235-41AC-90FF-24221AD91EA7}" type="presOf" srcId="{D1C8926D-C1B5-4D86-9189-9897543E8704}" destId="{E93D9390-C3FF-4BD2-9F2D-69D79E3D9243}" srcOrd="0" destOrd="0" presId="urn:microsoft.com/office/officeart/2005/8/layout/default"/>
    <dgm:cxn modelId="{BCEE6F8E-2E41-40F0-8B4B-766D6AC53951}" type="presOf" srcId="{E3F218D3-139B-42F1-A46C-A55E53D08BB3}" destId="{3C08E838-0133-4940-94D8-7E665594D4D7}" srcOrd="0" destOrd="0" presId="urn:microsoft.com/office/officeart/2005/8/layout/default"/>
    <dgm:cxn modelId="{30DAC1A0-8FD6-4B4C-8EAF-ACA0D858BC81}" srcId="{E3F218D3-139B-42F1-A46C-A55E53D08BB3}" destId="{63DEC288-1283-4139-9873-34F7D10F6C48}" srcOrd="0" destOrd="0" parTransId="{A58C82AE-2D5C-4991-A950-558F863E29FC}" sibTransId="{284B1041-8CCD-4E95-B7F8-257CB9A00BB8}"/>
    <dgm:cxn modelId="{5E7833C9-6CC7-46C6-A185-31BE65EA99DF}" type="presOf" srcId="{5FB8D94B-9D09-4F19-B9F5-ABFCE8BC17F4}" destId="{C76BA567-6164-4912-B260-E6ACED26F683}" srcOrd="0" destOrd="0" presId="urn:microsoft.com/office/officeart/2005/8/layout/default"/>
    <dgm:cxn modelId="{245DB2D0-73D9-46B8-A527-C56B2353915B}" srcId="{E3F218D3-139B-42F1-A46C-A55E53D08BB3}" destId="{5FB8D94B-9D09-4F19-B9F5-ABFCE8BC17F4}" srcOrd="2" destOrd="0" parTransId="{FA021720-CCC2-4B0C-B022-FF222B1B1C20}" sibTransId="{60AF9344-E50F-4609-B3B8-D23FECCE9667}"/>
    <dgm:cxn modelId="{CCAF95D1-98C8-4DAB-A2EB-91F010256EFD}" srcId="{E3F218D3-139B-42F1-A46C-A55E53D08BB3}" destId="{D1C8926D-C1B5-4D86-9189-9897543E8704}" srcOrd="3" destOrd="0" parTransId="{F29211E0-AC83-4333-A485-ECEE1B5DA0A3}" sibTransId="{8A596FCA-7F13-4D58-AE3D-B05B3E692380}"/>
    <dgm:cxn modelId="{F2CC2FFD-746A-4F2E-9B66-023AC768C9CC}" srcId="{E3F218D3-139B-42F1-A46C-A55E53D08BB3}" destId="{546D61BA-5C0B-4D7E-A2A9-8FB5D2CE0937}" srcOrd="1" destOrd="0" parTransId="{D318A781-0087-4BD2-AEB4-C14E994A4A51}" sibTransId="{57BFC012-C19B-4C15-891D-C9D56FE4ABFA}"/>
    <dgm:cxn modelId="{1BA15EE4-D937-4B70-98E7-6CF584AFCC66}" type="presParOf" srcId="{3C08E838-0133-4940-94D8-7E665594D4D7}" destId="{A78F3848-CE0D-4A4D-A82B-5846B6B2F5F3}" srcOrd="0" destOrd="0" presId="urn:microsoft.com/office/officeart/2005/8/layout/default"/>
    <dgm:cxn modelId="{816FB397-8BF4-4711-A35D-4C0E367A1543}" type="presParOf" srcId="{3C08E838-0133-4940-94D8-7E665594D4D7}" destId="{493BDA16-47BB-43C3-A0B7-AE0076A25031}" srcOrd="1" destOrd="0" presId="urn:microsoft.com/office/officeart/2005/8/layout/default"/>
    <dgm:cxn modelId="{702B9CE7-7B64-4215-A458-4BC18B17FBFD}" type="presParOf" srcId="{3C08E838-0133-4940-94D8-7E665594D4D7}" destId="{4848A174-EB55-43CB-997C-62350ABE7F48}" srcOrd="2" destOrd="0" presId="urn:microsoft.com/office/officeart/2005/8/layout/default"/>
    <dgm:cxn modelId="{219AE6FA-6B56-4581-B6EA-430779B02F8D}" type="presParOf" srcId="{3C08E838-0133-4940-94D8-7E665594D4D7}" destId="{3F68AA5A-34E8-4464-977C-BE346BE787A3}" srcOrd="3" destOrd="0" presId="urn:microsoft.com/office/officeart/2005/8/layout/default"/>
    <dgm:cxn modelId="{810F4EDE-908A-4B89-841F-121710B61717}" type="presParOf" srcId="{3C08E838-0133-4940-94D8-7E665594D4D7}" destId="{C76BA567-6164-4912-B260-E6ACED26F683}" srcOrd="4" destOrd="0" presId="urn:microsoft.com/office/officeart/2005/8/layout/default"/>
    <dgm:cxn modelId="{B7C9802B-68E6-4EF6-ACD1-1269DDF9765F}" type="presParOf" srcId="{3C08E838-0133-4940-94D8-7E665594D4D7}" destId="{D4B8D1F8-7DA0-43CA-991D-AAA0EED66216}" srcOrd="5" destOrd="0" presId="urn:microsoft.com/office/officeart/2005/8/layout/default"/>
    <dgm:cxn modelId="{03161F68-01BA-4D24-B1BD-F855C865F55B}" type="presParOf" srcId="{3C08E838-0133-4940-94D8-7E665594D4D7}" destId="{E93D9390-C3FF-4BD2-9F2D-69D79E3D924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E7B865B-0610-4F1A-8923-C9F37E52E97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9AE3E5D-D4BA-4759-9BA7-60FD59327C2B}">
      <dgm:prSet/>
      <dgm:spPr/>
      <dgm:t>
        <a:bodyPr/>
        <a:lstStyle/>
        <a:p>
          <a:r>
            <a:rPr lang="en-GB"/>
            <a:t>Business outcomes: profitability,  productivity, innovation, quality</a:t>
          </a:r>
          <a:endParaRPr lang="en-US"/>
        </a:p>
      </dgm:t>
    </dgm:pt>
    <dgm:pt modelId="{B0AB41C8-67B7-4D47-B534-DE9F95BA91B0}" type="parTrans" cxnId="{14C449C6-3602-4EC9-B3D2-5177BD433E26}">
      <dgm:prSet/>
      <dgm:spPr/>
      <dgm:t>
        <a:bodyPr/>
        <a:lstStyle/>
        <a:p>
          <a:endParaRPr lang="en-US"/>
        </a:p>
      </dgm:t>
    </dgm:pt>
    <dgm:pt modelId="{7CC31626-6097-4B37-901F-A665D67BB0F7}" type="sibTrans" cxnId="{14C449C6-3602-4EC9-B3D2-5177BD433E26}">
      <dgm:prSet/>
      <dgm:spPr/>
      <dgm:t>
        <a:bodyPr/>
        <a:lstStyle/>
        <a:p>
          <a:endParaRPr lang="en-US"/>
        </a:p>
      </dgm:t>
    </dgm:pt>
    <dgm:pt modelId="{18181173-403E-44F4-B517-11C819E4AC29}">
      <dgm:prSet/>
      <dgm:spPr/>
      <dgm:t>
        <a:bodyPr/>
        <a:lstStyle/>
        <a:p>
          <a:r>
            <a:rPr lang="en-GB"/>
            <a:t>HR outcomes: Discretionary effort, organisational citizenship behaviour</a:t>
          </a:r>
          <a:endParaRPr lang="en-US"/>
        </a:p>
      </dgm:t>
    </dgm:pt>
    <dgm:pt modelId="{6EE80B07-0ADB-4147-AD64-9906EC834B00}" type="parTrans" cxnId="{1A12F722-372D-484E-8C28-C595054D51C1}">
      <dgm:prSet/>
      <dgm:spPr/>
      <dgm:t>
        <a:bodyPr/>
        <a:lstStyle/>
        <a:p>
          <a:endParaRPr lang="en-US"/>
        </a:p>
      </dgm:t>
    </dgm:pt>
    <dgm:pt modelId="{5AEDE7A9-9C91-4CE9-8981-82B80E5B835B}" type="sibTrans" cxnId="{1A12F722-372D-484E-8C28-C595054D51C1}">
      <dgm:prSet/>
      <dgm:spPr/>
      <dgm:t>
        <a:bodyPr/>
        <a:lstStyle/>
        <a:p>
          <a:endParaRPr lang="en-US"/>
        </a:p>
      </dgm:t>
    </dgm:pt>
    <dgm:pt modelId="{895AF5B7-296A-49BB-BC49-C104A6E04330}">
      <dgm:prSet/>
      <dgm:spPr/>
      <dgm:t>
        <a:bodyPr/>
        <a:lstStyle/>
        <a:p>
          <a:r>
            <a:rPr lang="en-GB"/>
            <a:t>Wellbeing, job satisfaction, job involvement &amp; empowerment</a:t>
          </a:r>
          <a:endParaRPr lang="en-US"/>
        </a:p>
      </dgm:t>
    </dgm:pt>
    <dgm:pt modelId="{ED2AA390-4BDF-421C-89C4-22479CC8F46C}" type="parTrans" cxnId="{A8C18951-7197-45A9-AFE9-5C00391F71C1}">
      <dgm:prSet/>
      <dgm:spPr/>
      <dgm:t>
        <a:bodyPr/>
        <a:lstStyle/>
        <a:p>
          <a:endParaRPr lang="en-US"/>
        </a:p>
      </dgm:t>
    </dgm:pt>
    <dgm:pt modelId="{3EFC4CD8-7FA5-4DED-913B-DA96F70B73D6}" type="sibTrans" cxnId="{A8C18951-7197-45A9-AFE9-5C00391F71C1}">
      <dgm:prSet/>
      <dgm:spPr/>
      <dgm:t>
        <a:bodyPr/>
        <a:lstStyle/>
        <a:p>
          <a:endParaRPr lang="en-US"/>
        </a:p>
      </dgm:t>
    </dgm:pt>
    <dgm:pt modelId="{E2D806FA-C8B9-4641-93A8-58F59D510132}" type="pres">
      <dgm:prSet presAssocID="{3E7B865B-0610-4F1A-8923-C9F37E52E972}" presName="linear" presStyleCnt="0">
        <dgm:presLayoutVars>
          <dgm:animLvl val="lvl"/>
          <dgm:resizeHandles val="exact"/>
        </dgm:presLayoutVars>
      </dgm:prSet>
      <dgm:spPr/>
    </dgm:pt>
    <dgm:pt modelId="{C8AAB1EA-46A8-46B3-8491-57773676492E}" type="pres">
      <dgm:prSet presAssocID="{E9AE3E5D-D4BA-4759-9BA7-60FD59327C2B}" presName="parentText" presStyleLbl="node1" presStyleIdx="0" presStyleCnt="3">
        <dgm:presLayoutVars>
          <dgm:chMax val="0"/>
          <dgm:bulletEnabled val="1"/>
        </dgm:presLayoutVars>
      </dgm:prSet>
      <dgm:spPr/>
    </dgm:pt>
    <dgm:pt modelId="{79CE6683-DAC6-49DC-88D7-654EB1DA9604}" type="pres">
      <dgm:prSet presAssocID="{7CC31626-6097-4B37-901F-A665D67BB0F7}" presName="spacer" presStyleCnt="0"/>
      <dgm:spPr/>
    </dgm:pt>
    <dgm:pt modelId="{B3B69DD6-8AF8-4FC7-9CF8-AAACB8B4307E}" type="pres">
      <dgm:prSet presAssocID="{18181173-403E-44F4-B517-11C819E4AC29}" presName="parentText" presStyleLbl="node1" presStyleIdx="1" presStyleCnt="3">
        <dgm:presLayoutVars>
          <dgm:chMax val="0"/>
          <dgm:bulletEnabled val="1"/>
        </dgm:presLayoutVars>
      </dgm:prSet>
      <dgm:spPr/>
    </dgm:pt>
    <dgm:pt modelId="{32E96B8B-30DC-4A08-8A82-1DFFBBB715A2}" type="pres">
      <dgm:prSet presAssocID="{5AEDE7A9-9C91-4CE9-8981-82B80E5B835B}" presName="spacer" presStyleCnt="0"/>
      <dgm:spPr/>
    </dgm:pt>
    <dgm:pt modelId="{1664857C-EE79-44C1-BEB4-7AC8567C43D8}" type="pres">
      <dgm:prSet presAssocID="{895AF5B7-296A-49BB-BC49-C104A6E04330}" presName="parentText" presStyleLbl="node1" presStyleIdx="2" presStyleCnt="3">
        <dgm:presLayoutVars>
          <dgm:chMax val="0"/>
          <dgm:bulletEnabled val="1"/>
        </dgm:presLayoutVars>
      </dgm:prSet>
      <dgm:spPr/>
    </dgm:pt>
  </dgm:ptLst>
  <dgm:cxnLst>
    <dgm:cxn modelId="{0E3B380F-96B2-4555-83F8-4B51459A3B42}" type="presOf" srcId="{895AF5B7-296A-49BB-BC49-C104A6E04330}" destId="{1664857C-EE79-44C1-BEB4-7AC8567C43D8}" srcOrd="0" destOrd="0" presId="urn:microsoft.com/office/officeart/2005/8/layout/vList2"/>
    <dgm:cxn modelId="{AACE231E-C267-453A-BDDC-797D7BB6DDF2}" type="presOf" srcId="{3E7B865B-0610-4F1A-8923-C9F37E52E972}" destId="{E2D806FA-C8B9-4641-93A8-58F59D510132}" srcOrd="0" destOrd="0" presId="urn:microsoft.com/office/officeart/2005/8/layout/vList2"/>
    <dgm:cxn modelId="{1A12F722-372D-484E-8C28-C595054D51C1}" srcId="{3E7B865B-0610-4F1A-8923-C9F37E52E972}" destId="{18181173-403E-44F4-B517-11C819E4AC29}" srcOrd="1" destOrd="0" parTransId="{6EE80B07-0ADB-4147-AD64-9906EC834B00}" sibTransId="{5AEDE7A9-9C91-4CE9-8981-82B80E5B835B}"/>
    <dgm:cxn modelId="{A8C18951-7197-45A9-AFE9-5C00391F71C1}" srcId="{3E7B865B-0610-4F1A-8923-C9F37E52E972}" destId="{895AF5B7-296A-49BB-BC49-C104A6E04330}" srcOrd="2" destOrd="0" parTransId="{ED2AA390-4BDF-421C-89C4-22479CC8F46C}" sibTransId="{3EFC4CD8-7FA5-4DED-913B-DA96F70B73D6}"/>
    <dgm:cxn modelId="{41CCA278-6400-4A69-8B57-64BB36AF12D5}" type="presOf" srcId="{18181173-403E-44F4-B517-11C819E4AC29}" destId="{B3B69DD6-8AF8-4FC7-9CF8-AAACB8B4307E}" srcOrd="0" destOrd="0" presId="urn:microsoft.com/office/officeart/2005/8/layout/vList2"/>
    <dgm:cxn modelId="{D37C2059-BEDB-4C93-A754-1189C795BB75}" type="presOf" srcId="{E9AE3E5D-D4BA-4759-9BA7-60FD59327C2B}" destId="{C8AAB1EA-46A8-46B3-8491-57773676492E}" srcOrd="0" destOrd="0" presId="urn:microsoft.com/office/officeart/2005/8/layout/vList2"/>
    <dgm:cxn modelId="{14C449C6-3602-4EC9-B3D2-5177BD433E26}" srcId="{3E7B865B-0610-4F1A-8923-C9F37E52E972}" destId="{E9AE3E5D-D4BA-4759-9BA7-60FD59327C2B}" srcOrd="0" destOrd="0" parTransId="{B0AB41C8-67B7-4D47-B534-DE9F95BA91B0}" sibTransId="{7CC31626-6097-4B37-901F-A665D67BB0F7}"/>
    <dgm:cxn modelId="{1476E983-4700-4B29-BDE2-7D848F8014E0}" type="presParOf" srcId="{E2D806FA-C8B9-4641-93A8-58F59D510132}" destId="{C8AAB1EA-46A8-46B3-8491-57773676492E}" srcOrd="0" destOrd="0" presId="urn:microsoft.com/office/officeart/2005/8/layout/vList2"/>
    <dgm:cxn modelId="{594BC617-10AE-4D0E-854F-417CD0071FA3}" type="presParOf" srcId="{E2D806FA-C8B9-4641-93A8-58F59D510132}" destId="{79CE6683-DAC6-49DC-88D7-654EB1DA9604}" srcOrd="1" destOrd="0" presId="urn:microsoft.com/office/officeart/2005/8/layout/vList2"/>
    <dgm:cxn modelId="{38B8BD5E-31B0-4D42-8B5A-4F219A966D6E}" type="presParOf" srcId="{E2D806FA-C8B9-4641-93A8-58F59D510132}" destId="{B3B69DD6-8AF8-4FC7-9CF8-AAACB8B4307E}" srcOrd="2" destOrd="0" presId="urn:microsoft.com/office/officeart/2005/8/layout/vList2"/>
    <dgm:cxn modelId="{4CC5C98C-5AA1-4761-9922-70E009897083}" type="presParOf" srcId="{E2D806FA-C8B9-4641-93A8-58F59D510132}" destId="{32E96B8B-30DC-4A08-8A82-1DFFBBB715A2}" srcOrd="3" destOrd="0" presId="urn:microsoft.com/office/officeart/2005/8/layout/vList2"/>
    <dgm:cxn modelId="{C5519F68-CEAF-4524-ADBA-80A093B07EE4}" type="presParOf" srcId="{E2D806FA-C8B9-4641-93A8-58F59D510132}" destId="{1664857C-EE79-44C1-BEB4-7AC8567C43D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3A47F3D-CE08-4B62-B71C-4AF59299AC6C}"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9BCCE8DA-0F80-4556-99D5-97D0352DC63B}">
      <dgm:prSet custT="1"/>
      <dgm:spPr/>
      <dgm:t>
        <a:bodyPr/>
        <a:lstStyle/>
        <a:p>
          <a:r>
            <a:rPr lang="en-GB" sz="2200"/>
            <a:t>Physically present, psychologically absent</a:t>
          </a:r>
          <a:endParaRPr lang="en-US" sz="2200"/>
        </a:p>
      </dgm:t>
    </dgm:pt>
    <dgm:pt modelId="{EBA4CD72-4CF1-442E-A040-A4EB45912BB3}" type="parTrans" cxnId="{6D4DA0B6-58DA-44B2-ADD8-891CC531ED32}">
      <dgm:prSet/>
      <dgm:spPr/>
      <dgm:t>
        <a:bodyPr/>
        <a:lstStyle/>
        <a:p>
          <a:endParaRPr lang="en-US" sz="2200"/>
        </a:p>
      </dgm:t>
    </dgm:pt>
    <dgm:pt modelId="{6DCFF321-5AE3-4D4D-B423-7C953E803F31}" type="sibTrans" cxnId="{6D4DA0B6-58DA-44B2-ADD8-891CC531ED32}">
      <dgm:prSet/>
      <dgm:spPr/>
      <dgm:t>
        <a:bodyPr/>
        <a:lstStyle/>
        <a:p>
          <a:endParaRPr lang="en-US" sz="2200"/>
        </a:p>
      </dgm:t>
    </dgm:pt>
    <dgm:pt modelId="{BD2D1654-2550-4D62-A885-7239C3AF1883}">
      <dgm:prSet custT="1"/>
      <dgm:spPr/>
      <dgm:t>
        <a:bodyPr/>
        <a:lstStyle/>
        <a:p>
          <a:r>
            <a:rPr lang="en-GB" sz="2200"/>
            <a:t>Share with colleagues many reasons for which they believe their organisation is a poor place to work</a:t>
          </a:r>
          <a:endParaRPr lang="en-US" sz="2200"/>
        </a:p>
      </dgm:t>
    </dgm:pt>
    <dgm:pt modelId="{C5EED1B0-2B83-44B3-9C01-A91EAD75BBA8}" type="parTrans" cxnId="{C5346C66-305F-4FE6-A309-62117818088D}">
      <dgm:prSet/>
      <dgm:spPr/>
      <dgm:t>
        <a:bodyPr/>
        <a:lstStyle/>
        <a:p>
          <a:endParaRPr lang="en-US" sz="2200"/>
        </a:p>
      </dgm:t>
    </dgm:pt>
    <dgm:pt modelId="{CE3140DE-46A9-40B8-9E12-2BE9E14721B4}" type="sibTrans" cxnId="{C5346C66-305F-4FE6-A309-62117818088D}">
      <dgm:prSet/>
      <dgm:spPr/>
      <dgm:t>
        <a:bodyPr/>
        <a:lstStyle/>
        <a:p>
          <a:endParaRPr lang="en-US" sz="2200"/>
        </a:p>
      </dgm:t>
    </dgm:pt>
    <dgm:pt modelId="{42AA511E-3B08-4575-9DA0-AAD95A8101EC}">
      <dgm:prSet custT="1"/>
      <dgm:spPr/>
      <dgm:t>
        <a:bodyPr/>
        <a:lstStyle/>
        <a:p>
          <a:r>
            <a:rPr lang="en-GB" sz="2200"/>
            <a:t>Less collaboration and innovation</a:t>
          </a:r>
          <a:endParaRPr lang="en-US" sz="2200"/>
        </a:p>
      </dgm:t>
    </dgm:pt>
    <dgm:pt modelId="{038A2E3F-C821-4096-9DCE-10CAD6EBD69E}" type="parTrans" cxnId="{1AA978AA-9404-482B-B613-E1FB175A9561}">
      <dgm:prSet/>
      <dgm:spPr/>
      <dgm:t>
        <a:bodyPr/>
        <a:lstStyle/>
        <a:p>
          <a:endParaRPr lang="en-US" sz="2200"/>
        </a:p>
      </dgm:t>
    </dgm:pt>
    <dgm:pt modelId="{E6079D3C-E76D-44CF-808E-32488D867F03}" type="sibTrans" cxnId="{1AA978AA-9404-482B-B613-E1FB175A9561}">
      <dgm:prSet/>
      <dgm:spPr/>
      <dgm:t>
        <a:bodyPr/>
        <a:lstStyle/>
        <a:p>
          <a:endParaRPr lang="en-US" sz="2200"/>
        </a:p>
      </dgm:t>
    </dgm:pt>
    <dgm:pt modelId="{EBF2BA4F-2C84-4081-AE20-C8D48DE47980}">
      <dgm:prSet custT="1"/>
      <dgm:spPr/>
      <dgm:t>
        <a:bodyPr/>
        <a:lstStyle/>
        <a:p>
          <a:r>
            <a:rPr lang="en-GB" sz="2200"/>
            <a:t>Miss on average 10.68 days per year  </a:t>
          </a:r>
          <a:endParaRPr lang="en-US" sz="2200"/>
        </a:p>
      </dgm:t>
    </dgm:pt>
    <dgm:pt modelId="{0E28E57F-8903-46C5-86F5-77B179243F21}" type="parTrans" cxnId="{14BFB1B0-9A59-4859-AF73-7B66063F242B}">
      <dgm:prSet/>
      <dgm:spPr/>
      <dgm:t>
        <a:bodyPr/>
        <a:lstStyle/>
        <a:p>
          <a:endParaRPr lang="en-US" sz="2200"/>
        </a:p>
      </dgm:t>
    </dgm:pt>
    <dgm:pt modelId="{F30CC16A-5164-4F6F-8E10-856AF0902427}" type="sibTrans" cxnId="{14BFB1B0-9A59-4859-AF73-7B66063F242B}">
      <dgm:prSet/>
      <dgm:spPr/>
      <dgm:t>
        <a:bodyPr/>
        <a:lstStyle/>
        <a:p>
          <a:endParaRPr lang="en-US" sz="2200"/>
        </a:p>
      </dgm:t>
    </dgm:pt>
    <dgm:pt modelId="{F77EDE41-F41F-4D5F-BFEE-624480A8CA80}" type="pres">
      <dgm:prSet presAssocID="{C3A47F3D-CE08-4B62-B71C-4AF59299AC6C}" presName="matrix" presStyleCnt="0">
        <dgm:presLayoutVars>
          <dgm:chMax val="1"/>
          <dgm:dir/>
          <dgm:resizeHandles val="exact"/>
        </dgm:presLayoutVars>
      </dgm:prSet>
      <dgm:spPr/>
    </dgm:pt>
    <dgm:pt modelId="{F23787B0-12F4-4664-AD6F-36D413AD5F26}" type="pres">
      <dgm:prSet presAssocID="{C3A47F3D-CE08-4B62-B71C-4AF59299AC6C}" presName="diamond" presStyleLbl="bgShp" presStyleIdx="0" presStyleCnt="1"/>
      <dgm:spPr/>
    </dgm:pt>
    <dgm:pt modelId="{6E5B949C-41FE-43C5-BDA5-0200EFCA8253}" type="pres">
      <dgm:prSet presAssocID="{C3A47F3D-CE08-4B62-B71C-4AF59299AC6C}" presName="quad1" presStyleLbl="node1" presStyleIdx="0" presStyleCnt="4">
        <dgm:presLayoutVars>
          <dgm:chMax val="0"/>
          <dgm:chPref val="0"/>
          <dgm:bulletEnabled val="1"/>
        </dgm:presLayoutVars>
      </dgm:prSet>
      <dgm:spPr/>
    </dgm:pt>
    <dgm:pt modelId="{917C6840-6531-4301-8A1F-D9FF3D9CDFF7}" type="pres">
      <dgm:prSet presAssocID="{C3A47F3D-CE08-4B62-B71C-4AF59299AC6C}" presName="quad2" presStyleLbl="node1" presStyleIdx="1" presStyleCnt="4">
        <dgm:presLayoutVars>
          <dgm:chMax val="0"/>
          <dgm:chPref val="0"/>
          <dgm:bulletEnabled val="1"/>
        </dgm:presLayoutVars>
      </dgm:prSet>
      <dgm:spPr/>
    </dgm:pt>
    <dgm:pt modelId="{5C964C89-303A-417F-A5EE-1431E359AFC2}" type="pres">
      <dgm:prSet presAssocID="{C3A47F3D-CE08-4B62-B71C-4AF59299AC6C}" presName="quad3" presStyleLbl="node1" presStyleIdx="2" presStyleCnt="4">
        <dgm:presLayoutVars>
          <dgm:chMax val="0"/>
          <dgm:chPref val="0"/>
          <dgm:bulletEnabled val="1"/>
        </dgm:presLayoutVars>
      </dgm:prSet>
      <dgm:spPr/>
    </dgm:pt>
    <dgm:pt modelId="{17D98142-EE9E-4DD1-B3D2-88BBC86A2347}" type="pres">
      <dgm:prSet presAssocID="{C3A47F3D-CE08-4B62-B71C-4AF59299AC6C}" presName="quad4" presStyleLbl="node1" presStyleIdx="3" presStyleCnt="4">
        <dgm:presLayoutVars>
          <dgm:chMax val="0"/>
          <dgm:chPref val="0"/>
          <dgm:bulletEnabled val="1"/>
        </dgm:presLayoutVars>
      </dgm:prSet>
      <dgm:spPr/>
    </dgm:pt>
  </dgm:ptLst>
  <dgm:cxnLst>
    <dgm:cxn modelId="{C5346C66-305F-4FE6-A309-62117818088D}" srcId="{C3A47F3D-CE08-4B62-B71C-4AF59299AC6C}" destId="{BD2D1654-2550-4D62-A885-7239C3AF1883}" srcOrd="1" destOrd="0" parTransId="{C5EED1B0-2B83-44B3-9C01-A91EAD75BBA8}" sibTransId="{CE3140DE-46A9-40B8-9E12-2BE9E14721B4}"/>
    <dgm:cxn modelId="{9CF85652-660F-4E41-BD7B-A35DB9206312}" type="presOf" srcId="{C3A47F3D-CE08-4B62-B71C-4AF59299AC6C}" destId="{F77EDE41-F41F-4D5F-BFEE-624480A8CA80}" srcOrd="0" destOrd="0" presId="urn:microsoft.com/office/officeart/2005/8/layout/matrix3"/>
    <dgm:cxn modelId="{6A46F37C-B2F3-4C92-8726-30DECE30E9B7}" type="presOf" srcId="{BD2D1654-2550-4D62-A885-7239C3AF1883}" destId="{917C6840-6531-4301-8A1F-D9FF3D9CDFF7}" srcOrd="0" destOrd="0" presId="urn:microsoft.com/office/officeart/2005/8/layout/matrix3"/>
    <dgm:cxn modelId="{E5C78F82-B8E3-4573-9AF6-2AD2B03A04CF}" type="presOf" srcId="{EBF2BA4F-2C84-4081-AE20-C8D48DE47980}" destId="{17D98142-EE9E-4DD1-B3D2-88BBC86A2347}" srcOrd="0" destOrd="0" presId="urn:microsoft.com/office/officeart/2005/8/layout/matrix3"/>
    <dgm:cxn modelId="{8A38AA88-DEEB-44C7-B7FC-E23A65068433}" type="presOf" srcId="{9BCCE8DA-0F80-4556-99D5-97D0352DC63B}" destId="{6E5B949C-41FE-43C5-BDA5-0200EFCA8253}" srcOrd="0" destOrd="0" presId="urn:microsoft.com/office/officeart/2005/8/layout/matrix3"/>
    <dgm:cxn modelId="{1AA978AA-9404-482B-B613-E1FB175A9561}" srcId="{C3A47F3D-CE08-4B62-B71C-4AF59299AC6C}" destId="{42AA511E-3B08-4575-9DA0-AAD95A8101EC}" srcOrd="2" destOrd="0" parTransId="{038A2E3F-C821-4096-9DCE-10CAD6EBD69E}" sibTransId="{E6079D3C-E76D-44CF-808E-32488D867F03}"/>
    <dgm:cxn modelId="{14BFB1B0-9A59-4859-AF73-7B66063F242B}" srcId="{C3A47F3D-CE08-4B62-B71C-4AF59299AC6C}" destId="{EBF2BA4F-2C84-4081-AE20-C8D48DE47980}" srcOrd="3" destOrd="0" parTransId="{0E28E57F-8903-46C5-86F5-77B179243F21}" sibTransId="{F30CC16A-5164-4F6F-8E10-856AF0902427}"/>
    <dgm:cxn modelId="{6D4DA0B6-58DA-44B2-ADD8-891CC531ED32}" srcId="{C3A47F3D-CE08-4B62-B71C-4AF59299AC6C}" destId="{9BCCE8DA-0F80-4556-99D5-97D0352DC63B}" srcOrd="0" destOrd="0" parTransId="{EBA4CD72-4CF1-442E-A040-A4EB45912BB3}" sibTransId="{6DCFF321-5AE3-4D4D-B423-7C953E803F31}"/>
    <dgm:cxn modelId="{8386BDC6-8880-42BD-BF47-E253A612CA83}" type="presOf" srcId="{42AA511E-3B08-4575-9DA0-AAD95A8101EC}" destId="{5C964C89-303A-417F-A5EE-1431E359AFC2}" srcOrd="0" destOrd="0" presId="urn:microsoft.com/office/officeart/2005/8/layout/matrix3"/>
    <dgm:cxn modelId="{66B67E7A-A59A-435E-A6D0-BE86CB8878D5}" type="presParOf" srcId="{F77EDE41-F41F-4D5F-BFEE-624480A8CA80}" destId="{F23787B0-12F4-4664-AD6F-36D413AD5F26}" srcOrd="0" destOrd="0" presId="urn:microsoft.com/office/officeart/2005/8/layout/matrix3"/>
    <dgm:cxn modelId="{16C9C49A-63BB-43CF-8519-7E25FD479E89}" type="presParOf" srcId="{F77EDE41-F41F-4D5F-BFEE-624480A8CA80}" destId="{6E5B949C-41FE-43C5-BDA5-0200EFCA8253}" srcOrd="1" destOrd="0" presId="urn:microsoft.com/office/officeart/2005/8/layout/matrix3"/>
    <dgm:cxn modelId="{F7C6C044-33B9-4167-81C7-733E9943B6D3}" type="presParOf" srcId="{F77EDE41-F41F-4D5F-BFEE-624480A8CA80}" destId="{917C6840-6531-4301-8A1F-D9FF3D9CDFF7}" srcOrd="2" destOrd="0" presId="urn:microsoft.com/office/officeart/2005/8/layout/matrix3"/>
    <dgm:cxn modelId="{04A6E1FC-C750-4EB6-92F9-C6BFAD66C5EC}" type="presParOf" srcId="{F77EDE41-F41F-4D5F-BFEE-624480A8CA80}" destId="{5C964C89-303A-417F-A5EE-1431E359AFC2}" srcOrd="3" destOrd="0" presId="urn:microsoft.com/office/officeart/2005/8/layout/matrix3"/>
    <dgm:cxn modelId="{D1124B11-4C78-45D2-B35D-4F6BEDF9C119}" type="presParOf" srcId="{F77EDE41-F41F-4D5F-BFEE-624480A8CA80}" destId="{17D98142-EE9E-4DD1-B3D2-88BBC86A234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B40F895-F5D1-45C7-8FE5-1AED6E5D425B}" type="doc">
      <dgm:prSet loTypeId="urn:microsoft.com/office/officeart/2005/8/layout/rings+Icon" loCatId="relationship" qsTypeId="urn:microsoft.com/office/officeart/2005/8/quickstyle/simple1" qsCatId="simple" csTypeId="urn:microsoft.com/office/officeart/2005/8/colors/colorful2" csCatId="colorful" phldr="1"/>
      <dgm:spPr/>
    </dgm:pt>
    <dgm:pt modelId="{849AAB44-E4B8-424D-A5DA-845AD725A651}">
      <dgm:prSet phldrT="[Text]" custT="1"/>
      <dgm:spPr/>
      <dgm:t>
        <a:bodyPr/>
        <a:lstStyle/>
        <a:p>
          <a:r>
            <a:rPr lang="en-GB" sz="3200" dirty="0"/>
            <a:t>Ability</a:t>
          </a:r>
        </a:p>
      </dgm:t>
    </dgm:pt>
    <dgm:pt modelId="{CE8658B3-9003-4213-A86E-659CF598AE8D}" type="parTrans" cxnId="{989E4173-448B-464E-ABE1-EF722FAB1B2A}">
      <dgm:prSet/>
      <dgm:spPr/>
      <dgm:t>
        <a:bodyPr/>
        <a:lstStyle/>
        <a:p>
          <a:endParaRPr lang="en-GB" sz="1800"/>
        </a:p>
      </dgm:t>
    </dgm:pt>
    <dgm:pt modelId="{E517184F-2A0C-460A-9BFE-1B4EEF145F0A}" type="sibTrans" cxnId="{989E4173-448B-464E-ABE1-EF722FAB1B2A}">
      <dgm:prSet/>
      <dgm:spPr/>
      <dgm:t>
        <a:bodyPr/>
        <a:lstStyle/>
        <a:p>
          <a:endParaRPr lang="en-GB" sz="1800"/>
        </a:p>
      </dgm:t>
    </dgm:pt>
    <dgm:pt modelId="{61BF6B0A-EE54-42F3-9A2D-0327EAB93F05}">
      <dgm:prSet phldrT="[Text]" custT="1"/>
      <dgm:spPr/>
      <dgm:t>
        <a:bodyPr/>
        <a:lstStyle/>
        <a:p>
          <a:r>
            <a:rPr lang="en-GB" sz="3200" dirty="0"/>
            <a:t>Opportunity</a:t>
          </a:r>
        </a:p>
      </dgm:t>
    </dgm:pt>
    <dgm:pt modelId="{30E70D46-2DE7-41E0-9577-ABD53F6E8858}" type="parTrans" cxnId="{A1A5264D-DDC8-417F-85B8-D5775E9ECB28}">
      <dgm:prSet/>
      <dgm:spPr/>
      <dgm:t>
        <a:bodyPr/>
        <a:lstStyle/>
        <a:p>
          <a:endParaRPr lang="en-GB" sz="1800"/>
        </a:p>
      </dgm:t>
    </dgm:pt>
    <dgm:pt modelId="{C63EB732-09D3-4DBB-9304-C662559830D9}" type="sibTrans" cxnId="{A1A5264D-DDC8-417F-85B8-D5775E9ECB28}">
      <dgm:prSet/>
      <dgm:spPr/>
      <dgm:t>
        <a:bodyPr/>
        <a:lstStyle/>
        <a:p>
          <a:endParaRPr lang="en-GB" sz="1800"/>
        </a:p>
      </dgm:t>
    </dgm:pt>
    <dgm:pt modelId="{B3B78D6F-72E7-42A7-9394-8E495C0FA402}">
      <dgm:prSet phldrT="[Text]" custT="1"/>
      <dgm:spPr/>
      <dgm:t>
        <a:bodyPr/>
        <a:lstStyle/>
        <a:p>
          <a:r>
            <a:rPr lang="en-GB" sz="3200" dirty="0"/>
            <a:t>Motivation</a:t>
          </a:r>
        </a:p>
      </dgm:t>
    </dgm:pt>
    <dgm:pt modelId="{846BC87B-46A5-4ECD-9107-D51A040684C5}" type="parTrans" cxnId="{59D01DE7-CC0A-413A-A160-BE433297A9B4}">
      <dgm:prSet/>
      <dgm:spPr/>
      <dgm:t>
        <a:bodyPr/>
        <a:lstStyle/>
        <a:p>
          <a:endParaRPr lang="en-GB" sz="1800"/>
        </a:p>
      </dgm:t>
    </dgm:pt>
    <dgm:pt modelId="{63A06D2C-9143-4435-81B9-EFE6805EDD77}" type="sibTrans" cxnId="{59D01DE7-CC0A-413A-A160-BE433297A9B4}">
      <dgm:prSet/>
      <dgm:spPr/>
      <dgm:t>
        <a:bodyPr/>
        <a:lstStyle/>
        <a:p>
          <a:endParaRPr lang="en-GB" sz="1800"/>
        </a:p>
      </dgm:t>
    </dgm:pt>
    <dgm:pt modelId="{EC9B20F3-BE77-4460-9B7C-25F9E6447096}" type="pres">
      <dgm:prSet presAssocID="{9B40F895-F5D1-45C7-8FE5-1AED6E5D425B}" presName="Name0" presStyleCnt="0">
        <dgm:presLayoutVars>
          <dgm:chMax val="7"/>
          <dgm:dir/>
          <dgm:resizeHandles val="exact"/>
        </dgm:presLayoutVars>
      </dgm:prSet>
      <dgm:spPr/>
    </dgm:pt>
    <dgm:pt modelId="{3F67B0AE-5803-4722-8199-8E5776715373}" type="pres">
      <dgm:prSet presAssocID="{9B40F895-F5D1-45C7-8FE5-1AED6E5D425B}" presName="ellipse1" presStyleLbl="vennNode1" presStyleIdx="0" presStyleCnt="3" custLinFactNeighborX="11453" custLinFactNeighborY="6183">
        <dgm:presLayoutVars>
          <dgm:bulletEnabled val="1"/>
        </dgm:presLayoutVars>
      </dgm:prSet>
      <dgm:spPr/>
    </dgm:pt>
    <dgm:pt modelId="{7D9B12A4-0BC5-49FF-BCAB-C282F973548C}" type="pres">
      <dgm:prSet presAssocID="{9B40F895-F5D1-45C7-8FE5-1AED6E5D425B}" presName="ellipse2" presStyleLbl="vennNode1" presStyleIdx="1" presStyleCnt="3" custLinFactNeighborX="2393" custLinFactNeighborY="-1248">
        <dgm:presLayoutVars>
          <dgm:bulletEnabled val="1"/>
        </dgm:presLayoutVars>
      </dgm:prSet>
      <dgm:spPr/>
    </dgm:pt>
    <dgm:pt modelId="{0795AD4C-F7CA-4F07-9705-6300B5EA88D5}" type="pres">
      <dgm:prSet presAssocID="{9B40F895-F5D1-45C7-8FE5-1AED6E5D425B}" presName="ellipse3" presStyleLbl="vennNode1" presStyleIdx="2" presStyleCnt="3" custLinFactNeighborX="-12861" custLinFactNeighborY="6183">
        <dgm:presLayoutVars>
          <dgm:bulletEnabled val="1"/>
        </dgm:presLayoutVars>
      </dgm:prSet>
      <dgm:spPr/>
    </dgm:pt>
  </dgm:ptLst>
  <dgm:cxnLst>
    <dgm:cxn modelId="{F752366B-F951-499F-9157-9FD9E0A25FA3}" type="presOf" srcId="{849AAB44-E4B8-424D-A5DA-845AD725A651}" destId="{3F67B0AE-5803-4722-8199-8E5776715373}" srcOrd="0" destOrd="0" presId="urn:microsoft.com/office/officeart/2005/8/layout/rings+Icon"/>
    <dgm:cxn modelId="{A1A5264D-DDC8-417F-85B8-D5775E9ECB28}" srcId="{9B40F895-F5D1-45C7-8FE5-1AED6E5D425B}" destId="{61BF6B0A-EE54-42F3-9A2D-0327EAB93F05}" srcOrd="1" destOrd="0" parTransId="{30E70D46-2DE7-41E0-9577-ABD53F6E8858}" sibTransId="{C63EB732-09D3-4DBB-9304-C662559830D9}"/>
    <dgm:cxn modelId="{6FEEEB51-6EDF-49EB-9E1E-B5991A6D3135}" type="presOf" srcId="{9B40F895-F5D1-45C7-8FE5-1AED6E5D425B}" destId="{EC9B20F3-BE77-4460-9B7C-25F9E6447096}" srcOrd="0" destOrd="0" presId="urn:microsoft.com/office/officeart/2005/8/layout/rings+Icon"/>
    <dgm:cxn modelId="{989E4173-448B-464E-ABE1-EF722FAB1B2A}" srcId="{9B40F895-F5D1-45C7-8FE5-1AED6E5D425B}" destId="{849AAB44-E4B8-424D-A5DA-845AD725A651}" srcOrd="0" destOrd="0" parTransId="{CE8658B3-9003-4213-A86E-659CF598AE8D}" sibTransId="{E517184F-2A0C-460A-9BFE-1B4EEF145F0A}"/>
    <dgm:cxn modelId="{21F35198-9F1A-4C50-A2EC-8895F4F4A91F}" type="presOf" srcId="{B3B78D6F-72E7-42A7-9394-8E495C0FA402}" destId="{0795AD4C-F7CA-4F07-9705-6300B5EA88D5}" srcOrd="0" destOrd="0" presId="urn:microsoft.com/office/officeart/2005/8/layout/rings+Icon"/>
    <dgm:cxn modelId="{4E2BE4B5-173D-425F-815E-C15C0C31E390}" type="presOf" srcId="{61BF6B0A-EE54-42F3-9A2D-0327EAB93F05}" destId="{7D9B12A4-0BC5-49FF-BCAB-C282F973548C}" srcOrd="0" destOrd="0" presId="urn:microsoft.com/office/officeart/2005/8/layout/rings+Icon"/>
    <dgm:cxn modelId="{59D01DE7-CC0A-413A-A160-BE433297A9B4}" srcId="{9B40F895-F5D1-45C7-8FE5-1AED6E5D425B}" destId="{B3B78D6F-72E7-42A7-9394-8E495C0FA402}" srcOrd="2" destOrd="0" parTransId="{846BC87B-46A5-4ECD-9107-D51A040684C5}" sibTransId="{63A06D2C-9143-4435-81B9-EFE6805EDD77}"/>
    <dgm:cxn modelId="{D8A225D3-0B19-437F-ACBF-C275A5203554}" type="presParOf" srcId="{EC9B20F3-BE77-4460-9B7C-25F9E6447096}" destId="{3F67B0AE-5803-4722-8199-8E5776715373}" srcOrd="0" destOrd="0" presId="urn:microsoft.com/office/officeart/2005/8/layout/rings+Icon"/>
    <dgm:cxn modelId="{22C8D727-2014-46D6-9BCD-D9364EB824DE}" type="presParOf" srcId="{EC9B20F3-BE77-4460-9B7C-25F9E6447096}" destId="{7D9B12A4-0BC5-49FF-BCAB-C282F973548C}" srcOrd="1" destOrd="0" presId="urn:microsoft.com/office/officeart/2005/8/layout/rings+Icon"/>
    <dgm:cxn modelId="{1C09952A-7A60-4C4D-817F-62B6D01890A6}" type="presParOf" srcId="{EC9B20F3-BE77-4460-9B7C-25F9E6447096}" destId="{0795AD4C-F7CA-4F07-9705-6300B5EA88D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E0A2EA9-3B1A-4274-8ECD-EFF7DAE048F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FAD0FD-E97B-4373-A846-EE437BD4B66B}">
      <dgm:prSet/>
      <dgm:spPr/>
      <dgm:t>
        <a:bodyPr/>
        <a:lstStyle/>
        <a:p>
          <a:pPr>
            <a:lnSpc>
              <a:spcPct val="100000"/>
            </a:lnSpc>
          </a:pPr>
          <a:r>
            <a:rPr lang="en-GB"/>
            <a:t>Performance management</a:t>
          </a:r>
          <a:endParaRPr lang="en-US"/>
        </a:p>
      </dgm:t>
    </dgm:pt>
    <dgm:pt modelId="{78AB07F1-9AE9-49EB-B4A6-9D8F3F339B5B}" type="parTrans" cxnId="{E255D5DA-F5BA-424B-8F6E-28D0131CAA27}">
      <dgm:prSet/>
      <dgm:spPr/>
      <dgm:t>
        <a:bodyPr/>
        <a:lstStyle/>
        <a:p>
          <a:endParaRPr lang="en-US"/>
        </a:p>
      </dgm:t>
    </dgm:pt>
    <dgm:pt modelId="{4C6359B1-D0FD-484F-98F8-962858EE02CB}" type="sibTrans" cxnId="{E255D5DA-F5BA-424B-8F6E-28D0131CAA27}">
      <dgm:prSet/>
      <dgm:spPr/>
      <dgm:t>
        <a:bodyPr/>
        <a:lstStyle/>
        <a:p>
          <a:endParaRPr lang="en-US"/>
        </a:p>
      </dgm:t>
    </dgm:pt>
    <dgm:pt modelId="{31CB5B13-61AB-4E60-93C9-4A4113E23DC6}">
      <dgm:prSet/>
      <dgm:spPr/>
      <dgm:t>
        <a:bodyPr/>
        <a:lstStyle/>
        <a:p>
          <a:pPr>
            <a:lnSpc>
              <a:spcPct val="100000"/>
            </a:lnSpc>
          </a:pPr>
          <a:r>
            <a:rPr lang="en-GB"/>
            <a:t>Employee engagement</a:t>
          </a:r>
          <a:endParaRPr lang="en-US"/>
        </a:p>
      </dgm:t>
    </dgm:pt>
    <dgm:pt modelId="{058F7C86-0520-4E93-A5DA-969252625566}" type="parTrans" cxnId="{71D69AD5-5CA5-4EDC-9C69-23A3405C2AAD}">
      <dgm:prSet/>
      <dgm:spPr/>
      <dgm:t>
        <a:bodyPr/>
        <a:lstStyle/>
        <a:p>
          <a:endParaRPr lang="en-US"/>
        </a:p>
      </dgm:t>
    </dgm:pt>
    <dgm:pt modelId="{3278D9B8-492A-4AC7-9963-E368D829F99C}" type="sibTrans" cxnId="{71D69AD5-5CA5-4EDC-9C69-23A3405C2AAD}">
      <dgm:prSet/>
      <dgm:spPr/>
      <dgm:t>
        <a:bodyPr/>
        <a:lstStyle/>
        <a:p>
          <a:endParaRPr lang="en-US"/>
        </a:p>
      </dgm:t>
    </dgm:pt>
    <dgm:pt modelId="{98C457CA-ED13-4EED-ABFD-96D18E4533D4}" type="pres">
      <dgm:prSet presAssocID="{CE0A2EA9-3B1A-4274-8ECD-EFF7DAE048F1}" presName="root" presStyleCnt="0">
        <dgm:presLayoutVars>
          <dgm:dir/>
          <dgm:resizeHandles val="exact"/>
        </dgm:presLayoutVars>
      </dgm:prSet>
      <dgm:spPr/>
    </dgm:pt>
    <dgm:pt modelId="{B1E3B43F-100C-4895-A770-AA830EE32364}" type="pres">
      <dgm:prSet presAssocID="{CBFAD0FD-E97B-4373-A846-EE437BD4B66B}" presName="compNode" presStyleCnt="0"/>
      <dgm:spPr/>
    </dgm:pt>
    <dgm:pt modelId="{BB843254-5A84-4BC4-8273-609C2BAD9200}" type="pres">
      <dgm:prSet presAssocID="{CBFAD0FD-E97B-4373-A846-EE437BD4B66B}" presName="bgRect" presStyleLbl="bgShp" presStyleIdx="0" presStyleCnt="2"/>
      <dgm:spPr/>
    </dgm:pt>
    <dgm:pt modelId="{753CBF1C-4A36-49CC-B304-BAD199797052}" type="pres">
      <dgm:prSet presAssocID="{CBFAD0FD-E97B-4373-A846-EE437BD4B66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C20C1D62-4275-4121-B1FB-67DA971584E3}" type="pres">
      <dgm:prSet presAssocID="{CBFAD0FD-E97B-4373-A846-EE437BD4B66B}" presName="spaceRect" presStyleCnt="0"/>
      <dgm:spPr/>
    </dgm:pt>
    <dgm:pt modelId="{510FF1F7-7B68-412C-BEE1-B20EAD241FA6}" type="pres">
      <dgm:prSet presAssocID="{CBFAD0FD-E97B-4373-A846-EE437BD4B66B}" presName="parTx" presStyleLbl="revTx" presStyleIdx="0" presStyleCnt="2">
        <dgm:presLayoutVars>
          <dgm:chMax val="0"/>
          <dgm:chPref val="0"/>
        </dgm:presLayoutVars>
      </dgm:prSet>
      <dgm:spPr/>
    </dgm:pt>
    <dgm:pt modelId="{C8C51951-8F9F-4907-ACD3-A3F05E2B26E4}" type="pres">
      <dgm:prSet presAssocID="{4C6359B1-D0FD-484F-98F8-962858EE02CB}" presName="sibTrans" presStyleCnt="0"/>
      <dgm:spPr/>
    </dgm:pt>
    <dgm:pt modelId="{1C9ABFFC-066D-43D1-8D1C-72F0BA6021EB}" type="pres">
      <dgm:prSet presAssocID="{31CB5B13-61AB-4E60-93C9-4A4113E23DC6}" presName="compNode" presStyleCnt="0"/>
      <dgm:spPr/>
    </dgm:pt>
    <dgm:pt modelId="{F906281E-D09E-47E7-B87F-A8B2DBCBDB02}" type="pres">
      <dgm:prSet presAssocID="{31CB5B13-61AB-4E60-93C9-4A4113E23DC6}" presName="bgRect" presStyleLbl="bgShp" presStyleIdx="1" presStyleCnt="2"/>
      <dgm:spPr/>
    </dgm:pt>
    <dgm:pt modelId="{D77F7F79-5FFE-4E27-87E2-6AF5DAB0AF14}" type="pres">
      <dgm:prSet presAssocID="{31CB5B13-61AB-4E60-93C9-4A4113E23D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6FE6507-2AD6-4A81-9E88-B3C47C748FC4}" type="pres">
      <dgm:prSet presAssocID="{31CB5B13-61AB-4E60-93C9-4A4113E23DC6}" presName="spaceRect" presStyleCnt="0"/>
      <dgm:spPr/>
    </dgm:pt>
    <dgm:pt modelId="{CC6D89E9-A06E-4257-99D3-C5C20DEFA885}" type="pres">
      <dgm:prSet presAssocID="{31CB5B13-61AB-4E60-93C9-4A4113E23DC6}" presName="parTx" presStyleLbl="revTx" presStyleIdx="1" presStyleCnt="2">
        <dgm:presLayoutVars>
          <dgm:chMax val="0"/>
          <dgm:chPref val="0"/>
        </dgm:presLayoutVars>
      </dgm:prSet>
      <dgm:spPr/>
    </dgm:pt>
  </dgm:ptLst>
  <dgm:cxnLst>
    <dgm:cxn modelId="{5284C229-2DFF-4732-8E50-E791791CDD56}" type="presOf" srcId="{CE0A2EA9-3B1A-4274-8ECD-EFF7DAE048F1}" destId="{98C457CA-ED13-4EED-ABFD-96D18E4533D4}" srcOrd="0" destOrd="0" presId="urn:microsoft.com/office/officeart/2018/2/layout/IconVerticalSolidList"/>
    <dgm:cxn modelId="{DB16AC45-B0D4-408E-AE49-CF01EFA96148}" type="presOf" srcId="{CBFAD0FD-E97B-4373-A846-EE437BD4B66B}" destId="{510FF1F7-7B68-412C-BEE1-B20EAD241FA6}" srcOrd="0" destOrd="0" presId="urn:microsoft.com/office/officeart/2018/2/layout/IconVerticalSolidList"/>
    <dgm:cxn modelId="{68161EAF-1836-4E22-90D6-EDFB4EBB1913}" type="presOf" srcId="{31CB5B13-61AB-4E60-93C9-4A4113E23DC6}" destId="{CC6D89E9-A06E-4257-99D3-C5C20DEFA885}" srcOrd="0" destOrd="0" presId="urn:microsoft.com/office/officeart/2018/2/layout/IconVerticalSolidList"/>
    <dgm:cxn modelId="{71D69AD5-5CA5-4EDC-9C69-23A3405C2AAD}" srcId="{CE0A2EA9-3B1A-4274-8ECD-EFF7DAE048F1}" destId="{31CB5B13-61AB-4E60-93C9-4A4113E23DC6}" srcOrd="1" destOrd="0" parTransId="{058F7C86-0520-4E93-A5DA-969252625566}" sibTransId="{3278D9B8-492A-4AC7-9963-E368D829F99C}"/>
    <dgm:cxn modelId="{E255D5DA-F5BA-424B-8F6E-28D0131CAA27}" srcId="{CE0A2EA9-3B1A-4274-8ECD-EFF7DAE048F1}" destId="{CBFAD0FD-E97B-4373-A846-EE437BD4B66B}" srcOrd="0" destOrd="0" parTransId="{78AB07F1-9AE9-49EB-B4A6-9D8F3F339B5B}" sibTransId="{4C6359B1-D0FD-484F-98F8-962858EE02CB}"/>
    <dgm:cxn modelId="{5133FE43-EC6F-4CED-AEA4-A82CC4746DAB}" type="presParOf" srcId="{98C457CA-ED13-4EED-ABFD-96D18E4533D4}" destId="{B1E3B43F-100C-4895-A770-AA830EE32364}" srcOrd="0" destOrd="0" presId="urn:microsoft.com/office/officeart/2018/2/layout/IconVerticalSolidList"/>
    <dgm:cxn modelId="{1F31162E-B295-43D8-929A-23BD0842E9B7}" type="presParOf" srcId="{B1E3B43F-100C-4895-A770-AA830EE32364}" destId="{BB843254-5A84-4BC4-8273-609C2BAD9200}" srcOrd="0" destOrd="0" presId="urn:microsoft.com/office/officeart/2018/2/layout/IconVerticalSolidList"/>
    <dgm:cxn modelId="{E106EC00-493E-4BC7-933E-7DE37888216D}" type="presParOf" srcId="{B1E3B43F-100C-4895-A770-AA830EE32364}" destId="{753CBF1C-4A36-49CC-B304-BAD199797052}" srcOrd="1" destOrd="0" presId="urn:microsoft.com/office/officeart/2018/2/layout/IconVerticalSolidList"/>
    <dgm:cxn modelId="{C6CFB3BD-6FA8-4EBE-888F-3E57BB5A21FB}" type="presParOf" srcId="{B1E3B43F-100C-4895-A770-AA830EE32364}" destId="{C20C1D62-4275-4121-B1FB-67DA971584E3}" srcOrd="2" destOrd="0" presId="urn:microsoft.com/office/officeart/2018/2/layout/IconVerticalSolidList"/>
    <dgm:cxn modelId="{B5CE87F5-EC38-47A1-8259-9ECE136DADCD}" type="presParOf" srcId="{B1E3B43F-100C-4895-A770-AA830EE32364}" destId="{510FF1F7-7B68-412C-BEE1-B20EAD241FA6}" srcOrd="3" destOrd="0" presId="urn:microsoft.com/office/officeart/2018/2/layout/IconVerticalSolidList"/>
    <dgm:cxn modelId="{DB715096-D70A-46D1-A5FD-CD09758AF646}" type="presParOf" srcId="{98C457CA-ED13-4EED-ABFD-96D18E4533D4}" destId="{C8C51951-8F9F-4907-ACD3-A3F05E2B26E4}" srcOrd="1" destOrd="0" presId="urn:microsoft.com/office/officeart/2018/2/layout/IconVerticalSolidList"/>
    <dgm:cxn modelId="{A2943112-F76E-4522-9BA6-A15DDBEC2D4C}" type="presParOf" srcId="{98C457CA-ED13-4EED-ABFD-96D18E4533D4}" destId="{1C9ABFFC-066D-43D1-8D1C-72F0BA6021EB}" srcOrd="2" destOrd="0" presId="urn:microsoft.com/office/officeart/2018/2/layout/IconVerticalSolidList"/>
    <dgm:cxn modelId="{D09912CD-90DF-4024-8F95-ADD44644EBB6}" type="presParOf" srcId="{1C9ABFFC-066D-43D1-8D1C-72F0BA6021EB}" destId="{F906281E-D09E-47E7-B87F-A8B2DBCBDB02}" srcOrd="0" destOrd="0" presId="urn:microsoft.com/office/officeart/2018/2/layout/IconVerticalSolidList"/>
    <dgm:cxn modelId="{7A4F207E-1ED4-47BC-A93A-CDC96C608466}" type="presParOf" srcId="{1C9ABFFC-066D-43D1-8D1C-72F0BA6021EB}" destId="{D77F7F79-5FFE-4E27-87E2-6AF5DAB0AF14}" srcOrd="1" destOrd="0" presId="urn:microsoft.com/office/officeart/2018/2/layout/IconVerticalSolidList"/>
    <dgm:cxn modelId="{B1E0C440-B8A9-4F38-99DD-6E34E006D92C}" type="presParOf" srcId="{1C9ABFFC-066D-43D1-8D1C-72F0BA6021EB}" destId="{26FE6507-2AD6-4A81-9E88-B3C47C748FC4}" srcOrd="2" destOrd="0" presId="urn:microsoft.com/office/officeart/2018/2/layout/IconVerticalSolidList"/>
    <dgm:cxn modelId="{71A4E6CA-7FDB-4AA4-938B-0E7841C052D7}" type="presParOf" srcId="{1C9ABFFC-066D-43D1-8D1C-72F0BA6021EB}" destId="{CC6D89E9-A06E-4257-99D3-C5C20DEFA8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CB734-2364-4727-B18D-1FCC5B407370}">
      <dsp:nvSpPr>
        <dsp:cNvPr id="0" name=""/>
        <dsp:cNvSpPr/>
      </dsp:nvSpPr>
      <dsp:spPr>
        <a:xfrm>
          <a:off x="2615263" y="706891"/>
          <a:ext cx="546401" cy="91440"/>
        </a:xfrm>
        <a:custGeom>
          <a:avLst/>
          <a:gdLst/>
          <a:ahLst/>
          <a:cxnLst/>
          <a:rect l="0" t="0" r="0" b="0"/>
          <a:pathLst>
            <a:path>
              <a:moveTo>
                <a:pt x="0" y="106981"/>
              </a:moveTo>
              <a:lnTo>
                <a:pt x="290300" y="106981"/>
              </a:lnTo>
              <a:lnTo>
                <a:pt x="290300" y="45720"/>
              </a:lnTo>
              <a:lnTo>
                <a:pt x="54640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3957" y="749723"/>
        <a:ext cx="29012" cy="5775"/>
      </dsp:txXfrm>
    </dsp:sp>
    <dsp:sp modelId="{FCC79DFA-ED94-4C93-9018-1B31264D3FEA}">
      <dsp:nvSpPr>
        <dsp:cNvPr id="0" name=""/>
        <dsp:cNvSpPr/>
      </dsp:nvSpPr>
      <dsp:spPr>
        <a:xfrm>
          <a:off x="108358" y="61261"/>
          <a:ext cx="2508704" cy="150522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Perspectives on employment relations (ER) and HRM</a:t>
          </a:r>
          <a:endParaRPr lang="en-US" sz="2400" kern="1200" dirty="0">
            <a:solidFill>
              <a:schemeClr val="tx1"/>
            </a:solidFill>
          </a:endParaRPr>
        </a:p>
      </dsp:txBody>
      <dsp:txXfrm>
        <a:off x="108358" y="61261"/>
        <a:ext cx="2508704" cy="1505222"/>
      </dsp:txXfrm>
    </dsp:sp>
    <dsp:sp modelId="{804A1A1E-9C2B-4557-931B-47157CD876B4}">
      <dsp:nvSpPr>
        <dsp:cNvPr id="0" name=""/>
        <dsp:cNvSpPr/>
      </dsp:nvSpPr>
      <dsp:spPr>
        <a:xfrm>
          <a:off x="1362710" y="1503422"/>
          <a:ext cx="3085706" cy="550675"/>
        </a:xfrm>
        <a:custGeom>
          <a:avLst/>
          <a:gdLst/>
          <a:ahLst/>
          <a:cxnLst/>
          <a:rect l="0" t="0" r="0" b="0"/>
          <a:pathLst>
            <a:path>
              <a:moveTo>
                <a:pt x="3085706" y="0"/>
              </a:moveTo>
              <a:lnTo>
                <a:pt x="3085706" y="292437"/>
              </a:lnTo>
              <a:lnTo>
                <a:pt x="0" y="292437"/>
              </a:lnTo>
              <a:lnTo>
                <a:pt x="0" y="550675"/>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64" y="1775872"/>
        <a:ext cx="156998" cy="5775"/>
      </dsp:txXfrm>
    </dsp:sp>
    <dsp:sp modelId="{38ADD75A-98F1-40F4-9B70-2B8D2D2188CF}">
      <dsp:nvSpPr>
        <dsp:cNvPr id="0" name=""/>
        <dsp:cNvSpPr/>
      </dsp:nvSpPr>
      <dsp:spPr>
        <a:xfrm>
          <a:off x="3194064" y="0"/>
          <a:ext cx="2508704" cy="150522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Actors in the employment relationship</a:t>
          </a:r>
          <a:endParaRPr lang="en-US" sz="2400" kern="1200">
            <a:solidFill>
              <a:schemeClr val="tx1"/>
            </a:solidFill>
          </a:endParaRPr>
        </a:p>
      </dsp:txBody>
      <dsp:txXfrm>
        <a:off x="3194064" y="0"/>
        <a:ext cx="2508704" cy="1505222"/>
      </dsp:txXfrm>
    </dsp:sp>
    <dsp:sp modelId="{688FF468-54E7-4394-AF53-8E1067521053}">
      <dsp:nvSpPr>
        <dsp:cNvPr id="0" name=""/>
        <dsp:cNvSpPr/>
      </dsp:nvSpPr>
      <dsp:spPr>
        <a:xfrm>
          <a:off x="2615263" y="2793389"/>
          <a:ext cx="546401" cy="91440"/>
        </a:xfrm>
        <a:custGeom>
          <a:avLst/>
          <a:gdLst/>
          <a:ahLst/>
          <a:cxnLst/>
          <a:rect l="0" t="0" r="0" b="0"/>
          <a:pathLst>
            <a:path>
              <a:moveTo>
                <a:pt x="0" y="45720"/>
              </a:moveTo>
              <a:lnTo>
                <a:pt x="546401"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2836221"/>
        <a:ext cx="28850" cy="5775"/>
      </dsp:txXfrm>
    </dsp:sp>
    <dsp:sp modelId="{DF13BAEE-19CF-41C9-B16B-3A5B19623001}">
      <dsp:nvSpPr>
        <dsp:cNvPr id="0" name=""/>
        <dsp:cNvSpPr/>
      </dsp:nvSpPr>
      <dsp:spPr>
        <a:xfrm>
          <a:off x="108358" y="2086498"/>
          <a:ext cx="2508704" cy="1505222"/>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Historical insight into ER</a:t>
          </a:r>
          <a:endParaRPr lang="en-US" sz="2400" kern="1200">
            <a:solidFill>
              <a:schemeClr val="tx1"/>
            </a:solidFill>
          </a:endParaRPr>
        </a:p>
      </dsp:txBody>
      <dsp:txXfrm>
        <a:off x="108358" y="2086498"/>
        <a:ext cx="2508704" cy="1505222"/>
      </dsp:txXfrm>
    </dsp:sp>
    <dsp:sp modelId="{DDC05228-FFCB-470B-8494-225FCC399008}">
      <dsp:nvSpPr>
        <dsp:cNvPr id="0" name=""/>
        <dsp:cNvSpPr/>
      </dsp:nvSpPr>
      <dsp:spPr>
        <a:xfrm>
          <a:off x="1362710" y="3589920"/>
          <a:ext cx="3085706" cy="546401"/>
        </a:xfrm>
        <a:custGeom>
          <a:avLst/>
          <a:gdLst/>
          <a:ahLst/>
          <a:cxnLst/>
          <a:rect l="0" t="0" r="0" b="0"/>
          <a:pathLst>
            <a:path>
              <a:moveTo>
                <a:pt x="3085706" y="0"/>
              </a:moveTo>
              <a:lnTo>
                <a:pt x="3085706" y="290300"/>
              </a:lnTo>
              <a:lnTo>
                <a:pt x="0" y="290300"/>
              </a:lnTo>
              <a:lnTo>
                <a:pt x="0" y="546401"/>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84" y="3860233"/>
        <a:ext cx="156959" cy="5775"/>
      </dsp:txXfrm>
    </dsp:sp>
    <dsp:sp modelId="{EB59AD4F-C490-4AC0-BFB9-B952E136F342}">
      <dsp:nvSpPr>
        <dsp:cNvPr id="0" name=""/>
        <dsp:cNvSpPr/>
      </dsp:nvSpPr>
      <dsp:spPr>
        <a:xfrm>
          <a:off x="3194064" y="2086498"/>
          <a:ext cx="2508704" cy="1505222"/>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Context and trends</a:t>
          </a:r>
          <a:endParaRPr lang="en-US" sz="2400" kern="1200">
            <a:solidFill>
              <a:schemeClr val="tx1"/>
            </a:solidFill>
          </a:endParaRPr>
        </a:p>
      </dsp:txBody>
      <dsp:txXfrm>
        <a:off x="3194064" y="2086498"/>
        <a:ext cx="2508704" cy="1505222"/>
      </dsp:txXfrm>
    </dsp:sp>
    <dsp:sp modelId="{45677C5F-B2FE-478E-AAA2-4D0C44658276}">
      <dsp:nvSpPr>
        <dsp:cNvPr id="0" name=""/>
        <dsp:cNvSpPr/>
      </dsp:nvSpPr>
      <dsp:spPr>
        <a:xfrm>
          <a:off x="2615263" y="4875613"/>
          <a:ext cx="546401" cy="91440"/>
        </a:xfrm>
        <a:custGeom>
          <a:avLst/>
          <a:gdLst/>
          <a:ahLst/>
          <a:cxnLst/>
          <a:rect l="0" t="0" r="0" b="0"/>
          <a:pathLst>
            <a:path>
              <a:moveTo>
                <a:pt x="0" y="45720"/>
              </a:moveTo>
              <a:lnTo>
                <a:pt x="546401"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4918446"/>
        <a:ext cx="28850" cy="5775"/>
      </dsp:txXfrm>
    </dsp:sp>
    <dsp:sp modelId="{DB9E0EE9-3659-456C-9BDB-A35DFE9E46EE}">
      <dsp:nvSpPr>
        <dsp:cNvPr id="0" name=""/>
        <dsp:cNvSpPr/>
      </dsp:nvSpPr>
      <dsp:spPr>
        <a:xfrm>
          <a:off x="108358" y="4168722"/>
          <a:ext cx="2508704" cy="1505222"/>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ER regulation</a:t>
          </a:r>
          <a:endParaRPr lang="en-US" sz="2400" kern="1200">
            <a:solidFill>
              <a:schemeClr val="tx1"/>
            </a:solidFill>
          </a:endParaRPr>
        </a:p>
      </dsp:txBody>
      <dsp:txXfrm>
        <a:off x="108358" y="4168722"/>
        <a:ext cx="2508704" cy="1505222"/>
      </dsp:txXfrm>
    </dsp:sp>
    <dsp:sp modelId="{00680ACB-FE20-493E-96BF-E9FD585455B6}">
      <dsp:nvSpPr>
        <dsp:cNvPr id="0" name=""/>
        <dsp:cNvSpPr/>
      </dsp:nvSpPr>
      <dsp:spPr>
        <a:xfrm>
          <a:off x="3194064" y="4168722"/>
          <a:ext cx="2508704" cy="150522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Employee voice</a:t>
          </a:r>
          <a:endParaRPr lang="en-US" sz="2400" kern="1200">
            <a:solidFill>
              <a:schemeClr val="tx1"/>
            </a:solidFill>
          </a:endParaRPr>
        </a:p>
      </dsp:txBody>
      <dsp:txXfrm>
        <a:off x="3194064" y="4168722"/>
        <a:ext cx="2508704" cy="1505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84CC3-87D9-42B8-B263-072D3BD033F7}">
      <dsp:nvSpPr>
        <dsp:cNvPr id="0" name=""/>
        <dsp:cNvSpPr/>
      </dsp:nvSpPr>
      <dsp:spPr>
        <a:xfrm>
          <a:off x="0" y="577223"/>
          <a:ext cx="6263640" cy="4032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A9F25A-B02A-4442-B4C9-B7508255251F}">
      <dsp:nvSpPr>
        <dsp:cNvPr id="0" name=""/>
        <dsp:cNvSpPr/>
      </dsp:nvSpPr>
      <dsp:spPr>
        <a:xfrm>
          <a:off x="313182" y="341063"/>
          <a:ext cx="4384548" cy="4723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Bargaining </a:t>
          </a:r>
          <a:endParaRPr lang="en-US" sz="1600" kern="1200">
            <a:solidFill>
              <a:schemeClr val="tx1"/>
            </a:solidFill>
          </a:endParaRPr>
        </a:p>
      </dsp:txBody>
      <dsp:txXfrm>
        <a:off x="336239" y="364120"/>
        <a:ext cx="4338434" cy="426206"/>
      </dsp:txXfrm>
    </dsp:sp>
    <dsp:sp modelId="{7F65701E-B660-4A05-B32B-0C07B87A7C8F}">
      <dsp:nvSpPr>
        <dsp:cNvPr id="0" name=""/>
        <dsp:cNvSpPr/>
      </dsp:nvSpPr>
      <dsp:spPr>
        <a:xfrm>
          <a:off x="0" y="1302983"/>
          <a:ext cx="6263640" cy="403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6F3EEB1-1B19-4BF5-9C45-3EA0FDC82109}">
      <dsp:nvSpPr>
        <dsp:cNvPr id="0" name=""/>
        <dsp:cNvSpPr/>
      </dsp:nvSpPr>
      <dsp:spPr>
        <a:xfrm>
          <a:off x="313182" y="1066823"/>
          <a:ext cx="4384548" cy="4723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Managerial prerogative </a:t>
          </a:r>
          <a:endParaRPr lang="en-US" sz="1600" kern="1200">
            <a:solidFill>
              <a:schemeClr val="tx1"/>
            </a:solidFill>
          </a:endParaRPr>
        </a:p>
      </dsp:txBody>
      <dsp:txXfrm>
        <a:off x="336239" y="1089880"/>
        <a:ext cx="4338434" cy="426206"/>
      </dsp:txXfrm>
    </dsp:sp>
    <dsp:sp modelId="{BC8CCD5D-E339-4172-927C-655984A86735}">
      <dsp:nvSpPr>
        <dsp:cNvPr id="0" name=""/>
        <dsp:cNvSpPr/>
      </dsp:nvSpPr>
      <dsp:spPr>
        <a:xfrm>
          <a:off x="0" y="2028743"/>
          <a:ext cx="6263640" cy="4032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B3576E-5D7E-432E-A21E-9B5C21AD2B7F}">
      <dsp:nvSpPr>
        <dsp:cNvPr id="0" name=""/>
        <dsp:cNvSpPr/>
      </dsp:nvSpPr>
      <dsp:spPr>
        <a:xfrm>
          <a:off x="313182" y="1792583"/>
          <a:ext cx="4384548" cy="47232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Involvement and participation mechanisms</a:t>
          </a:r>
          <a:endParaRPr lang="en-US" sz="1600" kern="1200">
            <a:solidFill>
              <a:schemeClr val="tx1"/>
            </a:solidFill>
          </a:endParaRPr>
        </a:p>
      </dsp:txBody>
      <dsp:txXfrm>
        <a:off x="336239" y="1815640"/>
        <a:ext cx="4338434" cy="426206"/>
      </dsp:txXfrm>
    </dsp:sp>
    <dsp:sp modelId="{396E337D-BA1D-435B-99E5-7906EB2501E3}">
      <dsp:nvSpPr>
        <dsp:cNvPr id="0" name=""/>
        <dsp:cNvSpPr/>
      </dsp:nvSpPr>
      <dsp:spPr>
        <a:xfrm>
          <a:off x="0" y="2754503"/>
          <a:ext cx="6263640" cy="4032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6E7AD0-0C18-4FF1-B043-C3A5AAC3C784}">
      <dsp:nvSpPr>
        <dsp:cNvPr id="0" name=""/>
        <dsp:cNvSpPr/>
      </dsp:nvSpPr>
      <dsp:spPr>
        <a:xfrm>
          <a:off x="313182" y="2518343"/>
          <a:ext cx="4384548" cy="4723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Employee engagement</a:t>
          </a:r>
          <a:endParaRPr lang="en-US" sz="1600" kern="1200">
            <a:solidFill>
              <a:schemeClr val="tx1"/>
            </a:solidFill>
          </a:endParaRPr>
        </a:p>
      </dsp:txBody>
      <dsp:txXfrm>
        <a:off x="336239" y="2541400"/>
        <a:ext cx="4338434" cy="426206"/>
      </dsp:txXfrm>
    </dsp:sp>
    <dsp:sp modelId="{01662ECA-3E24-45F1-90FC-6A820B862BC2}">
      <dsp:nvSpPr>
        <dsp:cNvPr id="0" name=""/>
        <dsp:cNvSpPr/>
      </dsp:nvSpPr>
      <dsp:spPr>
        <a:xfrm>
          <a:off x="0" y="3480264"/>
          <a:ext cx="6263640" cy="403200"/>
        </a:xfrm>
        <a:prstGeom prst="rect">
          <a:avLst/>
        </a:prstGeom>
        <a:solidFill>
          <a:schemeClr val="lt1">
            <a:alpha val="90000"/>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9F2569-A9AF-4B9D-A7C0-C985DEEE6FED}">
      <dsp:nvSpPr>
        <dsp:cNvPr id="0" name=""/>
        <dsp:cNvSpPr/>
      </dsp:nvSpPr>
      <dsp:spPr>
        <a:xfrm>
          <a:off x="313182" y="3244103"/>
          <a:ext cx="4384548" cy="472320"/>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Third-part intervention </a:t>
          </a:r>
          <a:endParaRPr lang="en-US" sz="1600" kern="1200">
            <a:solidFill>
              <a:schemeClr val="tx1"/>
            </a:solidFill>
          </a:endParaRPr>
        </a:p>
      </dsp:txBody>
      <dsp:txXfrm>
        <a:off x="336239" y="3267160"/>
        <a:ext cx="4338434" cy="426206"/>
      </dsp:txXfrm>
    </dsp:sp>
    <dsp:sp modelId="{40C44DF6-B55D-4ADD-86DF-466B5BE8903A}">
      <dsp:nvSpPr>
        <dsp:cNvPr id="0" name=""/>
        <dsp:cNvSpPr/>
      </dsp:nvSpPr>
      <dsp:spPr>
        <a:xfrm>
          <a:off x="0" y="4206024"/>
          <a:ext cx="6263640" cy="9576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These processes are shaped by social, economic and political context</a:t>
          </a:r>
          <a:endParaRPr lang="en-US" sz="1600" kern="1200" dirty="0"/>
        </a:p>
      </dsp:txBody>
      <dsp:txXfrm>
        <a:off x="0" y="4206024"/>
        <a:ext cx="6263640" cy="957600"/>
      </dsp:txXfrm>
    </dsp:sp>
    <dsp:sp modelId="{5A9E55F0-C970-41EB-9283-626FE395500E}">
      <dsp:nvSpPr>
        <dsp:cNvPr id="0" name=""/>
        <dsp:cNvSpPr/>
      </dsp:nvSpPr>
      <dsp:spPr>
        <a:xfrm>
          <a:off x="313182" y="3969864"/>
          <a:ext cx="4384548" cy="4723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Industrial action</a:t>
          </a:r>
          <a:endParaRPr lang="en-US" sz="1600" kern="1200">
            <a:solidFill>
              <a:schemeClr val="tx1"/>
            </a:solidFill>
          </a:endParaRPr>
        </a:p>
      </dsp:txBody>
      <dsp:txXfrm>
        <a:off x="336239" y="3992921"/>
        <a:ext cx="4338434" cy="426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D0707-7B0B-4720-B9BB-9F510F88E361}">
      <dsp:nvSpPr>
        <dsp:cNvPr id="0" name=""/>
        <dsp:cNvSpPr/>
      </dsp:nvSpPr>
      <dsp:spPr>
        <a:xfrm>
          <a:off x="2572943" y="47094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B9340-A5DB-4820-A296-30204A835165}">
      <dsp:nvSpPr>
        <dsp:cNvPr id="0" name=""/>
        <dsp:cNvSpPr/>
      </dsp:nvSpPr>
      <dsp:spPr>
        <a:xfrm>
          <a:off x="3040943" y="938948"/>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88E283-F377-47B9-AAF9-E35753E14720}">
      <dsp:nvSpPr>
        <dsp:cNvPr id="0" name=""/>
        <dsp:cNvSpPr/>
      </dsp:nvSpPr>
      <dsp:spPr>
        <a:xfrm>
          <a:off x="1870943" y="335094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Performance management</a:t>
          </a:r>
          <a:endParaRPr lang="en-US" sz="2300" kern="1200"/>
        </a:p>
      </dsp:txBody>
      <dsp:txXfrm>
        <a:off x="1870943" y="3350949"/>
        <a:ext cx="3600000" cy="720000"/>
      </dsp:txXfrm>
    </dsp:sp>
    <dsp:sp modelId="{73F7FECA-EF8C-4A5E-A8CC-88C0C6409A02}">
      <dsp:nvSpPr>
        <dsp:cNvPr id="0" name=""/>
        <dsp:cNvSpPr/>
      </dsp:nvSpPr>
      <dsp:spPr>
        <a:xfrm>
          <a:off x="6802943" y="47094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6F07FC-C31D-4666-8BE6-901A314687A7}">
      <dsp:nvSpPr>
        <dsp:cNvPr id="0" name=""/>
        <dsp:cNvSpPr/>
      </dsp:nvSpPr>
      <dsp:spPr>
        <a:xfrm>
          <a:off x="7270943" y="938948"/>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E9A685-12BD-43CA-910C-940781D18F78}">
      <dsp:nvSpPr>
        <dsp:cNvPr id="0" name=""/>
        <dsp:cNvSpPr/>
      </dsp:nvSpPr>
      <dsp:spPr>
        <a:xfrm>
          <a:off x="6100943" y="335094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Employee engagement</a:t>
          </a:r>
          <a:endParaRPr lang="en-US" sz="2300" kern="1200"/>
        </a:p>
      </dsp:txBody>
      <dsp:txXfrm>
        <a:off x="6100943" y="3350949"/>
        <a:ext cx="36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5719C-0120-41AE-B1AB-1DF4FAFA63EC}">
      <dsp:nvSpPr>
        <dsp:cNvPr id="0" name=""/>
        <dsp:cNvSpPr/>
      </dsp:nvSpPr>
      <dsp:spPr>
        <a:xfrm>
          <a:off x="0" y="67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0C195-CEF8-49A3-A155-50DB70FD67AD}">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4D4A8E-5F71-443D-8624-1F443D562762}">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Goal setting</a:t>
          </a:r>
          <a:endParaRPr lang="en-US" sz="2500" kern="1200"/>
        </a:p>
      </dsp:txBody>
      <dsp:txXfrm>
        <a:off x="1816103" y="671"/>
        <a:ext cx="4447536" cy="1572384"/>
      </dsp:txXfrm>
    </dsp:sp>
    <dsp:sp modelId="{F6613D85-8B59-4ED0-AD63-1DD19745D703}">
      <dsp:nvSpPr>
        <dsp:cNvPr id="0" name=""/>
        <dsp:cNvSpPr/>
      </dsp:nvSpPr>
      <dsp:spPr>
        <a:xfrm>
          <a:off x="0" y="196615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9E389C-3A22-474C-8C17-FF8A16F4EFE0}">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C36028-86BC-4964-B33F-447EC3959634}">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Performance review</a:t>
          </a:r>
          <a:endParaRPr lang="en-US" sz="2500" kern="1200"/>
        </a:p>
      </dsp:txBody>
      <dsp:txXfrm>
        <a:off x="1816103" y="1966151"/>
        <a:ext cx="4447536" cy="1572384"/>
      </dsp:txXfrm>
    </dsp:sp>
    <dsp:sp modelId="{006293F1-9AD5-44FC-A787-DCC47F489DA1}">
      <dsp:nvSpPr>
        <dsp:cNvPr id="0" name=""/>
        <dsp:cNvSpPr/>
      </dsp:nvSpPr>
      <dsp:spPr>
        <a:xfrm>
          <a:off x="0" y="3931632"/>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8551E-10ED-4D3D-BD17-7012761D130B}">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F10521-5345-45A6-96BF-03DB8DFC68D0}">
      <dsp:nvSpPr>
        <dsp:cNvPr id="0" name=""/>
        <dsp:cNvSpPr/>
      </dsp:nvSpPr>
      <dsp:spPr>
        <a:xfrm>
          <a:off x="1816103" y="3931632"/>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Performance improvement plans (PIP)</a:t>
          </a:r>
          <a:endParaRPr lang="en-US" sz="2500" kern="1200"/>
        </a:p>
      </dsp:txBody>
      <dsp:txXfrm>
        <a:off x="1816103" y="3931632"/>
        <a:ext cx="4447536" cy="15723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D28F3-DAF5-43DB-8EE3-BB86B5147FEF}">
      <dsp:nvSpPr>
        <dsp:cNvPr id="0" name=""/>
        <dsp:cNvSpPr/>
      </dsp:nvSpPr>
      <dsp:spPr>
        <a:xfrm>
          <a:off x="210311" y="0"/>
          <a:ext cx="5696712" cy="569671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3ADAAF-D2AB-4AE2-B5AA-F3DC37B59241}">
      <dsp:nvSpPr>
        <dsp:cNvPr id="0" name=""/>
        <dsp:cNvSpPr/>
      </dsp:nvSpPr>
      <dsp:spPr>
        <a:xfrm>
          <a:off x="751499" y="541187"/>
          <a:ext cx="2221717" cy="222171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Integration</a:t>
          </a:r>
          <a:endParaRPr lang="en-US" sz="2400" kern="1200">
            <a:solidFill>
              <a:schemeClr val="tx1"/>
            </a:solidFill>
          </a:endParaRPr>
        </a:p>
      </dsp:txBody>
      <dsp:txXfrm>
        <a:off x="859954" y="649642"/>
        <a:ext cx="2004807" cy="2004807"/>
      </dsp:txXfrm>
    </dsp:sp>
    <dsp:sp modelId="{3CEB997A-5652-4DDE-993E-9BED85333F9F}">
      <dsp:nvSpPr>
        <dsp:cNvPr id="0" name=""/>
        <dsp:cNvSpPr/>
      </dsp:nvSpPr>
      <dsp:spPr>
        <a:xfrm>
          <a:off x="3144118" y="541187"/>
          <a:ext cx="2221717" cy="222171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solidFill>
                <a:schemeClr val="tx1"/>
              </a:solidFill>
            </a:rPr>
            <a:t>Types of goal</a:t>
          </a:r>
          <a:endParaRPr lang="en-US" sz="2400" kern="1200">
            <a:solidFill>
              <a:schemeClr val="tx1"/>
            </a:solidFill>
          </a:endParaRPr>
        </a:p>
        <a:p>
          <a:pPr marL="171450" lvl="1" indent="-171450" algn="l" defTabSz="844550">
            <a:lnSpc>
              <a:spcPct val="90000"/>
            </a:lnSpc>
            <a:spcBef>
              <a:spcPct val="0"/>
            </a:spcBef>
            <a:spcAft>
              <a:spcPct val="15000"/>
            </a:spcAft>
            <a:buChar char="•"/>
          </a:pPr>
          <a:r>
            <a:rPr lang="en-GB" sz="1900" kern="1200">
              <a:solidFill>
                <a:schemeClr val="tx1"/>
              </a:solidFill>
            </a:rPr>
            <a:t>Job description </a:t>
          </a:r>
          <a:endParaRPr lang="en-US" sz="1900" kern="1200">
            <a:solidFill>
              <a:schemeClr val="tx1"/>
            </a:solidFill>
          </a:endParaRPr>
        </a:p>
        <a:p>
          <a:pPr marL="171450" lvl="1" indent="-171450" algn="l" defTabSz="844550">
            <a:lnSpc>
              <a:spcPct val="90000"/>
            </a:lnSpc>
            <a:spcBef>
              <a:spcPct val="0"/>
            </a:spcBef>
            <a:spcAft>
              <a:spcPct val="15000"/>
            </a:spcAft>
            <a:buChar char="•"/>
          </a:pPr>
          <a:r>
            <a:rPr lang="en-GB" sz="1900" kern="1200">
              <a:solidFill>
                <a:schemeClr val="tx1"/>
              </a:solidFill>
            </a:rPr>
            <a:t>Project</a:t>
          </a:r>
          <a:endParaRPr lang="en-US" sz="1900" kern="1200">
            <a:solidFill>
              <a:schemeClr val="tx1"/>
            </a:solidFill>
          </a:endParaRPr>
        </a:p>
        <a:p>
          <a:pPr marL="171450" lvl="1" indent="-171450" algn="l" defTabSz="844550">
            <a:lnSpc>
              <a:spcPct val="90000"/>
            </a:lnSpc>
            <a:spcBef>
              <a:spcPct val="0"/>
            </a:spcBef>
            <a:spcAft>
              <a:spcPct val="15000"/>
            </a:spcAft>
            <a:buChar char="•"/>
          </a:pPr>
          <a:r>
            <a:rPr lang="en-GB" sz="1900" kern="1200">
              <a:solidFill>
                <a:schemeClr val="tx1"/>
              </a:solidFill>
            </a:rPr>
            <a:t>Behavioural </a:t>
          </a:r>
          <a:endParaRPr lang="en-US" sz="1900" kern="1200">
            <a:solidFill>
              <a:schemeClr val="tx1"/>
            </a:solidFill>
          </a:endParaRPr>
        </a:p>
        <a:p>
          <a:pPr marL="171450" lvl="1" indent="-171450" algn="l" defTabSz="844550">
            <a:lnSpc>
              <a:spcPct val="90000"/>
            </a:lnSpc>
            <a:spcBef>
              <a:spcPct val="0"/>
            </a:spcBef>
            <a:spcAft>
              <a:spcPct val="15000"/>
            </a:spcAft>
            <a:buChar char="•"/>
          </a:pPr>
          <a:r>
            <a:rPr lang="en-GB" sz="1900" kern="1200">
              <a:solidFill>
                <a:schemeClr val="tx1"/>
              </a:solidFill>
            </a:rPr>
            <a:t>Stretch</a:t>
          </a:r>
          <a:endParaRPr lang="en-US" sz="1900" kern="1200">
            <a:solidFill>
              <a:schemeClr val="tx1"/>
            </a:solidFill>
          </a:endParaRPr>
        </a:p>
      </dsp:txBody>
      <dsp:txXfrm>
        <a:off x="3252573" y="649642"/>
        <a:ext cx="2004807" cy="2004807"/>
      </dsp:txXfrm>
    </dsp:sp>
    <dsp:sp modelId="{661B137C-1EDE-4C16-A47A-AB49817EB2B7}">
      <dsp:nvSpPr>
        <dsp:cNvPr id="0" name=""/>
        <dsp:cNvSpPr/>
      </dsp:nvSpPr>
      <dsp:spPr>
        <a:xfrm>
          <a:off x="751499" y="2933806"/>
          <a:ext cx="2221717" cy="222171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SMART framework</a:t>
          </a:r>
          <a:endParaRPr lang="en-US" sz="2400" kern="1200">
            <a:solidFill>
              <a:schemeClr val="tx1"/>
            </a:solidFill>
          </a:endParaRPr>
        </a:p>
      </dsp:txBody>
      <dsp:txXfrm>
        <a:off x="859954" y="3042261"/>
        <a:ext cx="2004807" cy="2004807"/>
      </dsp:txXfrm>
    </dsp:sp>
    <dsp:sp modelId="{2A2F7724-8749-4B56-BA26-9FC4E79EA9A2}">
      <dsp:nvSpPr>
        <dsp:cNvPr id="0" name=""/>
        <dsp:cNvSpPr/>
      </dsp:nvSpPr>
      <dsp:spPr>
        <a:xfrm>
          <a:off x="3144118" y="2933806"/>
          <a:ext cx="2221717" cy="222171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Participative between manager and employee</a:t>
          </a:r>
          <a:endParaRPr lang="en-US" sz="2400" kern="1200">
            <a:solidFill>
              <a:schemeClr val="tx1"/>
            </a:solidFill>
          </a:endParaRPr>
        </a:p>
      </dsp:txBody>
      <dsp:txXfrm>
        <a:off x="3252573" y="3042261"/>
        <a:ext cx="2004807" cy="20048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F3848-CE0D-4A4D-A82B-5846B6B2F5F3}">
      <dsp:nvSpPr>
        <dsp:cNvPr id="0" name=""/>
        <dsp:cNvSpPr/>
      </dsp:nvSpPr>
      <dsp:spPr>
        <a:xfrm>
          <a:off x="1748064" y="2975"/>
          <a:ext cx="3342605" cy="2005563"/>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solidFill>
                <a:schemeClr val="tx1"/>
              </a:solidFill>
            </a:rPr>
            <a:t>Lack of senior management support</a:t>
          </a:r>
          <a:endParaRPr lang="en-US" sz="3500" kern="1200" dirty="0">
            <a:solidFill>
              <a:schemeClr val="tx1"/>
            </a:solidFill>
          </a:endParaRPr>
        </a:p>
      </dsp:txBody>
      <dsp:txXfrm>
        <a:off x="1748064" y="2975"/>
        <a:ext cx="3342605" cy="2005563"/>
      </dsp:txXfrm>
    </dsp:sp>
    <dsp:sp modelId="{4848A174-EB55-43CB-997C-62350ABE7F48}">
      <dsp:nvSpPr>
        <dsp:cNvPr id="0" name=""/>
        <dsp:cNvSpPr/>
      </dsp:nvSpPr>
      <dsp:spPr>
        <a:xfrm>
          <a:off x="5424930" y="2975"/>
          <a:ext cx="3342605" cy="2005563"/>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solidFill>
                <a:schemeClr val="tx1"/>
              </a:solidFill>
            </a:rPr>
            <a:t>Seen as ‘busywork’</a:t>
          </a:r>
          <a:endParaRPr lang="en-US" sz="3500" kern="1200">
            <a:solidFill>
              <a:schemeClr val="tx1"/>
            </a:solidFill>
          </a:endParaRPr>
        </a:p>
      </dsp:txBody>
      <dsp:txXfrm>
        <a:off x="5424930" y="2975"/>
        <a:ext cx="3342605" cy="2005563"/>
      </dsp:txXfrm>
    </dsp:sp>
    <dsp:sp modelId="{C76BA567-6164-4912-B260-E6ACED26F683}">
      <dsp:nvSpPr>
        <dsp:cNvPr id="0" name=""/>
        <dsp:cNvSpPr/>
      </dsp:nvSpPr>
      <dsp:spPr>
        <a:xfrm>
          <a:off x="1748064" y="2342799"/>
          <a:ext cx="3342605" cy="2005563"/>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solidFill>
                <a:schemeClr val="tx1"/>
              </a:solidFill>
            </a:rPr>
            <a:t>Poor communication</a:t>
          </a:r>
          <a:endParaRPr lang="en-US" sz="3500" kern="1200">
            <a:solidFill>
              <a:schemeClr val="tx1"/>
            </a:solidFill>
          </a:endParaRPr>
        </a:p>
      </dsp:txBody>
      <dsp:txXfrm>
        <a:off x="1748064" y="2342799"/>
        <a:ext cx="3342605" cy="2005563"/>
      </dsp:txXfrm>
    </dsp:sp>
    <dsp:sp modelId="{E93D9390-C3FF-4BD2-9F2D-69D79E3D9243}">
      <dsp:nvSpPr>
        <dsp:cNvPr id="0" name=""/>
        <dsp:cNvSpPr/>
      </dsp:nvSpPr>
      <dsp:spPr>
        <a:xfrm>
          <a:off x="5424930" y="2342799"/>
          <a:ext cx="3342605" cy="2005563"/>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solidFill>
                <a:schemeClr val="tx1"/>
              </a:solidFill>
            </a:rPr>
            <a:t>Lack of consistency</a:t>
          </a:r>
          <a:endParaRPr lang="en-US" sz="3500" kern="1200" dirty="0">
            <a:solidFill>
              <a:schemeClr val="tx1"/>
            </a:solidFill>
          </a:endParaRPr>
        </a:p>
      </dsp:txBody>
      <dsp:txXfrm>
        <a:off x="5424930" y="2342799"/>
        <a:ext cx="3342605" cy="20055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AB1EA-46A8-46B3-8491-57773676492E}">
      <dsp:nvSpPr>
        <dsp:cNvPr id="0" name=""/>
        <dsp:cNvSpPr/>
      </dsp:nvSpPr>
      <dsp:spPr>
        <a:xfrm>
          <a:off x="0" y="5589"/>
          <a:ext cx="10515600" cy="13852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Business outcomes: profitability,  productivity, innovation, quality</a:t>
          </a:r>
          <a:endParaRPr lang="en-US" sz="3200" kern="1200"/>
        </a:p>
      </dsp:txBody>
      <dsp:txXfrm>
        <a:off x="67624" y="73213"/>
        <a:ext cx="10380352" cy="1250031"/>
      </dsp:txXfrm>
    </dsp:sp>
    <dsp:sp modelId="{B3B69DD6-8AF8-4FC7-9CF8-AAACB8B4307E}">
      <dsp:nvSpPr>
        <dsp:cNvPr id="0" name=""/>
        <dsp:cNvSpPr/>
      </dsp:nvSpPr>
      <dsp:spPr>
        <a:xfrm>
          <a:off x="0" y="1483029"/>
          <a:ext cx="10515600" cy="13852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HR outcomes: Discretionary effort, organisational citizenship behaviour</a:t>
          </a:r>
          <a:endParaRPr lang="en-US" sz="3200" kern="1200"/>
        </a:p>
      </dsp:txBody>
      <dsp:txXfrm>
        <a:off x="67624" y="1550653"/>
        <a:ext cx="10380352" cy="1250031"/>
      </dsp:txXfrm>
    </dsp:sp>
    <dsp:sp modelId="{1664857C-EE79-44C1-BEB4-7AC8567C43D8}">
      <dsp:nvSpPr>
        <dsp:cNvPr id="0" name=""/>
        <dsp:cNvSpPr/>
      </dsp:nvSpPr>
      <dsp:spPr>
        <a:xfrm>
          <a:off x="0" y="2960469"/>
          <a:ext cx="10515600" cy="13852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Wellbeing, job satisfaction, job involvement &amp; empowerment</a:t>
          </a:r>
          <a:endParaRPr lang="en-US" sz="3200" kern="1200"/>
        </a:p>
      </dsp:txBody>
      <dsp:txXfrm>
        <a:off x="67624" y="3028093"/>
        <a:ext cx="10380352" cy="125003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787B0-12F4-4664-AD6F-36D413AD5F26}">
      <dsp:nvSpPr>
        <dsp:cNvPr id="0" name=""/>
        <dsp:cNvSpPr/>
      </dsp:nvSpPr>
      <dsp:spPr>
        <a:xfrm>
          <a:off x="0" y="18850"/>
          <a:ext cx="6367912" cy="6367912"/>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5B949C-41FE-43C5-BDA5-0200EFCA8253}">
      <dsp:nvSpPr>
        <dsp:cNvPr id="0" name=""/>
        <dsp:cNvSpPr/>
      </dsp:nvSpPr>
      <dsp:spPr>
        <a:xfrm>
          <a:off x="604951" y="623801"/>
          <a:ext cx="2483486" cy="248348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Physically present, psychologically absent</a:t>
          </a:r>
          <a:endParaRPr lang="en-US" sz="2200" kern="1200"/>
        </a:p>
      </dsp:txBody>
      <dsp:txXfrm>
        <a:off x="726185" y="745035"/>
        <a:ext cx="2241018" cy="2241018"/>
      </dsp:txXfrm>
    </dsp:sp>
    <dsp:sp modelId="{917C6840-6531-4301-8A1F-D9FF3D9CDFF7}">
      <dsp:nvSpPr>
        <dsp:cNvPr id="0" name=""/>
        <dsp:cNvSpPr/>
      </dsp:nvSpPr>
      <dsp:spPr>
        <a:xfrm>
          <a:off x="3279475" y="623801"/>
          <a:ext cx="2483486" cy="2483486"/>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Share with colleagues many reasons for which they believe their organisation is a poor place to work</a:t>
          </a:r>
          <a:endParaRPr lang="en-US" sz="2200" kern="1200"/>
        </a:p>
      </dsp:txBody>
      <dsp:txXfrm>
        <a:off x="3400709" y="745035"/>
        <a:ext cx="2241018" cy="2241018"/>
      </dsp:txXfrm>
    </dsp:sp>
    <dsp:sp modelId="{5C964C89-303A-417F-A5EE-1431E359AFC2}">
      <dsp:nvSpPr>
        <dsp:cNvPr id="0" name=""/>
        <dsp:cNvSpPr/>
      </dsp:nvSpPr>
      <dsp:spPr>
        <a:xfrm>
          <a:off x="604951" y="3298325"/>
          <a:ext cx="2483486" cy="2483486"/>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Less collaboration and innovation</a:t>
          </a:r>
          <a:endParaRPr lang="en-US" sz="2200" kern="1200"/>
        </a:p>
      </dsp:txBody>
      <dsp:txXfrm>
        <a:off x="726185" y="3419559"/>
        <a:ext cx="2241018" cy="2241018"/>
      </dsp:txXfrm>
    </dsp:sp>
    <dsp:sp modelId="{17D98142-EE9E-4DD1-B3D2-88BBC86A2347}">
      <dsp:nvSpPr>
        <dsp:cNvPr id="0" name=""/>
        <dsp:cNvSpPr/>
      </dsp:nvSpPr>
      <dsp:spPr>
        <a:xfrm>
          <a:off x="3279475" y="3298325"/>
          <a:ext cx="2483486" cy="248348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Miss on average 10.68 days per year  </a:t>
          </a:r>
          <a:endParaRPr lang="en-US" sz="2200" kern="1200"/>
        </a:p>
      </dsp:txBody>
      <dsp:txXfrm>
        <a:off x="3400709" y="3419559"/>
        <a:ext cx="2241018" cy="22410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7B0AE-5803-4722-8199-8E5776715373}">
      <dsp:nvSpPr>
        <dsp:cNvPr id="0" name=""/>
        <dsp:cNvSpPr/>
      </dsp:nvSpPr>
      <dsp:spPr>
        <a:xfrm>
          <a:off x="813060" y="217705"/>
          <a:ext cx="3521087" cy="3521036"/>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Ability</a:t>
          </a:r>
        </a:p>
      </dsp:txBody>
      <dsp:txXfrm>
        <a:off x="1328711" y="733349"/>
        <a:ext cx="2489785" cy="2489748"/>
      </dsp:txXfrm>
    </dsp:sp>
    <dsp:sp modelId="{7D9B12A4-0BC5-49FF-BCAB-C282F973548C}">
      <dsp:nvSpPr>
        <dsp:cNvPr id="0" name=""/>
        <dsp:cNvSpPr/>
      </dsp:nvSpPr>
      <dsp:spPr>
        <a:xfrm>
          <a:off x="2306385" y="2304393"/>
          <a:ext cx="3521087" cy="3521036"/>
        </a:xfrm>
        <a:prstGeom prst="ellipse">
          <a:avLst/>
        </a:prstGeom>
        <a:solidFill>
          <a:schemeClr val="accent2">
            <a:alpha val="50000"/>
            <a:hueOff val="587745"/>
            <a:satOff val="-290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Opportunity</a:t>
          </a:r>
        </a:p>
      </dsp:txBody>
      <dsp:txXfrm>
        <a:off x="2822036" y="2820037"/>
        <a:ext cx="2489785" cy="2489748"/>
      </dsp:txXfrm>
    </dsp:sp>
    <dsp:sp modelId="{0795AD4C-F7CA-4F07-9705-6300B5EA88D5}">
      <dsp:nvSpPr>
        <dsp:cNvPr id="0" name=""/>
        <dsp:cNvSpPr/>
      </dsp:nvSpPr>
      <dsp:spPr>
        <a:xfrm>
          <a:off x="3579470" y="217705"/>
          <a:ext cx="3521087" cy="3521036"/>
        </a:xfrm>
        <a:prstGeom prst="ellipse">
          <a:avLst/>
        </a:prstGeom>
        <a:solidFill>
          <a:schemeClr val="accent2">
            <a:alpha val="50000"/>
            <a:hueOff val="1175490"/>
            <a:satOff val="-58120"/>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Motivation</a:t>
          </a:r>
        </a:p>
      </dsp:txBody>
      <dsp:txXfrm>
        <a:off x="4095121" y="733349"/>
        <a:ext cx="2489785" cy="24897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43254-5A84-4BC4-8273-609C2BAD9200}">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3CBF1C-4A36-49CC-B304-BAD199797052}">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0FF1F7-7B68-412C-BEE1-B20EAD241FA6}">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100000"/>
            </a:lnSpc>
            <a:spcBef>
              <a:spcPct val="0"/>
            </a:spcBef>
            <a:spcAft>
              <a:spcPct val="35000"/>
            </a:spcAft>
            <a:buNone/>
          </a:pPr>
          <a:r>
            <a:rPr lang="en-GB" sz="2500" kern="1200"/>
            <a:t>Performance management</a:t>
          </a:r>
          <a:endParaRPr lang="en-US" sz="2500" kern="1200"/>
        </a:p>
      </dsp:txBody>
      <dsp:txXfrm>
        <a:off x="1973910" y="925715"/>
        <a:ext cx="4143425" cy="1709013"/>
      </dsp:txXfrm>
    </dsp:sp>
    <dsp:sp modelId="{F906281E-D09E-47E7-B87F-A8B2DBCBDB02}">
      <dsp:nvSpPr>
        <dsp:cNvPr id="0" name=""/>
        <dsp:cNvSpPr/>
      </dsp:nvSpPr>
      <dsp:spPr>
        <a:xfrm>
          <a:off x="0" y="3061982"/>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F7F79-5FFE-4E27-87E2-6AF5DAB0AF14}">
      <dsp:nvSpPr>
        <dsp:cNvPr id="0" name=""/>
        <dsp:cNvSpPr/>
      </dsp:nvSpPr>
      <dsp:spPr>
        <a:xfrm>
          <a:off x="516976" y="3446510"/>
          <a:ext cx="939957" cy="939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6D89E9-A06E-4257-99D3-C5C20DEFA885}">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100000"/>
            </a:lnSpc>
            <a:spcBef>
              <a:spcPct val="0"/>
            </a:spcBef>
            <a:spcAft>
              <a:spcPct val="35000"/>
            </a:spcAft>
            <a:buNone/>
          </a:pPr>
          <a:r>
            <a:rPr lang="en-GB" sz="2500" kern="1200"/>
            <a:t>Employee engagement</a:t>
          </a:r>
          <a:endParaRPr lang="en-US" sz="2500" kern="1200"/>
        </a:p>
      </dsp:txBody>
      <dsp:txXfrm>
        <a:off x="1973910" y="3061982"/>
        <a:ext cx="4143425" cy="170901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02/03/2025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02/03/2025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acas.org.uk/early-conciliation"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acas.org.uk/index.aspx?articleid=2174"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engageforsuccess.org/strategic-narrative/" TargetMode="External"/><Relationship Id="rId2" Type="http://schemas.openxmlformats.org/officeDocument/2006/relationships/slide" Target="../slides/slide29.xml"/><Relationship Id="rId1" Type="http://schemas.openxmlformats.org/officeDocument/2006/relationships/notesMaster" Target="../notesMasters/notesMaster1.xml"/><Relationship Id="rId6" Type="http://schemas.openxmlformats.org/officeDocument/2006/relationships/hyperlink" Target="https://engageforsuccess.org/organisational-integrity/" TargetMode="External"/><Relationship Id="rId5" Type="http://schemas.openxmlformats.org/officeDocument/2006/relationships/hyperlink" Target="https://engageforsuccess.org/employee-voice/" TargetMode="External"/><Relationship Id="rId4" Type="http://schemas.openxmlformats.org/officeDocument/2006/relationships/hyperlink" Target="https://engageforsuccess.org/engaging-managers/"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74F7143-3262-4712-BBAC-9EEC69AABB0A}" type="slidenum">
              <a:rPr lang="en-GB" smtClean="0"/>
              <a:t>4</a:t>
            </a:fld>
            <a:endParaRPr lang="en-GB"/>
          </a:p>
        </p:txBody>
      </p:sp>
    </p:spTree>
    <p:extLst>
      <p:ext uri="{BB962C8B-B14F-4D97-AF65-F5344CB8AC3E}">
        <p14:creationId xmlns:p14="http://schemas.microsoft.com/office/powerpoint/2010/main" val="1607561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29499664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dirty="0">
                <a:latin typeface="Arial" charset="0"/>
                <a:cs typeface="Arial" charset="0"/>
              </a:rPr>
              <a:t>Megatrends = Flexible working/Older workforce/WFH/job security</a:t>
            </a:r>
          </a:p>
          <a:p>
            <a:pPr marL="514350" indent="-514350" algn="just" eaLnBrk="1" hangingPunct="1">
              <a:buAutoNum type="arabicPeriod"/>
            </a:pPr>
            <a:endParaRPr lang="en-US" altLang="en-US" sz="1200" dirty="0"/>
          </a:p>
          <a:p>
            <a:pPr marL="514350" indent="-514350" algn="just" eaLnBrk="1" hangingPunct="1">
              <a:buAutoNum type="arabicPeriod"/>
            </a:pPr>
            <a:r>
              <a:rPr lang="en-US" altLang="en-US" sz="1200" dirty="0"/>
              <a:t>Technological change and globalisation – increased size and scope of </a:t>
            </a:r>
            <a:r>
              <a:rPr lang="en-US" altLang="en-US" sz="1200" dirty="0" err="1"/>
              <a:t>labour</a:t>
            </a:r>
            <a:r>
              <a:rPr lang="en-US" altLang="en-US" sz="1200" dirty="0"/>
              <a:t> markets – global context, effect of technology.</a:t>
            </a:r>
          </a:p>
          <a:p>
            <a:pPr marL="514350" indent="-514350" algn="just" eaLnBrk="1" hangingPunct="1">
              <a:buAutoNum type="arabicPeriod"/>
            </a:pPr>
            <a:r>
              <a:rPr lang="en-US" altLang="en-US" sz="1200" dirty="0"/>
              <a:t>Demographic change – people working longer.</a:t>
            </a:r>
          </a:p>
          <a:p>
            <a:pPr marL="514350" indent="-514350" algn="just" eaLnBrk="1" hangingPunct="1">
              <a:buAutoNum type="arabicPeriod"/>
            </a:pPr>
            <a:r>
              <a:rPr lang="en-US" altLang="en-US" sz="1200" dirty="0"/>
              <a:t>Increased female participation – increased supply, demand for flexibility.</a:t>
            </a:r>
          </a:p>
          <a:p>
            <a:pPr marL="514350" indent="-514350" algn="just" eaLnBrk="1" hangingPunct="1">
              <a:buAutoNum type="arabicPeriod"/>
            </a:pPr>
            <a:r>
              <a:rPr lang="en-US" altLang="en-US" sz="1200" dirty="0"/>
              <a:t>Increased educational participation – increased supply but need to ensure graduates have skills employers want and there is sufficient demand. </a:t>
            </a:r>
          </a:p>
          <a:p>
            <a:pPr marL="514350" indent="-514350" algn="just" eaLnBrk="1" hangingPunct="1">
              <a:buAutoNum type="arabicPeriod"/>
            </a:pPr>
            <a:r>
              <a:rPr lang="en-US" altLang="en-US" sz="1200" dirty="0"/>
              <a:t>Decline of collective workplace institutions – shift from collective to individual employment relationship</a:t>
            </a:r>
          </a:p>
          <a:p>
            <a:pPr marL="514350" indent="-514350" algn="just" eaLnBrk="1" hangingPunct="1">
              <a:buAutoNum type="arabicPeriod"/>
            </a:pPr>
            <a:r>
              <a:rPr lang="en-US" altLang="en-US" sz="1200" dirty="0"/>
              <a:t>Greater diversity in employment relationships and how we work – atypical employment relationships (home-working, flexible working)</a:t>
            </a:r>
            <a:endParaRPr lang="en-US" altLang="en-US" sz="1100"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6</a:t>
            </a:fld>
            <a:endParaRPr lang="en-GB"/>
          </a:p>
        </p:txBody>
      </p:sp>
    </p:spTree>
    <p:extLst>
      <p:ext uri="{BB962C8B-B14F-4D97-AF65-F5344CB8AC3E}">
        <p14:creationId xmlns:p14="http://schemas.microsoft.com/office/powerpoint/2010/main" val="4174089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relations is essentially about regulating the employment relationship</a:t>
            </a:r>
          </a:p>
          <a:p>
            <a:endParaRPr lang="en-GB" dirty="0"/>
          </a:p>
          <a:p>
            <a:r>
              <a:rPr lang="en-GB" dirty="0"/>
              <a:t>Regulated through key employment relations processes:</a:t>
            </a:r>
          </a:p>
          <a:p>
            <a:pPr lvl="1"/>
            <a:r>
              <a:rPr lang="en-GB" i="1" dirty="0"/>
              <a:t>Bargaining – with individuals and also collectively through trade unions. </a:t>
            </a:r>
          </a:p>
          <a:p>
            <a:pPr lvl="1"/>
            <a:r>
              <a:rPr lang="en-GB" i="1" dirty="0"/>
              <a:t>Managerial prerogative </a:t>
            </a:r>
          </a:p>
          <a:p>
            <a:pPr lvl="1"/>
            <a:r>
              <a:rPr lang="en-GB" i="1" dirty="0"/>
              <a:t>Involvement and participation mechanisms -  more in week 4</a:t>
            </a:r>
          </a:p>
          <a:p>
            <a:pPr lvl="1"/>
            <a:r>
              <a:rPr lang="en-GB" i="1" dirty="0"/>
              <a:t>Employee engagement</a:t>
            </a:r>
          </a:p>
          <a:p>
            <a:pPr lvl="1"/>
            <a:r>
              <a:rPr lang="en-GB" i="1" dirty="0"/>
              <a:t>Third-part intervention i.e. Acas</a:t>
            </a:r>
          </a:p>
          <a:p>
            <a:pPr lvl="1"/>
            <a:r>
              <a:rPr lang="en-GB" i="1" dirty="0"/>
              <a:t>Industrial sanctions</a:t>
            </a:r>
          </a:p>
          <a:p>
            <a:pPr lvl="1"/>
            <a:endParaRPr lang="en-GB" i="1" dirty="0"/>
          </a:p>
          <a:p>
            <a:r>
              <a:rPr lang="en-GB" dirty="0"/>
              <a:t>These processes are shaped by social, economic and political context</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7</a:t>
            </a:fld>
            <a:endParaRPr lang="en-GB"/>
          </a:p>
        </p:txBody>
      </p:sp>
    </p:spTree>
    <p:extLst>
      <p:ext uri="{BB962C8B-B14F-4D97-AF65-F5344CB8AC3E}">
        <p14:creationId xmlns:p14="http://schemas.microsoft.com/office/powerpoint/2010/main" val="1583807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3982183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9</a:t>
            </a:fld>
            <a:endParaRPr lang="en-GB"/>
          </a:p>
        </p:txBody>
      </p:sp>
    </p:spTree>
    <p:extLst>
      <p:ext uri="{BB962C8B-B14F-4D97-AF65-F5344CB8AC3E}">
        <p14:creationId xmlns:p14="http://schemas.microsoft.com/office/powerpoint/2010/main" val="12641799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Mediation</a:t>
            </a:r>
          </a:p>
          <a:p>
            <a:pPr fontAlgn="base"/>
            <a:r>
              <a:rPr lang="en-GB" sz="1200" b="0" i="0" kern="1200" dirty="0">
                <a:solidFill>
                  <a:schemeClr val="tx1"/>
                </a:solidFill>
                <a:effectLst/>
                <a:latin typeface="+mn-lt"/>
                <a:ea typeface="+mn-ea"/>
                <a:cs typeface="+mn-cs"/>
              </a:rPr>
              <a:t>When there's a disagreement ('dispute') between 2 or more people or groups, mediation can try to help both sides come to an agreement. This is called 'mediation’.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cannot be used if a claim has been made, or could be made, to an employment tribunal about a dispute.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is held by a neutral person (a 'mediator'). The mediator is impartial. This means they do not take sides. They’re there to help both parties find a solution that all the parties agree to.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normally used to settle disputes about working relationships. Mediation is not judging who was right or wrong in the past, but looks at how to agree on working together in the future.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is a quick way to resolve a dispute and is: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Less formal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Flexible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Voluntary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Confidential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Usually not legally binding </a:t>
            </a:r>
          </a:p>
          <a:p>
            <a:endParaRPr lang="en-GB" dirty="0"/>
          </a:p>
          <a:p>
            <a:endParaRPr lang="en-GB" dirty="0"/>
          </a:p>
          <a:p>
            <a:pPr fontAlgn="base"/>
            <a:r>
              <a:rPr lang="en-GB" sz="1200" b="1" i="0" kern="1200" dirty="0">
                <a:solidFill>
                  <a:schemeClr val="tx1"/>
                </a:solidFill>
                <a:effectLst/>
                <a:latin typeface="+mn-lt"/>
                <a:ea typeface="+mn-ea"/>
                <a:cs typeface="+mn-cs"/>
              </a:rPr>
              <a:t>Arbitration</a:t>
            </a:r>
          </a:p>
          <a:p>
            <a:pPr fontAlgn="base"/>
            <a:r>
              <a:rPr lang="en-GB" sz="1200" b="0" i="0" kern="1200" dirty="0">
                <a:solidFill>
                  <a:schemeClr val="tx1"/>
                </a:solidFill>
                <a:effectLst/>
                <a:latin typeface="+mn-lt"/>
                <a:ea typeface="+mn-ea"/>
                <a:cs typeface="+mn-cs"/>
              </a:rPr>
              <a:t>When there's a disagreement ('dispute') between an employer and an employee or a group of employees, a third party can make a decision on the dispute to settle it. This is called 'arbitration’. It's better if both sides of the dispute, or their representatives, can resolve the dispute between themselves first. Both sides should try and work something out together or get help from </a:t>
            </a:r>
            <a:r>
              <a:rPr lang="en-GB" sz="1200" b="0" i="0" u="none" kern="1200" dirty="0">
                <a:solidFill>
                  <a:schemeClr val="tx2">
                    <a:lumMod val="75000"/>
                  </a:schemeClr>
                </a:solidFill>
                <a:effectLst/>
                <a:latin typeface="+mn-lt"/>
                <a:ea typeface="+mn-ea"/>
                <a:cs typeface="+mn-cs"/>
              </a:rPr>
              <a:t>an </a:t>
            </a:r>
            <a:r>
              <a:rPr lang="en-GB" sz="1200" b="0" i="0" u="none" kern="1200" dirty="0">
                <a:solidFill>
                  <a:schemeClr val="tx2">
                    <a:lumMod val="75000"/>
                  </a:schemeClr>
                </a:solidFill>
                <a:effectLst/>
                <a:latin typeface="+mn-lt"/>
                <a:ea typeface="+mn-ea"/>
                <a:cs typeface="+mn-cs"/>
                <a:hlinkClick r:id="rId3" tooltip="Early conciliation">
                  <a:extLst>
                    <a:ext uri="{A12FA001-AC4F-418D-AE19-62706E023703}">
                      <ahyp:hlinkClr xmlns:ahyp="http://schemas.microsoft.com/office/drawing/2018/hyperlinkcolor" val="tx"/>
                    </a:ext>
                  </a:extLst>
                </a:hlinkClick>
              </a:rPr>
              <a:t>Acas conciliator</a:t>
            </a:r>
            <a:r>
              <a:rPr lang="en-GB" sz="1200" b="0" i="0" u="none" kern="1200" dirty="0">
                <a:solidFill>
                  <a:schemeClr val="tx2">
                    <a:lumMod val="75000"/>
                  </a:schemeClr>
                </a:solidFill>
                <a:effectLst/>
                <a:latin typeface="+mn-lt"/>
                <a:ea typeface="+mn-ea"/>
                <a:cs typeface="+mn-cs"/>
              </a:rPr>
              <a:t>. </a:t>
            </a:r>
            <a:r>
              <a:rPr lang="en-GB" sz="1200" b="0" i="0" kern="1200" dirty="0">
                <a:solidFill>
                  <a:schemeClr val="tx1"/>
                </a:solidFill>
                <a:effectLst/>
                <a:latin typeface="+mn-lt"/>
                <a:ea typeface="+mn-ea"/>
                <a:cs typeface="+mn-cs"/>
              </a:rPr>
              <a:t>If this does not work, arbitration can help resolve the dispute.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Arbitration is delivered by a neutral person (an 'arbitrator'). The arbitrator is impartial. This means they do not take sides. The arbitrator considers the arguments from both sides of the dispute and makes a decision based on the evidence presented.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Before arbitration starts, both sides must agree to accept the arbitrator’s decision. They do this by setting out the issues in the dispute, called 'terms of reference', which both sides agree to and sign on an Acas form.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Benefits of using collective arbitration include: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free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voluntary</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confidential</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binding – both sides must accept the arbitrator's decision</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 brings the dispute to an end                              </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Tribunal (https://www.gov.uk/courts-tribunals/employment-tribunal)</a:t>
            </a:r>
          </a:p>
          <a:p>
            <a:r>
              <a:rPr lang="en-GB" sz="1200" b="0" i="0" kern="1200" dirty="0">
                <a:solidFill>
                  <a:schemeClr val="tx1"/>
                </a:solidFill>
                <a:effectLst/>
                <a:latin typeface="+mn-lt"/>
                <a:ea typeface="+mn-ea"/>
                <a:cs typeface="+mn-cs"/>
              </a:rPr>
              <a:t>People who think someone, such as an employer or potential employer, has treated them unlawfully will seek an employment tribunal.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of unlawful treatment claims: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unfair dismissal</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discrimination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unfair deductions from pay</a:t>
            </a: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10</a:t>
            </a:fld>
            <a:endParaRPr lang="en-GB"/>
          </a:p>
        </p:txBody>
      </p:sp>
    </p:spTree>
    <p:extLst>
      <p:ext uri="{BB962C8B-B14F-4D97-AF65-F5344CB8AC3E}">
        <p14:creationId xmlns:p14="http://schemas.microsoft.com/office/powerpoint/2010/main" val="821202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kern="1200" dirty="0">
                <a:solidFill>
                  <a:schemeClr val="tx1"/>
                </a:solidFill>
                <a:effectLst/>
                <a:latin typeface="+mn-lt"/>
                <a:ea typeface="+mn-ea"/>
                <a:cs typeface="+mn-cs"/>
              </a:rPr>
              <a:t>There’s a wide range of legal provisions in the UK which apply in managing employee relations and dealing with problems which may arise. These can broadly be subdivided into those concerning the relationship between employers and individual employees, and those which concern collective relationships.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Individuals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Contract law and the terms of the contract of employment are at the heart of individual employee relations. In addition, employers’ handbooks or staff manuals, which as a minimum comply with the </a:t>
            </a:r>
            <a:r>
              <a:rPr lang="en-GB" sz="1200" b="0" i="0" u="sng" kern="1200" dirty="0">
                <a:solidFill>
                  <a:schemeClr val="tx1"/>
                </a:solidFill>
                <a:effectLst/>
                <a:latin typeface="+mn-lt"/>
                <a:ea typeface="+mn-ea"/>
                <a:cs typeface="+mn-cs"/>
                <a:hlinkClick r:id="rId3" tooltip="Acas Code of Practice on grievance and disciplinary procedures,"/>
              </a:rPr>
              <a:t>Acas Code of Practice on grievance and disciplinary procedures</a:t>
            </a:r>
            <a:r>
              <a:rPr lang="en-GB" sz="1200" b="0" i="0" kern="1200" dirty="0">
                <a:solidFill>
                  <a:schemeClr val="tx1"/>
                </a:solidFill>
                <a:effectLst/>
                <a:latin typeface="+mn-lt"/>
                <a:ea typeface="+mn-ea"/>
                <a:cs typeface="+mn-cs"/>
              </a:rPr>
              <a:t>, are important, often including codes of practice. Handbooks vary but will govern many aspects of employment rights including for example holiday, sickness, parental and other forms of leave, whistleblowing, communications and equal opportunities.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In addition, certain mandatory statutory employment rights apply to supplement the law of contract. These rights affect matters such as dismissal, conciliation, mediation, and other forms of dispute and discipline handling. Key examples of employment legislation affecting employee relations are the Employment Rights Act 1996 (dealing with the circumstances in which employees can be fairly dismissed) and the Equality Act 2010 (dealing with discrimination and equal pay). In addition, the law of tort governs matters such as an employer’s liability for the acts of its employees and some liability for accidents.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Collective relationships</a:t>
            </a:r>
          </a:p>
          <a:p>
            <a:pPr marL="0" indent="0">
              <a:buFont typeface="Arial" panose="020B0604020202020204" pitchFamily="34" charset="0"/>
              <a:buNone/>
            </a:pPr>
            <a:r>
              <a:rPr lang="en-GB" sz="1200" b="0" i="0" kern="1200" dirty="0">
                <a:solidFill>
                  <a:schemeClr val="tx1"/>
                </a:solidFill>
                <a:effectLst/>
                <a:latin typeface="+mn-lt"/>
                <a:ea typeface="+mn-ea"/>
                <a:cs typeface="+mn-cs"/>
              </a:rPr>
              <a:t>The collective dimension includes collective bargaining, information and consultation, arbitration and industrial action. Employers may work with recognised unions to negotiate pay and conditions, or to inform and consult over changes such as redundancies or health and safety. Examples are: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Trade Union and Labour Relations (Consolidation) Act 1992 concerning collective bargaining and redundancy consultation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Trade Union Act 2016 which contains provisions about ballots, industrial action, and the functions of the Certification Officer responsible for statutory matters relating to trade unions and employers’ associations such as registration and recognition.</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Employment law -  https://www.cipd.co.uk/knowledge/fundamentals/emp-law/about/legislation-updates</a:t>
            </a:r>
          </a:p>
          <a:p>
            <a:r>
              <a:rPr lang="en-GB" sz="1200" b="0" i="0" kern="1200" dirty="0">
                <a:solidFill>
                  <a:schemeClr val="tx1"/>
                </a:solidFill>
                <a:effectLst/>
                <a:latin typeface="+mn-lt"/>
                <a:ea typeface="+mn-ea"/>
                <a:cs typeface="+mn-cs"/>
              </a:rPr>
              <a:t>Employment law is part of civil, rather than criminal, law. Criminal law covers issues between the state and a wrong doer whereas civil law deals with issues between two parties and in this case it is between the employer and the employee. Employment law gets updated every year from minor to major changes.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Information and consultation of employees  (https://archive.acas.org.uk/index.aspx?articleid=1598)</a:t>
            </a:r>
          </a:p>
          <a:p>
            <a:r>
              <a:rPr lang="en-GB" sz="1200" b="0" i="0" kern="1200" dirty="0">
                <a:solidFill>
                  <a:schemeClr val="tx1"/>
                </a:solidFill>
                <a:effectLst/>
                <a:latin typeface="+mn-lt"/>
                <a:ea typeface="+mn-ea"/>
                <a:cs typeface="+mn-cs"/>
              </a:rPr>
              <a:t>The Information and Consultation of Employees Regulations (often abbreviated to the ICE Regs) were introduced on 6 April 2005 and apply to businesses with 50 or more employees. The regulations give employees the right, subject to certain conditions, to request that their employer sets up or changes arrangements to inform and consult them about issues in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requirement to inform and consult employees does not operate automatically. It can occur either by a formal request from employees for an agreement, or by employers choosing to start the process. If a company already has a pre-existing agreement in place to inform and consult it may not be necessary to make any changes. To be valid the pre-existing agreement must: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be in writing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cover all the employees in the undertaking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set out how the employer will inform &amp; consult employees or representatives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be approved by employees.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Information and consultation are the basic building blocks of every effective organisation. These concepts are as crucial to the relationship between the individual workers and their line manager as they are to the parties on an employee council. Whatever the size or type of your organisation people need to talk to each other. They need to:</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exchange views and ideas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issue and receive instructions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discuss problems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consider developments.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Statutory Trade Union Recognition</a:t>
            </a:r>
          </a:p>
          <a:p>
            <a:r>
              <a:rPr lang="en-GB" dirty="0"/>
              <a:t>The right to statutory trade union recognition has been in effect since 6 June 2000. The law, established by the Employment Relations Act 1999, gives unions the right to be recognised for collective bargaining where there is majority support for recognition.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TU ACT – Already discussed </a:t>
            </a:r>
          </a:p>
          <a:p>
            <a:r>
              <a:rPr lang="en-GB" sz="1200" b="0" i="0" kern="1200" dirty="0">
                <a:solidFill>
                  <a:schemeClr val="tx1"/>
                </a:solidFill>
                <a:effectLst/>
                <a:latin typeface="+mn-lt"/>
                <a:ea typeface="+mn-ea"/>
                <a:cs typeface="+mn-cs"/>
              </a:rPr>
              <a:t>The Trade Union Act became law on 4 May 2016 and many – but not all - the new rules are now in force. The Act represents the most serious attack on the rights of trade unions and their members in a generation.</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As soon as the Bill was introduced, unions joined together to campaign to defeat the proposals and where this was not possible, to damage, dilute and delay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response to union campaigning nationwide, the government made several concessions,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independent review on e-voting in industrial action ballots.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Removing ancillary workers from the 40 per cent threshold.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Limiting new political fund ‘opt-in’ rules to new members.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Delaying any cap on facilities for union reps for at least three years.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Scrapping the public sector ‘check-off’ ban, where unions cover the costs.</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Whilst the union movement made significant progress in many areas, the TU Act is still damaging and divisive. It includes serious and unnecessary restrictions on unions and their members,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Arbitrary thresholds in industrial action ballots.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Complicated new balloting and notice rules designed to make industrial action more difficult for unions to organise.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pickets.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union campaigning, with extra duties to report on campaigns and wider causes supported from unions’ political funds.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Wide-ranging powers for the Certification Officer, who regulates unions.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expensive levy paid by unions for the costs of being regulated.</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government is also still considering ending the ban on agency workers replacing strikers.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From the start, the government’s aim was to further restrict the ability of union members to organise collectively in defence of their jobs and livelihoods. But unions will work together to make sure our movement gets stronger, continuing to represent people at work, tackling inequality and campaigning and negotiating for decent pay, safe workplaces and good employment conditions.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11</a:t>
            </a:fld>
            <a:endParaRPr lang="en-GB"/>
          </a:p>
        </p:txBody>
      </p:sp>
    </p:spTree>
    <p:extLst>
      <p:ext uri="{BB962C8B-B14F-4D97-AF65-F5344CB8AC3E}">
        <p14:creationId xmlns:p14="http://schemas.microsoft.com/office/powerpoint/2010/main" val="2972866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3413493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https://www.cipd.co.uk/knowledge/fundamentals/people/performance/factsheet#6276</a:t>
            </a:r>
          </a:p>
          <a:p>
            <a:endParaRPr lang="en-GB" dirty="0"/>
          </a:p>
          <a:p>
            <a:r>
              <a:rPr lang="en-GB" dirty="0"/>
              <a:t>For professions involved in ensuring organisational performance, such as HR, a big challenge is to lever the relationship between the people working in the enterprise and the value they deliver. Performance management is the attempt to maximise this value creation and ensure that employees contribute to business objectives. It should align with organisational strategy and suit the type of jobs in question.</a:t>
            </a:r>
          </a:p>
          <a:p>
            <a:endParaRPr lang="en-GB" dirty="0"/>
          </a:p>
          <a:p>
            <a:r>
              <a:rPr lang="en-GB" dirty="0"/>
              <a:t>There’s no standard definition of performance management. </a:t>
            </a:r>
            <a:r>
              <a:rPr lang="en-GB" i="0" dirty="0"/>
              <a:t>A definition is on the board. It generally</a:t>
            </a:r>
            <a:r>
              <a:rPr lang="en-GB" dirty="0"/>
              <a:t> describes activities that:</a:t>
            </a:r>
          </a:p>
          <a:p>
            <a:endParaRPr lang="en-GB" dirty="0"/>
          </a:p>
          <a:p>
            <a:pPr marL="171450" indent="-171450">
              <a:buFont typeface="Arial" panose="020B0604020202020204" pitchFamily="34" charset="0"/>
              <a:buChar char="•"/>
            </a:pPr>
            <a:r>
              <a:rPr lang="en-GB" dirty="0"/>
              <a:t>Establish objectives through which individuals and teams can see their part in the organisation’s mission and strategy.</a:t>
            </a:r>
          </a:p>
          <a:p>
            <a:pPr marL="171450" indent="-171450">
              <a:buFont typeface="Arial" panose="020B0604020202020204" pitchFamily="34" charset="0"/>
              <a:buChar char="•"/>
            </a:pPr>
            <a:r>
              <a:rPr lang="en-GB" dirty="0"/>
              <a:t>Improve performance among employees, teams and, ultimately, organisations.</a:t>
            </a:r>
          </a:p>
          <a:p>
            <a:pPr marL="171450" indent="-171450">
              <a:buFont typeface="Arial" panose="020B0604020202020204" pitchFamily="34" charset="0"/>
              <a:buChar char="•"/>
            </a:pPr>
            <a:r>
              <a:rPr lang="en-GB" dirty="0"/>
              <a:t>Hold people to account for their performance by linking it to reward, career progression and termination of contracts.</a:t>
            </a:r>
          </a:p>
          <a:p>
            <a:endParaRPr lang="en-GB" dirty="0"/>
          </a:p>
          <a:p>
            <a:r>
              <a:rPr lang="en-GB" dirty="0"/>
              <a:t>At its best, performance management is a holistic set of processes and centred on two-way discussion and regular, frank, yet supportive feedback of progress towards objectives. It brings together many principles that enable good people management practice, including learning and development, performance measurement and organisational development. It’s often misunderstood to be synonymous with the ‘traditional’ annual review, or performance improvement plans to deal with underperformance, but it is broader than both these things.</a:t>
            </a:r>
          </a:p>
          <a:p>
            <a:endParaRPr lang="en-GB" dirty="0"/>
          </a:p>
          <a:p>
            <a:r>
              <a:rPr lang="en-GB" dirty="0"/>
              <a:t>Effective performance management relies on both formal and informal processes. It involves planning – for example, defining and reviewing objectives, linking ways of achieving those objectives to business plans, and setting measures of success. These are often discussed in meetings between the line manager and employees, known as performance review or appraisal.</a:t>
            </a:r>
          </a:p>
          <a:p>
            <a:endParaRPr lang="en-GB" dirty="0"/>
          </a:p>
          <a:p>
            <a:r>
              <a:rPr lang="en-GB" dirty="0"/>
              <a:t>People managers are thus central to performance management. Ideally, they reinforce the links between organisational and individual objectives, give feedback that motivates employees and helps them improve, and hold them to account. Managers need to be suitably skilled to do this and in turn need to be supported by HR processes that are fit for purpose.</a:t>
            </a:r>
          </a:p>
          <a:p>
            <a:endParaRPr lang="en-GB" dirty="0"/>
          </a:p>
          <a:p>
            <a:r>
              <a:rPr lang="en-GB" dirty="0"/>
              <a:t>Performance management is not only a manager-led activity – it also involves establishing a climate in which individuals and groups take responsibility for the continuous improvement of business processes and their own skills, behaviours and contributions. Much of how performance is discussed is shaped by behavioural norms or culture, so communications and leadership throughout the organisation will set a precedent and shape how colleagues discuss performance more widely.</a:t>
            </a:r>
          </a:p>
          <a:p>
            <a:endParaRPr lang="en-GB" dirty="0"/>
          </a:p>
          <a:p>
            <a:r>
              <a:rPr lang="en-GB" dirty="0"/>
              <a:t>The elements of performance management may be similar across different organisations, but there’s no single best approach. Each organisation should develop practices that are relevant to their specific context and their actual (or desired) organisational culture. There should also be flexibility within the system to account for the different ways teams or functions operate within a single organisation.</a:t>
            </a:r>
          </a:p>
          <a:p>
            <a:endParaRPr lang="en-GB" dirty="0"/>
          </a:p>
          <a:p>
            <a:r>
              <a:rPr lang="en-GB" dirty="0"/>
              <a:t>Performance management is a continuous cycle, not an isolated event. As performance management integrates various HR activities, an overarching structure or framework is needed for the different parts to work together.</a:t>
            </a:r>
          </a:p>
          <a:p>
            <a:endParaRPr lang="en-GB" dirty="0"/>
          </a:p>
          <a:p>
            <a:r>
              <a:rPr lang="en-GB" dirty="0"/>
              <a:t>An organisation’s strategic goals should be the starting point for departmental goals, followed by agreement on individual performance and development priorities. Individuals and managers can then draw up plans and monitor performance continuously. Feedback and reviewing progress against objectives should be regular, and could be supported through the year by periodic formal performance reviews, as well as by goal setting, project planning and training.</a:t>
            </a:r>
          </a:p>
        </p:txBody>
      </p:sp>
      <p:sp>
        <p:nvSpPr>
          <p:cNvPr id="4" name="Slide Number Placeholder 3"/>
          <p:cNvSpPr>
            <a:spLocks noGrp="1"/>
          </p:cNvSpPr>
          <p:nvPr>
            <p:ph type="sldNum" sz="quarter" idx="5"/>
          </p:nvPr>
        </p:nvSpPr>
        <p:spPr/>
        <p:txBody>
          <a:bodyPr/>
          <a:lstStyle/>
          <a:p>
            <a:fld id="{935FE9E1-8E8D-4B44-91EE-C18DDB151713}" type="slidenum">
              <a:rPr lang="en-GB" smtClean="0"/>
              <a:t>16</a:t>
            </a:fld>
            <a:endParaRPr lang="en-GB"/>
          </a:p>
        </p:txBody>
      </p:sp>
    </p:spTree>
    <p:extLst>
      <p:ext uri="{BB962C8B-B14F-4D97-AF65-F5344CB8AC3E}">
        <p14:creationId xmlns:p14="http://schemas.microsoft.com/office/powerpoint/2010/main" val="25358685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t>Approach dependent on:</a:t>
            </a:r>
          </a:p>
          <a:p>
            <a:pPr lvl="1" eaLnBrk="1" hangingPunct="1"/>
            <a:r>
              <a:rPr lang="en-GB" altLang="en-US" dirty="0"/>
              <a:t>resources available</a:t>
            </a:r>
          </a:p>
          <a:p>
            <a:pPr lvl="1" eaLnBrk="1" hangingPunct="1"/>
            <a:r>
              <a:rPr lang="en-GB" altLang="en-US" dirty="0"/>
              <a:t>management expertise</a:t>
            </a:r>
          </a:p>
          <a:p>
            <a:pPr lvl="1" eaLnBrk="1" hangingPunct="1"/>
            <a:r>
              <a:rPr lang="en-GB" altLang="en-US" dirty="0"/>
              <a:t>organisational philosophy</a:t>
            </a:r>
          </a:p>
          <a:p>
            <a:pPr lvl="1" eaLnBrk="1" hangingPunct="1"/>
            <a:r>
              <a:rPr lang="en-GB" altLang="en-US" dirty="0"/>
              <a:t>organisational size (less common in small organisations).</a:t>
            </a:r>
          </a:p>
          <a:p>
            <a:pPr lvl="0" eaLnBrk="1" hangingPunct="1"/>
            <a:endParaRPr lang="en-GB" altLang="en-US" u="sng" dirty="0"/>
          </a:p>
          <a:p>
            <a:pPr lvl="0" eaLnBrk="1" hangingPunct="1"/>
            <a:r>
              <a:rPr lang="en-GB" altLang="en-US" u="sng" dirty="0"/>
              <a:t>Why?</a:t>
            </a:r>
          </a:p>
          <a:p>
            <a:pPr lvl="0" eaLnBrk="1" hangingPunct="1"/>
            <a:r>
              <a:rPr lang="en-GB" altLang="en-US" sz="1200" dirty="0"/>
              <a:t>Defining performance expectations</a:t>
            </a:r>
          </a:p>
          <a:p>
            <a:pPr eaLnBrk="1" hangingPunct="1"/>
            <a:r>
              <a:rPr lang="en-GB" altLang="en-US" sz="1200" dirty="0"/>
              <a:t>Identifying training and development needs</a:t>
            </a:r>
          </a:p>
          <a:p>
            <a:pPr eaLnBrk="1" hangingPunct="1"/>
            <a:r>
              <a:rPr lang="en-GB" altLang="en-US" sz="1200" dirty="0"/>
              <a:t>Providing career counselling</a:t>
            </a:r>
          </a:p>
          <a:p>
            <a:pPr eaLnBrk="1" hangingPunct="1"/>
            <a:r>
              <a:rPr lang="en-GB" altLang="en-US" sz="1200" dirty="0"/>
              <a:t>Succession planning</a:t>
            </a:r>
          </a:p>
          <a:p>
            <a:pPr eaLnBrk="1" hangingPunct="1"/>
            <a:r>
              <a:rPr lang="en-GB" altLang="en-US" sz="1200" dirty="0"/>
              <a:t>Allocate rewards</a:t>
            </a:r>
          </a:p>
          <a:p>
            <a:pPr eaLnBrk="1" hangingPunct="1"/>
            <a:r>
              <a:rPr lang="en-GB" altLang="en-US" sz="1200" dirty="0"/>
              <a:t>Improve individual and group performance</a:t>
            </a:r>
          </a:p>
          <a:p>
            <a:pPr eaLnBrk="1" hangingPunct="1"/>
            <a:r>
              <a:rPr lang="en-GB" altLang="en-US" sz="1200" dirty="0"/>
              <a:t>Facilitate communication</a:t>
            </a:r>
          </a:p>
          <a:p>
            <a:pPr eaLnBrk="1" hangingPunct="1"/>
            <a:r>
              <a:rPr lang="en-GB" altLang="en-US" sz="1200" dirty="0"/>
              <a:t>Promote culture change or reinforce corporate culture.</a:t>
            </a:r>
          </a:p>
          <a:p>
            <a:pPr eaLnBrk="1" hangingPunct="1"/>
            <a:r>
              <a:rPr lang="en-GB" altLang="en-US" sz="1200" dirty="0"/>
              <a:t>Motivate workers</a:t>
            </a:r>
          </a:p>
          <a:p>
            <a:pPr eaLnBrk="1" hangingPunct="1"/>
            <a:r>
              <a:rPr lang="en-GB" altLang="en-US" sz="1200" dirty="0"/>
              <a:t>Control workers</a:t>
            </a:r>
          </a:p>
          <a:p>
            <a:endParaRPr lang="en-GB" dirty="0"/>
          </a:p>
          <a:p>
            <a:r>
              <a:rPr lang="en-GB" dirty="0"/>
              <a:t>S</a:t>
            </a:r>
            <a:r>
              <a:rPr lang="en-GB" altLang="en-US" dirty="0"/>
              <a:t>een as an essential link between HR practice and the achievement of organisational performance outcomes.</a:t>
            </a:r>
          </a:p>
          <a:p>
            <a:pPr lvl="2" eaLnBrk="1" hangingPunct="1"/>
            <a:r>
              <a:rPr lang="en-GB" altLang="en-US" dirty="0"/>
              <a:t>Appraisals link individual performance with rewards.</a:t>
            </a:r>
          </a:p>
          <a:p>
            <a:pPr lvl="2" eaLnBrk="1" hangingPunct="1"/>
            <a:r>
              <a:rPr lang="en-GB" altLang="en-US" dirty="0"/>
              <a:t>Consider development needs to meet service objectives</a:t>
            </a:r>
          </a:p>
          <a:p>
            <a:pPr lvl="2" eaLnBrk="1" hangingPunct="1"/>
            <a:r>
              <a:rPr lang="en-GB" altLang="en-US" dirty="0"/>
              <a:t>Consider succession planning </a:t>
            </a:r>
          </a:p>
          <a:p>
            <a:pPr lvl="2" eaLnBrk="1" hangingPunct="1"/>
            <a:endParaRPr lang="en-GB" dirty="0"/>
          </a:p>
          <a:p>
            <a:pPr lvl="0" eaLnBrk="1" hangingPunct="1"/>
            <a:endParaRPr lang="en-GB" u="none" dirty="0"/>
          </a:p>
          <a:p>
            <a:pPr lvl="0" eaLnBrk="1" hangingPunct="1"/>
            <a:endParaRPr lang="en-GB" u="none" dirty="0"/>
          </a:p>
        </p:txBody>
      </p:sp>
      <p:sp>
        <p:nvSpPr>
          <p:cNvPr id="4" name="Slide Number Placeholder 3"/>
          <p:cNvSpPr>
            <a:spLocks noGrp="1"/>
          </p:cNvSpPr>
          <p:nvPr>
            <p:ph type="sldNum" sz="quarter" idx="5"/>
          </p:nvPr>
        </p:nvSpPr>
        <p:spPr/>
        <p:txBody>
          <a:bodyPr/>
          <a:lstStyle/>
          <a:p>
            <a:fld id="{66D29648-A2F4-46D5-9F39-7BC40FB1BBCF}" type="slidenum">
              <a:rPr lang="en-GB" smtClean="0"/>
              <a:t>17</a:t>
            </a:fld>
            <a:endParaRPr lang="en-GB"/>
          </a:p>
        </p:txBody>
      </p:sp>
    </p:spTree>
    <p:extLst>
      <p:ext uri="{BB962C8B-B14F-4D97-AF65-F5344CB8AC3E}">
        <p14:creationId xmlns:p14="http://schemas.microsoft.com/office/powerpoint/2010/main" val="137147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reviews are one important element in the broader set of processes that make up performance management. Their purpose is to identify areas for growth and improvement and inform suitable development plans; or inform administrative decisions on contractual aspects of employment (such as pay, bonuses, promotions or redundancy).</a:t>
            </a:r>
          </a:p>
          <a:p>
            <a:endParaRPr lang="en-GB" dirty="0"/>
          </a:p>
          <a:p>
            <a:r>
              <a:rPr lang="en-GB" dirty="0"/>
              <a:t>How are performance reviews changing? There’s been much debate in recent years about whether traditional approaches to appraisal are fit for purpose. Some have argued that performance management should be abandoned wholesale, but often the detail of what’s proposed does not match the rhetoric of such headline grabbing statements. Typically, the practical changes recommended revise or overhaul performance management rather than scrapping it.</a:t>
            </a:r>
          </a:p>
          <a:p>
            <a:endParaRPr lang="en-GB" dirty="0"/>
          </a:p>
          <a:p>
            <a:endParaRPr lang="en-GB" dirty="0"/>
          </a:p>
          <a:p>
            <a:r>
              <a:rPr lang="en-GB" dirty="0"/>
              <a:t>The focus of performance measurements</a:t>
            </a:r>
          </a:p>
          <a:p>
            <a:r>
              <a:rPr lang="en-GB" dirty="0"/>
              <a:t>Some jobs lend themselves much more readily to performance metrics than others. In some contexts, accurate and even real-time performance data are available on teams or individual employees – an example is a customer contact centre, where data on call length and outcomes can be recorded as the calls take place. In other contexts, what constitutes good performance may be defined more broadly and there may be longer timeframes. Examples include: client development roles, in which targets on sales can be set for weeks or months and procedures are less fixed; and project work, in which very broad objectives are agreed for a period of months or longer, and there may not be clarity at the outset how they are to be achieved.</a:t>
            </a:r>
          </a:p>
          <a:p>
            <a:endParaRPr lang="en-GB" dirty="0"/>
          </a:p>
          <a:p>
            <a:r>
              <a:rPr lang="en-GB" dirty="0"/>
              <a:t>Not all measures focus on outcomes. They can also relate to employees’ behaviours and attitudes against an organisation’s values, or to their learning and development.</a:t>
            </a:r>
          </a:p>
        </p:txBody>
      </p:sp>
      <p:sp>
        <p:nvSpPr>
          <p:cNvPr id="4" name="Slide Number Placeholder 3"/>
          <p:cNvSpPr>
            <a:spLocks noGrp="1"/>
          </p:cNvSpPr>
          <p:nvPr>
            <p:ph type="sldNum" sz="quarter" idx="5"/>
          </p:nvPr>
        </p:nvSpPr>
        <p:spPr/>
        <p:txBody>
          <a:bodyPr/>
          <a:lstStyle/>
          <a:p>
            <a:fld id="{935FE9E1-8E8D-4B44-91EE-C18DDB151713}" type="slidenum">
              <a:rPr lang="en-GB" smtClean="0"/>
              <a:t>18</a:t>
            </a:fld>
            <a:endParaRPr lang="en-GB"/>
          </a:p>
        </p:txBody>
      </p:sp>
    </p:spTree>
    <p:extLst>
      <p:ext uri="{BB962C8B-B14F-4D97-AF65-F5344CB8AC3E}">
        <p14:creationId xmlns:p14="http://schemas.microsoft.com/office/powerpoint/2010/main" val="16277615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22</a:t>
            </a:fld>
            <a:endParaRPr lang="en-GB"/>
          </a:p>
        </p:txBody>
      </p:sp>
    </p:spTree>
    <p:extLst>
      <p:ext uri="{BB962C8B-B14F-4D97-AF65-F5344CB8AC3E}">
        <p14:creationId xmlns:p14="http://schemas.microsoft.com/office/powerpoint/2010/main" val="1258477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Workshop will be supplemented by a recorded lecture on the assignment and the topic of change. </a:t>
            </a:r>
          </a:p>
        </p:txBody>
      </p:sp>
      <p:sp>
        <p:nvSpPr>
          <p:cNvPr id="4" name="Slide Number Placeholder 3"/>
          <p:cNvSpPr>
            <a:spLocks noGrp="1"/>
          </p:cNvSpPr>
          <p:nvPr>
            <p:ph type="sldNum" sz="quarter" idx="5"/>
          </p:nvPr>
        </p:nvSpPr>
        <p:spPr/>
        <p:txBody>
          <a:bodyPr/>
          <a:lstStyle/>
          <a:p>
            <a:fld id="{E0BFB425-B183-42E8-B64A-79CD177D6D42}" type="slidenum">
              <a:rPr lang="en-GB" smtClean="0"/>
              <a:t>23</a:t>
            </a:fld>
            <a:endParaRPr lang="en-GB"/>
          </a:p>
        </p:txBody>
      </p:sp>
    </p:spTree>
    <p:extLst>
      <p:ext uri="{BB962C8B-B14F-4D97-AF65-F5344CB8AC3E}">
        <p14:creationId xmlns:p14="http://schemas.microsoft.com/office/powerpoint/2010/main" val="40630034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Goal setting is a process of establishing objectives to be achieved over a period of time. It is the performance criteria an employee will be evaluated against. Performance goals for individual employees should ideally align with organisational goals.</a:t>
            </a:r>
          </a:p>
          <a:p>
            <a:endParaRPr lang="en-GB" dirty="0"/>
          </a:p>
          <a:p>
            <a:r>
              <a:rPr lang="en-GB" dirty="0"/>
              <a:t>Common types of goals include the following:</a:t>
            </a:r>
          </a:p>
          <a:p>
            <a:pPr marL="171450" indent="-171450">
              <a:buFont typeface="Courier New" panose="02070309020205020404" pitchFamily="49" charset="0"/>
              <a:buChar char="o"/>
            </a:pPr>
            <a:r>
              <a:rPr lang="en-GB" dirty="0"/>
              <a:t>Job description goals: Goals may be based on the achievement of a pre-established set of job duties from the description. These goals are expected to be accomplished continuously until the job description changes. Examples might be financial, customer oriented, or process- or system-oriented goals.</a:t>
            </a:r>
          </a:p>
          <a:p>
            <a:pPr marL="171450" indent="-171450">
              <a:buFont typeface="Courier New" panose="02070309020205020404" pitchFamily="49" charset="0"/>
              <a:buChar char="o"/>
            </a:pPr>
            <a:r>
              <a:rPr lang="en-GB" dirty="0"/>
              <a:t>Project goals: Goals may be based on achievement of a project objective. These goals may be set for a single year and changed as projects are completed. Job description and project goals are "what" needs to be accomplished.</a:t>
            </a:r>
          </a:p>
          <a:p>
            <a:pPr marL="171450" indent="-171450">
              <a:buFont typeface="Courier New" panose="02070309020205020404" pitchFamily="49" charset="0"/>
              <a:buChar char="o"/>
            </a:pPr>
            <a:r>
              <a:rPr lang="en-GB" dirty="0"/>
              <a:t>Behavioural goals: Goals may be based on certain behaviours. These goals are expected to be accomplished continuously. Behavioural goals are "how" things need to be accomplished.</a:t>
            </a:r>
          </a:p>
          <a:p>
            <a:pPr marL="171450" indent="-171450">
              <a:buFont typeface="Courier New" panose="02070309020205020404" pitchFamily="49" charset="0"/>
              <a:buChar char="o"/>
            </a:pPr>
            <a:r>
              <a:rPr lang="en-GB" dirty="0"/>
              <a:t>Stretch goals: Goals that are especially challenging to reach are sometimes referred to as stretch goals. Stretch goals are usually used to expand the knowledge, skills and abilities of high-potential employees</a:t>
            </a:r>
          </a:p>
          <a:p>
            <a:pPr marL="171450" indent="-171450">
              <a:buFont typeface="Courier New" panose="02070309020205020404" pitchFamily="49" charset="0"/>
              <a:buChar char="o"/>
            </a:pPr>
            <a:endParaRPr lang="en-GB" dirty="0"/>
          </a:p>
          <a:p>
            <a:pPr marL="0" indent="0">
              <a:buFont typeface="Courier New" panose="02070309020205020404" pitchFamily="49" charset="0"/>
              <a:buNone/>
            </a:pPr>
            <a:r>
              <a:rPr lang="en-GB" dirty="0"/>
              <a:t>In addition to focusing only on a few major goals during a single year, the goals should be SMART:</a:t>
            </a:r>
          </a:p>
          <a:p>
            <a:pPr marL="171450" indent="-171450">
              <a:buFont typeface="Arial" panose="020B0604020202020204" pitchFamily="34" charset="0"/>
              <a:buChar char="•"/>
            </a:pPr>
            <a:r>
              <a:rPr lang="en-GB" dirty="0"/>
              <a:t>Specific, clear and understandable.</a:t>
            </a:r>
          </a:p>
          <a:p>
            <a:pPr marL="171450" indent="-171450">
              <a:buFont typeface="Arial" panose="020B0604020202020204" pitchFamily="34" charset="0"/>
              <a:buChar char="•"/>
            </a:pPr>
            <a:r>
              <a:rPr lang="en-GB" dirty="0"/>
              <a:t>Measurable, verifiable and results-oriented.</a:t>
            </a:r>
          </a:p>
          <a:p>
            <a:pPr marL="171450" indent="-171450">
              <a:buFont typeface="Arial" panose="020B0604020202020204" pitchFamily="34" charset="0"/>
              <a:buChar char="•"/>
            </a:pPr>
            <a:r>
              <a:rPr lang="en-GB" dirty="0"/>
              <a:t>Attainable, yet sufficiently challenging.</a:t>
            </a:r>
          </a:p>
          <a:p>
            <a:pPr marL="171450" indent="-171450">
              <a:buFont typeface="Arial" panose="020B0604020202020204" pitchFamily="34" charset="0"/>
              <a:buChar char="•"/>
            </a:pPr>
            <a:r>
              <a:rPr lang="en-GB" dirty="0"/>
              <a:t>Relevant to the mission of the department or organization.</a:t>
            </a:r>
          </a:p>
          <a:p>
            <a:pPr marL="171450" indent="-171450">
              <a:buFont typeface="Arial" panose="020B0604020202020204" pitchFamily="34" charset="0"/>
              <a:buChar char="•"/>
            </a:pPr>
            <a:r>
              <a:rPr lang="en-GB" dirty="0"/>
              <a:t>Time-bound with a schedule and specific milestones.</a:t>
            </a:r>
          </a:p>
          <a:p>
            <a:endParaRPr lang="en-GB" dirty="0"/>
          </a:p>
          <a:p>
            <a:r>
              <a:rPr lang="en-GB" dirty="0"/>
              <a:t>Finally, effective goals should be participative. Both manager and employee should be involved in the development of goals to ensure understanding and commitment. Goals should be documented, available for review, managed on a continuous basis and acknowledged. Goals should be flexible enough to account for changing conditions.</a:t>
            </a:r>
          </a:p>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24</a:t>
            </a:fld>
            <a:endParaRPr lang="en-GB"/>
          </a:p>
        </p:txBody>
      </p:sp>
    </p:spTree>
    <p:extLst>
      <p:ext uri="{BB962C8B-B14F-4D97-AF65-F5344CB8AC3E}">
        <p14:creationId xmlns:p14="http://schemas.microsoft.com/office/powerpoint/2010/main" val="39902326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review is the process of assessing an employee's progress toward goals. Strengths and weaknesses of all employees are recorded regularly so that the organisation can make informed and accurate decisions regarding an employee's contribution, career development, training needs, promotional opportunities, pay increases and other topics. Performance review and evaluation involve the objective and subjective consideration of how to measure and evaluate employee performance results.</a:t>
            </a:r>
          </a:p>
          <a:p>
            <a:endParaRPr lang="en-GB" dirty="0"/>
          </a:p>
          <a:p>
            <a:r>
              <a:rPr lang="en-GB" dirty="0"/>
              <a:t>There’s been much debate in recent years about whether traditional approaches to appraisal are fit for purpose. Some have argued that performance management should be abandoned wholesale, but often the detail of what’s proposed does not match the rhetoric of such headline grabbing statements. Typically, the practical changes recommended revise or overhaul performance management rather than scrapping it.</a:t>
            </a:r>
          </a:p>
          <a:p>
            <a:endParaRPr lang="en-GB" dirty="0"/>
          </a:p>
          <a:p>
            <a:r>
              <a:rPr lang="en-GB" dirty="0"/>
              <a:t>Recommendations for an effective performance review process include:</a:t>
            </a:r>
          </a:p>
          <a:p>
            <a:pPr marL="171450" indent="-171450">
              <a:buFont typeface="Arial" panose="020B0604020202020204" pitchFamily="34" charset="0"/>
              <a:buChar char="•"/>
            </a:pPr>
            <a:r>
              <a:rPr lang="en-GB" dirty="0"/>
              <a:t>A feedback process that is continuous and timely throughout the review period so that employees know how they are doing and what is expected.</a:t>
            </a:r>
          </a:p>
          <a:p>
            <a:pPr marL="171450" indent="-171450">
              <a:buFont typeface="Arial" panose="020B0604020202020204" pitchFamily="34" charset="0"/>
              <a:buChar char="•"/>
            </a:pPr>
            <a:r>
              <a:rPr lang="en-GB" dirty="0"/>
              <a:t>A dialogue that includes performance feedback measured against clear and specific goals and expectations established at the outset of the performance management cycle.</a:t>
            </a:r>
          </a:p>
          <a:p>
            <a:pPr marL="171450" indent="-171450">
              <a:buFont typeface="Arial" panose="020B0604020202020204" pitchFamily="34" charset="0"/>
              <a:buChar char="•"/>
            </a:pPr>
            <a:r>
              <a:rPr lang="en-GB" dirty="0"/>
              <a:t>A process for acknowledging the outcomes of the performance review process that is documented between the manager and the employee.</a:t>
            </a:r>
          </a:p>
          <a:p>
            <a:pPr marL="171450" indent="-171450">
              <a:buFont typeface="Arial" panose="020B0604020202020204" pitchFamily="34" charset="0"/>
              <a:buChar char="•"/>
            </a:pPr>
            <a:r>
              <a:rPr lang="en-GB" dirty="0"/>
              <a:t>A two-way individual conversation between the manager and the employee (preferably face-to-face) at least once a year.</a:t>
            </a:r>
          </a:p>
          <a:p>
            <a:pPr marL="171450" indent="-171450">
              <a:buFont typeface="Arial" panose="020B0604020202020204" pitchFamily="34" charset="0"/>
              <a:buChar char="•"/>
            </a:pPr>
            <a:endParaRPr lang="en-GB" dirty="0"/>
          </a:p>
          <a:p>
            <a:r>
              <a:rPr lang="en-GB" dirty="0"/>
              <a:t>COMMON TYPES OF PERFORMANCE REVIEW SYSTEMS</a:t>
            </a:r>
          </a:p>
          <a:p>
            <a:pPr marL="171450" indent="-171450">
              <a:buFont typeface="Arial" panose="020B0604020202020204" pitchFamily="34" charset="0"/>
              <a:buChar char="•"/>
            </a:pPr>
            <a:r>
              <a:rPr lang="en-GB" dirty="0"/>
              <a:t>Ranking: Ranking systems list all employees in a designated group from highest to lowest in order of performance. The primary drawback is that quantifying the differences in individual performance is difficult and may involve drawing very narrow—if not meaningless—distinctions.</a:t>
            </a:r>
          </a:p>
          <a:p>
            <a:pPr marL="171450" indent="-171450">
              <a:buFont typeface="Arial" panose="020B0604020202020204" pitchFamily="34" charset="0"/>
              <a:buChar char="•"/>
            </a:pPr>
            <a:r>
              <a:rPr lang="en-GB" dirty="0"/>
              <a:t>Forced distribution: The ratings of employees in a particular group are disbursed along a bell curve, with the supervisor allocating a certain percentage of the ratings within the group to each performance level on the scale. The actual distribution of employee performance may not resemble a bell curve, so supervisors may be forced to include some employees at either end of the scale when they would otherwise place them somewhere in the middle.</a:t>
            </a:r>
          </a:p>
          <a:p>
            <a:pPr marL="171450" indent="-171450" algn="l">
              <a:buFont typeface="Arial" panose="020B0604020202020204" pitchFamily="34" charset="0"/>
              <a:buChar char="•"/>
            </a:pPr>
            <a:r>
              <a:rPr lang="en-GB" dirty="0"/>
              <a:t>360-degree feedback: This process collects information from the employee's supervisor, colleagues and subordinates about an individual's work-related behaviour and its impact. Other names for this approach include </a:t>
            </a:r>
            <a:r>
              <a:rPr lang="en-GB" dirty="0" err="1"/>
              <a:t>multirater</a:t>
            </a:r>
            <a:r>
              <a:rPr lang="en-GB" dirty="0"/>
              <a:t> feedback, multisource feedback or group review. This form of appraisal is widely favoured for employee </a:t>
            </a:r>
            <a:r>
              <a:rPr lang="en-GB" b="0" dirty="0"/>
              <a:t>development purposes. </a:t>
            </a:r>
            <a:r>
              <a:rPr lang="en-GB" b="0" i="0" dirty="0">
                <a:solidFill>
                  <a:srgbClr val="58595B"/>
                </a:solidFill>
                <a:effectLst/>
                <a:latin typeface="Open Sans" panose="020B0606030504020204" pitchFamily="34" charset="0"/>
              </a:rPr>
              <a:t>360 degree feedback can help change employees’ perceptions of their skills and performance, either because reviewers take a clearly different view of aspects of their behaviour or performance, or because certain aspects are shown to be more, or less, important than they thought. It can also help to make performance management a more objective and fair process. However, for it to be effective, employees must feel confident that 360 degree feedback is trustworthy and fair. This is a risk as the process can lend itself to being ‘gamed’ – for example, reviewers’ ratings may be biased because they have an interest in showing the employee in a good light, or alternatively have an axe to grind.</a:t>
            </a:r>
            <a:endParaRPr lang="en-GB" dirty="0"/>
          </a:p>
          <a:p>
            <a:pPr marL="171450" indent="-171450">
              <a:buFont typeface="Arial" panose="020B0604020202020204" pitchFamily="34" charset="0"/>
              <a:buChar char="•"/>
            </a:pPr>
            <a:r>
              <a:rPr lang="en-GB" dirty="0"/>
              <a:t>Competency-based: This type of system focuses on performance as measured against specified competencies (as opposed to specific tasks or behaviours) that are identified for each position.</a:t>
            </a:r>
          </a:p>
          <a:p>
            <a:pPr marL="171450" indent="-171450">
              <a:buFont typeface="Arial" panose="020B0604020202020204" pitchFamily="34" charset="0"/>
              <a:buChar char="•"/>
            </a:pPr>
            <a:r>
              <a:rPr lang="en-GB" dirty="0"/>
              <a:t>Management by objective: Management by objectives (MBO) is a process through which goals are set collaboratively for the organization, various departments and each individual member. Employees are evaluated annually based on how well they have achieved the results specified by the goals. MBO is particularly applicable to nonroutine jobs, such as those of managers, project leaders and individual contributors.</a:t>
            </a:r>
          </a:p>
          <a:p>
            <a:pPr marL="171450" indent="-171450">
              <a:buFont typeface="Arial" panose="020B0604020202020204" pitchFamily="34" charset="0"/>
              <a:buChar char="•"/>
            </a:pPr>
            <a:r>
              <a:rPr lang="en-GB" dirty="0"/>
              <a:t>Graphic rating scales: Graphic rating scale (GRS) appraisals list several factors, including general behaviours and characteristics (e.g., attendance, dependability, quality of work, quantity of work and relationships with people) on which a supervisor rates an employee. The rating is usually based on a scale of three to five gradations (e.g., unsatisfactory, marginal, satisfactory, highly satisfactory and outstanding). This type of system allows the </a:t>
            </a:r>
            <a:r>
              <a:rPr lang="en-GB" dirty="0" err="1"/>
              <a:t>rater</a:t>
            </a:r>
            <a:r>
              <a:rPr lang="en-GB" dirty="0"/>
              <a:t> to determine the performance of an employee along a continuum. Because of its simplicity, GRS tends to be one of the most frequently used forms of performance appraisal.</a:t>
            </a:r>
          </a:p>
          <a:p>
            <a:pPr marL="171450" indent="-171450">
              <a:buFont typeface="Arial" panose="020B0604020202020204" pitchFamily="34" charset="0"/>
              <a:buChar char="•"/>
            </a:pPr>
            <a:r>
              <a:rPr lang="en-GB" dirty="0" err="1"/>
              <a:t>Behaviorally</a:t>
            </a:r>
            <a:r>
              <a:rPr lang="en-GB" dirty="0"/>
              <a:t> anchored rating scales: </a:t>
            </a:r>
            <a:r>
              <a:rPr lang="en-GB" dirty="0" err="1"/>
              <a:t>Behaviorally</a:t>
            </a:r>
            <a:r>
              <a:rPr lang="en-GB" dirty="0"/>
              <a:t> anchored rating scales (BARSs) attempt to assess employee behaviour rather than specific characteristics. The appraisal tool generally contains a set of specific behaviours that represent gradations of performance and are used as common reference points, called "anchors," for rating employees on various job dimensions. Developing a BARS assessment tool is time-consuming and expensive because it is based on extensive job analysis and the collection of critical incidents for each specific job.</a:t>
            </a:r>
          </a:p>
          <a:p>
            <a:endParaRPr lang="en-GB" dirty="0"/>
          </a:p>
          <a:p>
            <a:endParaRPr lang="en-GB" dirty="0"/>
          </a:p>
          <a:p>
            <a:r>
              <a:rPr lang="en-GB" dirty="0"/>
              <a:t>Role of LM:</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Implementing – does the line manager put HR policies into operation?</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Enacting – to what extent does the line-manager follow the policies?</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Controlling – to what extent does the line manager check and monitor the quality of work?</a:t>
            </a:r>
          </a:p>
          <a:p>
            <a:endParaRPr lang="en-GB" dirty="0"/>
          </a:p>
          <a:p>
            <a:endParaRPr lang="en-GB" dirty="0"/>
          </a:p>
          <a:p>
            <a:r>
              <a:rPr lang="en-GB" dirty="0"/>
              <a:t>Criticisms of traditional approaches to performance reviews are:</a:t>
            </a:r>
          </a:p>
          <a:p>
            <a:pPr marL="171450" indent="-171450">
              <a:buFont typeface="Arial" panose="020B0604020202020204" pitchFamily="34" charset="0"/>
              <a:buChar char="•"/>
            </a:pPr>
            <a:r>
              <a:rPr lang="en-GB" dirty="0"/>
              <a:t>They aren’t frequent enough.</a:t>
            </a:r>
          </a:p>
          <a:p>
            <a:pPr marL="171450" indent="-171450">
              <a:buFont typeface="Arial" panose="020B0604020202020204" pitchFamily="34" charset="0"/>
              <a:buChar char="•"/>
            </a:pPr>
            <a:r>
              <a:rPr lang="en-GB" dirty="0"/>
              <a:t>They focus on past performance with little attention paid to future performance improvement, learning and development.</a:t>
            </a:r>
          </a:p>
          <a:p>
            <a:pPr marL="171450" indent="-171450">
              <a:buFont typeface="Arial" panose="020B0604020202020204" pitchFamily="34" charset="0"/>
              <a:buChar char="•"/>
            </a:pPr>
            <a:r>
              <a:rPr lang="en-GB" dirty="0"/>
              <a:t>Assessments are too subjective and not a reliable reflection of actual performance, especially if they use ‘forced ranking’ or ‘guided distribution’ ratings (that is, a fixed proportion of employees must be rated as high or low performers).</a:t>
            </a:r>
          </a:p>
          <a:p>
            <a:pPr marL="171450" indent="-171450">
              <a:buFont typeface="Arial" panose="020B0604020202020204" pitchFamily="34" charset="0"/>
              <a:buChar char="•"/>
            </a:pPr>
            <a:r>
              <a:rPr lang="en-GB" dirty="0"/>
              <a:t>Feedback often comes from a single source (the line manager) which can give too narrow a view.</a:t>
            </a:r>
          </a:p>
          <a:p>
            <a:pPr marL="171450" indent="-171450">
              <a:buFont typeface="Arial" panose="020B0604020202020204" pitchFamily="34" charset="0"/>
              <a:buChar char="•"/>
            </a:pPr>
            <a:r>
              <a:rPr lang="en-GB" dirty="0"/>
              <a:t>The process is excessively bureaucratic, time consuming and demotivating.</a:t>
            </a:r>
          </a:p>
          <a:p>
            <a:pPr marL="171450" indent="-171450">
              <a:buFont typeface="Arial" panose="020B0604020202020204" pitchFamily="34" charset="0"/>
              <a:buChar char="•"/>
            </a:pPr>
            <a:r>
              <a:rPr lang="en-GB" dirty="0"/>
              <a:t>Halo/horns effect. The "halo" and "horns" effects occur when an employee is highly competent or incompetent in one area, respectively, and the supervisor rates the employee correspondingly high or low in all areas.</a:t>
            </a:r>
          </a:p>
          <a:p>
            <a:pPr marL="171450" indent="-171450">
              <a:buFont typeface="Arial" panose="020B0604020202020204" pitchFamily="34" charset="0"/>
              <a:buChar char="•"/>
            </a:pPr>
            <a:r>
              <a:rPr lang="en-GB" dirty="0"/>
              <a:t>Personal bias/favouritism. Some managers may allow their impressions of employees or their personal feelings about them to dominate the performance rating process.</a:t>
            </a:r>
          </a:p>
          <a:p>
            <a:pPr marL="171450" indent="-171450">
              <a:buFont typeface="Arial" panose="020B0604020202020204" pitchFamily="34" charset="0"/>
              <a:buChar char="•"/>
            </a:pPr>
            <a:r>
              <a:rPr lang="en-GB" dirty="0"/>
              <a:t>Inaccurate information/preparation. Managers sometimes fail to take the time to solicit relevant information about the employee's actual performance from those who work most directly with the employee, resulting in an inaccurate assessment.</a:t>
            </a:r>
          </a:p>
        </p:txBody>
      </p:sp>
      <p:sp>
        <p:nvSpPr>
          <p:cNvPr id="4" name="Slide Number Placeholder 3"/>
          <p:cNvSpPr>
            <a:spLocks noGrp="1"/>
          </p:cNvSpPr>
          <p:nvPr>
            <p:ph type="sldNum" sz="quarter" idx="5"/>
          </p:nvPr>
        </p:nvSpPr>
        <p:spPr/>
        <p:txBody>
          <a:bodyPr/>
          <a:lstStyle/>
          <a:p>
            <a:fld id="{935FE9E1-8E8D-4B44-91EE-C18DDB151713}" type="slidenum">
              <a:rPr lang="en-GB" smtClean="0"/>
              <a:t>25</a:t>
            </a:fld>
            <a:endParaRPr lang="en-GB"/>
          </a:p>
        </p:txBody>
      </p:sp>
    </p:spTree>
    <p:extLst>
      <p:ext uri="{BB962C8B-B14F-4D97-AF65-F5344CB8AC3E}">
        <p14:creationId xmlns:p14="http://schemas.microsoft.com/office/powerpoint/2010/main" val="13697825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a performance improvement plan (PIP) can range from employees who may be new to a role or who are unclear on performance expectations to employees who are regularly falling short of meeting performance expectations and whose performance may necessitate the beginning of a progressive discipline process regarding the performance level.</a:t>
            </a:r>
          </a:p>
          <a:p>
            <a:endParaRPr lang="en-GB" dirty="0"/>
          </a:p>
          <a:p>
            <a:r>
              <a:rPr lang="en-GB" dirty="0"/>
              <a:t>The document used to guide the process is a critical tool as it helps facilitate performance discussions, records areas of concern and ways to correct them, and serves as legal and decision-making documentation. The format of the PIP will vary by employer and should include the following components:</a:t>
            </a:r>
          </a:p>
          <a:p>
            <a:endParaRPr lang="en-GB" dirty="0"/>
          </a:p>
          <a:p>
            <a:r>
              <a:rPr lang="en-GB" dirty="0"/>
              <a:t>Employee information.</a:t>
            </a:r>
          </a:p>
          <a:p>
            <a:r>
              <a:rPr lang="en-GB" dirty="0"/>
              <a:t>Relevant dates.</a:t>
            </a:r>
          </a:p>
          <a:p>
            <a:r>
              <a:rPr lang="en-GB" dirty="0"/>
              <a:t>Description of performance discrepancy/gap.</a:t>
            </a:r>
          </a:p>
          <a:p>
            <a:r>
              <a:rPr lang="en-GB" dirty="0"/>
              <a:t>Description of expected performance.</a:t>
            </a:r>
          </a:p>
          <a:p>
            <a:r>
              <a:rPr lang="en-GB" dirty="0"/>
              <a:t>Description of actual performance.</a:t>
            </a:r>
          </a:p>
          <a:p>
            <a:r>
              <a:rPr lang="en-GB" dirty="0"/>
              <a:t>Description of consequences.</a:t>
            </a:r>
          </a:p>
          <a:p>
            <a:r>
              <a:rPr lang="en-GB" dirty="0"/>
              <a:t>Plan of action.</a:t>
            </a:r>
          </a:p>
          <a:p>
            <a:r>
              <a:rPr lang="en-GB" dirty="0"/>
              <a:t>Signatures of the manager and the employee.</a:t>
            </a:r>
          </a:p>
          <a:p>
            <a:endParaRPr lang="en-GB" dirty="0"/>
          </a:p>
          <a:p>
            <a:r>
              <a:rPr lang="en-GB" b="1" dirty="0"/>
              <a:t>Evaluation of plan of action and overall performance improvement plan.</a:t>
            </a:r>
          </a:p>
          <a:p>
            <a:r>
              <a:rPr lang="en-GB" dirty="0"/>
              <a:t>A statement regarding expectations for sustained or consistent performance should be included to ensure that true performance improvement has been attained. This documentation may also prove helpful in protecting the employer should performance fail to meet expectations and should further disciplinary action need to be taken. If the PIP is part of a progressive discipline process that may eventually lead to termination of employment, language in the document should specify that termination is a possible consequence of failure to meet expectations and that it may occur with or without the employee's signature on the PIP. The employee should clearly understand the consequences of not meeting the goals outlined in the PIP.</a:t>
            </a:r>
          </a:p>
        </p:txBody>
      </p:sp>
      <p:sp>
        <p:nvSpPr>
          <p:cNvPr id="4" name="Slide Number Placeholder 3"/>
          <p:cNvSpPr>
            <a:spLocks noGrp="1"/>
          </p:cNvSpPr>
          <p:nvPr>
            <p:ph type="sldNum" sz="quarter" idx="5"/>
          </p:nvPr>
        </p:nvSpPr>
        <p:spPr/>
        <p:txBody>
          <a:bodyPr/>
          <a:lstStyle/>
          <a:p>
            <a:fld id="{935FE9E1-8E8D-4B44-91EE-C18DDB151713}" type="slidenum">
              <a:rPr lang="en-GB" smtClean="0"/>
              <a:t>26</a:t>
            </a:fld>
            <a:endParaRPr lang="en-GB"/>
          </a:p>
        </p:txBody>
      </p:sp>
    </p:spTree>
    <p:extLst>
      <p:ext uri="{BB962C8B-B14F-4D97-AF65-F5344CB8AC3E}">
        <p14:creationId xmlns:p14="http://schemas.microsoft.com/office/powerpoint/2010/main" val="15547083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Lack of top management support: If senior management does not send a message to managers and supervisors that the process of rating employee performance is a valuable use of their time, they are likely either to fail to commit the time or simply to fill out the forms but not engage in the important discussions with their employees. Unless senior management actively participates in the process and takes primary responsibility for it, managers and employees will remain unsure of its value.</a:t>
            </a:r>
          </a:p>
          <a:p>
            <a:endParaRPr lang="en-GB" dirty="0"/>
          </a:p>
          <a:p>
            <a:r>
              <a:rPr lang="en-GB" dirty="0"/>
              <a:t>Perception of the process as time-consuming "busywork“: Without an organisational commitment to the process and a clear understanding of how it contributes strategically to the organisation's successful performance, managers will view it as "busywork" of little value and a waste of time.</a:t>
            </a:r>
          </a:p>
          <a:p>
            <a:endParaRPr lang="en-GB" dirty="0"/>
          </a:p>
          <a:p>
            <a:r>
              <a:rPr lang="en-GB" dirty="0"/>
              <a:t>Failure to communicate clear and specific goals and expectations: A manager's specific expectations must be clear for an employee to be able to implement an agreed-on goal. Goals can direct attention, increase persistence and motivate the development of strategies or plans to attain those goals. Clarifying and discussing the performance goals for the coming year is a valuable use of a manager's time and will help avoid miscommunication and surprises. Follow-up communications can be used to reinforce specific goals and to serve as reminders to employees about their progress.</a:t>
            </a:r>
          </a:p>
          <a:p>
            <a:endParaRPr lang="en-GB" dirty="0"/>
          </a:p>
          <a:p>
            <a:r>
              <a:rPr lang="en-GB" dirty="0"/>
              <a:t>Lack of consistency: In most organisations, some managers are perceived as "tough" and others as "easy." This inconsistency may result in varied interpretations of an organisation's performance rating scale as applied to employees in different groups. Therefore, HR should train managers in using the rating system so that inconsistencies do not occur.</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27</a:t>
            </a:fld>
            <a:endParaRPr lang="en-GB"/>
          </a:p>
        </p:txBody>
      </p:sp>
    </p:spTree>
    <p:extLst>
      <p:ext uri="{BB962C8B-B14F-4D97-AF65-F5344CB8AC3E}">
        <p14:creationId xmlns:p14="http://schemas.microsoft.com/office/powerpoint/2010/main" val="33616908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28</a:t>
            </a:fld>
            <a:endParaRPr lang="en-GB"/>
          </a:p>
        </p:txBody>
      </p:sp>
    </p:spTree>
    <p:extLst>
      <p:ext uri="{BB962C8B-B14F-4D97-AF65-F5344CB8AC3E}">
        <p14:creationId xmlns:p14="http://schemas.microsoft.com/office/powerpoint/2010/main" val="11103832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0"/>
              </a:spcAft>
              <a:buClrTx/>
              <a:buSzTx/>
              <a:buFontTx/>
              <a:buNone/>
              <a:tabLst/>
              <a:defRPr/>
            </a:pPr>
            <a:r>
              <a:rPr lang="en-GB" sz="1200" dirty="0">
                <a:effectLst/>
                <a:latin typeface="+mn-lt"/>
                <a:ea typeface="+mn-ea"/>
                <a:cs typeface="+mn-cs"/>
              </a:rPr>
              <a:t>So, we move from PM to EE: </a:t>
            </a:r>
            <a:r>
              <a:rPr lang="en-GB" dirty="0"/>
              <a:t>PM is a key feature of driving employee engagement</a:t>
            </a:r>
          </a:p>
          <a:p>
            <a:pPr algn="just">
              <a:lnSpc>
                <a:spcPct val="115000"/>
              </a:lnSpc>
            </a:pPr>
            <a:endParaRPr lang="en-GB" sz="1200" dirty="0">
              <a:effectLst/>
              <a:latin typeface="+mn-lt"/>
              <a:ea typeface="+mn-ea"/>
              <a:cs typeface="+mn-cs"/>
            </a:endParaRPr>
          </a:p>
          <a:p>
            <a:pPr algn="just">
              <a:lnSpc>
                <a:spcPct val="115000"/>
              </a:lnSpc>
            </a:pPr>
            <a:r>
              <a:rPr lang="en-GB" sz="1200" dirty="0">
                <a:effectLst/>
                <a:latin typeface="+mn-lt"/>
                <a:ea typeface="+mn-ea"/>
                <a:cs typeface="+mn-cs"/>
              </a:rPr>
              <a:t>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ack of consensus around exact definition of employee engagement, but there is a shared understanding that it represents a step beyond job satisfaction, commitment or even motivation.  Engaged employees have an emotional attachment to their work and/or organisations which leads them to expend greater energy, work beyond contract, go the extra mile, and demonstrate discretionary effort.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Employees can be engaged with different aspects of their work (CIPD report, 2011: Locus of Engagement)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job itself</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particular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Relationships with colleagues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organisation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People outside the organisation e.g. customers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3300" b="0" u="none" dirty="0">
                <a:solidFill>
                  <a:schemeClr val="tx1"/>
                </a:solidFill>
              </a:rPr>
              <a:t>Four enablers of engagement</a:t>
            </a:r>
          </a:p>
          <a:p>
            <a:pPr marL="457200" lvl="0" indent="-457200">
              <a:buFont typeface="Arial" panose="020B0604020202020204" pitchFamily="34" charset="0"/>
              <a:buChar char="•"/>
            </a:pPr>
            <a:r>
              <a:rPr lang="en-GB" sz="3300" b="0" u="none" dirty="0">
                <a:solidFill>
                  <a:schemeClr val="tx1"/>
                </a:solidFill>
              </a:rPr>
              <a:t>Strong strategic narrative: </a:t>
            </a:r>
            <a:r>
              <a:rPr lang="en-GB" sz="4800" b="0" i="0" u="none" dirty="0">
                <a:solidFill>
                  <a:schemeClr val="tx1"/>
                </a:solidFill>
                <a:effectLst/>
                <a:latin typeface="PT Sans"/>
              </a:rPr>
              <a:t>Visible, empowering leadership providing a </a:t>
            </a:r>
            <a:r>
              <a:rPr lang="en-GB" sz="4800" b="0" i="0" u="none" dirty="0">
                <a:solidFill>
                  <a:schemeClr val="tx1"/>
                </a:solidFill>
                <a:effectLst/>
                <a:latin typeface="PT Sans"/>
                <a:hlinkClick r:id="rId3">
                  <a:extLst>
                    <a:ext uri="{A12FA001-AC4F-418D-AE19-62706E023703}">
                      <ahyp:hlinkClr xmlns:ahyp="http://schemas.microsoft.com/office/drawing/2018/hyperlinkcolor" val="tx"/>
                    </a:ext>
                  </a:extLst>
                </a:hlinkClick>
              </a:rPr>
              <a:t>strong strategic narrative </a:t>
            </a:r>
            <a:r>
              <a:rPr lang="en-GB" sz="4800" b="0" i="0" u="none" dirty="0">
                <a:solidFill>
                  <a:schemeClr val="tx1"/>
                </a:solidFill>
                <a:effectLst/>
                <a:latin typeface="PT Sans"/>
              </a:rPr>
              <a:t>about the organisation, where it’s come from and where it’s going.</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Enabling managers: </a:t>
            </a:r>
            <a:r>
              <a:rPr lang="en-GB" sz="4800" b="0" i="0" u="none" dirty="0">
                <a:solidFill>
                  <a:schemeClr val="tx1"/>
                </a:solidFill>
                <a:effectLst/>
                <a:latin typeface="PT Sans"/>
                <a:hlinkClick r:id="rId4">
                  <a:extLst>
                    <a:ext uri="{A12FA001-AC4F-418D-AE19-62706E023703}">
                      <ahyp:hlinkClr xmlns:ahyp="http://schemas.microsoft.com/office/drawing/2018/hyperlinkcolor" val="tx"/>
                    </a:ext>
                  </a:extLst>
                </a:hlinkClick>
              </a:rPr>
              <a:t>Engaging managers</a:t>
            </a:r>
            <a:r>
              <a:rPr lang="en-GB" sz="4800" b="0" i="0" u="none" dirty="0">
                <a:solidFill>
                  <a:schemeClr val="tx1"/>
                </a:solidFill>
                <a:effectLst/>
                <a:latin typeface="PT Sans"/>
              </a:rPr>
              <a:t> who focus their people and give them scope, treat their people as individuals and coach and stretch their people.</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Employee Voice: </a:t>
            </a:r>
            <a:r>
              <a:rPr lang="en-GB" sz="4800" b="0" i="0" u="none" dirty="0">
                <a:solidFill>
                  <a:schemeClr val="tx1"/>
                </a:solidFill>
                <a:effectLst/>
                <a:latin typeface="PT Sans"/>
                <a:hlinkClick r:id="rId5">
                  <a:extLst>
                    <a:ext uri="{A12FA001-AC4F-418D-AE19-62706E023703}">
                      <ahyp:hlinkClr xmlns:ahyp="http://schemas.microsoft.com/office/drawing/2018/hyperlinkcolor" val="tx"/>
                    </a:ext>
                  </a:extLst>
                </a:hlinkClick>
              </a:rPr>
              <a:t>Employee voice</a:t>
            </a:r>
            <a:r>
              <a:rPr lang="en-GB" sz="4800" b="0" i="0" u="none" dirty="0">
                <a:solidFill>
                  <a:schemeClr val="tx1"/>
                </a:solidFill>
                <a:effectLst/>
                <a:latin typeface="PT Sans"/>
              </a:rPr>
              <a:t> throughout the organisations, for reinforcing and challenging views, between functions and externally. Employees are seen not as the problem, rather as central to the solution, to be involved, listened to, and invited to contribute their experience, expertise and ideas.</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Integrity – absence of ‘say-do’ gap: </a:t>
            </a:r>
            <a:r>
              <a:rPr lang="en-GB" sz="4800" b="0" i="0" u="none" dirty="0">
                <a:solidFill>
                  <a:schemeClr val="tx1"/>
                </a:solidFill>
                <a:effectLst/>
                <a:latin typeface="PT Sans"/>
                <a:hlinkClick r:id="rId6">
                  <a:extLst>
                    <a:ext uri="{A12FA001-AC4F-418D-AE19-62706E023703}">
                      <ahyp:hlinkClr xmlns:ahyp="http://schemas.microsoft.com/office/drawing/2018/hyperlinkcolor" val="tx"/>
                    </a:ext>
                  </a:extLst>
                </a:hlinkClick>
              </a:rPr>
              <a:t>Organisational integrity</a:t>
            </a:r>
            <a:r>
              <a:rPr lang="en-GB" sz="4800" b="0" i="0" u="none" dirty="0">
                <a:solidFill>
                  <a:schemeClr val="tx1"/>
                </a:solidFill>
                <a:effectLst/>
                <a:latin typeface="PT Sans"/>
              </a:rPr>
              <a:t> – the values on the wall are reflected in day to day behaviours. There is no ‘say –do’ gap. Promises made and promises kept, or an explanation given as to why not.</a:t>
            </a:r>
            <a:endParaRPr lang="en-GB" sz="3300" b="0" u="none" dirty="0">
              <a:solidFill>
                <a:schemeClr val="tx1"/>
              </a:solidFill>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Can we assume that employees are engaged all of the time with something but not necessarily with what matters to their line manager of employer?</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i="1" dirty="0"/>
              <a:t>https://www.hrmagazine.co.uk/content/features/relevance-the-key-to-organisational-engagement</a:t>
            </a:r>
          </a:p>
          <a:p>
            <a:r>
              <a:rPr lang="en-GB" i="1" dirty="0"/>
              <a:t>https://www.hrmagazine.co.uk/content/features/maintaining-engagement-in-a-post-covid-workplace</a:t>
            </a:r>
          </a:p>
        </p:txBody>
      </p:sp>
      <p:sp>
        <p:nvSpPr>
          <p:cNvPr id="4" name="Slide Number Placeholder 3"/>
          <p:cNvSpPr>
            <a:spLocks noGrp="1"/>
          </p:cNvSpPr>
          <p:nvPr>
            <p:ph type="sldNum" sz="quarter" idx="5"/>
          </p:nvPr>
        </p:nvSpPr>
        <p:spPr/>
        <p:txBody>
          <a:bodyPr/>
          <a:lstStyle/>
          <a:p>
            <a:fld id="{66D29648-A2F4-46D5-9F39-7BC40FB1BBCF}" type="slidenum">
              <a:rPr lang="en-GB" smtClean="0"/>
              <a:t>29</a:t>
            </a:fld>
            <a:endParaRPr lang="en-GB"/>
          </a:p>
        </p:txBody>
      </p:sp>
    </p:spTree>
    <p:extLst>
      <p:ext uri="{BB962C8B-B14F-4D97-AF65-F5344CB8AC3E}">
        <p14:creationId xmlns:p14="http://schemas.microsoft.com/office/powerpoint/2010/main" val="3581336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The idea of employee engagement focuses on mutual gains in the employment relationship, seeking the good of employees (wellbeing, job satisfaction…) and the good of the organisation they work for (performance, commitment…).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200" kern="1200" dirty="0">
              <a:solidFill>
                <a:schemeClr val="tx1"/>
              </a:solidFill>
              <a:latin typeface="+mn-lt"/>
              <a:ea typeface="+mn-ea"/>
              <a:cs typeface="Arial" pitchFamily="34" charset="0"/>
            </a:endParaRPr>
          </a:p>
          <a:p>
            <a:r>
              <a:rPr lang="en-GB" sz="1200" kern="1200" dirty="0">
                <a:solidFill>
                  <a:schemeClr val="tx1"/>
                </a:solidFill>
                <a:latin typeface="+mn-lt"/>
                <a:ea typeface="+mn-ea"/>
                <a:cs typeface="Arial" pitchFamily="34" charset="0"/>
              </a:rPr>
              <a:t>A key HR outcome is that of discretionary behaviour - The degree of choice people have over how they perform their tasks and responsibilities, it is something which is given voluntarily and cannot be forced</a:t>
            </a:r>
          </a:p>
          <a:p>
            <a:pPr marL="171450" indent="-171450">
              <a:buFont typeface="Arial" panose="020B0604020202020204" pitchFamily="34" charset="0"/>
              <a:buChar char="•"/>
            </a:pPr>
            <a:r>
              <a:rPr lang="en-GB" sz="1200" kern="1200" dirty="0">
                <a:solidFill>
                  <a:schemeClr val="tx1"/>
                </a:solidFill>
                <a:latin typeface="+mn-lt"/>
                <a:ea typeface="+mn-ea"/>
                <a:cs typeface="Arial" pitchFamily="34" charset="0"/>
              </a:rPr>
              <a:t>Associated with working beyond contract, going the extra mile</a:t>
            </a:r>
          </a:p>
          <a:p>
            <a:pPr marL="171450" indent="-171450">
              <a:buFont typeface="Arial" panose="020B0604020202020204" pitchFamily="34" charset="0"/>
              <a:buChar char="•"/>
            </a:pPr>
            <a:r>
              <a:rPr lang="en-GB" sz="1200" kern="1200" dirty="0">
                <a:solidFill>
                  <a:schemeClr val="tx1"/>
                </a:solidFill>
                <a:latin typeface="+mn-lt"/>
                <a:ea typeface="+mn-ea"/>
                <a:cs typeface="Arial" pitchFamily="34" charset="0"/>
              </a:rPr>
              <a:t>Closely linked to ‘organisational citizenship behaviour’ (OCB).</a:t>
            </a:r>
          </a:p>
          <a:p>
            <a:endParaRPr lang="en-GB" dirty="0"/>
          </a:p>
          <a:p>
            <a:r>
              <a:rPr lang="en-GB" dirty="0"/>
              <a:t>OCBs:</a:t>
            </a:r>
          </a:p>
          <a:p>
            <a:pPr marL="171450" indent="-171450">
              <a:buFont typeface="Arial" panose="020B0604020202020204" pitchFamily="34" charset="0"/>
              <a:buChar char="•"/>
            </a:pPr>
            <a:r>
              <a:rPr lang="en-GB" sz="1200" dirty="0"/>
              <a:t>Helping and co-operating with others</a:t>
            </a:r>
          </a:p>
          <a:p>
            <a:pPr marL="171450" indent="-171450">
              <a:buFont typeface="Arial" panose="020B0604020202020204" pitchFamily="34" charset="0"/>
              <a:buChar char="•"/>
            </a:pPr>
            <a:r>
              <a:rPr lang="en-GB" sz="1200" dirty="0"/>
              <a:t>Showing consideration, courtesy and tact in relation to others</a:t>
            </a:r>
          </a:p>
          <a:p>
            <a:pPr marL="171450" indent="-171450">
              <a:buFont typeface="Arial" panose="020B0604020202020204" pitchFamily="34" charset="0"/>
              <a:buChar char="•"/>
            </a:pPr>
            <a:r>
              <a:rPr lang="en-GB" sz="1200" dirty="0"/>
              <a:t>General support for the organisation</a:t>
            </a:r>
          </a:p>
          <a:p>
            <a:pPr marL="171450" indent="-171450">
              <a:lnSpc>
                <a:spcPct val="100000"/>
              </a:lnSpc>
              <a:buFont typeface="Arial" panose="020B0604020202020204" pitchFamily="34" charset="0"/>
              <a:buChar char="•"/>
            </a:pPr>
            <a:r>
              <a:rPr lang="en-GB" sz="1200" dirty="0"/>
              <a:t>Putting in extra effort despite individual conditions</a:t>
            </a:r>
          </a:p>
          <a:p>
            <a:pPr marL="171450" indent="-171450">
              <a:buFont typeface="Arial" panose="020B0604020202020204" pitchFamily="34" charset="0"/>
              <a:buChar char="•"/>
            </a:pPr>
            <a:r>
              <a:rPr lang="en-GB" sz="1200" dirty="0"/>
              <a:t>Making suggestions for improvements</a:t>
            </a:r>
          </a:p>
          <a:p>
            <a:pPr marL="171450" indent="-171450">
              <a:buFont typeface="Arial" panose="020B0604020202020204" pitchFamily="34" charset="0"/>
              <a:buChar char="•"/>
            </a:pPr>
            <a:r>
              <a:rPr lang="en-GB" sz="1200" dirty="0"/>
              <a:t>Attending meetings</a:t>
            </a:r>
          </a:p>
          <a:p>
            <a:pPr marL="171450" indent="-171450">
              <a:buFont typeface="Arial" panose="020B0604020202020204" pitchFamily="34" charset="0"/>
              <a:buChar char="•"/>
            </a:pPr>
            <a:r>
              <a:rPr lang="en-GB" sz="1200" dirty="0"/>
              <a:t>Keeping up to date with developments in organisations</a:t>
            </a:r>
          </a:p>
          <a:p>
            <a:pPr marL="171450" indent="-171450">
              <a:buFont typeface="Arial" panose="020B0604020202020204" pitchFamily="34" charset="0"/>
              <a:buChar char="•"/>
            </a:pPr>
            <a:r>
              <a:rPr lang="en-GB" sz="1200" dirty="0"/>
              <a:t>Participating in activities that help the image of the organisation</a:t>
            </a:r>
          </a:p>
          <a:p>
            <a:pPr marL="171450" indent="-171450">
              <a:buFont typeface="Arial" panose="020B0604020202020204" pitchFamily="34" charset="0"/>
              <a:buChar char="•"/>
            </a:pPr>
            <a:r>
              <a:rPr lang="en-GB" sz="1200" dirty="0"/>
              <a:t>Result from feelings of reciprocity –as a result of perceived fair treatment from employer</a:t>
            </a:r>
          </a:p>
          <a:p>
            <a:endParaRPr lang="en-GB" dirty="0"/>
          </a:p>
          <a:p>
            <a:r>
              <a:rPr lang="en-GB" dirty="0"/>
              <a:t>Imp for HR</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Positive link between performance, absence levels, turnover and engagement</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Engaged employees help to promote the ‘brand’</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Strong employer brand will help in attracting and retaining employees – ‘employer of choice’</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Loyal, productive employees</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Get work done effectively</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Likely to recommend company to friends</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Miss on average only 4.67 days per year</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32</a:t>
            </a:fld>
            <a:endParaRPr lang="en-GB"/>
          </a:p>
        </p:txBody>
      </p:sp>
    </p:spTree>
    <p:extLst>
      <p:ext uri="{BB962C8B-B14F-4D97-AF65-F5344CB8AC3E}">
        <p14:creationId xmlns:p14="http://schemas.microsoft.com/office/powerpoint/2010/main" val="18154458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Understanding your workforce engagement profile is the first step to determining how to drive up engagement levels.  Engagement is associated, high levels of performance, reduced intent to quit and raised levels of personal wellbeing. It is therefore legitimate from a corporate perspective to prioritise improving levels of employee engagement.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There is a clear need to help create meaning for employees in their work; this can be achieved intellectually by articulating the links between individual jobs and the broader organisational aims, and emotionally through sharing an understanding of deeper levels of the purpose of the organisation.</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Employees need to be given opportunities to express their views and to know that their opinions will be taken seriously. This is an activity that needs to involve both senior and line managers. Employee voice – talk more next lecture.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Senior managers have an important role to play in creating a vision for the organisation and sharing this with employees, and in being open, transparent and approachable.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Engagement levels are affected by the working environment. Where employees can see that they have support from others to help them do their job, there is a sense of teamwork and they can safely express themselves, then engagement will be higher.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Matching people to jobs is a critical driver of engagement. This is one area where HR professionals can play an important role helping line managers design jobs effectively, and develop selection processes that match individual skills to jobs.</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Line managers act as the interface between the organisation and the employee, and can do much to impact on engagement. Another key HR role is therefore to pay close attention to the selection, development and performance management of line managers to ensure they maximise their potential to be engaging leaders.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34</a:t>
            </a:fld>
            <a:endParaRPr lang="en-GB"/>
          </a:p>
        </p:txBody>
      </p:sp>
    </p:spTree>
    <p:extLst>
      <p:ext uri="{BB962C8B-B14F-4D97-AF65-F5344CB8AC3E}">
        <p14:creationId xmlns:p14="http://schemas.microsoft.com/office/powerpoint/2010/main" val="11573670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‘The perceptions of the two parties, employee and employer, of what their mutual obligations are towards each other.’ </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psychological contract provides a rationale for ‘soft HRM’.  It recognises that employment is a relationship in which mutual obligations of employer and employees may be imprecise but should be respected.  Failing to manage or deliver the deal may seriously damage the relationship, therefore affecting individual and organisational performance.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On its own, the legal contract of employment offers a limited representation of the employment relationship, with workers contributing little to its terms beyond accepting them. In this sense, the psychological contract may be more influential. </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It’s intangible by nature, unlike the legal contract of employment signed by employers and workers. People’s perceptions of employers' obligations are often informal and imprecise.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concept emerged in the early 1960s and is core to understanding the employment relationship. Although the notion of psychological contract describes the expectations of both employers and individual workers, the concept has been mainly studied from the perspective of the employee. Broadly, the psychological contract may cover the following aspects of the employment relationship: SLIDE</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Guest (2010):</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People management practices, such as PM, will influence the state of the psychological contract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The contract is based on employee’s sense of fairness and trust and their belief that the employer is ‘honouring the deal’ between them</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Positive psychological contract can have a positive impact on business performance.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914400" algn="just">
              <a:lnSpc>
                <a:spcPct val="115000"/>
              </a:lnSpc>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A breach is the result of a psychological contract gone wrong.  Those include: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Pay – promised increases were not fulfilled</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Promotion – a promised promotion doesn’t happen in the expected timeframe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Type of work – important responsibilities of the employee were misrepresented</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Training – Employee doesn’t receive the promised training</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Feedback – Promised performance reviews were inadequate or absent </a:t>
            </a:r>
          </a:p>
          <a:p>
            <a:pPr marL="0" indent="0" algn="just">
              <a:lnSpc>
                <a:spcPct val="115000"/>
              </a:lnSpc>
              <a:buFont typeface="Arial" panose="020B0604020202020204" pitchFamily="34" charset="0"/>
              <a:buNone/>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b="1" dirty="0">
                <a:effectLst/>
                <a:latin typeface="Times New Roman" panose="02020603050405020304" pitchFamily="18" charset="0"/>
                <a:ea typeface="Times New Roman" panose="02020603050405020304" pitchFamily="18" charset="0"/>
                <a:cs typeface="Times New Roman" panose="02020603050405020304" pitchFamily="18" charset="0"/>
              </a:rPr>
              <a:t>What happens when breach occurs? </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Typically, employers will see negative emotions from the employee such as anger, betrayal, or sadness.  Also, the relationship between the two suffers because there is a lack of trust and respect.  Commitment on the part of the employee is reduced.  There is less job satisfaction.  There may also be a withdrawal of behaviour.  For instance, the employee is less willing to work hard, to share ideas, and to be a good work citizen. Remember, OCB is important for a high performance culture. </a:t>
            </a:r>
          </a:p>
          <a:p>
            <a:pPr algn="just">
              <a:lnSpc>
                <a:spcPct val="115000"/>
              </a:lnSpc>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Managers need to remember:</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Employment relationships may deteriorate despite management’s best efforts: nevertheless it is managers’ job to take responsibility for maintaining them.</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Preventing breach in the first place is better than trying to repair the damage afterwards.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Where breach cannot be avoided, it may be better to spend time negotiating or renegotiating the deal, rather than focusing too much on delivery.</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Interventions aimed to build resilience skills will help individuals cope better with contract breaches.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35</a:t>
            </a:fld>
            <a:endParaRPr lang="en-GB"/>
          </a:p>
        </p:txBody>
      </p:sp>
    </p:spTree>
    <p:extLst>
      <p:ext uri="{BB962C8B-B14F-4D97-AF65-F5344CB8AC3E}">
        <p14:creationId xmlns:p14="http://schemas.microsoft.com/office/powerpoint/2010/main" val="6706359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engagement is influenced by many factors—from workplace culture, organisational communication and managerial styles to trust and respect, leadership, and company reputation. In combination and individually, HR professionals and managers play important roles in ensuring the success of the organization's employee engagement initiatives.</a:t>
            </a:r>
          </a:p>
          <a:p>
            <a:endParaRPr lang="en-GB" dirty="0"/>
          </a:p>
          <a:p>
            <a:r>
              <a:rPr lang="en-GB" dirty="0"/>
              <a:t>THE ROLE OF HR</a:t>
            </a:r>
          </a:p>
          <a:p>
            <a:endParaRPr lang="en-GB" dirty="0"/>
          </a:p>
          <a:p>
            <a:r>
              <a:rPr lang="en-GB" dirty="0"/>
              <a:t>To foster a culture of engagement, HR should lead the way in the design, measurement and evaluation of proactive workplace policies and practices that help attract and retain talent with the skills and competencies necessary for growth and sustainability. Engaged employees = investment in T&amp;D and PM system that recognises efforts. </a:t>
            </a:r>
          </a:p>
          <a:p>
            <a:endParaRPr lang="en-GB" dirty="0"/>
          </a:p>
          <a:p>
            <a:r>
              <a:rPr lang="en-GB" dirty="0"/>
              <a:t>HR practices have a significant impact on employee engagement. The following practices can increase employee engagement:</a:t>
            </a:r>
          </a:p>
          <a:p>
            <a:pPr marL="171450" indent="-171450">
              <a:buFont typeface="Arial" panose="020B0604020202020204" pitchFamily="34" charset="0"/>
              <a:buChar char="•"/>
            </a:pPr>
            <a:r>
              <a:rPr lang="en-GB" dirty="0"/>
              <a:t>Job enrichment. Incorporate meaning, variety, autonomy and co-worker respect into jobs and tasks so that employees view their role more broadly and become more willing to take on duties beyond their job description.</a:t>
            </a:r>
          </a:p>
          <a:p>
            <a:pPr marL="171450" indent="-171450">
              <a:buFont typeface="Arial" panose="020B0604020202020204" pitchFamily="34" charset="0"/>
              <a:buChar char="•"/>
            </a:pPr>
            <a:r>
              <a:rPr lang="en-GB" dirty="0"/>
              <a:t>Recruiting. Target applicants who are likely to view their work as interesting and challenging. Encourage those who are not suited for particular work to opt out of the process (carefully)</a:t>
            </a:r>
          </a:p>
          <a:p>
            <a:pPr marL="171450" indent="-171450">
              <a:buFont typeface="Arial" panose="020B0604020202020204" pitchFamily="34" charset="0"/>
              <a:buChar char="•"/>
            </a:pPr>
            <a:r>
              <a:rPr lang="en-GB" dirty="0"/>
              <a:t>Selection. Choose candidates who are most likely to perform job duties well, make voluntary contributions and avoid improper conduct.</a:t>
            </a:r>
          </a:p>
          <a:p>
            <a:pPr marL="171450" indent="-171450">
              <a:buFont typeface="Arial" panose="020B0604020202020204" pitchFamily="34" charset="0"/>
              <a:buChar char="•"/>
            </a:pPr>
            <a:r>
              <a:rPr lang="en-GB" dirty="0"/>
              <a:t>Training and development. Provide orientation to create understanding about how the job contributes to the organisation. Offer skill development training to increase job performance, satisfaction and self-efficacy.</a:t>
            </a:r>
          </a:p>
          <a:p>
            <a:pPr marL="171450" indent="-171450">
              <a:buFont typeface="Arial" panose="020B0604020202020204" pitchFamily="34" charset="0"/>
              <a:buChar char="•"/>
            </a:pPr>
            <a:r>
              <a:rPr lang="en-GB" dirty="0"/>
              <a:t>Performance management. Set challenging goals that align with the organisation's strategic objectives, provide feedback, and recognise accomplishments and extra voluntary contributions.</a:t>
            </a:r>
          </a:p>
          <a:p>
            <a:endParaRPr lang="en-GB" dirty="0"/>
          </a:p>
          <a:p>
            <a:r>
              <a:rPr lang="en-GB" dirty="0"/>
              <a:t>THE ROLE OF MANAGERS</a:t>
            </a:r>
          </a:p>
          <a:p>
            <a:endParaRPr lang="en-GB" dirty="0"/>
          </a:p>
          <a:p>
            <a:r>
              <a:rPr lang="en-GB" dirty="0"/>
              <a:t>Middle managers/line managers play a key role in employee engagement, creating a respectful and trusting relationship with their direct reports, communicating company values and setting expectations for the day-to-day business of any organisation. Studies show that people often leave managers, not companies and ensuring managers are actively participating in and managing employee engagement is paramount. Middle managers themselves need to be empowered by being given larger responsibilities, trained for their expanded roles and more involved in strategic decisions. If an organisation's executives and HR professionals want to hold managers accountable for the engagement levels, they should:</a:t>
            </a:r>
          </a:p>
          <a:p>
            <a:endParaRPr lang="en-GB" dirty="0"/>
          </a:p>
          <a:p>
            <a:pPr marL="171450" indent="-171450">
              <a:buFont typeface="Arial" panose="020B0604020202020204" pitchFamily="34" charset="0"/>
              <a:buChar char="•"/>
            </a:pPr>
            <a:r>
              <a:rPr lang="en-GB" dirty="0"/>
              <a:t>Make sure that managers and employees have the tools to do their jobs correctly.</a:t>
            </a:r>
          </a:p>
          <a:p>
            <a:pPr marL="171450" indent="-171450">
              <a:buFont typeface="Arial" panose="020B0604020202020204" pitchFamily="34" charset="0"/>
              <a:buChar char="•"/>
            </a:pPr>
            <a:r>
              <a:rPr lang="en-GB" dirty="0"/>
              <a:t>Periodically assign managers larger, more exciting roles.</a:t>
            </a:r>
          </a:p>
          <a:p>
            <a:pPr marL="171450" indent="-171450">
              <a:buFont typeface="Arial" panose="020B0604020202020204" pitchFamily="34" charset="0"/>
              <a:buChar char="•"/>
            </a:pPr>
            <a:r>
              <a:rPr lang="en-GB" dirty="0"/>
              <a:t>Give managers appropriate authority.</a:t>
            </a:r>
          </a:p>
          <a:p>
            <a:pPr marL="171450" indent="-171450">
              <a:buFont typeface="Arial" panose="020B0604020202020204" pitchFamily="34" charset="0"/>
              <a:buChar char="•"/>
            </a:pPr>
            <a:r>
              <a:rPr lang="en-GB" dirty="0"/>
              <a:t>Accelerate leadership development efforts.</a:t>
            </a:r>
          </a:p>
          <a:p>
            <a:pPr marL="171450" indent="-171450">
              <a:buFont typeface="Arial" panose="020B0604020202020204" pitchFamily="34" charset="0"/>
              <a:buChar char="•"/>
            </a:pPr>
            <a:r>
              <a:rPr lang="en-GB" dirty="0"/>
              <a:t>Ask managers to convey the corporate mission and vision and to help transform the organization.</a:t>
            </a:r>
          </a:p>
        </p:txBody>
      </p:sp>
      <p:sp>
        <p:nvSpPr>
          <p:cNvPr id="4" name="Slide Number Placeholder 3"/>
          <p:cNvSpPr>
            <a:spLocks noGrp="1"/>
          </p:cNvSpPr>
          <p:nvPr>
            <p:ph type="sldNum" sz="quarter" idx="5"/>
          </p:nvPr>
        </p:nvSpPr>
        <p:spPr/>
        <p:txBody>
          <a:bodyPr/>
          <a:lstStyle/>
          <a:p>
            <a:fld id="{935FE9E1-8E8D-4B44-91EE-C18DDB151713}" type="slidenum">
              <a:rPr lang="en-GB" smtClean="0"/>
              <a:t>36</a:t>
            </a:fld>
            <a:endParaRPr lang="en-GB"/>
          </a:p>
        </p:txBody>
      </p:sp>
    </p:spTree>
    <p:extLst>
      <p:ext uri="{BB962C8B-B14F-4D97-AF65-F5344CB8AC3E}">
        <p14:creationId xmlns:p14="http://schemas.microsoft.com/office/powerpoint/2010/main" val="37614753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37</a:t>
            </a:fld>
            <a:endParaRPr lang="en-GB"/>
          </a:p>
        </p:txBody>
      </p:sp>
    </p:spTree>
    <p:extLst>
      <p:ext uri="{BB962C8B-B14F-4D97-AF65-F5344CB8AC3E}">
        <p14:creationId xmlns:p14="http://schemas.microsoft.com/office/powerpoint/2010/main" val="26868460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lnSpc>
                <a:spcPct val="115000"/>
              </a:lnSpc>
              <a:buFont typeface="Calibri" panose="020F0502020204030204" pitchFamily="34" charset="0"/>
              <a:buNone/>
              <a:tabLst>
                <a:tab pos="2286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Key research conducted by Purcell et al (2003) identified the ‘AMO’ model. For employees individually and collectively to engage in discretionary/engaged behaviour that is beneficial to business performance, three conditions must apply: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Ability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employees must have the necessary skills, knowledge and experience to do current and future jobs (PM)</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Motivation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there must be adequate motivation for employees to apply their abilities e.g. pay and recognition (PM and EE)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Opportunity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employees must be given the opportunity to demonstrate skills, knowledge and discretionary behaviour (T&amp;D – HR central)</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assumption in A (Ability) is that people will want to apply for jobs in an organisation (recruitment), have their attributes recognised (selection) and be willing to learn new skills and behaviours (training and development/PM), thus engaging in HRM practices linking to performance.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M (Motivation) the assumption is that people can be motivated to use their ability in a productive manner because they will respond to various extrinsic and intrinsic rewards and stimuli (EE and reward management). Link to motivation theory.</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O (Opportunity) the assumption is that people will provide good customer service, or high-quality work beyond just the satisfactory level, and wish to engage in problem-solving or wider involvement schemes, given the opportunities to do so. They need the opportunity both to use or practise their skills and to contribute to collective efforts at the team, section and organisation level. In other words, to have the opportunity to participate in these efforts both in doing their job and in the organisation. </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38</a:t>
            </a:fld>
            <a:endParaRPr lang="en-GB"/>
          </a:p>
        </p:txBody>
      </p:sp>
    </p:spTree>
    <p:extLst>
      <p:ext uri="{BB962C8B-B14F-4D97-AF65-F5344CB8AC3E}">
        <p14:creationId xmlns:p14="http://schemas.microsoft.com/office/powerpoint/2010/main" val="13300327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ake</a:t>
            </a:r>
            <a:r>
              <a:rPr lang="en-GB" dirty="0"/>
              <a:t>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40</a:t>
            </a:fld>
            <a:endParaRPr lang="en-GB"/>
          </a:p>
        </p:txBody>
      </p:sp>
    </p:spTree>
    <p:extLst>
      <p:ext uri="{BB962C8B-B14F-4D97-AF65-F5344CB8AC3E}">
        <p14:creationId xmlns:p14="http://schemas.microsoft.com/office/powerpoint/2010/main" val="12156520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02/03/2025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02/03/2025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youtube.com/watch?v=ZtYU87QNjPw"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hyperlink" Target="https://focus.kornferry.com/leadership-and-talent/new-report-better-performance-starts-with-better-leadership/#_ftn2"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youtube.com/watch?v=xqO3sfRZDA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2666406"/>
          </a:xfrm>
        </p:spPr>
        <p:txBody>
          <a:bodyPr>
            <a:normAutofit fontScale="90000"/>
          </a:bodyPr>
          <a:lstStyle/>
          <a:p>
            <a:r>
              <a:rPr lang="en-GB" b="1" dirty="0">
                <a:solidFill>
                  <a:schemeClr val="bg1"/>
                </a:solidFill>
                <a:latin typeface="Arial" panose="020B0604020202020204" pitchFamily="34" charset="0"/>
                <a:cs typeface="Arial" panose="020B0604020202020204" pitchFamily="34" charset="0"/>
              </a:rPr>
              <a:t>BMMB7025</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Managing People in Organisations</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Performance Management &amp; Employee Engagement</a:t>
            </a:r>
            <a:endParaRPr lang="en-GB" b="1" dirty="0">
              <a:solidFill>
                <a:schemeClr val="bg1"/>
              </a:solidFill>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825824" y="4437112"/>
            <a:ext cx="8534400" cy="1274017"/>
          </a:xfrm>
        </p:spPr>
        <p:txBody>
          <a:bodyPr/>
          <a:lstStyle/>
          <a:p>
            <a:r>
              <a:rPr lang="en-GB" b="1" dirty="0" err="1">
                <a:solidFill>
                  <a:schemeClr val="bg1"/>
                </a:solidFill>
              </a:rPr>
              <a:t>Dr.</a:t>
            </a:r>
            <a:r>
              <a:rPr lang="en-GB" b="1" dirty="0">
                <a:solidFill>
                  <a:schemeClr val="bg1"/>
                </a:solidFill>
              </a:rPr>
              <a:t> Helen Lee</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So who has the power in the employment relationship?</a:t>
            </a:r>
          </a:p>
          <a:p>
            <a:r>
              <a:rPr lang="en-GB" dirty="0"/>
              <a:t>How do we ensure high performing workplaces?</a:t>
            </a:r>
          </a:p>
          <a:p>
            <a:r>
              <a:rPr lang="en-GB" dirty="0"/>
              <a:t>How do we balance the needs/wants of individuals and needs/wants of groups?</a:t>
            </a:r>
          </a:p>
        </p:txBody>
      </p:sp>
    </p:spTree>
    <p:extLst>
      <p:ext uri="{BB962C8B-B14F-4D97-AF65-F5344CB8AC3E}">
        <p14:creationId xmlns:p14="http://schemas.microsoft.com/office/powerpoint/2010/main" val="868507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2E846-0CA8-4184-886E-693AA3126E88}"/>
              </a:ext>
            </a:extLst>
          </p:cNvPr>
          <p:cNvSpPr>
            <a:spLocks noGrp="1"/>
          </p:cNvSpPr>
          <p:nvPr>
            <p:ph type="title"/>
          </p:nvPr>
        </p:nvSpPr>
        <p:spPr>
          <a:xfrm>
            <a:off x="838200" y="673770"/>
            <a:ext cx="3220329" cy="2027227"/>
          </a:xfrm>
        </p:spPr>
        <p:txBody>
          <a:bodyPr anchor="t">
            <a:normAutofit/>
          </a:bodyPr>
          <a:lstStyle/>
          <a:p>
            <a:r>
              <a:rPr lang="en-GB" sz="5400">
                <a:solidFill>
                  <a:srgbClr val="FFFFFF"/>
                </a:solidFill>
              </a:rPr>
              <a:t>Today</a:t>
            </a:r>
          </a:p>
        </p:txBody>
      </p:sp>
      <p:graphicFrame>
        <p:nvGraphicFramePr>
          <p:cNvPr id="5" name="Content Placeholder 2">
            <a:extLst>
              <a:ext uri="{FF2B5EF4-FFF2-40B4-BE49-F238E27FC236}">
                <a16:creationId xmlns:a16="http://schemas.microsoft.com/office/drawing/2014/main" id="{32861117-3E46-43E3-AB7B-3ADBB6F42C0A}"/>
              </a:ext>
            </a:extLst>
          </p:cNvPr>
          <p:cNvGraphicFramePr>
            <a:graphicFrameLocks noGrp="1"/>
          </p:cNvGraphicFramePr>
          <p:nvPr>
            <p:ph idx="1"/>
            <p:extLst>
              <p:ext uri="{D42A27DB-BD31-4B8C-83A1-F6EECF244321}">
                <p14:modId xmlns:p14="http://schemas.microsoft.com/office/powerpoint/2010/main" val="3335526570"/>
              </p:ext>
            </p:extLst>
          </p:nvPr>
        </p:nvGraphicFramePr>
        <p:xfrm>
          <a:off x="5227909" y="260648"/>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Introducing Employment Relations: Amazon.co.uk: Williams, Steve:  9780198777120: Books">
            <a:extLst>
              <a:ext uri="{FF2B5EF4-FFF2-40B4-BE49-F238E27FC236}">
                <a16:creationId xmlns:a16="http://schemas.microsoft.com/office/drawing/2014/main" id="{FF43EF5A-C5FC-4C47-8E22-0EF56856EB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71464" y="1457880"/>
            <a:ext cx="2953475" cy="3845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8761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376" y="1140152"/>
            <a:ext cx="4392488" cy="4248512"/>
          </a:xfrm>
        </p:spPr>
        <p:txBody>
          <a:bodyPr>
            <a:normAutofit/>
          </a:bodyPr>
          <a:lstStyle/>
          <a:p>
            <a:r>
              <a:rPr lang="en-GB" b="1" dirty="0"/>
              <a:t>Key actors in the employment relationship</a:t>
            </a:r>
          </a:p>
        </p:txBody>
      </p:sp>
      <p:sp>
        <p:nvSpPr>
          <p:cNvPr id="3" name="Content Placeholder 2"/>
          <p:cNvSpPr>
            <a:spLocks noGrp="1"/>
          </p:cNvSpPr>
          <p:nvPr>
            <p:ph idx="1"/>
          </p:nvPr>
        </p:nvSpPr>
        <p:spPr>
          <a:xfrm>
            <a:off x="5126418" y="548640"/>
            <a:ext cx="6224335" cy="5431536"/>
          </a:xfrm>
        </p:spPr>
        <p:txBody>
          <a:bodyPr anchor="ctr">
            <a:normAutofit/>
          </a:bodyPr>
          <a:lstStyle/>
          <a:p>
            <a:r>
              <a:rPr lang="en-GB" sz="3600" dirty="0"/>
              <a:t>Employers/managers</a:t>
            </a:r>
          </a:p>
          <a:p>
            <a:r>
              <a:rPr lang="en-GB" sz="3600" dirty="0"/>
              <a:t>Employees, representatives and unions</a:t>
            </a:r>
          </a:p>
          <a:p>
            <a:r>
              <a:rPr lang="en-GB" sz="3600" dirty="0"/>
              <a:t>The State (Government and Agencies)</a:t>
            </a:r>
          </a:p>
          <a:p>
            <a:pPr marL="0" indent="0">
              <a:buNone/>
            </a:pPr>
            <a:endParaRPr lang="en-GB" sz="2200" dirty="0"/>
          </a:p>
        </p:txBody>
      </p:sp>
    </p:spTree>
    <p:extLst>
      <p:ext uri="{BB962C8B-B14F-4D97-AF65-F5344CB8AC3E}">
        <p14:creationId xmlns:p14="http://schemas.microsoft.com/office/powerpoint/2010/main" val="211135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243408"/>
            <a:ext cx="8229600" cy="1143000"/>
          </a:xfrm>
        </p:spPr>
        <p:txBody>
          <a:bodyPr>
            <a:normAutofit fontScale="90000"/>
          </a:bodyPr>
          <a:lstStyle/>
          <a:p>
            <a:r>
              <a:rPr lang="en-GB" b="1" dirty="0"/>
              <a:t>Interests in employment relations</a:t>
            </a:r>
          </a:p>
        </p:txBody>
      </p:sp>
      <p:graphicFrame>
        <p:nvGraphicFramePr>
          <p:cNvPr id="5" name="Content Placeholder 4"/>
          <p:cNvGraphicFramePr>
            <a:graphicFrameLocks noGrp="1"/>
          </p:cNvGraphicFramePr>
          <p:nvPr>
            <p:ph sz="half" idx="1"/>
          </p:nvPr>
        </p:nvGraphicFramePr>
        <p:xfrm>
          <a:off x="983432" y="692697"/>
          <a:ext cx="10009113" cy="5904653"/>
        </p:xfrm>
        <a:graphic>
          <a:graphicData uri="http://schemas.openxmlformats.org/drawingml/2006/table">
            <a:tbl>
              <a:tblPr firstRow="1" bandRow="1">
                <a:tableStyleId>{5C22544A-7EE6-4342-B048-85BDC9FD1C3A}</a:tableStyleId>
              </a:tblPr>
              <a:tblGrid>
                <a:gridCol w="3336371">
                  <a:extLst>
                    <a:ext uri="{9D8B030D-6E8A-4147-A177-3AD203B41FA5}">
                      <a16:colId xmlns:a16="http://schemas.microsoft.com/office/drawing/2014/main" val="20000"/>
                    </a:ext>
                  </a:extLst>
                </a:gridCol>
                <a:gridCol w="3336371">
                  <a:extLst>
                    <a:ext uri="{9D8B030D-6E8A-4147-A177-3AD203B41FA5}">
                      <a16:colId xmlns:a16="http://schemas.microsoft.com/office/drawing/2014/main" val="20001"/>
                    </a:ext>
                  </a:extLst>
                </a:gridCol>
                <a:gridCol w="3336371">
                  <a:extLst>
                    <a:ext uri="{9D8B030D-6E8A-4147-A177-3AD203B41FA5}">
                      <a16:colId xmlns:a16="http://schemas.microsoft.com/office/drawing/2014/main" val="20002"/>
                    </a:ext>
                  </a:extLst>
                </a:gridCol>
              </a:tblGrid>
              <a:tr h="695639">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Employee </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Employer</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The State</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extLst>
                  <a:ext uri="{0D108BD9-81ED-4DB2-BD59-A6C34878D82A}">
                    <a16:rowId xmlns:a16="http://schemas.microsoft.com/office/drawing/2014/main" val="10000"/>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Employment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Profit maximisation</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Power</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1"/>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Income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Shareholder value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Economic growth</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2"/>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Fairness </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Stakeholder interests</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Ideology</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3"/>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Voice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Quality and service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Continuity</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4"/>
                  </a:ext>
                </a:extLst>
              </a:tr>
              <a:tr h="695639">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Job satisfaction</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Employee engagement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rowSpan="3">
                  <a:txBody>
                    <a:bodyPr/>
                    <a:lstStyle/>
                    <a:p>
                      <a:pPr algn="ctr">
                        <a:lnSpc>
                          <a:spcPct val="200000"/>
                        </a:lnSpc>
                        <a:spcAft>
                          <a:spcPts val="0"/>
                        </a:spcAft>
                      </a:pPr>
                      <a:r>
                        <a:rPr lang="en-GB" sz="1800" b="0" dirty="0">
                          <a:effectLst/>
                          <a:latin typeface="Arial" panose="020B0604020202020204" pitchFamily="34" charset="0"/>
                          <a:ea typeface="SimHei"/>
                          <a:cs typeface="Arial" panose="020B0604020202020204" pitchFamily="34" charset="0"/>
                        </a:rPr>
                        <a:t> </a:t>
                      </a:r>
                      <a:endParaRPr lang="en-GB" sz="1800" b="0" dirty="0">
                        <a:effectLst/>
                        <a:latin typeface="Arial" panose="020B0604020202020204" pitchFamily="34" charset="0"/>
                        <a:ea typeface="Times New Roman"/>
                        <a:cs typeface="Arial" panose="020B0604020202020204" pitchFamily="34" charset="0"/>
                      </a:endParaRPr>
                    </a:p>
                    <a:p>
                      <a:pPr algn="ctr">
                        <a:lnSpc>
                          <a:spcPct val="200000"/>
                        </a:lnSpc>
                        <a:spcAft>
                          <a:spcPts val="0"/>
                        </a:spcAft>
                      </a:pPr>
                      <a:r>
                        <a:rPr lang="en-GB" sz="1800" b="0" dirty="0">
                          <a:effectLst/>
                          <a:latin typeface="Arial" panose="020B0604020202020204" pitchFamily="34" charset="0"/>
                          <a:ea typeface="SimHei"/>
                          <a:cs typeface="Arial" panose="020B0604020202020204" pitchFamily="34" charset="0"/>
                        </a:rPr>
                        <a:t> </a:t>
                      </a:r>
                    </a:p>
                    <a:p>
                      <a:pPr algn="ctr">
                        <a:lnSpc>
                          <a:spcPct val="200000"/>
                        </a:lnSpc>
                        <a:spcAft>
                          <a:spcPts val="0"/>
                        </a:spcAft>
                      </a:pPr>
                      <a:r>
                        <a:rPr lang="en-GB" sz="1600" b="0" i="1" dirty="0">
                          <a:effectLst/>
                          <a:latin typeface="Arial" panose="020B0604020202020204" pitchFamily="34" charset="0"/>
                          <a:ea typeface="SimHei"/>
                          <a:cs typeface="Arial" panose="020B0604020202020204" pitchFamily="34" charset="0"/>
                        </a:rPr>
                        <a:t>(</a:t>
                      </a:r>
                      <a:r>
                        <a:rPr lang="en-GB" sz="1400" b="0" i="1" dirty="0">
                          <a:effectLst/>
                          <a:latin typeface="Arial" panose="020B0604020202020204" pitchFamily="34" charset="0"/>
                          <a:ea typeface="SimHei"/>
                          <a:cs typeface="Arial" panose="020B0604020202020204" pitchFamily="34" charset="0"/>
                        </a:rPr>
                        <a:t>Adapted from Budd and Bhave</a:t>
                      </a:r>
                      <a:r>
                        <a:rPr lang="en-GB" sz="1400" b="0" i="1" baseline="0" dirty="0">
                          <a:effectLst/>
                          <a:latin typeface="Arial" panose="020B0604020202020204" pitchFamily="34" charset="0"/>
                          <a:ea typeface="SimHei"/>
                          <a:cs typeface="Arial" panose="020B0604020202020204" pitchFamily="34" charset="0"/>
                        </a:rPr>
                        <a:t> </a:t>
                      </a:r>
                      <a:r>
                        <a:rPr lang="en-GB" sz="1400" b="0" i="1" dirty="0">
                          <a:effectLst/>
                          <a:latin typeface="Arial" panose="020B0604020202020204" pitchFamily="34" charset="0"/>
                          <a:ea typeface="SimHei"/>
                          <a:cs typeface="Arial" panose="020B0604020202020204" pitchFamily="34" charset="0"/>
                        </a:rPr>
                        <a:t>(2008)) </a:t>
                      </a:r>
                      <a:endParaRPr lang="en-GB" sz="1600" b="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5"/>
                  </a:ext>
                </a:extLst>
              </a:tr>
              <a:tr h="695639">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Occupational identity</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Creation of employment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6"/>
                  </a:ext>
                </a:extLst>
              </a:tr>
              <a:tr h="1035180">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Autonomy</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Control</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40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570250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A15D926-30E3-484E-8F34-15280D023524}"/>
              </a:ext>
            </a:extLst>
          </p:cNvPr>
          <p:cNvSpPr txBox="1"/>
          <p:nvPr/>
        </p:nvSpPr>
        <p:spPr>
          <a:xfrm>
            <a:off x="838200" y="91418"/>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Trends</a:t>
            </a:r>
          </a:p>
        </p:txBody>
      </p:sp>
      <p:sp>
        <p:nvSpPr>
          <p:cNvPr id="19460" name="Rectangle 4"/>
          <p:cNvSpPr>
            <a:spLocks noGrp="1" noChangeArrowheads="1"/>
          </p:cNvSpPr>
          <p:nvPr>
            <p:ph type="body" idx="1"/>
          </p:nvPr>
        </p:nvSpPr>
        <p:spPr>
          <a:xfrm>
            <a:off x="701252" y="1433005"/>
            <a:ext cx="11497887" cy="4228243"/>
          </a:xfrm>
        </p:spPr>
        <p:txBody>
          <a:bodyPr vert="horz" lIns="91440" tIns="45720" rIns="91440" bIns="45720" rtlCol="0">
            <a:normAutofit/>
          </a:bodyPr>
          <a:lstStyle/>
          <a:p>
            <a:pPr marL="514350"/>
            <a:r>
              <a:rPr lang="en-US" altLang="en-US" sz="3200" dirty="0"/>
              <a:t>Technological change and </a:t>
            </a:r>
            <a:r>
              <a:rPr lang="en-US" altLang="en-US" sz="3200" dirty="0" err="1"/>
              <a:t>globalisation</a:t>
            </a:r>
            <a:endParaRPr lang="en-US" altLang="en-US" sz="3200" dirty="0"/>
          </a:p>
          <a:p>
            <a:pPr marL="514350"/>
            <a:r>
              <a:rPr lang="en-US" altLang="en-US" sz="3200" dirty="0"/>
              <a:t>Demographic change</a:t>
            </a:r>
          </a:p>
          <a:p>
            <a:pPr marL="514350"/>
            <a:r>
              <a:rPr lang="en-US" altLang="en-US" sz="3200" dirty="0"/>
              <a:t>Increased female participation</a:t>
            </a:r>
          </a:p>
          <a:p>
            <a:pPr marL="514350"/>
            <a:r>
              <a:rPr lang="en-US" altLang="en-US" sz="3200" dirty="0"/>
              <a:t>Increased educational participation</a:t>
            </a:r>
          </a:p>
          <a:p>
            <a:pPr marL="514350"/>
            <a:r>
              <a:rPr lang="en-US" altLang="en-US" sz="3200" dirty="0"/>
              <a:t>Decline of collective workplace institutions</a:t>
            </a:r>
          </a:p>
          <a:p>
            <a:pPr marL="514350"/>
            <a:r>
              <a:rPr lang="en-US" altLang="en-US" sz="3200" dirty="0"/>
              <a:t>Greater diversity in employment relationships and how we work </a:t>
            </a:r>
          </a:p>
        </p:txBody>
      </p:sp>
      <p:sp>
        <p:nvSpPr>
          <p:cNvPr id="2" name="Slide Number Placeholder 1">
            <a:extLst>
              <a:ext uri="{FF2B5EF4-FFF2-40B4-BE49-F238E27FC236}">
                <a16:creationId xmlns:a16="http://schemas.microsoft.com/office/drawing/2014/main" id="{276780BC-D438-4DF7-A11E-8F68F525A45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C82685A-BD3A-4230-8D85-804689F67293}" type="slidenum">
              <a:rPr lang="en-US" smtClean="0"/>
              <a:pPr>
                <a:spcAft>
                  <a:spcPts val="600"/>
                </a:spcAft>
              </a:pPr>
              <a:t>6</a:t>
            </a:fld>
            <a:endParaRPr lang="en-US"/>
          </a:p>
        </p:txBody>
      </p:sp>
    </p:spTree>
    <p:extLst>
      <p:ext uri="{BB962C8B-B14F-4D97-AF65-F5344CB8AC3E}">
        <p14:creationId xmlns:p14="http://schemas.microsoft.com/office/powerpoint/2010/main" val="3308929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6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6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6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24741" y="620392"/>
            <a:ext cx="3808268" cy="4032744"/>
          </a:xfrm>
        </p:spPr>
        <p:txBody>
          <a:bodyPr>
            <a:normAutofit/>
          </a:bodyPr>
          <a:lstStyle/>
          <a:p>
            <a:r>
              <a:rPr lang="en-GB" sz="5400" b="1" dirty="0">
                <a:solidFill>
                  <a:schemeClr val="accent5"/>
                </a:solidFill>
              </a:rPr>
              <a:t>Regulating employee relations</a:t>
            </a:r>
          </a:p>
        </p:txBody>
      </p:sp>
      <p:graphicFrame>
        <p:nvGraphicFramePr>
          <p:cNvPr id="14" name="Content Placeholder 2">
            <a:extLst>
              <a:ext uri="{FF2B5EF4-FFF2-40B4-BE49-F238E27FC236}">
                <a16:creationId xmlns:a16="http://schemas.microsoft.com/office/drawing/2014/main" id="{42E68D1C-A8D4-481C-9E77-D58084908ADB}"/>
              </a:ext>
            </a:extLst>
          </p:cNvPr>
          <p:cNvGraphicFramePr>
            <a:graphicFrameLocks noGrp="1"/>
          </p:cNvGraphicFramePr>
          <p:nvPr>
            <p:ph idx="1"/>
          </p:nvPr>
        </p:nvGraphicFramePr>
        <p:xfrm>
          <a:off x="5087888" y="188640"/>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3826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7B8624E7-BC76-F4F7-8652-EC29A5E3088B}"/>
              </a:ext>
            </a:extLst>
          </p:cNvPr>
          <p:cNvSpPr>
            <a:spLocks noGrp="1"/>
          </p:cNvSpPr>
          <p:nvPr>
            <p:ph type="title"/>
          </p:nvPr>
        </p:nvSpPr>
        <p:spPr>
          <a:xfrm>
            <a:off x="609600" y="274638"/>
            <a:ext cx="10972800" cy="1143000"/>
          </a:xfrm>
        </p:spPr>
        <p:txBody>
          <a:bodyPr/>
          <a:lstStyle/>
          <a:p>
            <a:r>
              <a:rPr lang="en-US" dirty="0"/>
              <a:t>Lord vs Serfs – models of ER </a:t>
            </a:r>
          </a:p>
        </p:txBody>
      </p:sp>
      <p:pic>
        <p:nvPicPr>
          <p:cNvPr id="1026" name="Picture 2" descr="Monty Python - Repressed Citizen - YouTube">
            <a:extLst>
              <a:ext uri="{FF2B5EF4-FFF2-40B4-BE49-F238E27FC236}">
                <a16:creationId xmlns:a16="http://schemas.microsoft.com/office/drawing/2014/main" id="{5CA3C337-158C-9750-47AF-7E957F30F0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279" r="12789"/>
          <a:stretch/>
        </p:blipFill>
        <p:spPr bwMode="auto">
          <a:xfrm>
            <a:off x="1199456" y="1290161"/>
            <a:ext cx="5774432" cy="4277678"/>
          </a:xfrm>
          <a:prstGeom prst="rect">
            <a:avLst/>
          </a:prstGeom>
          <a:solidFill>
            <a:srgbClr val="FFFFFF"/>
          </a:solidFill>
        </p:spPr>
      </p:pic>
      <p:sp>
        <p:nvSpPr>
          <p:cNvPr id="5" name="TextBox 4">
            <a:extLst>
              <a:ext uri="{FF2B5EF4-FFF2-40B4-BE49-F238E27FC236}">
                <a16:creationId xmlns:a16="http://schemas.microsoft.com/office/drawing/2014/main" id="{D5CA9899-5BB9-E9F0-F82E-09784F64CCEF}"/>
              </a:ext>
            </a:extLst>
          </p:cNvPr>
          <p:cNvSpPr txBox="1"/>
          <p:nvPr/>
        </p:nvSpPr>
        <p:spPr>
          <a:xfrm>
            <a:off x="7291028" y="2924943"/>
            <a:ext cx="3053444" cy="1656185"/>
          </a:xfrm>
          <a:prstGeom prst="rect">
            <a:avLst/>
          </a:prstGeom>
        </p:spPr>
        <p:txBody>
          <a:bodyPr vert="horz" lIns="91440" tIns="45720" rIns="91440" bIns="45720" rtlCol="0">
            <a:normAutofit/>
          </a:bodyPr>
          <a:lstStyle/>
          <a:p>
            <a:pPr>
              <a:spcBef>
                <a:spcPct val="20000"/>
              </a:spcBef>
            </a:pPr>
            <a:r>
              <a:rPr lang="en-US" sz="2800" dirty="0">
                <a:hlinkClick r:id="rId4"/>
              </a:rPr>
              <a:t>https://www.youtube.com/watch?v=ZtYU87QNjPw</a:t>
            </a:r>
            <a:r>
              <a:rPr lang="en-US" sz="2800" dirty="0"/>
              <a:t> </a:t>
            </a:r>
          </a:p>
        </p:txBody>
      </p:sp>
    </p:spTree>
    <p:extLst>
      <p:ext uri="{BB962C8B-B14F-4D97-AF65-F5344CB8AC3E}">
        <p14:creationId xmlns:p14="http://schemas.microsoft.com/office/powerpoint/2010/main" val="296382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ED50EE7-32D4-4733-9495-E64442151229}"/>
              </a:ext>
            </a:extLst>
          </p:cNvPr>
          <p:cNvSpPr>
            <a:spLocks noGrp="1" noChangeArrowheads="1"/>
          </p:cNvSpPr>
          <p:nvPr>
            <p:ph type="title"/>
          </p:nvPr>
        </p:nvSpPr>
        <p:spPr>
          <a:xfrm>
            <a:off x="335360" y="1988840"/>
            <a:ext cx="3551874" cy="2563460"/>
          </a:xfrm>
        </p:spPr>
        <p:txBody>
          <a:bodyPr>
            <a:normAutofit/>
          </a:bodyPr>
          <a:lstStyle/>
          <a:p>
            <a:r>
              <a:rPr lang="en-GB" altLang="en-US" b="1" dirty="0"/>
              <a:t>Involvement and Participation</a:t>
            </a:r>
          </a:p>
        </p:txBody>
      </p:sp>
      <p:sp>
        <p:nvSpPr>
          <p:cNvPr id="3" name="Content Placeholder 2">
            <a:extLst>
              <a:ext uri="{FF2B5EF4-FFF2-40B4-BE49-F238E27FC236}">
                <a16:creationId xmlns:a16="http://schemas.microsoft.com/office/drawing/2014/main" id="{9825253C-3CAC-40B6-8A67-325E838A58DA}"/>
              </a:ext>
            </a:extLst>
          </p:cNvPr>
          <p:cNvSpPr>
            <a:spLocks noGrp="1" noChangeArrowheads="1"/>
          </p:cNvSpPr>
          <p:nvPr>
            <p:ph idx="1"/>
          </p:nvPr>
        </p:nvSpPr>
        <p:spPr>
          <a:xfrm>
            <a:off x="4447308" y="591345"/>
            <a:ext cx="7409332" cy="5069904"/>
          </a:xfrm>
        </p:spPr>
        <p:txBody>
          <a:bodyPr anchor="ctr">
            <a:normAutofit lnSpcReduction="10000"/>
          </a:bodyPr>
          <a:lstStyle/>
          <a:p>
            <a:pPr marL="0" indent="0">
              <a:buNone/>
            </a:pPr>
            <a:r>
              <a:rPr lang="en-GB" altLang="en-US" sz="2600" b="1" dirty="0"/>
              <a:t>Involvement:</a:t>
            </a:r>
          </a:p>
          <a:p>
            <a:r>
              <a:rPr lang="en-GB" altLang="en-US" sz="2600" dirty="0"/>
              <a:t>Management initiated arrangements focused on the </a:t>
            </a:r>
            <a:r>
              <a:rPr lang="en-GB" altLang="en-US" sz="2600" b="1" dirty="0"/>
              <a:t>individual</a:t>
            </a:r>
            <a:r>
              <a:rPr lang="en-GB" altLang="en-US" sz="2600" dirty="0"/>
              <a:t>, with tight constraints on empowerment of employees and does not include organisational decision making</a:t>
            </a:r>
          </a:p>
          <a:p>
            <a:endParaRPr lang="en-GB" altLang="en-US" sz="2600" dirty="0"/>
          </a:p>
          <a:p>
            <a:pPr marL="0" indent="0">
              <a:buNone/>
            </a:pPr>
            <a:r>
              <a:rPr lang="en-GB" altLang="en-US" sz="2600" b="1" dirty="0"/>
              <a:t>Participation:</a:t>
            </a:r>
          </a:p>
          <a:p>
            <a:r>
              <a:rPr lang="en-GB" altLang="en-US" sz="2600" dirty="0"/>
              <a:t>Embraces employees in the organisational decision making process on a </a:t>
            </a:r>
            <a:r>
              <a:rPr lang="en-GB" altLang="en-US" sz="2600" b="1" dirty="0"/>
              <a:t>collective</a:t>
            </a:r>
            <a:r>
              <a:rPr lang="en-GB" altLang="en-US" sz="2600" dirty="0"/>
              <a:t> basis</a:t>
            </a:r>
          </a:p>
          <a:p>
            <a:pPr marL="0" indent="0">
              <a:buNone/>
            </a:pPr>
            <a:endParaRPr lang="en-GB" altLang="en-US" sz="2600" dirty="0"/>
          </a:p>
          <a:p>
            <a:pPr>
              <a:buFontTx/>
              <a:buNone/>
            </a:pPr>
            <a:r>
              <a:rPr lang="en-GB" altLang="en-US" sz="2600" dirty="0"/>
              <a:t>	(see Armstrong, (2005), Gennard and Judge (2005), Lewis et al.,(2003)</a:t>
            </a:r>
          </a:p>
        </p:txBody>
      </p:sp>
    </p:spTree>
    <p:extLst>
      <p:ext uri="{BB962C8B-B14F-4D97-AF65-F5344CB8AC3E}">
        <p14:creationId xmlns:p14="http://schemas.microsoft.com/office/powerpoint/2010/main" val="23396184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8D0AD-0709-4A71-B46A-5102D03A71A2}"/>
              </a:ext>
            </a:extLst>
          </p:cNvPr>
          <p:cNvSpPr>
            <a:spLocks noGrp="1"/>
          </p:cNvSpPr>
          <p:nvPr>
            <p:ph type="title"/>
          </p:nvPr>
        </p:nvSpPr>
        <p:spPr>
          <a:xfrm>
            <a:off x="609600" y="274638"/>
            <a:ext cx="10972800" cy="1143000"/>
          </a:xfrm>
        </p:spPr>
        <p:txBody>
          <a:bodyPr anchor="ctr">
            <a:normAutofit/>
          </a:bodyPr>
          <a:lstStyle/>
          <a:p>
            <a:r>
              <a:rPr lang="en-GB" b="1" dirty="0"/>
              <a:t>Third-part intervention</a:t>
            </a:r>
          </a:p>
        </p:txBody>
      </p:sp>
      <p:pic>
        <p:nvPicPr>
          <p:cNvPr id="3074" name="Picture 2" descr="ACAS East Midlands - Lincolnshire Chamber of Commerce">
            <a:extLst>
              <a:ext uri="{FF2B5EF4-FFF2-40B4-BE49-F238E27FC236}">
                <a16:creationId xmlns:a16="http://schemas.microsoft.com/office/drawing/2014/main" id="{1B6A5879-33CE-BC79-62BE-8F2AC889E6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9376" y="2321674"/>
            <a:ext cx="4561564" cy="182462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29286A7-A86F-4E06-98CD-6D1B29953C12}"/>
              </a:ext>
            </a:extLst>
          </p:cNvPr>
          <p:cNvSpPr>
            <a:spLocks noGrp="1"/>
          </p:cNvSpPr>
          <p:nvPr>
            <p:ph sz="quarter" idx="4"/>
          </p:nvPr>
        </p:nvSpPr>
        <p:spPr>
          <a:xfrm>
            <a:off x="5519936" y="2174877"/>
            <a:ext cx="6062465" cy="2118220"/>
          </a:xfrm>
        </p:spPr>
        <p:txBody>
          <a:bodyPr>
            <a:normAutofit/>
          </a:bodyPr>
          <a:lstStyle/>
          <a:p>
            <a:r>
              <a:rPr lang="en-GB" sz="3600" dirty="0"/>
              <a:t>Mediation </a:t>
            </a:r>
          </a:p>
          <a:p>
            <a:pPr marL="514350" indent="-457200"/>
            <a:r>
              <a:rPr lang="en-GB" sz="3600" dirty="0"/>
              <a:t>Arbitration</a:t>
            </a:r>
          </a:p>
          <a:p>
            <a:pPr marL="514350" indent="-457200"/>
            <a:r>
              <a:rPr lang="en-GB" sz="3600" dirty="0"/>
              <a:t>Employment tribunals</a:t>
            </a:r>
          </a:p>
        </p:txBody>
      </p:sp>
      <p:sp>
        <p:nvSpPr>
          <p:cNvPr id="4" name="Slide Number Placeholder 3" hidden="1">
            <a:extLst>
              <a:ext uri="{FF2B5EF4-FFF2-40B4-BE49-F238E27FC236}">
                <a16:creationId xmlns:a16="http://schemas.microsoft.com/office/drawing/2014/main" id="{E9448993-2ACF-45B0-8E3C-777D534D8FD0}"/>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10</a:t>
            </a:fld>
            <a:endParaRPr lang="en-GB"/>
          </a:p>
        </p:txBody>
      </p:sp>
    </p:spTree>
    <p:extLst>
      <p:ext uri="{BB962C8B-B14F-4D97-AF65-F5344CB8AC3E}">
        <p14:creationId xmlns:p14="http://schemas.microsoft.com/office/powerpoint/2010/main" val="763468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52" y="2132856"/>
            <a:ext cx="3800649" cy="1664299"/>
          </a:xfrm>
        </p:spPr>
        <p:txBody>
          <a:bodyPr>
            <a:normAutofit/>
          </a:bodyPr>
          <a:lstStyle/>
          <a:p>
            <a:r>
              <a:rPr lang="en-GB" sz="4600" b="1" dirty="0"/>
              <a:t>The Legal Framework</a:t>
            </a:r>
          </a:p>
        </p:txBody>
      </p:sp>
      <p:sp>
        <p:nvSpPr>
          <p:cNvPr id="3" name="Content Placeholder 2"/>
          <p:cNvSpPr>
            <a:spLocks noGrp="1"/>
          </p:cNvSpPr>
          <p:nvPr>
            <p:ph idx="1"/>
          </p:nvPr>
        </p:nvSpPr>
        <p:spPr>
          <a:xfrm>
            <a:off x="4151784" y="620688"/>
            <a:ext cx="8040216" cy="4968552"/>
          </a:xfrm>
        </p:spPr>
        <p:txBody>
          <a:bodyPr anchor="ctr">
            <a:noAutofit/>
          </a:bodyPr>
          <a:lstStyle/>
          <a:p>
            <a:r>
              <a:rPr lang="en-GB" sz="2400" dirty="0"/>
              <a:t>Employment Contracts – express/implied terms</a:t>
            </a:r>
          </a:p>
          <a:p>
            <a:r>
              <a:rPr lang="en-GB" sz="2400" dirty="0"/>
              <a:t>Codes of Practice</a:t>
            </a:r>
          </a:p>
          <a:p>
            <a:r>
              <a:rPr lang="en-GB" sz="2400" dirty="0"/>
              <a:t>Key developments in Individual laws – Equality Act 2010, Default Retirement Age (2011), Agency Workers Regulations (2010)</a:t>
            </a:r>
          </a:p>
          <a:p>
            <a:r>
              <a:rPr lang="en-GB" sz="2400" dirty="0"/>
              <a:t>Main developments in collective laws – ICE Regulations (2005), Statutory TU recognition (2000), restrictions on industrial action.</a:t>
            </a:r>
          </a:p>
          <a:p>
            <a:r>
              <a:rPr lang="en-GB" sz="2400" dirty="0"/>
              <a:t>Trade Union Act (2016) and further amendments came in 2019.</a:t>
            </a:r>
          </a:p>
        </p:txBody>
      </p:sp>
      <p:sp>
        <p:nvSpPr>
          <p:cNvPr id="4" name="Slide Number Placeholder 3">
            <a:extLst>
              <a:ext uri="{FF2B5EF4-FFF2-40B4-BE49-F238E27FC236}">
                <a16:creationId xmlns:a16="http://schemas.microsoft.com/office/drawing/2014/main" id="{2CD7606E-3460-4515-9ECB-3ABED94B2407}"/>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11</a:t>
            </a:fld>
            <a:endParaRPr lang="en-GB" sz="6600">
              <a:solidFill>
                <a:srgbClr val="FFFFFF"/>
              </a:solidFill>
            </a:endParaRPr>
          </a:p>
        </p:txBody>
      </p:sp>
    </p:spTree>
    <p:extLst>
      <p:ext uri="{BB962C8B-B14F-4D97-AF65-F5344CB8AC3E}">
        <p14:creationId xmlns:p14="http://schemas.microsoft.com/office/powerpoint/2010/main" val="900499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ED50EE7-32D4-4733-9495-E64442151229}"/>
              </a:ext>
            </a:extLst>
          </p:cNvPr>
          <p:cNvSpPr>
            <a:spLocks noGrp="1" noChangeArrowheads="1"/>
          </p:cNvSpPr>
          <p:nvPr>
            <p:ph type="title"/>
          </p:nvPr>
        </p:nvSpPr>
        <p:spPr>
          <a:xfrm>
            <a:off x="335360" y="1153572"/>
            <a:ext cx="3816424" cy="4461163"/>
          </a:xfrm>
        </p:spPr>
        <p:txBody>
          <a:bodyPr>
            <a:normAutofit/>
          </a:bodyPr>
          <a:lstStyle/>
          <a:p>
            <a:r>
              <a:rPr lang="en-GB" altLang="en-US" dirty="0"/>
              <a:t>Employee involvement vs.</a:t>
            </a:r>
            <a:br>
              <a:rPr lang="en-GB" altLang="en-US" dirty="0"/>
            </a:br>
            <a:r>
              <a:rPr lang="en-GB" altLang="en-US" dirty="0"/>
              <a:t>employee participation</a:t>
            </a:r>
          </a:p>
        </p:txBody>
      </p:sp>
      <p:sp>
        <p:nvSpPr>
          <p:cNvPr id="3" name="Content Placeholder 2">
            <a:extLst>
              <a:ext uri="{FF2B5EF4-FFF2-40B4-BE49-F238E27FC236}">
                <a16:creationId xmlns:a16="http://schemas.microsoft.com/office/drawing/2014/main" id="{9825253C-3CAC-40B6-8A67-325E838A58DA}"/>
              </a:ext>
            </a:extLst>
          </p:cNvPr>
          <p:cNvSpPr>
            <a:spLocks noGrp="1" noChangeArrowheads="1"/>
          </p:cNvSpPr>
          <p:nvPr>
            <p:ph idx="1"/>
          </p:nvPr>
        </p:nvSpPr>
        <p:spPr>
          <a:xfrm>
            <a:off x="4447308" y="591344"/>
            <a:ext cx="6906491" cy="5585619"/>
          </a:xfrm>
        </p:spPr>
        <p:txBody>
          <a:bodyPr anchor="ctr">
            <a:normAutofit fontScale="92500"/>
          </a:bodyPr>
          <a:lstStyle/>
          <a:p>
            <a:pPr marL="0" indent="0">
              <a:buNone/>
            </a:pPr>
            <a:r>
              <a:rPr lang="en-GB" altLang="en-US" b="1" dirty="0"/>
              <a:t>Involvement:</a:t>
            </a:r>
          </a:p>
          <a:p>
            <a:r>
              <a:rPr lang="en-GB" altLang="en-US" dirty="0"/>
              <a:t>Management initiated arrangements focused on the individual, with tight constraints on empowerment of employees and does not include organisational decision making</a:t>
            </a:r>
          </a:p>
          <a:p>
            <a:endParaRPr lang="en-GB" altLang="en-US" dirty="0"/>
          </a:p>
          <a:p>
            <a:pPr marL="0" indent="0">
              <a:buNone/>
            </a:pPr>
            <a:r>
              <a:rPr lang="en-GB" altLang="en-US" b="1" dirty="0"/>
              <a:t>Participation:</a:t>
            </a:r>
          </a:p>
          <a:p>
            <a:r>
              <a:rPr lang="en-GB" altLang="en-US" dirty="0"/>
              <a:t>Embraces employees in the organisational decision making process on a collective basis</a:t>
            </a:r>
          </a:p>
          <a:p>
            <a:pPr marL="0" indent="0">
              <a:buNone/>
            </a:pPr>
            <a:endParaRPr lang="en-GB" altLang="en-US" dirty="0"/>
          </a:p>
          <a:p>
            <a:pPr>
              <a:buFontTx/>
              <a:buNone/>
            </a:pPr>
            <a:endParaRPr lang="en-GB" altLang="en-US" dirty="0"/>
          </a:p>
        </p:txBody>
      </p:sp>
    </p:spTree>
    <p:extLst>
      <p:ext uri="{BB962C8B-B14F-4D97-AF65-F5344CB8AC3E}">
        <p14:creationId xmlns:p14="http://schemas.microsoft.com/office/powerpoint/2010/main" val="21881902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So who has the power in the employment relationship?</a:t>
            </a:r>
          </a:p>
          <a:p>
            <a:r>
              <a:rPr lang="en-GB" dirty="0"/>
              <a:t>How do we ensure high performing workplaces?</a:t>
            </a:r>
          </a:p>
          <a:p>
            <a:r>
              <a:rPr lang="en-GB" dirty="0"/>
              <a:t>How do we balance the needs/wants of individuals and needs/wants of groups?</a:t>
            </a:r>
          </a:p>
        </p:txBody>
      </p:sp>
    </p:spTree>
    <p:extLst>
      <p:ext uri="{BB962C8B-B14F-4D97-AF65-F5344CB8AC3E}">
        <p14:creationId xmlns:p14="http://schemas.microsoft.com/office/powerpoint/2010/main" val="8128065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8" name="Picture 4" descr="Employee feedback is essential for continuous performance management">
            <a:extLst>
              <a:ext uri="{FF2B5EF4-FFF2-40B4-BE49-F238E27FC236}">
                <a16:creationId xmlns:a16="http://schemas.microsoft.com/office/drawing/2014/main" id="{6DAC5A41-0822-458B-AA02-727C4EA60F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9496" y="620688"/>
            <a:ext cx="9289032" cy="5835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0288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4939B-B1BF-4073-BCCC-5C0D120F78A0}"/>
              </a:ext>
            </a:extLst>
          </p:cNvPr>
          <p:cNvSpPr>
            <a:spLocks noGrp="1"/>
          </p:cNvSpPr>
          <p:nvPr>
            <p:ph type="title"/>
          </p:nvPr>
        </p:nvSpPr>
        <p:spPr>
          <a:xfrm>
            <a:off x="1371597" y="348865"/>
            <a:ext cx="10044023" cy="877729"/>
          </a:xfrm>
        </p:spPr>
        <p:txBody>
          <a:bodyPr anchor="ctr">
            <a:normAutofit/>
          </a:bodyPr>
          <a:lstStyle/>
          <a:p>
            <a:r>
              <a:rPr lang="en-GB" sz="4800" b="1" dirty="0"/>
              <a:t>Today</a:t>
            </a:r>
          </a:p>
        </p:txBody>
      </p:sp>
      <p:graphicFrame>
        <p:nvGraphicFramePr>
          <p:cNvPr id="5" name="Content Placeholder 2">
            <a:extLst>
              <a:ext uri="{FF2B5EF4-FFF2-40B4-BE49-F238E27FC236}">
                <a16:creationId xmlns:a16="http://schemas.microsoft.com/office/drawing/2014/main" id="{4CE0E8BB-8F9A-46C8-B769-C9A9F7D2B84E}"/>
              </a:ext>
            </a:extLst>
          </p:cNvPr>
          <p:cNvGraphicFramePr>
            <a:graphicFrameLocks noGrp="1"/>
          </p:cNvGraphicFramePr>
          <p:nvPr>
            <p:ph idx="1"/>
            <p:extLst>
              <p:ext uri="{D42A27DB-BD31-4B8C-83A1-F6EECF244321}">
                <p14:modId xmlns:p14="http://schemas.microsoft.com/office/powerpoint/2010/main" val="1545030063"/>
              </p:ext>
            </p:extLst>
          </p:nvPr>
        </p:nvGraphicFramePr>
        <p:xfrm>
          <a:off x="310057" y="1226594"/>
          <a:ext cx="11571886" cy="45418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7921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57F74-B0D8-444D-A15B-475F38CCE235}"/>
              </a:ext>
            </a:extLst>
          </p:cNvPr>
          <p:cNvSpPr>
            <a:spLocks noGrp="1"/>
          </p:cNvSpPr>
          <p:nvPr>
            <p:ph type="title"/>
          </p:nvPr>
        </p:nvSpPr>
        <p:spPr>
          <a:xfrm>
            <a:off x="1653363" y="365760"/>
            <a:ext cx="9367203" cy="1188720"/>
          </a:xfrm>
        </p:spPr>
        <p:txBody>
          <a:bodyPr>
            <a:normAutofit/>
          </a:bodyPr>
          <a:lstStyle/>
          <a:p>
            <a:r>
              <a:rPr lang="en-GB" b="1" dirty="0"/>
              <a:t>Performance Management</a:t>
            </a:r>
          </a:p>
        </p:txBody>
      </p:sp>
      <p:sp>
        <p:nvSpPr>
          <p:cNvPr id="3" name="Content Placeholder 2">
            <a:extLst>
              <a:ext uri="{FF2B5EF4-FFF2-40B4-BE49-F238E27FC236}">
                <a16:creationId xmlns:a16="http://schemas.microsoft.com/office/drawing/2014/main" id="{0449D61E-ADC5-4EBE-80FA-714DAAA5F692}"/>
              </a:ext>
            </a:extLst>
          </p:cNvPr>
          <p:cNvSpPr>
            <a:spLocks noGrp="1"/>
          </p:cNvSpPr>
          <p:nvPr>
            <p:ph idx="1"/>
          </p:nvPr>
        </p:nvSpPr>
        <p:spPr>
          <a:xfrm>
            <a:off x="1343472" y="1554480"/>
            <a:ext cx="10411637" cy="4178776"/>
          </a:xfrm>
        </p:spPr>
        <p:txBody>
          <a:bodyPr anchor="t">
            <a:normAutofit/>
          </a:bodyPr>
          <a:lstStyle/>
          <a:p>
            <a:pPr marL="0" indent="0">
              <a:buNone/>
            </a:pPr>
            <a:r>
              <a:rPr lang="en-GB" altLang="en-US" sz="3200" dirty="0"/>
              <a:t>“A process which contributes to the effective management of individuals and teams in order to </a:t>
            </a:r>
            <a:r>
              <a:rPr lang="en-GB" altLang="en-US" sz="3200" b="1" dirty="0"/>
              <a:t>achieve high levels of organisational performance</a:t>
            </a:r>
            <a:r>
              <a:rPr lang="en-GB" altLang="en-US" sz="3200" dirty="0"/>
              <a:t>.  As such, it establishes shared understanding about what is to be achieved and an </a:t>
            </a:r>
            <a:r>
              <a:rPr lang="en-GB" altLang="en-US" sz="3200" b="1" dirty="0"/>
              <a:t>approach to leading and developing people which will ensure that it is achieved</a:t>
            </a:r>
            <a:r>
              <a:rPr lang="en-GB" altLang="en-US" sz="3200" dirty="0"/>
              <a:t>”</a:t>
            </a:r>
          </a:p>
          <a:p>
            <a:pPr marL="0" indent="0" algn="r">
              <a:buNone/>
            </a:pPr>
            <a:r>
              <a:rPr lang="en-GB" altLang="en-US" sz="3200" dirty="0"/>
              <a:t>(Armstrong and Baron, 2005: 20)</a:t>
            </a:r>
          </a:p>
          <a:p>
            <a:endParaRPr lang="en-GB" sz="3200" dirty="0"/>
          </a:p>
        </p:txBody>
      </p:sp>
    </p:spTree>
    <p:extLst>
      <p:ext uri="{BB962C8B-B14F-4D97-AF65-F5344CB8AC3E}">
        <p14:creationId xmlns:p14="http://schemas.microsoft.com/office/powerpoint/2010/main" val="1319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3F485-1537-4B2C-BDA6-85B21B6CE26B}"/>
              </a:ext>
            </a:extLst>
          </p:cNvPr>
          <p:cNvSpPr>
            <a:spLocks noGrp="1"/>
          </p:cNvSpPr>
          <p:nvPr>
            <p:ph type="title"/>
          </p:nvPr>
        </p:nvSpPr>
        <p:spPr>
          <a:xfrm>
            <a:off x="4965430" y="629268"/>
            <a:ext cx="6586491" cy="855516"/>
          </a:xfrm>
        </p:spPr>
        <p:txBody>
          <a:bodyPr anchor="b">
            <a:normAutofit fontScale="90000"/>
          </a:bodyPr>
          <a:lstStyle/>
          <a:p>
            <a:r>
              <a:rPr lang="en-GB" b="1" dirty="0"/>
              <a:t>Performance Management</a:t>
            </a:r>
          </a:p>
        </p:txBody>
      </p:sp>
      <p:sp>
        <p:nvSpPr>
          <p:cNvPr id="3" name="Content Placeholder 2">
            <a:extLst>
              <a:ext uri="{FF2B5EF4-FFF2-40B4-BE49-F238E27FC236}">
                <a16:creationId xmlns:a16="http://schemas.microsoft.com/office/drawing/2014/main" id="{666EAC47-E10E-4B45-AD28-E72793D7DBE5}"/>
              </a:ext>
            </a:extLst>
          </p:cNvPr>
          <p:cNvSpPr>
            <a:spLocks noGrp="1"/>
          </p:cNvSpPr>
          <p:nvPr>
            <p:ph idx="1"/>
          </p:nvPr>
        </p:nvSpPr>
        <p:spPr>
          <a:xfrm>
            <a:off x="4937282" y="1772816"/>
            <a:ext cx="6919358" cy="3785419"/>
          </a:xfrm>
        </p:spPr>
        <p:txBody>
          <a:bodyPr>
            <a:normAutofit/>
          </a:bodyPr>
          <a:lstStyle/>
          <a:p>
            <a:r>
              <a:rPr lang="en-GB" dirty="0"/>
              <a:t>Link overall business objectives with departmental/team/individual objectives</a:t>
            </a:r>
          </a:p>
          <a:p>
            <a:r>
              <a:rPr lang="en-GB" dirty="0"/>
              <a:t>Wider than performance appraisal which is just concerned with the individual and his/her performance and objectives </a:t>
            </a:r>
          </a:p>
          <a:p>
            <a:endParaRPr lang="en-GB" dirty="0"/>
          </a:p>
        </p:txBody>
      </p:sp>
      <p:pic>
        <p:nvPicPr>
          <p:cNvPr id="5" name="Picture 4" descr="Person holding a puzzle piece">
            <a:extLst>
              <a:ext uri="{FF2B5EF4-FFF2-40B4-BE49-F238E27FC236}">
                <a16:creationId xmlns:a16="http://schemas.microsoft.com/office/drawing/2014/main" id="{6B62E47A-90C2-4FC5-9821-F468193CE89A}"/>
              </a:ext>
            </a:extLst>
          </p:cNvPr>
          <p:cNvPicPr>
            <a:picLocks noChangeAspect="1"/>
          </p:cNvPicPr>
          <p:nvPr/>
        </p:nvPicPr>
        <p:blipFill rotWithShape="1">
          <a:blip r:embed="rId3"/>
          <a:srcRect l="27265" r="26940" b="-1"/>
          <a:stretch/>
        </p:blipFill>
        <p:spPr>
          <a:xfrm>
            <a:off x="20" y="10"/>
            <a:ext cx="4635571" cy="6857990"/>
          </a:xfrm>
          <a:prstGeom prst="rect">
            <a:avLst/>
          </a:prstGeom>
          <a:effectLst/>
        </p:spPr>
      </p:pic>
    </p:spTree>
    <p:extLst>
      <p:ext uri="{BB962C8B-B14F-4D97-AF65-F5344CB8AC3E}">
        <p14:creationId xmlns:p14="http://schemas.microsoft.com/office/powerpoint/2010/main" val="1173001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89B7-DBD3-4759-B64C-968DC20BF34E}"/>
              </a:ext>
            </a:extLst>
          </p:cNvPr>
          <p:cNvSpPr>
            <a:spLocks noGrp="1"/>
          </p:cNvSpPr>
          <p:nvPr>
            <p:ph type="title"/>
          </p:nvPr>
        </p:nvSpPr>
        <p:spPr>
          <a:xfrm>
            <a:off x="623392" y="1176640"/>
            <a:ext cx="3997649" cy="3672704"/>
          </a:xfrm>
        </p:spPr>
        <p:txBody>
          <a:bodyPr>
            <a:normAutofit/>
          </a:bodyPr>
          <a:lstStyle/>
          <a:p>
            <a:r>
              <a:rPr lang="en-GB" sz="5100" dirty="0"/>
              <a:t>Elements of performance management</a:t>
            </a:r>
          </a:p>
        </p:txBody>
      </p:sp>
      <p:graphicFrame>
        <p:nvGraphicFramePr>
          <p:cNvPr id="5" name="Content Placeholder 2">
            <a:extLst>
              <a:ext uri="{FF2B5EF4-FFF2-40B4-BE49-F238E27FC236}">
                <a16:creationId xmlns:a16="http://schemas.microsoft.com/office/drawing/2014/main" id="{1C168E34-0C25-478F-9A14-014370F05827}"/>
              </a:ext>
            </a:extLst>
          </p:cNvPr>
          <p:cNvGraphicFramePr>
            <a:graphicFrameLocks noGrp="1"/>
          </p:cNvGraphicFramePr>
          <p:nvPr>
            <p:ph idx="1"/>
            <p:extLst>
              <p:ext uri="{D42A27DB-BD31-4B8C-83A1-F6EECF244321}">
                <p14:modId xmlns:p14="http://schemas.microsoft.com/office/powerpoint/2010/main" val="2922361658"/>
              </p:ext>
            </p:extLst>
          </p:nvPr>
        </p:nvGraphicFramePr>
        <p:xfrm>
          <a:off x="5447928" y="260648"/>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84792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C2AFD-CCC6-92EF-190E-68930E73C106}"/>
              </a:ext>
            </a:extLst>
          </p:cNvPr>
          <p:cNvSpPr>
            <a:spLocks noGrp="1"/>
          </p:cNvSpPr>
          <p:nvPr>
            <p:ph type="title"/>
          </p:nvPr>
        </p:nvSpPr>
        <p:spPr>
          <a:xfrm>
            <a:off x="162652" y="101265"/>
            <a:ext cx="10972800" cy="1143000"/>
          </a:xfrm>
        </p:spPr>
        <p:txBody>
          <a:bodyPr/>
          <a:lstStyle/>
          <a:p>
            <a:pPr algn="l"/>
            <a:r>
              <a:rPr lang="en-GB" dirty="0">
                <a:latin typeface="Arial" panose="020B0604020202020204" pitchFamily="34" charset="0"/>
                <a:cs typeface="Arial" panose="020B0604020202020204" pitchFamily="34" charset="0"/>
              </a:rPr>
              <a:t>UK Poor Performance: Productivity</a:t>
            </a:r>
          </a:p>
        </p:txBody>
      </p:sp>
      <p:sp>
        <p:nvSpPr>
          <p:cNvPr id="3" name="Content Placeholder 2">
            <a:extLst>
              <a:ext uri="{FF2B5EF4-FFF2-40B4-BE49-F238E27FC236}">
                <a16:creationId xmlns:a16="http://schemas.microsoft.com/office/drawing/2014/main" id="{9A022F52-9B87-47B1-5478-EF4233A19521}"/>
              </a:ext>
            </a:extLst>
          </p:cNvPr>
          <p:cNvSpPr>
            <a:spLocks noGrp="1"/>
          </p:cNvSpPr>
          <p:nvPr>
            <p:ph idx="1"/>
          </p:nvPr>
        </p:nvSpPr>
        <p:spPr/>
        <p:txBody>
          <a:bodyPr/>
          <a:lstStyle/>
          <a:p>
            <a:endParaRPr lang="en-GB" dirty="0"/>
          </a:p>
        </p:txBody>
      </p:sp>
      <p:pic>
        <p:nvPicPr>
          <p:cNvPr id="1026" name="Picture 2" descr="International comparisons of UK productivity (ICP), final estimates -  Office for National Statistics">
            <a:extLst>
              <a:ext uri="{FF2B5EF4-FFF2-40B4-BE49-F238E27FC236}">
                <a16:creationId xmlns:a16="http://schemas.microsoft.com/office/drawing/2014/main" id="{E10382DF-57F6-72EE-599E-0A422C1DC5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71995">
            <a:off x="7239440" y="2436717"/>
            <a:ext cx="4876419" cy="36446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itain's productivity crisis in eight charts">
            <a:extLst>
              <a:ext uri="{FF2B5EF4-FFF2-40B4-BE49-F238E27FC236}">
                <a16:creationId xmlns:a16="http://schemas.microsoft.com/office/drawing/2014/main" id="{844182DB-DCE4-5732-0C2A-6E392B627C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2571" y="911756"/>
            <a:ext cx="4551363" cy="325097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K Productivity Below Average of Other G-7 Countries: Chart - Bloomberg">
            <a:extLst>
              <a:ext uri="{FF2B5EF4-FFF2-40B4-BE49-F238E27FC236}">
                <a16:creationId xmlns:a16="http://schemas.microsoft.com/office/drawing/2014/main" id="{517EA1E8-0B59-05C7-7EBE-0A82DC077A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380211">
            <a:off x="59595" y="2185305"/>
            <a:ext cx="5499598" cy="3174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18113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46198" y="305200"/>
            <a:ext cx="10845256" cy="872436"/>
          </a:xfrm>
        </p:spPr>
        <p:txBody>
          <a:bodyPr>
            <a:normAutofit/>
          </a:bodyPr>
          <a:lstStyle/>
          <a:p>
            <a:pPr algn="l"/>
            <a:r>
              <a:rPr lang="en-GB" dirty="0"/>
              <a:t>UK Poor Performance: Management</a:t>
            </a:r>
          </a:p>
        </p:txBody>
      </p:sp>
      <p:pic>
        <p:nvPicPr>
          <p:cNvPr id="3" name="Picture 2">
            <a:extLst>
              <a:ext uri="{FF2B5EF4-FFF2-40B4-BE49-F238E27FC236}">
                <a16:creationId xmlns:a16="http://schemas.microsoft.com/office/drawing/2014/main" id="{ACF2EFC8-57E6-9382-FAA8-2E51A0465400}"/>
              </a:ext>
            </a:extLst>
          </p:cNvPr>
          <p:cNvPicPr>
            <a:picLocks noChangeAspect="1"/>
          </p:cNvPicPr>
          <p:nvPr/>
        </p:nvPicPr>
        <p:blipFill rotWithShape="1">
          <a:blip r:embed="rId2"/>
          <a:srcRect l="15870" t="15588" r="29350" b="45000"/>
          <a:stretch/>
        </p:blipFill>
        <p:spPr>
          <a:xfrm rot="21277459">
            <a:off x="526517" y="1319244"/>
            <a:ext cx="4257675" cy="1914525"/>
          </a:xfrm>
          <a:prstGeom prst="rect">
            <a:avLst/>
          </a:prstGeom>
        </p:spPr>
      </p:pic>
      <p:pic>
        <p:nvPicPr>
          <p:cNvPr id="5" name="Picture 4">
            <a:extLst>
              <a:ext uri="{FF2B5EF4-FFF2-40B4-BE49-F238E27FC236}">
                <a16:creationId xmlns:a16="http://schemas.microsoft.com/office/drawing/2014/main" id="{CAB8D441-DA09-D262-7E05-E959221DE71E}"/>
              </a:ext>
            </a:extLst>
          </p:cNvPr>
          <p:cNvPicPr>
            <a:picLocks noChangeAspect="1"/>
          </p:cNvPicPr>
          <p:nvPr/>
        </p:nvPicPr>
        <p:blipFill rotWithShape="1">
          <a:blip r:embed="rId3"/>
          <a:srcRect t="15000" r="7660" b="15543"/>
          <a:stretch/>
        </p:blipFill>
        <p:spPr>
          <a:xfrm>
            <a:off x="446198" y="3205762"/>
            <a:ext cx="5377956" cy="2528226"/>
          </a:xfrm>
          <a:prstGeom prst="rect">
            <a:avLst/>
          </a:prstGeom>
        </p:spPr>
      </p:pic>
      <p:pic>
        <p:nvPicPr>
          <p:cNvPr id="4" name="Picture 3">
            <a:extLst>
              <a:ext uri="{FF2B5EF4-FFF2-40B4-BE49-F238E27FC236}">
                <a16:creationId xmlns:a16="http://schemas.microsoft.com/office/drawing/2014/main" id="{ECD4493E-EA38-38B2-8462-2AB7979092D0}"/>
              </a:ext>
            </a:extLst>
          </p:cNvPr>
          <p:cNvPicPr>
            <a:picLocks noChangeAspect="1"/>
          </p:cNvPicPr>
          <p:nvPr/>
        </p:nvPicPr>
        <p:blipFill rotWithShape="1">
          <a:blip r:embed="rId4"/>
          <a:srcRect l="-674" t="16765" r="3983" b="5883"/>
          <a:stretch/>
        </p:blipFill>
        <p:spPr>
          <a:xfrm>
            <a:off x="4864511" y="1414958"/>
            <a:ext cx="6748029" cy="3374014"/>
          </a:xfrm>
          <a:prstGeom prst="rect">
            <a:avLst/>
          </a:prstGeom>
        </p:spPr>
      </p:pic>
    </p:spTree>
    <p:extLst>
      <p:ext uri="{BB962C8B-B14F-4D97-AF65-F5344CB8AC3E}">
        <p14:creationId xmlns:p14="http://schemas.microsoft.com/office/powerpoint/2010/main" val="26871195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32344" y="211631"/>
            <a:ext cx="10845256" cy="872436"/>
          </a:xfrm>
        </p:spPr>
        <p:txBody>
          <a:bodyPr>
            <a:normAutofit/>
          </a:bodyPr>
          <a:lstStyle/>
          <a:p>
            <a:pPr algn="l"/>
            <a:r>
              <a:rPr lang="en-GB" dirty="0"/>
              <a:t>UK Poor Performance: Engagement</a:t>
            </a:r>
          </a:p>
        </p:txBody>
      </p:sp>
      <p:pic>
        <p:nvPicPr>
          <p:cNvPr id="7" name="Picture 6">
            <a:extLst>
              <a:ext uri="{FF2B5EF4-FFF2-40B4-BE49-F238E27FC236}">
                <a16:creationId xmlns:a16="http://schemas.microsoft.com/office/drawing/2014/main" id="{638917C2-4CFD-B4DE-F0BD-B018A8E9449C}"/>
              </a:ext>
            </a:extLst>
          </p:cNvPr>
          <p:cNvPicPr>
            <a:picLocks noChangeAspect="1"/>
          </p:cNvPicPr>
          <p:nvPr/>
        </p:nvPicPr>
        <p:blipFill rotWithShape="1">
          <a:blip r:embed="rId2"/>
          <a:srcRect t="27325" r="21123" b="11926"/>
          <a:stretch/>
        </p:blipFill>
        <p:spPr>
          <a:xfrm>
            <a:off x="207819" y="2437830"/>
            <a:ext cx="6130636" cy="2951019"/>
          </a:xfrm>
          <a:prstGeom prst="rect">
            <a:avLst/>
          </a:prstGeom>
        </p:spPr>
      </p:pic>
      <p:pic>
        <p:nvPicPr>
          <p:cNvPr id="8" name="Picture 7">
            <a:extLst>
              <a:ext uri="{FF2B5EF4-FFF2-40B4-BE49-F238E27FC236}">
                <a16:creationId xmlns:a16="http://schemas.microsoft.com/office/drawing/2014/main" id="{7725A455-DB4E-4154-DEF1-DE68B0B01D2D}"/>
              </a:ext>
            </a:extLst>
          </p:cNvPr>
          <p:cNvPicPr>
            <a:picLocks noChangeAspect="1"/>
          </p:cNvPicPr>
          <p:nvPr/>
        </p:nvPicPr>
        <p:blipFill rotWithShape="1">
          <a:blip r:embed="rId3"/>
          <a:srcRect l="7754" t="18228" r="35205" b="6506"/>
          <a:stretch/>
        </p:blipFill>
        <p:spPr>
          <a:xfrm>
            <a:off x="7245927" y="1524236"/>
            <a:ext cx="4738254" cy="3907570"/>
          </a:xfrm>
          <a:prstGeom prst="rect">
            <a:avLst/>
          </a:prstGeom>
        </p:spPr>
      </p:pic>
      <p:pic>
        <p:nvPicPr>
          <p:cNvPr id="6" name="Picture 5">
            <a:extLst>
              <a:ext uri="{FF2B5EF4-FFF2-40B4-BE49-F238E27FC236}">
                <a16:creationId xmlns:a16="http://schemas.microsoft.com/office/drawing/2014/main" id="{7A8EDE68-D33F-53AA-955E-B94AA3AA3987}"/>
              </a:ext>
            </a:extLst>
          </p:cNvPr>
          <p:cNvPicPr>
            <a:picLocks noChangeAspect="1"/>
          </p:cNvPicPr>
          <p:nvPr/>
        </p:nvPicPr>
        <p:blipFill rotWithShape="1">
          <a:blip r:embed="rId4"/>
          <a:srcRect t="45405" r="2228" b="28182"/>
          <a:stretch/>
        </p:blipFill>
        <p:spPr>
          <a:xfrm rot="21442360">
            <a:off x="25414" y="1186674"/>
            <a:ext cx="7599219" cy="1283112"/>
          </a:xfrm>
          <a:prstGeom prst="rect">
            <a:avLst/>
          </a:prstGeom>
        </p:spPr>
      </p:pic>
    </p:spTree>
    <p:extLst>
      <p:ext uri="{BB962C8B-B14F-4D97-AF65-F5344CB8AC3E}">
        <p14:creationId xmlns:p14="http://schemas.microsoft.com/office/powerpoint/2010/main" val="9821408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E5261E0-FC9F-99D2-AEC7-D2D416E2EDEA}"/>
              </a:ext>
            </a:extLst>
          </p:cNvPr>
          <p:cNvSpPr txBox="1">
            <a:spLocks/>
          </p:cNvSpPr>
          <p:nvPr/>
        </p:nvSpPr>
        <p:spPr>
          <a:xfrm rot="21324028">
            <a:off x="302696" y="2113140"/>
            <a:ext cx="5243003" cy="769654"/>
          </a:xfrm>
          <a:prstGeom prst="rect">
            <a:avLst/>
          </a:prstGeom>
          <a:solidFill>
            <a:schemeClr val="accent4">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Leaders…and…leadership</a:t>
            </a:r>
          </a:p>
        </p:txBody>
      </p:sp>
      <p:sp>
        <p:nvSpPr>
          <p:cNvPr id="2" name="Title 1">
            <a:extLst>
              <a:ext uri="{FF2B5EF4-FFF2-40B4-BE49-F238E27FC236}">
                <a16:creationId xmlns:a16="http://schemas.microsoft.com/office/drawing/2014/main" id="{334FC63C-D938-C3A9-7E4E-C9E820832CB2}"/>
              </a:ext>
            </a:extLst>
          </p:cNvPr>
          <p:cNvSpPr>
            <a:spLocks noGrp="1"/>
          </p:cNvSpPr>
          <p:nvPr>
            <p:ph type="title"/>
          </p:nvPr>
        </p:nvSpPr>
        <p:spPr>
          <a:xfrm>
            <a:off x="280278" y="105395"/>
            <a:ext cx="11631443" cy="1143000"/>
          </a:xfrm>
        </p:spPr>
        <p:txBody>
          <a:bodyPr>
            <a:normAutofit fontScale="90000"/>
          </a:bodyPr>
          <a:lstStyle/>
          <a:p>
            <a:r>
              <a:rPr lang="en-GB" b="1" dirty="0"/>
              <a:t>Why does managing people matter?</a:t>
            </a:r>
            <a:br>
              <a:rPr lang="en-GB" b="1" dirty="0"/>
            </a:br>
            <a:r>
              <a:rPr lang="en-GB" b="1" dirty="0"/>
              <a:t>What is the impact of leadership? And culture?</a:t>
            </a:r>
          </a:p>
        </p:txBody>
      </p:sp>
      <p:sp>
        <p:nvSpPr>
          <p:cNvPr id="3" name="Content Placeholder 2">
            <a:extLst>
              <a:ext uri="{FF2B5EF4-FFF2-40B4-BE49-F238E27FC236}">
                <a16:creationId xmlns:a16="http://schemas.microsoft.com/office/drawing/2014/main" id="{544B4FB8-7B66-13AF-EAF8-FAD2FEF05960}"/>
              </a:ext>
            </a:extLst>
          </p:cNvPr>
          <p:cNvSpPr>
            <a:spLocks noGrp="1"/>
          </p:cNvSpPr>
          <p:nvPr>
            <p:ph idx="1"/>
          </p:nvPr>
        </p:nvSpPr>
        <p:spPr>
          <a:xfrm>
            <a:off x="2648230" y="1275360"/>
            <a:ext cx="6895539" cy="842963"/>
          </a:xfrm>
          <a:solidFill>
            <a:schemeClr val="accent1">
              <a:lumMod val="20000"/>
              <a:lumOff val="80000"/>
            </a:schemeClr>
          </a:solidFill>
          <a:effectLst>
            <a:softEdge rad="90562"/>
          </a:effectLst>
        </p:spPr>
        <p:txBody>
          <a:bodyPr anchor="ctr">
            <a:normAutofit/>
          </a:bodyPr>
          <a:lstStyle/>
          <a:p>
            <a:pPr marL="0" indent="0" algn="ctr">
              <a:buNone/>
            </a:pPr>
            <a:r>
              <a:rPr lang="en-GB" dirty="0"/>
              <a:t>“Power is where decisions are made”</a:t>
            </a:r>
          </a:p>
        </p:txBody>
      </p:sp>
      <p:sp>
        <p:nvSpPr>
          <p:cNvPr id="5" name="Content Placeholder 2">
            <a:extLst>
              <a:ext uri="{FF2B5EF4-FFF2-40B4-BE49-F238E27FC236}">
                <a16:creationId xmlns:a16="http://schemas.microsoft.com/office/drawing/2014/main" id="{1053BD1A-D913-9660-D2E7-E2EDCCA66992}"/>
              </a:ext>
            </a:extLst>
          </p:cNvPr>
          <p:cNvSpPr txBox="1">
            <a:spLocks/>
          </p:cNvSpPr>
          <p:nvPr/>
        </p:nvSpPr>
        <p:spPr>
          <a:xfrm rot="202397">
            <a:off x="7205241" y="2076486"/>
            <a:ext cx="4685739" cy="842963"/>
          </a:xfrm>
          <a:prstGeom prst="rect">
            <a:avLst/>
          </a:prstGeom>
          <a:solidFill>
            <a:schemeClr val="accent3">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Systems and processes</a:t>
            </a:r>
          </a:p>
        </p:txBody>
      </p:sp>
      <p:sp>
        <p:nvSpPr>
          <p:cNvPr id="6" name="Content Placeholder 2">
            <a:extLst>
              <a:ext uri="{FF2B5EF4-FFF2-40B4-BE49-F238E27FC236}">
                <a16:creationId xmlns:a16="http://schemas.microsoft.com/office/drawing/2014/main" id="{18F87F8D-7BBE-FD72-F003-02FF465CBF3E}"/>
              </a:ext>
            </a:extLst>
          </p:cNvPr>
          <p:cNvSpPr txBox="1">
            <a:spLocks/>
          </p:cNvSpPr>
          <p:nvPr/>
        </p:nvSpPr>
        <p:spPr>
          <a:xfrm>
            <a:off x="2648230" y="3260983"/>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Culture has a 60% impact on organisational performance</a:t>
            </a:r>
          </a:p>
        </p:txBody>
      </p:sp>
      <p:sp>
        <p:nvSpPr>
          <p:cNvPr id="7" name="Content Placeholder 2">
            <a:extLst>
              <a:ext uri="{FF2B5EF4-FFF2-40B4-BE49-F238E27FC236}">
                <a16:creationId xmlns:a16="http://schemas.microsoft.com/office/drawing/2014/main" id="{6BD69355-ADD5-3B71-21AD-85CC797EC930}"/>
              </a:ext>
            </a:extLst>
          </p:cNvPr>
          <p:cNvSpPr txBox="1">
            <a:spLocks/>
          </p:cNvSpPr>
          <p:nvPr/>
        </p:nvSpPr>
        <p:spPr>
          <a:xfrm>
            <a:off x="2648230" y="4463310"/>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Leadership has a 68% impact on culture</a:t>
            </a:r>
          </a:p>
        </p:txBody>
      </p:sp>
      <p:sp>
        <p:nvSpPr>
          <p:cNvPr id="8" name="TextBox 7">
            <a:extLst>
              <a:ext uri="{FF2B5EF4-FFF2-40B4-BE49-F238E27FC236}">
                <a16:creationId xmlns:a16="http://schemas.microsoft.com/office/drawing/2014/main" id="{9357FA1A-EEE8-97B7-C978-620F427026DC}"/>
              </a:ext>
            </a:extLst>
          </p:cNvPr>
          <p:cNvSpPr txBox="1"/>
          <p:nvPr/>
        </p:nvSpPr>
        <p:spPr>
          <a:xfrm>
            <a:off x="9543769" y="4140144"/>
            <a:ext cx="1766886" cy="646331"/>
          </a:xfrm>
          <a:prstGeom prst="rect">
            <a:avLst/>
          </a:prstGeom>
          <a:noFill/>
        </p:spPr>
        <p:txBody>
          <a:bodyPr wrap="square" rtlCol="0">
            <a:spAutoFit/>
          </a:bodyPr>
          <a:lstStyle/>
          <a:p>
            <a:pPr algn="ctr"/>
            <a:r>
              <a:rPr lang="en-GB" dirty="0">
                <a:hlinkClick r:id="rId3"/>
              </a:rPr>
              <a:t>Korn Ferry Research</a:t>
            </a:r>
            <a:endParaRPr lang="en-GB" dirty="0"/>
          </a:p>
        </p:txBody>
      </p:sp>
    </p:spTree>
    <p:extLst>
      <p:ext uri="{BB962C8B-B14F-4D97-AF65-F5344CB8AC3E}">
        <p14:creationId xmlns:p14="http://schemas.microsoft.com/office/powerpoint/2010/main" val="2532690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C01FDC-B897-4B0A-8C61-05F270CD9F35}"/>
              </a:ext>
            </a:extLst>
          </p:cNvPr>
          <p:cNvSpPr>
            <a:spLocks noGrp="1"/>
          </p:cNvSpPr>
          <p:nvPr>
            <p:ph idx="1"/>
          </p:nvPr>
        </p:nvSpPr>
        <p:spPr>
          <a:xfrm>
            <a:off x="1021974" y="484094"/>
            <a:ext cx="10322859" cy="2460811"/>
          </a:xfrm>
          <a:solidFill>
            <a:schemeClr val="accent1">
              <a:lumMod val="20000"/>
              <a:lumOff val="80000"/>
            </a:schemeClr>
          </a:solidFill>
        </p:spPr>
        <p:txBody>
          <a:bodyPr>
            <a:normAutofit/>
          </a:bodyPr>
          <a:lstStyle/>
          <a:p>
            <a:pPr marL="0" indent="0" algn="ctr">
              <a:buNone/>
            </a:pPr>
            <a:r>
              <a:rPr lang="en-GB" sz="4000" dirty="0">
                <a:solidFill>
                  <a:srgbClr val="202124"/>
                </a:solidFill>
                <a:latin typeface="arial" panose="020B0604020202020204" pitchFamily="34" charset="0"/>
              </a:rPr>
              <a:t>W</a:t>
            </a:r>
            <a:r>
              <a:rPr lang="en-GB" sz="4000" i="0" dirty="0">
                <a:solidFill>
                  <a:srgbClr val="202124"/>
                </a:solidFill>
                <a:effectLst/>
                <a:latin typeface="arial" panose="020B0604020202020204" pitchFamily="34" charset="0"/>
              </a:rPr>
              <a:t>e shape our buildings and </a:t>
            </a:r>
          </a:p>
          <a:p>
            <a:pPr marL="0" indent="0" algn="ctr">
              <a:buNone/>
            </a:pPr>
            <a:r>
              <a:rPr lang="en-GB" sz="4000" i="0" dirty="0">
                <a:solidFill>
                  <a:srgbClr val="202124"/>
                </a:solidFill>
                <a:effectLst/>
                <a:latin typeface="arial" panose="020B0604020202020204" pitchFamily="34" charset="0"/>
              </a:rPr>
              <a:t>afterwards our buildings shape us</a:t>
            </a:r>
            <a:endParaRPr lang="en-GB" sz="4000" dirty="0"/>
          </a:p>
        </p:txBody>
      </p:sp>
      <p:sp>
        <p:nvSpPr>
          <p:cNvPr id="5" name="Title 4">
            <a:extLst>
              <a:ext uri="{FF2B5EF4-FFF2-40B4-BE49-F238E27FC236}">
                <a16:creationId xmlns:a16="http://schemas.microsoft.com/office/drawing/2014/main" id="{27DE2034-CAC9-AC5C-0DC5-EF7BF723E93E}"/>
              </a:ext>
            </a:extLst>
          </p:cNvPr>
          <p:cNvSpPr>
            <a:spLocks noGrp="1"/>
          </p:cNvSpPr>
          <p:nvPr>
            <p:ph type="title"/>
          </p:nvPr>
        </p:nvSpPr>
        <p:spPr>
          <a:xfrm>
            <a:off x="609600" y="1801905"/>
            <a:ext cx="10735233" cy="1143000"/>
          </a:xfrm>
        </p:spPr>
        <p:txBody>
          <a:bodyPr>
            <a:normAutofit/>
          </a:bodyPr>
          <a:lstStyle/>
          <a:p>
            <a:pPr algn="r"/>
            <a:r>
              <a:rPr lang="en-GB" sz="3200" dirty="0"/>
              <a:t>Winston Churchill</a:t>
            </a:r>
          </a:p>
        </p:txBody>
      </p:sp>
      <p:sp>
        <p:nvSpPr>
          <p:cNvPr id="6" name="Content Placeholder 2">
            <a:extLst>
              <a:ext uri="{FF2B5EF4-FFF2-40B4-BE49-F238E27FC236}">
                <a16:creationId xmlns:a16="http://schemas.microsoft.com/office/drawing/2014/main" id="{E99F3B6A-A1DB-7DC3-DAB7-C46D1DBC144F}"/>
              </a:ext>
            </a:extLst>
          </p:cNvPr>
          <p:cNvSpPr txBox="1">
            <a:spLocks/>
          </p:cNvSpPr>
          <p:nvPr/>
        </p:nvSpPr>
        <p:spPr>
          <a:xfrm>
            <a:off x="1021974" y="3294530"/>
            <a:ext cx="10322859" cy="2143124"/>
          </a:xfrm>
          <a:prstGeom prst="rect">
            <a:avLst/>
          </a:prstGeom>
          <a:solidFill>
            <a:schemeClr val="tx2">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4000" dirty="0">
                <a:solidFill>
                  <a:srgbClr val="202124"/>
                </a:solidFill>
                <a:latin typeface="arial" panose="020B0604020202020204" pitchFamily="34" charset="0"/>
              </a:rPr>
              <a:t>Every system is perfectly designed for the results it is getting…</a:t>
            </a:r>
          </a:p>
          <a:p>
            <a:pPr marL="0" indent="0" algn="r">
              <a:buFont typeface="Arial" pitchFamily="34" charset="0"/>
              <a:buNone/>
            </a:pPr>
            <a:r>
              <a:rPr lang="en-GB" dirty="0"/>
              <a:t>Don Berwick</a:t>
            </a:r>
          </a:p>
        </p:txBody>
      </p:sp>
    </p:spTree>
    <p:extLst>
      <p:ext uri="{BB962C8B-B14F-4D97-AF65-F5344CB8AC3E}">
        <p14:creationId xmlns:p14="http://schemas.microsoft.com/office/powerpoint/2010/main" val="10065545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0F4DF-A374-4EBA-BCB0-A7A92774AB89}"/>
              </a:ext>
            </a:extLst>
          </p:cNvPr>
          <p:cNvSpPr>
            <a:spLocks noGrp="1"/>
          </p:cNvSpPr>
          <p:nvPr>
            <p:ph type="title"/>
          </p:nvPr>
        </p:nvSpPr>
        <p:spPr>
          <a:xfrm>
            <a:off x="695400" y="1004533"/>
            <a:ext cx="4135848" cy="4064925"/>
          </a:xfrm>
        </p:spPr>
        <p:txBody>
          <a:bodyPr anchor="ctr">
            <a:normAutofit/>
          </a:bodyPr>
          <a:lstStyle/>
          <a:p>
            <a:r>
              <a:rPr lang="en-GB" sz="4800" dirty="0"/>
              <a:t>Elements of performance management:</a:t>
            </a:r>
            <a:br>
              <a:rPr lang="en-GB" sz="4800" dirty="0"/>
            </a:br>
            <a:r>
              <a:rPr lang="en-GB" sz="4800" b="1" dirty="0"/>
              <a:t>Goal setting</a:t>
            </a:r>
          </a:p>
        </p:txBody>
      </p:sp>
      <p:graphicFrame>
        <p:nvGraphicFramePr>
          <p:cNvPr id="37" name="Content Placeholder 2">
            <a:extLst>
              <a:ext uri="{FF2B5EF4-FFF2-40B4-BE49-F238E27FC236}">
                <a16:creationId xmlns:a16="http://schemas.microsoft.com/office/drawing/2014/main" id="{4DB3F0CB-245F-4B0A-B3A9-35888DB2F518}"/>
              </a:ext>
            </a:extLst>
          </p:cNvPr>
          <p:cNvGraphicFramePr>
            <a:graphicFrameLocks noGrp="1"/>
          </p:cNvGraphicFramePr>
          <p:nvPr>
            <p:ph idx="1"/>
            <p:extLst>
              <p:ext uri="{D42A27DB-BD31-4B8C-83A1-F6EECF244321}">
                <p14:modId xmlns:p14="http://schemas.microsoft.com/office/powerpoint/2010/main" val="2989581657"/>
              </p:ext>
            </p:extLst>
          </p:nvPr>
        </p:nvGraphicFramePr>
        <p:xfrm>
          <a:off x="5591944" y="18864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14154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92859-D5EB-4D71-8576-9B41ECFA247A}"/>
              </a:ext>
            </a:extLst>
          </p:cNvPr>
          <p:cNvSpPr>
            <a:spLocks noGrp="1"/>
          </p:cNvSpPr>
          <p:nvPr>
            <p:ph type="title"/>
          </p:nvPr>
        </p:nvSpPr>
        <p:spPr>
          <a:xfrm>
            <a:off x="1653363" y="365760"/>
            <a:ext cx="9367203" cy="1188720"/>
          </a:xfrm>
        </p:spPr>
        <p:txBody>
          <a:bodyPr>
            <a:normAutofit fontScale="90000"/>
          </a:bodyPr>
          <a:lstStyle/>
          <a:p>
            <a:r>
              <a:rPr lang="en-GB" sz="3700"/>
              <a:t>Elements of performance management:</a:t>
            </a:r>
            <a:br>
              <a:rPr lang="en-GB" sz="3700"/>
            </a:br>
            <a:r>
              <a:rPr lang="en-GB" sz="3700" b="1"/>
              <a:t>Performance review</a:t>
            </a:r>
          </a:p>
        </p:txBody>
      </p:sp>
      <p:sp>
        <p:nvSpPr>
          <p:cNvPr id="4" name="TextBox 3">
            <a:extLst>
              <a:ext uri="{FF2B5EF4-FFF2-40B4-BE49-F238E27FC236}">
                <a16:creationId xmlns:a16="http://schemas.microsoft.com/office/drawing/2014/main" id="{490333C9-4E6A-44C5-AA6C-C8ED8CDF7F28}"/>
              </a:ext>
            </a:extLst>
          </p:cNvPr>
          <p:cNvSpPr txBox="1"/>
          <p:nvPr/>
        </p:nvSpPr>
        <p:spPr>
          <a:xfrm>
            <a:off x="479376" y="2345267"/>
            <a:ext cx="3384376" cy="1631216"/>
          </a:xfrm>
          <a:prstGeom prst="rect">
            <a:avLst/>
          </a:prstGeom>
          <a:noFill/>
        </p:spPr>
        <p:txBody>
          <a:bodyPr wrap="square" rtlCol="0">
            <a:spAutoFit/>
          </a:bodyPr>
          <a:lstStyle/>
          <a:p>
            <a:pPr marL="0" indent="0">
              <a:buNone/>
            </a:pPr>
            <a:r>
              <a:rPr lang="en-GB" sz="2000" b="1" dirty="0"/>
              <a:t>Key features</a:t>
            </a:r>
          </a:p>
          <a:p>
            <a:pPr marL="285750" indent="-285750">
              <a:buFont typeface="Arial" panose="020B0604020202020204" pitchFamily="34" charset="0"/>
              <a:buChar char="•"/>
            </a:pPr>
            <a:r>
              <a:rPr lang="en-GB" sz="2000" dirty="0"/>
              <a:t>Continuous feedback</a:t>
            </a:r>
          </a:p>
          <a:p>
            <a:pPr marL="285750" indent="-285750">
              <a:buFont typeface="Arial" panose="020B0604020202020204" pitchFamily="34" charset="0"/>
              <a:buChar char="•"/>
            </a:pPr>
            <a:r>
              <a:rPr lang="en-GB" sz="2000" dirty="0"/>
              <a:t>Clear measurement</a:t>
            </a:r>
          </a:p>
          <a:p>
            <a:pPr marL="285750" indent="-285750">
              <a:buFont typeface="Arial" panose="020B0604020202020204" pitchFamily="34" charset="0"/>
              <a:buChar char="•"/>
            </a:pPr>
            <a:r>
              <a:rPr lang="en-GB" sz="2000" dirty="0"/>
              <a:t>Process driven</a:t>
            </a:r>
          </a:p>
          <a:p>
            <a:pPr marL="285750" indent="-285750">
              <a:buFont typeface="Arial" panose="020B0604020202020204" pitchFamily="34" charset="0"/>
              <a:buChar char="•"/>
            </a:pPr>
            <a:r>
              <a:rPr lang="en-GB" sz="2000" dirty="0"/>
              <a:t>Two-way communication</a:t>
            </a:r>
          </a:p>
        </p:txBody>
      </p:sp>
      <p:sp>
        <p:nvSpPr>
          <p:cNvPr id="7" name="TextBox 6">
            <a:extLst>
              <a:ext uri="{FF2B5EF4-FFF2-40B4-BE49-F238E27FC236}">
                <a16:creationId xmlns:a16="http://schemas.microsoft.com/office/drawing/2014/main" id="{5197EEEA-AC20-4F8A-A9F2-411B9B15BF06}"/>
              </a:ext>
            </a:extLst>
          </p:cNvPr>
          <p:cNvSpPr txBox="1"/>
          <p:nvPr/>
        </p:nvSpPr>
        <p:spPr>
          <a:xfrm>
            <a:off x="3927307" y="2345267"/>
            <a:ext cx="4337386" cy="2831544"/>
          </a:xfrm>
          <a:prstGeom prst="rect">
            <a:avLst/>
          </a:prstGeom>
          <a:noFill/>
        </p:spPr>
        <p:txBody>
          <a:bodyPr wrap="square" rtlCol="0">
            <a:spAutoFit/>
          </a:bodyPr>
          <a:lstStyle/>
          <a:p>
            <a:pPr marL="0" indent="0">
              <a:lnSpc>
                <a:spcPct val="100000"/>
              </a:lnSpc>
              <a:buNone/>
            </a:pPr>
            <a:r>
              <a:rPr lang="en-GB" sz="2000" b="1" dirty="0"/>
              <a:t>Type of performance review</a:t>
            </a:r>
          </a:p>
          <a:p>
            <a:pPr marL="285750" indent="-285750">
              <a:lnSpc>
                <a:spcPct val="100000"/>
              </a:lnSpc>
              <a:buFont typeface="Arial" panose="020B0604020202020204" pitchFamily="34" charset="0"/>
              <a:buChar char="•"/>
            </a:pPr>
            <a:r>
              <a:rPr lang="en-GB" sz="2000" dirty="0"/>
              <a:t>Ranking</a:t>
            </a:r>
          </a:p>
          <a:p>
            <a:pPr marL="285750" indent="-285750">
              <a:lnSpc>
                <a:spcPct val="100000"/>
              </a:lnSpc>
              <a:buFont typeface="Arial" panose="020B0604020202020204" pitchFamily="34" charset="0"/>
              <a:buChar char="•"/>
            </a:pPr>
            <a:r>
              <a:rPr lang="en-GB" sz="2000" dirty="0"/>
              <a:t>Forced distribution</a:t>
            </a:r>
          </a:p>
          <a:p>
            <a:pPr marL="285750" indent="-285750">
              <a:lnSpc>
                <a:spcPct val="100000"/>
              </a:lnSpc>
              <a:buFont typeface="Arial" panose="020B0604020202020204" pitchFamily="34" charset="0"/>
              <a:buChar char="•"/>
            </a:pPr>
            <a:r>
              <a:rPr lang="en-GB" sz="2000" dirty="0"/>
              <a:t>360 degree feedback</a:t>
            </a:r>
          </a:p>
          <a:p>
            <a:pPr marL="285750" indent="-285750">
              <a:lnSpc>
                <a:spcPct val="100000"/>
              </a:lnSpc>
              <a:buFont typeface="Arial" panose="020B0604020202020204" pitchFamily="34" charset="0"/>
              <a:buChar char="•"/>
            </a:pPr>
            <a:r>
              <a:rPr lang="en-GB" sz="2000" dirty="0"/>
              <a:t>Competency based</a:t>
            </a:r>
          </a:p>
          <a:p>
            <a:pPr marL="285750" indent="-285750">
              <a:lnSpc>
                <a:spcPct val="100000"/>
              </a:lnSpc>
              <a:buFont typeface="Arial" panose="020B0604020202020204" pitchFamily="34" charset="0"/>
              <a:buChar char="•"/>
            </a:pPr>
            <a:r>
              <a:rPr lang="en-GB" sz="2000" dirty="0"/>
              <a:t>Management by objectives</a:t>
            </a:r>
          </a:p>
          <a:p>
            <a:pPr marL="285750" indent="-285750">
              <a:lnSpc>
                <a:spcPct val="100000"/>
              </a:lnSpc>
              <a:buFont typeface="Arial" panose="020B0604020202020204" pitchFamily="34" charset="0"/>
              <a:buChar char="•"/>
            </a:pPr>
            <a:r>
              <a:rPr lang="en-GB" sz="2000" dirty="0"/>
              <a:t>Graphic rating scales</a:t>
            </a:r>
          </a:p>
          <a:p>
            <a:pPr marL="285750" indent="-285750">
              <a:lnSpc>
                <a:spcPct val="100000"/>
              </a:lnSpc>
              <a:buFont typeface="Arial" panose="020B0604020202020204" pitchFamily="34" charset="0"/>
              <a:buChar char="•"/>
            </a:pPr>
            <a:r>
              <a:rPr lang="en-GB" sz="2000" dirty="0"/>
              <a:t>Behaviourally-anchored rating scale</a:t>
            </a:r>
          </a:p>
          <a:p>
            <a:endParaRPr lang="en-GB" dirty="0"/>
          </a:p>
        </p:txBody>
      </p:sp>
      <p:sp>
        <p:nvSpPr>
          <p:cNvPr id="9" name="TextBox 8">
            <a:extLst>
              <a:ext uri="{FF2B5EF4-FFF2-40B4-BE49-F238E27FC236}">
                <a16:creationId xmlns:a16="http://schemas.microsoft.com/office/drawing/2014/main" id="{6F5D8C56-C670-41CA-98B8-05DBB2E8F491}"/>
              </a:ext>
            </a:extLst>
          </p:cNvPr>
          <p:cNvSpPr txBox="1"/>
          <p:nvPr/>
        </p:nvSpPr>
        <p:spPr>
          <a:xfrm>
            <a:off x="8328248" y="2367464"/>
            <a:ext cx="3384376" cy="2862322"/>
          </a:xfrm>
          <a:prstGeom prst="rect">
            <a:avLst/>
          </a:prstGeom>
          <a:noFill/>
        </p:spPr>
        <p:txBody>
          <a:bodyPr wrap="square" rtlCol="0">
            <a:spAutoFit/>
          </a:bodyPr>
          <a:lstStyle/>
          <a:p>
            <a:pPr marL="0" indent="0">
              <a:lnSpc>
                <a:spcPct val="100000"/>
              </a:lnSpc>
              <a:buNone/>
            </a:pPr>
            <a:r>
              <a:rPr lang="en-GB" sz="2000" b="1" dirty="0"/>
              <a:t>Criticisms</a:t>
            </a:r>
          </a:p>
          <a:p>
            <a:pPr marL="285750" indent="-285750">
              <a:lnSpc>
                <a:spcPct val="100000"/>
              </a:lnSpc>
              <a:buFont typeface="Arial" panose="020B0604020202020204" pitchFamily="34" charset="0"/>
              <a:buChar char="•"/>
            </a:pPr>
            <a:r>
              <a:rPr lang="en-GB" sz="2000" dirty="0"/>
              <a:t>Frequency</a:t>
            </a:r>
          </a:p>
          <a:p>
            <a:pPr marL="285750" indent="-285750">
              <a:lnSpc>
                <a:spcPct val="100000"/>
              </a:lnSpc>
              <a:buFont typeface="Arial" panose="020B0604020202020204" pitchFamily="34" charset="0"/>
              <a:buChar char="•"/>
            </a:pPr>
            <a:r>
              <a:rPr lang="en-GB" sz="2000" dirty="0"/>
              <a:t>Past focus</a:t>
            </a:r>
          </a:p>
          <a:p>
            <a:pPr marL="285750" indent="-285750">
              <a:lnSpc>
                <a:spcPct val="100000"/>
              </a:lnSpc>
              <a:buFont typeface="Arial" panose="020B0604020202020204" pitchFamily="34" charset="0"/>
              <a:buChar char="•"/>
            </a:pPr>
            <a:r>
              <a:rPr lang="en-GB" sz="2000" dirty="0"/>
              <a:t>Too subjective</a:t>
            </a:r>
          </a:p>
          <a:p>
            <a:pPr marL="285750" indent="-285750">
              <a:lnSpc>
                <a:spcPct val="100000"/>
              </a:lnSpc>
              <a:buFont typeface="Arial" panose="020B0604020202020204" pitchFamily="34" charset="0"/>
              <a:buChar char="•"/>
            </a:pPr>
            <a:r>
              <a:rPr lang="en-GB" sz="2000" dirty="0"/>
              <a:t>Single-source feedback</a:t>
            </a:r>
          </a:p>
          <a:p>
            <a:pPr marL="285750" indent="-285750">
              <a:lnSpc>
                <a:spcPct val="100000"/>
              </a:lnSpc>
              <a:buFont typeface="Arial" panose="020B0604020202020204" pitchFamily="34" charset="0"/>
              <a:buChar char="•"/>
            </a:pPr>
            <a:r>
              <a:rPr lang="en-GB" sz="2000" dirty="0"/>
              <a:t>Bureaucratic</a:t>
            </a:r>
          </a:p>
          <a:p>
            <a:pPr marL="285750" indent="-285750">
              <a:lnSpc>
                <a:spcPct val="100000"/>
              </a:lnSpc>
              <a:buFont typeface="Arial" panose="020B0604020202020204" pitchFamily="34" charset="0"/>
              <a:buChar char="•"/>
            </a:pPr>
            <a:r>
              <a:rPr lang="en-GB" sz="2000" dirty="0"/>
              <a:t>Halo and horns effect</a:t>
            </a:r>
          </a:p>
          <a:p>
            <a:pPr marL="285750" indent="-285750">
              <a:lnSpc>
                <a:spcPct val="100000"/>
              </a:lnSpc>
              <a:buFont typeface="Arial" panose="020B0604020202020204" pitchFamily="34" charset="0"/>
              <a:buChar char="•"/>
            </a:pPr>
            <a:r>
              <a:rPr lang="en-GB" sz="2000" dirty="0"/>
              <a:t>Favouritism</a:t>
            </a:r>
          </a:p>
          <a:p>
            <a:pPr marL="285750" indent="-285750">
              <a:lnSpc>
                <a:spcPct val="100000"/>
              </a:lnSpc>
              <a:buFont typeface="Arial" panose="020B0604020202020204" pitchFamily="34" charset="0"/>
              <a:buChar char="•"/>
            </a:pPr>
            <a:r>
              <a:rPr lang="en-GB" sz="2000" dirty="0"/>
              <a:t>Accuracy</a:t>
            </a:r>
          </a:p>
        </p:txBody>
      </p:sp>
    </p:spTree>
    <p:extLst>
      <p:ext uri="{BB962C8B-B14F-4D97-AF65-F5344CB8AC3E}">
        <p14:creationId xmlns:p14="http://schemas.microsoft.com/office/powerpoint/2010/main" val="35307896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A8A5F-480D-4DB3-98D6-C95036E7E4BC}"/>
              </a:ext>
            </a:extLst>
          </p:cNvPr>
          <p:cNvSpPr>
            <a:spLocks noGrp="1"/>
          </p:cNvSpPr>
          <p:nvPr>
            <p:ph type="title"/>
          </p:nvPr>
        </p:nvSpPr>
        <p:spPr>
          <a:xfrm>
            <a:off x="1653363" y="365760"/>
            <a:ext cx="9367203" cy="1188720"/>
          </a:xfrm>
        </p:spPr>
        <p:txBody>
          <a:bodyPr>
            <a:normAutofit fontScale="90000"/>
          </a:bodyPr>
          <a:lstStyle/>
          <a:p>
            <a:r>
              <a:rPr lang="en-GB" sz="3700" dirty="0"/>
              <a:t>Elements of performance management:</a:t>
            </a:r>
            <a:br>
              <a:rPr lang="en-GB" sz="3700" dirty="0"/>
            </a:br>
            <a:r>
              <a:rPr lang="en-GB" sz="3700" b="1" dirty="0"/>
              <a:t>Performance improvements plans (PIP)</a:t>
            </a:r>
          </a:p>
        </p:txBody>
      </p:sp>
      <p:sp>
        <p:nvSpPr>
          <p:cNvPr id="3" name="Content Placeholder 2">
            <a:extLst>
              <a:ext uri="{FF2B5EF4-FFF2-40B4-BE49-F238E27FC236}">
                <a16:creationId xmlns:a16="http://schemas.microsoft.com/office/drawing/2014/main" id="{AE16DAAC-E562-428D-B7F8-B251CA95354B}"/>
              </a:ext>
            </a:extLst>
          </p:cNvPr>
          <p:cNvSpPr>
            <a:spLocks noGrp="1"/>
          </p:cNvSpPr>
          <p:nvPr>
            <p:ph idx="1"/>
          </p:nvPr>
        </p:nvSpPr>
        <p:spPr>
          <a:xfrm>
            <a:off x="551384" y="1554480"/>
            <a:ext cx="11089232" cy="4322792"/>
          </a:xfrm>
        </p:spPr>
        <p:txBody>
          <a:bodyPr anchor="t">
            <a:normAutofit fontScale="92500" lnSpcReduction="20000"/>
          </a:bodyPr>
          <a:lstStyle/>
          <a:p>
            <a:r>
              <a:rPr lang="en-GB" sz="2400" dirty="0"/>
              <a:t>Varied use</a:t>
            </a:r>
          </a:p>
          <a:p>
            <a:r>
              <a:rPr lang="en-GB" sz="2400" dirty="0"/>
              <a:t>Components:</a:t>
            </a:r>
          </a:p>
          <a:p>
            <a:pPr lvl="1"/>
            <a:r>
              <a:rPr lang="en-GB" dirty="0"/>
              <a:t>Employee information.</a:t>
            </a:r>
          </a:p>
          <a:p>
            <a:pPr lvl="1"/>
            <a:r>
              <a:rPr lang="en-GB" dirty="0"/>
              <a:t>Relevant dates.</a:t>
            </a:r>
          </a:p>
          <a:p>
            <a:pPr lvl="1"/>
            <a:r>
              <a:rPr lang="en-GB" dirty="0"/>
              <a:t>Description of performance discrepancy/gap.</a:t>
            </a:r>
          </a:p>
          <a:p>
            <a:pPr lvl="1"/>
            <a:r>
              <a:rPr lang="en-GB" dirty="0"/>
              <a:t>Description of expected performance.</a:t>
            </a:r>
          </a:p>
          <a:p>
            <a:pPr lvl="1"/>
            <a:r>
              <a:rPr lang="en-GB" dirty="0"/>
              <a:t>Description of actual performance.</a:t>
            </a:r>
          </a:p>
          <a:p>
            <a:pPr lvl="1"/>
            <a:r>
              <a:rPr lang="en-GB" dirty="0"/>
              <a:t>Description of consequences.</a:t>
            </a:r>
          </a:p>
          <a:p>
            <a:pPr lvl="1"/>
            <a:r>
              <a:rPr lang="en-GB" dirty="0"/>
              <a:t>Plan of action.</a:t>
            </a:r>
          </a:p>
          <a:p>
            <a:pPr lvl="1"/>
            <a:r>
              <a:rPr lang="en-GB" dirty="0"/>
              <a:t>Signatures of the manager and the employee.</a:t>
            </a:r>
          </a:p>
          <a:p>
            <a:r>
              <a:rPr lang="en-GB" sz="2400" dirty="0"/>
              <a:t>Evaluation</a:t>
            </a:r>
          </a:p>
          <a:p>
            <a:endParaRPr lang="en-GB" sz="2000" dirty="0"/>
          </a:p>
          <a:p>
            <a:pPr marL="0" indent="0">
              <a:buNone/>
            </a:pPr>
            <a:endParaRPr lang="en-GB" sz="2000" dirty="0"/>
          </a:p>
        </p:txBody>
      </p:sp>
    </p:spTree>
    <p:extLst>
      <p:ext uri="{BB962C8B-B14F-4D97-AF65-F5344CB8AC3E}">
        <p14:creationId xmlns:p14="http://schemas.microsoft.com/office/powerpoint/2010/main" val="27981118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487E-92EA-409F-BADE-A3D6705913B3}"/>
              </a:ext>
            </a:extLst>
          </p:cNvPr>
          <p:cNvSpPr>
            <a:spLocks noGrp="1"/>
          </p:cNvSpPr>
          <p:nvPr>
            <p:ph type="title"/>
          </p:nvPr>
        </p:nvSpPr>
        <p:spPr>
          <a:xfrm>
            <a:off x="203684" y="188640"/>
            <a:ext cx="11784632" cy="903635"/>
          </a:xfrm>
        </p:spPr>
        <p:txBody>
          <a:bodyPr>
            <a:normAutofit/>
          </a:bodyPr>
          <a:lstStyle/>
          <a:p>
            <a:r>
              <a:rPr lang="en-GB" sz="3600" b="1" dirty="0"/>
              <a:t>Problems with Performance Management systems</a:t>
            </a:r>
          </a:p>
        </p:txBody>
      </p:sp>
      <p:graphicFrame>
        <p:nvGraphicFramePr>
          <p:cNvPr id="7" name="Content Placeholder 2">
            <a:extLst>
              <a:ext uri="{FF2B5EF4-FFF2-40B4-BE49-F238E27FC236}">
                <a16:creationId xmlns:a16="http://schemas.microsoft.com/office/drawing/2014/main" id="{98973171-9879-450D-95ED-FABB4365F9C3}"/>
              </a:ext>
            </a:extLst>
          </p:cNvPr>
          <p:cNvGraphicFramePr>
            <a:graphicFrameLocks noGrp="1"/>
          </p:cNvGraphicFramePr>
          <p:nvPr>
            <p:ph idx="1"/>
            <p:extLst>
              <p:ext uri="{D42A27DB-BD31-4B8C-83A1-F6EECF244321}">
                <p14:modId xmlns:p14="http://schemas.microsoft.com/office/powerpoint/2010/main" val="635962598"/>
              </p:ext>
            </p:extLst>
          </p:nvPr>
        </p:nvGraphicFramePr>
        <p:xfrm>
          <a:off x="695400" y="1268760"/>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70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593FF-D278-457A-9892-524C2C40BB72}"/>
              </a:ext>
            </a:extLst>
          </p:cNvPr>
          <p:cNvSpPr>
            <a:spLocks noGrp="1"/>
          </p:cNvSpPr>
          <p:nvPr>
            <p:ph type="title"/>
          </p:nvPr>
        </p:nvSpPr>
        <p:spPr>
          <a:xfrm>
            <a:off x="838200" y="365125"/>
            <a:ext cx="10515600" cy="1325563"/>
          </a:xfrm>
        </p:spPr>
        <p:txBody>
          <a:bodyPr>
            <a:normAutofit/>
          </a:bodyPr>
          <a:lstStyle/>
          <a:p>
            <a:r>
              <a:rPr lang="en-GB" sz="5400" b="1"/>
              <a:t>Group question</a:t>
            </a:r>
          </a:p>
        </p:txBody>
      </p:sp>
      <p:sp>
        <p:nvSpPr>
          <p:cNvPr id="25" name="Content Placeholder 2">
            <a:extLst>
              <a:ext uri="{FF2B5EF4-FFF2-40B4-BE49-F238E27FC236}">
                <a16:creationId xmlns:a16="http://schemas.microsoft.com/office/drawing/2014/main" id="{8CE786E3-096D-4F1A-A446-98ADAAAC6095}"/>
              </a:ext>
            </a:extLst>
          </p:cNvPr>
          <p:cNvSpPr>
            <a:spLocks noGrp="1"/>
          </p:cNvSpPr>
          <p:nvPr>
            <p:ph idx="1"/>
          </p:nvPr>
        </p:nvSpPr>
        <p:spPr>
          <a:xfrm>
            <a:off x="838200" y="1929384"/>
            <a:ext cx="10515600" cy="4251960"/>
          </a:xfrm>
        </p:spPr>
        <p:txBody>
          <a:bodyPr>
            <a:normAutofit/>
          </a:bodyPr>
          <a:lstStyle/>
          <a:p>
            <a:r>
              <a:rPr lang="en-GB" sz="4000" dirty="0"/>
              <a:t>What are your experiences of performance management?</a:t>
            </a:r>
          </a:p>
          <a:p>
            <a:pPr lvl="1"/>
            <a:r>
              <a:rPr lang="en-GB" sz="3600" dirty="0"/>
              <a:t>The good, the bad and the ugly…</a:t>
            </a:r>
          </a:p>
        </p:txBody>
      </p:sp>
    </p:spTree>
    <p:extLst>
      <p:ext uri="{BB962C8B-B14F-4D97-AF65-F5344CB8AC3E}">
        <p14:creationId xmlns:p14="http://schemas.microsoft.com/office/powerpoint/2010/main" val="16641453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71CEC-B687-4111-9B1D-52BA243A0639}"/>
              </a:ext>
            </a:extLst>
          </p:cNvPr>
          <p:cNvSpPr>
            <a:spLocks noGrp="1"/>
          </p:cNvSpPr>
          <p:nvPr>
            <p:ph type="title"/>
          </p:nvPr>
        </p:nvSpPr>
        <p:spPr>
          <a:xfrm>
            <a:off x="348073" y="1844824"/>
            <a:ext cx="4392488" cy="2408099"/>
          </a:xfrm>
        </p:spPr>
        <p:txBody>
          <a:bodyPr>
            <a:normAutofit/>
          </a:bodyPr>
          <a:lstStyle/>
          <a:p>
            <a:pPr algn="r"/>
            <a:r>
              <a:rPr lang="en-GB" sz="5400" b="1" dirty="0">
                <a:solidFill>
                  <a:schemeClr val="accent1"/>
                </a:solidFill>
              </a:rPr>
              <a:t>Employee Engagement</a:t>
            </a:r>
          </a:p>
        </p:txBody>
      </p:sp>
      <p:sp>
        <p:nvSpPr>
          <p:cNvPr id="3" name="Content Placeholder 2">
            <a:extLst>
              <a:ext uri="{FF2B5EF4-FFF2-40B4-BE49-F238E27FC236}">
                <a16:creationId xmlns:a16="http://schemas.microsoft.com/office/drawing/2014/main" id="{807843C7-8429-474F-AF7E-A005A514530B}"/>
              </a:ext>
            </a:extLst>
          </p:cNvPr>
          <p:cNvSpPr>
            <a:spLocks noGrp="1"/>
          </p:cNvSpPr>
          <p:nvPr>
            <p:ph idx="1"/>
          </p:nvPr>
        </p:nvSpPr>
        <p:spPr>
          <a:xfrm>
            <a:off x="4740561" y="1308933"/>
            <a:ext cx="7451439" cy="4208299"/>
          </a:xfrm>
        </p:spPr>
        <p:txBody>
          <a:bodyPr numCol="1" anchor="ctr">
            <a:normAutofit lnSpcReduction="10000"/>
          </a:bodyPr>
          <a:lstStyle/>
          <a:p>
            <a:pPr marL="0" indent="0">
              <a:buNone/>
            </a:pPr>
            <a:r>
              <a:rPr lang="en-GB" sz="2400" i="1" dirty="0"/>
              <a:t>“Workplace approach designed to ensure that employees are committed to their organisation’s goals and values, motivated to contribute to organisational success, and are able at the same time to enhance their own sense of wellbeing”</a:t>
            </a:r>
            <a:r>
              <a:rPr lang="en-GB" sz="2400" dirty="0"/>
              <a:t> – Engage for Success</a:t>
            </a:r>
          </a:p>
          <a:p>
            <a:pPr marL="0" indent="0">
              <a:buNone/>
            </a:pPr>
            <a:endParaRPr lang="en-GB" sz="2400" dirty="0"/>
          </a:p>
          <a:p>
            <a:pPr marL="0" indent="0">
              <a:buNone/>
            </a:pPr>
            <a:r>
              <a:rPr lang="en-GB" sz="2400" dirty="0"/>
              <a:t>Four enablers of engagement</a:t>
            </a:r>
          </a:p>
          <a:p>
            <a:r>
              <a:rPr lang="en-GB" sz="2400" dirty="0"/>
              <a:t>Strong strategic narrative</a:t>
            </a:r>
          </a:p>
          <a:p>
            <a:r>
              <a:rPr lang="en-GB" sz="2400" dirty="0"/>
              <a:t>Enabling managers</a:t>
            </a:r>
          </a:p>
          <a:p>
            <a:r>
              <a:rPr lang="en-GB" sz="2400" dirty="0"/>
              <a:t>Employee voice</a:t>
            </a:r>
          </a:p>
          <a:p>
            <a:r>
              <a:rPr lang="en-GB" sz="2400" dirty="0"/>
              <a:t>Organisational integrity</a:t>
            </a:r>
          </a:p>
          <a:p>
            <a:endParaRPr lang="en-GB" sz="2400" i="1" dirty="0"/>
          </a:p>
          <a:p>
            <a:endParaRPr lang="en-GB" sz="2400" dirty="0"/>
          </a:p>
        </p:txBody>
      </p:sp>
    </p:spTree>
    <p:extLst>
      <p:ext uri="{BB962C8B-B14F-4D97-AF65-F5344CB8AC3E}">
        <p14:creationId xmlns:p14="http://schemas.microsoft.com/office/powerpoint/2010/main" val="1634005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C3FA-6E5A-4D7D-C3F6-F85CD67E87BB}"/>
              </a:ext>
            </a:extLst>
          </p:cNvPr>
          <p:cNvSpPr>
            <a:spLocks noGrp="1"/>
          </p:cNvSpPr>
          <p:nvPr>
            <p:ph type="title"/>
          </p:nvPr>
        </p:nvSpPr>
        <p:spPr>
          <a:xfrm>
            <a:off x="9373018" y="290680"/>
            <a:ext cx="1957137" cy="1143000"/>
          </a:xfrm>
        </p:spPr>
        <p:txBody>
          <a:bodyPr>
            <a:normAutofit/>
          </a:bodyPr>
          <a:lstStyle/>
          <a:p>
            <a:r>
              <a:rPr lang="en-GB" sz="2400" dirty="0"/>
              <a:t>Maslow (1954)</a:t>
            </a:r>
          </a:p>
        </p:txBody>
      </p:sp>
      <p:pic>
        <p:nvPicPr>
          <p:cNvPr id="1026" name="Picture 2" descr="Maslow's Hierarchy of Needs">
            <a:extLst>
              <a:ext uri="{FF2B5EF4-FFF2-40B4-BE49-F238E27FC236}">
                <a16:creationId xmlns:a16="http://schemas.microsoft.com/office/drawing/2014/main" id="{F39F9DA1-84E1-D3F2-E957-340D0AE7FC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876" y="0"/>
            <a:ext cx="92170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417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C79A8-551A-A7FC-B7F5-1DD9F2E5FB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DFF65E-4917-51CA-7977-6E0B2F6AB215}"/>
              </a:ext>
            </a:extLst>
          </p:cNvPr>
          <p:cNvSpPr>
            <a:spLocks noGrp="1"/>
          </p:cNvSpPr>
          <p:nvPr>
            <p:ph idx="1"/>
          </p:nvPr>
        </p:nvSpPr>
        <p:spPr/>
        <p:txBody>
          <a:bodyPr/>
          <a:lstStyle/>
          <a:p>
            <a:endParaRPr lang="en-GB"/>
          </a:p>
        </p:txBody>
      </p:sp>
      <p:pic>
        <p:nvPicPr>
          <p:cNvPr id="5122" name="Picture 2" descr="Basic Psychological Needs — Iulian Olariu">
            <a:extLst>
              <a:ext uri="{FF2B5EF4-FFF2-40B4-BE49-F238E27FC236}">
                <a16:creationId xmlns:a16="http://schemas.microsoft.com/office/drawing/2014/main" id="{CA8E0473-19C2-DBC8-CA74-9330EB3F06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0825" y="0"/>
            <a:ext cx="91503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93046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77A19-3D85-497F-846F-920601F44220}"/>
              </a:ext>
            </a:extLst>
          </p:cNvPr>
          <p:cNvSpPr>
            <a:spLocks noGrp="1"/>
          </p:cNvSpPr>
          <p:nvPr>
            <p:ph type="title"/>
          </p:nvPr>
        </p:nvSpPr>
        <p:spPr>
          <a:xfrm>
            <a:off x="838200" y="387789"/>
            <a:ext cx="10515600" cy="1325563"/>
          </a:xfrm>
        </p:spPr>
        <p:txBody>
          <a:bodyPr>
            <a:normAutofit fontScale="90000"/>
          </a:bodyPr>
          <a:lstStyle/>
          <a:p>
            <a:pPr algn="ctr"/>
            <a:r>
              <a:rPr lang="en-GB" sz="5400" b="1" dirty="0"/>
              <a:t>Employee Engagement: Outcomes</a:t>
            </a:r>
          </a:p>
        </p:txBody>
      </p:sp>
      <p:graphicFrame>
        <p:nvGraphicFramePr>
          <p:cNvPr id="22" name="Content Placeholder 2">
            <a:extLst>
              <a:ext uri="{FF2B5EF4-FFF2-40B4-BE49-F238E27FC236}">
                <a16:creationId xmlns:a16="http://schemas.microsoft.com/office/drawing/2014/main" id="{2BAB3A44-5C2F-4574-A9E1-A01DA979124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37017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16C1-56AE-1FBC-171E-ECA7D99A4CA9}"/>
              </a:ext>
            </a:extLst>
          </p:cNvPr>
          <p:cNvSpPr>
            <a:spLocks noGrp="1"/>
          </p:cNvSpPr>
          <p:nvPr>
            <p:ph type="title"/>
          </p:nvPr>
        </p:nvSpPr>
        <p:spPr/>
        <p:txBody>
          <a:bodyPr/>
          <a:lstStyle/>
          <a:p>
            <a:r>
              <a:rPr lang="en-GB" dirty="0"/>
              <a:t>The importance of Employee Voice</a:t>
            </a:r>
          </a:p>
        </p:txBody>
      </p:sp>
      <p:sp>
        <p:nvSpPr>
          <p:cNvPr id="3" name="Content Placeholder 2">
            <a:extLst>
              <a:ext uri="{FF2B5EF4-FFF2-40B4-BE49-F238E27FC236}">
                <a16:creationId xmlns:a16="http://schemas.microsoft.com/office/drawing/2014/main" id="{6EF42C2D-C5DE-628E-20B1-FD2BB1D82573}"/>
              </a:ext>
            </a:extLst>
          </p:cNvPr>
          <p:cNvSpPr>
            <a:spLocks noGrp="1"/>
          </p:cNvSpPr>
          <p:nvPr>
            <p:ph idx="1"/>
          </p:nvPr>
        </p:nvSpPr>
        <p:spPr>
          <a:xfrm>
            <a:off x="7176120" y="2248273"/>
            <a:ext cx="4824536" cy="1180727"/>
          </a:xfrm>
        </p:spPr>
        <p:txBody>
          <a:bodyPr/>
          <a:lstStyle/>
          <a:p>
            <a:pPr marL="0" indent="0">
              <a:buNone/>
            </a:pPr>
            <a:r>
              <a:rPr lang="en-GB" dirty="0">
                <a:hlinkClick r:id="rId2"/>
              </a:rPr>
              <a:t>https://www.youtube.com/watch?v=xqO3sfRZDAE</a:t>
            </a:r>
            <a:r>
              <a:rPr lang="en-GB" dirty="0"/>
              <a:t> </a:t>
            </a:r>
          </a:p>
        </p:txBody>
      </p:sp>
      <p:pic>
        <p:nvPicPr>
          <p:cNvPr id="1026" name="Picture 2" descr="Engage for Success: The Movement">
            <a:extLst>
              <a:ext uri="{FF2B5EF4-FFF2-40B4-BE49-F238E27FC236}">
                <a16:creationId xmlns:a16="http://schemas.microsoft.com/office/drawing/2014/main" id="{7CDD1622-878E-E1B4-C254-3F81020D79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76" y="2780928"/>
            <a:ext cx="7824192" cy="17380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00970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B325-7788-4DD8-995A-B1F1825DD816}"/>
              </a:ext>
            </a:extLst>
          </p:cNvPr>
          <p:cNvSpPr>
            <a:spLocks noGrp="1"/>
          </p:cNvSpPr>
          <p:nvPr>
            <p:ph type="title"/>
          </p:nvPr>
        </p:nvSpPr>
        <p:spPr>
          <a:xfrm>
            <a:off x="551384" y="2132856"/>
            <a:ext cx="3822253" cy="2227712"/>
          </a:xfrm>
        </p:spPr>
        <p:txBody>
          <a:bodyPr anchor="ctr">
            <a:normAutofit/>
          </a:bodyPr>
          <a:lstStyle/>
          <a:p>
            <a:r>
              <a:rPr lang="en-GB" sz="4800" b="1" dirty="0"/>
              <a:t>Disengaged Employees</a:t>
            </a:r>
          </a:p>
        </p:txBody>
      </p:sp>
      <p:graphicFrame>
        <p:nvGraphicFramePr>
          <p:cNvPr id="26" name="Content Placeholder 2">
            <a:extLst>
              <a:ext uri="{FF2B5EF4-FFF2-40B4-BE49-F238E27FC236}">
                <a16:creationId xmlns:a16="http://schemas.microsoft.com/office/drawing/2014/main" id="{81C1EBBB-2AB4-43BE-824C-812996DAA399}"/>
              </a:ext>
            </a:extLst>
          </p:cNvPr>
          <p:cNvGraphicFramePr>
            <a:graphicFrameLocks noGrp="1"/>
          </p:cNvGraphicFramePr>
          <p:nvPr>
            <p:ph idx="1"/>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33920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E2915-B1FE-4222-AAEF-E224367ED1B5}"/>
              </a:ext>
            </a:extLst>
          </p:cNvPr>
          <p:cNvSpPr>
            <a:spLocks noGrp="1"/>
          </p:cNvSpPr>
          <p:nvPr>
            <p:ph type="title"/>
          </p:nvPr>
        </p:nvSpPr>
        <p:spPr>
          <a:xfrm>
            <a:off x="208886" y="1343036"/>
            <a:ext cx="4283745" cy="4171928"/>
          </a:xfrm>
        </p:spPr>
        <p:txBody>
          <a:bodyPr anchor="ctr">
            <a:normAutofit/>
          </a:bodyPr>
          <a:lstStyle/>
          <a:p>
            <a:r>
              <a:rPr lang="en-GB" sz="4800" b="1" dirty="0"/>
              <a:t>Employee Engagement and the Psychological Contract</a:t>
            </a:r>
          </a:p>
        </p:txBody>
      </p:sp>
      <p:graphicFrame>
        <p:nvGraphicFramePr>
          <p:cNvPr id="4" name="Content Placeholder 3">
            <a:extLst>
              <a:ext uri="{FF2B5EF4-FFF2-40B4-BE49-F238E27FC236}">
                <a16:creationId xmlns:a16="http://schemas.microsoft.com/office/drawing/2014/main" id="{808AE5D0-7E7D-41A4-A9A9-4185697ADDB6}"/>
              </a:ext>
            </a:extLst>
          </p:cNvPr>
          <p:cNvGraphicFramePr>
            <a:graphicFrameLocks noGrp="1"/>
          </p:cNvGraphicFramePr>
          <p:nvPr>
            <p:ph idx="1"/>
            <p:extLst>
              <p:ext uri="{D42A27DB-BD31-4B8C-83A1-F6EECF244321}">
                <p14:modId xmlns:p14="http://schemas.microsoft.com/office/powerpoint/2010/main" val="383362738"/>
              </p:ext>
            </p:extLst>
          </p:nvPr>
        </p:nvGraphicFramePr>
        <p:xfrm>
          <a:off x="4590970" y="409137"/>
          <a:ext cx="7392144" cy="6039726"/>
        </p:xfrm>
        <a:graphic>
          <a:graphicData uri="http://schemas.openxmlformats.org/drawingml/2006/table">
            <a:tbl>
              <a:tblPr firstRow="1" bandRow="1">
                <a:tableStyleId>{5C22544A-7EE6-4342-B048-85BDC9FD1C3A}</a:tableStyleId>
              </a:tblPr>
              <a:tblGrid>
                <a:gridCol w="3689113">
                  <a:extLst>
                    <a:ext uri="{9D8B030D-6E8A-4147-A177-3AD203B41FA5}">
                      <a16:colId xmlns:a16="http://schemas.microsoft.com/office/drawing/2014/main" val="2379745395"/>
                    </a:ext>
                  </a:extLst>
                </a:gridCol>
                <a:gridCol w="3703031">
                  <a:extLst>
                    <a:ext uri="{9D8B030D-6E8A-4147-A177-3AD203B41FA5}">
                      <a16:colId xmlns:a16="http://schemas.microsoft.com/office/drawing/2014/main" val="4080085425"/>
                    </a:ext>
                  </a:extLst>
                </a:gridCol>
              </a:tblGrid>
              <a:tr h="507307">
                <a:tc>
                  <a:txBody>
                    <a:bodyPr/>
                    <a:lstStyle/>
                    <a:p>
                      <a:pPr algn="ctr">
                        <a:lnSpc>
                          <a:spcPct val="115000"/>
                        </a:lnSpc>
                      </a:pPr>
                      <a:r>
                        <a:rPr lang="en-GB" sz="1900">
                          <a:effectLst/>
                        </a:rPr>
                        <a:t>Employees promise to:</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Employers promise to:</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193788156"/>
                  </a:ext>
                </a:extLst>
              </a:tr>
              <a:tr h="507307">
                <a:tc>
                  <a:txBody>
                    <a:bodyPr/>
                    <a:lstStyle/>
                    <a:p>
                      <a:pPr algn="ctr">
                        <a:lnSpc>
                          <a:spcPct val="115000"/>
                        </a:lnSpc>
                      </a:pPr>
                      <a:r>
                        <a:rPr lang="en-GB" sz="1900">
                          <a:effectLst/>
                        </a:rPr>
                        <a:t>Work hard</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Pay (linked to performance)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205690047"/>
                  </a:ext>
                </a:extLst>
              </a:tr>
              <a:tr h="903561">
                <a:tc>
                  <a:txBody>
                    <a:bodyPr/>
                    <a:lstStyle/>
                    <a:p>
                      <a:pPr algn="ctr">
                        <a:lnSpc>
                          <a:spcPct val="115000"/>
                        </a:lnSpc>
                      </a:pPr>
                      <a:r>
                        <a:rPr lang="en-GB" sz="1900">
                          <a:effectLst/>
                        </a:rPr>
                        <a:t>Develop new skills and update old ones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Delegate interesting tasks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38211388"/>
                  </a:ext>
                </a:extLst>
              </a:tr>
              <a:tr h="903561">
                <a:tc>
                  <a:txBody>
                    <a:bodyPr/>
                    <a:lstStyle/>
                    <a:p>
                      <a:pPr algn="ctr">
                        <a:lnSpc>
                          <a:spcPct val="115000"/>
                        </a:lnSpc>
                      </a:pPr>
                      <a:r>
                        <a:rPr lang="en-GB" sz="1900">
                          <a:effectLst/>
                        </a:rPr>
                        <a:t>Show loyalty to the organisation</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Recognition for innovation or new ideas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2832771769"/>
                  </a:ext>
                </a:extLst>
              </a:tr>
              <a:tr h="507307">
                <a:tc>
                  <a:txBody>
                    <a:bodyPr/>
                    <a:lstStyle/>
                    <a:p>
                      <a:pPr algn="ctr">
                        <a:lnSpc>
                          <a:spcPct val="115000"/>
                        </a:lnSpc>
                      </a:pPr>
                      <a:r>
                        <a:rPr lang="en-GB" sz="1900">
                          <a:effectLst/>
                        </a:rPr>
                        <a:t>Be honest</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Reasonable job security</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16098652"/>
                  </a:ext>
                </a:extLst>
              </a:tr>
              <a:tr h="903561">
                <a:tc>
                  <a:txBody>
                    <a:bodyPr/>
                    <a:lstStyle/>
                    <a:p>
                      <a:pPr algn="ctr">
                        <a:lnSpc>
                          <a:spcPct val="115000"/>
                        </a:lnSpc>
                      </a:pPr>
                      <a:r>
                        <a:rPr lang="en-GB" sz="1900">
                          <a:effectLst/>
                        </a:rPr>
                        <a:t>Be flexible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An attractive benefits package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3925650865"/>
                  </a:ext>
                </a:extLst>
              </a:tr>
              <a:tr h="903561">
                <a:tc>
                  <a:txBody>
                    <a:bodyPr/>
                    <a:lstStyle/>
                    <a:p>
                      <a:pPr algn="ctr">
                        <a:lnSpc>
                          <a:spcPct val="115000"/>
                        </a:lnSpc>
                      </a:pPr>
                      <a:r>
                        <a:rPr lang="en-GB" sz="1900" dirty="0">
                          <a:effectLst/>
                        </a:rPr>
                        <a:t>Maintain high levels of attendance and punctuality</a:t>
                      </a:r>
                      <a:endParaRPr lang="en-GB" sz="23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Opportunities for promotion</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368244856"/>
                  </a:ext>
                </a:extLst>
              </a:tr>
              <a:tr h="903561">
                <a:tc>
                  <a:txBody>
                    <a:bodyPr/>
                    <a:lstStyle/>
                    <a:p>
                      <a:pPr algn="ctr">
                        <a:lnSpc>
                          <a:spcPct val="115000"/>
                        </a:lnSpc>
                      </a:pPr>
                      <a:r>
                        <a:rPr lang="en-GB" sz="1900">
                          <a:effectLst/>
                        </a:rPr>
                        <a:t>Be courteous to clients and colleagues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dirty="0">
                          <a:effectLst/>
                        </a:rPr>
                        <a:t>Respectful treatment</a:t>
                      </a:r>
                      <a:endParaRPr lang="en-GB" sz="23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820138775"/>
                  </a:ext>
                </a:extLst>
              </a:tr>
            </a:tbl>
          </a:graphicData>
        </a:graphic>
      </p:graphicFrame>
    </p:spTree>
    <p:extLst>
      <p:ext uri="{BB962C8B-B14F-4D97-AF65-F5344CB8AC3E}">
        <p14:creationId xmlns:p14="http://schemas.microsoft.com/office/powerpoint/2010/main" val="7915328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82E5E-DE78-48B1-B4B0-F9BFC3392474}"/>
              </a:ext>
            </a:extLst>
          </p:cNvPr>
          <p:cNvSpPr>
            <a:spLocks noGrp="1"/>
          </p:cNvSpPr>
          <p:nvPr>
            <p:ph type="title"/>
          </p:nvPr>
        </p:nvSpPr>
        <p:spPr>
          <a:xfrm>
            <a:off x="590273" y="538973"/>
            <a:ext cx="4977976" cy="1454051"/>
          </a:xfrm>
        </p:spPr>
        <p:txBody>
          <a:bodyPr>
            <a:normAutofit/>
          </a:bodyPr>
          <a:lstStyle/>
          <a:p>
            <a:r>
              <a:rPr lang="en-GB" b="1" dirty="0">
                <a:solidFill>
                  <a:schemeClr val="tx2"/>
                </a:solidFill>
              </a:rPr>
              <a:t>The role of HRM and management</a:t>
            </a:r>
          </a:p>
        </p:txBody>
      </p:sp>
      <p:sp>
        <p:nvSpPr>
          <p:cNvPr id="3" name="Content Placeholder 2">
            <a:extLst>
              <a:ext uri="{FF2B5EF4-FFF2-40B4-BE49-F238E27FC236}">
                <a16:creationId xmlns:a16="http://schemas.microsoft.com/office/drawing/2014/main" id="{2597457F-1F81-4C2E-A8B4-2F2797EA7835}"/>
              </a:ext>
            </a:extLst>
          </p:cNvPr>
          <p:cNvSpPr>
            <a:spLocks noGrp="1"/>
          </p:cNvSpPr>
          <p:nvPr>
            <p:ph idx="1"/>
          </p:nvPr>
        </p:nvSpPr>
        <p:spPr>
          <a:xfrm>
            <a:off x="450252" y="2231901"/>
            <a:ext cx="7085907" cy="3357339"/>
          </a:xfrm>
        </p:spPr>
        <p:txBody>
          <a:bodyPr numCol="2" anchor="ctr">
            <a:normAutofit/>
          </a:bodyPr>
          <a:lstStyle/>
          <a:p>
            <a:r>
              <a:rPr lang="en-GB" sz="2000" dirty="0">
                <a:solidFill>
                  <a:schemeClr val="tx2"/>
                </a:solidFill>
              </a:rPr>
              <a:t>HR should foster a culture of engagement</a:t>
            </a:r>
          </a:p>
          <a:p>
            <a:pPr lvl="1"/>
            <a:r>
              <a:rPr lang="en-GB" sz="2000" dirty="0">
                <a:solidFill>
                  <a:schemeClr val="tx2"/>
                </a:solidFill>
              </a:rPr>
              <a:t>Job enrichment</a:t>
            </a:r>
          </a:p>
          <a:p>
            <a:pPr lvl="1"/>
            <a:r>
              <a:rPr lang="en-GB" sz="2000" dirty="0">
                <a:solidFill>
                  <a:schemeClr val="tx2"/>
                </a:solidFill>
              </a:rPr>
              <a:t>Recruitment</a:t>
            </a:r>
          </a:p>
          <a:p>
            <a:pPr lvl="1"/>
            <a:r>
              <a:rPr lang="en-GB" sz="2000" dirty="0">
                <a:solidFill>
                  <a:schemeClr val="tx2"/>
                </a:solidFill>
              </a:rPr>
              <a:t>Selection</a:t>
            </a:r>
          </a:p>
          <a:p>
            <a:pPr lvl="1"/>
            <a:r>
              <a:rPr lang="en-GB" sz="2000" dirty="0">
                <a:solidFill>
                  <a:schemeClr val="tx2"/>
                </a:solidFill>
              </a:rPr>
              <a:t>Training and development</a:t>
            </a:r>
          </a:p>
          <a:p>
            <a:pPr lvl="1"/>
            <a:r>
              <a:rPr lang="en-GB" sz="2000" dirty="0">
                <a:solidFill>
                  <a:schemeClr val="tx2"/>
                </a:solidFill>
              </a:rPr>
              <a:t>Performance management</a:t>
            </a:r>
          </a:p>
          <a:p>
            <a:endParaRPr lang="en-GB" sz="2000" dirty="0">
              <a:solidFill>
                <a:schemeClr val="tx2"/>
              </a:solidFill>
            </a:endParaRPr>
          </a:p>
          <a:p>
            <a:endParaRPr lang="en-GB" sz="2000" dirty="0">
              <a:solidFill>
                <a:schemeClr val="tx2"/>
              </a:solidFill>
            </a:endParaRPr>
          </a:p>
          <a:p>
            <a:endParaRPr lang="en-GB" sz="2000" dirty="0">
              <a:solidFill>
                <a:schemeClr val="tx2"/>
              </a:solidFill>
            </a:endParaRPr>
          </a:p>
          <a:p>
            <a:r>
              <a:rPr lang="en-GB" sz="2000" dirty="0">
                <a:solidFill>
                  <a:schemeClr val="tx2"/>
                </a:solidFill>
              </a:rPr>
              <a:t>Line/middle managers crucial</a:t>
            </a:r>
          </a:p>
          <a:p>
            <a:r>
              <a:rPr lang="en-GB" sz="2000" dirty="0">
                <a:solidFill>
                  <a:schemeClr val="tx2"/>
                </a:solidFill>
              </a:rPr>
              <a:t>Senior management responsible for enabling line/middle managers</a:t>
            </a:r>
          </a:p>
        </p:txBody>
      </p:sp>
      <p:pic>
        <p:nvPicPr>
          <p:cNvPr id="27" name="Graphic 6" descr="Office Worker">
            <a:extLst>
              <a:ext uri="{FF2B5EF4-FFF2-40B4-BE49-F238E27FC236}">
                <a16:creationId xmlns:a16="http://schemas.microsoft.com/office/drawing/2014/main" id="{CD59331F-021D-4064-84CF-2727724F5F9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3904750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317840-5307-49BF-9D83-924EA14CFF62}"/>
              </a:ext>
            </a:extLst>
          </p:cNvPr>
          <p:cNvSpPr>
            <a:spLocks noGrp="1"/>
          </p:cNvSpPr>
          <p:nvPr>
            <p:ph idx="1"/>
          </p:nvPr>
        </p:nvSpPr>
        <p:spPr>
          <a:xfrm>
            <a:off x="2171564" y="1628800"/>
            <a:ext cx="7848872" cy="3600400"/>
          </a:xfrm>
          <a:noFill/>
        </p:spPr>
        <p:txBody>
          <a:bodyPr vert="horz" lIns="91440" tIns="45720" rIns="91440" bIns="45720" rtlCol="0">
            <a:normAutofit/>
          </a:bodyPr>
          <a:lstStyle/>
          <a:p>
            <a:pPr marL="0" indent="0" algn="ctr">
              <a:buNone/>
            </a:pPr>
            <a:r>
              <a:rPr lang="en-US" sz="4000" kern="1200" dirty="0">
                <a:solidFill>
                  <a:srgbClr val="080808"/>
                </a:solidFill>
                <a:latin typeface="+mn-lt"/>
                <a:ea typeface="+mn-ea"/>
                <a:cs typeface="+mn-cs"/>
              </a:rPr>
              <a:t>How do we keep employees engaged in the age of increased diversity &amp; flexibility?</a:t>
            </a:r>
          </a:p>
        </p:txBody>
      </p:sp>
      <p:sp>
        <p:nvSpPr>
          <p:cNvPr id="2" name="Title 1">
            <a:extLst>
              <a:ext uri="{FF2B5EF4-FFF2-40B4-BE49-F238E27FC236}">
                <a16:creationId xmlns:a16="http://schemas.microsoft.com/office/drawing/2014/main" id="{4242248D-2987-402C-8D7A-06645ACFF617}"/>
              </a:ext>
            </a:extLst>
          </p:cNvPr>
          <p:cNvSpPr>
            <a:spLocks noGrp="1"/>
          </p:cNvSpPr>
          <p:nvPr>
            <p:ph type="title"/>
          </p:nvPr>
        </p:nvSpPr>
        <p:spPr>
          <a:xfrm>
            <a:off x="3204642" y="332656"/>
            <a:ext cx="5782716" cy="955785"/>
          </a:xfrm>
          <a:noFill/>
        </p:spPr>
        <p:txBody>
          <a:bodyPr vert="horz" lIns="91440" tIns="45720" rIns="91440" bIns="45720" rtlCol="0" anchor="ctr">
            <a:normAutofit/>
          </a:bodyPr>
          <a:lstStyle/>
          <a:p>
            <a:pPr algn="ctr"/>
            <a:r>
              <a:rPr lang="en-US" sz="5400" b="1" kern="1200" dirty="0">
                <a:solidFill>
                  <a:srgbClr val="080808"/>
                </a:solidFill>
                <a:latin typeface="+mj-lt"/>
                <a:ea typeface="+mj-ea"/>
                <a:cs typeface="+mj-cs"/>
              </a:rPr>
              <a:t>Activity:</a:t>
            </a:r>
          </a:p>
        </p:txBody>
      </p:sp>
    </p:spTree>
    <p:extLst>
      <p:ext uri="{BB962C8B-B14F-4D97-AF65-F5344CB8AC3E}">
        <p14:creationId xmlns:p14="http://schemas.microsoft.com/office/powerpoint/2010/main" val="32041235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AA4EA-728B-4FB0-B5C2-C0D0AFA89916}"/>
              </a:ext>
            </a:extLst>
          </p:cNvPr>
          <p:cNvSpPr>
            <a:spLocks noGrp="1"/>
          </p:cNvSpPr>
          <p:nvPr>
            <p:ph type="title"/>
          </p:nvPr>
        </p:nvSpPr>
        <p:spPr>
          <a:xfrm>
            <a:off x="1163409" y="1556066"/>
            <a:ext cx="2829001" cy="3019773"/>
          </a:xfrm>
        </p:spPr>
        <p:txBody>
          <a:bodyPr>
            <a:normAutofit/>
          </a:bodyPr>
          <a:lstStyle/>
          <a:p>
            <a:r>
              <a:rPr lang="en-GB" sz="6000" b="1" dirty="0"/>
              <a:t>AMO Model</a:t>
            </a:r>
          </a:p>
        </p:txBody>
      </p:sp>
      <p:graphicFrame>
        <p:nvGraphicFramePr>
          <p:cNvPr id="4" name="Diagram 3">
            <a:extLst>
              <a:ext uri="{FF2B5EF4-FFF2-40B4-BE49-F238E27FC236}">
                <a16:creationId xmlns:a16="http://schemas.microsoft.com/office/drawing/2014/main" id="{7AEA6C02-A63A-4B5B-B8D8-B0CF18C904BA}"/>
              </a:ext>
            </a:extLst>
          </p:cNvPr>
          <p:cNvGraphicFramePr/>
          <p:nvPr>
            <p:extLst>
              <p:ext uri="{D42A27DB-BD31-4B8C-83A1-F6EECF244321}">
                <p14:modId xmlns:p14="http://schemas.microsoft.com/office/powerpoint/2010/main" val="4236974309"/>
              </p:ext>
            </p:extLst>
          </p:nvPr>
        </p:nvGraphicFramePr>
        <p:xfrm>
          <a:off x="3431704" y="131265"/>
          <a:ext cx="7963195" cy="5869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78591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4939B-B1BF-4073-BCCC-5C0D120F78A0}"/>
              </a:ext>
            </a:extLst>
          </p:cNvPr>
          <p:cNvSpPr>
            <a:spLocks noGrp="1"/>
          </p:cNvSpPr>
          <p:nvPr>
            <p:ph type="title"/>
          </p:nvPr>
        </p:nvSpPr>
        <p:spPr>
          <a:xfrm>
            <a:off x="594360" y="1209086"/>
            <a:ext cx="3876848" cy="4064925"/>
          </a:xfrm>
        </p:spPr>
        <p:txBody>
          <a:bodyPr anchor="ctr">
            <a:normAutofit/>
          </a:bodyPr>
          <a:lstStyle/>
          <a:p>
            <a:r>
              <a:rPr lang="en-GB" sz="6600" b="1" dirty="0"/>
              <a:t>Today</a:t>
            </a:r>
          </a:p>
        </p:txBody>
      </p:sp>
      <p:graphicFrame>
        <p:nvGraphicFramePr>
          <p:cNvPr id="5" name="Content Placeholder 2">
            <a:extLst>
              <a:ext uri="{FF2B5EF4-FFF2-40B4-BE49-F238E27FC236}">
                <a16:creationId xmlns:a16="http://schemas.microsoft.com/office/drawing/2014/main" id="{4CE0E8BB-8F9A-46C8-B769-C9A9F7D2B84E}"/>
              </a:ext>
            </a:extLst>
          </p:cNvPr>
          <p:cNvGraphicFramePr>
            <a:graphicFrameLocks noGrp="1"/>
          </p:cNvGraphicFramePr>
          <p:nvPr>
            <p:ph idx="1"/>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99626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dirty="0"/>
              <a:t>Assessments</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27957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r>
              <a:rPr lang="en-GB" sz="2400" dirty="0"/>
              <a:t>Due: 4</a:t>
            </a:r>
            <a:r>
              <a:rPr lang="en-GB" sz="2400" baseline="30000" dirty="0"/>
              <a:t>th</a:t>
            </a:r>
            <a:r>
              <a:rPr lang="en-GB" sz="2400" dirty="0"/>
              <a:t> April 2025</a:t>
            </a:r>
          </a:p>
          <a:p>
            <a:endParaRPr lang="en-GB" sz="2400" dirty="0">
              <a:cs typeface="Calibri"/>
            </a:endParaRPr>
          </a:p>
          <a:p>
            <a:pPr marL="0" indent="0">
              <a:buNone/>
            </a:pPr>
            <a:r>
              <a:rPr lang="en-GB" sz="2400" dirty="0"/>
              <a:t>Assignment 2</a:t>
            </a:r>
          </a:p>
          <a:p>
            <a:r>
              <a:rPr lang="en-GB" sz="2400" dirty="0"/>
              <a:t>Presentation</a:t>
            </a:r>
          </a:p>
          <a:p>
            <a:r>
              <a:rPr lang="en-GB" sz="2400" dirty="0"/>
              <a:t>15 minutes</a:t>
            </a:r>
          </a:p>
          <a:p>
            <a:r>
              <a:rPr lang="en-GB" sz="2400" dirty="0"/>
              <a:t>50%</a:t>
            </a:r>
          </a:p>
          <a:p>
            <a:r>
              <a:rPr lang="en-GB" sz="2400" dirty="0"/>
              <a:t>Due: 2</a:t>
            </a:r>
            <a:r>
              <a:rPr lang="en-GB" sz="2400" baseline="30000" dirty="0"/>
              <a:t>nd</a:t>
            </a:r>
            <a:r>
              <a:rPr lang="en-GB" sz="2400" dirty="0"/>
              <a:t> May 2025</a:t>
            </a:r>
          </a:p>
        </p:txBody>
      </p:sp>
    </p:spTree>
    <p:extLst>
      <p:ext uri="{BB962C8B-B14F-4D97-AF65-F5344CB8AC3E}">
        <p14:creationId xmlns:p14="http://schemas.microsoft.com/office/powerpoint/2010/main" val="259031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purl.org/dc/terms/"/>
    <ds:schemaRef ds:uri="http://schemas.openxmlformats.org/package/2006/metadata/core-properties"/>
    <ds:schemaRef ds:uri="http://schemas.microsoft.com/office/infopath/2007/PartnerControls"/>
    <ds:schemaRef ds:uri="http://purl.org/dc/dcmitype/"/>
    <ds:schemaRef ds:uri="http://schemas.microsoft.com/office/2006/documentManagement/types"/>
    <ds:schemaRef ds:uri="303dbf9b-b85b-46a0-94f1-894078c07ecd"/>
    <ds:schemaRef ds:uri="http://www.w3.org/XML/1998/namespac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7961</Words>
  <Application>Microsoft Office PowerPoint</Application>
  <PresentationFormat>Widescreen</PresentationFormat>
  <Paragraphs>643</Paragraphs>
  <Slides>40</Slides>
  <Notes>27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Myriad Pro</vt:lpstr>
      <vt:lpstr>Arial</vt:lpstr>
      <vt:lpstr>Arial</vt:lpstr>
      <vt:lpstr>Calibri</vt:lpstr>
      <vt:lpstr>Courier New</vt:lpstr>
      <vt:lpstr>Open Sans</vt:lpstr>
      <vt:lpstr>PT Sans</vt:lpstr>
      <vt:lpstr>Times New Roman</vt:lpstr>
      <vt:lpstr>20140311PresentationUWTSDTemplate</vt:lpstr>
      <vt:lpstr>BMMB7025 Managing People in Organisations Performance Management &amp; Employee Engagement</vt:lpstr>
      <vt:lpstr>Recap</vt:lpstr>
      <vt:lpstr>Today</vt:lpstr>
      <vt:lpstr>Key actors in the employment relationship</vt:lpstr>
      <vt:lpstr>Interests in employment relations</vt:lpstr>
      <vt:lpstr>PowerPoint Presentation</vt:lpstr>
      <vt:lpstr>Regulating employee relations</vt:lpstr>
      <vt:lpstr>Lord vs Serfs – models of ER </vt:lpstr>
      <vt:lpstr>Involvement and Participation</vt:lpstr>
      <vt:lpstr>Third-part intervention</vt:lpstr>
      <vt:lpstr>The Legal Framework</vt:lpstr>
      <vt:lpstr>Employee involvement vs. employee participation</vt:lpstr>
      <vt:lpstr>Recap</vt:lpstr>
      <vt:lpstr>PowerPoint Presentation</vt:lpstr>
      <vt:lpstr>Today</vt:lpstr>
      <vt:lpstr>Performance Management</vt:lpstr>
      <vt:lpstr>Performance Management</vt:lpstr>
      <vt:lpstr>Elements of performance management</vt:lpstr>
      <vt:lpstr>UK Poor Performance: Productivity</vt:lpstr>
      <vt:lpstr>UK Poor Performance: Management</vt:lpstr>
      <vt:lpstr>UK Poor Performance: Engagement</vt:lpstr>
      <vt:lpstr>Why does managing people matter? What is the impact of leadership? And culture?</vt:lpstr>
      <vt:lpstr>Winston Churchill</vt:lpstr>
      <vt:lpstr>Elements of performance management: Goal setting</vt:lpstr>
      <vt:lpstr>Elements of performance management: Performance review</vt:lpstr>
      <vt:lpstr>Elements of performance management: Performance improvements plans (PIP)</vt:lpstr>
      <vt:lpstr>Problems with Performance Management systems</vt:lpstr>
      <vt:lpstr>Group question</vt:lpstr>
      <vt:lpstr>Employee Engagement</vt:lpstr>
      <vt:lpstr>Maslow (1954)</vt:lpstr>
      <vt:lpstr>PowerPoint Presentation</vt:lpstr>
      <vt:lpstr>Employee Engagement: Outcomes</vt:lpstr>
      <vt:lpstr>The importance of Employee Voice</vt:lpstr>
      <vt:lpstr>Disengaged Employees</vt:lpstr>
      <vt:lpstr>Employee Engagement and the Psychological Contract</vt:lpstr>
      <vt:lpstr>The role of HRM and management</vt:lpstr>
      <vt:lpstr>Activity:</vt:lpstr>
      <vt:lpstr>AMO Model</vt:lpstr>
      <vt:lpstr>Today</vt:lpstr>
      <vt:lpstr>Assessments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Lee</cp:lastModifiedBy>
  <cp:revision>316</cp:revision>
  <cp:lastPrinted>2019-10-01T11:26:54Z</cp:lastPrinted>
  <dcterms:created xsi:type="dcterms:W3CDTF">2015-04-14T15:21:28Z</dcterms:created>
  <dcterms:modified xsi:type="dcterms:W3CDTF">2025-03-02T22:16:56Z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