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56" r:id="rId2"/>
    <p:sldId id="257" r:id="rId3"/>
    <p:sldId id="258" r:id="rId4"/>
    <p:sldId id="259" r:id="rId5"/>
    <p:sldId id="296" r:id="rId6"/>
    <p:sldId id="260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80" r:id="rId24"/>
    <p:sldId id="282" r:id="rId25"/>
    <p:sldId id="283" r:id="rId26"/>
    <p:sldId id="284" r:id="rId27"/>
    <p:sldId id="285" r:id="rId28"/>
    <p:sldId id="287" r:id="rId29"/>
    <p:sldId id="288" r:id="rId30"/>
    <p:sldId id="290" r:id="rId31"/>
    <p:sldId id="291" r:id="rId32"/>
    <p:sldId id="294" r:id="rId33"/>
    <p:sldId id="295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77" d="100"/>
          <a:sy n="77" d="100"/>
        </p:scale>
        <p:origin x="1410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7C2BCE-A005-4BB9-9E1F-0A96363F326F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5AC589-875F-4209-9951-D9A22506BA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517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DCB6A-0547-42B0-9E6C-37DF717E6503}" type="datetimeFigureOut">
              <a:rPr lang="en-GB" smtClean="0"/>
              <a:pPr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94C6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42569-5DE2-48CD-B8A9-F453C5489B5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94540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mailto:ken.dicks@uwtsd.ac.u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001%20Learning%20review%20Theme%202.docx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Public%20Health%20England%20-%20Link%20between%20wellebing%20and%20attainment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002%20What%20do%20young%20people%20think.docx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hel-primo.hosted.exlibrisgroup.com/primo-explore/search?query=any,contains,alcohol%20youth&amp;tab=tab1&amp;search_scope=CSCOP_EVERYTHING&amp;vid=44WHELF_UWTSD_VU1&amp;lang=en_US&amp;offset=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CCO-TP2-Defining-Vulnerability-Cordis-Bright-2.pdf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s://www.womensaid.org.uk/information-support/what-is-domestic-abuse/coercive-control/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renscommissioner.gov.uk/wp-content/uploads/2017/07/CCO-TP2-Defining-Vulnerability-Cordis-Bright-2.pdf" TargetMode="External"/><Relationship Id="rId2" Type="http://schemas.openxmlformats.org/officeDocument/2006/relationships/hyperlink" Target="http://olliebray.typepad.com/olliebraycom/2008/05/ace-health-and.html%20%5b1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ssets.publishing.service.gov.uk/government/uploads/system/uploads/attachment_data/file/370686/HT_briefing_layoutvFINALvii.pdf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3B106D9-ACE0-4491-AE89-57282817E392}"/>
              </a:ext>
            </a:extLst>
          </p:cNvPr>
          <p:cNvSpPr/>
          <p:nvPr/>
        </p:nvSpPr>
        <p:spPr>
          <a:xfrm>
            <a:off x="5868144" y="2801493"/>
            <a:ext cx="2762276" cy="17479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D5BFB74-7FA7-4016-8687-85DC4B870F85}"/>
              </a:ext>
            </a:extLst>
          </p:cNvPr>
          <p:cNvSpPr/>
          <p:nvPr/>
        </p:nvSpPr>
        <p:spPr>
          <a:xfrm>
            <a:off x="3851920" y="1844411"/>
            <a:ext cx="1800199" cy="126739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15605B-71AB-4FE8-B85E-5817DEA0AD8D}"/>
              </a:ext>
            </a:extLst>
          </p:cNvPr>
          <p:cNvSpPr/>
          <p:nvPr/>
        </p:nvSpPr>
        <p:spPr>
          <a:xfrm>
            <a:off x="579444" y="2956647"/>
            <a:ext cx="2408380" cy="159277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DE5C9E-0462-4A37-A9F8-8BDE32CE37EA}"/>
              </a:ext>
            </a:extLst>
          </p:cNvPr>
          <p:cNvSpPr/>
          <p:nvPr/>
        </p:nvSpPr>
        <p:spPr>
          <a:xfrm>
            <a:off x="6372199" y="401272"/>
            <a:ext cx="2258221" cy="157446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B1C7AD5-DFBF-4227-9EE7-5FD78FA891E6}"/>
              </a:ext>
            </a:extLst>
          </p:cNvPr>
          <p:cNvSpPr/>
          <p:nvPr/>
        </p:nvSpPr>
        <p:spPr>
          <a:xfrm>
            <a:off x="571668" y="404664"/>
            <a:ext cx="3136236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248377-DE0B-41FE-9AEB-134832A9573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906" y="602483"/>
            <a:ext cx="2875248" cy="14376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4C15400-C0AB-43CB-BD9E-34D492912D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011" y="2956647"/>
            <a:ext cx="2555776" cy="14376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7718FC1-2C88-48EC-A1A7-94B118529B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5288" y="1962456"/>
            <a:ext cx="1494004" cy="99419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285389E-35BC-480D-8F2B-EEDB9FB5BD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1791" y="532598"/>
            <a:ext cx="1971303" cy="13118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458966-CD33-4DF5-8D48-F77DA64565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388" y="3111801"/>
            <a:ext cx="2101067" cy="128247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8D251FE-67CE-4D05-8C59-163DA306B721}"/>
              </a:ext>
            </a:extLst>
          </p:cNvPr>
          <p:cNvSpPr/>
          <p:nvPr/>
        </p:nvSpPr>
        <p:spPr>
          <a:xfrm>
            <a:off x="571668" y="2420888"/>
            <a:ext cx="3136236" cy="38060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86EA6C7-F820-4C52-BB9F-C260167B4384}"/>
              </a:ext>
            </a:extLst>
          </p:cNvPr>
          <p:cNvSpPr/>
          <p:nvPr/>
        </p:nvSpPr>
        <p:spPr>
          <a:xfrm>
            <a:off x="3851920" y="401272"/>
            <a:ext cx="1008112" cy="126739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217C14A-B751-448F-B3D5-6C898791154D}"/>
              </a:ext>
            </a:extLst>
          </p:cNvPr>
          <p:cNvSpPr/>
          <p:nvPr/>
        </p:nvSpPr>
        <p:spPr>
          <a:xfrm>
            <a:off x="3203848" y="3284984"/>
            <a:ext cx="2448271" cy="126444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C84CDD7-1EEA-4F59-B49A-0A11D758B0D4}"/>
              </a:ext>
            </a:extLst>
          </p:cNvPr>
          <p:cNvSpPr/>
          <p:nvPr/>
        </p:nvSpPr>
        <p:spPr>
          <a:xfrm>
            <a:off x="5076056" y="401272"/>
            <a:ext cx="1124393" cy="12644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3D1CABA-6504-4968-A2EE-E0EA59304416}"/>
              </a:ext>
            </a:extLst>
          </p:cNvPr>
          <p:cNvSpPr/>
          <p:nvPr/>
        </p:nvSpPr>
        <p:spPr>
          <a:xfrm>
            <a:off x="5868144" y="2132856"/>
            <a:ext cx="2762276" cy="46530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36959D7-A51C-4B67-B652-3B17D98ED285}"/>
              </a:ext>
            </a:extLst>
          </p:cNvPr>
          <p:cNvSpPr txBox="1"/>
          <p:nvPr/>
        </p:nvSpPr>
        <p:spPr>
          <a:xfrm>
            <a:off x="579444" y="4813083"/>
            <a:ext cx="805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SJSS5002: Contemporary Issues in Social Studies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8B11A96-5003-4933-9F6E-3A5327EB79E6}"/>
              </a:ext>
            </a:extLst>
          </p:cNvPr>
          <p:cNvSpPr txBox="1"/>
          <p:nvPr/>
        </p:nvSpPr>
        <p:spPr>
          <a:xfrm>
            <a:off x="568174" y="5445224"/>
            <a:ext cx="805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Theme 4: ‘Growing Up’, Mental Health &amp; Wellbeing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D1B0E10-2998-4CAE-B474-17262F411FF5}"/>
              </a:ext>
            </a:extLst>
          </p:cNvPr>
          <p:cNvSpPr txBox="1"/>
          <p:nvPr/>
        </p:nvSpPr>
        <p:spPr>
          <a:xfrm>
            <a:off x="4173700" y="615646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00FF"/>
                </a:solidFill>
                <a:hlinkClick r:id="rId7"/>
              </a:rPr>
              <a:t>ken.dicks@uwtsd.ac.uk</a:t>
            </a:r>
            <a:r>
              <a:rPr lang="en-GB" sz="2400" b="1" dirty="0">
                <a:solidFill>
                  <a:srgbClr val="0000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Learning Review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196752"/>
            <a:ext cx="998841" cy="9988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4976" y="2564904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did we look at in our previous sessions?</a:t>
            </a:r>
          </a:p>
        </p:txBody>
      </p:sp>
      <p:pic>
        <p:nvPicPr>
          <p:cNvPr id="6" name="Picture 5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581128"/>
            <a:ext cx="892467" cy="892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448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제목 1"/>
          <p:cNvSpPr>
            <a:spLocks noGrp="1"/>
          </p:cNvSpPr>
          <p:nvPr>
            <p:ph type="title"/>
          </p:nvPr>
        </p:nvSpPr>
        <p:spPr>
          <a:xfrm>
            <a:off x="432731" y="260648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ko-KR" b="1" dirty="0">
                <a:ea typeface="굴림" charset="-127"/>
              </a:rPr>
              <a:t>Erik Erikson (again)</a:t>
            </a:r>
            <a:endParaRPr lang="ko-KR" altLang="en-US" b="1" dirty="0">
              <a:ea typeface="굴림" charset="-127"/>
            </a:endParaRPr>
          </a:p>
        </p:txBody>
      </p:sp>
      <p:sp>
        <p:nvSpPr>
          <p:cNvPr id="4099" name="내용 개체 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/>
            <a:endParaRPr lang="en-US" altLang="ko-KR" dirty="0">
              <a:ea typeface="굴림" charset="-127"/>
            </a:endParaRPr>
          </a:p>
          <a:p>
            <a:pPr algn="ctr" eaLnBrk="1" hangingPunct="1">
              <a:buFontTx/>
              <a:buNone/>
            </a:pPr>
            <a:r>
              <a:rPr lang="en-US" altLang="ko-KR" dirty="0">
                <a:ea typeface="굴림" charset="-127"/>
              </a:rPr>
              <a:t>“Children love and want to be loved and they very much prefer the joy of accomplishment to the triumph of hateful failure. Do not mistake a child for his symptom”</a:t>
            </a:r>
          </a:p>
          <a:p>
            <a:pPr algn="ctr" eaLnBrk="1" hangingPunct="1">
              <a:buFontTx/>
              <a:buNone/>
            </a:pPr>
            <a:endParaRPr lang="en-US" altLang="ko-KR" dirty="0">
              <a:ea typeface="굴림" charset="-127"/>
            </a:endParaRPr>
          </a:p>
          <a:p>
            <a:pPr algn="ctr" eaLnBrk="1" hangingPunct="1">
              <a:buFontTx/>
              <a:buNone/>
            </a:pPr>
            <a:r>
              <a:rPr lang="en-US" altLang="ko-KR" b="1" dirty="0">
                <a:ea typeface="굴림" charset="-127"/>
              </a:rPr>
              <a:t>- Erik Erikson</a:t>
            </a:r>
          </a:p>
          <a:p>
            <a:pPr algn="ctr" eaLnBrk="1" hangingPunct="1"/>
            <a:endParaRPr lang="en-US" altLang="ko-KR" dirty="0">
              <a:ea typeface="굴림" charset="-127"/>
            </a:endParaRPr>
          </a:p>
          <a:p>
            <a:pPr algn="ctr" eaLnBrk="1" hangingPunct="1"/>
            <a:endParaRPr lang="ko-KR" altLang="en-US" dirty="0">
              <a:ea typeface="굴림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2365757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rmAutofit/>
          </a:bodyPr>
          <a:lstStyle/>
          <a:p>
            <a:pPr lvl="0"/>
            <a:r>
              <a:rPr lang="en-GB" sz="3200" b="1" dirty="0"/>
              <a:t>Child Wellbeing: Mitigating Factors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59832" y="1155871"/>
            <a:ext cx="35881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Emotional Factors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35896" y="1747348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Fears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Anxiety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Positive mood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528" y="328498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Social Factors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3587" y="4073405"/>
            <a:ext cx="26520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Being Bullied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Having positive friendships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44008" y="3212976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School Factors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148064" y="3833621"/>
            <a:ext cx="367240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Sense of enjoyment (likes going to school)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Sense of engagement (is stimulated by school)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Sense of failure</a:t>
            </a:r>
          </a:p>
        </p:txBody>
      </p:sp>
    </p:spTree>
    <p:extLst>
      <p:ext uri="{BB962C8B-B14F-4D97-AF65-F5344CB8AC3E}">
        <p14:creationId xmlns:p14="http://schemas.microsoft.com/office/powerpoint/2010/main" val="2614196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8" grpId="0"/>
      <p:bldP spid="9" grpId="0" build="p"/>
      <p:bldP spid="11" grpId="0"/>
      <p:bldP spid="1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395536" y="116632"/>
            <a:ext cx="8229600" cy="72008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/>
              <a:t>Child Wellbeing: Behavioural outcomes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980728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If the mitigating factors are broadly negative then the following can result;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5616" y="2078851"/>
            <a:ext cx="7668852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Attention problems (e.g. finding it hard to sit still)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Activity problems (e.g. forgetfulness, making frequent careless mistakes)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Troublesome behaviour (e.g. truancy, lying, stealing)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Socially awkward behaviour (e.g. blaming others for mistakes, is easily annoyed)</a:t>
            </a:r>
          </a:p>
        </p:txBody>
      </p:sp>
    </p:spTree>
    <p:extLst>
      <p:ext uri="{BB962C8B-B14F-4D97-AF65-F5344CB8AC3E}">
        <p14:creationId xmlns:p14="http://schemas.microsoft.com/office/powerpoint/2010/main" val="3176816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1"/>
          <p:cNvSpPr txBox="1">
            <a:spLocks noGrp="1"/>
          </p:cNvSpPr>
          <p:nvPr>
            <p:ph type="title"/>
          </p:nvPr>
        </p:nvSpPr>
        <p:spPr>
          <a:xfrm>
            <a:off x="467544" y="116632"/>
            <a:ext cx="8229600" cy="922114"/>
          </a:xfrm>
        </p:spPr>
        <p:txBody>
          <a:bodyPr>
            <a:normAutofit/>
          </a:bodyPr>
          <a:lstStyle/>
          <a:p>
            <a:pPr lvl="0"/>
            <a:r>
              <a:rPr lang="en-GB" sz="2700" b="1" dirty="0"/>
              <a:t>Mental Health &amp; Wellbeing: </a:t>
            </a:r>
            <a:br>
              <a:rPr lang="en-GB" sz="2700" b="1" dirty="0"/>
            </a:br>
            <a:r>
              <a:rPr lang="en-GB" sz="2700" b="1" dirty="0"/>
              <a:t>Five Links to Educational attainment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9512" y="1268760"/>
            <a:ext cx="8640960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/>
              <a:t>Better emotional wellbeing is linked to higher achievement in primary school </a:t>
            </a:r>
          </a:p>
          <a:p>
            <a:pPr marL="514350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/>
              <a:t>Attention problems are a predictor of lower academic achievement at all ages</a:t>
            </a:r>
          </a:p>
          <a:p>
            <a:pPr marL="514350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/>
              <a:t>Problematic behaviour is associated with poorer academic achievement and children grow older</a:t>
            </a:r>
          </a:p>
          <a:p>
            <a:pPr marL="514350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/>
              <a:t>Bullying results in lower achievement at all ages</a:t>
            </a:r>
          </a:p>
          <a:p>
            <a:pPr marL="514350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/>
              <a:t>Children’s own views on school wellbeing correlate to performance in secondary school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699792" y="59492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Gutman &amp; Vorhaus (2012)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99792" y="631861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/>
              <a:t>See also: Public Health England (2014) </a:t>
            </a:r>
            <a:endParaRPr lang="en-GB" dirty="0"/>
          </a:p>
        </p:txBody>
      </p:sp>
      <p:pic>
        <p:nvPicPr>
          <p:cNvPr id="5" name="Picture 4">
            <a:hlinkClick r:id="rId2" action="ppaction://hlinkfile"/>
            <a:extLst>
              <a:ext uri="{FF2B5EF4-FFF2-40B4-BE49-F238E27FC236}">
                <a16:creationId xmlns:a16="http://schemas.microsoft.com/office/drawing/2014/main" id="{D90E15D3-FFD9-4FEB-8BEF-759EE6A221D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2396" y="6305424"/>
            <a:ext cx="467228" cy="464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889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pPr lvl="0"/>
            <a:r>
              <a:rPr lang="en-GB" b="1" dirty="0"/>
              <a:t>Government Policy for young people often focuses on;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03848" y="6304295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(Department for Education and Skills </a:t>
            </a:r>
            <a:r>
              <a:rPr lang="en-GB" i="1" dirty="0"/>
              <a:t>[DfES], </a:t>
            </a:r>
            <a:r>
              <a:rPr lang="en-GB" dirty="0"/>
              <a:t>2006)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9512" y="140348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Being Healthy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195736" y="1406966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Enjoying good physical and mental health, living a healthy and active life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79512" y="2310909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Staying Safe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227586" y="2309971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Enjoying </a:t>
            </a:r>
            <a:r>
              <a:rPr lang="en-GB" sz="2400" dirty="0" smtClean="0"/>
              <a:t>a safe home, community </a:t>
            </a:r>
            <a:r>
              <a:rPr lang="en-GB" sz="2400" smtClean="0"/>
              <a:t>and school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179512" y="3174067"/>
            <a:ext cx="2120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Enjoying &amp; Achieving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27586" y="3173129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Getting the most out of life and developing skills for adulthood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79512" y="4110171"/>
            <a:ext cx="2120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Positive Contribution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227586" y="4109233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Being involved with the community and society and not engaging in anti-social or offending behaviour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79512" y="5086122"/>
            <a:ext cx="2120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Economic Well-being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227586" y="5085184"/>
            <a:ext cx="67369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not being prevented by economic disadvantage from achieving their full potential in life</a:t>
            </a:r>
          </a:p>
        </p:txBody>
      </p:sp>
    </p:spTree>
    <p:extLst>
      <p:ext uri="{BB962C8B-B14F-4D97-AF65-F5344CB8AC3E}">
        <p14:creationId xmlns:p14="http://schemas.microsoft.com/office/powerpoint/2010/main" val="910029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>
          <a:xfrm>
            <a:off x="323528" y="44624"/>
            <a:ext cx="8229600" cy="1143000"/>
          </a:xfrm>
        </p:spPr>
        <p:txBody>
          <a:bodyPr/>
          <a:lstStyle/>
          <a:p>
            <a:pPr lvl="0"/>
            <a:r>
              <a:rPr lang="en-GB" b="1" dirty="0"/>
              <a:t>What do young people think?</a:t>
            </a:r>
          </a:p>
        </p:txBody>
      </p:sp>
      <p:sp>
        <p:nvSpPr>
          <p:cNvPr id="3" name="Content Placeholder 1"/>
          <p:cNvSpPr txBox="1">
            <a:spLocks noGrp="1"/>
          </p:cNvSpPr>
          <p:nvPr>
            <p:ph idx="1"/>
          </p:nvPr>
        </p:nvSpPr>
        <p:spPr>
          <a:xfrm>
            <a:off x="348680" y="1307604"/>
            <a:ext cx="8229600" cy="1612776"/>
          </a:xfrm>
        </p:spPr>
        <p:txBody>
          <a:bodyPr>
            <a:normAutofit/>
          </a:bodyPr>
          <a:lstStyle/>
          <a:p>
            <a:pPr marL="51435" indent="0" algn="ctr">
              <a:buNone/>
            </a:pPr>
            <a:r>
              <a:rPr lang="en-GB" dirty="0"/>
              <a:t>’It’s better to learn about your health and things that are going to happen to you than learning things that you just do at school’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5616" y="3140968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" indent="0">
              <a:buNone/>
            </a:pPr>
            <a:r>
              <a:rPr lang="en-GB" dirty="0"/>
              <a:t>quote from a mapping study of PSHE education in primary schools in England, </a:t>
            </a:r>
          </a:p>
          <a:p>
            <a:pPr marL="51435" indent="0">
              <a:buNone/>
            </a:pPr>
            <a:r>
              <a:rPr lang="en-GB" i="1" dirty="0"/>
              <a:t>Formby E (2011). Pastoral Care in Education, </a:t>
            </a:r>
            <a:r>
              <a:rPr lang="en-GB" dirty="0"/>
              <a:t>Vol. 29, No. 3, pp. 161-173.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27584" y="4581128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does this quote seem to be saying?</a:t>
            </a:r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5445224"/>
            <a:ext cx="916274" cy="916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539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>
          <a:xfrm>
            <a:off x="446179" y="0"/>
            <a:ext cx="8229600" cy="954107"/>
          </a:xfrm>
        </p:spPr>
        <p:txBody>
          <a:bodyPr>
            <a:normAutofit fontScale="90000"/>
          </a:bodyPr>
          <a:lstStyle/>
          <a:p>
            <a:pPr lvl="0"/>
            <a:r>
              <a:rPr lang="en-GB" sz="3200" b="1" dirty="0"/>
              <a:t>Welsh Response Children &amp; Young People:</a:t>
            </a:r>
            <a:br>
              <a:rPr lang="en-GB" sz="3200" b="1" dirty="0"/>
            </a:br>
            <a:r>
              <a:rPr lang="en-GB" sz="3200" b="1" dirty="0"/>
              <a:t>Rights to Action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E1A6E8-893A-40B9-9DD8-C9FBBE471259}"/>
              </a:ext>
            </a:extLst>
          </p:cNvPr>
          <p:cNvSpPr txBox="1"/>
          <p:nvPr/>
        </p:nvSpPr>
        <p:spPr>
          <a:xfrm>
            <a:off x="262947" y="1052736"/>
            <a:ext cx="85960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Identified </a:t>
            </a:r>
            <a:r>
              <a:rPr lang="en-GB" sz="2800" b="1" dirty="0"/>
              <a:t>Seven Core Aims</a:t>
            </a:r>
            <a:r>
              <a:rPr lang="en-GB" sz="2800" dirty="0"/>
              <a:t> based on the UN Convention on the Rights of the Child (UNCRC)</a:t>
            </a: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DE70F5-01DB-4DCA-8C5F-C426D5BAEDCD}"/>
              </a:ext>
            </a:extLst>
          </p:cNvPr>
          <p:cNvSpPr txBox="1"/>
          <p:nvPr/>
        </p:nvSpPr>
        <p:spPr>
          <a:xfrm>
            <a:off x="559363" y="2091620"/>
            <a:ext cx="832169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Flying Start in Wales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Comprehensive range of education, training and learning opportunities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best possible health &amp; free from abuse, victimisation and exploitation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Access to play, leisure and sports and cultural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Treated with respect and have their race and cultural identity recognised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safe home and community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Children and Young People not disadvantaged by poverty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2E12E1-CE70-495D-A1D8-453B392AE0B2}"/>
              </a:ext>
            </a:extLst>
          </p:cNvPr>
          <p:cNvSpPr txBox="1"/>
          <p:nvPr/>
        </p:nvSpPr>
        <p:spPr>
          <a:xfrm>
            <a:off x="4067944" y="616530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(Welsh Assembly Government, 2004)</a:t>
            </a:r>
          </a:p>
        </p:txBody>
      </p:sp>
    </p:spTree>
    <p:extLst>
      <p:ext uri="{BB962C8B-B14F-4D97-AF65-F5344CB8AC3E}">
        <p14:creationId xmlns:p14="http://schemas.microsoft.com/office/powerpoint/2010/main" val="3204275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b="1" dirty="0"/>
              <a:t>Multiple Positive Factors in Young Children’s Development </a:t>
            </a:r>
          </a:p>
        </p:txBody>
      </p:sp>
      <p:sp>
        <p:nvSpPr>
          <p:cNvPr id="3" name="Content Placeholder 1"/>
          <p:cNvSpPr txBox="1">
            <a:spLocks noGrp="1"/>
          </p:cNvSpPr>
          <p:nvPr>
            <p:ph idx="1"/>
          </p:nvPr>
        </p:nvSpPr>
        <p:spPr>
          <a:xfrm>
            <a:off x="457200" y="1830524"/>
            <a:ext cx="8229600" cy="3196951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Being healthy </a:t>
            </a:r>
          </a:p>
          <a:p>
            <a:pPr lvl="0"/>
            <a:r>
              <a:rPr lang="en-GB" dirty="0"/>
              <a:t>Safety and security </a:t>
            </a:r>
          </a:p>
          <a:p>
            <a:pPr lvl="0"/>
            <a:r>
              <a:rPr lang="en-GB" dirty="0"/>
              <a:t>Enjoying and achieving </a:t>
            </a:r>
          </a:p>
          <a:p>
            <a:pPr lvl="0"/>
            <a:r>
              <a:rPr lang="en-GB" dirty="0"/>
              <a:t>Social and civic participation </a:t>
            </a:r>
          </a:p>
          <a:p>
            <a:pPr lvl="0"/>
            <a:r>
              <a:rPr lang="en-GB" dirty="0"/>
              <a:t>Economic well being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7D4986-01EC-48F0-9F0E-20D45837686C}"/>
              </a:ext>
            </a:extLst>
          </p:cNvPr>
          <p:cNvSpPr txBox="1"/>
          <p:nvPr/>
        </p:nvSpPr>
        <p:spPr>
          <a:xfrm>
            <a:off x="4860032" y="5429205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</a:t>
            </a:r>
            <a:r>
              <a:rPr lang="en-GB" sz="2000" dirty="0" err="1"/>
              <a:t>Sabates</a:t>
            </a:r>
            <a:r>
              <a:rPr lang="en-GB" sz="2000" dirty="0"/>
              <a:t> &amp; </a:t>
            </a:r>
            <a:r>
              <a:rPr lang="en-GB" sz="2000" dirty="0" err="1"/>
              <a:t>Dex</a:t>
            </a:r>
            <a:r>
              <a:rPr lang="en-GB" sz="2000" dirty="0"/>
              <a:t> 2012)</a:t>
            </a:r>
          </a:p>
        </p:txBody>
      </p:sp>
    </p:spTree>
    <p:extLst>
      <p:ext uri="{BB962C8B-B14F-4D97-AF65-F5344CB8AC3E}">
        <p14:creationId xmlns:p14="http://schemas.microsoft.com/office/powerpoint/2010/main" val="178184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b="1" dirty="0"/>
              <a:t>Multiple Risk Factors </a:t>
            </a:r>
            <a:br>
              <a:rPr lang="en-GB" sz="3200" b="1" dirty="0"/>
            </a:br>
            <a:r>
              <a:rPr lang="en-GB" sz="3200" b="1" dirty="0"/>
              <a:t>in Young Children’s Development</a:t>
            </a:r>
          </a:p>
        </p:txBody>
      </p:sp>
      <p:sp>
        <p:nvSpPr>
          <p:cNvPr id="3" name="Content Placeholder 1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>
            <a:noAutofit/>
          </a:bodyPr>
          <a:lstStyle/>
          <a:p>
            <a:pPr lvl="0">
              <a:lnSpc>
                <a:spcPct val="6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2800" dirty="0"/>
              <a:t>Depression</a:t>
            </a:r>
          </a:p>
          <a:p>
            <a:pPr lvl="0">
              <a:lnSpc>
                <a:spcPct val="6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2800" dirty="0"/>
              <a:t>Physical Disability</a:t>
            </a:r>
          </a:p>
          <a:p>
            <a:pPr lvl="0">
              <a:lnSpc>
                <a:spcPct val="6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2800" dirty="0"/>
              <a:t>Substance Misuse</a:t>
            </a:r>
          </a:p>
          <a:p>
            <a:pPr lvl="0">
              <a:lnSpc>
                <a:spcPct val="6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2800" dirty="0"/>
              <a:t>Alcohol</a:t>
            </a:r>
          </a:p>
          <a:p>
            <a:pPr lvl="0">
              <a:lnSpc>
                <a:spcPct val="6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2800" dirty="0"/>
              <a:t>Domestic Violence</a:t>
            </a:r>
          </a:p>
          <a:p>
            <a:pPr lvl="0">
              <a:lnSpc>
                <a:spcPct val="6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2800" dirty="0"/>
              <a:t>Financial Stress</a:t>
            </a:r>
          </a:p>
          <a:p>
            <a:pPr lvl="0">
              <a:lnSpc>
                <a:spcPct val="6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2800" dirty="0"/>
              <a:t>Worklessness</a:t>
            </a:r>
          </a:p>
          <a:p>
            <a:pPr lvl="0">
              <a:lnSpc>
                <a:spcPct val="6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2800" dirty="0"/>
              <a:t>Teenage parenthood</a:t>
            </a:r>
          </a:p>
          <a:p>
            <a:pPr lvl="0">
              <a:lnSpc>
                <a:spcPct val="60000"/>
              </a:lnSpc>
              <a:spcBef>
                <a:spcPts val="1200"/>
              </a:spcBef>
              <a:spcAft>
                <a:spcPts val="600"/>
              </a:spcAft>
            </a:pPr>
            <a:r>
              <a:rPr lang="en-GB" sz="2800" dirty="0"/>
              <a:t>Overcrowding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986BC7-ED9A-42AE-8E52-B2F5C33450D1}"/>
              </a:ext>
            </a:extLst>
          </p:cNvPr>
          <p:cNvSpPr txBox="1"/>
          <p:nvPr/>
        </p:nvSpPr>
        <p:spPr>
          <a:xfrm>
            <a:off x="5580112" y="6170812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</a:t>
            </a:r>
            <a:r>
              <a:rPr lang="en-GB" sz="2000" dirty="0" err="1"/>
              <a:t>Sabates</a:t>
            </a:r>
            <a:r>
              <a:rPr lang="en-GB" sz="2000" dirty="0"/>
              <a:t> &amp; </a:t>
            </a:r>
            <a:r>
              <a:rPr lang="en-GB" sz="2000" dirty="0" err="1"/>
              <a:t>Dex</a:t>
            </a:r>
            <a:r>
              <a:rPr lang="en-GB" sz="2000" dirty="0"/>
              <a:t> 2012)</a:t>
            </a:r>
          </a:p>
        </p:txBody>
      </p:sp>
    </p:spTree>
    <p:extLst>
      <p:ext uri="{BB962C8B-B14F-4D97-AF65-F5344CB8AC3E}">
        <p14:creationId xmlns:p14="http://schemas.microsoft.com/office/powerpoint/2010/main" val="48691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Developmental turns some YP take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422" y="1916832"/>
            <a:ext cx="8229600" cy="3451522"/>
          </a:xfrm>
        </p:spPr>
        <p:txBody>
          <a:bodyPr>
            <a:normAutofit/>
          </a:bodyPr>
          <a:lstStyle/>
          <a:p>
            <a:r>
              <a:rPr lang="en-GB" dirty="0"/>
              <a:t>Alcohol and substance abuse</a:t>
            </a:r>
          </a:p>
          <a:p>
            <a:r>
              <a:rPr lang="en-GB" dirty="0"/>
              <a:t>Joining a ‘sub culture’ group (examples?)</a:t>
            </a:r>
          </a:p>
          <a:p>
            <a:r>
              <a:rPr lang="en-GB" dirty="0"/>
              <a:t>Mental Health deteriorates (eating disorders, anxiety, depression, self harm)</a:t>
            </a:r>
          </a:p>
          <a:p>
            <a:r>
              <a:rPr lang="en-GB" dirty="0"/>
              <a:t>Becoming NEET</a:t>
            </a:r>
          </a:p>
          <a:p>
            <a:r>
              <a:rPr lang="en-GB" dirty="0"/>
              <a:t>Entering unhealthy relationships</a:t>
            </a:r>
          </a:p>
        </p:txBody>
      </p:sp>
    </p:spTree>
    <p:extLst>
      <p:ext uri="{BB962C8B-B14F-4D97-AF65-F5344CB8AC3E}">
        <p14:creationId xmlns:p14="http://schemas.microsoft.com/office/powerpoint/2010/main" val="3391413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85244"/>
            <a:ext cx="8229600" cy="1143000"/>
          </a:xfrm>
        </p:spPr>
        <p:txBody>
          <a:bodyPr/>
          <a:lstStyle/>
          <a:p>
            <a:r>
              <a:rPr lang="en-GB" b="1" dirty="0"/>
              <a:t>Link to Erikson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1844824"/>
            <a:ext cx="56886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800"/>
              </a:spcBef>
              <a:spcAft>
                <a:spcPts val="1800"/>
              </a:spcAft>
            </a:pPr>
            <a:r>
              <a:rPr lang="en-US" altLang="ko-KR" sz="2800" dirty="0">
                <a:ea typeface="굴림" charset="-127"/>
              </a:rPr>
              <a:t>Stage 3- Initiative vs. Guilt</a:t>
            </a:r>
          </a:p>
          <a:p>
            <a:pPr>
              <a:spcBef>
                <a:spcPts val="1800"/>
              </a:spcBef>
              <a:spcAft>
                <a:spcPts val="1800"/>
              </a:spcAft>
            </a:pPr>
            <a:r>
              <a:rPr lang="en-US" altLang="ko-KR" sz="2800" dirty="0">
                <a:ea typeface="굴림" charset="-127"/>
              </a:rPr>
              <a:t>Stage 4- Industry vs. Inferiority</a:t>
            </a:r>
          </a:p>
          <a:p>
            <a:pPr>
              <a:spcBef>
                <a:spcPts val="1800"/>
              </a:spcBef>
              <a:spcAft>
                <a:spcPts val="1800"/>
              </a:spcAft>
            </a:pPr>
            <a:r>
              <a:rPr lang="en-US" altLang="ko-KR" sz="2800" dirty="0">
                <a:ea typeface="굴림" charset="-127"/>
              </a:rPr>
              <a:t>Stage 5- Identity vs. Role Confusion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75419" y="183300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3 to 6 years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75419" y="2708920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6 to 12 years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80036" y="3565756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12 to 18 years</a:t>
            </a:r>
          </a:p>
        </p:txBody>
      </p:sp>
    </p:spTree>
    <p:extLst>
      <p:ext uri="{BB962C8B-B14F-4D97-AF65-F5344CB8AC3E}">
        <p14:creationId xmlns:p14="http://schemas.microsoft.com/office/powerpoint/2010/main" val="2827292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lvl="0"/>
            <a:r>
              <a:rPr lang="en-GB" sz="3200" b="1" dirty="0"/>
              <a:t>Alcohol Use in Young People is Linked to:</a:t>
            </a:r>
          </a:p>
        </p:txBody>
      </p:sp>
      <p:sp>
        <p:nvSpPr>
          <p:cNvPr id="3" name="Content Placeholder 1"/>
          <p:cNvSpPr txBox="1">
            <a:spLocks noGrp="1"/>
          </p:cNvSpPr>
          <p:nvPr>
            <p:ph idx="1"/>
          </p:nvPr>
        </p:nvSpPr>
        <p:spPr>
          <a:xfrm>
            <a:off x="451317" y="3120388"/>
            <a:ext cx="8229600" cy="1381221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More likely to happen in ‘social’ situations (i.e. not lone drinking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Negative attitudes to education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Lower aspirations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More likely to have been bullied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More likely to be disengaged from school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C25976-F04F-485E-B52B-9F6FB7439366}"/>
              </a:ext>
            </a:extLst>
          </p:cNvPr>
          <p:cNvSpPr txBox="1"/>
          <p:nvPr/>
        </p:nvSpPr>
        <p:spPr>
          <a:xfrm>
            <a:off x="451317" y="954122"/>
            <a:ext cx="5266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Risky behaviours e.g.;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E9743A-07CB-4B59-A33D-DBEA9D46F7D5}"/>
              </a:ext>
            </a:extLst>
          </p:cNvPr>
          <p:cNvSpPr txBox="1"/>
          <p:nvPr/>
        </p:nvSpPr>
        <p:spPr>
          <a:xfrm>
            <a:off x="1259632" y="1477342"/>
            <a:ext cx="5544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Smoking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Experimenting with drugs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Shoplifting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Graffiti and other anti-social behaviour</a:t>
            </a:r>
          </a:p>
        </p:txBody>
      </p:sp>
      <p:pic>
        <p:nvPicPr>
          <p:cNvPr id="7" name="Picture 6">
            <a:hlinkClick r:id="rId2"/>
            <a:extLst>
              <a:ext uri="{FF2B5EF4-FFF2-40B4-BE49-F238E27FC236}">
                <a16:creationId xmlns:a16="http://schemas.microsoft.com/office/drawing/2014/main" id="{7A519873-6D83-4B14-B8A3-800D271B98C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1749" y="1883931"/>
            <a:ext cx="761628" cy="75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01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>
          <a:xfrm>
            <a:off x="457200" y="188640"/>
            <a:ext cx="8229600" cy="850106"/>
          </a:xfrm>
        </p:spPr>
        <p:txBody>
          <a:bodyPr>
            <a:normAutofit/>
          </a:bodyPr>
          <a:lstStyle/>
          <a:p>
            <a:pPr lvl="0"/>
            <a:r>
              <a:rPr lang="en-GB" sz="4000" b="1" dirty="0"/>
              <a:t>Alcohol (DFE, 2011, p.22)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39552" y="1038746"/>
            <a:ext cx="8229599" cy="49944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10490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>
          <a:xfrm>
            <a:off x="457200" y="58619"/>
            <a:ext cx="8229600" cy="778098"/>
          </a:xfrm>
        </p:spPr>
        <p:txBody>
          <a:bodyPr>
            <a:normAutofit/>
          </a:bodyPr>
          <a:lstStyle/>
          <a:p>
            <a:pPr lvl="0"/>
            <a:r>
              <a:rPr lang="en-GB" sz="4000" b="1" dirty="0"/>
              <a:t>Alcohol (DFE, 2011, p.23)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68324" y="800708"/>
            <a:ext cx="8607352" cy="525658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83867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>
          <a:xfrm>
            <a:off x="446179" y="188640"/>
            <a:ext cx="8229600" cy="706090"/>
          </a:xfrm>
        </p:spPr>
        <p:txBody>
          <a:bodyPr>
            <a:normAutofit/>
          </a:bodyPr>
          <a:lstStyle/>
          <a:p>
            <a:pPr lvl="0"/>
            <a:r>
              <a:rPr lang="en-GB" sz="3200" b="1" dirty="0"/>
              <a:t>Young People &amp; Substance Abuse: Statistics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7C5C60-CEED-4982-AEA3-5F5704E3AEAE}"/>
              </a:ext>
            </a:extLst>
          </p:cNvPr>
          <p:cNvSpPr txBox="1"/>
          <p:nvPr/>
        </p:nvSpPr>
        <p:spPr>
          <a:xfrm>
            <a:off x="182827" y="927173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Of those accessing specialist substance misuse services in 2011-12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4194E1-0395-4137-9977-69CAC3179B03}"/>
              </a:ext>
            </a:extLst>
          </p:cNvPr>
          <p:cNvSpPr txBox="1"/>
          <p:nvPr/>
        </p:nvSpPr>
        <p:spPr>
          <a:xfrm>
            <a:off x="625219" y="1881280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most common routes for referral were;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8276A2-F916-4A2F-9517-8A186B45FE4A}"/>
              </a:ext>
            </a:extLst>
          </p:cNvPr>
          <p:cNvSpPr txBox="1"/>
          <p:nvPr/>
        </p:nvSpPr>
        <p:spPr>
          <a:xfrm>
            <a:off x="1259632" y="2404500"/>
            <a:ext cx="5421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Youth Offending Teams (34%)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Mainstream Education (15%)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A1CE35-4CE1-4E81-8B0C-0734CC74C9D9}"/>
              </a:ext>
            </a:extLst>
          </p:cNvPr>
          <p:cNvSpPr txBox="1"/>
          <p:nvPr/>
        </p:nvSpPr>
        <p:spPr>
          <a:xfrm>
            <a:off x="611560" y="3265820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Of the 20,688 young people referred;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DE0586-874A-4E01-8421-21800E2E7E58}"/>
              </a:ext>
            </a:extLst>
          </p:cNvPr>
          <p:cNvSpPr txBox="1"/>
          <p:nvPr/>
        </p:nvSpPr>
        <p:spPr>
          <a:xfrm>
            <a:off x="1259632" y="3750131"/>
            <a:ext cx="5421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White British (82%)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Male (64%)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ABB9E2-B379-44F6-91D6-E4EC6DA9ADB4}"/>
              </a:ext>
            </a:extLst>
          </p:cNvPr>
          <p:cNvSpPr txBox="1"/>
          <p:nvPr/>
        </p:nvSpPr>
        <p:spPr>
          <a:xfrm>
            <a:off x="625219" y="4611968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Main reasons for referral;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F339D8A-7BF5-4DD9-9C05-0049D84283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590181"/>
            <a:ext cx="566793" cy="56679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A8E2DE2-B608-4BDA-9661-84B9A078E8C2}"/>
              </a:ext>
            </a:extLst>
          </p:cNvPr>
          <p:cNvSpPr txBox="1"/>
          <p:nvPr/>
        </p:nvSpPr>
        <p:spPr>
          <a:xfrm>
            <a:off x="1259632" y="5118283"/>
            <a:ext cx="5421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Cannabis (64%)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Alcohol (29%)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CF4A601-1E2A-49BB-8167-6E961FA09FF7}"/>
              </a:ext>
            </a:extLst>
          </p:cNvPr>
          <p:cNvSpPr txBox="1"/>
          <p:nvPr/>
        </p:nvSpPr>
        <p:spPr>
          <a:xfrm>
            <a:off x="3419872" y="616530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(Department of Health, 2013)</a:t>
            </a:r>
          </a:p>
        </p:txBody>
      </p:sp>
    </p:spTree>
    <p:extLst>
      <p:ext uri="{BB962C8B-B14F-4D97-AF65-F5344CB8AC3E}">
        <p14:creationId xmlns:p14="http://schemas.microsoft.com/office/powerpoint/2010/main" val="3767579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build="p"/>
      <p:bldP spid="7" grpId="0"/>
      <p:bldP spid="8" grpId="0" build="p"/>
      <p:bldP spid="9" grpId="0"/>
      <p:bldP spid="12" grpId="0" build="p"/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Drug Misuse 2016 National Statistics Home Office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539552" y="1844824"/>
            <a:ext cx="7787208" cy="576064"/>
          </a:xfrm>
        </p:spPr>
        <p:txBody>
          <a:bodyPr>
            <a:normAutofit lnSpcReduction="10000"/>
          </a:bodyPr>
          <a:lstStyle/>
          <a:p>
            <a:pPr marL="51435" indent="0" algn="ctr">
              <a:buNone/>
            </a:pPr>
            <a:r>
              <a:rPr lang="en-GB" dirty="0"/>
              <a:t>2015/16 Crime Survey for England and Wales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2708920"/>
            <a:ext cx="6438149" cy="2610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763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Drug Misuse 2016 National Statistics Home Office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2015/16 Crime Survey for England and Wales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2313315"/>
            <a:ext cx="5616624" cy="3664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714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Drug Misuse 2016 National Statistics Home Office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2015/16 Crime Survey for England and Wales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2829" y="2492896"/>
            <a:ext cx="3078342" cy="3464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20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Drug Misuse 2016 National Statistics Home Office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2015/16 Crime Survey for England and Wales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2564904"/>
            <a:ext cx="7844736" cy="3087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480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en-GB" sz="4000" b="1" dirty="0"/>
              <a:t>Young People &amp; Substance Abuse: Statistics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074FD0-7A66-4A60-BBB5-6CDC4E21E3F2}"/>
              </a:ext>
            </a:extLst>
          </p:cNvPr>
          <p:cNvSpPr txBox="1"/>
          <p:nvPr/>
        </p:nvSpPr>
        <p:spPr>
          <a:xfrm>
            <a:off x="441243" y="1556792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Of those accessing specialist substance misuse services in 2011-12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7B8572-8B2B-4687-A5D3-660B048EF55E}"/>
              </a:ext>
            </a:extLst>
          </p:cNvPr>
          <p:cNvSpPr txBox="1"/>
          <p:nvPr/>
        </p:nvSpPr>
        <p:spPr>
          <a:xfrm>
            <a:off x="648950" y="2592399"/>
            <a:ext cx="800323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80% were living with family or relatives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7% were living in care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49% were in mainstream education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20% were Not in Education, Employment or Training (NEET)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76% had multiple vulnerabilities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6A7604-1422-463F-8113-F777E685069A}"/>
              </a:ext>
            </a:extLst>
          </p:cNvPr>
          <p:cNvSpPr txBox="1"/>
          <p:nvPr/>
        </p:nvSpPr>
        <p:spPr>
          <a:xfrm>
            <a:off x="3347864" y="6217073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(Department of Health, 2013)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0B1F886-A111-4A84-BDBA-DB199DEFA1A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5400718"/>
            <a:ext cx="494785" cy="494785"/>
          </a:xfrm>
          <a:prstGeom prst="rect">
            <a:avLst/>
          </a:prstGeom>
        </p:spPr>
      </p:pic>
      <p:pic>
        <p:nvPicPr>
          <p:cNvPr id="12" name="Picture 11">
            <a:hlinkClick r:id="rId3" action="ppaction://hlinkfile"/>
            <a:extLst>
              <a:ext uri="{FF2B5EF4-FFF2-40B4-BE49-F238E27FC236}">
                <a16:creationId xmlns:a16="http://schemas.microsoft.com/office/drawing/2014/main" id="{4717E2CF-15CD-4316-BBEE-2B2E0BB8ED0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7490" y="5389089"/>
            <a:ext cx="473596" cy="470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04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70303A1-62C8-47F4-9DF2-F9260F0968D8}"/>
              </a:ext>
            </a:extLst>
          </p:cNvPr>
          <p:cNvSpPr txBox="1"/>
          <p:nvPr/>
        </p:nvSpPr>
        <p:spPr>
          <a:xfrm>
            <a:off x="395536" y="0"/>
            <a:ext cx="8208912" cy="72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UK Drug Classification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BDC857FA-7B3E-472D-AA9C-03C60A727F3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2760153"/>
              </p:ext>
            </p:extLst>
          </p:nvPr>
        </p:nvGraphicFramePr>
        <p:xfrm>
          <a:off x="107504" y="720080"/>
          <a:ext cx="8928992" cy="65861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7308">
                  <a:extLst>
                    <a:ext uri="{9D8B030D-6E8A-4147-A177-3AD203B41FA5}">
                      <a16:colId xmlns:a16="http://schemas.microsoft.com/office/drawing/2014/main" val="724820696"/>
                    </a:ext>
                  </a:extLst>
                </a:gridCol>
                <a:gridCol w="4073252">
                  <a:extLst>
                    <a:ext uri="{9D8B030D-6E8A-4147-A177-3AD203B41FA5}">
                      <a16:colId xmlns:a16="http://schemas.microsoft.com/office/drawing/2014/main" val="1794145366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3961172597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val="719470511"/>
                    </a:ext>
                  </a:extLst>
                </a:gridCol>
              </a:tblGrid>
              <a:tr h="642595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Class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Types of drug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Sentence for possession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Sentence for supplying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92600632"/>
                  </a:ext>
                </a:extLst>
              </a:tr>
              <a:tr h="642595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Crack cocaine, cocaine, ecstasy (</a:t>
                      </a:r>
                      <a:r>
                        <a:rPr lang="en-GB" dirty="0" err="1"/>
                        <a:t>MDMA</a:t>
                      </a:r>
                      <a:r>
                        <a:rPr lang="en-GB" dirty="0"/>
                        <a:t>), heroin, LSD, magic mushrooms, methadone, methamphetamine (crystal meth)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Up to 7 years in prison, an unlimited fine or both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Up to life in prison, an unlimited fine or both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3403964"/>
                  </a:ext>
                </a:extLst>
              </a:tr>
              <a:tr h="642595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B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Amphetamines, barbiturates, cannabis, codeine, ketamine, methylphenidate (Ritalin), synthetic cannabinoids, synthetic </a:t>
                      </a:r>
                      <a:r>
                        <a:rPr lang="en-GB" dirty="0" err="1"/>
                        <a:t>cathinones</a:t>
                      </a:r>
                      <a:r>
                        <a:rPr lang="en-GB" dirty="0"/>
                        <a:t> (</a:t>
                      </a:r>
                      <a:r>
                        <a:rPr lang="en-GB" dirty="0" err="1"/>
                        <a:t>eg</a:t>
                      </a:r>
                      <a:r>
                        <a:rPr lang="en-GB" dirty="0"/>
                        <a:t> mephedrone, methoxetamine)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Up to 5 years in prison, an unlimited fine or both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Up to 14 years in prison, an unlimited fine or both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1189596"/>
                  </a:ext>
                </a:extLst>
              </a:tr>
              <a:tr h="642595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Anabolic steroids, benzodiazepines (diazepam), gamma hydroxybutyrate (</a:t>
                      </a:r>
                      <a:r>
                        <a:rPr lang="en-GB" dirty="0" err="1"/>
                        <a:t>GHB</a:t>
                      </a:r>
                      <a:r>
                        <a:rPr lang="en-GB" dirty="0"/>
                        <a:t>), gamma-butyrolactone (</a:t>
                      </a:r>
                      <a:r>
                        <a:rPr lang="en-GB" dirty="0" err="1"/>
                        <a:t>GBL</a:t>
                      </a:r>
                      <a:r>
                        <a:rPr lang="en-GB" dirty="0"/>
                        <a:t>), piperazines (</a:t>
                      </a:r>
                      <a:r>
                        <a:rPr lang="en-GB" dirty="0" err="1"/>
                        <a:t>BZP</a:t>
                      </a:r>
                      <a:r>
                        <a:rPr lang="en-GB" dirty="0"/>
                        <a:t>), </a:t>
                      </a:r>
                      <a:r>
                        <a:rPr lang="en-GB" dirty="0" err="1"/>
                        <a:t>khat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Up to 2 years in prison, an unlimited fine or both </a:t>
                      </a:r>
                      <a:r>
                        <a:rPr lang="en-GB" sz="1400" dirty="0"/>
                        <a:t>(except anabolic steroids - it’s not an offence to possess them for personal use)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Up to 14 years in prison, an unlimited fine or both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1505750"/>
                  </a:ext>
                </a:extLst>
              </a:tr>
              <a:tr h="642595"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/>
                        <a:t>Temporary class drugs*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*The government can ban new drugs for 1 year under a ‘temporary banning order’ while they decide how the drugs should be classified.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None, but police can take away a suspected temporary class drug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Up to 14 years in prison, an unlimited fine or both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2939480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71438742-7313-4196-8FD2-7E8F279B0492}"/>
              </a:ext>
            </a:extLst>
          </p:cNvPr>
          <p:cNvSpPr txBox="1"/>
          <p:nvPr/>
        </p:nvSpPr>
        <p:spPr>
          <a:xfrm>
            <a:off x="7020272" y="26064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Gov UK (no date)</a:t>
            </a:r>
          </a:p>
        </p:txBody>
      </p:sp>
    </p:spTree>
    <p:extLst>
      <p:ext uri="{BB962C8B-B14F-4D97-AF65-F5344CB8AC3E}">
        <p14:creationId xmlns:p14="http://schemas.microsoft.com/office/powerpoint/2010/main" val="2425874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 noGrp="1"/>
          </p:cNvSpPr>
          <p:nvPr>
            <p:ph type="body" idx="4294967295"/>
          </p:nvPr>
        </p:nvSpPr>
        <p:spPr>
          <a:xfrm>
            <a:off x="7115178" y="6417077"/>
            <a:ext cx="2028822" cy="421478"/>
          </a:xfrm>
        </p:spPr>
        <p:txBody>
          <a:bodyPr/>
          <a:lstStyle/>
          <a:p>
            <a:pPr>
              <a:lnSpc>
                <a:spcPct val="80000"/>
              </a:lnSpc>
              <a:spcBef>
                <a:spcPts val="225"/>
              </a:spcBef>
            </a:pPr>
            <a:endParaRPr lang="en-GB" sz="825" dirty="0"/>
          </a:p>
          <a:p>
            <a:pPr>
              <a:lnSpc>
                <a:spcPct val="80000"/>
              </a:lnSpc>
              <a:spcBef>
                <a:spcPts val="225"/>
              </a:spcBef>
            </a:pPr>
            <a:r>
              <a:rPr lang="en-GB" sz="825" dirty="0"/>
              <a:t>(NHS Digital, 2014)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63920" y="19445"/>
            <a:ext cx="5244381" cy="6073851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1ACFC79-576E-49D3-BEE3-C5638E2D24B7}"/>
              </a:ext>
            </a:extLst>
          </p:cNvPr>
          <p:cNvSpPr txBox="1"/>
          <p:nvPr/>
        </p:nvSpPr>
        <p:spPr>
          <a:xfrm>
            <a:off x="2411760" y="6247800"/>
            <a:ext cx="47034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NDTMS</a:t>
            </a:r>
            <a:r>
              <a:rPr lang="en-GB" sz="1600" dirty="0"/>
              <a:t>: National Drug Treatment Monitoring System </a:t>
            </a:r>
          </a:p>
        </p:txBody>
      </p:sp>
    </p:spTree>
    <p:extLst>
      <p:ext uri="{BB962C8B-B14F-4D97-AF65-F5344CB8AC3E}">
        <p14:creationId xmlns:p14="http://schemas.microsoft.com/office/powerpoint/2010/main" val="1028722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b="1" dirty="0"/>
              <a:t>Education About Substance Misuse is Provided in Schools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BB3022-F6A9-4A2B-83CB-A87033FD5D94}"/>
              </a:ext>
            </a:extLst>
          </p:cNvPr>
          <p:cNvSpPr txBox="1"/>
          <p:nvPr/>
        </p:nvSpPr>
        <p:spPr>
          <a:xfrm>
            <a:off x="457200" y="1628800"/>
            <a:ext cx="7139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This is designed to;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380AC5-0C64-4D60-B921-7AB6890FF44E}"/>
              </a:ext>
            </a:extLst>
          </p:cNvPr>
          <p:cNvSpPr txBox="1"/>
          <p:nvPr/>
        </p:nvSpPr>
        <p:spPr>
          <a:xfrm>
            <a:off x="755576" y="2363182"/>
            <a:ext cx="7776864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Enable young people to resist substance misuse in order to achieve their full potential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Enable young people to make responsible and better informed decisions about their lives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C2CC11-E66C-46A5-AB73-62A2DAD5986E}"/>
              </a:ext>
            </a:extLst>
          </p:cNvPr>
          <p:cNvSpPr txBox="1"/>
          <p:nvPr/>
        </p:nvSpPr>
        <p:spPr>
          <a:xfrm>
            <a:off x="4670648" y="614027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(Welsh Government 2007)</a:t>
            </a:r>
          </a:p>
        </p:txBody>
      </p:sp>
    </p:spTree>
    <p:extLst>
      <p:ext uri="{BB962C8B-B14F-4D97-AF65-F5344CB8AC3E}">
        <p14:creationId xmlns:p14="http://schemas.microsoft.com/office/powerpoint/2010/main" val="4163309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6">
            <a:extLst>
              <a:ext uri="{FF2B5EF4-FFF2-40B4-BE49-F238E27FC236}">
                <a16:creationId xmlns:a16="http://schemas.microsoft.com/office/drawing/2014/main" id="{8695D1CC-51E7-41C6-96C4-A9595C1E48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160337"/>
            <a:ext cx="8229600" cy="1143000"/>
          </a:xfrm>
        </p:spPr>
        <p:txBody>
          <a:bodyPr>
            <a:normAutofit/>
          </a:bodyPr>
          <a:lstStyle/>
          <a:p>
            <a:pPr lvl="0"/>
            <a:r>
              <a:rPr lang="en-GB" sz="3200" b="1" dirty="0"/>
              <a:t>Education About Substance Misuse is Provided in Schools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3E334F-69FC-4A74-AAED-5BCCCB050B23}"/>
              </a:ext>
            </a:extLst>
          </p:cNvPr>
          <p:cNvSpPr txBox="1"/>
          <p:nvPr/>
        </p:nvSpPr>
        <p:spPr>
          <a:xfrm>
            <a:off x="4670648" y="614027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(Welsh Government 2007)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C60407-6A53-4A1A-A48E-512CC698069A}"/>
              </a:ext>
            </a:extLst>
          </p:cNvPr>
          <p:cNvSpPr txBox="1"/>
          <p:nvPr/>
        </p:nvSpPr>
        <p:spPr>
          <a:xfrm>
            <a:off x="457200" y="1628800"/>
            <a:ext cx="8075240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 is a widespread concern that the ‘casual’ use of alcohol, tobacco or cannabis might lead to immediate harm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Also a   that it may lead the individual on a path leading to dependence and long term harm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 further consideration is that harm may not only be caused to the young person but also their families, friends and the community as a whole</a:t>
            </a:r>
          </a:p>
        </p:txBody>
      </p:sp>
    </p:spTree>
    <p:extLst>
      <p:ext uri="{BB962C8B-B14F-4D97-AF65-F5344CB8AC3E}">
        <p14:creationId xmlns:p14="http://schemas.microsoft.com/office/powerpoint/2010/main" val="76108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lvl="0"/>
            <a:r>
              <a:rPr lang="en-GB" sz="4000" b="1" dirty="0"/>
              <a:t>Policy/Curriculum Documents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DA4151-57C9-41BC-A7EE-C50C92E7F64F}"/>
              </a:ext>
            </a:extLst>
          </p:cNvPr>
          <p:cNvSpPr txBox="1"/>
          <p:nvPr/>
        </p:nvSpPr>
        <p:spPr>
          <a:xfrm>
            <a:off x="457200" y="1196752"/>
            <a:ext cx="6007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UK Policy Documents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08B745-3738-4F90-8104-43C7CC047397}"/>
              </a:ext>
            </a:extLst>
          </p:cNvPr>
          <p:cNvSpPr txBox="1"/>
          <p:nvPr/>
        </p:nvSpPr>
        <p:spPr>
          <a:xfrm>
            <a:off x="777144" y="1978977"/>
            <a:ext cx="793122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Every Child Matters (The Stationary Office, 2003)</a:t>
            </a:r>
          </a:p>
          <a:p>
            <a:pPr marL="457200" indent="-4572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Youth Matters: The Next Step (Department for Education, 2006)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01940C-E28B-41B3-B106-0F7A7EBD68DE}"/>
              </a:ext>
            </a:extLst>
          </p:cNvPr>
          <p:cNvSpPr txBox="1"/>
          <p:nvPr/>
        </p:nvSpPr>
        <p:spPr>
          <a:xfrm>
            <a:off x="457200" y="3930753"/>
            <a:ext cx="6007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Welsh Policy Documents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9C1C5C-DF9B-4C8D-87F2-27AA1A0F0983}"/>
              </a:ext>
            </a:extLst>
          </p:cNvPr>
          <p:cNvSpPr txBox="1"/>
          <p:nvPr/>
        </p:nvSpPr>
        <p:spPr>
          <a:xfrm>
            <a:off x="777144" y="4581128"/>
            <a:ext cx="7931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dirty="0"/>
              <a:t>Personal and Social Development, Well-Being and Cultural Diversity (Welsh Government, 2008)</a:t>
            </a:r>
          </a:p>
        </p:txBody>
      </p:sp>
    </p:spTree>
    <p:extLst>
      <p:ext uri="{BB962C8B-B14F-4D97-AF65-F5344CB8AC3E}">
        <p14:creationId xmlns:p14="http://schemas.microsoft.com/office/powerpoint/2010/main" val="4040880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lvl="0"/>
            <a:r>
              <a:rPr lang="en-GB" sz="4000" b="1" dirty="0"/>
              <a:t>Sexual Health and Wellbeing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1282D6-1736-4553-BAF5-1BCC06F0A7A1}"/>
              </a:ext>
            </a:extLst>
          </p:cNvPr>
          <p:cNvSpPr txBox="1"/>
          <p:nvPr/>
        </p:nvSpPr>
        <p:spPr>
          <a:xfrm>
            <a:off x="193102" y="995298"/>
            <a:ext cx="81472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Welsh Government guidance states that children and young people should;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807496-C47E-448D-9281-D1F76B3FF4DA}"/>
              </a:ext>
            </a:extLst>
          </p:cNvPr>
          <p:cNvSpPr txBox="1"/>
          <p:nvPr/>
        </p:nvSpPr>
        <p:spPr>
          <a:xfrm>
            <a:off x="179512" y="2146493"/>
            <a:ext cx="8856984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Understand the physical and emotional aspects of sex, sexuality and sexual health &amp; wellbeing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Understand the consequences and risks of sexual activity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Recognise the benefits of delaying sexual activity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Understand the laws relating to sexual behaviour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Know how to get appropriate advice on sexual health and well-being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DE0783-C6EC-42F5-9EB2-E4356FE0530E}"/>
              </a:ext>
            </a:extLst>
          </p:cNvPr>
          <p:cNvSpPr txBox="1"/>
          <p:nvPr/>
        </p:nvSpPr>
        <p:spPr>
          <a:xfrm flipH="1">
            <a:off x="6012160" y="5612330"/>
            <a:ext cx="2779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(Welsh Government, 2010)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75B2F5-CBFF-4ED4-A4A7-5B1500EF64D5}"/>
              </a:ext>
            </a:extLst>
          </p:cNvPr>
          <p:cNvSpPr txBox="1"/>
          <p:nvPr/>
        </p:nvSpPr>
        <p:spPr>
          <a:xfrm>
            <a:off x="2555776" y="6237312"/>
            <a:ext cx="5966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But what about relationships?</a:t>
            </a:r>
          </a:p>
        </p:txBody>
      </p:sp>
    </p:spTree>
    <p:extLst>
      <p:ext uri="{BB962C8B-B14F-4D97-AF65-F5344CB8AC3E}">
        <p14:creationId xmlns:p14="http://schemas.microsoft.com/office/powerpoint/2010/main" val="456727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9" grpId="0"/>
      <p:bldP spid="1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>
          <a:xfrm>
            <a:off x="143508" y="29532"/>
            <a:ext cx="8856984" cy="881390"/>
          </a:xfrm>
        </p:spPr>
        <p:txBody>
          <a:bodyPr>
            <a:noAutofit/>
          </a:bodyPr>
          <a:lstStyle/>
          <a:p>
            <a:pPr lvl="0"/>
            <a:r>
              <a:rPr lang="en-GB" sz="3600" b="1" dirty="0"/>
              <a:t>Why Teach Sexual Health </a:t>
            </a:r>
            <a:r>
              <a:rPr lang="en-GB" sz="3600" b="1" u="sng" dirty="0"/>
              <a:t>and</a:t>
            </a:r>
            <a:r>
              <a:rPr lang="en-GB" sz="3600" b="1" dirty="0"/>
              <a:t> Relationships?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0D0271-8F02-4A70-B0FF-6CB88A855A81}"/>
              </a:ext>
            </a:extLst>
          </p:cNvPr>
          <p:cNvSpPr txBox="1"/>
          <p:nvPr/>
        </p:nvSpPr>
        <p:spPr>
          <a:xfrm>
            <a:off x="251520" y="967949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It encourages young people to;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E5600D-8C6B-4516-8DDA-8D1FEEB00937}"/>
              </a:ext>
            </a:extLst>
          </p:cNvPr>
          <p:cNvSpPr txBox="1"/>
          <p:nvPr/>
        </p:nvSpPr>
        <p:spPr>
          <a:xfrm>
            <a:off x="251520" y="1412776"/>
            <a:ext cx="8748972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Develop positive attitudes and values that influence the way they behave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Develop the skills needed to make responsible and well informed decision about sexual health &amp; well-being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Gain respect for themselves and others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Appreciate diversity in sexual orientation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Build successful relationships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Appreciate the importance of stable and loving relationships</a:t>
            </a:r>
          </a:p>
        </p:txBody>
      </p:sp>
    </p:spTree>
    <p:extLst>
      <p:ext uri="{BB962C8B-B14F-4D97-AF65-F5344CB8AC3E}">
        <p14:creationId xmlns:p14="http://schemas.microsoft.com/office/powerpoint/2010/main" val="2323251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73006"/>
            <a:ext cx="8229600" cy="88843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Are we teaching young people enough about relationships?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681AF2-F635-445E-A54A-7A2FECD707DB}"/>
              </a:ext>
            </a:extLst>
          </p:cNvPr>
          <p:cNvSpPr txBox="1"/>
          <p:nvPr/>
        </p:nvSpPr>
        <p:spPr>
          <a:xfrm>
            <a:off x="178431" y="1171430"/>
            <a:ext cx="7715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Do we prepare young people to be aware of and cope with;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14FD69-CE65-4D93-9DE2-C15175622D3C}"/>
              </a:ext>
            </a:extLst>
          </p:cNvPr>
          <p:cNvSpPr txBox="1"/>
          <p:nvPr/>
        </p:nvSpPr>
        <p:spPr>
          <a:xfrm>
            <a:off x="745232" y="2204864"/>
            <a:ext cx="7715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Domestic abuse and violence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43A0BE-6F62-43C9-9112-D642CC0A234C}"/>
              </a:ext>
            </a:extLst>
          </p:cNvPr>
          <p:cNvSpPr txBox="1"/>
          <p:nvPr/>
        </p:nvSpPr>
        <p:spPr>
          <a:xfrm>
            <a:off x="745232" y="2708920"/>
            <a:ext cx="5194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Coercive control</a:t>
            </a:r>
          </a:p>
        </p:txBody>
      </p:sp>
      <p:pic>
        <p:nvPicPr>
          <p:cNvPr id="8" name="Picture 7">
            <a:hlinkClick r:id="rId2"/>
            <a:extLst>
              <a:ext uri="{FF2B5EF4-FFF2-40B4-BE49-F238E27FC236}">
                <a16:creationId xmlns:a16="http://schemas.microsoft.com/office/drawing/2014/main" id="{68E0DB1C-97FD-4BAF-A952-38AECFCD95F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2996" y="2693437"/>
            <a:ext cx="523220" cy="5232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2B67A89-2A03-457D-8201-E2A7E59710BB}"/>
              </a:ext>
            </a:extLst>
          </p:cNvPr>
          <p:cNvSpPr txBox="1"/>
          <p:nvPr/>
        </p:nvSpPr>
        <p:spPr>
          <a:xfrm>
            <a:off x="755576" y="3212976"/>
            <a:ext cx="5194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Attachment disorders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3D5EEB-779A-42A9-9C36-4C17C616B055}"/>
              </a:ext>
            </a:extLst>
          </p:cNvPr>
          <p:cNvSpPr txBox="1"/>
          <p:nvPr/>
        </p:nvSpPr>
        <p:spPr>
          <a:xfrm>
            <a:off x="755576" y="3717032"/>
            <a:ext cx="5194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Personality disorders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F94C580-BF70-40A5-A385-95E187E2C04E}"/>
              </a:ext>
            </a:extLst>
          </p:cNvPr>
          <p:cNvSpPr txBox="1"/>
          <p:nvPr/>
        </p:nvSpPr>
        <p:spPr>
          <a:xfrm>
            <a:off x="763758" y="4201924"/>
            <a:ext cx="65445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Relationship and mental health support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2824949-D0CA-4E83-8A24-5AC8C988B103}"/>
              </a:ext>
            </a:extLst>
          </p:cNvPr>
          <p:cNvSpPr txBox="1"/>
          <p:nvPr/>
        </p:nvSpPr>
        <p:spPr>
          <a:xfrm>
            <a:off x="763758" y="4773579"/>
            <a:ext cx="8229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This is not a perspective usually taken in the UK, as the mental health and criminal justice system do not work in an integrated way.</a:t>
            </a:r>
          </a:p>
        </p:txBody>
      </p:sp>
    </p:spTree>
    <p:extLst>
      <p:ext uri="{BB962C8B-B14F-4D97-AF65-F5344CB8AC3E}">
        <p14:creationId xmlns:p14="http://schemas.microsoft.com/office/powerpoint/2010/main" val="179990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/>
      <p:bldP spid="11" grpId="0"/>
      <p:bldP spid="1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Personality disorders the wider issues for individuals and 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3328323"/>
            <a:ext cx="8229600" cy="2044893"/>
          </a:xfrm>
        </p:spPr>
        <p:txBody>
          <a:bodyPr>
            <a:normAutofit/>
          </a:bodyPr>
          <a:lstStyle/>
          <a:p>
            <a:r>
              <a:rPr lang="en-GB" dirty="0"/>
              <a:t>Some 90% of all prisoners are estimated to have a diagnosable mental health problem (including personality disorder) and/or a substance misuse problem.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BC0DD9-12BD-4730-B60C-A09715B0CDA0}"/>
              </a:ext>
            </a:extLst>
          </p:cNvPr>
          <p:cNvSpPr txBox="1"/>
          <p:nvPr/>
        </p:nvSpPr>
        <p:spPr>
          <a:xfrm>
            <a:off x="611560" y="1772816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Some 60% of adults living in hostels have a personality disorder.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92D79D-4DE9-4F72-BA4B-214617B0BA2C}"/>
              </a:ext>
            </a:extLst>
          </p:cNvPr>
          <p:cNvSpPr txBox="1"/>
          <p:nvPr/>
        </p:nvSpPr>
        <p:spPr>
          <a:xfrm>
            <a:off x="3851920" y="6021288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(Rees 2009, </a:t>
            </a:r>
            <a:r>
              <a:rPr lang="en-GB" i="1" dirty="0"/>
              <a:t>cited in </a:t>
            </a:r>
            <a:r>
              <a:rPr lang="en-GB" dirty="0"/>
              <a:t>HM Government, 2011)</a:t>
            </a:r>
          </a:p>
        </p:txBody>
      </p:sp>
    </p:spTree>
    <p:extLst>
      <p:ext uri="{BB962C8B-B14F-4D97-AF65-F5344CB8AC3E}">
        <p14:creationId xmlns:p14="http://schemas.microsoft.com/office/powerpoint/2010/main" val="3256052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>
          <a:xfrm>
            <a:off x="1619672" y="188640"/>
            <a:ext cx="5268558" cy="216024"/>
          </a:xfrm>
        </p:spPr>
        <p:txBody>
          <a:bodyPr>
            <a:normAutofit fontScale="90000"/>
          </a:bodyPr>
          <a:lstStyle/>
          <a:p>
            <a:pPr lvl="0"/>
            <a:r>
              <a:rPr lang="en-GB" b="1" dirty="0"/>
              <a:t>Reference List</a:t>
            </a:r>
          </a:p>
        </p:txBody>
      </p:sp>
      <p:sp>
        <p:nvSpPr>
          <p:cNvPr id="3" name="Content Placeholder 1"/>
          <p:cNvSpPr txBox="1">
            <a:spLocks noGrp="1"/>
          </p:cNvSpPr>
          <p:nvPr>
            <p:ph idx="1"/>
          </p:nvPr>
        </p:nvSpPr>
        <p:spPr>
          <a:xfrm>
            <a:off x="179512" y="548680"/>
            <a:ext cx="8856984" cy="4392488"/>
          </a:xfrm>
        </p:spPr>
        <p:txBody>
          <a:bodyPr>
            <a:noAutofit/>
          </a:bodyPr>
          <a:lstStyle/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dirty="0" smtClean="0"/>
              <a:t>Bray</a:t>
            </a:r>
            <a:r>
              <a:rPr lang="en-GB" sz="1200" dirty="0"/>
              <a:t>, O (2008) ‘ACE Health and Wellbeing Outcomes now on-line’ </a:t>
            </a:r>
            <a:r>
              <a:rPr lang="en-GB" sz="1200" u="sng" dirty="0">
                <a:hlinkClick r:id="rId2"/>
              </a:rPr>
              <a:t>http://olliebray.typepad.com/olliebraycom/2008/05/ace-health-and.html [12</a:t>
            </a:r>
            <a:r>
              <a:rPr lang="en-GB" sz="1200" u="sng" dirty="0"/>
              <a:t> March 2014] </a:t>
            </a:r>
            <a:endParaRPr lang="en-GB" sz="1200" u="sng" dirty="0" smtClean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endParaRPr lang="en-GB" sz="1200" u="sng" dirty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dirty="0"/>
              <a:t>Children’s Commissioner (2017) Defining child vulnerability: Definitions, frameworks and </a:t>
            </a:r>
            <a:r>
              <a:rPr lang="en-GB" sz="1200" dirty="0" smtClean="0"/>
              <a:t>groups London: Children’s Commissioner Available at</a:t>
            </a:r>
            <a:r>
              <a:rPr lang="en-GB" sz="1200" dirty="0"/>
              <a:t>: </a:t>
            </a:r>
            <a:r>
              <a:rPr lang="en-GB" sz="1200" dirty="0">
                <a:hlinkClick r:id="rId3"/>
              </a:rPr>
              <a:t>https://</a:t>
            </a:r>
            <a:r>
              <a:rPr lang="en-GB" sz="1200" dirty="0" smtClean="0">
                <a:hlinkClick r:id="rId3"/>
              </a:rPr>
              <a:t>www.childrenscommissioner.gov.uk/wp-content/uploads/2017/07/CCO-TP2-Defining-Vulnerability-Cordis-Bright-2.pdf</a:t>
            </a:r>
            <a:r>
              <a:rPr lang="en-GB" sz="1200" dirty="0" smtClean="0"/>
              <a:t> [Accessed 11/12/2018]</a:t>
            </a:r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endParaRPr lang="en-GB" sz="1200" dirty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dirty="0"/>
              <a:t>Department of Education (2006) </a:t>
            </a:r>
            <a:r>
              <a:rPr lang="en-GB" sz="1200" i="1" dirty="0"/>
              <a:t>Youth Matters: Next Steps – Something to Do, Somewhere to Go, Someone to Talk to : Every Child Matters: Change for Children, </a:t>
            </a:r>
            <a:r>
              <a:rPr lang="en-GB" sz="1200" dirty="0"/>
              <a:t>London: DfES.</a:t>
            </a:r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endParaRPr lang="en-GB" sz="1200" dirty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dirty="0" err="1"/>
              <a:t>DoH</a:t>
            </a:r>
            <a:r>
              <a:rPr lang="en-GB" sz="1200" dirty="0"/>
              <a:t> (2013) </a:t>
            </a:r>
            <a:r>
              <a:rPr lang="en-GB" sz="1200" i="1" dirty="0"/>
              <a:t>Statistics from the National Drug Treatment Monitoring System (NDTMS) Statistics relating to young people England, 1 April 2011– 31 March 2012</a:t>
            </a:r>
            <a:r>
              <a:rPr lang="en-GB" sz="1200" dirty="0"/>
              <a:t>, London: </a:t>
            </a:r>
            <a:r>
              <a:rPr lang="en-GB" sz="1200" dirty="0" err="1"/>
              <a:t>DoH</a:t>
            </a:r>
            <a:r>
              <a:rPr lang="en-GB" sz="1200" dirty="0"/>
              <a:t>.</a:t>
            </a:r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endParaRPr lang="en-GB" sz="1200" dirty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dirty="0"/>
              <a:t>Formby E (2011). ‘Findings from a mapping study of PSHE education in primary schools in England’ </a:t>
            </a:r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i="1" dirty="0"/>
              <a:t> Pastoral Care in Education</a:t>
            </a:r>
            <a:r>
              <a:rPr lang="en-GB" sz="1200" dirty="0"/>
              <a:t>, Vol. 29, No. 3, pp. 161-173</a:t>
            </a:r>
            <a:r>
              <a:rPr lang="en-GB" sz="1200" dirty="0" smtClean="0"/>
              <a:t>.</a:t>
            </a:r>
            <a:endParaRPr lang="en-GB" sz="1200" dirty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endParaRPr lang="en-GB" sz="1200" dirty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dirty="0"/>
              <a:t>Green R &amp; Ross A (2010) </a:t>
            </a:r>
            <a:r>
              <a:rPr lang="en-GB" sz="1200" i="1" dirty="0"/>
              <a:t>Young People’s Alcohol Consumption and Its Relationship to Other Outcomes and Behaviour, </a:t>
            </a:r>
            <a:r>
              <a:rPr lang="en-GB" sz="1200" dirty="0"/>
              <a:t>London: DoE.</a:t>
            </a:r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endParaRPr lang="en-GB" sz="1200" dirty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dirty="0" err="1"/>
              <a:t>Gutman</a:t>
            </a:r>
            <a:r>
              <a:rPr lang="en-GB" sz="1200" dirty="0"/>
              <a:t> LM &amp; </a:t>
            </a:r>
            <a:r>
              <a:rPr lang="en-GB" sz="1200" dirty="0" err="1"/>
              <a:t>Vorhaus</a:t>
            </a:r>
            <a:r>
              <a:rPr lang="en-GB" sz="1200" dirty="0"/>
              <a:t> J (2012) </a:t>
            </a:r>
            <a:r>
              <a:rPr lang="en-GB" sz="1200" i="1" dirty="0"/>
              <a:t>The Impact of Pupil Behaviour and Wellbeing on Educational Outcomes, </a:t>
            </a:r>
            <a:r>
              <a:rPr lang="en-GB" sz="1200" dirty="0"/>
              <a:t>London: Childhood Wellbeing Research Centre </a:t>
            </a:r>
            <a:r>
              <a:rPr lang="en-GB" sz="1200" dirty="0" err="1"/>
              <a:t>IoL</a:t>
            </a:r>
            <a:r>
              <a:rPr lang="en-GB" sz="1200" dirty="0"/>
              <a:t>.</a:t>
            </a:r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endParaRPr lang="en-GB" sz="1200" dirty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dirty="0"/>
              <a:t>Gutman LM &amp; </a:t>
            </a:r>
            <a:r>
              <a:rPr lang="en-GB" sz="1200" dirty="0" err="1"/>
              <a:t>Vorhaus</a:t>
            </a:r>
            <a:r>
              <a:rPr lang="en-GB" sz="1200" dirty="0"/>
              <a:t> J (2012) </a:t>
            </a:r>
            <a:r>
              <a:rPr lang="en-GB" sz="1200" i="1" dirty="0"/>
              <a:t>The Impact of Pupil Behaviour and Wellbeing on Educational Outcomes , </a:t>
            </a:r>
            <a:r>
              <a:rPr lang="en-GB" sz="1200" dirty="0"/>
              <a:t>London: DoE.</a:t>
            </a:r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endParaRPr lang="en-GB" sz="1200" dirty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dirty="0"/>
              <a:t>HM Government (2011). No Health Without Mental Health: A Cross-Government Mental Health Outcomes Strategy for People of All Ages </a:t>
            </a:r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endParaRPr lang="en-GB" sz="1200" dirty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dirty="0"/>
              <a:t>NHS Digital (2014) </a:t>
            </a:r>
            <a:r>
              <a:rPr lang="en-GB" sz="1200" i="1" dirty="0"/>
              <a:t>Statistics on Substance Misuse England, </a:t>
            </a:r>
            <a:r>
              <a:rPr lang="en-GB" sz="1200" dirty="0"/>
              <a:t>HSCIC.</a:t>
            </a:r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endParaRPr lang="en-GB" sz="1200" dirty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dirty="0"/>
              <a:t>NSPCC (2010) </a:t>
            </a:r>
            <a:r>
              <a:rPr lang="en-GB" sz="1200" i="1" dirty="0"/>
              <a:t>Child Abuse and Neglect in the UK Today, </a:t>
            </a:r>
            <a:r>
              <a:rPr lang="en-GB" sz="1200" dirty="0"/>
              <a:t>London: NSPCC.</a:t>
            </a:r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dirty="0" err="1"/>
              <a:t>Sabates</a:t>
            </a:r>
            <a:r>
              <a:rPr lang="en-GB" sz="1200" dirty="0"/>
              <a:t> R &amp; </a:t>
            </a:r>
            <a:r>
              <a:rPr lang="en-GB" sz="1200" dirty="0" err="1"/>
              <a:t>Dex</a:t>
            </a:r>
            <a:r>
              <a:rPr lang="en-GB" sz="1200" dirty="0"/>
              <a:t> S (2012) </a:t>
            </a:r>
            <a:r>
              <a:rPr lang="en-GB" sz="1200" i="1" dirty="0"/>
              <a:t>Multiple Risk Factors in Young Children’s Development,</a:t>
            </a:r>
            <a:r>
              <a:rPr lang="en-GB" sz="1200" dirty="0"/>
              <a:t> London: Childhood Wellbeing Research Centre </a:t>
            </a:r>
            <a:r>
              <a:rPr lang="en-GB" sz="1200" dirty="0" err="1"/>
              <a:t>IoL</a:t>
            </a:r>
            <a:r>
              <a:rPr lang="en-GB" sz="1200" dirty="0"/>
              <a:t>.</a:t>
            </a:r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endParaRPr lang="en-GB" sz="1200" dirty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dirty="0"/>
              <a:t>Public Health England (2014) </a:t>
            </a:r>
            <a:r>
              <a:rPr lang="en-GB" sz="1200" i="1" dirty="0"/>
              <a:t>The link between pupil health and wellbeing and attainment: A briefing for head teachers, governors and staff in education settings </a:t>
            </a:r>
            <a:r>
              <a:rPr lang="en-GB" sz="1200" dirty="0"/>
              <a:t>Available at: </a:t>
            </a:r>
            <a:r>
              <a:rPr lang="en-GB" sz="1200" dirty="0">
                <a:hlinkClick r:id="rId4"/>
              </a:rPr>
              <a:t>https://assets.publishing.service.gov.uk/government/uploads/system/uploads/attachment_data/file/370686/HT_briefing_layoutvFINALvii.pdf</a:t>
            </a:r>
            <a:r>
              <a:rPr lang="en-GB" sz="1200" dirty="0"/>
              <a:t> [Accessed 19/11/2018]</a:t>
            </a:r>
            <a:endParaRPr lang="en-GB" sz="1200" i="1" dirty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endParaRPr lang="en-GB" sz="1200" dirty="0"/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r>
              <a:rPr lang="en-GB" sz="1200" dirty="0"/>
              <a:t>Rees, S (2009). Mental Ill Health in the Adult Single Homeless Population: A review of the literature. London: crisis and Public health Resource unit. </a:t>
            </a:r>
          </a:p>
          <a:p>
            <a:pPr marL="51435" indent="0">
              <a:lnSpc>
                <a:spcPct val="70000"/>
              </a:lnSpc>
              <a:spcBef>
                <a:spcPts val="225"/>
              </a:spcBef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4638059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>
          <a:xfrm>
            <a:off x="1937721" y="332656"/>
            <a:ext cx="5268558" cy="450852"/>
          </a:xfrm>
        </p:spPr>
        <p:txBody>
          <a:bodyPr>
            <a:normAutofit fontScale="90000"/>
          </a:bodyPr>
          <a:lstStyle/>
          <a:p>
            <a:pPr lvl="0"/>
            <a:r>
              <a:rPr lang="en-GB" b="1" dirty="0"/>
              <a:t>Reference List</a:t>
            </a:r>
          </a:p>
        </p:txBody>
      </p:sp>
      <p:sp>
        <p:nvSpPr>
          <p:cNvPr id="3" name="Content Placeholder 1"/>
          <p:cNvSpPr txBox="1">
            <a:spLocks noGrp="1"/>
          </p:cNvSpPr>
          <p:nvPr>
            <p:ph idx="1"/>
          </p:nvPr>
        </p:nvSpPr>
        <p:spPr>
          <a:xfrm>
            <a:off x="570426" y="1196752"/>
            <a:ext cx="8003148" cy="3104651"/>
          </a:xfrm>
        </p:spPr>
        <p:txBody>
          <a:bodyPr>
            <a:noAutofit/>
          </a:bodyPr>
          <a:lstStyle/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r>
              <a:rPr lang="en-GB" sz="1400" dirty="0"/>
              <a:t>Save the Children (2008) The Child Development Index: Holding Governments to Account for Children's Wellbeing, London: Save the Children.</a:t>
            </a:r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endParaRPr lang="en-GB" sz="1400" dirty="0"/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r>
              <a:rPr lang="en-GB" sz="1400" dirty="0"/>
              <a:t>Stratham J &amp; Chase E (2010) Childhood Wellbeing: A Brief Overview, London: Childhood Wellbeing Research Centre </a:t>
            </a:r>
            <a:r>
              <a:rPr lang="en-GB" sz="1400" dirty="0" err="1"/>
              <a:t>IoL</a:t>
            </a:r>
            <a:r>
              <a:rPr lang="en-GB" sz="1400" dirty="0"/>
              <a:t>.</a:t>
            </a:r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endParaRPr lang="en-GB" sz="1400" dirty="0"/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r>
              <a:rPr lang="en-GB" sz="1400" dirty="0"/>
              <a:t>The Stationary Office (2003) </a:t>
            </a:r>
            <a:r>
              <a:rPr lang="en-GB" sz="1400" i="1" dirty="0"/>
              <a:t>Every Child Matters, </a:t>
            </a:r>
            <a:r>
              <a:rPr lang="en-GB" sz="1400" dirty="0"/>
              <a:t>London: TSO</a:t>
            </a:r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endParaRPr lang="en-GB" sz="1400" dirty="0"/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r>
              <a:rPr lang="en-GB" sz="1400" dirty="0"/>
              <a:t>UN (1992) </a:t>
            </a:r>
            <a:r>
              <a:rPr lang="en-GB" sz="1400" i="1" dirty="0"/>
              <a:t>Summary Sheet, </a:t>
            </a:r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endParaRPr lang="en-GB" sz="1400" dirty="0"/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r>
              <a:rPr lang="en-GB" sz="1400" dirty="0"/>
              <a:t>UNICEF (2014) </a:t>
            </a:r>
            <a:r>
              <a:rPr lang="en-GB" sz="1400" i="1" dirty="0"/>
              <a:t>UNCRC in Child Friendly Language , </a:t>
            </a:r>
            <a:r>
              <a:rPr lang="en-GB" sz="1400" dirty="0"/>
              <a:t>UNICEF.</a:t>
            </a:r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endParaRPr lang="en-GB" sz="1400" dirty="0"/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r>
              <a:rPr lang="en-GB" sz="1400" dirty="0"/>
              <a:t>WAG (2004) </a:t>
            </a:r>
            <a:r>
              <a:rPr lang="en-GB" sz="1400" i="1" dirty="0"/>
              <a:t>Children and Young People’s: Rights to Action, </a:t>
            </a:r>
            <a:r>
              <a:rPr lang="en-GB" sz="1400" dirty="0"/>
              <a:t>Cardiff: WAG.</a:t>
            </a:r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endParaRPr lang="en-GB" sz="1400" dirty="0"/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r>
              <a:rPr lang="en-GB" sz="1400" dirty="0"/>
              <a:t>WAG (2007) </a:t>
            </a:r>
            <a:r>
              <a:rPr lang="en-GB" sz="1400" i="1" dirty="0"/>
              <a:t>Education About Substance Misuse, </a:t>
            </a:r>
            <a:r>
              <a:rPr lang="en-GB" sz="1400" dirty="0"/>
              <a:t>Cardiff: WAG.</a:t>
            </a:r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endParaRPr lang="en-GB" sz="1400" dirty="0"/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r>
              <a:rPr lang="en-GB" sz="1400" dirty="0"/>
              <a:t>WAG (2008) </a:t>
            </a:r>
            <a:r>
              <a:rPr lang="en-GB" sz="1400" i="1" dirty="0"/>
              <a:t>Personal and Social Development, Well-Being and Cultural Diversity, </a:t>
            </a:r>
            <a:r>
              <a:rPr lang="en-GB" sz="1400" dirty="0"/>
              <a:t>Cardiff: WAG.</a:t>
            </a:r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endParaRPr lang="en-GB" sz="1400" dirty="0"/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r>
              <a:rPr lang="en-GB" sz="1400" dirty="0"/>
              <a:t>WAG (2008) </a:t>
            </a:r>
            <a:r>
              <a:rPr lang="en-GB" sz="1400" i="1" dirty="0"/>
              <a:t>Personal and Social Education Framework for 7 to 19 –year-olds in Wales, </a:t>
            </a:r>
            <a:r>
              <a:rPr lang="en-GB" sz="1400" dirty="0"/>
              <a:t>Cardiff: WAG.</a:t>
            </a:r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endParaRPr lang="en-GB" sz="1400" dirty="0"/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r>
              <a:rPr lang="en-GB" sz="1400" dirty="0"/>
              <a:t>WAG (2010) </a:t>
            </a:r>
            <a:r>
              <a:rPr lang="en-GB" sz="1400" i="1" dirty="0"/>
              <a:t>Sex and Relationships Education in Schools, </a:t>
            </a:r>
            <a:r>
              <a:rPr lang="en-GB" sz="1400" dirty="0"/>
              <a:t>Cardiff: WAG.</a:t>
            </a:r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r>
              <a:rPr lang="en-GB" sz="1400" dirty="0"/>
              <a:t>WAG (22008) </a:t>
            </a:r>
            <a:r>
              <a:rPr lang="en-GB" sz="1400" i="1" dirty="0"/>
              <a:t>Personal and Social Education and Careers and the World of Work in the Basic Curriculum, </a:t>
            </a:r>
            <a:r>
              <a:rPr lang="en-GB" sz="1400" dirty="0"/>
              <a:t>Cardiff: WAG.</a:t>
            </a:r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endParaRPr lang="en-GB" sz="1400" dirty="0"/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r>
              <a:rPr lang="en-GB" sz="1400" dirty="0" err="1"/>
              <a:t>Weare</a:t>
            </a:r>
            <a:r>
              <a:rPr lang="en-GB" sz="1400" dirty="0"/>
              <a:t> K &amp; </a:t>
            </a:r>
            <a:r>
              <a:rPr lang="en-GB" sz="1400" dirty="0" err="1"/>
              <a:t>Gray</a:t>
            </a:r>
            <a:r>
              <a:rPr lang="en-GB" sz="1400" dirty="0"/>
              <a:t> G (2003) </a:t>
            </a:r>
            <a:r>
              <a:rPr lang="en-GB" sz="1400" i="1" dirty="0"/>
              <a:t>What Works in Developing Children’s Emotional and Social Competence and Wellbeing, </a:t>
            </a:r>
            <a:r>
              <a:rPr lang="en-GB" sz="1400" dirty="0"/>
              <a:t> Southampton: University of Southampton.</a:t>
            </a:r>
          </a:p>
          <a:p>
            <a:pPr marL="51435" indent="0">
              <a:lnSpc>
                <a:spcPct val="70000"/>
              </a:lnSpc>
              <a:spcBef>
                <a:spcPts val="300"/>
              </a:spcBef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8245066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1235</TotalTime>
  <Words>2175</Words>
  <Application>Microsoft Office PowerPoint</Application>
  <PresentationFormat>On-screen Show (4:3)</PresentationFormat>
  <Paragraphs>256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굴림</vt:lpstr>
      <vt:lpstr>UWTSD blue background</vt:lpstr>
      <vt:lpstr>PowerPoint Presentation</vt:lpstr>
      <vt:lpstr>Learning Review</vt:lpstr>
      <vt:lpstr>Erik Erikson (again)</vt:lpstr>
      <vt:lpstr>Child Wellbeing: Mitigating Factors</vt:lpstr>
      <vt:lpstr>PowerPoint Presentation</vt:lpstr>
      <vt:lpstr>Mental Health &amp; Wellbeing:  Five Links to Educational attainment</vt:lpstr>
      <vt:lpstr>Government Policy for young people often focuses on;</vt:lpstr>
      <vt:lpstr>What do young people think?</vt:lpstr>
      <vt:lpstr>Welsh Response Children &amp; Young People: Rights to Action</vt:lpstr>
      <vt:lpstr>Multiple Positive Factors in Young Children’s Development </vt:lpstr>
      <vt:lpstr>Multiple Risk Factors  in Young Children’s Development</vt:lpstr>
      <vt:lpstr>Developmental turns some YP take</vt:lpstr>
      <vt:lpstr>Link to Erikson</vt:lpstr>
      <vt:lpstr>Alcohol Use in Young People is Linked to:</vt:lpstr>
      <vt:lpstr>Alcohol (DFE, 2011, p.22)</vt:lpstr>
      <vt:lpstr>Alcohol (DFE, 2011, p.23)</vt:lpstr>
      <vt:lpstr>Young People &amp; Substance Abuse: Statistics</vt:lpstr>
      <vt:lpstr>Drug Misuse 2016 National Statistics Home Office</vt:lpstr>
      <vt:lpstr>Drug Misuse 2016 National Statistics Home Office</vt:lpstr>
      <vt:lpstr>Drug Misuse 2016 National Statistics Home Office</vt:lpstr>
      <vt:lpstr>Drug Misuse 2016 National Statistics Home Office</vt:lpstr>
      <vt:lpstr>Young People &amp; Substance Abuse: Statistics</vt:lpstr>
      <vt:lpstr>PowerPoint Presentation</vt:lpstr>
      <vt:lpstr>PowerPoint Presentation</vt:lpstr>
      <vt:lpstr>Education About Substance Misuse is Provided in Schools</vt:lpstr>
      <vt:lpstr>Education About Substance Misuse is Provided in Schools</vt:lpstr>
      <vt:lpstr>Policy/Curriculum Documents</vt:lpstr>
      <vt:lpstr>Sexual Health and Wellbeing</vt:lpstr>
      <vt:lpstr>Why Teach Sexual Health and Relationships?</vt:lpstr>
      <vt:lpstr>Are we teaching young people enough about relationships?</vt:lpstr>
      <vt:lpstr>Personality disorders the wider issues for individuals and society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91</cp:revision>
  <dcterms:created xsi:type="dcterms:W3CDTF">2018-09-28T14:42:43Z</dcterms:created>
  <dcterms:modified xsi:type="dcterms:W3CDTF">2018-12-11T09:57:11Z</dcterms:modified>
</cp:coreProperties>
</file>