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74" r:id="rId5"/>
    <p:sldId id="273" r:id="rId6"/>
    <p:sldId id="265" r:id="rId7"/>
    <p:sldId id="266" r:id="rId8"/>
    <p:sldId id="267" r:id="rId9"/>
    <p:sldId id="268" r:id="rId10"/>
    <p:sldId id="269" r:id="rId11"/>
    <p:sldId id="271" r:id="rId12"/>
    <p:sldId id="272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ujan Dhara" initials="SD" lastIdx="9" clrIdx="0">
    <p:extLst>
      <p:ext uri="{19B8F6BF-5375-455C-9EA6-DF929625EA0E}">
        <p15:presenceInfo xmlns:p15="http://schemas.microsoft.com/office/powerpoint/2012/main" userId="522ef70b1f1a3e8b" providerId="Windows Live"/>
      </p:ext>
    </p:extLst>
  </p:cmAuthor>
  <p:cmAuthor id="2" name="ADMIN" initials="A" lastIdx="9" clrIdx="1">
    <p:extLst>
      <p:ext uri="{19B8F6BF-5375-455C-9EA6-DF929625EA0E}">
        <p15:presenceInfo xmlns:p15="http://schemas.microsoft.com/office/powerpoint/2012/main" userId="ADMIN" providerId="None"/>
      </p:ext>
    </p:extLst>
  </p:cmAuthor>
  <p:cmAuthor id="3" name="Abanita Paul" initials="AP" lastIdx="4" clrIdx="2">
    <p:extLst>
      <p:ext uri="{19B8F6BF-5375-455C-9EA6-DF929625EA0E}">
        <p15:presenceInfo xmlns:p15="http://schemas.microsoft.com/office/powerpoint/2012/main" userId="9998810c23ad82a6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87" autoAdjust="0"/>
    <p:restoredTop sz="94673" autoAdjust="0"/>
  </p:normalViewPr>
  <p:slideViewPr>
    <p:cSldViewPr snapToGrid="0">
      <p:cViewPr varScale="1">
        <p:scale>
          <a:sx n="84" d="100"/>
          <a:sy n="84" d="100"/>
        </p:scale>
        <p:origin x="427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theme" Target="theme/theme1.xml" /><Relationship Id="rId2" Type="http://schemas.openxmlformats.org/officeDocument/2006/relationships/slide" Target="slides/slide1.xml" /><Relationship Id="rId16" Type="http://schemas.openxmlformats.org/officeDocument/2006/relationships/viewProps" Target="view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presProps" Target="presProp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commentAuthors" Target="commentAuthors.xml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403FE3-0739-4302-BB75-AFD8B0366687}" type="doc">
      <dgm:prSet loTypeId="urn:microsoft.com/office/officeart/2005/8/layout/list1#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C74D7BD2-3648-40B6-91BB-C2F39F989B50}">
      <dgm:prSet phldrT="[Text]" custT="1"/>
      <dgm:spPr/>
      <dgm:t>
        <a:bodyPr/>
        <a:lstStyle/>
        <a:p>
          <a:r>
            <a:rPr lang="en-IN" sz="1200">
              <a:latin typeface="Times New Roman" panose="02020603050405020304" pitchFamily="18" charset="0"/>
              <a:cs typeface="Times New Roman" panose="02020603050405020304" pitchFamily="18" charset="0"/>
            </a:rPr>
            <a:t>Safe service</a:t>
          </a:r>
        </a:p>
      </dgm:t>
    </dgm:pt>
    <dgm:pt modelId="{A9763A5A-89B7-4B9E-82C3-698D8CA5F0A2}" type="parTrans" cxnId="{80F0D7B5-5E31-4F1A-95B9-4996A9C41CC6}">
      <dgm:prSet/>
      <dgm:spPr/>
      <dgm:t>
        <a:bodyPr/>
        <a:lstStyle/>
        <a:p>
          <a:endParaRPr lang="en-IN"/>
        </a:p>
      </dgm:t>
    </dgm:pt>
    <dgm:pt modelId="{585137D8-16CD-4158-86E2-7EEA3AFFD214}" type="sibTrans" cxnId="{80F0D7B5-5E31-4F1A-95B9-4996A9C41CC6}">
      <dgm:prSet/>
      <dgm:spPr/>
      <dgm:t>
        <a:bodyPr/>
        <a:lstStyle/>
        <a:p>
          <a:endParaRPr lang="en-IN"/>
        </a:p>
      </dgm:t>
    </dgm:pt>
    <dgm:pt modelId="{18467844-8CBA-4DD1-9AE0-23E6FDD66A95}">
      <dgm:prSet phldrT="[Text]" custT="1"/>
      <dgm:spPr/>
      <dgm:t>
        <a:bodyPr/>
        <a:lstStyle/>
        <a:p>
          <a:r>
            <a:rPr lang="en-IN" sz="1200">
              <a:latin typeface="Times New Roman" panose="02020603050405020304" pitchFamily="18" charset="0"/>
              <a:cs typeface="Times New Roman" panose="02020603050405020304" pitchFamily="18" charset="0"/>
            </a:rPr>
            <a:t>Early identification of concerning issues</a:t>
          </a:r>
        </a:p>
      </dgm:t>
    </dgm:pt>
    <dgm:pt modelId="{A426301A-F192-4192-859B-DACA63375D79}" type="parTrans" cxnId="{0F29B9EA-CA1D-466F-B459-157B9655C03F}">
      <dgm:prSet/>
      <dgm:spPr/>
      <dgm:t>
        <a:bodyPr/>
        <a:lstStyle/>
        <a:p>
          <a:endParaRPr lang="en-IN"/>
        </a:p>
      </dgm:t>
    </dgm:pt>
    <dgm:pt modelId="{F9BAC905-60E3-4E31-8DD3-24B3E735A038}" type="sibTrans" cxnId="{0F29B9EA-CA1D-466F-B459-157B9655C03F}">
      <dgm:prSet/>
      <dgm:spPr/>
      <dgm:t>
        <a:bodyPr/>
        <a:lstStyle/>
        <a:p>
          <a:endParaRPr lang="en-IN"/>
        </a:p>
      </dgm:t>
    </dgm:pt>
    <dgm:pt modelId="{29038C7F-90D5-4298-B5B5-65ACF9B562E8}">
      <dgm:prSet phldrT="[Text]" custT="1"/>
      <dgm:spPr/>
      <dgm:t>
        <a:bodyPr/>
        <a:lstStyle/>
        <a:p>
          <a:r>
            <a:rPr lang="en-IN" sz="1200">
              <a:latin typeface="Times New Roman" panose="02020603050405020304" pitchFamily="18" charset="0"/>
              <a:cs typeface="Times New Roman" panose="02020603050405020304" pitchFamily="18" charset="0"/>
            </a:rPr>
            <a:t>Supporting cotnuous improvement </a:t>
          </a:r>
        </a:p>
      </dgm:t>
    </dgm:pt>
    <dgm:pt modelId="{15C8C49E-E570-4DE8-ACDE-93715CE0810C}" type="parTrans" cxnId="{5676C832-C3DC-492B-86DE-9BCEB3B3C6B7}">
      <dgm:prSet/>
      <dgm:spPr/>
      <dgm:t>
        <a:bodyPr/>
        <a:lstStyle/>
        <a:p>
          <a:endParaRPr lang="en-IN"/>
        </a:p>
      </dgm:t>
    </dgm:pt>
    <dgm:pt modelId="{751AF32E-65A9-4EAF-AC34-B11DC96AA77B}" type="sibTrans" cxnId="{5676C832-C3DC-492B-86DE-9BCEB3B3C6B7}">
      <dgm:prSet/>
      <dgm:spPr/>
      <dgm:t>
        <a:bodyPr/>
        <a:lstStyle/>
        <a:p>
          <a:endParaRPr lang="en-IN"/>
        </a:p>
      </dgm:t>
    </dgm:pt>
    <dgm:pt modelId="{41232144-2473-45FB-BF1C-69B94CFF8803}">
      <dgm:prSet phldrT="[Text]" custT="1"/>
      <dgm:spPr/>
      <dgm:t>
        <a:bodyPr/>
        <a:lstStyle/>
        <a:p>
          <a:r>
            <a:rPr lang="en-IN" sz="1200">
              <a:latin typeface="Times New Roman" panose="02020603050405020304" pitchFamily="18" charset="0"/>
              <a:cs typeface="Times New Roman" panose="02020603050405020304" pitchFamily="18" charset="0"/>
            </a:rPr>
            <a:t>Effective service</a:t>
          </a:r>
        </a:p>
      </dgm:t>
    </dgm:pt>
    <dgm:pt modelId="{17194FDD-FFDE-4045-A002-D014376619C0}" type="parTrans" cxnId="{F3DA460D-AF8B-4DF8-8256-63769E4E5AE4}">
      <dgm:prSet/>
      <dgm:spPr/>
      <dgm:t>
        <a:bodyPr/>
        <a:lstStyle/>
        <a:p>
          <a:endParaRPr lang="en-IN"/>
        </a:p>
      </dgm:t>
    </dgm:pt>
    <dgm:pt modelId="{4F5250AA-B5EB-4D85-BB6C-CACCD19111D2}" type="sibTrans" cxnId="{F3DA460D-AF8B-4DF8-8256-63769E4E5AE4}">
      <dgm:prSet/>
      <dgm:spPr/>
      <dgm:t>
        <a:bodyPr/>
        <a:lstStyle/>
        <a:p>
          <a:endParaRPr lang="en-IN"/>
        </a:p>
      </dgm:t>
    </dgm:pt>
    <dgm:pt modelId="{FB35D477-076D-4FF6-908B-926C0DD5937E}">
      <dgm:prSet phldrT="[Text]" custT="1"/>
      <dgm:spPr/>
      <dgm:t>
        <a:bodyPr/>
        <a:lstStyle/>
        <a:p>
          <a:r>
            <a:rPr lang="en-IN" sz="1200">
              <a:latin typeface="Times New Roman" panose="02020603050405020304" pitchFamily="18" charset="0"/>
              <a:cs typeface="Times New Roman" panose="02020603050405020304" pitchFamily="18" charset="0"/>
            </a:rPr>
            <a:t>Person-centred service</a:t>
          </a:r>
        </a:p>
      </dgm:t>
    </dgm:pt>
    <dgm:pt modelId="{7B4D6C14-E764-4735-A6F5-6FC82053DFFC}" type="parTrans" cxnId="{D734848E-C792-4662-993E-78F5362A1B80}">
      <dgm:prSet/>
      <dgm:spPr/>
      <dgm:t>
        <a:bodyPr/>
        <a:lstStyle/>
        <a:p>
          <a:endParaRPr lang="en-IN"/>
        </a:p>
      </dgm:t>
    </dgm:pt>
    <dgm:pt modelId="{E5B4AEE5-7AE1-400F-8B01-BEC1BDB2E5A7}" type="sibTrans" cxnId="{D734848E-C792-4662-993E-78F5362A1B80}">
      <dgm:prSet/>
      <dgm:spPr/>
      <dgm:t>
        <a:bodyPr/>
        <a:lstStyle/>
        <a:p>
          <a:endParaRPr lang="en-IN"/>
        </a:p>
      </dgm:t>
    </dgm:pt>
    <dgm:pt modelId="{BB7D6510-9015-4F88-8F8A-3B983F946054}" type="pres">
      <dgm:prSet presAssocID="{FC403FE3-0739-4302-BB75-AFD8B0366687}" presName="linear" presStyleCnt="0">
        <dgm:presLayoutVars>
          <dgm:dir/>
          <dgm:animLvl val="lvl"/>
          <dgm:resizeHandles val="exact"/>
        </dgm:presLayoutVars>
      </dgm:prSet>
      <dgm:spPr/>
    </dgm:pt>
    <dgm:pt modelId="{174ADBDD-56D0-4726-8144-F4ECC9F0645B}" type="pres">
      <dgm:prSet presAssocID="{C74D7BD2-3648-40B6-91BB-C2F39F989B50}" presName="parentLin" presStyleCnt="0"/>
      <dgm:spPr/>
    </dgm:pt>
    <dgm:pt modelId="{BB95AD14-4F9C-4526-A74D-92B157FBFCDB}" type="pres">
      <dgm:prSet presAssocID="{C74D7BD2-3648-40B6-91BB-C2F39F989B50}" presName="parentLeftMargin" presStyleLbl="node1" presStyleIdx="0" presStyleCnt="5"/>
      <dgm:spPr/>
    </dgm:pt>
    <dgm:pt modelId="{05DAC782-9EEF-4CEB-B910-0062B262DEE8}" type="pres">
      <dgm:prSet presAssocID="{C74D7BD2-3648-40B6-91BB-C2F39F989B5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697C473-0572-4F41-B42D-CBA2F777908C}" type="pres">
      <dgm:prSet presAssocID="{C74D7BD2-3648-40B6-91BB-C2F39F989B50}" presName="negativeSpace" presStyleCnt="0"/>
      <dgm:spPr/>
    </dgm:pt>
    <dgm:pt modelId="{905D3FFA-B11F-48EB-9BEE-2A25BFDB909B}" type="pres">
      <dgm:prSet presAssocID="{C74D7BD2-3648-40B6-91BB-C2F39F989B50}" presName="childText" presStyleLbl="conFgAcc1" presStyleIdx="0" presStyleCnt="5">
        <dgm:presLayoutVars>
          <dgm:bulletEnabled val="1"/>
        </dgm:presLayoutVars>
      </dgm:prSet>
      <dgm:spPr/>
    </dgm:pt>
    <dgm:pt modelId="{C0DF8EE0-2D5A-4BD5-B8DF-4B3035A59D24}" type="pres">
      <dgm:prSet presAssocID="{585137D8-16CD-4158-86E2-7EEA3AFFD214}" presName="spaceBetweenRectangles" presStyleCnt="0"/>
      <dgm:spPr/>
    </dgm:pt>
    <dgm:pt modelId="{6F048519-54CD-4AE3-9B44-D58CEB2D77AE}" type="pres">
      <dgm:prSet presAssocID="{41232144-2473-45FB-BF1C-69B94CFF8803}" presName="parentLin" presStyleCnt="0"/>
      <dgm:spPr/>
    </dgm:pt>
    <dgm:pt modelId="{AC345FF9-C510-4CA6-A7DE-40CB6B505C7F}" type="pres">
      <dgm:prSet presAssocID="{41232144-2473-45FB-BF1C-69B94CFF8803}" presName="parentLeftMargin" presStyleLbl="node1" presStyleIdx="0" presStyleCnt="5"/>
      <dgm:spPr/>
    </dgm:pt>
    <dgm:pt modelId="{5FB30D65-6B21-4A85-8447-A9AC9BC8FCEB}" type="pres">
      <dgm:prSet presAssocID="{41232144-2473-45FB-BF1C-69B94CFF8803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4C236A8-E02C-4053-A67E-47442BAEEBEF}" type="pres">
      <dgm:prSet presAssocID="{41232144-2473-45FB-BF1C-69B94CFF8803}" presName="negativeSpace" presStyleCnt="0"/>
      <dgm:spPr/>
    </dgm:pt>
    <dgm:pt modelId="{B23597A3-B6B7-437C-B5A0-299DA0805505}" type="pres">
      <dgm:prSet presAssocID="{41232144-2473-45FB-BF1C-69B94CFF8803}" presName="childText" presStyleLbl="conFgAcc1" presStyleIdx="1" presStyleCnt="5">
        <dgm:presLayoutVars>
          <dgm:bulletEnabled val="1"/>
        </dgm:presLayoutVars>
      </dgm:prSet>
      <dgm:spPr/>
    </dgm:pt>
    <dgm:pt modelId="{A458F49B-F9F3-4601-958C-49236F76B19C}" type="pres">
      <dgm:prSet presAssocID="{4F5250AA-B5EB-4D85-BB6C-CACCD19111D2}" presName="spaceBetweenRectangles" presStyleCnt="0"/>
      <dgm:spPr/>
    </dgm:pt>
    <dgm:pt modelId="{3CB6499E-739D-40E2-9331-612BBB3D168C}" type="pres">
      <dgm:prSet presAssocID="{FB35D477-076D-4FF6-908B-926C0DD5937E}" presName="parentLin" presStyleCnt="0"/>
      <dgm:spPr/>
    </dgm:pt>
    <dgm:pt modelId="{691A451B-63A7-4266-B48D-AB12583F7253}" type="pres">
      <dgm:prSet presAssocID="{FB35D477-076D-4FF6-908B-926C0DD5937E}" presName="parentLeftMargin" presStyleLbl="node1" presStyleIdx="1" presStyleCnt="5"/>
      <dgm:spPr/>
    </dgm:pt>
    <dgm:pt modelId="{7B557601-4450-4061-9E83-A991834DA36C}" type="pres">
      <dgm:prSet presAssocID="{FB35D477-076D-4FF6-908B-926C0DD5937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3D4E064-19DF-4066-B016-E30AFFA6F959}" type="pres">
      <dgm:prSet presAssocID="{FB35D477-076D-4FF6-908B-926C0DD5937E}" presName="negativeSpace" presStyleCnt="0"/>
      <dgm:spPr/>
    </dgm:pt>
    <dgm:pt modelId="{2C7DBCEE-E427-427F-B04E-308E98515823}" type="pres">
      <dgm:prSet presAssocID="{FB35D477-076D-4FF6-908B-926C0DD5937E}" presName="childText" presStyleLbl="conFgAcc1" presStyleIdx="2" presStyleCnt="5">
        <dgm:presLayoutVars>
          <dgm:bulletEnabled val="1"/>
        </dgm:presLayoutVars>
      </dgm:prSet>
      <dgm:spPr/>
    </dgm:pt>
    <dgm:pt modelId="{531CD17C-12C0-47F5-AC7D-0CEAA84D44B4}" type="pres">
      <dgm:prSet presAssocID="{E5B4AEE5-7AE1-400F-8B01-BEC1BDB2E5A7}" presName="spaceBetweenRectangles" presStyleCnt="0"/>
      <dgm:spPr/>
    </dgm:pt>
    <dgm:pt modelId="{BD779455-C249-4604-96DD-E6F3E80DB195}" type="pres">
      <dgm:prSet presAssocID="{18467844-8CBA-4DD1-9AE0-23E6FDD66A95}" presName="parentLin" presStyleCnt="0"/>
      <dgm:spPr/>
    </dgm:pt>
    <dgm:pt modelId="{CC30A3B2-CAE7-4BCA-9E2E-D1ABE46E8C27}" type="pres">
      <dgm:prSet presAssocID="{18467844-8CBA-4DD1-9AE0-23E6FDD66A95}" presName="parentLeftMargin" presStyleLbl="node1" presStyleIdx="2" presStyleCnt="5"/>
      <dgm:spPr/>
    </dgm:pt>
    <dgm:pt modelId="{697C33BE-CF03-40C6-B9E6-BAAFA98D5AD8}" type="pres">
      <dgm:prSet presAssocID="{18467844-8CBA-4DD1-9AE0-23E6FDD66A9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90AF33F-868B-4230-857F-589DE169F827}" type="pres">
      <dgm:prSet presAssocID="{18467844-8CBA-4DD1-9AE0-23E6FDD66A95}" presName="negativeSpace" presStyleCnt="0"/>
      <dgm:spPr/>
    </dgm:pt>
    <dgm:pt modelId="{7403EFEF-7EA1-4C62-8648-D5A27E83D014}" type="pres">
      <dgm:prSet presAssocID="{18467844-8CBA-4DD1-9AE0-23E6FDD66A95}" presName="childText" presStyleLbl="conFgAcc1" presStyleIdx="3" presStyleCnt="5">
        <dgm:presLayoutVars>
          <dgm:bulletEnabled val="1"/>
        </dgm:presLayoutVars>
      </dgm:prSet>
      <dgm:spPr/>
    </dgm:pt>
    <dgm:pt modelId="{C8AAAC20-6A76-4E41-91DE-9499C1A16282}" type="pres">
      <dgm:prSet presAssocID="{F9BAC905-60E3-4E31-8DD3-24B3E735A038}" presName="spaceBetweenRectangles" presStyleCnt="0"/>
      <dgm:spPr/>
    </dgm:pt>
    <dgm:pt modelId="{50BE7F76-1244-4943-BAA8-D86E990E7C1A}" type="pres">
      <dgm:prSet presAssocID="{29038C7F-90D5-4298-B5B5-65ACF9B562E8}" presName="parentLin" presStyleCnt="0"/>
      <dgm:spPr/>
    </dgm:pt>
    <dgm:pt modelId="{1C11D279-AF67-4E94-B79B-3468C9F05BD4}" type="pres">
      <dgm:prSet presAssocID="{29038C7F-90D5-4298-B5B5-65ACF9B562E8}" presName="parentLeftMargin" presStyleLbl="node1" presStyleIdx="3" presStyleCnt="5"/>
      <dgm:spPr/>
    </dgm:pt>
    <dgm:pt modelId="{404A94F2-C836-4FEB-AEE0-FBA607F81B1F}" type="pres">
      <dgm:prSet presAssocID="{29038C7F-90D5-4298-B5B5-65ACF9B562E8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ED9F232D-031F-44C2-8A55-D9E66BF583D7}" type="pres">
      <dgm:prSet presAssocID="{29038C7F-90D5-4298-B5B5-65ACF9B562E8}" presName="negativeSpace" presStyleCnt="0"/>
      <dgm:spPr/>
    </dgm:pt>
    <dgm:pt modelId="{75F451B6-BFAF-459B-B71C-69C512557717}" type="pres">
      <dgm:prSet presAssocID="{29038C7F-90D5-4298-B5B5-65ACF9B562E8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F3DA460D-AF8B-4DF8-8256-63769E4E5AE4}" srcId="{FC403FE3-0739-4302-BB75-AFD8B0366687}" destId="{41232144-2473-45FB-BF1C-69B94CFF8803}" srcOrd="1" destOrd="0" parTransId="{17194FDD-FFDE-4045-A002-D014376619C0}" sibTransId="{4F5250AA-B5EB-4D85-BB6C-CACCD19111D2}"/>
    <dgm:cxn modelId="{6AE71229-9374-4956-88E9-1E7745A52EE7}" type="presOf" srcId="{C74D7BD2-3648-40B6-91BB-C2F39F989B50}" destId="{BB95AD14-4F9C-4526-A74D-92B157FBFCDB}" srcOrd="0" destOrd="0" presId="urn:microsoft.com/office/officeart/2005/8/layout/list1#3"/>
    <dgm:cxn modelId="{5676C832-C3DC-492B-86DE-9BCEB3B3C6B7}" srcId="{FC403FE3-0739-4302-BB75-AFD8B0366687}" destId="{29038C7F-90D5-4298-B5B5-65ACF9B562E8}" srcOrd="4" destOrd="0" parTransId="{15C8C49E-E570-4DE8-ACDE-93715CE0810C}" sibTransId="{751AF32E-65A9-4EAF-AC34-B11DC96AA77B}"/>
    <dgm:cxn modelId="{BBEE223B-E1C4-4E8D-8894-B7AB260D4627}" type="presOf" srcId="{41232144-2473-45FB-BF1C-69B94CFF8803}" destId="{5FB30D65-6B21-4A85-8447-A9AC9BC8FCEB}" srcOrd="1" destOrd="0" presId="urn:microsoft.com/office/officeart/2005/8/layout/list1#3"/>
    <dgm:cxn modelId="{EAB43F3D-C431-48E5-B34C-FFEFAAB63CC5}" type="presOf" srcId="{FC403FE3-0739-4302-BB75-AFD8B0366687}" destId="{BB7D6510-9015-4F88-8F8A-3B983F946054}" srcOrd="0" destOrd="0" presId="urn:microsoft.com/office/officeart/2005/8/layout/list1#3"/>
    <dgm:cxn modelId="{DA7EFB54-15B4-480F-A589-A4F6F76D27A8}" type="presOf" srcId="{C74D7BD2-3648-40B6-91BB-C2F39F989B50}" destId="{05DAC782-9EEF-4CEB-B910-0062B262DEE8}" srcOrd="1" destOrd="0" presId="urn:microsoft.com/office/officeart/2005/8/layout/list1#3"/>
    <dgm:cxn modelId="{8CB70757-2D40-429F-A315-150026C587FF}" type="presOf" srcId="{29038C7F-90D5-4298-B5B5-65ACF9B562E8}" destId="{404A94F2-C836-4FEB-AEE0-FBA607F81B1F}" srcOrd="1" destOrd="0" presId="urn:microsoft.com/office/officeart/2005/8/layout/list1#3"/>
    <dgm:cxn modelId="{B3202C77-8039-4D63-A1E8-5458276DCFBD}" type="presOf" srcId="{FB35D477-076D-4FF6-908B-926C0DD5937E}" destId="{7B557601-4450-4061-9E83-A991834DA36C}" srcOrd="1" destOrd="0" presId="urn:microsoft.com/office/officeart/2005/8/layout/list1#3"/>
    <dgm:cxn modelId="{01D31181-3988-4DB1-BCB0-7CDE94AFB470}" type="presOf" srcId="{18467844-8CBA-4DD1-9AE0-23E6FDD66A95}" destId="{697C33BE-CF03-40C6-B9E6-BAAFA98D5AD8}" srcOrd="1" destOrd="0" presId="urn:microsoft.com/office/officeart/2005/8/layout/list1#3"/>
    <dgm:cxn modelId="{D734848E-C792-4662-993E-78F5362A1B80}" srcId="{FC403FE3-0739-4302-BB75-AFD8B0366687}" destId="{FB35D477-076D-4FF6-908B-926C0DD5937E}" srcOrd="2" destOrd="0" parTransId="{7B4D6C14-E764-4735-A6F5-6FC82053DFFC}" sibTransId="{E5B4AEE5-7AE1-400F-8B01-BEC1BDB2E5A7}"/>
    <dgm:cxn modelId="{6A55799A-9E9A-44A5-B101-EF3D4B142713}" type="presOf" srcId="{18467844-8CBA-4DD1-9AE0-23E6FDD66A95}" destId="{CC30A3B2-CAE7-4BCA-9E2E-D1ABE46E8C27}" srcOrd="0" destOrd="0" presId="urn:microsoft.com/office/officeart/2005/8/layout/list1#3"/>
    <dgm:cxn modelId="{0A27B79F-0242-4460-987A-236DF015629B}" type="presOf" srcId="{FB35D477-076D-4FF6-908B-926C0DD5937E}" destId="{691A451B-63A7-4266-B48D-AB12583F7253}" srcOrd="0" destOrd="0" presId="urn:microsoft.com/office/officeart/2005/8/layout/list1#3"/>
    <dgm:cxn modelId="{0F2C6DB0-6C1B-4E28-85B3-3A882C1BB158}" type="presOf" srcId="{41232144-2473-45FB-BF1C-69B94CFF8803}" destId="{AC345FF9-C510-4CA6-A7DE-40CB6B505C7F}" srcOrd="0" destOrd="0" presId="urn:microsoft.com/office/officeart/2005/8/layout/list1#3"/>
    <dgm:cxn modelId="{80F0D7B5-5E31-4F1A-95B9-4996A9C41CC6}" srcId="{FC403FE3-0739-4302-BB75-AFD8B0366687}" destId="{C74D7BD2-3648-40B6-91BB-C2F39F989B50}" srcOrd="0" destOrd="0" parTransId="{A9763A5A-89B7-4B9E-82C3-698D8CA5F0A2}" sibTransId="{585137D8-16CD-4158-86E2-7EEA3AFFD214}"/>
    <dgm:cxn modelId="{0D9474BE-2AF4-4D84-8072-580D8D7DF633}" type="presOf" srcId="{29038C7F-90D5-4298-B5B5-65ACF9B562E8}" destId="{1C11D279-AF67-4E94-B79B-3468C9F05BD4}" srcOrd="0" destOrd="0" presId="urn:microsoft.com/office/officeart/2005/8/layout/list1#3"/>
    <dgm:cxn modelId="{0F29B9EA-CA1D-466F-B459-157B9655C03F}" srcId="{FC403FE3-0739-4302-BB75-AFD8B0366687}" destId="{18467844-8CBA-4DD1-9AE0-23E6FDD66A95}" srcOrd="3" destOrd="0" parTransId="{A426301A-F192-4192-859B-DACA63375D79}" sibTransId="{F9BAC905-60E3-4E31-8DD3-24B3E735A038}"/>
    <dgm:cxn modelId="{7DD684D0-9919-47C2-973B-79E0E7025190}" type="presParOf" srcId="{BB7D6510-9015-4F88-8F8A-3B983F946054}" destId="{174ADBDD-56D0-4726-8144-F4ECC9F0645B}" srcOrd="0" destOrd="0" presId="urn:microsoft.com/office/officeart/2005/8/layout/list1#3"/>
    <dgm:cxn modelId="{8C0BB34C-CFB7-4A71-BC4A-1908BC7C1EF8}" type="presParOf" srcId="{174ADBDD-56D0-4726-8144-F4ECC9F0645B}" destId="{BB95AD14-4F9C-4526-A74D-92B157FBFCDB}" srcOrd="0" destOrd="0" presId="urn:microsoft.com/office/officeart/2005/8/layout/list1#3"/>
    <dgm:cxn modelId="{46814F07-2995-47D0-81A8-16F3E0DCC79A}" type="presParOf" srcId="{174ADBDD-56D0-4726-8144-F4ECC9F0645B}" destId="{05DAC782-9EEF-4CEB-B910-0062B262DEE8}" srcOrd="1" destOrd="0" presId="urn:microsoft.com/office/officeart/2005/8/layout/list1#3"/>
    <dgm:cxn modelId="{BD6ED7B7-964D-492C-AB98-2B34C7FFDD85}" type="presParOf" srcId="{BB7D6510-9015-4F88-8F8A-3B983F946054}" destId="{D697C473-0572-4F41-B42D-CBA2F777908C}" srcOrd="1" destOrd="0" presId="urn:microsoft.com/office/officeart/2005/8/layout/list1#3"/>
    <dgm:cxn modelId="{AAC6CD07-35CA-4A2F-93BA-A784B43E8DBC}" type="presParOf" srcId="{BB7D6510-9015-4F88-8F8A-3B983F946054}" destId="{905D3FFA-B11F-48EB-9BEE-2A25BFDB909B}" srcOrd="2" destOrd="0" presId="urn:microsoft.com/office/officeart/2005/8/layout/list1#3"/>
    <dgm:cxn modelId="{D0E4FE86-A80F-4127-8DFB-20FFD3DEFD24}" type="presParOf" srcId="{BB7D6510-9015-4F88-8F8A-3B983F946054}" destId="{C0DF8EE0-2D5A-4BD5-B8DF-4B3035A59D24}" srcOrd="3" destOrd="0" presId="urn:microsoft.com/office/officeart/2005/8/layout/list1#3"/>
    <dgm:cxn modelId="{48352B11-7162-45E1-ACA7-787BD554D658}" type="presParOf" srcId="{BB7D6510-9015-4F88-8F8A-3B983F946054}" destId="{6F048519-54CD-4AE3-9B44-D58CEB2D77AE}" srcOrd="4" destOrd="0" presId="urn:microsoft.com/office/officeart/2005/8/layout/list1#3"/>
    <dgm:cxn modelId="{35EDE7DE-9F5C-46FC-9726-368B20B3241A}" type="presParOf" srcId="{6F048519-54CD-4AE3-9B44-D58CEB2D77AE}" destId="{AC345FF9-C510-4CA6-A7DE-40CB6B505C7F}" srcOrd="0" destOrd="0" presId="urn:microsoft.com/office/officeart/2005/8/layout/list1#3"/>
    <dgm:cxn modelId="{8BCDE25C-254D-4C0E-9A02-AAF5AFE01C54}" type="presParOf" srcId="{6F048519-54CD-4AE3-9B44-D58CEB2D77AE}" destId="{5FB30D65-6B21-4A85-8447-A9AC9BC8FCEB}" srcOrd="1" destOrd="0" presId="urn:microsoft.com/office/officeart/2005/8/layout/list1#3"/>
    <dgm:cxn modelId="{BBD5EEC1-AFB0-4398-B7FE-4BF1468E2111}" type="presParOf" srcId="{BB7D6510-9015-4F88-8F8A-3B983F946054}" destId="{F4C236A8-E02C-4053-A67E-47442BAEEBEF}" srcOrd="5" destOrd="0" presId="urn:microsoft.com/office/officeart/2005/8/layout/list1#3"/>
    <dgm:cxn modelId="{5FFB537C-B70A-4835-A1FD-CA1DD81081E0}" type="presParOf" srcId="{BB7D6510-9015-4F88-8F8A-3B983F946054}" destId="{B23597A3-B6B7-437C-B5A0-299DA0805505}" srcOrd="6" destOrd="0" presId="urn:microsoft.com/office/officeart/2005/8/layout/list1#3"/>
    <dgm:cxn modelId="{5BF63A89-F092-42B6-ADFA-66D7E48192AE}" type="presParOf" srcId="{BB7D6510-9015-4F88-8F8A-3B983F946054}" destId="{A458F49B-F9F3-4601-958C-49236F76B19C}" srcOrd="7" destOrd="0" presId="urn:microsoft.com/office/officeart/2005/8/layout/list1#3"/>
    <dgm:cxn modelId="{0FFB1D4F-A214-4502-B0B2-77E54D235593}" type="presParOf" srcId="{BB7D6510-9015-4F88-8F8A-3B983F946054}" destId="{3CB6499E-739D-40E2-9331-612BBB3D168C}" srcOrd="8" destOrd="0" presId="urn:microsoft.com/office/officeart/2005/8/layout/list1#3"/>
    <dgm:cxn modelId="{001D7101-983F-4C64-B0BA-00D69E222348}" type="presParOf" srcId="{3CB6499E-739D-40E2-9331-612BBB3D168C}" destId="{691A451B-63A7-4266-B48D-AB12583F7253}" srcOrd="0" destOrd="0" presId="urn:microsoft.com/office/officeart/2005/8/layout/list1#3"/>
    <dgm:cxn modelId="{7E19CE0A-1A03-4B21-9F39-31BDE095F2EE}" type="presParOf" srcId="{3CB6499E-739D-40E2-9331-612BBB3D168C}" destId="{7B557601-4450-4061-9E83-A991834DA36C}" srcOrd="1" destOrd="0" presId="urn:microsoft.com/office/officeart/2005/8/layout/list1#3"/>
    <dgm:cxn modelId="{861B9772-6124-4868-AD9A-4D5FD469694B}" type="presParOf" srcId="{BB7D6510-9015-4F88-8F8A-3B983F946054}" destId="{A3D4E064-19DF-4066-B016-E30AFFA6F959}" srcOrd="9" destOrd="0" presId="urn:microsoft.com/office/officeart/2005/8/layout/list1#3"/>
    <dgm:cxn modelId="{2126F543-10BB-4C6B-8342-E2438D9726CE}" type="presParOf" srcId="{BB7D6510-9015-4F88-8F8A-3B983F946054}" destId="{2C7DBCEE-E427-427F-B04E-308E98515823}" srcOrd="10" destOrd="0" presId="urn:microsoft.com/office/officeart/2005/8/layout/list1#3"/>
    <dgm:cxn modelId="{54669614-DC3D-4275-A6D9-9D1856AA86C4}" type="presParOf" srcId="{BB7D6510-9015-4F88-8F8A-3B983F946054}" destId="{531CD17C-12C0-47F5-AC7D-0CEAA84D44B4}" srcOrd="11" destOrd="0" presId="urn:microsoft.com/office/officeart/2005/8/layout/list1#3"/>
    <dgm:cxn modelId="{9EBF61AF-01D8-4686-8BF8-8FD0F018DE8B}" type="presParOf" srcId="{BB7D6510-9015-4F88-8F8A-3B983F946054}" destId="{BD779455-C249-4604-96DD-E6F3E80DB195}" srcOrd="12" destOrd="0" presId="urn:microsoft.com/office/officeart/2005/8/layout/list1#3"/>
    <dgm:cxn modelId="{0415A29A-CE70-4F61-AD5E-23C8AB42D85C}" type="presParOf" srcId="{BD779455-C249-4604-96DD-E6F3E80DB195}" destId="{CC30A3B2-CAE7-4BCA-9E2E-D1ABE46E8C27}" srcOrd="0" destOrd="0" presId="urn:microsoft.com/office/officeart/2005/8/layout/list1#3"/>
    <dgm:cxn modelId="{92F3DE31-24A2-4DA0-A306-B84992EC39C8}" type="presParOf" srcId="{BD779455-C249-4604-96DD-E6F3E80DB195}" destId="{697C33BE-CF03-40C6-B9E6-BAAFA98D5AD8}" srcOrd="1" destOrd="0" presId="urn:microsoft.com/office/officeart/2005/8/layout/list1#3"/>
    <dgm:cxn modelId="{1F501D97-9A00-4D40-B2D4-319065084D33}" type="presParOf" srcId="{BB7D6510-9015-4F88-8F8A-3B983F946054}" destId="{A90AF33F-868B-4230-857F-589DE169F827}" srcOrd="13" destOrd="0" presId="urn:microsoft.com/office/officeart/2005/8/layout/list1#3"/>
    <dgm:cxn modelId="{F4805E62-2BEC-4025-9A53-73010E937C33}" type="presParOf" srcId="{BB7D6510-9015-4F88-8F8A-3B983F946054}" destId="{7403EFEF-7EA1-4C62-8648-D5A27E83D014}" srcOrd="14" destOrd="0" presId="urn:microsoft.com/office/officeart/2005/8/layout/list1#3"/>
    <dgm:cxn modelId="{7DDE7920-3B0A-448A-8980-4ACEAA9C989A}" type="presParOf" srcId="{BB7D6510-9015-4F88-8F8A-3B983F946054}" destId="{C8AAAC20-6A76-4E41-91DE-9499C1A16282}" srcOrd="15" destOrd="0" presId="urn:microsoft.com/office/officeart/2005/8/layout/list1#3"/>
    <dgm:cxn modelId="{4E710867-4BD7-4DFA-AC5F-C3C3FD0CAF51}" type="presParOf" srcId="{BB7D6510-9015-4F88-8F8A-3B983F946054}" destId="{50BE7F76-1244-4943-BAA8-D86E990E7C1A}" srcOrd="16" destOrd="0" presId="urn:microsoft.com/office/officeart/2005/8/layout/list1#3"/>
    <dgm:cxn modelId="{CCA90BDA-2CF6-4B75-A5F3-127D921C9BAB}" type="presParOf" srcId="{50BE7F76-1244-4943-BAA8-D86E990E7C1A}" destId="{1C11D279-AF67-4E94-B79B-3468C9F05BD4}" srcOrd="0" destOrd="0" presId="urn:microsoft.com/office/officeart/2005/8/layout/list1#3"/>
    <dgm:cxn modelId="{8DC58B9E-4097-4806-8FC5-047041D49DE4}" type="presParOf" srcId="{50BE7F76-1244-4943-BAA8-D86E990E7C1A}" destId="{404A94F2-C836-4FEB-AEE0-FBA607F81B1F}" srcOrd="1" destOrd="0" presId="urn:microsoft.com/office/officeart/2005/8/layout/list1#3"/>
    <dgm:cxn modelId="{1E8D0700-86A8-4CBE-8E52-56FFBF2A2024}" type="presParOf" srcId="{BB7D6510-9015-4F88-8F8A-3B983F946054}" destId="{ED9F232D-031F-44C2-8A55-D9E66BF583D7}" srcOrd="17" destOrd="0" presId="urn:microsoft.com/office/officeart/2005/8/layout/list1#3"/>
    <dgm:cxn modelId="{CA02DC36-17FE-4104-A9C1-E04DD986D151}" type="presParOf" srcId="{BB7D6510-9015-4F88-8F8A-3B983F946054}" destId="{75F451B6-BFAF-459B-B71C-69C512557717}" srcOrd="18" destOrd="0" presId="urn:microsoft.com/office/officeart/2005/8/layout/list1#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5D3FFA-B11F-48EB-9BEE-2A25BFDB909B}">
      <dsp:nvSpPr>
        <dsp:cNvPr id="0" name=""/>
        <dsp:cNvSpPr/>
      </dsp:nvSpPr>
      <dsp:spPr>
        <a:xfrm>
          <a:off x="0" y="268142"/>
          <a:ext cx="4792718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DAC782-9EEF-4CEB-B910-0062B262DEE8}">
      <dsp:nvSpPr>
        <dsp:cNvPr id="0" name=""/>
        <dsp:cNvSpPr/>
      </dsp:nvSpPr>
      <dsp:spPr>
        <a:xfrm>
          <a:off x="239635" y="31982"/>
          <a:ext cx="3354902" cy="472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reflection blurRad="12700" stA="26000" endPos="32000" dist="12700" dir="5400000" sy="-100000" rotWithShape="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6807" tIns="0" rIns="126807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Safe service</a:t>
          </a:r>
        </a:p>
      </dsp:txBody>
      <dsp:txXfrm>
        <a:off x="262692" y="55039"/>
        <a:ext cx="3308788" cy="426206"/>
      </dsp:txXfrm>
    </dsp:sp>
    <dsp:sp modelId="{B23597A3-B6B7-437C-B5A0-299DA0805505}">
      <dsp:nvSpPr>
        <dsp:cNvPr id="0" name=""/>
        <dsp:cNvSpPr/>
      </dsp:nvSpPr>
      <dsp:spPr>
        <a:xfrm>
          <a:off x="0" y="993902"/>
          <a:ext cx="4792718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B30D65-6B21-4A85-8447-A9AC9BC8FCEB}">
      <dsp:nvSpPr>
        <dsp:cNvPr id="0" name=""/>
        <dsp:cNvSpPr/>
      </dsp:nvSpPr>
      <dsp:spPr>
        <a:xfrm>
          <a:off x="239635" y="757742"/>
          <a:ext cx="3354902" cy="472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reflection blurRad="12700" stA="26000" endPos="32000" dist="12700" dir="5400000" sy="-100000" rotWithShape="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6807" tIns="0" rIns="126807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Effective service</a:t>
          </a:r>
        </a:p>
      </dsp:txBody>
      <dsp:txXfrm>
        <a:off x="262692" y="780799"/>
        <a:ext cx="3308788" cy="426206"/>
      </dsp:txXfrm>
    </dsp:sp>
    <dsp:sp modelId="{2C7DBCEE-E427-427F-B04E-308E98515823}">
      <dsp:nvSpPr>
        <dsp:cNvPr id="0" name=""/>
        <dsp:cNvSpPr/>
      </dsp:nvSpPr>
      <dsp:spPr>
        <a:xfrm>
          <a:off x="0" y="1719662"/>
          <a:ext cx="4792718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557601-4450-4061-9E83-A991834DA36C}">
      <dsp:nvSpPr>
        <dsp:cNvPr id="0" name=""/>
        <dsp:cNvSpPr/>
      </dsp:nvSpPr>
      <dsp:spPr>
        <a:xfrm>
          <a:off x="239635" y="1483502"/>
          <a:ext cx="3354902" cy="472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reflection blurRad="12700" stA="26000" endPos="32000" dist="12700" dir="5400000" sy="-100000" rotWithShape="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6807" tIns="0" rIns="126807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Person-centred service</a:t>
          </a:r>
        </a:p>
      </dsp:txBody>
      <dsp:txXfrm>
        <a:off x="262692" y="1506559"/>
        <a:ext cx="3308788" cy="426206"/>
      </dsp:txXfrm>
    </dsp:sp>
    <dsp:sp modelId="{7403EFEF-7EA1-4C62-8648-D5A27E83D014}">
      <dsp:nvSpPr>
        <dsp:cNvPr id="0" name=""/>
        <dsp:cNvSpPr/>
      </dsp:nvSpPr>
      <dsp:spPr>
        <a:xfrm>
          <a:off x="0" y="2445422"/>
          <a:ext cx="4792718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7C33BE-CF03-40C6-B9E6-BAAFA98D5AD8}">
      <dsp:nvSpPr>
        <dsp:cNvPr id="0" name=""/>
        <dsp:cNvSpPr/>
      </dsp:nvSpPr>
      <dsp:spPr>
        <a:xfrm>
          <a:off x="239635" y="2209262"/>
          <a:ext cx="3354902" cy="472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reflection blurRad="12700" stA="26000" endPos="32000" dist="12700" dir="5400000" sy="-100000" rotWithShape="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6807" tIns="0" rIns="126807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Early identification of concerning issues</a:t>
          </a:r>
        </a:p>
      </dsp:txBody>
      <dsp:txXfrm>
        <a:off x="262692" y="2232319"/>
        <a:ext cx="3308788" cy="426206"/>
      </dsp:txXfrm>
    </dsp:sp>
    <dsp:sp modelId="{75F451B6-BFAF-459B-B71C-69C512557717}">
      <dsp:nvSpPr>
        <dsp:cNvPr id="0" name=""/>
        <dsp:cNvSpPr/>
      </dsp:nvSpPr>
      <dsp:spPr>
        <a:xfrm>
          <a:off x="0" y="3171182"/>
          <a:ext cx="4792718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4A94F2-C836-4FEB-AEE0-FBA607F81B1F}">
      <dsp:nvSpPr>
        <dsp:cNvPr id="0" name=""/>
        <dsp:cNvSpPr/>
      </dsp:nvSpPr>
      <dsp:spPr>
        <a:xfrm>
          <a:off x="239635" y="2935022"/>
          <a:ext cx="3354902" cy="472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reflection blurRad="12700" stA="26000" endPos="32000" dist="12700" dir="5400000" sy="-100000" rotWithShape="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6807" tIns="0" rIns="126807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Supporting cotnuous improvement </a:t>
          </a:r>
        </a:p>
      </dsp:txBody>
      <dsp:txXfrm>
        <a:off x="262692" y="2958079"/>
        <a:ext cx="3308788" cy="4262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#3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horzAlign" val="l"/>
          <dgm:param type="linDir" val="fromT"/>
          <dgm:param type="nodeHorzAlign" val="l"/>
          <dgm:param type="vertAlign" val="mid"/>
        </dgm:alg>
      </dgm:if>
      <dgm:else name="Name2">
        <dgm:alg type="lin">
          <dgm:param type="horzAlign" val="r"/>
          <dgm:param type="linDir" val="fromT"/>
          <dgm:param type="nodeHorzAlign" val="r"/>
          <dgm:param type="vertAlign" val="mid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horzAlign" val="l"/>
              <dgm:param type="linDir" val="fromL"/>
              <dgm:param type="nodeHorzAlign" val="l"/>
            </dgm:alg>
          </dgm:if>
          <dgm:else name="Name6">
            <dgm:alg type="lin">
              <dgm:param type="horzAlign" val="r"/>
              <dgm:param type="linDir" val="from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408E4-F1C8-469A-9A28-A23B0D66D0B6}" type="datetimeFigureOut">
              <a:rPr lang="en-AU" smtClean="0"/>
              <a:t>21/02/2026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43038-2820-47D9-9D8D-F4565D8C1561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1937283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408E4-F1C8-469A-9A28-A23B0D66D0B6}" type="datetimeFigureOut">
              <a:rPr lang="en-AU" smtClean="0"/>
              <a:t>21/02/2026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45E43038-2820-47D9-9D8D-F4565D8C1561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151522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408E4-F1C8-469A-9A28-A23B0D66D0B6}" type="datetimeFigureOut">
              <a:rPr lang="en-AU" smtClean="0"/>
              <a:t>21/02/2026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43038-2820-47D9-9D8D-F4565D8C1561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5494552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408E4-F1C8-469A-9A28-A23B0D66D0B6}" type="datetimeFigureOut">
              <a:rPr lang="en-AU" smtClean="0"/>
              <a:t>21/02/2026</a:t>
            </a:fld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43038-2820-47D9-9D8D-F4565D8C1561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2885632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408E4-F1C8-469A-9A28-A23B0D66D0B6}" type="datetimeFigureOut">
              <a:rPr lang="en-AU" smtClean="0"/>
              <a:t>21/02/2026</a:t>
            </a:fld>
            <a:endParaRPr lang="en-A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43038-2820-47D9-9D8D-F4565D8C1561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5704712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408E4-F1C8-469A-9A28-A23B0D66D0B6}" type="datetimeFigureOut">
              <a:rPr lang="en-AU" smtClean="0"/>
              <a:t>21/02/2026</a:t>
            </a:fld>
            <a:endParaRPr lang="en-A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43038-2820-47D9-9D8D-F4565D8C1561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7538941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408E4-F1C8-469A-9A28-A23B0D66D0B6}" type="datetimeFigureOut">
              <a:rPr lang="en-AU" smtClean="0"/>
              <a:t>21/02/2026</a:t>
            </a:fld>
            <a:endParaRPr lang="en-AU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43038-2820-47D9-9D8D-F4565D8C1561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3973811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408E4-F1C8-469A-9A28-A23B0D66D0B6}" type="datetimeFigureOut">
              <a:rPr lang="en-AU" smtClean="0"/>
              <a:t>21/02/2026</a:t>
            </a:fld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43038-2820-47D9-9D8D-F4565D8C1561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9919995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408E4-F1C8-469A-9A28-A23B0D66D0B6}" type="datetimeFigureOut">
              <a:rPr lang="en-AU" smtClean="0"/>
              <a:t>21/02/2026</a:t>
            </a:fld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43038-2820-47D9-9D8D-F4565D8C1561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442886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408E4-F1C8-469A-9A28-A23B0D66D0B6}" type="datetimeFigureOut">
              <a:rPr lang="en-AU" smtClean="0"/>
              <a:t>21/02/2026</a:t>
            </a:fld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43038-2820-47D9-9D8D-F4565D8C1561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91784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408E4-F1C8-469A-9A28-A23B0D66D0B6}" type="datetimeFigureOut">
              <a:rPr lang="en-AU" smtClean="0"/>
              <a:t>21/02/2026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43038-2820-47D9-9D8D-F4565D8C1561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09683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408E4-F1C8-469A-9A28-A23B0D66D0B6}" type="datetimeFigureOut">
              <a:rPr lang="en-AU" smtClean="0"/>
              <a:t>21/02/2026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43038-2820-47D9-9D8D-F4565D8C1561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4132675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408E4-F1C8-469A-9A28-A23B0D66D0B6}" type="datetimeFigureOut">
              <a:rPr lang="en-AU" smtClean="0"/>
              <a:t>21/02/2026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43038-2820-47D9-9D8D-F4565D8C1561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0976392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408E4-F1C8-469A-9A28-A23B0D66D0B6}" type="datetimeFigureOut">
              <a:rPr lang="en-AU" smtClean="0"/>
              <a:t>21/02/2026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43038-2820-47D9-9D8D-F4565D8C1561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6076870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408E4-F1C8-469A-9A28-A23B0D66D0B6}" type="datetimeFigureOut">
              <a:rPr lang="en-AU" smtClean="0"/>
              <a:t>21/02/2026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43038-2820-47D9-9D8D-F4565D8C1561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2774036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408E4-F1C8-469A-9A28-A23B0D66D0B6}" type="datetimeFigureOut">
              <a:rPr lang="en-AU" smtClean="0"/>
              <a:t>21/02/2026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43038-2820-47D9-9D8D-F4565D8C1561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3164694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408E4-F1C8-469A-9A28-A23B0D66D0B6}" type="datetimeFigureOut">
              <a:rPr lang="en-AU" smtClean="0"/>
              <a:t>21/02/2026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43038-2820-47D9-9D8D-F4565D8C1561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8539599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CC408E4-F1C8-469A-9A28-A23B0D66D0B6}" type="datetimeFigureOut">
              <a:rPr lang="en-AU" smtClean="0"/>
              <a:t>21/02/2026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5E43038-2820-47D9-9D8D-F4565D8C1561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954490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careimprovementscotland.scot/improving-care/quality-management-systems-qms/quality-assurance/#:~:text=It%20involves%20regularly%20checking%20and,planning%2C%20training%2C%20and%20monitoring" TargetMode="External" /><Relationship Id="rId7" Type="http://schemas.openxmlformats.org/officeDocument/2006/relationships/hyperlink" Target="https://pmc.ncbi.nlm.nih.gov/articles/PMC8514562/pdf/nihms-1651282.pdf" TargetMode="External" /><Relationship Id="rId2" Type="http://schemas.openxmlformats.org/officeDocument/2006/relationships/hyperlink" Target="https://www.gov.uk/whistleblowing" TargetMode="Externa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www.frontiersin.org/journals/public-health/articles/10.3389/fpubh.2024.1431017/pdf" TargetMode="External" /><Relationship Id="rId5" Type="http://schemas.openxmlformats.org/officeDocument/2006/relationships/hyperlink" Target="https://www.rcn.org.uk/Professional-Development/publications/rcn-safe-staffing-uk-pub-012-306" TargetMode="External" /><Relationship Id="rId4" Type="http://schemas.openxmlformats.org/officeDocument/2006/relationships/hyperlink" Target="https://www.theguardian.com/uk-news/article/2024/sep/08/a-superbug-doctor-shortages-and-a-neonatal-unit-out-of-its-depth-failures-at-lucy-letby-hospital-revealed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13034" y="678426"/>
            <a:ext cx="9689989" cy="3317841"/>
          </a:xfrm>
        </p:spPr>
        <p:txBody>
          <a:bodyPr>
            <a:normAutofit fontScale="90000"/>
          </a:bodyPr>
          <a:lstStyle/>
          <a:p>
            <a:pPr algn="ctr"/>
            <a:r>
              <a:rPr lang="en-AU" b="1" dirty="0">
                <a:latin typeface="Arial" panose="020B0604020202020204" pitchFamily="34" charset="0"/>
                <a:cs typeface="Arial" panose="020B0604020202020204" pitchFamily="34" charset="0"/>
              </a:rPr>
              <a:t>Lucy </a:t>
            </a:r>
            <a:r>
              <a:rPr lang="en-AU" b="1" dirty="0" err="1">
                <a:latin typeface="Arial" panose="020B0604020202020204" pitchFamily="34" charset="0"/>
                <a:cs typeface="Arial" panose="020B0604020202020204" pitchFamily="34" charset="0"/>
              </a:rPr>
              <a:t>Letby</a:t>
            </a:r>
            <a:r>
              <a:rPr lang="en-AU" b="1" dirty="0">
                <a:latin typeface="Arial" panose="020B0604020202020204" pitchFamily="34" charset="0"/>
                <a:cs typeface="Arial" panose="020B0604020202020204" pitchFamily="34" charset="0"/>
              </a:rPr>
              <a:t> Case (Countess of Chester Hospital, UK)</a:t>
            </a:r>
            <a:b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(Quality assurance and service improvement)</a:t>
            </a:r>
            <a:endParaRPr lang="en-AU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94993" y="3996267"/>
            <a:ext cx="8208029" cy="1388534"/>
          </a:xfrm>
        </p:spPr>
        <p:txBody>
          <a:bodyPr>
            <a:normAutofit fontScale="77500" lnSpcReduction="20000"/>
          </a:bodyPr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       </a:t>
            </a:r>
            <a:r>
              <a:rPr lang="en-AU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Neelkumar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Patel</a:t>
            </a:r>
            <a:endParaRPr lang="en-AU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AU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2504974</a:t>
            </a:r>
          </a:p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Tutor :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Dr.Fahad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khan</a:t>
            </a:r>
            <a:endParaRPr lang="en-AU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63307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7828" y="-91967"/>
            <a:ext cx="10018713" cy="1752599"/>
          </a:xfrm>
        </p:spPr>
        <p:txBody>
          <a:bodyPr>
            <a:normAutofit/>
          </a:bodyPr>
          <a:lstStyle/>
          <a:p>
            <a:r>
              <a:rPr lang="en-AU" sz="24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b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AU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47828" y="1468820"/>
            <a:ext cx="5641704" cy="4742794"/>
          </a:xfrm>
        </p:spPr>
        <p:txBody>
          <a:bodyPr>
            <a:normAutofit/>
          </a:bodyPr>
          <a:lstStyle/>
          <a:p>
            <a:pPr lvl="0"/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Quality assurance is important in healthcare, which involves regular checking and verifying the healthcare services (Healthcare Improvement Scotland, 2026).</a:t>
            </a: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Quality assurance builds the confidence that care processes are being done correctly (HIS, 2026). </a:t>
            </a: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The presentation will discuss the importance of quality assurance and improvement in healthcare in light of the Lucy </a:t>
            </a:r>
            <a:r>
              <a:rPr lang="en-AU" sz="2000" dirty="0" err="1">
                <a:latin typeface="Arial" panose="020B0604020202020204" pitchFamily="34" charset="0"/>
                <a:cs typeface="Arial" panose="020B0604020202020204" pitchFamily="34" charset="0"/>
              </a:rPr>
              <a:t>Letby</a:t>
            </a: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 Case at Countess of Chester (</a:t>
            </a:r>
            <a:r>
              <a:rPr lang="en-AU" sz="2000" dirty="0" err="1">
                <a:latin typeface="Arial" panose="020B0604020202020204" pitchFamily="34" charset="0"/>
                <a:cs typeface="Arial" panose="020B0604020202020204" pitchFamily="34" charset="0"/>
              </a:rPr>
              <a:t>CoC</a:t>
            </a: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) hospital in the UK. </a:t>
            </a: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AU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24834020"/>
              </p:ext>
            </p:extLst>
          </p:nvPr>
        </p:nvGraphicFramePr>
        <p:xfrm>
          <a:off x="7189076" y="1468820"/>
          <a:ext cx="4792718" cy="36063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Rectangle 4"/>
          <p:cNvSpPr/>
          <p:nvPr/>
        </p:nvSpPr>
        <p:spPr>
          <a:xfrm>
            <a:off x="6684578" y="5199242"/>
            <a:ext cx="5202621" cy="11182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800"/>
              </a:spcAft>
            </a:pPr>
            <a:r>
              <a:rPr lang="en-AU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Figure 1: Key components of quality assurance in healthcare </a:t>
            </a:r>
            <a:endParaRPr lang="en-IN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spcAft>
                <a:spcPts val="800"/>
              </a:spcAft>
            </a:pPr>
            <a:r>
              <a:rPr lang="en-AU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(Source: HIS, 2026)</a:t>
            </a:r>
            <a:endParaRPr lang="en-IN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72253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0" y="-354724"/>
            <a:ext cx="10018713" cy="1752599"/>
          </a:xfrm>
        </p:spPr>
        <p:txBody>
          <a:bodyPr>
            <a:normAutofit/>
          </a:bodyPr>
          <a:lstStyle/>
          <a:p>
            <a:r>
              <a:rPr lang="en-AU" sz="2400" b="1" dirty="0">
                <a:latin typeface="Arial" panose="020B0604020202020204" pitchFamily="34" charset="0"/>
                <a:cs typeface="Arial" panose="020B0604020202020204" pitchFamily="34" charset="0"/>
              </a:rPr>
              <a:t>Quality concerns in the case </a:t>
            </a:r>
            <a:endParaRPr lang="en-AU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1397875"/>
            <a:ext cx="9157413" cy="4979275"/>
          </a:xfrm>
        </p:spPr>
        <p:txBody>
          <a:bodyPr>
            <a:normAutofit fontScale="85000" lnSpcReduction="10000"/>
          </a:bodyPr>
          <a:lstStyle/>
          <a:p>
            <a:pPr lvl="0">
              <a:lnSpc>
                <a:spcPct val="150000"/>
              </a:lnSpc>
            </a:pPr>
            <a:r>
              <a:rPr lang="en-AU" b="1" dirty="0">
                <a:latin typeface="Arial" panose="020B0604020202020204" pitchFamily="34" charset="0"/>
                <a:cs typeface="Arial" panose="020B0604020202020204" pitchFamily="34" charset="0"/>
              </a:rPr>
              <a:t>Patient safety issue:</a:t>
            </a:r>
            <a:r>
              <a:rPr lang="en-AU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AU" dirty="0">
                <a:latin typeface="Arial" panose="020B0604020202020204" pitchFamily="34" charset="0"/>
                <a:cs typeface="Arial" panose="020B0604020202020204" pitchFamily="34" charset="0"/>
              </a:rPr>
              <a:t>Lucy </a:t>
            </a:r>
            <a:r>
              <a:rPr lang="en-AU" dirty="0" err="1">
                <a:latin typeface="Arial" panose="020B0604020202020204" pitchFamily="34" charset="0"/>
                <a:cs typeface="Arial" panose="020B0604020202020204" pitchFamily="34" charset="0"/>
              </a:rPr>
              <a:t>Letby</a:t>
            </a:r>
            <a:r>
              <a:rPr lang="en-AU" dirty="0">
                <a:latin typeface="Arial" panose="020B0604020202020204" pitchFamily="34" charset="0"/>
                <a:cs typeface="Arial" panose="020B0604020202020204" pitchFamily="34" charset="0"/>
              </a:rPr>
              <a:t>, a registered nurse of </a:t>
            </a:r>
            <a:r>
              <a:rPr lang="en-AU" dirty="0" err="1">
                <a:latin typeface="Arial" panose="020B0604020202020204" pitchFamily="34" charset="0"/>
                <a:cs typeface="Arial" panose="020B0604020202020204" pitchFamily="34" charset="0"/>
              </a:rPr>
              <a:t>CoC</a:t>
            </a:r>
            <a:r>
              <a:rPr lang="en-AU" dirty="0">
                <a:latin typeface="Arial" panose="020B0604020202020204" pitchFamily="34" charset="0"/>
                <a:cs typeface="Arial" panose="020B0604020202020204" pitchFamily="34" charset="0"/>
              </a:rPr>
              <a:t>, was convicted of murdering seven infants and trying to kill six others (Lawrence and Conn, 2024).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AU" b="1" dirty="0">
                <a:latin typeface="Arial" panose="020B0604020202020204" pitchFamily="34" charset="0"/>
                <a:cs typeface="Arial" panose="020B0604020202020204" pitchFamily="34" charset="0"/>
              </a:rPr>
              <a:t>Ignoring warnings:</a:t>
            </a:r>
            <a:r>
              <a:rPr lang="en-AU" dirty="0">
                <a:latin typeface="Arial" panose="020B0604020202020204" pitchFamily="34" charset="0"/>
                <a:cs typeface="Arial" panose="020B0604020202020204" pitchFamily="34" charset="0"/>
              </a:rPr>
              <a:t> Leadership did not take the concerns of senior doctors seriously (Lawrence and Conn, 2024).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AU" b="1" dirty="0">
                <a:latin typeface="Arial" panose="020B0604020202020204" pitchFamily="34" charset="0"/>
                <a:cs typeface="Arial" panose="020B0604020202020204" pitchFamily="34" charset="0"/>
              </a:rPr>
              <a:t>Lack of incident reporting</a:t>
            </a:r>
            <a:r>
              <a:rPr lang="en-AU" dirty="0">
                <a:latin typeface="Arial" panose="020B0604020202020204" pitchFamily="34" charset="0"/>
                <a:cs typeface="Arial" panose="020B0604020202020204" pitchFamily="34" charset="0"/>
              </a:rPr>
              <a:t>: Even after frequent collapses of the infants, the hospital ignored the issue (Lawrence and Conn, 2024).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AU" dirty="0">
                <a:latin typeface="Arial" panose="020B0604020202020204" pitchFamily="34" charset="0"/>
                <a:cs typeface="Arial" panose="020B0604020202020204" pitchFamily="34" charset="0"/>
              </a:rPr>
              <a:t>Weak whistle-blowing policies followed by staff shortage, bed shortage, skill shortage, and lack of hygiene all indicate governance failure within </a:t>
            </a:r>
            <a:r>
              <a:rPr lang="en-AU" dirty="0" err="1">
                <a:latin typeface="Arial" panose="020B0604020202020204" pitchFamily="34" charset="0"/>
                <a:cs typeface="Arial" panose="020B0604020202020204" pitchFamily="34" charset="0"/>
              </a:rPr>
              <a:t>CoC</a:t>
            </a:r>
            <a:r>
              <a:rPr lang="en-AU" dirty="0">
                <a:latin typeface="Arial" panose="020B0604020202020204" pitchFamily="34" charset="0"/>
                <a:cs typeface="Arial" panose="020B0604020202020204" pitchFamily="34" charset="0"/>
              </a:rPr>
              <a:t> and degrading care quality (Lawrence and Conn, 2024).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AU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3648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57563" y="0"/>
            <a:ext cx="10018713" cy="717487"/>
          </a:xfrm>
        </p:spPr>
        <p:txBody>
          <a:bodyPr>
            <a:noAutofit/>
          </a:bodyPr>
          <a:lstStyle/>
          <a:p>
            <a:r>
              <a:rPr lang="en-AU" sz="2400" b="1" dirty="0">
                <a:latin typeface="Arial" panose="020B0604020202020204" pitchFamily="34" charset="0"/>
                <a:cs typeface="Arial" panose="020B0604020202020204" pitchFamily="34" charset="0"/>
              </a:rPr>
              <a:t>Swiss Cheese model </a:t>
            </a:r>
            <a:b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AU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463" y="973797"/>
            <a:ext cx="9021780" cy="589605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498757" y="3209042"/>
            <a:ext cx="14213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>
                <a:latin typeface="Arial" panose="020B0604020202020204" pitchFamily="34" charset="0"/>
                <a:cs typeface="Arial" panose="020B0604020202020204" pitchFamily="34" charset="0"/>
              </a:rPr>
              <a:t>Effective clinical governance </a:t>
            </a:r>
            <a:endParaRPr lang="en-AU" dirty="0"/>
          </a:p>
        </p:txBody>
      </p:sp>
      <p:sp>
        <p:nvSpPr>
          <p:cNvPr id="8" name="TextBox 7"/>
          <p:cNvSpPr txBox="1"/>
          <p:nvPr/>
        </p:nvSpPr>
        <p:spPr>
          <a:xfrm>
            <a:off x="3920151" y="4132372"/>
            <a:ext cx="19283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>
                <a:latin typeface="Arial" panose="020B0604020202020204" pitchFamily="34" charset="0"/>
                <a:cs typeface="Arial" panose="020B0604020202020204" pitchFamily="34" charset="0"/>
              </a:rPr>
              <a:t>Adequate incident reporting</a:t>
            </a:r>
            <a:endParaRPr lang="en-AU" dirty="0"/>
          </a:p>
        </p:txBody>
      </p:sp>
      <p:sp>
        <p:nvSpPr>
          <p:cNvPr id="11" name="TextBox 10"/>
          <p:cNvSpPr txBox="1"/>
          <p:nvPr/>
        </p:nvSpPr>
        <p:spPr>
          <a:xfrm>
            <a:off x="4531260" y="4984207"/>
            <a:ext cx="21004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>
                <a:latin typeface="Arial" panose="020B0604020202020204" pitchFamily="34" charset="0"/>
                <a:cs typeface="Arial" panose="020B0604020202020204" pitchFamily="34" charset="0"/>
              </a:rPr>
              <a:t>Appointment of skilled senior doctors and nurses</a:t>
            </a:r>
            <a:endParaRPr lang="en-AU" dirty="0"/>
          </a:p>
        </p:txBody>
      </p:sp>
      <p:sp>
        <p:nvSpPr>
          <p:cNvPr id="13" name="TextBox 12"/>
          <p:cNvSpPr txBox="1"/>
          <p:nvPr/>
        </p:nvSpPr>
        <p:spPr>
          <a:xfrm>
            <a:off x="5529405" y="5939375"/>
            <a:ext cx="2485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Staff Whistleblowing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2159252" y="5445872"/>
            <a:ext cx="223167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2000" b="1" dirty="0">
                <a:latin typeface="Arial" panose="020B0604020202020204" pitchFamily="34" charset="0"/>
                <a:cs typeface="Arial" panose="020B0604020202020204" pitchFamily="34" charset="0"/>
              </a:rPr>
              <a:t>Each slice represent the barriers 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914673" y="5169687"/>
            <a:ext cx="159341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Holes represent the failures in barriers 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959443" y="1122082"/>
            <a:ext cx="299443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12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CoC</a:t>
            </a:r>
            <a:r>
              <a:rPr lang="en-AU" sz="1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management ignored warnings of senior neonatal nurses and doctors regarding less experienced nurses replacing senior staff</a:t>
            </a:r>
            <a:endParaRPr lang="en-AU" sz="1200" dirty="0">
              <a:solidFill>
                <a:schemeClr val="accent1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7269932" y="2019167"/>
            <a:ext cx="31868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1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series of reports outlining the failings were not escalated or reported on time </a:t>
            </a:r>
            <a:endParaRPr lang="en-AU" sz="1200" dirty="0">
              <a:solidFill>
                <a:schemeClr val="accent1"/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8569106" y="2549915"/>
            <a:ext cx="205513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1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was a prolonged shortage of skilled senior doctors, and under-skilled nurses failed to understand complex cases </a:t>
            </a:r>
            <a:endParaRPr lang="en-AU" sz="1200" dirty="0">
              <a:solidFill>
                <a:schemeClr val="accent1"/>
              </a:solidFill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9683809" y="3821888"/>
            <a:ext cx="15605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1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doctors warned about the presence of </a:t>
            </a:r>
            <a:r>
              <a:rPr lang="en-AU" sz="12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Letby</a:t>
            </a:r>
            <a:r>
              <a:rPr lang="en-AU" sz="1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when many babies collapsed, but that was not addressed seriously </a:t>
            </a:r>
            <a:endParaRPr lang="en-AU" sz="12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11263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782" y="342900"/>
            <a:ext cx="10018713" cy="978597"/>
          </a:xfrm>
        </p:spPr>
        <p:txBody>
          <a:bodyPr>
            <a:normAutofit/>
          </a:bodyPr>
          <a:lstStyle/>
          <a:p>
            <a:r>
              <a:rPr lang="en-AU" sz="2400" b="1" dirty="0">
                <a:latin typeface="Arial" panose="020B0604020202020204" pitchFamily="34" charset="0"/>
                <a:cs typeface="Arial" panose="020B0604020202020204" pitchFamily="34" charset="0"/>
              </a:rPr>
              <a:t>Benchmarking gaps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4745743"/>
              </p:ext>
            </p:extLst>
          </p:nvPr>
        </p:nvGraphicFramePr>
        <p:xfrm>
          <a:off x="1410505" y="1516460"/>
          <a:ext cx="10414350" cy="436418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2071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2071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66592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AU" sz="20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National standards </a:t>
                      </a:r>
                      <a:endParaRPr lang="en-IN" sz="20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5789" marR="55789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AU" sz="20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Organisation </a:t>
                      </a:r>
                      <a:endParaRPr lang="en-IN" sz="20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5789" marR="55789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97590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AU" sz="2000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 Whistleblowing policy:</a:t>
                      </a:r>
                      <a:r>
                        <a:rPr lang="en-AU" sz="2000" b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The healthcare staff need to raise the safety concerns anonymously (Gov.UK, n.d.).</a:t>
                      </a:r>
                      <a:endParaRPr lang="en-IN" sz="2000" b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just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AU" sz="2000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2. Incident reporting policy:</a:t>
                      </a:r>
                      <a:r>
                        <a:rPr lang="en-AU" sz="2000" b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As per the national standard of incident reporting policy 2021, all the incidents have to be reviewed and actions are to be taken (Gov.UK, n.d.). </a:t>
                      </a:r>
                      <a:endParaRPr lang="en-IN" sz="2000" b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just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AU" sz="2000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3. Staffing: </a:t>
                      </a:r>
                      <a:r>
                        <a:rPr lang="en-AU" sz="2000" b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adequate amount of nurses in respect to the admitted patients have to be maintained for achieving care quality (Royal College of Nursing, 2026). </a:t>
                      </a:r>
                      <a:endParaRPr lang="en-IN" sz="2000" b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5789" marR="55789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AU" sz="20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 The higher management of CoC ignored the raised concerns regarding safety by the staff (Lawrence and Conn, 2024). </a:t>
                      </a:r>
                      <a:endParaRPr lang="en-IN" sz="20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just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AU" sz="20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2. In CoC several cases of child death were reported officially, still the management took no action (Lawrence and Conn, 2024).</a:t>
                      </a:r>
                      <a:endParaRPr lang="en-IN" sz="20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just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AU" sz="20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3. Junior nurses were appointed in place of skilled senior nurses and ration was not maintained (Lawrence and Conn, 2024). </a:t>
                      </a:r>
                      <a:endParaRPr lang="en-IN" sz="20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5789" marR="55789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759548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0" y="436418"/>
            <a:ext cx="10018713" cy="992988"/>
          </a:xfrm>
        </p:spPr>
        <p:txBody>
          <a:bodyPr>
            <a:normAutofit/>
          </a:bodyPr>
          <a:lstStyle/>
          <a:p>
            <a:r>
              <a:rPr lang="en-AU" sz="2400" b="1" dirty="0">
                <a:latin typeface="Arial" panose="020B0604020202020204" pitchFamily="34" charset="0"/>
                <a:cs typeface="Arial" panose="020B0604020202020204" pitchFamily="34" charset="0"/>
              </a:rPr>
              <a:t>Policy issues contributing to the root causes and its influence on service delivery</a:t>
            </a:r>
            <a:endParaRPr lang="en-AU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57731" y="2109355"/>
            <a:ext cx="10018713" cy="3660824"/>
          </a:xfrm>
        </p:spPr>
        <p:txBody>
          <a:bodyPr>
            <a:normAutofit/>
          </a:bodyPr>
          <a:lstStyle/>
          <a:p>
            <a:pPr lvl="0">
              <a:lnSpc>
                <a:spcPct val="200000"/>
              </a:lnSpc>
            </a:pPr>
            <a:r>
              <a:rPr lang="en-AU" sz="2000" b="1" dirty="0">
                <a:latin typeface="Arial" panose="020B0604020202020204" pitchFamily="34" charset="0"/>
                <a:cs typeface="Arial" panose="020B0604020202020204" pitchFamily="34" charset="0"/>
              </a:rPr>
              <a:t>Whistleblowing policy: </a:t>
            </a: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Whistleblowing policy provides the scope to raise anonymous concerns by the staff (Gov.UK, n.d.)</a:t>
            </a: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200000"/>
              </a:lnSpc>
            </a:pP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Suppressing care warnings by the staff indicates a gap in whistleblowing, and the unsafe care practices continued which resulted in fatal death of infants by Lucy </a:t>
            </a:r>
            <a:r>
              <a:rPr lang="en-AU" sz="2000" dirty="0" err="1">
                <a:latin typeface="Arial" panose="020B0604020202020204" pitchFamily="34" charset="0"/>
                <a:cs typeface="Arial" panose="020B0604020202020204" pitchFamily="34" charset="0"/>
              </a:rPr>
              <a:t>Letby</a:t>
            </a: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 (Lawrence and Conn, 2024).</a:t>
            </a: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48015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6201" y="187037"/>
            <a:ext cx="10018713" cy="1270676"/>
          </a:xfrm>
        </p:spPr>
        <p:txBody>
          <a:bodyPr>
            <a:normAutofit/>
          </a:bodyPr>
          <a:lstStyle/>
          <a:p>
            <a:r>
              <a:rPr lang="en-AU" sz="2400" b="1" dirty="0">
                <a:latin typeface="Arial" panose="020B0604020202020204" pitchFamily="34" charset="0"/>
                <a:cs typeface="Arial" panose="020B0604020202020204" pitchFamily="34" charset="0"/>
              </a:rPr>
              <a:t>Policy issues contributing to the root causes and its influence on service delivery (Continued)</a:t>
            </a:r>
            <a:endParaRPr lang="en-AU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5515" y="1548245"/>
            <a:ext cx="10018713" cy="4141674"/>
          </a:xfr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</a:pPr>
            <a:r>
              <a:rPr lang="en-AU" sz="2000" b="1" dirty="0">
                <a:latin typeface="Arial" panose="020B0604020202020204" pitchFamily="34" charset="0"/>
                <a:cs typeface="Arial" panose="020B0604020202020204" pitchFamily="34" charset="0"/>
              </a:rPr>
              <a:t>Incident reporting policy: </a:t>
            </a: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Incident reporting policy 2021 ensures that all the reported incidents will be investigated following best practices, learnings (Gov.UK, n.d.).</a:t>
            </a: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Taking appropriate measures to protect service users is prioritised by incident reporting (Gov.UK, n.d.). </a:t>
            </a: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Even after the collapse of several infants, many reports outlining the failings were not investigated, and the safety threat continued which together contributed in fatal infant deaths caused by a nurse of CoC (Lawrence and Conn, 2024).</a:t>
            </a: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98435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0" y="509155"/>
            <a:ext cx="10018713" cy="1077906"/>
          </a:xfrm>
        </p:spPr>
        <p:txBody>
          <a:bodyPr>
            <a:normAutofit/>
          </a:bodyPr>
          <a:lstStyle/>
          <a:p>
            <a:r>
              <a:rPr lang="en-AU" sz="2400" b="1" dirty="0">
                <a:latin typeface="Arial" panose="020B0604020202020204" pitchFamily="34" charset="0"/>
                <a:cs typeface="Arial" panose="020B0604020202020204" pitchFamily="34" charset="0"/>
              </a:rPr>
              <a:t>Policy issues contributing to the root causes and its influence on service delivery (Continued)</a:t>
            </a:r>
            <a:endParaRPr lang="en-AU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1756063"/>
            <a:ext cx="10018713" cy="4208318"/>
          </a:xfrm>
        </p:spPr>
        <p:txBody>
          <a:bodyPr>
            <a:normAutofit/>
          </a:bodyPr>
          <a:lstStyle/>
          <a:p>
            <a:pPr lvl="0">
              <a:lnSpc>
                <a:spcPct val="200000"/>
              </a:lnSpc>
            </a:pPr>
            <a:r>
              <a:rPr lang="en-AU" sz="2000" b="1" dirty="0">
                <a:latin typeface="Arial" panose="020B0604020202020204" pitchFamily="34" charset="0"/>
                <a:cs typeface="Arial" panose="020B0604020202020204" pitchFamily="34" charset="0"/>
              </a:rPr>
              <a:t>Relevant staffing and workforce policy: </a:t>
            </a: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Adequate staffing policy is critical in healthcare facilities for maintaining care standards (Wei </a:t>
            </a:r>
            <a:r>
              <a:rPr lang="en-AU" sz="20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2021).</a:t>
            </a: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200000"/>
              </a:lnSpc>
            </a:pP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Mismatch of the needed skill and staff number with available staff results in the failure of care quality (Wei </a:t>
            </a:r>
            <a:r>
              <a:rPr lang="en-AU" sz="20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2021).</a:t>
            </a: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200000"/>
              </a:lnSpc>
            </a:pP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In CoC, junior staff were appointed in place of senior staff, which risked the health of the infants and hampered the patient safety fatally (Lawrence and Conn, 2024).</a:t>
            </a: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38720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8903" y="531817"/>
            <a:ext cx="10018713" cy="739934"/>
          </a:xfrm>
        </p:spPr>
        <p:txBody>
          <a:bodyPr>
            <a:normAutofit/>
          </a:bodyPr>
          <a:lstStyle/>
          <a:p>
            <a:r>
              <a:rPr lang="en-AU" sz="2400" b="1" dirty="0">
                <a:latin typeface="Arial" panose="020B0604020202020204" pitchFamily="34" charset="0"/>
                <a:cs typeface="Arial" panose="020B0604020202020204" pitchFamily="34" charset="0"/>
              </a:rPr>
              <a:t>Impact of the root causes</a:t>
            </a:r>
            <a:endParaRPr lang="en-AU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9262873"/>
              </p:ext>
            </p:extLst>
          </p:nvPr>
        </p:nvGraphicFramePr>
        <p:xfrm>
          <a:off x="427221" y="1348740"/>
          <a:ext cx="11337558" cy="512540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0386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7386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6746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0763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8472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496081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AU" sz="1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Criteria </a:t>
                      </a:r>
                      <a:endParaRPr lang="en-IN" sz="18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5195" marR="25195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AU" sz="18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Quality </a:t>
                      </a:r>
                      <a:endParaRPr lang="en-IN" sz="18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5195" marR="25195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AU" sz="18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Efficiency</a:t>
                      </a:r>
                      <a:endParaRPr lang="en-IN" sz="18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5195" marR="25195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AU" sz="18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Equity</a:t>
                      </a:r>
                      <a:endParaRPr lang="en-IN" sz="18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5195" marR="25195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AU" sz="18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Care service provision </a:t>
                      </a:r>
                      <a:endParaRPr lang="en-IN" sz="18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5195" marR="25195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29186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AU" sz="1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clinical governance and Whistleblowing policy</a:t>
                      </a:r>
                      <a:endParaRPr lang="en-IN" sz="18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5195" marR="25195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AU" sz="1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Repeated infant deaths were ignored and not systematically investigated (Lawrence and Conn, 2024). Care quality regarding patient safety was compromised. </a:t>
                      </a:r>
                      <a:endParaRPr lang="en-IN" sz="18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5195" marR="25195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AU" sz="1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Concerns were raised after death, and then an external review was conducted (Lawrence and Conn, 2024). The Lucy </a:t>
                      </a:r>
                      <a:r>
                        <a:rPr lang="en-AU" sz="1800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Letby</a:t>
                      </a:r>
                      <a:r>
                        <a:rPr lang="en-AU" sz="1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case damaged the reputation of </a:t>
                      </a:r>
                      <a:r>
                        <a:rPr lang="en-AU" sz="1800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CoC</a:t>
                      </a:r>
                      <a:r>
                        <a:rPr lang="en-AU" sz="1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  <a:endParaRPr lang="en-IN" sz="18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5195" marR="25195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AU" sz="18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Senior doctors raised concerns, but their voices were not heard (Lawrence and Conn, 2024). Direct breach of equity was observed. </a:t>
                      </a:r>
                      <a:endParaRPr lang="en-IN" sz="18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5195" marR="25195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AU" sz="18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Quality of care in terms of patient safety was hampered. </a:t>
                      </a:r>
                      <a:endParaRPr lang="en-IN" sz="18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5195" marR="25195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47575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AU" sz="18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incident reporting </a:t>
                      </a:r>
                      <a:endParaRPr lang="en-IN" sz="18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5195" marR="25195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AU" sz="18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Before the Lucy Letby case was identified, infant deaths were occurring in CoC, but the patterns were not identified (Lawrence and Conn, 2024). </a:t>
                      </a:r>
                      <a:endParaRPr lang="en-IN" sz="18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5195" marR="25195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AU" sz="1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Problems were escalated late, and there was no clue about the causes of recurrent infant death (Lawrence and Conn, 2024). Resources were being utilised, but efficiency was not achieved. </a:t>
                      </a:r>
                      <a:endParaRPr lang="en-IN" sz="18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5195" marR="25195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AU" sz="18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principle of care that safety will be prioritised has been violated. </a:t>
                      </a:r>
                      <a:endParaRPr lang="en-IN" sz="18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5195" marR="25195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AU" sz="1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safety of the infants in the hospital was totally breached. </a:t>
                      </a:r>
                      <a:endParaRPr lang="en-IN" sz="18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5195" marR="25195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581701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7543" y="341332"/>
            <a:ext cx="10018713" cy="1153171"/>
          </a:xfrm>
        </p:spPr>
        <p:txBody>
          <a:bodyPr>
            <a:normAutofit/>
          </a:bodyPr>
          <a:lstStyle/>
          <a:p>
            <a:r>
              <a:rPr lang="en-AU" sz="2400" b="1" dirty="0">
                <a:latin typeface="Arial" panose="020B0604020202020204" pitchFamily="34" charset="0"/>
                <a:cs typeface="Arial" panose="020B0604020202020204" pitchFamily="34" charset="0"/>
              </a:rPr>
              <a:t>Impact of the root causes </a:t>
            </a:r>
            <a:endParaRPr lang="en-AU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7726296"/>
              </p:ext>
            </p:extLst>
          </p:nvPr>
        </p:nvGraphicFramePr>
        <p:xfrm>
          <a:off x="1626201" y="1575790"/>
          <a:ext cx="9835779" cy="38811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6802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669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6693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6693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96693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727708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AU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Criteria </a:t>
                      </a:r>
                      <a:endParaRPr lang="en-IN" sz="20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5087" marR="6508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AU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Quality </a:t>
                      </a:r>
                      <a:endParaRPr lang="en-IN" sz="20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5087" marR="6508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AU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Efficiency</a:t>
                      </a:r>
                      <a:endParaRPr lang="en-IN" sz="20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5087" marR="6508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AU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Equity</a:t>
                      </a:r>
                      <a:endParaRPr lang="en-IN" sz="20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5087" marR="6508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AU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Care service provision </a:t>
                      </a:r>
                      <a:endParaRPr lang="en-IN" sz="20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5087" marR="65087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53406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AU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Skill shortage and a lack of an adequate staffing policy </a:t>
                      </a:r>
                      <a:endParaRPr lang="en-IN" sz="20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5087" marR="6508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AU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Less skilled junior staff managed complex cases (Lawrence and Conn, 2024). The risk was high, and quality was compromised.</a:t>
                      </a:r>
                      <a:endParaRPr lang="en-IN" sz="20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5087" marR="6508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AU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With fewer staff, a timely reaction to the failing infant care was not possible. </a:t>
                      </a:r>
                      <a:endParaRPr lang="en-IN" sz="20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5087" marR="6508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AU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Infants who were being cared for by less skilled staff were at risk compared to those who were being treated by senior staff. </a:t>
                      </a:r>
                      <a:endParaRPr lang="en-IN" sz="20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5087" marR="6508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AU" sz="2000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CoC</a:t>
                      </a:r>
                      <a:r>
                        <a:rPr lang="en-AU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failed in managing overall care delivery to infants (Lawrence and Conn, 2024).</a:t>
                      </a:r>
                      <a:endParaRPr lang="en-IN" sz="20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5087" marR="65087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590052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8220" y="301337"/>
            <a:ext cx="10018713" cy="737755"/>
          </a:xfrm>
        </p:spPr>
        <p:txBody>
          <a:bodyPr>
            <a:normAutofit/>
          </a:bodyPr>
          <a:lstStyle/>
          <a:p>
            <a:r>
              <a:rPr lang="en-AU" sz="2400" b="1" dirty="0">
                <a:latin typeface="Arial" panose="020B0604020202020204" pitchFamily="34" charset="0"/>
                <a:cs typeface="Arial" panose="020B0604020202020204" pitchFamily="34" charset="0"/>
              </a:rPr>
              <a:t>Component 2 structure</a:t>
            </a:r>
            <a:endParaRPr lang="en-AU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11013" y="1188967"/>
            <a:ext cx="10573125" cy="4889715"/>
          </a:xfrm>
        </p:spPr>
        <p:txBody>
          <a:bodyPr>
            <a:normAutofit lnSpcReduction="10000"/>
          </a:bodyPr>
          <a:lstStyle/>
          <a:p>
            <a:pPr lvl="0"/>
            <a:r>
              <a:rPr lang="en-AU" sz="2000" b="1" dirty="0">
                <a:latin typeface="Arial" panose="020B0604020202020204" pitchFamily="34" charset="0"/>
                <a:cs typeface="Arial" panose="020B0604020202020204" pitchFamily="34" charset="0"/>
              </a:rPr>
              <a:t>Introduction and case background: </a:t>
            </a: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Overview of Countess of Chester and the Lucy </a:t>
            </a:r>
            <a:r>
              <a:rPr lang="en-AU" sz="2000" dirty="0" err="1">
                <a:latin typeface="Arial" panose="020B0604020202020204" pitchFamily="34" charset="0"/>
                <a:cs typeface="Arial" panose="020B0604020202020204" pitchFamily="34" charset="0"/>
              </a:rPr>
              <a:t>Letby</a:t>
            </a: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 incident relating with quality and safety. </a:t>
            </a:r>
          </a:p>
          <a:p>
            <a:pPr lvl="0"/>
            <a:r>
              <a:rPr lang="en-AU" sz="2000" b="1" dirty="0">
                <a:latin typeface="Arial" panose="020B0604020202020204" pitchFamily="34" charset="0"/>
                <a:cs typeface="Arial" panose="020B0604020202020204" pitchFamily="34" charset="0"/>
              </a:rPr>
              <a:t>Models and frameworks: </a:t>
            </a: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As the root causes are already identified, the report will start from the fishbone analysis.</a:t>
            </a: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Following the identified causes here, a detailed discussion of the causes and impact will be done in the report.</a:t>
            </a: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AU" sz="2000" b="1" dirty="0">
                <a:latin typeface="Arial" panose="020B0604020202020204" pitchFamily="34" charset="0"/>
                <a:cs typeface="Arial" panose="020B0604020202020204" pitchFamily="34" charset="0"/>
              </a:rPr>
              <a:t>Policies and comparison with national standards: </a:t>
            </a: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A detailed discussion of the policies, gaps in policies and how those influence the care outcomes of </a:t>
            </a:r>
            <a:r>
              <a:rPr lang="en-AU" sz="2000" dirty="0" err="1">
                <a:latin typeface="Arial" panose="020B0604020202020204" pitchFamily="34" charset="0"/>
                <a:cs typeface="Arial" panose="020B0604020202020204" pitchFamily="34" charset="0"/>
              </a:rPr>
              <a:t>CoC</a:t>
            </a: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 will be discussed.</a:t>
            </a:r>
          </a:p>
          <a:p>
            <a:pPr lvl="0"/>
            <a:r>
              <a:rPr lang="en-AU" sz="2000" b="1" dirty="0">
                <a:latin typeface="Arial" panose="020B0604020202020204" pitchFamily="34" charset="0"/>
                <a:cs typeface="Arial" panose="020B0604020202020204" pitchFamily="34" charset="0"/>
              </a:rPr>
              <a:t>Impact of the gaps on service delivery: </a:t>
            </a: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How the policy gaps impact on </a:t>
            </a:r>
            <a:r>
              <a:rPr lang="en-AU" sz="2000" dirty="0" err="1">
                <a:latin typeface="Arial" panose="020B0604020202020204" pitchFamily="34" charset="0"/>
                <a:cs typeface="Arial" panose="020B0604020202020204" pitchFamily="34" charset="0"/>
              </a:rPr>
              <a:t>CoC</a:t>
            </a: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 service delivery will be discussed.</a:t>
            </a:r>
            <a:endParaRPr lang="en-IN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AU" sz="20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Recommendations: </a:t>
            </a: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The report will recommend some of the potential measures for improving care quality in CoC.</a:t>
            </a:r>
          </a:p>
          <a:p>
            <a:pPr lvl="0"/>
            <a:r>
              <a:rPr lang="en-AU" sz="2000" b="1" dirty="0">
                <a:latin typeface="Arial" panose="020B0604020202020204" pitchFamily="34" charset="0"/>
                <a:cs typeface="Arial" panose="020B0604020202020204" pitchFamily="34" charset="0"/>
              </a:rPr>
              <a:t>Conclusion: </a:t>
            </a: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Summary and the lessons learnt from the report will be presented.</a:t>
            </a:r>
          </a:p>
        </p:txBody>
      </p:sp>
    </p:spTree>
    <p:extLst>
      <p:ext uri="{BB962C8B-B14F-4D97-AF65-F5344CB8AC3E}">
        <p14:creationId xmlns:p14="http://schemas.microsoft.com/office/powerpoint/2010/main" val="39151381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87236" y="192651"/>
            <a:ext cx="9715787" cy="732140"/>
          </a:xfrm>
        </p:spPr>
        <p:txBody>
          <a:bodyPr>
            <a:normAutofit/>
          </a:bodyPr>
          <a:lstStyle/>
          <a:p>
            <a:r>
              <a:rPr lang="en-AU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AU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63528" y="924791"/>
            <a:ext cx="10569145" cy="36381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AU" sz="1100" dirty="0">
                <a:latin typeface="Arial" panose="020B0604020202020204" pitchFamily="34" charset="0"/>
                <a:cs typeface="Arial" panose="020B0604020202020204" pitchFamily="34" charset="0"/>
              </a:rPr>
              <a:t>Gov. UK (</a:t>
            </a:r>
            <a:r>
              <a:rPr lang="en-AU" sz="1100" dirty="0" err="1">
                <a:latin typeface="Arial" panose="020B0604020202020204" pitchFamily="34" charset="0"/>
                <a:cs typeface="Arial" panose="020B0604020202020204" pitchFamily="34" charset="0"/>
              </a:rPr>
              <a:t>n.d.</a:t>
            </a:r>
            <a:r>
              <a:rPr lang="en-AU" sz="11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AU" sz="1100" i="1" dirty="0">
                <a:latin typeface="Arial" panose="020B0604020202020204" pitchFamily="34" charset="0"/>
                <a:cs typeface="Arial" panose="020B0604020202020204" pitchFamily="34" charset="0"/>
              </a:rPr>
              <a:t>Whistleblowing for employees. </a:t>
            </a:r>
            <a:r>
              <a:rPr lang="en-AU" sz="11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AU" sz="11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https://www.gov.uk/whistleblowing</a:t>
            </a:r>
            <a:r>
              <a:rPr lang="en-AU" sz="1100" dirty="0">
                <a:latin typeface="Arial" panose="020B0604020202020204" pitchFamily="34" charset="0"/>
                <a:cs typeface="Arial" panose="020B0604020202020204" pitchFamily="34" charset="0"/>
              </a:rPr>
              <a:t> (Accessed on: 7</a:t>
            </a:r>
            <a:r>
              <a:rPr lang="en-AU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AU" sz="1100" dirty="0">
                <a:latin typeface="Arial" panose="020B0604020202020204" pitchFamily="34" charset="0"/>
                <a:cs typeface="Arial" panose="020B0604020202020204" pitchFamily="34" charset="0"/>
              </a:rPr>
              <a:t> February 2026)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Healthcare Improvement Scotland (HIS) (2026)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Quality Assurance. 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https://www.healthcareimprovementscotland.scot/improving-care/quality-management-systems-qms/quality-assurance/#:~:text=It%20involves%20regularly%20checking%20and,planning%2C%20training%2C%20and%20monitoring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(Accessed on: 7</a:t>
            </a:r>
            <a:r>
              <a:rPr lang="en-US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February 2026)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Lawrence, F. and Conn, D.  (2024)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A superbug, doctor shortages and a neonatal unit ‘out of its depth’: failures at Lucy </a:t>
            </a:r>
            <a:r>
              <a:rPr lang="en-US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Letby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 hospital revealed.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https://www.theguardian.com/uk-news/article/2024/sep/08/a-superbug-doctor-shortages-and-a-neonatal-unit-out-of-its-depth-failures-at-lucy-letby-hospital-revealed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(Accessed on: 7</a:t>
            </a:r>
            <a:r>
              <a:rPr lang="en-US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February 2026)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AU" sz="1100" dirty="0">
                <a:latin typeface="Arial" panose="020B0604020202020204" pitchFamily="34" charset="0"/>
                <a:cs typeface="Arial" panose="020B0604020202020204" pitchFamily="34" charset="0"/>
              </a:rPr>
              <a:t>Royal College of Nursing (RCN) (2026) </a:t>
            </a:r>
            <a:r>
              <a:rPr lang="en-AU" sz="1100" i="1" dirty="0">
                <a:latin typeface="Arial" panose="020B0604020202020204" pitchFamily="34" charset="0"/>
                <a:cs typeface="Arial" panose="020B0604020202020204" pitchFamily="34" charset="0"/>
              </a:rPr>
              <a:t>Safe staffing: evaluating the evidence for mandatory nurse-to-patient ratios. </a:t>
            </a:r>
            <a:r>
              <a:rPr lang="en-AU" sz="11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AU" sz="1100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https://www.rcn.org.uk/Professional-Development/publications/rcn-safe-staffing-uk-pub-012-306</a:t>
            </a:r>
            <a:r>
              <a:rPr lang="en-AU" sz="11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AU" sz="1100" dirty="0">
                <a:latin typeface="Arial" panose="020B0604020202020204" pitchFamily="34" charset="0"/>
                <a:cs typeface="Arial" panose="020B0604020202020204" pitchFamily="34" charset="0"/>
              </a:rPr>
              <a:t>(Accessed on: 7</a:t>
            </a:r>
            <a:r>
              <a:rPr lang="en-AU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AU" sz="1100" dirty="0">
                <a:latin typeface="Arial" panose="020B0604020202020204" pitchFamily="34" charset="0"/>
                <a:cs typeface="Arial" panose="020B0604020202020204" pitchFamily="34" charset="0"/>
              </a:rPr>
              <a:t> February 2026)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AU" sz="1100" dirty="0">
                <a:latin typeface="Arial" panose="020B0604020202020204" pitchFamily="34" charset="0"/>
                <a:cs typeface="Arial" panose="020B0604020202020204" pitchFamily="34" charset="0"/>
              </a:rPr>
              <a:t>Wei, N., Wang, Z., Li, X., Zhang, Y., Zhang, J., Huang, Z. and Wang, X. (2024) Improved staffing policies and practices in healthcare based on a conceptual model. 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Frontiers in Public Health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12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1-21. </a:t>
            </a:r>
            <a:r>
              <a:rPr lang="en-IN" sz="11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https://www.frontiersin.org/journals/public-health/articles/10.3389/fpubh.2024.1431017/pdf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</a:p>
          <a:p>
            <a:r>
              <a:rPr lang="en-AU" sz="1100" dirty="0" err="1">
                <a:latin typeface="Arial" panose="020B0604020202020204" pitchFamily="34" charset="0"/>
                <a:cs typeface="Arial" panose="020B0604020202020204" pitchFamily="34" charset="0"/>
              </a:rPr>
              <a:t>Wiegmann</a:t>
            </a:r>
            <a:r>
              <a:rPr lang="en-AU" sz="1100" dirty="0">
                <a:latin typeface="Arial" panose="020B0604020202020204" pitchFamily="34" charset="0"/>
                <a:cs typeface="Arial" panose="020B0604020202020204" pitchFamily="34" charset="0"/>
              </a:rPr>
              <a:t>, D.A., Wood, L.J., Cohen, T.N. and </a:t>
            </a:r>
            <a:r>
              <a:rPr lang="en-AU" sz="1100" dirty="0" err="1">
                <a:latin typeface="Arial" panose="020B0604020202020204" pitchFamily="34" charset="0"/>
                <a:cs typeface="Arial" panose="020B0604020202020204" pitchFamily="34" charset="0"/>
              </a:rPr>
              <a:t>Shappell</a:t>
            </a:r>
            <a:r>
              <a:rPr lang="en-AU" sz="1100" dirty="0">
                <a:latin typeface="Arial" panose="020B0604020202020204" pitchFamily="34" charset="0"/>
                <a:cs typeface="Arial" panose="020B0604020202020204" pitchFamily="34" charset="0"/>
              </a:rPr>
              <a:t>, S.A. (2022) Understanding the “Swiss cheese model” and its application to patient safety. 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patient safety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18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(2), pp.119-123. </a:t>
            </a:r>
            <a:r>
              <a:rPr lang="en-IN" sz="11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https://pmc.ncbi.nlm.nih.gov/articles/PMC8514562/pdf/nihms-1651282.pdf</a:t>
            </a:r>
            <a:endParaRPr lang="en-AU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40209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252</TotalTime>
  <Words>1400</Words>
  <Application>Microsoft Office PowerPoint</Application>
  <PresentationFormat>Widescreen</PresentationFormat>
  <Paragraphs>93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Parallax</vt:lpstr>
      <vt:lpstr>Lucy Letby Case (Countess of Chester Hospital, UK) (Quality assurance and service improvement)</vt:lpstr>
      <vt:lpstr>Introduction </vt:lpstr>
      <vt:lpstr>Quality concerns in the case </vt:lpstr>
      <vt:lpstr>Swiss Cheese model  </vt:lpstr>
      <vt:lpstr>Benchmarking gaps</vt:lpstr>
      <vt:lpstr>Policy issues contributing to the root causes and its influence on service delivery</vt:lpstr>
      <vt:lpstr>Policy issues contributing to the root causes and its influence on service delivery (Continued)</vt:lpstr>
      <vt:lpstr>Policy issues contributing to the root causes and its influence on service delivery (Continued)</vt:lpstr>
      <vt:lpstr>Impact of the root causes</vt:lpstr>
      <vt:lpstr>Impact of the root causes </vt:lpstr>
      <vt:lpstr>Component 2 structure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</dc:creator>
  <cp:lastModifiedBy>sp70464241@gmail.com</cp:lastModifiedBy>
  <cp:revision>8</cp:revision>
  <dcterms:created xsi:type="dcterms:W3CDTF">2026-02-07T11:42:21Z</dcterms:created>
  <dcterms:modified xsi:type="dcterms:W3CDTF">2026-02-21T22:02:42Z</dcterms:modified>
</cp:coreProperties>
</file>