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Default Extension="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notesSlides/notesSlide2.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notesSlides/notesSlide8.xml" ContentType="application/vnd.openxmlformats-officedocument.presentationml.notesSlide+xml"/>
  <Override PartName="/ppt/slides/slide8.xml" ContentType="application/vnd.openxmlformats-officedocument.presentationml.slide+xml"/>
  <Override PartName="/ppt/notesSlides/notesSlide9.xml" ContentType="application/vnd.openxmlformats-officedocument.presentationml.notesSlide+xml"/>
  <Override PartName="/ppt/slides/slide9.xml" ContentType="application/vnd.openxmlformats-officedocument.presentationml.slide+xml"/>
  <Override PartName="/ppt/notesSlides/notesSlide10.xml" ContentType="application/vnd.openxmlformats-officedocument.presentationml.notesSlide+xml"/>
  <Override PartName="/ppt/slides/slide10.xml" ContentType="application/vnd.openxmlformats-officedocument.presentationml.slide+xml"/>
  <Override PartName="/ppt/notesSlides/notesSlide11.xml" ContentType="application/vnd.openxmlformats-officedocument.presentationml.notesSlide+xml"/>
  <Override PartName="/ppt/slides/slide11.xml" ContentType="application/vnd.openxmlformats-officedocument.presentationml.slide+xml"/>
  <Override PartName="/ppt/notesSlides/notesSlide12.xml" ContentType="application/vnd.openxmlformats-officedocument.presentationml.notesSlide+xml"/>
  <Override PartName="/ppt/slides/slide12.xml" ContentType="application/vnd.openxmlformats-officedocument.presentationml.slide+xml"/>
  <Override PartName="/ppt/notesSlides/notesSlide13.xml" ContentType="application/vnd.openxmlformats-officedocument.presentationml.notesSlide+xml"/>
  <Override PartName="/ppt/slides/slide13.xml" ContentType="application/vnd.openxmlformats-officedocument.presentationml.slide+xml"/>
  <Override PartName="/ppt/notesSlides/notesSlide14.xml" ContentType="application/vnd.openxmlformats-officedocument.presentationml.notesSlide+xml"/>
  <Override PartName="/ppt/slides/slide14.xml" ContentType="application/vnd.openxmlformats-officedocument.presentationml.slide+xml"/>
  <Override PartName="/ppt/notesSlides/notesSlide15.xml" ContentType="application/vnd.openxmlformats-officedocument.presentationml.notesSlide+xml"/>
  <Override PartName="/ppt/slides/slide15.xml" ContentType="application/vnd.openxmlformats-officedocument.presentationml.slide+xml"/>
  <Override PartName="/ppt/notesSlides/notesSlide16.xml" ContentType="application/vnd.openxmlformats-officedocument.presentationml.notesSlide+xml"/>
  <Override PartName="/ppt/slides/slide16.xml" ContentType="application/vnd.openxmlformats-officedocument.presentationml.slide+xml"/>
  <Override PartName="/ppt/notesSlides/notesSlide17.xml" ContentType="application/vnd.openxmlformats-officedocument.presentationml.notesSlide+xml"/>
  <Override PartName="/ppt/slides/slide17.xml" ContentType="application/vnd.openxmlformats-officedocument.presentationml.slide+xml"/>
  <Override PartName="/ppt/notesSlides/notesSlide18.xml" ContentType="application/vnd.openxmlformats-officedocument.presentationml.notesSlide+xml"/>
  <Override PartName="/ppt/slides/slide18.xml" ContentType="application/vnd.openxmlformats-officedocument.presentationml.slide+xml"/>
  <Override PartName="/ppt/notesSlides/notesSlide19.xml" ContentType="application/vnd.openxmlformats-officedocument.presentationml.notesSlide+xml"/>
  <Override PartName="/ppt/slides/slide19.xml" ContentType="application/vnd.openxmlformats-officedocument.presentationml.slide+xml"/>
  <Override PartName="/ppt/notesSlides/notesSlide20.xml" ContentType="application/vnd.openxmlformats-officedocument.presentationml.notesSlide+xml"/>
  <Override PartName="/ppt/slides/slide20.xml" ContentType="application/vnd.openxmlformats-officedocument.presentationml.slide+xml"/>
  <Override PartName="/ppt/notesSlides/notesSlide21.xml" ContentType="application/vnd.openxmlformats-officedocument.presentationml.notesSlide+xml"/>
  <Override PartName="/ppt/slides/slide21.xml" ContentType="application/vnd.openxmlformats-officedocument.presentationml.slide+xml"/>
  <Override PartName="/ppt/notesSlides/notesSlide22.xml" ContentType="application/vnd.openxmlformats-officedocument.presentationml.notesSlide+xml"/>
  <Override PartName="/ppt/slides/slide22.xml" ContentType="application/vnd.openxmlformats-officedocument.presentationml.slide+xml"/>
  <Override PartName="/ppt/notesSlides/notesSlide23.xml" ContentType="application/vnd.openxmlformats-officedocument.presentationml.notesSlide+xml"/>
  <Override PartName="/ppt/slides/slide23.xml" ContentType="application/vnd.openxmlformats-officedocument.presentationml.slide+xml"/>
  <Override PartName="/ppt/notesSlides/notesSlide24.xml" ContentType="application/vnd.openxmlformats-officedocument.presentationml.notesSlide+xml"/>
  <Override PartName="/ppt/slides/slide24.xml" ContentType="application/vnd.openxmlformats-officedocument.presentationml.slide+xml"/>
  <Override PartName="/ppt/notesSlides/notesSlide25.xml" ContentType="application/vnd.openxmlformats-officedocument.presentationml.notesSlide+xml"/>
  <Override PartName="/ppt/slides/slide25.xml" ContentType="application/vnd.openxmlformats-officedocument.presentationml.slide+xml"/>
  <Override PartName="/ppt/notesSlides/notesSlide26.xml" ContentType="application/vnd.openxmlformats-officedocument.presentationml.notesSlide+xml"/>
  <Override PartName="/ppt/slides/slide26.xml" ContentType="application/vnd.openxmlformats-officedocument.presentationml.slide+xml"/>
  <Override PartName="/ppt/notesSlides/notesSlide27.xml" ContentType="application/vnd.openxmlformats-officedocument.presentationml.notesSlide+xml"/>
  <Override PartName="/ppt/slides/slide27.xml" ContentType="application/vnd.openxmlformats-officedocument.presentationml.slide+xml"/>
  <Override PartName="/ppt/notesSlides/notesSlide28.xml" ContentType="application/vnd.openxmlformats-officedocument.presentationml.notesSlide+xml"/>
  <Override PartName="/ppt/slides/slide28.xml" ContentType="application/vnd.openxmlformats-officedocument.presentationml.slide+xml"/>
  <Override PartName="/ppt/notesSlides/notesSlide29.xml" ContentType="application/vnd.openxmlformats-officedocument.presentationml.notesSlide+xml"/>
  <Override PartName="/ppt/slides/slide29.xml" ContentType="application/vnd.openxmlformats-officedocument.presentationml.slide+xml"/>
  <Override PartName="/ppt/notesSlides/notesSlide30.xml" ContentType="application/vnd.openxmlformats-officedocument.presentationml.notesSlide+xml"/>
  <Override PartName="/ppt/slides/slide30.xml" ContentType="application/vnd.openxmlformats-officedocument.presentationml.slide+xml"/>
  <Override PartName="/ppt/notesSlides/notesSlide31.xml" ContentType="application/vnd.openxmlformats-officedocument.presentationml.notesSlide+xml"/>
  <Override PartName="/ppt/slides/slide31.xml" ContentType="application/vnd.openxmlformats-officedocument.presentationml.slide+xml"/>
  <Override PartName="/ppt/notesSlides/notesSlide32.xml" ContentType="application/vnd.openxmlformats-officedocument.presentationml.notesSlide+xml"/>
  <Override PartName="/ppt/slides/slide32.xml" ContentType="application/vnd.openxmlformats-officedocument.presentationml.slide+xml"/>
  <Override PartName="/ppt/notesSlides/notesSlide33.xml" ContentType="application/vnd.openxmlformats-officedocument.presentationml.notesSlide+xml"/>
  <Override PartName="/ppt/slides/slide33.xml" ContentType="application/vnd.openxmlformats-officedocument.presentationml.slide+xml"/>
  <Override PartName="/ppt/notesSlides/notesSlide34.xml" ContentType="application/vnd.openxmlformats-officedocument.presentationml.notesSlide+xml"/>
  <Override PartName="/ppt/slides/slide34.xml" ContentType="application/vnd.openxmlformats-officedocument.presentationml.slide+xml"/>
  <Override PartName="/ppt/notesSlides/notesSlide35.xml" ContentType="application/vnd.openxmlformats-officedocument.presentationml.notesSlide+xml"/>
  <Override PartName="/ppt/slides/slide35.xml" ContentType="application/vnd.openxmlformats-officedocument.presentationml.slide+xml"/>
  <Override PartName="/ppt/notesSlides/notesSlide36.xml" ContentType="application/vnd.openxmlformats-officedocument.presentationml.notesSlide+xml"/>
  <Override PartName="/ppt/slides/slide36.xml" ContentType="application/vnd.openxmlformats-officedocument.presentationml.slide+xml"/>
  <Override PartName="/ppt/notesSlides/notesSlide37.xml" ContentType="application/vnd.openxmlformats-officedocument.presentationml.notesSlide+xml"/>
  <Override PartName="/ppt/slides/slide37.xml" ContentType="application/vnd.openxmlformats-officedocument.presentationml.slide+xml"/>
  <Override PartName="/ppt/notesSlides/notesSlide38.xml" ContentType="application/vnd.openxmlformats-officedocument.presentationml.notesSlide+xml"/>
  <Override PartName="/ppt/slides/slide38.xml" ContentType="application/vnd.openxmlformats-officedocument.presentationml.slide+xml"/>
  <Override PartName="/ppt/notesSlides/notesSlide39.xml" ContentType="application/vnd.openxmlformats-officedocument.presentationml.notesSlide+xml"/>
  <Override PartName="/ppt/slides/slide39.xml" ContentType="application/vnd.openxmlformats-officedocument.presentationml.slide+xml"/>
  <Override PartName="/ppt/notesSlides/notesSlide40.xml" ContentType="application/vnd.openxmlformats-officedocument.presentationml.notesSlide+xml"/>
  <Override PartName="/ppt/slides/slide40.xml" ContentType="application/vnd.openxmlformats-officedocument.presentationml.slide+xml"/>
  <Override PartName="/ppt/notesSlides/notesSlide41.xml" ContentType="application/vnd.openxmlformats-officedocument.presentationml.notesSlide+xml"/>
  <Override PartName="/ppt/slides/slide41.xml" ContentType="application/vnd.openxmlformats-officedocument.presentationml.slide+xml"/>
  <Override PartName="/ppt/notesSlides/notesSlide42.xml" ContentType="application/vnd.openxmlformats-officedocument.presentationml.notesSlide+xml"/>
  <Override PartName="/ppt/slides/slide42.xml" ContentType="application/vnd.openxmlformats-officedocument.presentationml.slide+xml"/>
  <Override PartName="/ppt/notesSlides/notesSlide43.xml" ContentType="application/vnd.openxmlformats-officedocument.presentationml.notesSlide+xml"/>
  <Override PartName="/ppt/slides/slide43.xml" ContentType="application/vnd.openxmlformats-officedocument.presentationml.slide+xml"/>
  <Override PartName="/ppt/notesSlides/notesSlide44.xml" ContentType="application/vnd.openxmlformats-officedocument.presentationml.notesSlide+xml"/>
  <Override PartName="/ppt/slides/slide44.xml" ContentType="application/vnd.openxmlformats-officedocument.presentationml.slide+xml"/>
  <Override PartName="/ppt/notesSlides/notesSlide45.xml" ContentType="application/vnd.openxmlformats-officedocument.presentationml.notesSlide+xml"/>
  <Override PartName="/ppt/slides/slide45.xml" ContentType="application/vnd.openxmlformats-officedocument.presentationml.slide+xml"/>
  <Override PartName="/ppt/notesSlides/notesSlide46.xml" ContentType="application/vnd.openxmlformats-officedocument.presentationml.notesSlide+xml"/>
  <Override PartName="/ppt/slides/slide46.xml" ContentType="application/vnd.openxmlformats-officedocument.presentationml.slide+xml"/>
  <Override PartName="/ppt/notesSlides/notesSlide47.xml" ContentType="application/vnd.openxmlformats-officedocument.presentationml.notesSlide+xml"/>
  <Override PartName="/ppt/slides/slide47.xml" ContentType="application/vnd.openxmlformats-officedocument.presentationml.slide+xml"/>
  <Override PartName="/ppt/notesSlides/notesSlide48.xml" ContentType="application/vnd.openxmlformats-officedocument.presentationml.notesSlide+xml"/>
  <Override PartName="/ppt/slides/slide48.xml" ContentType="application/vnd.openxmlformats-officedocument.presentationml.slide+xml"/>
  <Override PartName="/ppt/notesSlides/notesSlide49.xml" ContentType="application/vnd.openxmlformats-officedocument.presentationml.notesSlide+xml"/>
  <Override PartName="/ppt/slides/slide49.xml" ContentType="application/vnd.openxmlformats-officedocument.presentationml.slide+xml"/>
  <Override PartName="/ppt/notesSlides/notesSlide50.xml" ContentType="application/vnd.openxmlformats-officedocument.presentationml.notesSlide+xml"/>
  <Override PartName="/ppt/slides/slide50.xml" ContentType="application/vnd.openxmlformats-officedocument.presentationml.slide+xml"/>
  <Override PartName="/ppt/notesSlides/notesSlide51.xml" ContentType="application/vnd.openxmlformats-officedocument.presentationml.notesSlide+xml"/>
  <Override PartName="/ppt/slides/slide51.xml" ContentType="application/vnd.openxmlformats-officedocument.presentationml.slide+xml"/>
  <Override PartName="/ppt/notesSlides/notesSlide52.xml" ContentType="application/vnd.openxmlformats-officedocument.presentationml.notesSlide+xml"/>
  <Override PartName="/ppt/slides/slide52.xml" ContentType="application/vnd.openxmlformats-officedocument.presentationml.slide+xml"/>
  <Override PartName="/ppt/notesSlides/notesSlide53.xml" ContentType="application/vnd.openxmlformats-officedocument.presentationml.notesSlide+xml"/>
  <Override PartName="/ppt/slides/slide53.xml" ContentType="application/vnd.openxmlformats-officedocument.presentationml.slide+xml"/>
  <Override PartName="/ppt/notesSlides/notesSlide54.xml" ContentType="application/vnd.openxmlformats-officedocument.presentationml.notesSlide+xml"/>
  <Override PartName="/ppt/slides/slide54.xml" ContentType="application/vnd.openxmlformats-officedocument.presentationml.slide+xml"/>
  <Override PartName="/ppt/notesSlides/notesSlide55.xml" ContentType="application/vnd.openxmlformats-officedocument.presentationml.notesSlide+xml"/>
  <Override PartName="/ppt/slides/slide55.xml" ContentType="application/vnd.openxmlformats-officedocument.presentationml.slide+xml"/>
  <Override PartName="/ppt/notesSlides/notesSlide56.xml" ContentType="application/vnd.openxmlformats-officedocument.presentationml.notesSlide+xml"/>
  <Override PartName="/ppt/slides/slide56.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 Id="rId4" Type="http://schemas.openxmlformats.org/package/2006/relationships/metadata/thumbnail" Target="docProps/thumbnail.jpeg"/></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2"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Lst>
  <p:sldSz cx="12192000" cy="6858000"/>
  <p:notesSz cx="6857895" cy="9143861"/>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1pPr>
    <a:lvl2pPr marL="4572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2pPr>
    <a:lvl3pPr marL="9144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3pPr>
    <a:lvl4pPr marL="13716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4pPr>
    <a:lvl5pPr marL="18288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5pPr>
    <a:lvl6pPr marL="22860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6pPr>
    <a:lvl7pPr marL="27432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7pPr>
    <a:lvl8pPr marL="32004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8pPr>
    <a:lvl9pPr marL="32004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4994" autoAdjust="0"/>
    <p:restoredTop sz="94660" autoAdjust="0"/>
  </p:normalViewPr>
  <p:slideViewPr>
    <p:cSldViewPr snapToGrid="0">
      <p:cViewPr varScale="1">
        <p:scale>
          <a:sx n="84" d="100"/>
          <a:sy n="84" d="100"/>
        </p:scale>
        <p:origin x="0" y="0"/>
      </p:cViewPr>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slide" Target="slides/slide26.xml"/><Relationship Id="rId30" Type="http://schemas.openxmlformats.org/officeDocument/2006/relationships/slide" Target="slides/slide27.xml"/><Relationship Id="rId31" Type="http://schemas.openxmlformats.org/officeDocument/2006/relationships/slide" Target="slides/slide28.xml"/><Relationship Id="rId32" Type="http://schemas.openxmlformats.org/officeDocument/2006/relationships/slide" Target="slides/slide29.xml"/><Relationship Id="rId33" Type="http://schemas.openxmlformats.org/officeDocument/2006/relationships/slide" Target="slides/slide30.xml"/><Relationship Id="rId34" Type="http://schemas.openxmlformats.org/officeDocument/2006/relationships/slide" Target="slides/slide31.xml"/><Relationship Id="rId35" Type="http://schemas.openxmlformats.org/officeDocument/2006/relationships/slide" Target="slides/slide32.xml"/><Relationship Id="rId36" Type="http://schemas.openxmlformats.org/officeDocument/2006/relationships/slide" Target="slides/slide33.xml"/><Relationship Id="rId37" Type="http://schemas.openxmlformats.org/officeDocument/2006/relationships/slide" Target="slides/slide34.xml"/><Relationship Id="rId38" Type="http://schemas.openxmlformats.org/officeDocument/2006/relationships/slide" Target="slides/slide35.xml"/><Relationship Id="rId39" Type="http://schemas.openxmlformats.org/officeDocument/2006/relationships/slide" Target="slides/slide36.xml"/><Relationship Id="rId40" Type="http://schemas.openxmlformats.org/officeDocument/2006/relationships/slide" Target="slides/slide37.xml"/><Relationship Id="rId41" Type="http://schemas.openxmlformats.org/officeDocument/2006/relationships/slide" Target="slides/slide38.xml"/><Relationship Id="rId42" Type="http://schemas.openxmlformats.org/officeDocument/2006/relationships/slide" Target="slides/slide39.xml"/><Relationship Id="rId43" Type="http://schemas.openxmlformats.org/officeDocument/2006/relationships/slide" Target="slides/slide40.xml"/><Relationship Id="rId44" Type="http://schemas.openxmlformats.org/officeDocument/2006/relationships/slide" Target="slides/slide41.xml"/><Relationship Id="rId45" Type="http://schemas.openxmlformats.org/officeDocument/2006/relationships/slide" Target="slides/slide42.xml"/><Relationship Id="rId46" Type="http://schemas.openxmlformats.org/officeDocument/2006/relationships/slide" Target="slides/slide43.xml"/><Relationship Id="rId47" Type="http://schemas.openxmlformats.org/officeDocument/2006/relationships/slide" Target="slides/slide44.xml"/><Relationship Id="rId48" Type="http://schemas.openxmlformats.org/officeDocument/2006/relationships/slide" Target="slides/slide45.xml"/><Relationship Id="rId49" Type="http://schemas.openxmlformats.org/officeDocument/2006/relationships/slide" Target="slides/slide46.xml"/><Relationship Id="rId50" Type="http://schemas.openxmlformats.org/officeDocument/2006/relationships/slide" Target="slides/slide47.xml"/><Relationship Id="rId51" Type="http://schemas.openxmlformats.org/officeDocument/2006/relationships/slide" Target="slides/slide48.xml"/><Relationship Id="rId52" Type="http://schemas.openxmlformats.org/officeDocument/2006/relationships/slide" Target="slides/slide49.xml"/><Relationship Id="rId53" Type="http://schemas.openxmlformats.org/officeDocument/2006/relationships/slide" Target="slides/slide50.xml"/><Relationship Id="rId54" Type="http://schemas.openxmlformats.org/officeDocument/2006/relationships/slide" Target="slides/slide51.xml"/><Relationship Id="rId55" Type="http://schemas.openxmlformats.org/officeDocument/2006/relationships/slide" Target="slides/slide52.xml"/><Relationship Id="rId56" Type="http://schemas.openxmlformats.org/officeDocument/2006/relationships/slide" Target="slides/slide53.xml"/><Relationship Id="rId57" Type="http://schemas.openxmlformats.org/officeDocument/2006/relationships/slide" Target="slides/slide54.xml"/><Relationship Id="rId58" Type="http://schemas.openxmlformats.org/officeDocument/2006/relationships/slide" Target="slides/slide55.xml"/><Relationship Id="rId59" Type="http://schemas.openxmlformats.org/officeDocument/2006/relationships/slide" Target="slides/slide56.xml"/><Relationship Id="rId60" Type="http://schemas.openxmlformats.org/officeDocument/2006/relationships/presProps" Target="presProps.xml"/><Relationship Id="rId61" Type="http://schemas.openxmlformats.org/officeDocument/2006/relationships/viewProps" Target="viewProps.xml"/><Relationship Id="rId6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&lt;#&gt;</a:t>
            </a:fld>
            <a:endParaRPr lang="zh-CN" altLang="en-US" sz="1200">
              <a:latin typeface="Calibri" pitchFamily="0" charset="0"/>
              <a:ea typeface="等线" pitchFamily="0" charset="0"/>
              <a:cs typeface="Calibri" pitchFamily="0" charset="0"/>
            </a:endParaRPr>
          </a:p>
        </p:txBody>
      </p:sp>
      <p:sp>
        <p:nvSpPr>
          <p:cNvPr id="7" name="Text box"/>
          <p:cNvSpPr>
            <a:spLocks noGrp="1"/>
          </p:cNvSpPr>
          <p:nvPr>
            <p:ph type="hdr"/>
          </p:nvPr>
        </p:nvSpPr>
        <p:spPr>
          <a:xfrm rot="0">
            <a:off x="0" y="0"/>
            <a:ext cx="2971799" cy="458787"/>
          </a:xfrm>
          <a:prstGeom prst="rect"/>
          <a:noFill/>
          <a:ln w="12700" cmpd="sng" cap="flat">
            <a:noFill/>
            <a:prstDash val="solid"/>
            <a:miter/>
          </a:ln>
        </p:spPr>
        <p:txBody>
          <a:bodyPr vert="horz" wrap="square" lIns="91440" tIns="45720" rIns="91440" bIns="45720" anchor="t" anchorCtr="0">
            <a:prstTxWarp prst="textNoShape"/>
          </a:bodyPr>
          <a:lstStyle/>
          <a:p>
            <a:pPr algn="l"/>
            <a:endParaRPr lang="zh-CN" altLang="en-US" sz="1200">
              <a:latin typeface="Calibri" pitchFamily="0" charset="0"/>
              <a:ea typeface="等线" pitchFamily="0" charset="0"/>
              <a:cs typeface="Calibri" pitchFamily="0" charset="0"/>
            </a:endParaRPr>
          </a:p>
        </p:txBody>
      </p:sp>
      <p:sp>
        <p:nvSpPr>
          <p:cNvPr id="8" name="Text box"/>
          <p:cNvSpPr>
            <a:spLocks noGrp="1"/>
          </p:cNvSpPr>
          <p:nvPr>
            <p:ph type="dt" idx="1"/>
          </p:nvPr>
        </p:nvSpPr>
        <p:spPr>
          <a:xfrm rot="0">
            <a:off x="3884613" y="0"/>
            <a:ext cx="2971800" cy="458787"/>
          </a:xfrm>
          <a:prstGeom prst="rect"/>
          <a:noFill/>
          <a:ln w="12700" cmpd="sng" cap="flat">
            <a:noFill/>
            <a:prstDash val="solid"/>
            <a:miter/>
          </a:ln>
        </p:spPr>
        <p:txBody>
          <a:bodyPr vert="horz" wrap="square" lIns="91440" tIns="45720" rIns="91440" bIns="45720" anchor="t" anchorCtr="0">
            <a:prstTxWarp prst="textNoShape"/>
          </a:bodyPr>
          <a:lstStyle/>
          <a:p>
            <a:pPr algn="r"/>
            <a:fld id="{CAD2D6BD-DE1B-4B5F-8B41-2702339687B9}" type="datetime1">
              <a:rPr lang="en-US" altLang="zh-CN" sz="1200">
                <a:latin typeface="Calibri" pitchFamily="0" charset="0"/>
                <a:ea typeface="等线" pitchFamily="0" charset="0"/>
                <a:cs typeface="Calibri" pitchFamily="0" charset="0"/>
              </a:rPr>
              <a:t>3/15/2026</a:t>
            </a:fld>
            <a:endParaRPr lang="zh-CN" altLang="en-US" sz="1200">
              <a:latin typeface="Calibri" pitchFamily="0" charset="0"/>
              <a:ea typeface="等线" pitchFamily="0" charset="0"/>
              <a:cs typeface="Calibri" pitchFamily="0" charset="0"/>
            </a:endParaRPr>
          </a:p>
        </p:txBody>
      </p:sp>
      <p:sp>
        <p:nvSpPr>
          <p:cNvPr id="9" name="Object"/>
          <p:cNvSpPr>
            <a:spLocks noGrp="1" noChangeAspect="1"/>
          </p:cNvSpPr>
          <p:nvPr>
            <p:ph type="sldImg" idx="2"/>
          </p:nvPr>
        </p:nvSpPr>
        <p:spPr>
          <a:xfrm rot="0">
            <a:off x="685800" y="1143000"/>
            <a:ext cx="5486400" cy="3086100"/>
          </a:xfrm>
          <a:prstGeom prst="rect"/>
          <a:noFill/>
          <a:ln w="12700" cmpd="sng" cap="flat">
            <a:solidFill>
              <a:srgbClr val="000000"/>
            </a:solidFill>
            <a:prstDash val="solid"/>
            <a:round/>
          </a:ln>
        </p:spPr>
      </p:sp>
      <p:sp>
        <p:nvSpPr>
          <p:cNvPr id="10" name="Text box"/>
          <p:cNvSpPr>
            <a:spLocks noGrp="1"/>
          </p:cNvSpPr>
          <p:nvPr>
            <p:ph type="body" idx="3"/>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11" name="Text box"/>
          <p:cNvSpPr>
            <a:spLocks noGrp="1"/>
          </p:cNvSpPr>
          <p:nvPr>
            <p:ph type="ftr" idx="4"/>
          </p:nvPr>
        </p:nvSpPr>
        <p:spPr>
          <a:xfrm rot="0">
            <a:off x="0" y="8685213"/>
            <a:ext cx="2971799" cy="458787"/>
          </a:xfrm>
          <a:prstGeom prst="rect"/>
          <a:noFill/>
          <a:ln w="12700" cmpd="sng" cap="flat">
            <a:noFill/>
            <a:prstDash val="solid"/>
            <a:miter/>
          </a:ln>
        </p:spPr>
        <p:txBody>
          <a:bodyPr vert="horz" wrap="square" lIns="91440" tIns="45720" rIns="91440" bIns="45720" anchor="b" anchorCtr="0">
            <a:prstTxWarp prst="textNoShape"/>
          </a:bodyPr>
          <a:lstStyle/>
          <a:p>
            <a:pPr algn="l"/>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452585236"/>
      </p:ext>
    </p:extLst>
  </p:cSld>
  <p:clrMap bg1="lt1" tx1="dk1" bg2="lt2" tx2="dk2" accent1="accent1" accent2="accent2" accent3="accent3" accent4="accent4" accent5="accent5" accent6="accent6" hlink="hlink" folHlink="folHlink"/>
  <p:hf sldNum="1" hdr="0" ftr="0" dt="0"/>
  <p:notesStyle>
    <a:lvl1pPr marL="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1pPr>
    <a:lvl2pPr marL="457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2pPr>
    <a:lvl3pPr marL="914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3pPr>
    <a:lvl4pPr marL="13716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4pPr>
    <a:lvl5pPr marL="18288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5pPr>
    <a:lvl6pPr marL="22860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6pPr>
    <a:lvl7pPr marL="2743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7pPr>
    <a:lvl8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8pPr>
    <a:lvl9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3.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4.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5.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8.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9.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0.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1.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2.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3.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4.xml"/></Relationships>
</file>

<file path=ppt/notesSlides/_rels/notesSlide5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5.xml"/></Relationships>
</file>

<file path=ppt/notesSlides/_rels/notesSlide5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6.xml"/></Relationships>
</file>

<file path=ppt/notesSlides/notesSlide1.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385802793"/>
      </p:ext>
    </p:extLst>
  </p:cSld>
  <p:clrMapOvr>
    <a:masterClrMapping/>
  </p:clrMapOvr>
</p:notes>
</file>

<file path=ppt/notesSlides/notesSlide2.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952530613"/>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a:t>
            </a:fld>
            <a:endParaRPr lang="zh-CN" altLang="en-US" sz="1200">
              <a:latin typeface="Calibri" pitchFamily="0" charset="0"/>
              <a:ea typeface="等线" pitchFamily="0" charset="0"/>
              <a:cs typeface="Calibri" pitchFamily="0" charset="0"/>
            </a:endParaRPr>
          </a:p>
        </p:txBody>
      </p:sp>
      <p:sp>
        <p:nvSpPr>
          <p:cNvPr id="30"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1"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200" kern="1200">
                <a:solidFill>
                  <a:schemeClr val="tx1"/>
                </a:solidFill>
                <a:latin typeface="Calibri" pitchFamily="0" charset="0"/>
                <a:ea typeface="等线" pitchFamily="0" charset="0"/>
                <a:cs typeface="Droid Sans" pitchFamily="0" charset="0"/>
              </a:rPr>
              <a:t>Due to lack of exercise and poor diets, obesity among young adults is on the increase. This intervention involves the creation of the </a:t>
            </a:r>
            <a:r>
              <a:rPr lang="en-US" altLang="zh-CN" sz="1200" kern="1200">
                <a:solidFill>
                  <a:schemeClr val="tx1"/>
                </a:solidFill>
                <a:latin typeface="Calibri" pitchFamily="0" charset="0"/>
                <a:ea typeface="等线" pitchFamily="0" charset="0"/>
                <a:cs typeface="Droid Sans" pitchFamily="0" charset="0"/>
              </a:rPr>
              <a:t>FitTrack</a:t>
            </a:r>
            <a:r>
              <a:rPr lang="en-US" altLang="zh-CN" sz="1200" kern="1200">
                <a:solidFill>
                  <a:schemeClr val="tx1"/>
                </a:solidFill>
                <a:latin typeface="Calibri" pitchFamily="0" charset="0"/>
                <a:ea typeface="等线" pitchFamily="0" charset="0"/>
                <a:cs typeface="Droid Sans" pitchFamily="0" charset="0"/>
              </a:rPr>
              <a:t>+ digital health application that enables better life health. The app will suit young adults, who are very active on their smartphones and online health technology.</a:t>
            </a:r>
            <a:endParaRPr lang="en-US" altLang="zh-CN" sz="1200" kern="1200">
              <a:solidFill>
                <a:schemeClr val="tx1"/>
              </a:solidFill>
              <a:latin typeface="Calibri" pitchFamily="0" charset="0"/>
              <a:ea typeface="等线" pitchFamily="0" charset="0"/>
              <a:cs typeface="Droid Sans" pitchFamily="0" charset="0"/>
            </a:endParaRPr>
          </a:p>
          <a:p>
            <a:endParaRPr lang="zh-CN" altLang="en-US"/>
          </a:p>
        </p:txBody>
      </p:sp>
      <p:sp>
        <p:nvSpPr>
          <p:cNvPr id="3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3</a:t>
            </a:fld>
            <a:endParaRPr lang="zh-CN" altLang="en-US"/>
          </a:p>
        </p:txBody>
      </p:sp>
    </p:spTree>
    <p:extLst>
      <p:ext uri="{BB962C8B-B14F-4D97-AF65-F5344CB8AC3E}">
        <p14:creationId xmlns:p14="http://schemas.microsoft.com/office/powerpoint/2010/main" val="1830395831"/>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a:t>
            </a:fld>
            <a:endParaRPr lang="zh-CN" altLang="en-US" sz="1200">
              <a:latin typeface="Calibri" pitchFamily="0" charset="0"/>
              <a:ea typeface="等线" pitchFamily="0" charset="0"/>
              <a:cs typeface="Calibri" pitchFamily="0" charset="0"/>
            </a:endParaRPr>
          </a:p>
        </p:txBody>
      </p:sp>
      <p:sp>
        <p:nvSpPr>
          <p:cNvPr id="36"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7"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 rationale behind this intervention is that digital health technologies have proven to be useful workforce in facilitating lifestyle change. </a:t>
            </a:r>
            <a:r>
              <a:rPr lang="en-US" altLang="zh-CN"/>
              <a:t>FitTrack</a:t>
            </a:r>
            <a:r>
              <a:rPr lang="en-US" altLang="zh-CN"/>
              <a:t>+ is created as a Noncommercial health monitoring application that promotes healthier </a:t>
            </a:r>
            <a:r>
              <a:rPr lang="en-US" altLang="zh-CN"/>
              <a:t>behaviours</a:t>
            </a:r>
            <a:r>
              <a:rPr lang="en-US" altLang="zh-CN"/>
              <a:t> amongst young adults as a result of online interaction.</a:t>
            </a:r>
            <a:endParaRPr lang="zh-CN" altLang="en-US"/>
          </a:p>
        </p:txBody>
      </p:sp>
      <p:sp>
        <p:nvSpPr>
          <p:cNvPr id="38"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4</a:t>
            </a:fld>
            <a:endParaRPr lang="zh-CN" altLang="en-US"/>
          </a:p>
        </p:txBody>
      </p:sp>
    </p:spTree>
    <p:extLst>
      <p:ext uri="{BB962C8B-B14F-4D97-AF65-F5344CB8AC3E}">
        <p14:creationId xmlns:p14="http://schemas.microsoft.com/office/powerpoint/2010/main" val="668917231"/>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5</a:t>
            </a:fld>
            <a:endParaRPr lang="zh-CN" altLang="en-US" sz="1200">
              <a:latin typeface="Calibri" pitchFamily="0" charset="0"/>
              <a:ea typeface="等线" pitchFamily="0" charset="0"/>
              <a:cs typeface="Calibri" pitchFamily="0" charset="0"/>
            </a:endParaRPr>
          </a:p>
        </p:txBody>
      </p:sp>
      <p:sp>
        <p:nvSpPr>
          <p:cNvPr id="42"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43"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200" kern="1200">
                <a:solidFill>
                  <a:schemeClr val="tx1"/>
                </a:solidFill>
                <a:latin typeface="Calibri" pitchFamily="0" charset="0"/>
                <a:ea typeface="等线" pitchFamily="0" charset="0"/>
                <a:cs typeface="Droid Sans" pitchFamily="0" charset="0"/>
              </a:rPr>
              <a:t>FitTrack</a:t>
            </a:r>
            <a:r>
              <a:rPr lang="en-US" altLang="zh-CN" sz="1200" kern="1200">
                <a:solidFill>
                  <a:schemeClr val="tx1"/>
                </a:solidFill>
                <a:latin typeface="Calibri" pitchFamily="0" charset="0"/>
                <a:ea typeface="等线" pitchFamily="0" charset="0"/>
                <a:cs typeface="Droid Sans" pitchFamily="0" charset="0"/>
              </a:rPr>
              <a:t>+ is designed as a personalised digital health application that supports individuals in monitoring their daily lifestyle behaviours. The app integrates health tracking, goal setting and coaching features to encourage sustainable behaviour change.</a:t>
            </a:r>
            <a:endParaRPr lang="en-US" altLang="zh-CN" sz="1200" kern="1200">
              <a:solidFill>
                <a:schemeClr val="tx1"/>
              </a:solidFill>
              <a:latin typeface="Calibri" pitchFamily="0" charset="0"/>
              <a:ea typeface="等线" pitchFamily="0" charset="0"/>
              <a:cs typeface="Droid Sans" pitchFamily="0" charset="0"/>
            </a:endParaRPr>
          </a:p>
          <a:p>
            <a:endParaRPr lang="zh-CN" altLang="en-US"/>
          </a:p>
        </p:txBody>
      </p:sp>
      <p:sp>
        <p:nvSpPr>
          <p:cNvPr id="44"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5</a:t>
            </a:fld>
            <a:endParaRPr lang="zh-CN" altLang="en-US"/>
          </a:p>
        </p:txBody>
      </p:sp>
    </p:spTree>
    <p:extLst>
      <p:ext uri="{BB962C8B-B14F-4D97-AF65-F5344CB8AC3E}">
        <p14:creationId xmlns:p14="http://schemas.microsoft.com/office/powerpoint/2010/main" val="477251133"/>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6</a:t>
            </a:fld>
            <a:endParaRPr lang="zh-CN" altLang="en-US" sz="1200">
              <a:latin typeface="Calibri" pitchFamily="0" charset="0"/>
              <a:ea typeface="等线" pitchFamily="0" charset="0"/>
              <a:cs typeface="Calibri" pitchFamily="0" charset="0"/>
            </a:endParaRPr>
          </a:p>
        </p:txBody>
      </p:sp>
      <p:sp>
        <p:nvSpPr>
          <p:cNvPr id="48"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49"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There are a number of weight management apps that can be used digitally. Nonetheless, most of the currently available apps are devoted to the process of counting calories and simple tracking instead of a full-fledged lifestyle management.</a:t>
            </a:r>
            <a:endParaRPr lang="zh-CN" altLang="en-US"/>
          </a:p>
        </p:txBody>
      </p:sp>
      <p:sp>
        <p:nvSpPr>
          <p:cNvPr id="50"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6</a:t>
            </a:fld>
            <a:endParaRPr lang="zh-CN" altLang="en-US"/>
          </a:p>
        </p:txBody>
      </p:sp>
    </p:spTree>
    <p:extLst>
      <p:ext uri="{BB962C8B-B14F-4D97-AF65-F5344CB8AC3E}">
        <p14:creationId xmlns:p14="http://schemas.microsoft.com/office/powerpoint/2010/main" val="1148530609"/>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7</a:t>
            </a:fld>
            <a:endParaRPr lang="zh-CN" altLang="en-US" sz="1200">
              <a:latin typeface="Calibri" pitchFamily="0" charset="0"/>
              <a:ea typeface="等线" pitchFamily="0" charset="0"/>
              <a:cs typeface="Calibri" pitchFamily="0" charset="0"/>
            </a:endParaRPr>
          </a:p>
        </p:txBody>
      </p:sp>
      <p:sp>
        <p:nvSpPr>
          <p:cNvPr id="54"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55"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FitTrack</a:t>
            </a:r>
            <a:r>
              <a:rPr lang="en-US" altLang="zh-CN"/>
              <a:t>+ will be unlike the current applications since it will include several </a:t>
            </a:r>
            <a:r>
              <a:rPr lang="en-US" altLang="zh-CN"/>
              <a:t>behaviour</a:t>
            </a:r>
            <a:r>
              <a:rPr lang="en-US" altLang="zh-CN"/>
              <a:t> change strategies. Digital health intervention is more complete when artificial intelligence is used to support professional coaching and the integration of wearable devices.</a:t>
            </a:r>
            <a:endParaRPr lang="zh-CN" altLang="en-US"/>
          </a:p>
        </p:txBody>
      </p:sp>
      <p:sp>
        <p:nvSpPr>
          <p:cNvPr id="56"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7</a:t>
            </a:fld>
            <a:endParaRPr lang="zh-CN" altLang="en-US"/>
          </a:p>
        </p:txBody>
      </p:sp>
    </p:spTree>
    <p:extLst>
      <p:ext uri="{BB962C8B-B14F-4D97-AF65-F5344CB8AC3E}">
        <p14:creationId xmlns:p14="http://schemas.microsoft.com/office/powerpoint/2010/main" val="1033394436"/>
      </p:ext>
    </p:extLst>
  </p:cSld>
  <p:clrMapOvr>
    <a:masterClrMapping/>
  </p:clrMapOvr>
</p:notes>
</file>

<file path=ppt/notesSlides/notesSlide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8</a:t>
            </a:fld>
            <a:endParaRPr lang="zh-CN" altLang="en-US" sz="1200">
              <a:latin typeface="Calibri" pitchFamily="0" charset="0"/>
              <a:ea typeface="等线" pitchFamily="0" charset="0"/>
              <a:cs typeface="Calibri" pitchFamily="0" charset="0"/>
            </a:endParaRPr>
          </a:p>
        </p:txBody>
      </p:sp>
      <p:sp>
        <p:nvSpPr>
          <p:cNvPr id="60"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61"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200" kern="1200">
                <a:solidFill>
                  <a:schemeClr val="tx1"/>
                </a:solidFill>
                <a:latin typeface="Calibri" pitchFamily="0" charset="0"/>
                <a:ea typeface="等线" pitchFamily="0" charset="0"/>
                <a:cs typeface="Droid Sans" pitchFamily="0" charset="0"/>
              </a:rPr>
              <a:t>The definition of obesity has been in the body mass index where the body mass index above thirty is a clear indication that the person is obese. The growing obesity rates are caused by the increase of sedentary behaviour and diets that are not healthy. Early prevention of obesity can really help to avoid future complications in health status and enhance the health of the population.</a:t>
            </a:r>
            <a:endParaRPr lang="en-US" altLang="zh-CN" sz="1200" kern="1200">
              <a:solidFill>
                <a:schemeClr val="tx1"/>
              </a:solidFill>
              <a:latin typeface="Calibri" pitchFamily="0" charset="0"/>
              <a:ea typeface="等线" pitchFamily="0" charset="0"/>
              <a:cs typeface="Droid Sans" pitchFamily="0" charset="0"/>
            </a:endParaRPr>
          </a:p>
          <a:p>
            <a:endParaRPr lang="zh-CN" altLang="en-US"/>
          </a:p>
        </p:txBody>
      </p:sp>
      <p:sp>
        <p:nvSpPr>
          <p:cNvPr id="6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8</a:t>
            </a:fld>
            <a:endParaRPr lang="zh-CN" altLang="en-US"/>
          </a:p>
        </p:txBody>
      </p:sp>
    </p:spTree>
    <p:extLst>
      <p:ext uri="{BB962C8B-B14F-4D97-AF65-F5344CB8AC3E}">
        <p14:creationId xmlns:p14="http://schemas.microsoft.com/office/powerpoint/2010/main" val="418653310"/>
      </p:ext>
    </p:extLst>
  </p:cSld>
  <p:clrMapOvr>
    <a:masterClrMapping/>
  </p:clrMapOvr>
</p:notes>
</file>

<file path=ppt/notesSlides/notesSlide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9</a:t>
            </a:fld>
            <a:endParaRPr lang="zh-CN" altLang="en-US" sz="1200">
              <a:latin typeface="Calibri" pitchFamily="0" charset="0"/>
              <a:ea typeface="等线" pitchFamily="0" charset="0"/>
              <a:cs typeface="Calibri" pitchFamily="0" charset="0"/>
            </a:endParaRPr>
          </a:p>
        </p:txBody>
      </p:sp>
      <p:sp>
        <p:nvSpPr>
          <p:cNvPr id="66"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67"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200" kern="1200">
                <a:solidFill>
                  <a:schemeClr val="tx1"/>
                </a:solidFill>
                <a:latin typeface="Calibri" pitchFamily="0" charset="0"/>
                <a:ea typeface="等线" pitchFamily="0" charset="0"/>
                <a:cs typeface="Droid Sans" pitchFamily="0" charset="0"/>
              </a:rPr>
              <a:t>Statistics indicate that the number of obese individuals all over the globe is over one billion. One quarter of the adult population is comparatively obese in the United Kingdom. Obesity in young adults is increasing which forms a risk factor of chronic diseases and the prevention measures of obesity require to be done efficiently.</a:t>
            </a:r>
            <a:endParaRPr lang="en-US" altLang="zh-CN" sz="1200" kern="1200">
              <a:solidFill>
                <a:schemeClr val="tx1"/>
              </a:solidFill>
              <a:latin typeface="Calibri" pitchFamily="0" charset="0"/>
              <a:ea typeface="等线" pitchFamily="0" charset="0"/>
              <a:cs typeface="Droid Sans" pitchFamily="0" charset="0"/>
            </a:endParaRPr>
          </a:p>
          <a:p>
            <a:endParaRPr lang="zh-CN" altLang="en-US"/>
          </a:p>
        </p:txBody>
      </p:sp>
      <p:sp>
        <p:nvSpPr>
          <p:cNvPr id="68"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9</a:t>
            </a:fld>
            <a:endParaRPr lang="zh-CN" altLang="en-US"/>
          </a:p>
        </p:txBody>
      </p:sp>
    </p:spTree>
    <p:extLst>
      <p:ext uri="{BB962C8B-B14F-4D97-AF65-F5344CB8AC3E}">
        <p14:creationId xmlns:p14="http://schemas.microsoft.com/office/powerpoint/2010/main" val="893023320"/>
      </p:ext>
    </p:extLst>
  </p:cSld>
  <p:clrMapOvr>
    <a:masterClrMapping/>
  </p:clrMapOvr>
</p:notes>
</file>

<file path=ppt/notesSlides/notesSlide1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10</a:t>
            </a:fld>
            <a:endParaRPr lang="zh-CN" altLang="en-US" sz="1200">
              <a:latin typeface="Calibri" pitchFamily="0" charset="0"/>
              <a:ea typeface="等线" pitchFamily="0" charset="0"/>
              <a:cs typeface="Calibri" pitchFamily="0" charset="0"/>
            </a:endParaRPr>
          </a:p>
        </p:txBody>
      </p:sp>
      <p:sp>
        <p:nvSpPr>
          <p:cNvPr id="72"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73"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200" kern="1200">
                <a:solidFill>
                  <a:schemeClr val="tx1"/>
                </a:solidFill>
                <a:latin typeface="Calibri" pitchFamily="0" charset="0"/>
                <a:ea typeface="等线" pitchFamily="0" charset="0"/>
                <a:cs typeface="Droid Sans" pitchFamily="0" charset="0"/>
              </a:rPr>
              <a:t>The amount of obesity among countries is different. High rates are observed in western countries like the United States, the United Kingdom and Australia. On the contrary, other nations such as Japan do not experience obesity as there is a better diet and lifestyle.</a:t>
            </a:r>
            <a:endParaRPr lang="en-US" altLang="zh-CN" sz="1200" kern="1200">
              <a:solidFill>
                <a:schemeClr val="tx1"/>
              </a:solidFill>
              <a:latin typeface="Calibri" pitchFamily="0" charset="0"/>
              <a:ea typeface="等线" pitchFamily="0" charset="0"/>
              <a:cs typeface="Droid Sans" pitchFamily="0" charset="0"/>
            </a:endParaRPr>
          </a:p>
          <a:p>
            <a:endParaRPr lang="zh-CN" altLang="en-US"/>
          </a:p>
        </p:txBody>
      </p:sp>
      <p:sp>
        <p:nvSpPr>
          <p:cNvPr id="74"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10</a:t>
            </a:fld>
            <a:endParaRPr lang="zh-CN" altLang="en-US"/>
          </a:p>
        </p:txBody>
      </p:sp>
    </p:spTree>
    <p:extLst>
      <p:ext uri="{BB962C8B-B14F-4D97-AF65-F5344CB8AC3E}">
        <p14:creationId xmlns:p14="http://schemas.microsoft.com/office/powerpoint/2010/main" val="544048505"/>
      </p:ext>
    </p:extLst>
  </p:cSld>
  <p:clrMapOvr>
    <a:masterClrMapping/>
  </p:clrMapOvr>
</p:notes>
</file>

<file path=ppt/notesSlides/notesSlide1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11</a:t>
            </a:fld>
            <a:endParaRPr lang="zh-CN" altLang="en-US" sz="1200">
              <a:latin typeface="Calibri" pitchFamily="0" charset="0"/>
              <a:ea typeface="等线" pitchFamily="0" charset="0"/>
              <a:cs typeface="Calibri" pitchFamily="0" charset="0"/>
            </a:endParaRPr>
          </a:p>
        </p:txBody>
      </p:sp>
      <p:sp>
        <p:nvSpPr>
          <p:cNvPr id="78"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79"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200" kern="1200">
                <a:solidFill>
                  <a:schemeClr val="tx1"/>
                </a:solidFill>
                <a:latin typeface="Calibri" pitchFamily="0" charset="0"/>
                <a:ea typeface="等线" pitchFamily="0" charset="0"/>
                <a:cs typeface="Droid Sans" pitchFamily="0" charset="0"/>
              </a:rPr>
              <a:t>Unless the problem of obesity is solved, it may result in severe health outcomes such as diabetes and heart diseases. Such conditions decrease the quality of life and raise the cost of healthcare, becoming an important burden on healthcare systems.</a:t>
            </a:r>
            <a:endParaRPr lang="en-US" altLang="zh-CN" sz="1200" kern="1200">
              <a:solidFill>
                <a:schemeClr val="tx1"/>
              </a:solidFill>
              <a:latin typeface="Calibri" pitchFamily="0" charset="0"/>
              <a:ea typeface="等线" pitchFamily="0" charset="0"/>
              <a:cs typeface="Droid Sans" pitchFamily="0" charset="0"/>
            </a:endParaRPr>
          </a:p>
          <a:p>
            <a:endParaRPr lang="zh-CN" altLang="en-US"/>
          </a:p>
        </p:txBody>
      </p:sp>
      <p:sp>
        <p:nvSpPr>
          <p:cNvPr id="80"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11</a:t>
            </a:fld>
            <a:endParaRPr lang="zh-CN" altLang="en-US"/>
          </a:p>
        </p:txBody>
      </p:sp>
    </p:spTree>
    <p:extLst>
      <p:ext uri="{BB962C8B-B14F-4D97-AF65-F5344CB8AC3E}">
        <p14:creationId xmlns:p14="http://schemas.microsoft.com/office/powerpoint/2010/main" val="1416008682"/>
      </p:ext>
    </p:extLst>
  </p:cSld>
  <p:clrMapOvr>
    <a:masterClrMapping/>
  </p:clrMapOvr>
</p:notes>
</file>

<file path=ppt/notesSlides/notesSlide1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12</a:t>
            </a:fld>
            <a:endParaRPr lang="zh-CN" altLang="en-US" sz="1200">
              <a:latin typeface="Calibri" pitchFamily="0" charset="0"/>
              <a:ea typeface="等线" pitchFamily="0" charset="0"/>
              <a:cs typeface="Calibri" pitchFamily="0" charset="0"/>
            </a:endParaRPr>
          </a:p>
        </p:txBody>
      </p:sp>
      <p:sp>
        <p:nvSpPr>
          <p:cNvPr id="84"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85"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200" kern="1200">
                <a:solidFill>
                  <a:schemeClr val="tx1"/>
                </a:solidFill>
                <a:latin typeface="Calibri" pitchFamily="0" charset="0"/>
                <a:ea typeface="等线" pitchFamily="0" charset="0"/>
                <a:cs typeface="Droid Sans" pitchFamily="0" charset="0"/>
              </a:rPr>
              <a:t>FitTrack</a:t>
            </a:r>
            <a:r>
              <a:rPr lang="en-US" altLang="zh-CN" sz="1200" kern="1200">
                <a:solidFill>
                  <a:schemeClr val="tx1"/>
                </a:solidFill>
                <a:latin typeface="Calibri" pitchFamily="0" charset="0"/>
                <a:ea typeface="等线" pitchFamily="0" charset="0"/>
                <a:cs typeface="Droid Sans" pitchFamily="0" charset="0"/>
              </a:rPr>
              <a:t>+ is a digital health application to help in keeping healthier behaviours. It enables users to track nutrition, activity and weight along with offer individual advice and internet coaching as a form of motivation to make healthy lifestyle changes.</a:t>
            </a:r>
            <a:endParaRPr lang="en-US" altLang="zh-CN" sz="1200" kern="1200">
              <a:solidFill>
                <a:schemeClr val="tx1"/>
              </a:solidFill>
              <a:latin typeface="Calibri" pitchFamily="0" charset="0"/>
              <a:ea typeface="等线" pitchFamily="0" charset="0"/>
              <a:cs typeface="Droid Sans" pitchFamily="0" charset="0"/>
            </a:endParaRPr>
          </a:p>
          <a:p>
            <a:endParaRPr lang="zh-CN" altLang="en-US"/>
          </a:p>
        </p:txBody>
      </p:sp>
      <p:sp>
        <p:nvSpPr>
          <p:cNvPr id="86"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12</a:t>
            </a:fld>
            <a:endParaRPr lang="zh-CN" altLang="en-US"/>
          </a:p>
        </p:txBody>
      </p:sp>
    </p:spTree>
    <p:extLst>
      <p:ext uri="{BB962C8B-B14F-4D97-AF65-F5344CB8AC3E}">
        <p14:creationId xmlns:p14="http://schemas.microsoft.com/office/powerpoint/2010/main" val="952707770"/>
      </p:ext>
    </p:extLst>
  </p:cSld>
  <p:clrMapOvr>
    <a:masterClrMapping/>
  </p:clrMapOvr>
</p:notes>
</file>

<file path=ppt/notesSlides/notesSlide1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13</a:t>
            </a:fld>
            <a:endParaRPr lang="zh-CN" altLang="en-US" sz="1200">
              <a:latin typeface="Calibri" pitchFamily="0" charset="0"/>
              <a:ea typeface="等线" pitchFamily="0" charset="0"/>
              <a:cs typeface="Calibri" pitchFamily="0" charset="0"/>
            </a:endParaRPr>
          </a:p>
        </p:txBody>
      </p:sp>
      <p:sp>
        <p:nvSpPr>
          <p:cNvPr id="90"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91"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200" kern="1200">
                <a:solidFill>
                  <a:schemeClr val="tx1"/>
                </a:solidFill>
                <a:latin typeface="Calibri" pitchFamily="0" charset="0"/>
                <a:ea typeface="等线" pitchFamily="0" charset="0"/>
                <a:cs typeface="Droid Sans" pitchFamily="0" charset="0"/>
              </a:rPr>
              <a:t>FitTrack</a:t>
            </a:r>
            <a:r>
              <a:rPr lang="en-US" altLang="zh-CN" sz="1200" kern="1200">
                <a:solidFill>
                  <a:schemeClr val="tx1"/>
                </a:solidFill>
                <a:latin typeface="Calibri" pitchFamily="0" charset="0"/>
                <a:ea typeface="等线" pitchFamily="0" charset="0"/>
                <a:cs typeface="Droid Sans" pitchFamily="0" charset="0"/>
              </a:rPr>
              <a:t>+ is unique as it is a product that involves the use of artificial intelligence, building of wearables, and professional training. It has features that enable customised health advice, goal tracking and constant motivation, potentially increasing engagement and helping to sustain behaviour change.</a:t>
            </a:r>
            <a:endParaRPr lang="en-US" altLang="zh-CN" sz="1200" kern="1200">
              <a:solidFill>
                <a:schemeClr val="tx1"/>
              </a:solidFill>
              <a:latin typeface="Calibri" pitchFamily="0" charset="0"/>
              <a:ea typeface="等线" pitchFamily="0" charset="0"/>
              <a:cs typeface="Droid Sans" pitchFamily="0" charset="0"/>
            </a:endParaRPr>
          </a:p>
          <a:p>
            <a:endParaRPr lang="zh-CN" altLang="en-US"/>
          </a:p>
        </p:txBody>
      </p:sp>
      <p:sp>
        <p:nvSpPr>
          <p:cNvPr id="9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13</a:t>
            </a:fld>
            <a:endParaRPr lang="zh-CN" altLang="en-US"/>
          </a:p>
        </p:txBody>
      </p:sp>
    </p:spTree>
    <p:extLst>
      <p:ext uri="{BB962C8B-B14F-4D97-AF65-F5344CB8AC3E}">
        <p14:creationId xmlns:p14="http://schemas.microsoft.com/office/powerpoint/2010/main" val="636672860"/>
      </p:ext>
    </p:extLst>
  </p:cSld>
  <p:clrMapOvr>
    <a:masterClrMapping/>
  </p:clrMapOvr>
</p:notes>
</file>

<file path=ppt/notesSlides/notesSlide1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14</a:t>
            </a:fld>
            <a:endParaRPr lang="zh-CN" altLang="en-US" sz="1200">
              <a:latin typeface="Calibri" pitchFamily="0" charset="0"/>
              <a:ea typeface="等线" pitchFamily="0" charset="0"/>
              <a:cs typeface="Calibri" pitchFamily="0" charset="0"/>
            </a:endParaRPr>
          </a:p>
        </p:txBody>
      </p:sp>
      <p:sp>
        <p:nvSpPr>
          <p:cNvPr id="96"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97"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200" kern="1200">
                <a:solidFill>
                  <a:schemeClr val="tx1"/>
                </a:solidFill>
                <a:latin typeface="Calibri" pitchFamily="0" charset="0"/>
                <a:ea typeface="等线" pitchFamily="0" charset="0"/>
                <a:cs typeface="Droid Sans" pitchFamily="0" charset="0"/>
              </a:rPr>
              <a:t>The young adults are the perfect target population as they are major users of digital technologies and smartphones. Many lifestyle habits developed in early adulthood are usually carried forward in later life and this makes early digital interventions to be useful at enhancing healthier behaviours.</a:t>
            </a:r>
            <a:endParaRPr lang="en-US" altLang="zh-CN" sz="1200" kern="1200">
              <a:solidFill>
                <a:schemeClr val="tx1"/>
              </a:solidFill>
              <a:latin typeface="Calibri" pitchFamily="0" charset="0"/>
              <a:ea typeface="等线" pitchFamily="0" charset="0"/>
              <a:cs typeface="Droid Sans" pitchFamily="0" charset="0"/>
            </a:endParaRPr>
          </a:p>
          <a:p>
            <a:endParaRPr lang="zh-CN" altLang="en-US"/>
          </a:p>
        </p:txBody>
      </p:sp>
      <p:sp>
        <p:nvSpPr>
          <p:cNvPr id="98"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14</a:t>
            </a:fld>
            <a:endParaRPr lang="zh-CN" altLang="en-US"/>
          </a:p>
        </p:txBody>
      </p:sp>
    </p:spTree>
    <p:extLst>
      <p:ext uri="{BB962C8B-B14F-4D97-AF65-F5344CB8AC3E}">
        <p14:creationId xmlns:p14="http://schemas.microsoft.com/office/powerpoint/2010/main" val="216621909"/>
      </p:ext>
    </p:extLst>
  </p:cSld>
  <p:clrMapOvr>
    <a:masterClrMapping/>
  </p:clrMapOvr>
</p:notes>
</file>

<file path=ppt/notesSlides/notesSlide1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15</a:t>
            </a:fld>
            <a:endParaRPr lang="zh-CN" altLang="en-US" sz="1200">
              <a:latin typeface="Calibri" pitchFamily="0" charset="0"/>
              <a:ea typeface="等线" pitchFamily="0" charset="0"/>
              <a:cs typeface="Calibri" pitchFamily="0" charset="0"/>
            </a:endParaRPr>
          </a:p>
        </p:txBody>
      </p:sp>
      <p:sp>
        <p:nvSpPr>
          <p:cNvPr id="102"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03"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200" kern="1200">
                <a:solidFill>
                  <a:schemeClr val="tx1"/>
                </a:solidFill>
                <a:latin typeface="Calibri" pitchFamily="0" charset="0"/>
                <a:ea typeface="等线" pitchFamily="0" charset="0"/>
                <a:cs typeface="Droid Sans" pitchFamily="0" charset="0"/>
              </a:rPr>
              <a:t>Several digital applications already support weight management. However, many focus mainly on calorie tracking. </a:t>
            </a:r>
            <a:r>
              <a:rPr lang="en-US" altLang="zh-CN" sz="1200" kern="1200">
                <a:solidFill>
                  <a:schemeClr val="tx1"/>
                </a:solidFill>
                <a:latin typeface="Calibri" pitchFamily="0" charset="0"/>
                <a:ea typeface="等线" pitchFamily="0" charset="0"/>
                <a:cs typeface="Droid Sans" pitchFamily="0" charset="0"/>
              </a:rPr>
              <a:t>FitTrack</a:t>
            </a:r>
            <a:r>
              <a:rPr lang="en-US" altLang="zh-CN" sz="1200" kern="1200">
                <a:solidFill>
                  <a:schemeClr val="tx1"/>
                </a:solidFill>
                <a:latin typeface="Calibri" pitchFamily="0" charset="0"/>
                <a:ea typeface="等线" pitchFamily="0" charset="0"/>
                <a:cs typeface="Droid Sans" pitchFamily="0" charset="0"/>
              </a:rPr>
              <a:t>+ offers a more comprehensive approach by combining monitoring tools, artificial intelligence recommendations and professional coaching to improve engagement and support sustainable behaviour change.</a:t>
            </a:r>
            <a:endParaRPr lang="en-US" altLang="zh-CN" sz="1200" kern="1200">
              <a:solidFill>
                <a:schemeClr val="tx1"/>
              </a:solidFill>
              <a:latin typeface="Calibri" pitchFamily="0" charset="0"/>
              <a:ea typeface="等线" pitchFamily="0" charset="0"/>
              <a:cs typeface="Droid Sans" pitchFamily="0" charset="0"/>
            </a:endParaRPr>
          </a:p>
          <a:p>
            <a:endParaRPr lang="zh-CN" altLang="en-US"/>
          </a:p>
        </p:txBody>
      </p:sp>
      <p:sp>
        <p:nvSpPr>
          <p:cNvPr id="104"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15</a:t>
            </a:fld>
            <a:endParaRPr lang="zh-CN" altLang="en-US"/>
          </a:p>
        </p:txBody>
      </p:sp>
    </p:spTree>
    <p:extLst>
      <p:ext uri="{BB962C8B-B14F-4D97-AF65-F5344CB8AC3E}">
        <p14:creationId xmlns:p14="http://schemas.microsoft.com/office/powerpoint/2010/main" val="1991838959"/>
      </p:ext>
    </p:extLst>
  </p:cSld>
  <p:clrMapOvr>
    <a:masterClrMapping/>
  </p:clrMapOvr>
</p:notes>
</file>

<file path=ppt/notesSlides/notesSlide16.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16</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093893175"/>
      </p:ext>
    </p:extLst>
  </p:cSld>
  <p:clrMapOvr>
    <a:masterClrMapping/>
  </p:clrMapOvr>
</p:notes>
</file>

<file path=ppt/notesSlides/notesSlide17.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17</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095403310"/>
      </p:ext>
    </p:extLst>
  </p:cSld>
  <p:clrMapOvr>
    <a:masterClrMapping/>
  </p:clrMapOvr>
</p:notes>
</file>

<file path=ppt/notesSlides/notesSlide18.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18</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968282247"/>
      </p:ext>
    </p:extLst>
  </p:cSld>
  <p:clrMapOvr>
    <a:masterClrMapping/>
  </p:clrMapOvr>
</p:notes>
</file>

<file path=ppt/notesSlides/notesSlide1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19</a:t>
            </a:fld>
            <a:endParaRPr lang="zh-CN" altLang="en-US" sz="1200">
              <a:latin typeface="Calibri" pitchFamily="0" charset="0"/>
              <a:ea typeface="等线" pitchFamily="0" charset="0"/>
              <a:cs typeface="Calibri" pitchFamily="0" charset="0"/>
            </a:endParaRPr>
          </a:p>
        </p:txBody>
      </p:sp>
      <p:sp>
        <p:nvSpPr>
          <p:cNvPr id="114" name="Object"/>
          <p:cNvSpPr>
            <a:spLocks noGrp="1" noChangeAspect="1"/>
          </p:cNvSpPr>
          <p:nvPr>
            <p:ph type="sldImg"/>
          </p:nvPr>
        </p:nvSpPr>
        <p:spPr>
          <a:xfrm rot="0">
            <a:off x="685800" y="1143000"/>
            <a:ext cx="5486400" cy="3086100"/>
          </a:xfrm>
          <a:prstGeom prst="rect"/>
          <a:noFill/>
          <a:ln w="12700" cmpd="sng" cap="flat">
            <a:solidFill>
              <a:srgbClr val="000000"/>
            </a:solidFill>
            <a:prstDash val="solid"/>
            <a:miter/>
          </a:ln>
        </p:spPr>
      </p:sp>
      <p:sp>
        <p:nvSpPr>
          <p:cNvPr id="115"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eaLnBrk="1" latinLnBrk="0" hangingPunct="1">
              <a:spcBef>
                <a:spcPts val="0"/>
              </a:spcBef>
            </a:pPr>
            <a:endParaRPr lang="en-US" altLang="zh-CN"/>
          </a:p>
          <a:p>
            <a:pPr eaLnBrk="1" latinLnBrk="0" hangingPunct="1">
              <a:spcBef>
                <a:spcPts val="0"/>
              </a:spcBef>
            </a:pPr>
            <a:endParaRPr lang="zh-CN" altLang="en-US"/>
          </a:p>
        </p:txBody>
      </p:sp>
      <p:sp>
        <p:nvSpPr>
          <p:cNvPr id="116"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Aptos" pitchFamily="0" charset="0"/>
                <a:ea typeface="等线" pitchFamily="0" charset="0"/>
                <a:cs typeface="Droid Sans" pitchFamily="0" charset="0"/>
              </a:rPr>
              <a:t>19</a:t>
            </a:fld>
            <a:endParaRPr lang="zh-CN" altLang="en-US" sz="1200" b="0" i="0" u="none" strike="noStrike" kern="1200" cap="none" spc="0" baseline="0">
              <a:solidFill>
                <a:srgbClr val="000000"/>
              </a:solidFill>
              <a:latin typeface="Aptos" pitchFamily="0" charset="0"/>
              <a:ea typeface="等线" pitchFamily="0" charset="0"/>
              <a:cs typeface="Droid Sans" pitchFamily="0" charset="0"/>
            </a:endParaRPr>
          </a:p>
        </p:txBody>
      </p:sp>
    </p:spTree>
    <p:extLst>
      <p:ext uri="{BB962C8B-B14F-4D97-AF65-F5344CB8AC3E}">
        <p14:creationId xmlns:p14="http://schemas.microsoft.com/office/powerpoint/2010/main" val="1311200476"/>
      </p:ext>
    </p:extLst>
  </p:cSld>
  <p:clrMapOvr>
    <a:masterClrMapping/>
  </p:clrMapOvr>
</p:notes>
</file>

<file path=ppt/notesSlides/notesSlide2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20</a:t>
            </a:fld>
            <a:endParaRPr lang="zh-CN" altLang="en-US" sz="1200">
              <a:latin typeface="Calibri" pitchFamily="0" charset="0"/>
              <a:ea typeface="等线" pitchFamily="0" charset="0"/>
              <a:cs typeface="Calibri" pitchFamily="0" charset="0"/>
            </a:endParaRPr>
          </a:p>
        </p:txBody>
      </p:sp>
      <p:sp>
        <p:nvSpPr>
          <p:cNvPr id="121" name="Object"/>
          <p:cNvSpPr>
            <a:spLocks noGrp="1" noChangeAspect="1"/>
          </p:cNvSpPr>
          <p:nvPr>
            <p:ph type="sldImg"/>
          </p:nvPr>
        </p:nvSpPr>
        <p:spPr>
          <a:xfrm rot="0">
            <a:off x="685800" y="1143000"/>
            <a:ext cx="5486400" cy="3086100"/>
          </a:xfrm>
          <a:prstGeom prst="rect"/>
          <a:noFill/>
          <a:ln w="12700" cmpd="sng" cap="flat">
            <a:solidFill>
              <a:srgbClr val="000000"/>
            </a:solidFill>
            <a:prstDash val="solid"/>
            <a:miter/>
          </a:ln>
        </p:spPr>
      </p:sp>
      <p:sp>
        <p:nvSpPr>
          <p:cNvPr id="122"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12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Aptos" pitchFamily="0" charset="0"/>
                <a:ea typeface="等线" pitchFamily="0" charset="0"/>
                <a:cs typeface="Droid Sans" pitchFamily="0" charset="0"/>
              </a:rPr>
              <a:t>20</a:t>
            </a:fld>
            <a:endParaRPr lang="zh-CN" altLang="en-US" sz="1200" b="0" i="0" u="none" strike="noStrike" kern="1200" cap="none" spc="0" baseline="0">
              <a:solidFill>
                <a:srgbClr val="000000"/>
              </a:solidFill>
              <a:latin typeface="Aptos" pitchFamily="0" charset="0"/>
              <a:ea typeface="等线" pitchFamily="0" charset="0"/>
              <a:cs typeface="Droid Sans" pitchFamily="0" charset="0"/>
            </a:endParaRPr>
          </a:p>
        </p:txBody>
      </p:sp>
    </p:spTree>
    <p:extLst>
      <p:ext uri="{BB962C8B-B14F-4D97-AF65-F5344CB8AC3E}">
        <p14:creationId xmlns:p14="http://schemas.microsoft.com/office/powerpoint/2010/main" val="889144190"/>
      </p:ext>
    </p:extLst>
  </p:cSld>
  <p:clrMapOvr>
    <a:masterClrMapping/>
  </p:clrMapOvr>
</p:notes>
</file>

<file path=ppt/notesSlides/notesSlide2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21</a:t>
            </a:fld>
            <a:endParaRPr lang="zh-CN" altLang="en-US" sz="1200">
              <a:latin typeface="Calibri" pitchFamily="0" charset="0"/>
              <a:ea typeface="等线" pitchFamily="0" charset="0"/>
              <a:cs typeface="Calibri" pitchFamily="0" charset="0"/>
            </a:endParaRPr>
          </a:p>
        </p:txBody>
      </p:sp>
      <p:sp>
        <p:nvSpPr>
          <p:cNvPr id="127" name="Object"/>
          <p:cNvSpPr>
            <a:spLocks noGrp="1" noChangeAspect="1"/>
          </p:cNvSpPr>
          <p:nvPr>
            <p:ph type="sldImg"/>
          </p:nvPr>
        </p:nvSpPr>
        <p:spPr>
          <a:xfrm rot="0">
            <a:off x="685800" y="1143000"/>
            <a:ext cx="5486400" cy="3086100"/>
          </a:xfrm>
          <a:prstGeom prst="rect"/>
          <a:noFill/>
          <a:ln w="12700" cmpd="sng" cap="flat">
            <a:solidFill>
              <a:srgbClr val="000000"/>
            </a:solidFill>
            <a:prstDash val="solid"/>
            <a:miter/>
          </a:ln>
        </p:spPr>
      </p:sp>
      <p:sp>
        <p:nvSpPr>
          <p:cNvPr id="128"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eaLnBrk="1" latinLnBrk="0" hangingPunct="1">
              <a:spcBef>
                <a:spcPts val="0"/>
              </a:spcBef>
            </a:pPr>
            <a:endParaRPr lang="en-US" altLang="zh-CN"/>
          </a:p>
          <a:p>
            <a:pPr eaLnBrk="1" latinLnBrk="0" hangingPunct="1">
              <a:spcBef>
                <a:spcPts val="0"/>
              </a:spcBef>
            </a:pPr>
            <a:endParaRPr lang="zh-CN" altLang="en-US"/>
          </a:p>
        </p:txBody>
      </p:sp>
      <p:sp>
        <p:nvSpPr>
          <p:cNvPr id="129"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Aptos" pitchFamily="0" charset="0"/>
                <a:ea typeface="等线" pitchFamily="0" charset="0"/>
                <a:cs typeface="Droid Sans" pitchFamily="0" charset="0"/>
              </a:rPr>
              <a:t>21</a:t>
            </a:fld>
            <a:endParaRPr lang="zh-CN" altLang="en-US" sz="1200" b="0" i="0" u="none" strike="noStrike" kern="1200" cap="none" spc="0" baseline="0">
              <a:solidFill>
                <a:srgbClr val="000000"/>
              </a:solidFill>
              <a:latin typeface="Aptos" pitchFamily="0" charset="0"/>
              <a:ea typeface="等线" pitchFamily="0" charset="0"/>
              <a:cs typeface="Droid Sans" pitchFamily="0" charset="0"/>
            </a:endParaRPr>
          </a:p>
        </p:txBody>
      </p:sp>
    </p:spTree>
    <p:extLst>
      <p:ext uri="{BB962C8B-B14F-4D97-AF65-F5344CB8AC3E}">
        <p14:creationId xmlns:p14="http://schemas.microsoft.com/office/powerpoint/2010/main" val="2019203037"/>
      </p:ext>
    </p:extLst>
  </p:cSld>
  <p:clrMapOvr>
    <a:masterClrMapping/>
  </p:clrMapOvr>
</p:notes>
</file>

<file path=ppt/notesSlides/notesSlide2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22</a:t>
            </a:fld>
            <a:endParaRPr lang="zh-CN" altLang="en-US" sz="1200">
              <a:latin typeface="Calibri" pitchFamily="0" charset="0"/>
              <a:ea typeface="等线" pitchFamily="0" charset="0"/>
              <a:cs typeface="Calibri" pitchFamily="0" charset="0"/>
            </a:endParaRPr>
          </a:p>
        </p:txBody>
      </p:sp>
      <p:sp>
        <p:nvSpPr>
          <p:cNvPr id="134" name="Object"/>
          <p:cNvSpPr>
            <a:spLocks noGrp="1" noChangeAspect="1"/>
          </p:cNvSpPr>
          <p:nvPr>
            <p:ph type="sldImg"/>
          </p:nvPr>
        </p:nvSpPr>
        <p:spPr>
          <a:xfrm rot="0">
            <a:off x="685800" y="1143000"/>
            <a:ext cx="5486400" cy="3086100"/>
          </a:xfrm>
          <a:prstGeom prst="rect"/>
          <a:noFill/>
          <a:ln w="12700" cmpd="sng" cap="flat">
            <a:solidFill>
              <a:srgbClr val="000000"/>
            </a:solidFill>
            <a:prstDash val="solid"/>
            <a:miter/>
          </a:ln>
        </p:spPr>
      </p:sp>
      <p:sp>
        <p:nvSpPr>
          <p:cNvPr id="135"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eaLnBrk="1" latinLnBrk="0" hangingPunct="1">
              <a:spcBef>
                <a:spcPts val="0"/>
              </a:spcBef>
            </a:pPr>
            <a:endParaRPr lang="en-US" altLang="zh-CN"/>
          </a:p>
          <a:p>
            <a:pPr eaLnBrk="1" latinLnBrk="0" hangingPunct="1">
              <a:spcBef>
                <a:spcPts val="0"/>
              </a:spcBef>
            </a:pPr>
            <a:endParaRPr lang="zh-CN" altLang="en-US"/>
          </a:p>
        </p:txBody>
      </p:sp>
      <p:sp>
        <p:nvSpPr>
          <p:cNvPr id="136"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Aptos" pitchFamily="0" charset="0"/>
                <a:ea typeface="等线" pitchFamily="0" charset="0"/>
                <a:cs typeface="Droid Sans" pitchFamily="0" charset="0"/>
              </a:rPr>
              <a:t>22</a:t>
            </a:fld>
            <a:endParaRPr lang="zh-CN" altLang="en-US" sz="1200" b="0" i="0" u="none" strike="noStrike" kern="1200" cap="none" spc="0" baseline="0">
              <a:solidFill>
                <a:srgbClr val="000000"/>
              </a:solidFill>
              <a:latin typeface="Aptos" pitchFamily="0" charset="0"/>
              <a:ea typeface="等线" pitchFamily="0" charset="0"/>
              <a:cs typeface="Droid Sans" pitchFamily="0" charset="0"/>
            </a:endParaRPr>
          </a:p>
        </p:txBody>
      </p:sp>
    </p:spTree>
    <p:extLst>
      <p:ext uri="{BB962C8B-B14F-4D97-AF65-F5344CB8AC3E}">
        <p14:creationId xmlns:p14="http://schemas.microsoft.com/office/powerpoint/2010/main" val="729685563"/>
      </p:ext>
    </p:extLst>
  </p:cSld>
  <p:clrMapOvr>
    <a:masterClrMapping/>
  </p:clrMapOvr>
</p:notes>
</file>

<file path=ppt/notesSlides/notesSlide2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23</a:t>
            </a:fld>
            <a:endParaRPr lang="zh-CN" altLang="en-US" sz="1200">
              <a:latin typeface="Calibri" pitchFamily="0" charset="0"/>
              <a:ea typeface="等线" pitchFamily="0" charset="0"/>
              <a:cs typeface="Calibri" pitchFamily="0" charset="0"/>
            </a:endParaRPr>
          </a:p>
        </p:txBody>
      </p:sp>
      <p:sp>
        <p:nvSpPr>
          <p:cNvPr id="141" name="Object"/>
          <p:cNvSpPr>
            <a:spLocks noGrp="1" noChangeAspect="1"/>
          </p:cNvSpPr>
          <p:nvPr>
            <p:ph type="sldImg"/>
          </p:nvPr>
        </p:nvSpPr>
        <p:spPr>
          <a:xfrm rot="0">
            <a:off x="685800" y="1143000"/>
            <a:ext cx="5486400" cy="3086100"/>
          </a:xfrm>
          <a:prstGeom prst="rect"/>
          <a:noFill/>
          <a:ln w="12700" cmpd="sng" cap="flat">
            <a:solidFill>
              <a:srgbClr val="000000"/>
            </a:solidFill>
            <a:prstDash val="solid"/>
            <a:miter/>
          </a:ln>
        </p:spPr>
      </p:sp>
      <p:sp>
        <p:nvSpPr>
          <p:cNvPr id="142"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eaLnBrk="1" latinLnBrk="0" hangingPunct="1">
              <a:spcBef>
                <a:spcPts val="0"/>
              </a:spcBef>
            </a:pPr>
            <a:r>
              <a:rPr lang="en-US" altLang="zh-CN"/>
              <a:t>.</a:t>
            </a:r>
            <a:endParaRPr lang="en-US" altLang="zh-CN"/>
          </a:p>
          <a:p>
            <a:pPr eaLnBrk="1" latinLnBrk="0" hangingPunct="1">
              <a:spcBef>
                <a:spcPts val="0"/>
              </a:spcBef>
            </a:pPr>
            <a:endParaRPr lang="zh-CN" altLang="en-US"/>
          </a:p>
        </p:txBody>
      </p:sp>
      <p:sp>
        <p:nvSpPr>
          <p:cNvPr id="14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Aptos" pitchFamily="0" charset="0"/>
                <a:ea typeface="等线" pitchFamily="0" charset="0"/>
                <a:cs typeface="Droid Sans" pitchFamily="0" charset="0"/>
              </a:rPr>
              <a:t>23</a:t>
            </a:fld>
            <a:endParaRPr lang="zh-CN" altLang="en-US" sz="1200" b="0" i="0" u="none" strike="noStrike" kern="1200" cap="none" spc="0" baseline="0">
              <a:solidFill>
                <a:srgbClr val="000000"/>
              </a:solidFill>
              <a:latin typeface="Aptos" pitchFamily="0" charset="0"/>
              <a:ea typeface="等线" pitchFamily="0" charset="0"/>
              <a:cs typeface="Droid Sans" pitchFamily="0" charset="0"/>
            </a:endParaRPr>
          </a:p>
        </p:txBody>
      </p:sp>
    </p:spTree>
    <p:extLst>
      <p:ext uri="{BB962C8B-B14F-4D97-AF65-F5344CB8AC3E}">
        <p14:creationId xmlns:p14="http://schemas.microsoft.com/office/powerpoint/2010/main" val="524582155"/>
      </p:ext>
    </p:extLst>
  </p:cSld>
  <p:clrMapOvr>
    <a:masterClrMapping/>
  </p:clrMapOvr>
</p:notes>
</file>

<file path=ppt/notesSlides/notesSlide2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24</a:t>
            </a:fld>
            <a:endParaRPr lang="zh-CN" altLang="en-US" sz="1200">
              <a:latin typeface="Calibri" pitchFamily="0" charset="0"/>
              <a:ea typeface="等线" pitchFamily="0" charset="0"/>
              <a:cs typeface="Calibri" pitchFamily="0" charset="0"/>
            </a:endParaRPr>
          </a:p>
        </p:txBody>
      </p:sp>
      <p:sp>
        <p:nvSpPr>
          <p:cNvPr id="147" name="Object"/>
          <p:cNvSpPr>
            <a:spLocks noGrp="1" noChangeAspect="1"/>
          </p:cNvSpPr>
          <p:nvPr>
            <p:ph type="sldImg"/>
          </p:nvPr>
        </p:nvSpPr>
        <p:spPr>
          <a:xfrm rot="0">
            <a:off x="685800" y="1143000"/>
            <a:ext cx="5486400" cy="3086100"/>
          </a:xfrm>
          <a:prstGeom prst="rect"/>
          <a:noFill/>
          <a:ln w="12700" cmpd="sng" cap="flat">
            <a:solidFill>
              <a:srgbClr val="000000"/>
            </a:solidFill>
            <a:prstDash val="solid"/>
            <a:miter/>
          </a:ln>
        </p:spPr>
      </p:sp>
      <p:sp>
        <p:nvSpPr>
          <p:cNvPr id="148"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eaLnBrk="1" latinLnBrk="0" hangingPunct="1">
              <a:spcBef>
                <a:spcPts val="0"/>
              </a:spcBef>
            </a:pPr>
            <a:endParaRPr lang="en-US" altLang="zh-CN"/>
          </a:p>
          <a:p>
            <a:pPr eaLnBrk="1" latinLnBrk="0" hangingPunct="1">
              <a:spcBef>
                <a:spcPts val="0"/>
              </a:spcBef>
            </a:pPr>
            <a:endParaRPr lang="zh-CN" altLang="en-US"/>
          </a:p>
        </p:txBody>
      </p:sp>
      <p:sp>
        <p:nvSpPr>
          <p:cNvPr id="149"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Aptos" pitchFamily="0" charset="0"/>
                <a:ea typeface="等线" pitchFamily="0" charset="0"/>
                <a:cs typeface="Droid Sans" pitchFamily="0" charset="0"/>
              </a:rPr>
              <a:t>24</a:t>
            </a:fld>
            <a:endParaRPr lang="zh-CN" altLang="en-US" sz="1200" b="0" i="0" u="none" strike="noStrike" kern="1200" cap="none" spc="0" baseline="0">
              <a:solidFill>
                <a:srgbClr val="000000"/>
              </a:solidFill>
              <a:latin typeface="Aptos" pitchFamily="0" charset="0"/>
              <a:ea typeface="等线" pitchFamily="0" charset="0"/>
              <a:cs typeface="Droid Sans" pitchFamily="0" charset="0"/>
            </a:endParaRPr>
          </a:p>
        </p:txBody>
      </p:sp>
    </p:spTree>
    <p:extLst>
      <p:ext uri="{BB962C8B-B14F-4D97-AF65-F5344CB8AC3E}">
        <p14:creationId xmlns:p14="http://schemas.microsoft.com/office/powerpoint/2010/main" val="1932080923"/>
      </p:ext>
    </p:extLst>
  </p:cSld>
  <p:clrMapOvr>
    <a:masterClrMapping/>
  </p:clrMapOvr>
</p:notes>
</file>

<file path=ppt/notesSlides/notesSlide2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25</a:t>
            </a:fld>
            <a:endParaRPr lang="zh-CN" altLang="en-US" sz="1200">
              <a:latin typeface="Calibri" pitchFamily="0" charset="0"/>
              <a:ea typeface="等线" pitchFamily="0" charset="0"/>
              <a:cs typeface="Calibri" pitchFamily="0" charset="0"/>
            </a:endParaRPr>
          </a:p>
        </p:txBody>
      </p:sp>
      <p:sp>
        <p:nvSpPr>
          <p:cNvPr id="154" name="Object"/>
          <p:cNvSpPr>
            <a:spLocks noGrp="1" noChangeAspect="1"/>
          </p:cNvSpPr>
          <p:nvPr>
            <p:ph type="sldImg"/>
          </p:nvPr>
        </p:nvSpPr>
        <p:spPr>
          <a:xfrm rot="0">
            <a:off x="685800" y="1143000"/>
            <a:ext cx="5486400" cy="3086100"/>
          </a:xfrm>
          <a:prstGeom prst="rect"/>
          <a:noFill/>
          <a:ln w="12700" cmpd="sng" cap="flat">
            <a:solidFill>
              <a:srgbClr val="000000"/>
            </a:solidFill>
            <a:prstDash val="solid"/>
            <a:miter/>
          </a:ln>
        </p:spPr>
      </p:sp>
      <p:sp>
        <p:nvSpPr>
          <p:cNvPr id="155"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eaLnBrk="1" latinLnBrk="0" hangingPunct="1">
              <a:spcBef>
                <a:spcPts val="0"/>
              </a:spcBef>
            </a:pPr>
            <a:endParaRPr lang="en-US" altLang="zh-CN"/>
          </a:p>
          <a:p>
            <a:pPr eaLnBrk="1" latinLnBrk="0" hangingPunct="1">
              <a:spcBef>
                <a:spcPts val="0"/>
              </a:spcBef>
            </a:pPr>
            <a:endParaRPr lang="zh-CN" altLang="en-US"/>
          </a:p>
        </p:txBody>
      </p:sp>
      <p:sp>
        <p:nvSpPr>
          <p:cNvPr id="156"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Aptos" pitchFamily="0" charset="0"/>
                <a:ea typeface="等线" pitchFamily="0" charset="0"/>
                <a:cs typeface="Droid Sans" pitchFamily="0" charset="0"/>
              </a:rPr>
              <a:t>25</a:t>
            </a:fld>
            <a:endParaRPr lang="zh-CN" altLang="en-US" sz="1200" b="0" i="0" u="none" strike="noStrike" kern="1200" cap="none" spc="0" baseline="0">
              <a:solidFill>
                <a:srgbClr val="000000"/>
              </a:solidFill>
              <a:latin typeface="Aptos" pitchFamily="0" charset="0"/>
              <a:ea typeface="等线" pitchFamily="0" charset="0"/>
              <a:cs typeface="Droid Sans" pitchFamily="0" charset="0"/>
            </a:endParaRPr>
          </a:p>
        </p:txBody>
      </p:sp>
    </p:spTree>
    <p:extLst>
      <p:ext uri="{BB962C8B-B14F-4D97-AF65-F5344CB8AC3E}">
        <p14:creationId xmlns:p14="http://schemas.microsoft.com/office/powerpoint/2010/main" val="59081391"/>
      </p:ext>
    </p:extLst>
  </p:cSld>
  <p:clrMapOvr>
    <a:masterClrMapping/>
  </p:clrMapOvr>
</p:notes>
</file>

<file path=ppt/notesSlides/notesSlide2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26</a:t>
            </a:fld>
            <a:endParaRPr lang="zh-CN" altLang="en-US" sz="1200">
              <a:latin typeface="Calibri" pitchFamily="0" charset="0"/>
              <a:ea typeface="等线" pitchFamily="0" charset="0"/>
              <a:cs typeface="Calibri" pitchFamily="0" charset="0"/>
            </a:endParaRPr>
          </a:p>
        </p:txBody>
      </p:sp>
      <p:sp>
        <p:nvSpPr>
          <p:cNvPr id="161" name="Object"/>
          <p:cNvSpPr>
            <a:spLocks noGrp="1" noChangeAspect="1"/>
          </p:cNvSpPr>
          <p:nvPr>
            <p:ph type="sldImg"/>
          </p:nvPr>
        </p:nvSpPr>
        <p:spPr>
          <a:xfrm rot="0">
            <a:off x="685800" y="1143000"/>
            <a:ext cx="5486400" cy="3086100"/>
          </a:xfrm>
          <a:prstGeom prst="rect"/>
          <a:noFill/>
          <a:ln w="12700" cmpd="sng" cap="flat">
            <a:solidFill>
              <a:srgbClr val="000000"/>
            </a:solidFill>
            <a:prstDash val="solid"/>
            <a:miter/>
          </a:ln>
        </p:spPr>
      </p:sp>
      <p:sp>
        <p:nvSpPr>
          <p:cNvPr id="162"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eaLnBrk="1" latinLnBrk="0" hangingPunct="1">
              <a:spcBef>
                <a:spcPts val="0"/>
              </a:spcBef>
            </a:pPr>
            <a:endParaRPr lang="en-US" altLang="zh-CN"/>
          </a:p>
          <a:p>
            <a:pPr eaLnBrk="1" latinLnBrk="0" hangingPunct="1">
              <a:spcBef>
                <a:spcPts val="0"/>
              </a:spcBef>
            </a:pPr>
            <a:endParaRPr lang="zh-CN" altLang="en-US"/>
          </a:p>
        </p:txBody>
      </p:sp>
      <p:sp>
        <p:nvSpPr>
          <p:cNvPr id="16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Aptos" pitchFamily="0" charset="0"/>
                <a:ea typeface="等线" pitchFamily="0" charset="0"/>
                <a:cs typeface="Droid Sans" pitchFamily="0" charset="0"/>
              </a:rPr>
              <a:t>26</a:t>
            </a:fld>
            <a:endParaRPr lang="zh-CN" altLang="en-US" sz="1200" b="0" i="0" u="none" strike="noStrike" kern="1200" cap="none" spc="0" baseline="0">
              <a:solidFill>
                <a:srgbClr val="000000"/>
              </a:solidFill>
              <a:latin typeface="Aptos" pitchFamily="0" charset="0"/>
              <a:ea typeface="等线" pitchFamily="0" charset="0"/>
              <a:cs typeface="Droid Sans" pitchFamily="0" charset="0"/>
            </a:endParaRPr>
          </a:p>
        </p:txBody>
      </p:sp>
    </p:spTree>
    <p:extLst>
      <p:ext uri="{BB962C8B-B14F-4D97-AF65-F5344CB8AC3E}">
        <p14:creationId xmlns:p14="http://schemas.microsoft.com/office/powerpoint/2010/main" val="325059988"/>
      </p:ext>
    </p:extLst>
  </p:cSld>
  <p:clrMapOvr>
    <a:masterClrMapping/>
  </p:clrMapOvr>
</p:notes>
</file>

<file path=ppt/notesSlides/notesSlide2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27</a:t>
            </a:fld>
            <a:endParaRPr lang="zh-CN" altLang="en-US" sz="1200">
              <a:latin typeface="Calibri" pitchFamily="0" charset="0"/>
              <a:ea typeface="等线" pitchFamily="0" charset="0"/>
              <a:cs typeface="Calibri" pitchFamily="0" charset="0"/>
            </a:endParaRPr>
          </a:p>
        </p:txBody>
      </p:sp>
      <p:sp>
        <p:nvSpPr>
          <p:cNvPr id="168" name="Object"/>
          <p:cNvSpPr>
            <a:spLocks noGrp="1" noChangeAspect="1"/>
          </p:cNvSpPr>
          <p:nvPr>
            <p:ph type="sldImg"/>
          </p:nvPr>
        </p:nvSpPr>
        <p:spPr>
          <a:xfrm rot="0">
            <a:off x="685800" y="1143000"/>
            <a:ext cx="5486400" cy="3086100"/>
          </a:xfrm>
          <a:prstGeom prst="rect"/>
          <a:noFill/>
          <a:ln w="12700" cmpd="sng" cap="flat">
            <a:solidFill>
              <a:srgbClr val="000000"/>
            </a:solidFill>
            <a:prstDash val="solid"/>
            <a:miter/>
          </a:ln>
        </p:spPr>
      </p:sp>
      <p:sp>
        <p:nvSpPr>
          <p:cNvPr id="169"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eaLnBrk="1" latinLnBrk="0" hangingPunct="1">
              <a:spcBef>
                <a:spcPts val="0"/>
              </a:spcBef>
            </a:pPr>
            <a:endParaRPr lang="en-US" altLang="zh-CN"/>
          </a:p>
          <a:p>
            <a:pPr eaLnBrk="1" latinLnBrk="0" hangingPunct="1">
              <a:spcBef>
                <a:spcPts val="0"/>
              </a:spcBef>
            </a:pPr>
            <a:endParaRPr lang="zh-CN" altLang="en-US"/>
          </a:p>
        </p:txBody>
      </p:sp>
      <p:sp>
        <p:nvSpPr>
          <p:cNvPr id="170"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Aptos" pitchFamily="0" charset="0"/>
                <a:ea typeface="等线" pitchFamily="0" charset="0"/>
                <a:cs typeface="Droid Sans" pitchFamily="0" charset="0"/>
              </a:rPr>
              <a:t>27</a:t>
            </a:fld>
            <a:endParaRPr lang="zh-CN" altLang="en-US" sz="1200" b="0" i="0" u="none" strike="noStrike" kern="1200" cap="none" spc="0" baseline="0">
              <a:solidFill>
                <a:srgbClr val="000000"/>
              </a:solidFill>
              <a:latin typeface="Aptos" pitchFamily="0" charset="0"/>
              <a:ea typeface="等线" pitchFamily="0" charset="0"/>
              <a:cs typeface="Droid Sans" pitchFamily="0" charset="0"/>
            </a:endParaRPr>
          </a:p>
        </p:txBody>
      </p:sp>
    </p:spTree>
    <p:extLst>
      <p:ext uri="{BB962C8B-B14F-4D97-AF65-F5344CB8AC3E}">
        <p14:creationId xmlns:p14="http://schemas.microsoft.com/office/powerpoint/2010/main" val="2069077550"/>
      </p:ext>
    </p:extLst>
  </p:cSld>
  <p:clrMapOvr>
    <a:masterClrMapping/>
  </p:clrMapOvr>
</p:notes>
</file>

<file path=ppt/notesSlides/notesSlide2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28</a:t>
            </a:fld>
            <a:endParaRPr lang="zh-CN" altLang="en-US" sz="1200">
              <a:latin typeface="Calibri" pitchFamily="0" charset="0"/>
              <a:ea typeface="等线" pitchFamily="0" charset="0"/>
              <a:cs typeface="Calibri" pitchFamily="0" charset="0"/>
            </a:endParaRPr>
          </a:p>
        </p:txBody>
      </p:sp>
      <p:sp>
        <p:nvSpPr>
          <p:cNvPr id="174" name="Object"/>
          <p:cNvSpPr>
            <a:spLocks noGrp="1" noChangeAspect="1"/>
          </p:cNvSpPr>
          <p:nvPr>
            <p:ph type="sldImg"/>
          </p:nvPr>
        </p:nvSpPr>
        <p:spPr>
          <a:xfrm rot="0">
            <a:off x="685800" y="1143000"/>
            <a:ext cx="5486400" cy="3086100"/>
          </a:xfrm>
          <a:prstGeom prst="rect"/>
          <a:noFill/>
          <a:ln w="12700" cmpd="sng" cap="flat">
            <a:solidFill>
              <a:srgbClr val="000000"/>
            </a:solidFill>
            <a:prstDash val="solid"/>
            <a:miter/>
          </a:ln>
        </p:spPr>
      </p:sp>
      <p:sp>
        <p:nvSpPr>
          <p:cNvPr id="175"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eaLnBrk="1" latinLnBrk="0" hangingPunct="1">
              <a:spcBef>
                <a:spcPts val="0"/>
              </a:spcBef>
            </a:pPr>
            <a:endParaRPr lang="en-US" altLang="zh-CN"/>
          </a:p>
          <a:p>
            <a:pPr eaLnBrk="1" latinLnBrk="0" hangingPunct="1">
              <a:spcBef>
                <a:spcPts val="0"/>
              </a:spcBef>
            </a:pPr>
            <a:endParaRPr lang="zh-CN" altLang="en-US"/>
          </a:p>
        </p:txBody>
      </p:sp>
      <p:sp>
        <p:nvSpPr>
          <p:cNvPr id="176"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Aptos" pitchFamily="0" charset="0"/>
                <a:ea typeface="等线" pitchFamily="0" charset="0"/>
                <a:cs typeface="Droid Sans" pitchFamily="0" charset="0"/>
              </a:rPr>
              <a:t>28</a:t>
            </a:fld>
            <a:endParaRPr lang="zh-CN" altLang="en-US" sz="1200" b="0" i="0" u="none" strike="noStrike" kern="1200" cap="none" spc="0" baseline="0">
              <a:solidFill>
                <a:srgbClr val="000000"/>
              </a:solidFill>
              <a:latin typeface="Aptos" pitchFamily="0" charset="0"/>
              <a:ea typeface="等线" pitchFamily="0" charset="0"/>
              <a:cs typeface="Droid Sans" pitchFamily="0" charset="0"/>
            </a:endParaRPr>
          </a:p>
        </p:txBody>
      </p:sp>
    </p:spTree>
    <p:extLst>
      <p:ext uri="{BB962C8B-B14F-4D97-AF65-F5344CB8AC3E}">
        <p14:creationId xmlns:p14="http://schemas.microsoft.com/office/powerpoint/2010/main" val="2112387964"/>
      </p:ext>
    </p:extLst>
  </p:cSld>
  <p:clrMapOvr>
    <a:masterClrMapping/>
  </p:clrMapOvr>
</p:notes>
</file>

<file path=ppt/notesSlides/notesSlide2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29</a:t>
            </a:fld>
            <a:endParaRPr lang="zh-CN" altLang="en-US" sz="1200">
              <a:latin typeface="Calibri" pitchFamily="0" charset="0"/>
              <a:ea typeface="等线" pitchFamily="0" charset="0"/>
              <a:cs typeface="Calibri" pitchFamily="0" charset="0"/>
            </a:endParaRPr>
          </a:p>
        </p:txBody>
      </p:sp>
      <p:sp>
        <p:nvSpPr>
          <p:cNvPr id="181" name="Object"/>
          <p:cNvSpPr>
            <a:spLocks noGrp="1" noChangeAspect="1"/>
          </p:cNvSpPr>
          <p:nvPr>
            <p:ph type="sldImg"/>
          </p:nvPr>
        </p:nvSpPr>
        <p:spPr>
          <a:xfrm rot="0">
            <a:off x="685800" y="1143000"/>
            <a:ext cx="5486400" cy="3086100"/>
          </a:xfrm>
          <a:prstGeom prst="rect"/>
          <a:noFill/>
          <a:ln w="12700" cmpd="sng" cap="flat">
            <a:solidFill>
              <a:srgbClr val="000000"/>
            </a:solidFill>
            <a:prstDash val="solid"/>
            <a:miter/>
          </a:ln>
        </p:spPr>
      </p:sp>
      <p:sp>
        <p:nvSpPr>
          <p:cNvPr id="182"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eaLnBrk="1" latinLnBrk="0" hangingPunct="1">
              <a:spcBef>
                <a:spcPts val="0"/>
              </a:spcBef>
            </a:pPr>
            <a:endParaRPr lang="en-US" altLang="zh-CN"/>
          </a:p>
          <a:p>
            <a:pPr eaLnBrk="1" latinLnBrk="0" hangingPunct="1">
              <a:spcBef>
                <a:spcPts val="0"/>
              </a:spcBef>
            </a:pPr>
            <a:endParaRPr lang="zh-CN" altLang="en-US"/>
          </a:p>
        </p:txBody>
      </p:sp>
      <p:sp>
        <p:nvSpPr>
          <p:cNvPr id="18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Aptos" pitchFamily="0" charset="0"/>
                <a:ea typeface="等线" pitchFamily="0" charset="0"/>
                <a:cs typeface="Droid Sans" pitchFamily="0" charset="0"/>
              </a:rPr>
              <a:t>29</a:t>
            </a:fld>
            <a:endParaRPr lang="zh-CN" altLang="en-US" sz="1200" b="0" i="0" u="none" strike="noStrike" kern="1200" cap="none" spc="0" baseline="0">
              <a:solidFill>
                <a:srgbClr val="000000"/>
              </a:solidFill>
              <a:latin typeface="Aptos" pitchFamily="0" charset="0"/>
              <a:ea typeface="等线" pitchFamily="0" charset="0"/>
              <a:cs typeface="Droid Sans" pitchFamily="0" charset="0"/>
            </a:endParaRPr>
          </a:p>
        </p:txBody>
      </p:sp>
    </p:spTree>
    <p:extLst>
      <p:ext uri="{BB962C8B-B14F-4D97-AF65-F5344CB8AC3E}">
        <p14:creationId xmlns:p14="http://schemas.microsoft.com/office/powerpoint/2010/main" val="1496969178"/>
      </p:ext>
    </p:extLst>
  </p:cSld>
  <p:clrMapOvr>
    <a:masterClrMapping/>
  </p:clrMapOvr>
</p:notes>
</file>

<file path=ppt/notesSlides/notesSlide3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30</a:t>
            </a:fld>
            <a:endParaRPr lang="zh-CN" altLang="en-US" sz="1200">
              <a:latin typeface="Calibri" pitchFamily="0" charset="0"/>
              <a:ea typeface="等线" pitchFamily="0" charset="0"/>
              <a:cs typeface="Calibri" pitchFamily="0" charset="0"/>
            </a:endParaRPr>
          </a:p>
        </p:txBody>
      </p:sp>
      <p:sp>
        <p:nvSpPr>
          <p:cNvPr id="187" name="Object"/>
          <p:cNvSpPr>
            <a:spLocks noGrp="1" noChangeAspect="1"/>
          </p:cNvSpPr>
          <p:nvPr>
            <p:ph type="sldImg"/>
          </p:nvPr>
        </p:nvSpPr>
        <p:spPr>
          <a:xfrm rot="0">
            <a:off x="685800" y="1143000"/>
            <a:ext cx="5486400" cy="3086100"/>
          </a:xfrm>
          <a:prstGeom prst="rect"/>
          <a:noFill/>
          <a:ln w="12700" cmpd="sng" cap="flat">
            <a:solidFill>
              <a:srgbClr val="000000"/>
            </a:solidFill>
            <a:prstDash val="solid"/>
            <a:miter/>
          </a:ln>
        </p:spPr>
      </p:sp>
      <p:sp>
        <p:nvSpPr>
          <p:cNvPr id="188"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189"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Aptos" pitchFamily="0" charset="0"/>
                <a:ea typeface="等线" pitchFamily="0" charset="0"/>
                <a:cs typeface="Droid Sans" pitchFamily="0" charset="0"/>
              </a:rPr>
              <a:t>30</a:t>
            </a:fld>
            <a:endParaRPr lang="zh-CN" altLang="en-US" sz="1200" b="0" i="0" u="none" strike="noStrike" kern="1200" cap="none" spc="0" baseline="0">
              <a:solidFill>
                <a:srgbClr val="000000"/>
              </a:solidFill>
              <a:latin typeface="Aptos" pitchFamily="0" charset="0"/>
              <a:ea typeface="等线" pitchFamily="0" charset="0"/>
              <a:cs typeface="Droid Sans" pitchFamily="0" charset="0"/>
            </a:endParaRPr>
          </a:p>
        </p:txBody>
      </p:sp>
    </p:spTree>
    <p:extLst>
      <p:ext uri="{BB962C8B-B14F-4D97-AF65-F5344CB8AC3E}">
        <p14:creationId xmlns:p14="http://schemas.microsoft.com/office/powerpoint/2010/main" val="1375293158"/>
      </p:ext>
    </p:extLst>
  </p:cSld>
  <p:clrMapOvr>
    <a:masterClrMapping/>
  </p:clrMapOvr>
</p:notes>
</file>

<file path=ppt/notesSlides/notesSlide31.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31</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758660706"/>
      </p:ext>
    </p:extLst>
  </p:cSld>
  <p:clrMapOvr>
    <a:masterClrMapping/>
  </p:clrMapOvr>
</p:notes>
</file>

<file path=ppt/notesSlides/notesSlide32.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32</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2092135285"/>
      </p:ext>
    </p:extLst>
  </p:cSld>
  <p:clrMapOvr>
    <a:masterClrMapping/>
  </p:clrMapOvr>
</p:notes>
</file>

<file path=ppt/notesSlides/notesSlide3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33</a:t>
            </a:fld>
            <a:endParaRPr lang="zh-CN" altLang="en-US" sz="1200">
              <a:latin typeface="Calibri" pitchFamily="0" charset="0"/>
              <a:ea typeface="等线" pitchFamily="0" charset="0"/>
              <a:cs typeface="Calibri" pitchFamily="0" charset="0"/>
            </a:endParaRPr>
          </a:p>
        </p:txBody>
      </p:sp>
      <p:sp>
        <p:nvSpPr>
          <p:cNvPr id="218" name="Rectangles"/>
          <p:cNvSpPr>
            <a:spLocks/>
          </p:cNvSpPr>
          <p:nvPr/>
        </p:nvSpPr>
        <p:spPr>
          <a:xfrm rot="0">
            <a:off x="0" y="0"/>
            <a:ext cx="3962400" cy="342900"/>
          </a:xfrm>
          <a:prstGeom prst="rect"/>
          <a:noFill/>
          <a:ln w="12700" cmpd="sng" cap="flat">
            <a:noFill/>
            <a:prstDash val="solid"/>
            <a:miter/>
          </a:ln>
        </p:spPr>
      </p:sp>
      <p:sp>
        <p:nvSpPr>
          <p:cNvPr id="219" name="Rectangles"/>
          <p:cNvSpPr>
            <a:spLocks/>
          </p:cNvSpPr>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marL="0" indent="0" algn="r">
              <a:lnSpc>
                <a:spcPct val="100000"/>
              </a:lnSpc>
              <a:spcBef>
                <a:spcPts val="0"/>
              </a:spcBef>
              <a:spcAft>
                <a:spcPts val="0"/>
              </a:spcAft>
              <a:buNone/>
            </a:pPr>
            <a:r>
              <a:rPr lang="en-US" altLang="zh-CN" sz="1200" b="0" i="0" u="none" strike="noStrike" kern="1200" cap="none" spc="0" baseline="0">
                <a:solidFill>
                  <a:schemeClr val="tx1"/>
                </a:solidFill>
                <a:latin typeface="Calibri" pitchFamily="0" charset="0"/>
                <a:ea typeface="等线" pitchFamily="0" charset="0"/>
                <a:cs typeface="Calibri" pitchFamily="0" charset="0"/>
              </a:rPr>
              <a:t>1.7.2013</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220" name="Object"/>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21" name="Text box"/>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latin typeface="Arial" pitchFamily="34" charset="0"/>
                <a:cs typeface="Arial" pitchFamily="34" charset="0"/>
              </a:rPr>
              <a:t>Several stakeholders support the success of this intervention. The World Health Organization promotes global obesity prevention strategies and supports digital health initiatives. Government agencies may fund the mobile application and support relevant health policies. Healthcare professionals, including dietitians and doctors, provide evidence-based nutritional guidance during online coaching sessions. In addition, fitness trainers conduct weekly coaching sessions and help participants follow </a:t>
            </a:r>
            <a:r>
              <a:rPr lang="en-US" altLang="zh-CN">
                <a:latin typeface="Arial" pitchFamily="34" charset="0"/>
                <a:cs typeface="Arial" pitchFamily="34" charset="0"/>
              </a:rPr>
              <a:t>personalised</a:t>
            </a:r>
            <a:r>
              <a:rPr lang="en-US" altLang="zh-CN">
                <a:latin typeface="Arial" pitchFamily="34" charset="0"/>
                <a:cs typeface="Arial" pitchFamily="34" charset="0"/>
              </a:rPr>
              <a:t> exercise programs.</a:t>
            </a:r>
            <a:endParaRPr lang="zh-CN" altLang="en-US">
              <a:latin typeface="Arial" pitchFamily="34" charset="0"/>
              <a:cs typeface="Arial" pitchFamily="34" charset="0"/>
            </a:endParaRPr>
          </a:p>
        </p:txBody>
      </p:sp>
      <p:sp>
        <p:nvSpPr>
          <p:cNvPr id="222" name="Rectangles"/>
          <p:cNvSpPr>
            <a:spLocks/>
          </p:cNvSpPr>
          <p:nvPr/>
        </p:nvSpPr>
        <p:spPr>
          <a:xfrm rot="0">
            <a:off x="0" y="6502400"/>
            <a:ext cx="3962400" cy="341312"/>
          </a:xfrm>
          <a:prstGeom prst="rect"/>
          <a:noFill/>
          <a:ln w="12700" cmpd="sng" cap="flat">
            <a:noFill/>
            <a:prstDash val="solid"/>
            <a:miter/>
          </a:ln>
        </p:spPr>
      </p:sp>
      <p:sp>
        <p:nvSpPr>
          <p:cNvPr id="223" name="Rectangles"/>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r>
              <a:rPr lang="en-US" altLang="zh-CN" sz="1200"/>
              <a:t>‹#›</a:t>
            </a:r>
            <a:endParaRPr lang="zh-CN" altLang="en-US" sz="1200"/>
          </a:p>
        </p:txBody>
      </p:sp>
    </p:spTree>
    <p:extLst>
      <p:ext uri="{BB962C8B-B14F-4D97-AF65-F5344CB8AC3E}">
        <p14:creationId xmlns:p14="http://schemas.microsoft.com/office/powerpoint/2010/main" val="1540981466"/>
      </p:ext>
    </p:extLst>
  </p:cSld>
  <p:clrMapOvr>
    <a:masterClrMapping/>
  </p:clrMapOvr>
</p:notes>
</file>

<file path=ppt/notesSlides/notesSlide3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34</a:t>
            </a:fld>
            <a:endParaRPr lang="zh-CN" altLang="en-US" sz="1200">
              <a:latin typeface="Calibri" pitchFamily="0" charset="0"/>
              <a:ea typeface="等线" pitchFamily="0" charset="0"/>
              <a:cs typeface="Calibri" pitchFamily="0" charset="0"/>
            </a:endParaRPr>
          </a:p>
        </p:txBody>
      </p:sp>
      <p:sp>
        <p:nvSpPr>
          <p:cNvPr id="240" name="Rectangles"/>
          <p:cNvSpPr>
            <a:spLocks/>
          </p:cNvSpPr>
          <p:nvPr/>
        </p:nvSpPr>
        <p:spPr>
          <a:xfrm rot="0">
            <a:off x="0" y="0"/>
            <a:ext cx="3962400" cy="342900"/>
          </a:xfrm>
          <a:prstGeom prst="rect"/>
          <a:noFill/>
          <a:ln w="12700" cmpd="sng" cap="flat">
            <a:noFill/>
            <a:prstDash val="solid"/>
            <a:miter/>
          </a:ln>
        </p:spPr>
      </p:sp>
      <p:sp>
        <p:nvSpPr>
          <p:cNvPr id="241" name="Rectangles"/>
          <p:cNvSpPr>
            <a:spLocks/>
          </p:cNvSpPr>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marL="0" indent="0" algn="r">
              <a:lnSpc>
                <a:spcPct val="100000"/>
              </a:lnSpc>
              <a:spcBef>
                <a:spcPts val="0"/>
              </a:spcBef>
              <a:spcAft>
                <a:spcPts val="0"/>
              </a:spcAft>
              <a:buNone/>
            </a:pPr>
            <a:r>
              <a:rPr lang="en-US" altLang="zh-CN" sz="1200" b="0" i="0" u="none" strike="noStrike" kern="1200" cap="none" spc="0" baseline="0">
                <a:solidFill>
                  <a:schemeClr val="tx1"/>
                </a:solidFill>
                <a:latin typeface="Calibri" pitchFamily="0" charset="0"/>
                <a:ea typeface="等线" pitchFamily="0" charset="0"/>
                <a:cs typeface="Calibri" pitchFamily="0" charset="0"/>
              </a:rPr>
              <a:t>1.7.2013</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242" name="Object"/>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43" name="Text box"/>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latin typeface="Arial" pitchFamily="34" charset="0"/>
                <a:cs typeface="Arial" pitchFamily="34" charset="0"/>
              </a:rPr>
              <a:t>Technology and community stakeholders are essential for implementing this intervention. Mobile app developers create and maintain the platform used to track diet, physical activity, and weight. Data analysts monitor user engagement and ensure that personal health data is securely managed. Community </a:t>
            </a:r>
            <a:r>
              <a:rPr lang="en-US" altLang="zh-CN">
                <a:latin typeface="Arial" pitchFamily="34" charset="0"/>
                <a:cs typeface="Arial" pitchFamily="34" charset="0"/>
              </a:rPr>
              <a:t>organisations</a:t>
            </a:r>
            <a:r>
              <a:rPr lang="en-US" altLang="zh-CN">
                <a:latin typeface="Arial" pitchFamily="34" charset="0"/>
                <a:cs typeface="Arial" pitchFamily="34" charset="0"/>
              </a:rPr>
              <a:t> promote the program locally, while universities, workplaces, and fitness </a:t>
            </a:r>
            <a:r>
              <a:rPr lang="en-US" altLang="zh-CN">
                <a:latin typeface="Arial" pitchFamily="34" charset="0"/>
                <a:cs typeface="Arial" pitchFamily="34" charset="0"/>
              </a:rPr>
              <a:t>centres</a:t>
            </a:r>
            <a:r>
              <a:rPr lang="en-US" altLang="zh-CN">
                <a:latin typeface="Arial" pitchFamily="34" charset="0"/>
                <a:cs typeface="Arial" pitchFamily="34" charset="0"/>
              </a:rPr>
              <a:t> help recruit participants and encourage regular use of the app and coaching services.</a:t>
            </a:r>
            <a:endParaRPr lang="zh-CN" altLang="en-US">
              <a:latin typeface="Arial" pitchFamily="34" charset="0"/>
              <a:cs typeface="Arial" pitchFamily="34" charset="0"/>
            </a:endParaRPr>
          </a:p>
        </p:txBody>
      </p:sp>
      <p:sp>
        <p:nvSpPr>
          <p:cNvPr id="244" name="Rectangles"/>
          <p:cNvSpPr>
            <a:spLocks/>
          </p:cNvSpPr>
          <p:nvPr/>
        </p:nvSpPr>
        <p:spPr>
          <a:xfrm rot="0">
            <a:off x="0" y="6502400"/>
            <a:ext cx="3962400" cy="341312"/>
          </a:xfrm>
          <a:prstGeom prst="rect"/>
          <a:noFill/>
          <a:ln w="12700" cmpd="sng" cap="flat">
            <a:noFill/>
            <a:prstDash val="solid"/>
            <a:miter/>
          </a:ln>
        </p:spPr>
      </p:sp>
      <p:sp>
        <p:nvSpPr>
          <p:cNvPr id="245" name="Rectangles"/>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r>
              <a:rPr lang="en-US" altLang="zh-CN" sz="1200"/>
              <a:t>‹#›</a:t>
            </a:r>
            <a:endParaRPr lang="zh-CN" altLang="en-US" sz="1200"/>
          </a:p>
        </p:txBody>
      </p:sp>
    </p:spTree>
    <p:extLst>
      <p:ext uri="{BB962C8B-B14F-4D97-AF65-F5344CB8AC3E}">
        <p14:creationId xmlns:p14="http://schemas.microsoft.com/office/powerpoint/2010/main" val="921320006"/>
      </p:ext>
    </p:extLst>
  </p:cSld>
  <p:clrMapOvr>
    <a:masterClrMapping/>
  </p:clrMapOvr>
</p:notes>
</file>

<file path=ppt/notesSlides/notesSlide3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35</a:t>
            </a:fld>
            <a:endParaRPr lang="zh-CN" altLang="en-US" sz="1200">
              <a:latin typeface="Calibri" pitchFamily="0" charset="0"/>
              <a:ea typeface="等线" pitchFamily="0" charset="0"/>
              <a:cs typeface="Calibri" pitchFamily="0" charset="0"/>
            </a:endParaRPr>
          </a:p>
        </p:txBody>
      </p:sp>
      <p:sp>
        <p:nvSpPr>
          <p:cNvPr id="255" name="Rectangles"/>
          <p:cNvSpPr>
            <a:spLocks/>
          </p:cNvSpPr>
          <p:nvPr/>
        </p:nvSpPr>
        <p:spPr>
          <a:xfrm rot="0">
            <a:off x="0" y="0"/>
            <a:ext cx="3962400" cy="342900"/>
          </a:xfrm>
          <a:prstGeom prst="rect"/>
          <a:noFill/>
          <a:ln w="12700" cmpd="sng" cap="flat">
            <a:noFill/>
            <a:prstDash val="solid"/>
            <a:miter/>
          </a:ln>
        </p:spPr>
      </p:sp>
      <p:sp>
        <p:nvSpPr>
          <p:cNvPr id="256" name="Rectangles"/>
          <p:cNvSpPr>
            <a:spLocks/>
          </p:cNvSpPr>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marL="0" indent="0" algn="r">
              <a:lnSpc>
                <a:spcPct val="100000"/>
              </a:lnSpc>
              <a:spcBef>
                <a:spcPts val="0"/>
              </a:spcBef>
              <a:spcAft>
                <a:spcPts val="0"/>
              </a:spcAft>
              <a:buNone/>
            </a:pPr>
            <a:r>
              <a:rPr lang="en-US" altLang="zh-CN" sz="1200" b="0" i="0" u="none" strike="noStrike" kern="1200" cap="none" spc="0" baseline="0">
                <a:solidFill>
                  <a:schemeClr val="tx1"/>
                </a:solidFill>
                <a:latin typeface="Calibri" pitchFamily="0" charset="0"/>
                <a:ea typeface="等线" pitchFamily="0" charset="0"/>
                <a:cs typeface="Calibri" pitchFamily="0" charset="0"/>
              </a:rPr>
              <a:t>1.7.2013</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257" name="Object"/>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58" name="Text box"/>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latin typeface="Arial" pitchFamily="34" charset="0"/>
                <a:cs typeface="Arial" pitchFamily="34" charset="0"/>
              </a:rPr>
              <a:t>Several barriers can affect the successful implementation of this digital health intervention. Limited access to smartphones and reliable internet can restrict participation. Low digital literacy may also make it difficult for some users to navigate health applications. In addition, financial costs and technical issues such as system errors may reduce program effectiveness and long-term sustainability.</a:t>
            </a:r>
            <a:endParaRPr lang="zh-CN" altLang="en-US">
              <a:latin typeface="Arial" pitchFamily="34" charset="0"/>
              <a:cs typeface="Arial" pitchFamily="34" charset="0"/>
            </a:endParaRPr>
          </a:p>
        </p:txBody>
      </p:sp>
      <p:sp>
        <p:nvSpPr>
          <p:cNvPr id="259" name="Rectangles"/>
          <p:cNvSpPr>
            <a:spLocks/>
          </p:cNvSpPr>
          <p:nvPr/>
        </p:nvSpPr>
        <p:spPr>
          <a:xfrm rot="0">
            <a:off x="0" y="6502400"/>
            <a:ext cx="3962400" cy="341312"/>
          </a:xfrm>
          <a:prstGeom prst="rect"/>
          <a:noFill/>
          <a:ln w="12700" cmpd="sng" cap="flat">
            <a:noFill/>
            <a:prstDash val="solid"/>
            <a:miter/>
          </a:ln>
        </p:spPr>
      </p:sp>
      <p:sp>
        <p:nvSpPr>
          <p:cNvPr id="260" name="Rectangles"/>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r>
              <a:rPr lang="en-US" altLang="zh-CN" sz="1200"/>
              <a:t>‹#›</a:t>
            </a:r>
            <a:endParaRPr lang="zh-CN" altLang="en-US" sz="1200"/>
          </a:p>
        </p:txBody>
      </p:sp>
    </p:spTree>
    <p:extLst>
      <p:ext uri="{BB962C8B-B14F-4D97-AF65-F5344CB8AC3E}">
        <p14:creationId xmlns:p14="http://schemas.microsoft.com/office/powerpoint/2010/main" val="1042315447"/>
      </p:ext>
    </p:extLst>
  </p:cSld>
  <p:clrMapOvr>
    <a:masterClrMapping/>
  </p:clrMapOvr>
</p:notes>
</file>

<file path=ppt/notesSlides/notesSlide3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36</a:t>
            </a:fld>
            <a:endParaRPr lang="zh-CN" altLang="en-US" sz="1200">
              <a:latin typeface="Calibri" pitchFamily="0" charset="0"/>
              <a:ea typeface="等线" pitchFamily="0" charset="0"/>
              <a:cs typeface="Calibri" pitchFamily="0" charset="0"/>
            </a:endParaRPr>
          </a:p>
        </p:txBody>
      </p:sp>
      <p:sp>
        <p:nvSpPr>
          <p:cNvPr id="270" name="Rectangles"/>
          <p:cNvSpPr>
            <a:spLocks/>
          </p:cNvSpPr>
          <p:nvPr/>
        </p:nvSpPr>
        <p:spPr>
          <a:xfrm rot="0">
            <a:off x="0" y="0"/>
            <a:ext cx="3962400" cy="342900"/>
          </a:xfrm>
          <a:prstGeom prst="rect"/>
          <a:noFill/>
          <a:ln w="12700" cmpd="sng" cap="flat">
            <a:noFill/>
            <a:prstDash val="solid"/>
            <a:miter/>
          </a:ln>
        </p:spPr>
      </p:sp>
      <p:sp>
        <p:nvSpPr>
          <p:cNvPr id="271" name="Rectangles"/>
          <p:cNvSpPr>
            <a:spLocks/>
          </p:cNvSpPr>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marL="0" indent="0" algn="r">
              <a:lnSpc>
                <a:spcPct val="100000"/>
              </a:lnSpc>
              <a:spcBef>
                <a:spcPts val="0"/>
              </a:spcBef>
              <a:spcAft>
                <a:spcPts val="0"/>
              </a:spcAft>
              <a:buNone/>
            </a:pPr>
            <a:r>
              <a:rPr lang="en-US" altLang="zh-CN" sz="1200" b="0" i="0" u="none" strike="noStrike" kern="1200" cap="none" spc="0" baseline="0">
                <a:solidFill>
                  <a:schemeClr val="tx1"/>
                </a:solidFill>
                <a:latin typeface="Calibri" pitchFamily="0" charset="0"/>
                <a:ea typeface="等线" pitchFamily="0" charset="0"/>
                <a:cs typeface="Calibri" pitchFamily="0" charset="0"/>
              </a:rPr>
              <a:t>1.7.2013</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272" name="Object"/>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73" name="Text box"/>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latin typeface="Arial" pitchFamily="34" charset="0"/>
                <a:cs typeface="Arial" pitchFamily="34" charset="0"/>
              </a:rPr>
              <a:t>Behavioural</a:t>
            </a:r>
            <a:r>
              <a:rPr lang="en-US" altLang="zh-CN">
                <a:latin typeface="Arial" pitchFamily="34" charset="0"/>
                <a:cs typeface="Arial" pitchFamily="34" charset="0"/>
              </a:rPr>
              <a:t> and social factors also affect the success of digital health interventions. Many find it hard to keep up with long-term lifestyle changes concerning food intake and physical activity. As a result, some users may discontinue the use of digital health applications after a short period of time. Cultural beliefs and social norms can also affect food choices and exercise </a:t>
            </a:r>
            <a:r>
              <a:rPr lang="en-US" altLang="zh-CN">
                <a:latin typeface="Arial" pitchFamily="34" charset="0"/>
                <a:cs typeface="Arial" pitchFamily="34" charset="0"/>
              </a:rPr>
              <a:t>behaviours</a:t>
            </a:r>
            <a:r>
              <a:rPr lang="en-US" altLang="zh-CN">
                <a:latin typeface="Arial" pitchFamily="34" charset="0"/>
                <a:cs typeface="Arial" pitchFamily="34" charset="0"/>
              </a:rPr>
              <a:t>. In addition, low awareness of obesity prevention programs may lead to low participation in digital health interventions.</a:t>
            </a:r>
            <a:endParaRPr lang="zh-CN" altLang="en-US">
              <a:latin typeface="Arial" pitchFamily="34" charset="0"/>
              <a:cs typeface="Arial" pitchFamily="34" charset="0"/>
            </a:endParaRPr>
          </a:p>
        </p:txBody>
      </p:sp>
      <p:sp>
        <p:nvSpPr>
          <p:cNvPr id="274" name="Rectangles"/>
          <p:cNvSpPr>
            <a:spLocks/>
          </p:cNvSpPr>
          <p:nvPr/>
        </p:nvSpPr>
        <p:spPr>
          <a:xfrm rot="0">
            <a:off x="0" y="6502400"/>
            <a:ext cx="3962400" cy="341312"/>
          </a:xfrm>
          <a:prstGeom prst="rect"/>
          <a:noFill/>
          <a:ln w="12700" cmpd="sng" cap="flat">
            <a:noFill/>
            <a:prstDash val="solid"/>
            <a:miter/>
          </a:ln>
        </p:spPr>
      </p:sp>
      <p:sp>
        <p:nvSpPr>
          <p:cNvPr id="275" name="Rectangles"/>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r>
              <a:rPr lang="en-US" altLang="zh-CN" sz="1200"/>
              <a:t>‹#›</a:t>
            </a:r>
            <a:endParaRPr lang="zh-CN" altLang="en-US" sz="1200"/>
          </a:p>
        </p:txBody>
      </p:sp>
    </p:spTree>
    <p:extLst>
      <p:ext uri="{BB962C8B-B14F-4D97-AF65-F5344CB8AC3E}">
        <p14:creationId xmlns:p14="http://schemas.microsoft.com/office/powerpoint/2010/main" val="209418763"/>
      </p:ext>
    </p:extLst>
  </p:cSld>
  <p:clrMapOvr>
    <a:masterClrMapping/>
  </p:clrMapOvr>
</p:notes>
</file>

<file path=ppt/notesSlides/notesSlide3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37</a:t>
            </a:fld>
            <a:endParaRPr lang="zh-CN" altLang="en-US" sz="1200">
              <a:latin typeface="Calibri" pitchFamily="0" charset="0"/>
              <a:ea typeface="等线" pitchFamily="0" charset="0"/>
              <a:cs typeface="Calibri" pitchFamily="0" charset="0"/>
            </a:endParaRPr>
          </a:p>
        </p:txBody>
      </p:sp>
      <p:sp>
        <p:nvSpPr>
          <p:cNvPr id="284" name="Rectangles"/>
          <p:cNvSpPr>
            <a:spLocks/>
          </p:cNvSpPr>
          <p:nvPr/>
        </p:nvSpPr>
        <p:spPr>
          <a:xfrm rot="0">
            <a:off x="0" y="0"/>
            <a:ext cx="3962400" cy="342900"/>
          </a:xfrm>
          <a:prstGeom prst="rect"/>
          <a:noFill/>
          <a:ln w="12700" cmpd="sng" cap="flat">
            <a:noFill/>
            <a:prstDash val="solid"/>
            <a:miter/>
          </a:ln>
        </p:spPr>
      </p:sp>
      <p:sp>
        <p:nvSpPr>
          <p:cNvPr id="285" name="Rectangles"/>
          <p:cNvSpPr>
            <a:spLocks/>
          </p:cNvSpPr>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marL="0" indent="0" algn="r">
              <a:lnSpc>
                <a:spcPct val="100000"/>
              </a:lnSpc>
              <a:spcBef>
                <a:spcPts val="0"/>
              </a:spcBef>
              <a:spcAft>
                <a:spcPts val="0"/>
              </a:spcAft>
              <a:buNone/>
            </a:pPr>
            <a:r>
              <a:rPr lang="en-US" altLang="zh-CN" sz="1200" b="0" i="0" u="none" strike="noStrike" kern="1200" cap="none" spc="0" baseline="0">
                <a:solidFill>
                  <a:schemeClr val="tx1"/>
                </a:solidFill>
                <a:latin typeface="Calibri" pitchFamily="0" charset="0"/>
                <a:ea typeface="等线" pitchFamily="0" charset="0"/>
                <a:cs typeface="Calibri" pitchFamily="0" charset="0"/>
              </a:rPr>
              <a:t>1.7.2013</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286" name="Object"/>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287" name="Text box"/>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Several strategies can help overcome the barriers to digital health interventions. Increasing awareness through community </a:t>
            </a:r>
            <a:r>
              <a:rPr lang="en-US" altLang="zh-CN"/>
              <a:t>organisations</a:t>
            </a:r>
            <a:r>
              <a:rPr lang="en-US" altLang="zh-CN"/>
              <a:t> and public health campaigns can improve participation. Features such as reminders and </a:t>
            </a:r>
            <a:r>
              <a:rPr lang="en-US" altLang="zh-CN"/>
              <a:t>personalised</a:t>
            </a:r>
            <a:r>
              <a:rPr lang="en-US" altLang="zh-CN"/>
              <a:t> feedback can enhance user engagement. Providing culturally appropriate health education can support </a:t>
            </a:r>
            <a:r>
              <a:rPr lang="en-US" altLang="zh-CN"/>
              <a:t>behaviour</a:t>
            </a:r>
            <a:r>
              <a:rPr lang="en-US" altLang="zh-CN"/>
              <a:t> change, while strong data security measures help build trust and protect users’ personal health information.</a:t>
            </a:r>
            <a:endParaRPr lang="zh-CN" altLang="en-US">
              <a:latin typeface="Arial" pitchFamily="34" charset="0"/>
              <a:cs typeface="Arial" pitchFamily="34" charset="0"/>
            </a:endParaRPr>
          </a:p>
        </p:txBody>
      </p:sp>
      <p:sp>
        <p:nvSpPr>
          <p:cNvPr id="288" name="Rectangles"/>
          <p:cNvSpPr>
            <a:spLocks/>
          </p:cNvSpPr>
          <p:nvPr/>
        </p:nvSpPr>
        <p:spPr>
          <a:xfrm rot="0">
            <a:off x="0" y="6502400"/>
            <a:ext cx="3962400" cy="341312"/>
          </a:xfrm>
          <a:prstGeom prst="rect"/>
          <a:noFill/>
          <a:ln w="12700" cmpd="sng" cap="flat">
            <a:noFill/>
            <a:prstDash val="solid"/>
            <a:miter/>
          </a:ln>
        </p:spPr>
      </p:sp>
      <p:sp>
        <p:nvSpPr>
          <p:cNvPr id="289" name="Rectangles"/>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r>
              <a:rPr lang="en-US" altLang="zh-CN" sz="1200"/>
              <a:t>‹#›</a:t>
            </a:r>
            <a:endParaRPr lang="zh-CN" altLang="en-US" sz="1200"/>
          </a:p>
        </p:txBody>
      </p:sp>
    </p:spTree>
    <p:extLst>
      <p:ext uri="{BB962C8B-B14F-4D97-AF65-F5344CB8AC3E}">
        <p14:creationId xmlns:p14="http://schemas.microsoft.com/office/powerpoint/2010/main" val="1803211363"/>
      </p:ext>
    </p:extLst>
  </p:cSld>
  <p:clrMapOvr>
    <a:masterClrMapping/>
  </p:clrMapOvr>
</p:notes>
</file>

<file path=ppt/notesSlides/notesSlide3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38</a:t>
            </a:fld>
            <a:endParaRPr lang="zh-CN" altLang="en-US" sz="1200">
              <a:latin typeface="Calibri" pitchFamily="0" charset="0"/>
              <a:ea typeface="等线" pitchFamily="0" charset="0"/>
              <a:cs typeface="Calibri" pitchFamily="0" charset="0"/>
            </a:endParaRPr>
          </a:p>
        </p:txBody>
      </p:sp>
      <p:sp>
        <p:nvSpPr>
          <p:cNvPr id="299" name="Rectangles"/>
          <p:cNvSpPr>
            <a:spLocks/>
          </p:cNvSpPr>
          <p:nvPr/>
        </p:nvSpPr>
        <p:spPr>
          <a:xfrm rot="0">
            <a:off x="0" y="0"/>
            <a:ext cx="3962400" cy="342900"/>
          </a:xfrm>
          <a:prstGeom prst="rect"/>
          <a:noFill/>
          <a:ln w="12700" cmpd="sng" cap="flat">
            <a:noFill/>
            <a:prstDash val="solid"/>
            <a:miter/>
          </a:ln>
        </p:spPr>
      </p:sp>
      <p:sp>
        <p:nvSpPr>
          <p:cNvPr id="300" name="Rectangles"/>
          <p:cNvSpPr>
            <a:spLocks/>
          </p:cNvSpPr>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marL="0" indent="0" algn="r">
              <a:lnSpc>
                <a:spcPct val="100000"/>
              </a:lnSpc>
              <a:spcBef>
                <a:spcPts val="0"/>
              </a:spcBef>
              <a:spcAft>
                <a:spcPts val="0"/>
              </a:spcAft>
              <a:buNone/>
            </a:pPr>
            <a:r>
              <a:rPr lang="en-US" altLang="zh-CN" sz="1200" b="0" i="0" u="none" strike="noStrike" kern="1200" cap="none" spc="0" baseline="0">
                <a:solidFill>
                  <a:schemeClr val="tx1"/>
                </a:solidFill>
                <a:latin typeface="Calibri" pitchFamily="0" charset="0"/>
                <a:ea typeface="等线" pitchFamily="0" charset="0"/>
                <a:cs typeface="Calibri" pitchFamily="0" charset="0"/>
              </a:rPr>
              <a:t>1.7.2013</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301" name="Object"/>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302" name="Text box"/>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latin typeface="Arial" pitchFamily="34" charset="0"/>
                <a:cs typeface="Arial" pitchFamily="34" charset="0"/>
              </a:rPr>
              <a:t>Legal considerations are essential in digital health interventions because mobile applications collect sensitive personal health information. Data such as diet, weight, and activity levels must be securely stored and protected under data protection regulations. Developers must ensure transparency in how data is collected and used, while also complying with national healthcare regulations and digital health standards.</a:t>
            </a:r>
            <a:endParaRPr lang="zh-CN" altLang="en-US">
              <a:latin typeface="Arial" pitchFamily="34" charset="0"/>
              <a:cs typeface="Arial" pitchFamily="34" charset="0"/>
            </a:endParaRPr>
          </a:p>
        </p:txBody>
      </p:sp>
      <p:sp>
        <p:nvSpPr>
          <p:cNvPr id="303" name="Rectangles"/>
          <p:cNvSpPr>
            <a:spLocks/>
          </p:cNvSpPr>
          <p:nvPr/>
        </p:nvSpPr>
        <p:spPr>
          <a:xfrm rot="0">
            <a:off x="0" y="6502400"/>
            <a:ext cx="3962400" cy="341312"/>
          </a:xfrm>
          <a:prstGeom prst="rect"/>
          <a:noFill/>
          <a:ln w="12700" cmpd="sng" cap="flat">
            <a:noFill/>
            <a:prstDash val="solid"/>
            <a:miter/>
          </a:ln>
        </p:spPr>
      </p:sp>
      <p:sp>
        <p:nvSpPr>
          <p:cNvPr id="304" name="Rectangles"/>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r>
              <a:rPr lang="en-US" altLang="zh-CN" sz="1200"/>
              <a:t>‹#›</a:t>
            </a:r>
            <a:endParaRPr lang="zh-CN" altLang="en-US" sz="1200"/>
          </a:p>
        </p:txBody>
      </p:sp>
    </p:spTree>
    <p:extLst>
      <p:ext uri="{BB962C8B-B14F-4D97-AF65-F5344CB8AC3E}">
        <p14:creationId xmlns:p14="http://schemas.microsoft.com/office/powerpoint/2010/main" val="1706942638"/>
      </p:ext>
    </p:extLst>
  </p:cSld>
  <p:clrMapOvr>
    <a:masterClrMapping/>
  </p:clrMapOvr>
</p:notes>
</file>

<file path=ppt/notesSlides/notesSlide3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39</a:t>
            </a:fld>
            <a:endParaRPr lang="zh-CN" altLang="en-US" sz="1200">
              <a:latin typeface="Calibri" pitchFamily="0" charset="0"/>
              <a:ea typeface="等线" pitchFamily="0" charset="0"/>
              <a:cs typeface="Calibri" pitchFamily="0" charset="0"/>
            </a:endParaRPr>
          </a:p>
        </p:txBody>
      </p:sp>
      <p:sp>
        <p:nvSpPr>
          <p:cNvPr id="313" name="Rectangles"/>
          <p:cNvSpPr>
            <a:spLocks/>
          </p:cNvSpPr>
          <p:nvPr/>
        </p:nvSpPr>
        <p:spPr>
          <a:xfrm rot="0">
            <a:off x="0" y="0"/>
            <a:ext cx="3962400" cy="342900"/>
          </a:xfrm>
          <a:prstGeom prst="rect"/>
          <a:noFill/>
          <a:ln w="12700" cmpd="sng" cap="flat">
            <a:noFill/>
            <a:prstDash val="solid"/>
            <a:miter/>
          </a:ln>
        </p:spPr>
      </p:sp>
      <p:sp>
        <p:nvSpPr>
          <p:cNvPr id="314" name="Rectangles"/>
          <p:cNvSpPr>
            <a:spLocks/>
          </p:cNvSpPr>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marL="0" indent="0" algn="r">
              <a:lnSpc>
                <a:spcPct val="100000"/>
              </a:lnSpc>
              <a:spcBef>
                <a:spcPts val="0"/>
              </a:spcBef>
              <a:spcAft>
                <a:spcPts val="0"/>
              </a:spcAft>
              <a:buNone/>
            </a:pPr>
            <a:r>
              <a:rPr lang="en-US" altLang="zh-CN" sz="1200" b="0" i="0" u="none" strike="noStrike" kern="1200" cap="none" spc="0" baseline="0">
                <a:solidFill>
                  <a:schemeClr val="tx1"/>
                </a:solidFill>
                <a:latin typeface="Calibri" pitchFamily="0" charset="0"/>
                <a:ea typeface="等线" pitchFamily="0" charset="0"/>
                <a:cs typeface="Calibri" pitchFamily="0" charset="0"/>
              </a:rPr>
              <a:t>1.7.2013</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315" name="Object"/>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316" name="Text box"/>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latin typeface="Arial" pitchFamily="34" charset="0"/>
                <a:cs typeface="Arial" pitchFamily="34" charset="0"/>
              </a:rPr>
              <a:t>Ethical considerations are important when implementing digital health interventions. Participants must provide informed consent before their personal health data is collected through the mobile application. Protecting user privacy and confidentiality is essential when handling sensitive health information. Additionally, obesity prevention programs should avoid stigma and ensure equal access to digital health services for all individuals.</a:t>
            </a:r>
            <a:endParaRPr lang="zh-CN" altLang="en-US">
              <a:latin typeface="Arial" pitchFamily="34" charset="0"/>
              <a:cs typeface="Arial" pitchFamily="34" charset="0"/>
            </a:endParaRPr>
          </a:p>
        </p:txBody>
      </p:sp>
      <p:sp>
        <p:nvSpPr>
          <p:cNvPr id="317" name="Rectangles"/>
          <p:cNvSpPr>
            <a:spLocks/>
          </p:cNvSpPr>
          <p:nvPr/>
        </p:nvSpPr>
        <p:spPr>
          <a:xfrm rot="0">
            <a:off x="0" y="6502400"/>
            <a:ext cx="3962400" cy="341312"/>
          </a:xfrm>
          <a:prstGeom prst="rect"/>
          <a:noFill/>
          <a:ln w="12700" cmpd="sng" cap="flat">
            <a:noFill/>
            <a:prstDash val="solid"/>
            <a:miter/>
          </a:ln>
        </p:spPr>
      </p:sp>
      <p:sp>
        <p:nvSpPr>
          <p:cNvPr id="318" name="Rectangles"/>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r>
              <a:rPr lang="en-US" altLang="zh-CN" sz="1200"/>
              <a:t>‹#›</a:t>
            </a:r>
            <a:endParaRPr lang="zh-CN" altLang="en-US" sz="1200"/>
          </a:p>
        </p:txBody>
      </p:sp>
    </p:spTree>
    <p:extLst>
      <p:ext uri="{BB962C8B-B14F-4D97-AF65-F5344CB8AC3E}">
        <p14:creationId xmlns:p14="http://schemas.microsoft.com/office/powerpoint/2010/main" val="700349189"/>
      </p:ext>
    </p:extLst>
  </p:cSld>
  <p:clrMapOvr>
    <a:masterClrMapping/>
  </p:clrMapOvr>
</p:notes>
</file>

<file path=ppt/notesSlides/notesSlide4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40</a:t>
            </a:fld>
            <a:endParaRPr lang="zh-CN" altLang="en-US" sz="1200">
              <a:latin typeface="Calibri" pitchFamily="0" charset="0"/>
              <a:ea typeface="等线" pitchFamily="0" charset="0"/>
              <a:cs typeface="Calibri" pitchFamily="0" charset="0"/>
            </a:endParaRPr>
          </a:p>
        </p:txBody>
      </p:sp>
      <p:sp>
        <p:nvSpPr>
          <p:cNvPr id="322" name="Rectangles"/>
          <p:cNvSpPr>
            <a:spLocks/>
          </p:cNvSpPr>
          <p:nvPr/>
        </p:nvSpPr>
        <p:spPr>
          <a:xfrm rot="0">
            <a:off x="0" y="0"/>
            <a:ext cx="3962400" cy="342900"/>
          </a:xfrm>
          <a:prstGeom prst="rect"/>
          <a:noFill/>
          <a:ln w="12700" cmpd="sng" cap="flat">
            <a:noFill/>
            <a:prstDash val="solid"/>
            <a:miter/>
          </a:ln>
        </p:spPr>
      </p:sp>
      <p:sp>
        <p:nvSpPr>
          <p:cNvPr id="323" name="Rectangles"/>
          <p:cNvSpPr>
            <a:spLocks/>
          </p:cNvSpPr>
          <p:nvPr/>
        </p:nvSpPr>
        <p:spPr>
          <a:xfrm rot="0">
            <a:off x="5180013" y="0"/>
            <a:ext cx="3962400" cy="342900"/>
          </a:xfrm>
          <a:prstGeom prst="rect"/>
          <a:noFill/>
          <a:ln w="12700" cmpd="sng" cap="flat">
            <a:noFill/>
            <a:prstDash val="solid"/>
            <a:miter/>
          </a:ln>
        </p:spPr>
        <p:txBody>
          <a:bodyPr vert="horz" wrap="square" lIns="91440" tIns="45720" rIns="91440" bIns="45720" anchor="t" anchorCtr="0">
            <a:prstTxWarp prst="textNoShape"/>
          </a:bodyPr>
          <a:lstStyle/>
          <a:p>
            <a:pPr marL="0" indent="0" algn="r">
              <a:lnSpc>
                <a:spcPct val="100000"/>
              </a:lnSpc>
              <a:spcBef>
                <a:spcPts val="0"/>
              </a:spcBef>
              <a:spcAft>
                <a:spcPts val="0"/>
              </a:spcAft>
              <a:buNone/>
            </a:pPr>
            <a:r>
              <a:rPr lang="en-US" altLang="zh-CN" sz="1200" b="0" i="0" u="none" strike="noStrike" kern="1200" cap="none" spc="0" baseline="0">
                <a:solidFill>
                  <a:schemeClr val="tx1"/>
                </a:solidFill>
                <a:latin typeface="Calibri" pitchFamily="0" charset="0"/>
                <a:ea typeface="等线" pitchFamily="0" charset="0"/>
                <a:cs typeface="Calibri" pitchFamily="0" charset="0"/>
              </a:rPr>
              <a:t>1.7.2013</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324" name="Object"/>
          <p:cNvSpPr>
            <a:spLocks noGrp="1" noChangeAspect="1"/>
          </p:cNvSpPr>
          <p:nvPr>
            <p:ph type="sldImg" idx="2"/>
          </p:nvPr>
        </p:nvSpPr>
        <p:spPr>
          <a:xfrm rot="0">
            <a:off x="2290763" y="512763"/>
            <a:ext cx="4562474" cy="2566987"/>
          </a:xfrm>
          <a:prstGeom prst="rect"/>
          <a:noFill/>
          <a:ln w="12700" cmpd="sng" cap="flat">
            <a:solidFill>
              <a:srgbClr val="000000"/>
            </a:solidFill>
            <a:prstDash val="solid"/>
            <a:round/>
          </a:ln>
        </p:spPr>
      </p:sp>
      <p:sp>
        <p:nvSpPr>
          <p:cNvPr id="325" name="Text box"/>
          <p:cNvSpPr>
            <a:spLocks noGrp="1"/>
          </p:cNvSpPr>
          <p:nvPr>
            <p:ph type="body" idx="3"/>
          </p:nvPr>
        </p:nvSpPr>
        <p:spPr>
          <a:xfrm rot="0">
            <a:off x="914400" y="3251200"/>
            <a:ext cx="7315200" cy="3081338"/>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326" name="Rectangles"/>
          <p:cNvSpPr>
            <a:spLocks/>
          </p:cNvSpPr>
          <p:nvPr/>
        </p:nvSpPr>
        <p:spPr>
          <a:xfrm rot="0">
            <a:off x="0" y="6502400"/>
            <a:ext cx="3962400" cy="341312"/>
          </a:xfrm>
          <a:prstGeom prst="rect"/>
          <a:noFill/>
          <a:ln w="12700" cmpd="sng" cap="flat">
            <a:noFill/>
            <a:prstDash val="solid"/>
            <a:miter/>
          </a:ln>
        </p:spPr>
      </p:sp>
      <p:sp>
        <p:nvSpPr>
          <p:cNvPr id="327" name="Rectangles"/>
          <p:cNvSpPr>
            <a:spLocks noGrp="1"/>
          </p:cNvSpPr>
          <p:nvPr>
            <p:ph type="sldNum" idx="5"/>
          </p:nvPr>
        </p:nvSpPr>
        <p:spPr>
          <a:xfrm rot="0">
            <a:off x="5180013" y="6502400"/>
            <a:ext cx="3962400" cy="341312"/>
          </a:xfrm>
          <a:prstGeom prst="rect"/>
          <a:noFill/>
          <a:ln w="12700" cmpd="sng" cap="flat">
            <a:noFill/>
            <a:prstDash val="solid"/>
            <a:miter/>
          </a:ln>
        </p:spPr>
        <p:txBody>
          <a:bodyPr vert="horz" wrap="square" lIns="91440" tIns="45720" rIns="91440" bIns="45720" anchor="b" anchorCtr="0">
            <a:prstTxWarp prst="textNoShape"/>
          </a:bodyPr>
          <a:lstStyle/>
          <a:p>
            <a:pPr algn="r"/>
            <a:r>
              <a:rPr lang="en-US" altLang="zh-CN" sz="1200"/>
              <a:t>‹#›</a:t>
            </a:r>
            <a:endParaRPr lang="zh-CN" altLang="en-US" sz="1200"/>
          </a:p>
        </p:txBody>
      </p:sp>
    </p:spTree>
    <p:extLst>
      <p:ext uri="{BB962C8B-B14F-4D97-AF65-F5344CB8AC3E}">
        <p14:creationId xmlns:p14="http://schemas.microsoft.com/office/powerpoint/2010/main" val="1648142268"/>
      </p:ext>
    </p:extLst>
  </p:cSld>
  <p:clrMapOvr>
    <a:masterClrMapping/>
  </p:clrMapOvr>
</p:notes>
</file>

<file path=ppt/notesSlides/notesSlide41.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41</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256635625"/>
      </p:ext>
    </p:extLst>
  </p:cSld>
  <p:clrMapOvr>
    <a:masterClrMapping/>
  </p:clrMapOvr>
</p:notes>
</file>

<file path=ppt/notesSlides/notesSlide4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42</a:t>
            </a:fld>
            <a:endParaRPr lang="zh-CN" altLang="en-US" sz="1200">
              <a:latin typeface="Calibri" pitchFamily="0" charset="0"/>
              <a:ea typeface="等线" pitchFamily="0" charset="0"/>
              <a:cs typeface="Calibri" pitchFamily="0" charset="0"/>
            </a:endParaRPr>
          </a:p>
        </p:txBody>
      </p:sp>
      <p:sp>
        <p:nvSpPr>
          <p:cNvPr id="339"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40"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Digital health technologies are being applied more and more in health promotion interventions against lifestyle-related conditions like obesity. Through mobile health apps and online coaching systems, one can receive personalised health data, behavioural feedback, and lifestyle tracking with digital gadgets. These technologies assist people in the systematic administration of diet, exercise, and weight-related behaviours. It is indicated that digital health interventions enhance interaction with health promotion programmes through the interactive and personalised support systems (</a:t>
            </a:r>
            <a:r>
              <a:rPr lang="en-US" altLang="zh-CN" sz="1800" kern="100">
                <a:latin typeface="Arial" pitchFamily="34" charset="0"/>
                <a:ea typeface="Calibri" pitchFamily="0" charset="0"/>
                <a:cs typeface="Times New Roman" pitchFamily="18" charset="0"/>
              </a:rPr>
              <a:t>Schoeppe</a:t>
            </a:r>
            <a:r>
              <a:rPr lang="en-US" altLang="zh-CN" sz="1800" kern="100">
                <a:latin typeface="Arial" pitchFamily="34" charset="0"/>
                <a:ea typeface="Calibri" pitchFamily="0" charset="0"/>
                <a:cs typeface="Times New Roman" pitchFamily="18" charset="0"/>
              </a:rPr>
              <a:t> et al., </a:t>
            </a:r>
            <a:r>
              <a:rPr lang="en-US" altLang="zh-CN" sz="1800" kern="100">
                <a:solidFill>
                  <a:srgbClr val="222222"/>
                </a:solidFill>
                <a:latin typeface="Arial" pitchFamily="34" charset="0"/>
                <a:ea typeface="Calibri" pitchFamily="0" charset="0"/>
                <a:cs typeface="Times New Roman" pitchFamily="18" charset="0"/>
              </a:rPr>
              <a:t>2017</a:t>
            </a:r>
            <a:r>
              <a:rPr lang="en-US" altLang="zh-CN" sz="1800" kern="100">
                <a:latin typeface="Arial" pitchFamily="34" charset="0"/>
                <a:ea typeface="Calibri" pitchFamily="0" charset="0"/>
                <a:cs typeface="Times New Roman" pitchFamily="18" charset="0"/>
              </a:rPr>
              <a:t>). Moreover, the combination of digital applications and professional coaching could increase the level of compliance with the lifestyle modification programmes and boost behaviour change motivation (</a:t>
            </a:r>
            <a:r>
              <a:rPr lang="en-US" altLang="zh-CN" sz="1800" kern="100">
                <a:solidFill>
                  <a:srgbClr val="222222"/>
                </a:solidFill>
                <a:latin typeface="Arial" pitchFamily="34" charset="0"/>
                <a:ea typeface="Calibri" pitchFamily="0" charset="0"/>
                <a:cs typeface="Times New Roman" pitchFamily="18" charset="0"/>
              </a:rPr>
              <a:t>Wang et al.</a:t>
            </a:r>
            <a:r>
              <a:rPr lang="en-US" altLang="zh-CN" sz="1800" kern="100">
                <a:latin typeface="Arial" pitchFamily="34" charset="0"/>
                <a:ea typeface="Calibri" pitchFamily="0" charset="0"/>
                <a:cs typeface="Times New Roman" pitchFamily="18" charset="0"/>
              </a:rPr>
              <a:t>, 2020).</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341"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42</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614987237"/>
      </p:ext>
    </p:extLst>
  </p:cSld>
  <p:clrMapOvr>
    <a:masterClrMapping/>
  </p:clrMapOvr>
</p:notes>
</file>

<file path=ppt/notesSlides/notesSlide4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43</a:t>
            </a:fld>
            <a:endParaRPr lang="zh-CN" altLang="en-US" sz="1200">
              <a:latin typeface="Calibri" pitchFamily="0" charset="0"/>
              <a:ea typeface="等线" pitchFamily="0" charset="0"/>
              <a:cs typeface="Calibri" pitchFamily="0" charset="0"/>
            </a:endParaRPr>
          </a:p>
        </p:txBody>
      </p:sp>
      <p:sp>
        <p:nvSpPr>
          <p:cNvPr id="344"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45"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Obesity is already a significant public health concern in England despite the current prevention efforts. According to the recent national statistics, 64.5% of adults are not only overweight but obese, and 26.5% are obese (Office for Health Improvement and Disparities, 2025). Obesity is linked to chronic diseases, including cardiovascular disease, type 2 diabetes and cancer, which greatly impact both life expectancy and health care systems (World Health Organisation, 2025). Notably, in low-income neighbourhoods, obesity is more prevalent and indicates the existence of long-standing health disparities. As such, population-level obesity prevention should be viewed as an increasingly important and useful purpose of scalable approaches like digital health interventions (</a:t>
            </a:r>
            <a:r>
              <a:rPr lang="en-US" altLang="zh-CN" sz="1800" kern="100">
                <a:solidFill>
                  <a:srgbClr val="222222"/>
                </a:solidFill>
                <a:latin typeface="Arial" pitchFamily="34" charset="0"/>
                <a:ea typeface="Calibri" pitchFamily="0" charset="0"/>
                <a:cs typeface="Times New Roman" pitchFamily="18" charset="0"/>
              </a:rPr>
              <a:t>Hinchliffe</a:t>
            </a:r>
            <a:r>
              <a:rPr lang="en-US" altLang="zh-CN" sz="1800" kern="100">
                <a:latin typeface="Arial" pitchFamily="34" charset="0"/>
                <a:ea typeface="Calibri" pitchFamily="0" charset="0"/>
                <a:cs typeface="Times New Roman" pitchFamily="18" charset="0"/>
              </a:rPr>
              <a:t> et al., 2022).</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346"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43</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241802234"/>
      </p:ext>
    </p:extLst>
  </p:cSld>
  <p:clrMapOvr>
    <a:masterClrMapping/>
  </p:clrMapOvr>
</p:notes>
</file>

<file path=ppt/notesSlides/notesSlide4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44</a:t>
            </a:fld>
            <a:endParaRPr lang="zh-CN" altLang="en-US" sz="1200">
              <a:latin typeface="Calibri" pitchFamily="0" charset="0"/>
              <a:ea typeface="等线" pitchFamily="0" charset="0"/>
              <a:cs typeface="Calibri" pitchFamily="0" charset="0"/>
            </a:endParaRPr>
          </a:p>
        </p:txBody>
      </p:sp>
      <p:sp>
        <p:nvSpPr>
          <p:cNvPr id="349"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50"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The proposed intervention will be an integration of a mobile health application and online coaching to aid in healthier lifestyle behaviours. The app enables users to track physical activity, calories consumed and weight gain and loss and gives them custom health tips. The self-monitoring capabilities of digital platforms may raise the level of awareness of behavioural patterns and promote healthier choices (</a:t>
            </a:r>
            <a:r>
              <a:rPr lang="en-US" altLang="zh-CN" sz="1800" kern="100">
                <a:solidFill>
                  <a:srgbClr val="222222"/>
                </a:solidFill>
                <a:latin typeface="Arial" pitchFamily="34" charset="0"/>
                <a:ea typeface="Calibri" pitchFamily="0" charset="0"/>
                <a:cs typeface="Times New Roman" pitchFamily="18" charset="0"/>
              </a:rPr>
              <a:t>Irvin</a:t>
            </a:r>
            <a:r>
              <a:rPr lang="en-US" altLang="zh-CN" sz="1800" kern="100">
                <a:latin typeface="Arial" pitchFamily="34" charset="0"/>
                <a:ea typeface="Calibri" pitchFamily="0" charset="0"/>
                <a:cs typeface="Times New Roman" pitchFamily="18" charset="0"/>
              </a:rPr>
              <a:t> et al., 2023). Moreover, the online coaching feature gives professional feedback and behavioural assistance in the form of digital communication. It has been hypothesised that the mixture of digital monitoring and personalised coaching can enhance the level of engagement and the chances of long-term behaviour change (</a:t>
            </a:r>
            <a:r>
              <a:rPr lang="en-US" altLang="zh-CN" sz="1800" kern="100">
                <a:solidFill>
                  <a:srgbClr val="222222"/>
                </a:solidFill>
                <a:latin typeface="Arial" pitchFamily="34" charset="0"/>
                <a:ea typeface="Calibri" pitchFamily="0" charset="0"/>
                <a:cs typeface="Times New Roman" pitchFamily="18" charset="0"/>
              </a:rPr>
              <a:t>Richards, Wren and Whitman, 2024</a:t>
            </a:r>
            <a:r>
              <a:rPr lang="en-US" altLang="zh-CN" sz="1800" kern="100">
                <a:latin typeface="Arial" pitchFamily="34" charset="0"/>
                <a:ea typeface="Calibri" pitchFamily="0" charset="0"/>
                <a:cs typeface="Times New Roman" pitchFamily="18" charset="0"/>
              </a:rPr>
              <a:t>).</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351"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44</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656649617"/>
      </p:ext>
    </p:extLst>
  </p:cSld>
  <p:clrMapOvr>
    <a:masterClrMapping/>
  </p:clrMapOvr>
</p:notes>
</file>

<file path=ppt/notesSlides/notesSlide4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45</a:t>
            </a:fld>
            <a:endParaRPr lang="zh-CN" altLang="en-US" sz="1200">
              <a:latin typeface="Calibri" pitchFamily="0" charset="0"/>
              <a:ea typeface="等线" pitchFamily="0" charset="0"/>
              <a:cs typeface="Calibri" pitchFamily="0" charset="0"/>
            </a:endParaRPr>
          </a:p>
        </p:txBody>
      </p:sp>
      <p:sp>
        <p:nvSpPr>
          <p:cNvPr id="354"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55"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Continuous monitoring and feedback of behaviour can be achieved through digital health interventions. The behaviour change theories have placed an emphasis on self-regulation, goal setting and feedback in promoting healthier behaviours. Exercise and calorie intake are some of the activities that can be tracked through mobile apps, making people more informed about lifestyle habits. Research demonstrates that dietary and physical activity adherence to recommendations could be improved with the help of digital self-monitoring devices (</a:t>
            </a:r>
            <a:r>
              <a:rPr lang="en-US" altLang="zh-CN" sz="1800" kern="100">
                <a:latin typeface="Arial" pitchFamily="34" charset="0"/>
                <a:ea typeface="Calibri" pitchFamily="0" charset="0"/>
                <a:cs typeface="Times New Roman" pitchFamily="18" charset="0"/>
              </a:rPr>
              <a:t>Schoeppe</a:t>
            </a:r>
            <a:r>
              <a:rPr lang="en-US" altLang="zh-CN" sz="1800" kern="100">
                <a:latin typeface="Arial" pitchFamily="34" charset="0"/>
                <a:ea typeface="Calibri" pitchFamily="0" charset="0"/>
                <a:cs typeface="Times New Roman" pitchFamily="18" charset="0"/>
              </a:rPr>
              <a:t> et al., </a:t>
            </a:r>
            <a:r>
              <a:rPr lang="en-US" altLang="zh-CN" sz="1800" kern="100">
                <a:solidFill>
                  <a:srgbClr val="222222"/>
                </a:solidFill>
                <a:latin typeface="Arial" pitchFamily="34" charset="0"/>
                <a:ea typeface="Calibri" pitchFamily="0" charset="0"/>
                <a:cs typeface="Times New Roman" pitchFamily="18" charset="0"/>
              </a:rPr>
              <a:t>2017</a:t>
            </a:r>
            <a:r>
              <a:rPr lang="en-US" altLang="zh-CN" sz="1800" kern="100">
                <a:latin typeface="Arial" pitchFamily="34" charset="0"/>
                <a:ea typeface="Calibri" pitchFamily="0" charset="0"/>
                <a:cs typeface="Times New Roman" pitchFamily="18" charset="0"/>
              </a:rPr>
              <a:t>). Moreover, online coaching could reinforce the behaviour change through providing individualised direction and inspirational encouragement. Persons undergoing coaching with the help of digital monitoring tend to have a higher chance of maintaining a long-term change in behaviour (</a:t>
            </a:r>
            <a:r>
              <a:rPr lang="en-US" altLang="zh-CN" sz="1800" kern="100">
                <a:solidFill>
                  <a:srgbClr val="222222"/>
                </a:solidFill>
                <a:latin typeface="Arial" pitchFamily="34" charset="0"/>
                <a:ea typeface="Calibri" pitchFamily="0" charset="0"/>
                <a:cs typeface="Times New Roman" pitchFamily="18" charset="0"/>
              </a:rPr>
              <a:t>Wang et al.</a:t>
            </a:r>
            <a:r>
              <a:rPr lang="en-US" altLang="zh-CN" sz="1800" kern="100">
                <a:latin typeface="Arial" pitchFamily="34" charset="0"/>
                <a:ea typeface="Calibri" pitchFamily="0" charset="0"/>
                <a:cs typeface="Times New Roman" pitchFamily="18" charset="0"/>
              </a:rPr>
              <a:t>, 2020).</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356"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45</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258211399"/>
      </p:ext>
    </p:extLst>
  </p:cSld>
  <p:clrMapOvr>
    <a:masterClrMapping/>
  </p:clrMapOvr>
</p:notes>
</file>

<file path=ppt/notesSlides/notesSlide4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46</a:t>
            </a:fld>
            <a:endParaRPr lang="zh-CN" altLang="en-US" sz="1200">
              <a:latin typeface="Calibri" pitchFamily="0" charset="0"/>
              <a:ea typeface="等线" pitchFamily="0" charset="0"/>
              <a:cs typeface="Calibri" pitchFamily="0" charset="0"/>
            </a:endParaRPr>
          </a:p>
        </p:txBody>
      </p:sp>
      <p:sp>
        <p:nvSpPr>
          <p:cNvPr id="359"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60"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One of the elements of effective weight management interventions is self-monitoring. Smart applications enable the user to capture and revisit lifestyle behaviours in real-time to enable individuals to be aware of unhealthy patterns and make informed decisions. It has been indicated that people who consistently check their diets and physical exercises have a higher chance of attaining weight control targets (</a:t>
            </a:r>
            <a:r>
              <a:rPr lang="en-US" altLang="zh-CN" sz="1800" kern="100">
                <a:solidFill>
                  <a:srgbClr val="222222"/>
                </a:solidFill>
                <a:latin typeface="Arial" pitchFamily="34" charset="0"/>
                <a:ea typeface="Calibri" pitchFamily="0" charset="0"/>
                <a:cs typeface="Times New Roman" pitchFamily="18" charset="0"/>
              </a:rPr>
              <a:t>Richards, Wren and Whitman, 2024</a:t>
            </a:r>
            <a:r>
              <a:rPr lang="en-US" altLang="zh-CN" sz="1800" kern="100">
                <a:latin typeface="Arial" pitchFamily="34" charset="0"/>
                <a:ea typeface="Calibri" pitchFamily="0" charset="0"/>
                <a:cs typeface="Times New Roman" pitchFamily="18" charset="0"/>
              </a:rPr>
              <a:t>). Motivational capabilities like reminders, tracking, and success alerts are also found in many applications. These resources can improve the interaction and promote long-term attendance. Nonetheless, the researchers emphasise that long-term participation is one of the issues of digital interventions (</a:t>
            </a:r>
            <a:r>
              <a:rPr lang="en-US" altLang="zh-CN" sz="1800" kern="100">
                <a:solidFill>
                  <a:srgbClr val="222222"/>
                </a:solidFill>
                <a:latin typeface="Arial" pitchFamily="34" charset="0"/>
                <a:ea typeface="Calibri" pitchFamily="0" charset="0"/>
                <a:cs typeface="Times New Roman" pitchFamily="18" charset="0"/>
              </a:rPr>
              <a:t>Irvin</a:t>
            </a:r>
            <a:r>
              <a:rPr lang="en-US" altLang="zh-CN" sz="1800" kern="100">
                <a:latin typeface="Arial" pitchFamily="34" charset="0"/>
                <a:ea typeface="Calibri" pitchFamily="0" charset="0"/>
                <a:cs typeface="Times New Roman" pitchFamily="18" charset="0"/>
              </a:rPr>
              <a:t> et al., 2023).</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361"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46</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489974620"/>
      </p:ext>
    </p:extLst>
  </p:cSld>
  <p:clrMapOvr>
    <a:masterClrMapping/>
  </p:clrMapOvr>
</p:notes>
</file>

<file path=ppt/notesSlides/notesSlide4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47</a:t>
            </a:fld>
            <a:endParaRPr lang="zh-CN" altLang="en-US" sz="1200">
              <a:latin typeface="Calibri" pitchFamily="0" charset="0"/>
              <a:ea typeface="等线" pitchFamily="0" charset="0"/>
              <a:cs typeface="Calibri" pitchFamily="0" charset="0"/>
            </a:endParaRPr>
          </a:p>
        </p:txBody>
      </p:sp>
      <p:sp>
        <p:nvSpPr>
          <p:cNvPr id="365"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66"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Digital health interventions have the potential to generate enhanced physical health outcomes in people with overweight or obesity. The NHS 12-week Weight Loss Plan app has been evaluated and reported an excess of over 864,000 downloads, which proves the large coverage of the population (Public Health England, 2021). Individuals who commenced the programme registered an average weight loss of 2.1 kg, whereas those who had finished the programme realised an average of 6.5 kg reduction in body weight, which is in tandem with the NICE guidelines. NHS digital weight management programmes have also shown positive results in more recent assessments, with the participants losing an average of 3.9 kg in 12 weeks (Wise, 2024). Despite the fact that digital interventions can have less impact than intensive face-to-face programmes, their scalability enables them to be used in the weight management of large populations.</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367"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47</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255879216"/>
      </p:ext>
    </p:extLst>
  </p:cSld>
  <p:clrMapOvr>
    <a:masterClrMapping/>
  </p:clrMapOvr>
</p:notes>
</file>

<file path=ppt/notesSlides/notesSlide4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48</a:t>
            </a:fld>
            <a:endParaRPr lang="zh-CN" altLang="en-US" sz="1200">
              <a:latin typeface="Calibri" pitchFamily="0" charset="0"/>
              <a:ea typeface="等线" pitchFamily="0" charset="0"/>
              <a:cs typeface="Calibri" pitchFamily="0" charset="0"/>
            </a:endParaRPr>
          </a:p>
        </p:txBody>
      </p:sp>
      <p:sp>
        <p:nvSpPr>
          <p:cNvPr id="370"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71"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Online weight loss programmes can also help in enhancing mental health. Obesity leads to psychological distress, such as anxiety, depression, and low self-esteem, which may affect lifestyle behaviours (World Health Organisation, 2025). Digital interventions with a combination of behavioural monitoring and coaching can enhance self-efficacy and lifestyle change motivation. The study indicates that health applications with goal-setting and feedback capabilities have the potential to enhance the perceptions of users to have control over their health behaviours (</a:t>
            </a:r>
            <a:r>
              <a:rPr lang="en-US" altLang="zh-CN" sz="1800" kern="100">
                <a:solidFill>
                  <a:srgbClr val="222222"/>
                </a:solidFill>
                <a:latin typeface="Arial" pitchFamily="34" charset="0"/>
                <a:ea typeface="Calibri" pitchFamily="0" charset="0"/>
                <a:cs typeface="Times New Roman" pitchFamily="18" charset="0"/>
              </a:rPr>
              <a:t>Wang et al.</a:t>
            </a:r>
            <a:r>
              <a:rPr lang="en-US" altLang="zh-CN" sz="1800" kern="100">
                <a:latin typeface="Arial" pitchFamily="34" charset="0"/>
                <a:ea typeface="Calibri" pitchFamily="0" charset="0"/>
                <a:cs typeface="Times New Roman" pitchFamily="18" charset="0"/>
              </a:rPr>
              <a:t>, 2020). There are, however, some scholars who warn about the overemphasis on the use of weight measures, which may harm body image. Therefore, digital interventions should be integrated into supportive coaching and holistic wellbeing messaging.</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37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48</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655854948"/>
      </p:ext>
    </p:extLst>
  </p:cSld>
  <p:clrMapOvr>
    <a:masterClrMapping/>
  </p:clrMapOvr>
</p:notes>
</file>

<file path=ppt/notesSlides/notesSlide4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49</a:t>
            </a:fld>
            <a:endParaRPr lang="zh-CN" altLang="en-US" sz="1200">
              <a:latin typeface="Calibri" pitchFamily="0" charset="0"/>
              <a:ea typeface="等线" pitchFamily="0" charset="0"/>
              <a:cs typeface="Calibri" pitchFamily="0" charset="0"/>
            </a:endParaRPr>
          </a:p>
        </p:txBody>
      </p:sp>
      <p:sp>
        <p:nvSpPr>
          <p:cNvPr id="375"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76"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Access to weight management can be greatly improved through the use of digital health technologies. The conventional lifestyle programmes usually involve physical attendance in the form of meetings, which can pose challenges in terms of time, transportation, or job. Mobile applications, on the other hand, enable people to get health advice and behavioural checking at a distance. There is evidence that digital health technologies have the potential to provide personalised interventions to large groups of people at relatively low costs in comparison to conventional healthcare services (</a:t>
            </a:r>
            <a:r>
              <a:rPr lang="en-US" altLang="zh-CN" sz="1800" kern="100">
                <a:solidFill>
                  <a:srgbClr val="222222"/>
                </a:solidFill>
                <a:latin typeface="Arial" pitchFamily="34" charset="0"/>
                <a:ea typeface="Calibri" pitchFamily="0" charset="0"/>
                <a:cs typeface="Times New Roman" pitchFamily="18" charset="0"/>
              </a:rPr>
              <a:t>Hinchliffe</a:t>
            </a:r>
            <a:r>
              <a:rPr lang="en-US" altLang="zh-CN" sz="1800" kern="100">
                <a:latin typeface="Arial" pitchFamily="34" charset="0"/>
                <a:ea typeface="Calibri" pitchFamily="0" charset="0"/>
                <a:cs typeface="Times New Roman" pitchFamily="18" charset="0"/>
              </a:rPr>
              <a:t> et al., 2022). Moreover, the NHS digital weight management programme reported more than 358, 000 referrals in March 2024, indicating that people are highly interested in digital weight management support (Wise, 2024).</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377"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49</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675638388"/>
      </p:ext>
    </p:extLst>
  </p:cSld>
  <p:clrMapOvr>
    <a:masterClrMapping/>
  </p:clrMapOvr>
</p:notes>
</file>

<file path=ppt/notesSlides/notesSlide5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50</a:t>
            </a:fld>
            <a:endParaRPr lang="zh-CN" altLang="en-US" sz="1200">
              <a:latin typeface="Calibri" pitchFamily="0" charset="0"/>
              <a:ea typeface="等线" pitchFamily="0" charset="0"/>
              <a:cs typeface="Calibri" pitchFamily="0" charset="0"/>
            </a:endParaRPr>
          </a:p>
        </p:txBody>
      </p:sp>
      <p:sp>
        <p:nvSpPr>
          <p:cNvPr id="380"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81"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The prevalence of obesity in England is indicative of great social disparities. The national statistics indicate that 64.5% of adults are overweight or obese, or 26.5 percent obese (Office for Health Improvement and Disparities, 2025). Nevertheless, among the socioeconomic groups, prevalence differs significantly. The prevalence of obesity is 37.4 in most deprived regions as compared to 19.8 in the least deprived ones. The deprivation also varies with the pattern of physical activity, with 53.8% of adults in the most deprived regions meeting the activity guidelines compared to the 75.1% in the least deprived regions. Digital interventions can assist in solving these inequalities by enhancing the provision of lifestyle support. However, scholars warn that the lack of digital access can be dangerous to the development of health disparities unless mitigated (</a:t>
            </a:r>
            <a:r>
              <a:rPr lang="en-US" altLang="zh-CN" sz="1800" kern="100">
                <a:solidFill>
                  <a:srgbClr val="222222"/>
                </a:solidFill>
                <a:latin typeface="Arial" pitchFamily="34" charset="0"/>
                <a:ea typeface="Calibri" pitchFamily="0" charset="0"/>
                <a:cs typeface="Times New Roman" pitchFamily="18" charset="0"/>
              </a:rPr>
              <a:t>Irvin</a:t>
            </a:r>
            <a:r>
              <a:rPr lang="en-US" altLang="zh-CN" sz="1800" kern="100">
                <a:latin typeface="Arial" pitchFamily="34" charset="0"/>
                <a:ea typeface="Calibri" pitchFamily="0" charset="0"/>
                <a:cs typeface="Times New Roman" pitchFamily="18" charset="0"/>
              </a:rPr>
              <a:t> et al., 2023).</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38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50</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860872106"/>
      </p:ext>
    </p:extLst>
  </p:cSld>
  <p:clrMapOvr>
    <a:masterClrMapping/>
  </p:clrMapOvr>
</p:notes>
</file>

<file path=ppt/notesSlides/notesSlide5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51</a:t>
            </a:fld>
            <a:endParaRPr lang="zh-CN" altLang="en-US" sz="1200">
              <a:latin typeface="Calibri" pitchFamily="0" charset="0"/>
              <a:ea typeface="等线" pitchFamily="0" charset="0"/>
              <a:cs typeface="Calibri" pitchFamily="0" charset="0"/>
            </a:endParaRPr>
          </a:p>
        </p:txBody>
      </p:sp>
      <p:sp>
        <p:nvSpPr>
          <p:cNvPr id="386"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87"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Digital health interventions can also be employed to assist healthcare systems by enhancing preventative health measures. Obesity is among the causes of a number of chronic illnesses, such as cardiovascular disease and type 2 diabetes, that burden healthcare services with financial strain (World Health Organisation, 2022). Digital interventions can decrease lifetime healthcare expenditures and avert the onset of diseases by promoting healthier lifestyles and weight control. It is indicated that digital programmes have the ability to provide interventions of health promotion at scale with fewer healthcare resources than face-to-face services (</a:t>
            </a:r>
            <a:r>
              <a:rPr lang="en-US" altLang="zh-CN" sz="1800" kern="100">
                <a:solidFill>
                  <a:srgbClr val="222222"/>
                </a:solidFill>
                <a:latin typeface="Arial" pitchFamily="34" charset="0"/>
                <a:ea typeface="Calibri" pitchFamily="0" charset="0"/>
                <a:cs typeface="Times New Roman" pitchFamily="18" charset="0"/>
              </a:rPr>
              <a:t>Hinchliffe</a:t>
            </a:r>
            <a:r>
              <a:rPr lang="en-US" altLang="zh-CN" sz="1800" kern="100">
                <a:latin typeface="Arial" pitchFamily="34" charset="0"/>
                <a:ea typeface="Calibri" pitchFamily="0" charset="0"/>
                <a:cs typeface="Times New Roman" pitchFamily="18" charset="0"/>
              </a:rPr>
              <a:t> et al., 2022). Nevertheless, digitised tools are not to substitute the conventional healthcare services.</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388"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51</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2066958665"/>
      </p:ext>
    </p:extLst>
  </p:cSld>
  <p:clrMapOvr>
    <a:masterClrMapping/>
  </p:clrMapOvr>
</p:notes>
</file>

<file path=ppt/notesSlides/notesSlide5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52</a:t>
            </a:fld>
            <a:endParaRPr lang="zh-CN" altLang="en-US" sz="1200">
              <a:latin typeface="Calibri" pitchFamily="0" charset="0"/>
              <a:ea typeface="等线" pitchFamily="0" charset="0"/>
              <a:cs typeface="Calibri" pitchFamily="0" charset="0"/>
            </a:endParaRPr>
          </a:p>
        </p:txBody>
      </p:sp>
      <p:sp>
        <p:nvSpPr>
          <p:cNvPr id="391"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92"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The emergence of growing use of digital health technologies has significant consequences for the policy of public health. Governments are also becoming aware of digital tools in providing massive health promotion interventions. The NHS digital weight management programme in England is an example of how digital technologies can be used to promote national obesity prevention strategies (Wise, 2024). Increasing digital health programmes can thus contribute to solving the increasing rates of obesity. Nevertheless, the implementation process must carefully consider problems like data privacy, digital inclusion, and programme evaluation as a measure of safety, accessibility, and evidence-based interventions.</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39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52</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497677782"/>
      </p:ext>
    </p:extLst>
  </p:cSld>
  <p:clrMapOvr>
    <a:masterClrMapping/>
  </p:clrMapOvr>
</p:notes>
</file>

<file path=ppt/notesSlides/notesSlide5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53</a:t>
            </a:fld>
            <a:endParaRPr lang="zh-CN" altLang="en-US" sz="1200">
              <a:latin typeface="Calibri" pitchFamily="0" charset="0"/>
              <a:ea typeface="等线" pitchFamily="0" charset="0"/>
              <a:cs typeface="Calibri" pitchFamily="0" charset="0"/>
            </a:endParaRPr>
          </a:p>
        </p:txBody>
      </p:sp>
      <p:sp>
        <p:nvSpPr>
          <p:cNvPr id="396"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397"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The increasing use of digital health interventions demonstrates a necessity for additional research to assess the long-term effectiveness of these interventions. Available evidence shows that mobile health interventions have the capability to assist a small amount of weight loss and behaviour change (</a:t>
            </a:r>
            <a:r>
              <a:rPr lang="en-US" altLang="zh-CN" sz="1800" kern="100">
                <a:latin typeface="Arial" pitchFamily="34" charset="0"/>
                <a:ea typeface="Calibri" pitchFamily="0" charset="0"/>
                <a:cs typeface="Times New Roman" pitchFamily="18" charset="0"/>
              </a:rPr>
              <a:t>Schoeppe</a:t>
            </a:r>
            <a:r>
              <a:rPr lang="en-US" altLang="zh-CN" sz="1800" kern="100">
                <a:latin typeface="Arial" pitchFamily="34" charset="0"/>
                <a:ea typeface="Calibri" pitchFamily="0" charset="0"/>
                <a:cs typeface="Times New Roman" pitchFamily="18" charset="0"/>
              </a:rPr>
              <a:t> et al., </a:t>
            </a:r>
            <a:r>
              <a:rPr lang="en-US" altLang="zh-CN" sz="1800" kern="100">
                <a:solidFill>
                  <a:srgbClr val="222222"/>
                </a:solidFill>
                <a:latin typeface="Arial" pitchFamily="34" charset="0"/>
                <a:ea typeface="Calibri" pitchFamily="0" charset="0"/>
                <a:cs typeface="Times New Roman" pitchFamily="18" charset="0"/>
              </a:rPr>
              <a:t>2017</a:t>
            </a:r>
            <a:r>
              <a:rPr lang="en-US" altLang="zh-CN" sz="1800" kern="100">
                <a:latin typeface="Arial" pitchFamily="34" charset="0"/>
                <a:ea typeface="Calibri" pitchFamily="0" charset="0"/>
                <a:cs typeface="Times New Roman" pitchFamily="18" charset="0"/>
              </a:rPr>
              <a:t>). Nevertheless, further longitudinal studies are needed to determine the ability of these outcomes to be long-term programmes. It could also be of interest in future research to clarify how digital interventions can be tailored to treat a wide variety of populations and overcome the obstacles to interventions, including digital literacy. The knowledge about the factors affecting user engagement will play a critical role in enhancing intervention design.</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398"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53</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835740728"/>
      </p:ext>
    </p:extLst>
  </p:cSld>
  <p:clrMapOvr>
    <a:masterClrMapping/>
  </p:clrMapOvr>
</p:notes>
</file>

<file path=ppt/notesSlides/notesSlide5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54</a:t>
            </a:fld>
            <a:endParaRPr lang="zh-CN" altLang="en-US" sz="1200">
              <a:latin typeface="Calibri" pitchFamily="0" charset="0"/>
              <a:ea typeface="等线" pitchFamily="0" charset="0"/>
              <a:cs typeface="Calibri" pitchFamily="0" charset="0"/>
            </a:endParaRPr>
          </a:p>
        </p:txBody>
      </p:sp>
      <p:sp>
        <p:nvSpPr>
          <p:cNvPr id="401" name="Object"/>
          <p:cNvSpPr>
            <a:spLocks noGrp="1" noChangeAspect="1"/>
          </p:cNvSpPr>
          <p:nvPr>
            <p:ph type="sldImg"/>
          </p:nvPr>
        </p:nvSpPr>
        <p:spPr>
          <a:xfrm rot="0">
            <a:off x="685800" y="1143000"/>
            <a:ext cx="5486400" cy="3086100"/>
          </a:xfrm>
          <a:prstGeom prst="rect"/>
          <a:noFill/>
          <a:ln w="12700" cmpd="sng" cap="flat">
            <a:noFill/>
            <a:prstDash val="solid"/>
            <a:miter/>
          </a:ln>
        </p:spPr>
      </p:sp>
      <p:sp>
        <p:nvSpPr>
          <p:cNvPr id="402"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00000"/>
              </a:lnSpc>
              <a:spcBef>
                <a:spcPts val="0"/>
              </a:spcBef>
              <a:spcAft>
                <a:spcPts val="0"/>
              </a:spcAft>
              <a:buNone/>
            </a:pPr>
            <a:r>
              <a:rPr lang="en-US" altLang="zh-CN" sz="1800" kern="100">
                <a:latin typeface="Arial" pitchFamily="34" charset="0"/>
                <a:ea typeface="Calibri" pitchFamily="0" charset="0"/>
                <a:cs typeface="Times New Roman" pitchFamily="18" charset="0"/>
              </a:rPr>
              <a:t>Digital health interventions can also enhance health literacy through the availability of lifestyle education. Mobile apps would provide information on healthy diets, physical exercise, and weight control, helping people make informed health choices. Individualised feedback, reminder and behavioural prompt features can raise awareness of the health risks associated with obesity (</a:t>
            </a:r>
            <a:r>
              <a:rPr lang="en-US" altLang="zh-CN" sz="1800" kern="100">
                <a:solidFill>
                  <a:srgbClr val="222222"/>
                </a:solidFill>
                <a:latin typeface="Arial" pitchFamily="34" charset="0"/>
                <a:ea typeface="Calibri" pitchFamily="0" charset="0"/>
                <a:cs typeface="Times New Roman" pitchFamily="18" charset="0"/>
              </a:rPr>
              <a:t>Wang et al.</a:t>
            </a:r>
            <a:r>
              <a:rPr lang="en-US" altLang="zh-CN" sz="1800" kern="100">
                <a:latin typeface="Arial" pitchFamily="34" charset="0"/>
                <a:ea typeface="Calibri" pitchFamily="0" charset="0"/>
                <a:cs typeface="Times New Roman" pitchFamily="18" charset="0"/>
              </a:rPr>
              <a:t>, 2020). Lifestyle education can also be delivered remotely by healthcare professionals with the help of digital platforms. Nevertheless, researchers note that digital health education should take into account the digital literacy differences to make the information accessible and easy to use (</a:t>
            </a:r>
            <a:r>
              <a:rPr lang="en-US" altLang="zh-CN" sz="1800" kern="100">
                <a:solidFill>
                  <a:srgbClr val="222222"/>
                </a:solidFill>
                <a:latin typeface="Arial" pitchFamily="34" charset="0"/>
                <a:ea typeface="Calibri" pitchFamily="0" charset="0"/>
                <a:cs typeface="Times New Roman" pitchFamily="18" charset="0"/>
              </a:rPr>
              <a:t>Hinchliffe</a:t>
            </a:r>
            <a:r>
              <a:rPr lang="en-US" altLang="zh-CN" sz="1800" kern="100">
                <a:latin typeface="Arial" pitchFamily="34" charset="0"/>
                <a:ea typeface="Calibri" pitchFamily="0" charset="0"/>
                <a:cs typeface="Times New Roman" pitchFamily="18" charset="0"/>
              </a:rPr>
              <a:t> et al., 2022).</a:t>
            </a:r>
            <a:endParaRPr lang="en-US" altLang="zh-CN" sz="1800" kern="100">
              <a:latin typeface="Times New Roman" pitchFamily="18" charset="0"/>
              <a:ea typeface="Calibri" pitchFamily="0" charset="0"/>
              <a:cs typeface="Times New Roman" pitchFamily="18" charset="0"/>
            </a:endParaRPr>
          </a:p>
          <a:p>
            <a:endParaRPr lang="zh-CN" altLang="en-US"/>
          </a:p>
        </p:txBody>
      </p:sp>
      <p:sp>
        <p:nvSpPr>
          <p:cNvPr id="40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pPr marL="0" indent="0" algn="r" defTabSz="457200" eaLnBrk="1" fontAlgn="auto"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000000"/>
                </a:solidFill>
                <a:latin typeface="Calibri" pitchFamily="0" charset="0"/>
                <a:ea typeface="等线" pitchFamily="0" charset="0"/>
                <a:cs typeface="Calibri" pitchFamily="0" charset="0"/>
              </a:rPr>
              <a:t>54</a:t>
            </a:fld>
            <a:endParaRPr lang="zh-CN" altLang="en-US" sz="1200" b="0" i="0" u="none" strike="noStrike" kern="1200" cap="none" spc="0" baseline="0">
              <a:solidFill>
                <a:srgbClr val="000000"/>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223856634"/>
      </p:ext>
    </p:extLst>
  </p:cSld>
  <p:clrMapOvr>
    <a:masterClrMapping/>
  </p:clrMapOvr>
</p:notes>
</file>

<file path=ppt/notesSlides/notesSlide55.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55</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582321323"/>
      </p:ext>
    </p:extLst>
  </p:cSld>
  <p:clrMapOvr>
    <a:masterClrMapping/>
  </p:clrMapOvr>
</p:notes>
</file>

<file path=ppt/notesSlides/notesSlide56.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56</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8120138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p="http://schemas.openxmlformats.org/presentationml/2006/main" xmlns:a="http://schemas.openxmlformats.org/drawingml/2006/main" xmlns:r="http://schemas.openxmlformats.org/officeDocument/2006/relationships" showMasterSp="0" type="title" preserve="1">
  <p:cSld name="标题幻灯片">
    <p:bg>
      <p:bgPr>
        <a:solidFill>
          <a:schemeClr val="bg1"/>
        </a:solidFill>
      </p:bgPr>
    </p:bg>
    <p:spTree>
      <p:nvGrpSpPr>
        <p:cNvPr id="1" name=""/>
        <p:cNvGrpSpPr/>
        <p:nvPr/>
      </p:nvGrpSpPr>
      <p:grpSpPr>
        <a:xfrm>
          <a:off x="0" y="0"/>
          <a:ext cx="0" cy="0"/>
          <a:chOff x="0" y="0"/>
          <a:chExt cx="0" cy="0"/>
        </a:xfrm>
      </p:grpSpPr>
      <p:sp>
        <p:nvSpPr>
          <p:cNvPr id="13" name="Text box"/>
          <p:cNvSpPr>
            <a:spLocks noGrp="1"/>
          </p:cNvSpPr>
          <p:nvPr>
            <p:ph type="ctrTitle"/>
          </p:nvPr>
        </p:nvSpPr>
        <p:spPr>
          <a:xfrm rot="0">
            <a:off x="1524000" y="1122363"/>
            <a:ext cx="9144000" cy="2387600"/>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90000"/>
              </a:lnSpc>
              <a:spcBef>
                <a:spcPts val="0"/>
              </a:spcBef>
              <a:spcAft>
                <a:spcPts val="0"/>
              </a:spcAft>
              <a:buNone/>
            </a:pPr>
            <a:r>
              <a:rPr lang="en-US" altLang="zh-CN" sz="6000" b="0" i="0" u="none" strike="noStrike" kern="1200" cap="none" spc="0" baseline="0">
                <a:solidFill>
                  <a:schemeClr val="tx1"/>
                </a:solidFill>
                <a:latin typeface="Aptos Display" pitchFamily="0" charset="0"/>
                <a:ea typeface="等线 Light" pitchFamily="0" charset="0"/>
                <a:cs typeface="Lucida Sans"/>
              </a:rPr>
              <a:t>Click to edit Master title style</a:t>
            </a:r>
            <a:endParaRPr lang="zh-CN" altLang="en-US" sz="6000" b="0" i="0" u="none" strike="noStrike" kern="1200" cap="none" spc="0" baseline="0">
              <a:solidFill>
                <a:schemeClr val="tx1"/>
              </a:solidFill>
              <a:latin typeface="Aptos Display" pitchFamily="0" charset="0"/>
              <a:ea typeface="等线 Light" pitchFamily="0" charset="0"/>
              <a:cs typeface="Lucida Sans"/>
            </a:endParaRPr>
          </a:p>
        </p:txBody>
      </p:sp>
      <p:sp>
        <p:nvSpPr>
          <p:cNvPr id="14" name="Text box"/>
          <p:cNvSpPr>
            <a:spLocks noGrp="1"/>
          </p:cNvSpPr>
          <p:nvPr>
            <p:ph type="subTitle" idx="1"/>
          </p:nvPr>
        </p:nvSpPr>
        <p:spPr>
          <a:xfrm rot="0">
            <a:off x="1524000" y="3602038"/>
            <a:ext cx="9144000" cy="1655762"/>
          </a:xfrm>
          <a:prstGeom prst="rect"/>
          <a:noFill/>
          <a:ln w="12700" cmpd="sng" cap="flat">
            <a:noFill/>
            <a:prstDash val="solid"/>
            <a:miter/>
          </a:ln>
        </p:spPr>
        <p:txBody>
          <a:bodyPr vert="horz" wrap="square" lIns="91440" tIns="45720" rIns="91440" bIns="45720" anchor="t" anchorCtr="0">
            <a:prstTxWarp prst="textNoShape"/>
          </a:bodyPr>
          <a:lstStyle/>
          <a:p>
            <a:pPr marL="0" indent="0" algn="ctr">
              <a:lnSpc>
                <a:spcPct val="90000"/>
              </a:lnSpc>
              <a:spcBef>
                <a:spcPts val="1000"/>
              </a:spcBef>
              <a:spcAft>
                <a:spcPts val="0"/>
              </a:spcAft>
              <a:buNone/>
            </a:pPr>
            <a:r>
              <a:rPr lang="en-US" altLang="zh-CN" sz="2400" b="0" i="0" u="none" strike="noStrike" kern="1200" cap="none" spc="0" baseline="0">
                <a:solidFill>
                  <a:schemeClr val="tx1"/>
                </a:solidFill>
                <a:latin typeface="Aptos" pitchFamily="0" charset="0"/>
                <a:ea typeface="等线" pitchFamily="0" charset="0"/>
                <a:cs typeface="Lucida Sans"/>
              </a:rPr>
              <a:t>Click to edit Master subtitle style</a:t>
            </a:r>
            <a:endParaRPr lang="zh-CN" altLang="en-US" sz="2400" b="0" i="0" u="none" strike="noStrike" kern="1200" cap="none" spc="0" baseline="0">
              <a:solidFill>
                <a:schemeClr val="tx1"/>
              </a:solidFill>
              <a:latin typeface="Aptos" pitchFamily="0" charset="0"/>
              <a:ea typeface="等线" pitchFamily="0" charset="0"/>
              <a:cs typeface="Lucida Sans"/>
            </a:endParaRPr>
          </a:p>
        </p:txBody>
      </p:sp>
      <p:sp>
        <p:nvSpPr>
          <p:cNvPr id="15" name="Text box"/>
          <p:cNvSpPr>
            <a:spLocks noGrp="1"/>
          </p:cNvSpPr>
          <p:nvPr>
            <p:ph type="dt" idx="10"/>
          </p:nvPr>
        </p:nvSpPr>
        <p:spPr>
          <a:xfrm rot="0">
            <a:off x="838200" y="6356349"/>
            <a:ext cx="2743200" cy="365125"/>
          </a:xfrm>
          <a:prstGeom prst="rect"/>
          <a:noFill/>
          <a:ln cmpd="sng" cap="flat">
            <a:noFill/>
            <a:prstDash val="solid"/>
            <a:miter/>
          </a:ln>
        </p:spPr>
        <p:txBody>
          <a:bodyPr vert="horz" wrap="square" lIns="91440" tIns="45720" rIns="91440" bIns="45720" anchor="ctr" anchorCtr="0">
            <a:prstTxWarp prst="textNoShape"/>
          </a:bodyPr>
          <a:lstStyle/>
          <a:p>
            <a:pPr marL="0" indent="0" algn="l">
              <a:lnSpc>
                <a:spcPct val="100000"/>
              </a:lnSpc>
              <a:spcBef>
                <a:spcPts val="0"/>
              </a:spcBef>
              <a:spcAft>
                <a:spcPts val="0"/>
              </a:spcAft>
              <a:buNone/>
            </a:pPr>
            <a:r>
              <a:rPr lang="en-US" altLang="zh-CN" sz="1200" b="0" i="0" u="none" strike="noStrike" kern="1200" cap="none" spc="0" baseline="0">
                <a:solidFill>
                  <a:srgbClr val="767676"/>
                </a:solidFill>
                <a:latin typeface="Aptos" pitchFamily="0" charset="0"/>
                <a:ea typeface="等线" pitchFamily="0" charset="0"/>
                <a:cs typeface="Aptos" pitchFamily="0" charset="0"/>
              </a:rPr>
              <a:t>Date/Time</a:t>
            </a:r>
            <a:endParaRPr lang="zh-CN" altLang="en-US" sz="1200" b="0" i="0" u="none" strike="noStrike" kern="1200" cap="none" spc="0" baseline="0">
              <a:solidFill>
                <a:srgbClr val="767676"/>
              </a:solidFill>
              <a:latin typeface="Aptos" pitchFamily="0" charset="0"/>
              <a:ea typeface="等线" pitchFamily="0" charset="0"/>
              <a:cs typeface="Aptos" pitchFamily="0" charset="0"/>
            </a:endParaRPr>
          </a:p>
        </p:txBody>
      </p:sp>
      <p:sp>
        <p:nvSpPr>
          <p:cNvPr id="16" name="Text box"/>
          <p:cNvSpPr>
            <a:spLocks noGrp="1"/>
          </p:cNvSpPr>
          <p:nvPr>
            <p:ph type="ftr"/>
          </p:nvPr>
        </p:nvSpPr>
        <p:spPr>
          <a:xfrm rot="0">
            <a:off x="4038600" y="6356349"/>
            <a:ext cx="4114800" cy="365125"/>
          </a:xfrm>
          <a:prstGeom prst="rect"/>
          <a:noFill/>
          <a:ln cmpd="sng" cap="flat">
            <a:noFill/>
            <a:prstDash val="solid"/>
            <a:miter/>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endParaRPr lang="zh-CN" altLang="en-US" sz="1200" b="0" i="0" u="none" strike="noStrike" kern="1200" cap="none" spc="0" baseline="0">
              <a:solidFill>
                <a:srgbClr val="767676"/>
              </a:solidFill>
              <a:latin typeface="Aptos" pitchFamily="0" charset="0"/>
              <a:ea typeface="等线" pitchFamily="0" charset="0"/>
              <a:cs typeface="Aptos" pitchFamily="0" charset="0"/>
            </a:endParaRPr>
          </a:p>
        </p:txBody>
      </p:sp>
      <p:sp>
        <p:nvSpPr>
          <p:cNvPr id="17" name="Text box"/>
          <p:cNvSpPr>
            <a:spLocks noGrp="1"/>
          </p:cNvSpPr>
          <p:nvPr>
            <p:ph type="sldNum"/>
          </p:nvPr>
        </p:nvSpPr>
        <p:spPr>
          <a:xfrm rot="0">
            <a:off x="8610600" y="6356349"/>
            <a:ext cx="2743200" cy="365125"/>
          </a:xfrm>
          <a:prstGeom prst="rect"/>
          <a:noFill/>
          <a:ln cmpd="sng" cap="flat">
            <a:noFill/>
            <a:prstDash val="solid"/>
            <a:miter/>
          </a:ln>
        </p:spPr>
        <p:txBody>
          <a:bodyPr vert="horz" wrap="square" lIns="91440" tIns="45720" rIns="91440" bIns="45720" anchor="ctr" anchorCtr="0">
            <a:prstTxWarp prst="textNoShape"/>
          </a:bodyPr>
          <a:lstStyle/>
          <a:p>
            <a:pPr marL="0" indent="0" algn="r">
              <a:lnSpc>
                <a:spcPct val="100000"/>
              </a:lnSpc>
              <a:spcBef>
                <a:spcPts val="0"/>
              </a:spcBef>
              <a:spcAft>
                <a:spcPts val="0"/>
              </a:spcAft>
              <a:buNone/>
            </a:pPr>
            <a:fld id="{CAD2D6BD-DE1B-4B5F-8B41-2702339687B9}" type="slidenum">
              <a:rPr lang="en-US" altLang="zh-CN" sz="1200" b="0" i="0" u="none" strike="noStrike" kern="1200" cap="none" spc="0" baseline="0">
                <a:solidFill>
                  <a:srgbClr val="767676"/>
                </a:solidFill>
                <a:latin typeface="Aptos" pitchFamily="0" charset="0"/>
                <a:ea typeface="等线" pitchFamily="0" charset="0"/>
                <a:cs typeface="Aptos" pitchFamily="0" charset="0"/>
              </a:rPr>
              <a:t>&lt;#&gt;</a:t>
            </a:fld>
            <a:endParaRPr lang="zh-CN" altLang="en-US" sz="1200" b="0" i="0" u="none" strike="noStrike" kern="1200" cap="none" spc="0" baseline="0">
              <a:solidFill>
                <a:srgbClr val="767676"/>
              </a:solidFill>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170410540"/>
      </p:ext>
    </p:extLst>
  </p:cSld>
  <p:clrMapOvr>
    <a:masterClrMapping/>
  </p:clrMapOvr>
</p:sldLayout>
</file>

<file path=ppt/slideLayouts/slideLayout2.xml><?xml version="1.0" encoding="utf-8"?>
<p:sldLayout xmlns:p="http://schemas.openxmlformats.org/presentationml/2006/main" xmlns:a="http://schemas.openxmlformats.org/drawingml/2006/main" xmlns:r="http://schemas.openxmlformats.org/officeDocument/2006/relationships" type="obj" preserve="1">
  <p:cSld name="标题和内容">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552566738"/>
      </p:ext>
    </p:extLst>
  </p:cSld>
  <p:clrMapOvr>
    <a:masterClrMapping/>
  </p:clrMapOvr>
</p:sldLayout>
</file>

<file path=ppt/slideLayouts/slideLayout3.xml><?xml version="1.0" encoding="utf-8"?>
<p:sldLayout xmlns:p="http://schemas.openxmlformats.org/presentationml/2006/main" xmlns:a="http://schemas.openxmlformats.org/drawingml/2006/main" xmlns:r="http://schemas.openxmlformats.org/officeDocument/2006/relationships" type="secHead" preserve="1">
  <p:cSld name="节标题">
    <p:spTree>
      <p:nvGrpSpPr>
        <p:cNvPr id="1" name=""/>
        <p:cNvGrpSpPr/>
        <p:nvPr/>
      </p:nvGrpSpPr>
      <p:grpSpPr>
        <a:xfrm>
          <a:off x="0" y="0"/>
          <a:ext cx="0" cy="0"/>
          <a:chOff x="0" y="0"/>
          <a:chExt cx="0" cy="0"/>
        </a:xfrm>
      </p:grpSpPr>
      <p:sp>
        <p:nvSpPr>
          <p:cNvPr id="2" name="Text box"/>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Text box"/>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436488721"/>
      </p:ext>
    </p:extLst>
  </p:cSld>
  <p:clrMapOvr>
    <a:masterClrMapping/>
  </p:clrMapOvr>
</p:sldLayout>
</file>

<file path=ppt/slideLayouts/slideLayout4.xml><?xml version="1.0" encoding="utf-8"?>
<p:sldLayout xmlns:p="http://schemas.openxmlformats.org/presentationml/2006/main" xmlns:a="http://schemas.openxmlformats.org/drawingml/2006/main" xmlns:r="http://schemas.openxmlformats.org/officeDocument/2006/relationships" type="twoObj" preserve="1">
  <p:cSld name="两栏内容">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ftr" sz="quarter" idx="11"/>
          </p:nvPr>
        </p:nvSpPr>
        <p:spPr/>
        <p:txBody>
          <a:bodyPr/>
          <a:lstStyle/>
          <a:p>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391571563"/>
      </p:ext>
    </p:extLst>
  </p:cSld>
  <p:clrMapOvr>
    <a:masterClrMapping/>
  </p:clrMapOvr>
</p:sldLayout>
</file>

<file path=ppt/slideLayouts/slideLayout5.xml><?xml version="1.0" encoding="utf-8"?>
<p:sldLayout xmlns:p="http://schemas.openxmlformats.org/presentationml/2006/main" xmlns:a="http://schemas.openxmlformats.org/drawingml/2006/main" xmlns:r="http://schemas.openxmlformats.org/officeDocument/2006/relationships" type="twoTxTwoObj" preserve="1">
  <p:cSld name="比较">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Text box"/>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Text box"/>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Text box"/>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Text box"/>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8" name="Text box"/>
          <p:cNvSpPr>
            <a:spLocks noGrp="1"/>
          </p:cNvSpPr>
          <p:nvPr>
            <p:ph type="ftr" sz="quarter" idx="11"/>
          </p:nvPr>
        </p:nvSpPr>
        <p:spPr/>
        <p:txBody>
          <a:bodyPr/>
          <a:lstStyle/>
          <a:p>
            <a:endParaRPr lang="zh-CN" altLang="en-US"/>
          </a:p>
        </p:txBody>
      </p:sp>
      <p:sp>
        <p:nvSpPr>
          <p:cNvPr id="9"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511940900"/>
      </p:ext>
    </p:extLst>
  </p:cSld>
  <p:clrMapOvr>
    <a:masterClrMapping/>
  </p:clrMapOvr>
</p:sldLayout>
</file>

<file path=ppt/slideLayouts/slideLayout6.xml><?xml version="1.0" encoding="utf-8"?>
<p:sldLayout xmlns:p="http://schemas.openxmlformats.org/presentationml/2006/main" xmlns:a="http://schemas.openxmlformats.org/drawingml/2006/main" xmlns:r="http://schemas.openxmlformats.org/officeDocument/2006/relationships" type="titleOnly" preserve="1">
  <p:cSld name="仅标题">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4" name="Text box"/>
          <p:cNvSpPr>
            <a:spLocks noGrp="1"/>
          </p:cNvSpPr>
          <p:nvPr>
            <p:ph type="ftr" sz="quarter" idx="11"/>
          </p:nvPr>
        </p:nvSpPr>
        <p:spPr/>
        <p:txBody>
          <a:bodyPr/>
          <a:lstStyle/>
          <a:p>
            <a:endParaRPr lang="zh-CN" altLang="en-US"/>
          </a:p>
        </p:txBody>
      </p:sp>
      <p:sp>
        <p:nvSpPr>
          <p:cNvPr id="5"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893769620"/>
      </p:ext>
    </p:extLst>
  </p:cSld>
  <p:clrMapOvr>
    <a:masterClrMapping/>
  </p:clrMapOvr>
</p:sldLayout>
</file>

<file path=ppt/slideLayouts/slideLayout7.xml><?xml version="1.0" encoding="utf-8"?>
<p:sldLayout xmlns:p="http://schemas.openxmlformats.org/presentationml/2006/main" xmlns:a="http://schemas.openxmlformats.org/drawingml/2006/main" xmlns:r="http://schemas.openxmlformats.org/officeDocument/2006/relationships" type="blank" preserve="1">
  <p:cSld name="空白">
    <p:spTree>
      <p:nvGrpSpPr>
        <p:cNvPr id="1" name=""/>
        <p:cNvGrpSpPr/>
        <p:nvPr/>
      </p:nvGrpSpPr>
      <p:grpSpPr>
        <a:xfrm>
          <a:off x="0" y="0"/>
          <a:ext cx="0" cy="0"/>
          <a:chOff x="0" y="0"/>
          <a:chExt cx="0" cy="0"/>
        </a:xfrm>
      </p:grpSpPr>
      <p:sp>
        <p:nvSpPr>
          <p:cNvPr id="2"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3" name="Text box"/>
          <p:cNvSpPr>
            <a:spLocks noGrp="1"/>
          </p:cNvSpPr>
          <p:nvPr>
            <p:ph type="ftr" sz="quarter" idx="11"/>
          </p:nvPr>
        </p:nvSpPr>
        <p:spPr/>
        <p:txBody>
          <a:bodyPr/>
          <a:lstStyle/>
          <a:p>
            <a:endParaRPr lang="zh-CN" altLang="en-US"/>
          </a:p>
        </p:txBody>
      </p:sp>
      <p:sp>
        <p:nvSpPr>
          <p:cNvPr id="4"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681586471"/>
      </p:ext>
    </p:extLst>
  </p:cSld>
  <p:clrMapOvr>
    <a:masterClrMapping/>
  </p:clrMapOvr>
</p:sldLayout>
</file>

<file path=ppt/slideLayouts/slideLayout8.xml><?xml version="1.0" encoding="utf-8"?>
<p:sldLayout xmlns:p="http://schemas.openxmlformats.org/presentationml/2006/main" xmlns:a="http://schemas.openxmlformats.org/drawingml/2006/main" xmlns:r="http://schemas.openxmlformats.org/officeDocument/2006/relationships" type="objTx" preserve="1">
  <p:cSld name="内容与标题">
    <p:spTree>
      <p:nvGrpSpPr>
        <p:cNvPr id="1" name=""/>
        <p:cNvGrpSpPr/>
        <p:nvPr/>
      </p:nvGrpSpPr>
      <p:grpSpPr>
        <a:xfrm>
          <a:off x="0" y="0"/>
          <a:ext cx="0" cy="0"/>
          <a:chOff x="0" y="0"/>
          <a:chExt cx="0" cy="0"/>
        </a:xfrm>
      </p:grpSpPr>
      <p:sp>
        <p:nvSpPr>
          <p:cNvPr id="2" name="Text box"/>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Text box"/>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ftr" sz="quarter" idx="11"/>
          </p:nvPr>
        </p:nvSpPr>
        <p:spPr/>
        <p:txBody>
          <a:bodyPr/>
          <a:lstStyle/>
          <a:p>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772625575"/>
      </p:ext>
    </p:extLst>
  </p:cSld>
  <p:clrMapOvr>
    <a:masterClrMapping/>
  </p:clrMapOvr>
</p:sldLayout>
</file>

<file path=ppt/slideLayouts/slideLayout9.xml><?xml version="1.0" encoding="utf-8"?>
<p:sldLayout xmlns:p="http://schemas.openxmlformats.org/presentationml/2006/main" xmlns:a="http://schemas.openxmlformats.org/drawingml/2006/main" xmlns:r="http://schemas.openxmlformats.org/officeDocument/2006/relationships" type="picTx" preserve="1">
  <p:cSld name="图片与标题">
    <p:spTree>
      <p:nvGrpSpPr>
        <p:cNvPr id="1" name=""/>
        <p:cNvGrpSpPr/>
        <p:nvPr/>
      </p:nvGrpSpPr>
      <p:grpSpPr>
        <a:xfrm>
          <a:off x="0" y="0"/>
          <a:ext cx="0" cy="0"/>
          <a:chOff x="0" y="0"/>
          <a:chExt cx="0" cy="0"/>
        </a:xfrm>
      </p:grpSpPr>
      <p:sp>
        <p:nvSpPr>
          <p:cNvPr id="2" name="Text box"/>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Text box"/>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Text box"/>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ftr" sz="quarter" idx="11"/>
          </p:nvPr>
        </p:nvSpPr>
        <p:spPr/>
        <p:txBody>
          <a:bodyPr/>
          <a:lstStyle/>
          <a:p>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623181229"/>
      </p:ext>
    </p:extLst>
  </p:cSld>
  <p:clrMapOvr>
    <a:masterClrMapping/>
  </p:clrMapOvr>
</p:sldLayout>
</file>

<file path=ppt/slideLayouts/slideLayout10.xml><?xml version="1.0" encoding="utf-8"?>
<p:sldLayout xmlns:p="http://schemas.openxmlformats.org/presentationml/2006/main" xmlns:a="http://schemas.openxmlformats.org/drawingml/2006/main" xmlns:r="http://schemas.openxmlformats.org/officeDocument/2006/relationships" type="vertTx" preserve="1">
  <p:cSld name="标题和竖排文本">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164111820"/>
      </p:ext>
    </p:extLst>
  </p:cSld>
  <p:clrMapOvr>
    <a:masterClrMapping/>
  </p:clrMapOvr>
</p:sldLayout>
</file>

<file path=ppt/slideLayouts/slideLayout11.xml><?xml version="1.0" encoding="utf-8"?>
<p:sldLayout xmlns:p="http://schemas.openxmlformats.org/presentationml/2006/main" xmlns:a="http://schemas.openxmlformats.org/drawingml/2006/main" xmlns:r="http://schemas.openxmlformats.org/officeDocument/2006/relationships" type="vertTitleAndTx" preserve="1">
  <p:cSld name="垂直排列标题与文本">
    <p:spTree>
      <p:nvGrpSpPr>
        <p:cNvPr id="1" name=""/>
        <p:cNvGrpSpPr/>
        <p:nvPr/>
      </p:nvGrpSpPr>
      <p:grpSpPr>
        <a:xfrm>
          <a:off x="0" y="0"/>
          <a:ext cx="0" cy="0"/>
          <a:chOff x="0" y="0"/>
          <a:chExt cx="0" cy="0"/>
        </a:xfrm>
      </p:grpSpPr>
      <p:sp>
        <p:nvSpPr>
          <p:cNvPr id="2" name="Text box"/>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Text box"/>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861998692"/>
      </p:ext>
    </p:extLst>
  </p:cSld>
  <p:clrMapOvr>
    <a:masterClrMapping/>
  </p:clrMapOvr>
</p:sldLayout>
</file>

<file path=ppt/slideLayouts/slideLayout12.xml><?xml version="1.0" encoding="utf-8"?>
<p:sldLayout xmlns:p="http://schemas.openxmlformats.org/presentationml/2006/main" xmlns:a="http://schemas.openxmlformats.org/drawingml/2006/main" xmlns:r="http://schemas.openxmlformats.org/officeDocument/2006/relationships" showMasterSp="0" preserve="1">
  <p:cSld name="自定义版式">
    <p:bg>
      <p:bgPr>
        <a:solidFill>
          <a:schemeClr val="bg1"/>
        </a:solidFill>
      </p:bgPr>
    </p:bg>
    <p:spTree>
      <p:nvGrpSpPr>
        <p:cNvPr id="1" name=""/>
        <p:cNvGrpSpPr/>
        <p:nvPr/>
      </p:nvGrpSpPr>
      <p:grpSpPr>
        <a:xfrm>
          <a:off x="0" y="0"/>
          <a:ext cx="0" cy="0"/>
          <a:chOff x="0" y="0"/>
          <a:chExt cx="0" cy="0"/>
        </a:xfrm>
      </p:grpSpPr>
      <p:sp>
        <p:nvSpPr>
          <p:cNvPr id="21"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r>
              <a:rPr lang="en-US" altLang="zh-CN"/>
              <a:t>Click to edit Master title style</a:t>
            </a:r>
            <a:endParaRPr lang="zh-CN" altLang="en-US"/>
          </a:p>
        </p:txBody>
      </p:sp>
      <p:sp>
        <p:nvSpPr>
          <p:cNvPr id="22"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23" name="Text box"/>
          <p:cNvSpPr>
            <a:spLocks noGrp="1"/>
          </p:cNvSpPr>
          <p:nvPr>
            <p:ph type="body" idx="2"/>
          </p:nvPr>
        </p:nvSpPr>
        <p:spPr>
          <a:xfrm rot="0">
            <a:off x="6172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24" name="Text box"/>
          <p:cNvSpPr>
            <a:spLocks noGrp="1"/>
          </p:cNvSpPr>
          <p:nvPr>
            <p:ph type="dt" idx="10"/>
          </p:nvPr>
        </p:nvSpPr>
        <p:spPr>
          <a:xfrm rot="0">
            <a:off x="838200" y="6356349"/>
            <a:ext cx="2743200" cy="365125"/>
          </a:xfrm>
          <a:prstGeom prst="rect"/>
          <a:noFill/>
          <a:ln cmpd="sng" cap="flat">
            <a:noFill/>
            <a:prstDash val="solid"/>
            <a:miter/>
          </a:ln>
        </p:spPr>
        <p:txBody>
          <a:bodyPr vert="horz" wrap="square" lIns="91440" tIns="45720" rIns="91440" bIns="45720" anchor="ctr" anchorCtr="0">
            <a:prstTxWarp prst="textNoShape"/>
          </a:bodyPr>
          <a:lstStyle/>
          <a:p>
            <a:pPr algn="l"/>
            <a:r>
              <a:rPr lang="en-US" altLang="zh-CN" sz="1200">
                <a:solidFill>
                  <a:srgbClr val="767676"/>
                </a:solidFill>
                <a:latin typeface="Aptos" pitchFamily="0" charset="0"/>
                <a:ea typeface="等线" pitchFamily="0" charset="0"/>
                <a:cs typeface="Aptos" pitchFamily="0" charset="0"/>
              </a:rPr>
              <a:t>Date/Time</a:t>
            </a:r>
            <a:endParaRPr lang="zh-CN" altLang="en-US" sz="1200">
              <a:solidFill>
                <a:srgbClr val="767676"/>
              </a:solidFill>
              <a:latin typeface="Aptos" pitchFamily="0" charset="0"/>
              <a:ea typeface="等线" pitchFamily="0" charset="0"/>
              <a:cs typeface="Aptos" pitchFamily="0" charset="0"/>
            </a:endParaRPr>
          </a:p>
        </p:txBody>
      </p:sp>
      <p:sp>
        <p:nvSpPr>
          <p:cNvPr id="25" name="Text box"/>
          <p:cNvSpPr>
            <a:spLocks noGrp="1"/>
          </p:cNvSpPr>
          <p:nvPr>
            <p:ph type="ftr"/>
          </p:nvPr>
        </p:nvSpPr>
        <p:spPr>
          <a:xfrm rot="0">
            <a:off x="4038600" y="6356349"/>
            <a:ext cx="4114800" cy="365125"/>
          </a:xfrm>
          <a:prstGeom prst="rect"/>
          <a:noFill/>
          <a:ln cmpd="sng" cap="flat">
            <a:noFill/>
            <a:prstDash val="solid"/>
            <a:miter/>
          </a:ln>
        </p:spPr>
        <p:txBody>
          <a:bodyPr vert="horz" wrap="square" lIns="91440" tIns="45720" rIns="91440" bIns="45720" anchor="ctr" anchorCtr="0">
            <a:prstTxWarp prst="textNoShape"/>
          </a:bodyPr>
          <a:lstStyle/>
          <a:p>
            <a:pPr algn="ctr"/>
            <a:endParaRPr lang="zh-CN" altLang="en-US" sz="1200">
              <a:solidFill>
                <a:srgbClr val="767676"/>
              </a:solidFill>
              <a:latin typeface="Aptos" pitchFamily="0" charset="0"/>
              <a:ea typeface="等线" pitchFamily="0" charset="0"/>
              <a:cs typeface="Aptos" pitchFamily="0" charset="0"/>
            </a:endParaRPr>
          </a:p>
        </p:txBody>
      </p:sp>
      <p:sp>
        <p:nvSpPr>
          <p:cNvPr id="26" name="Text box"/>
          <p:cNvSpPr>
            <a:spLocks noGrp="1"/>
          </p:cNvSpPr>
          <p:nvPr>
            <p:ph type="sldNum"/>
          </p:nvPr>
        </p:nvSpPr>
        <p:spPr>
          <a:xfrm rot="0">
            <a:off x="8610600" y="6356349"/>
            <a:ext cx="2743200" cy="365125"/>
          </a:xfrm>
          <a:prstGeom prst="rect"/>
          <a:noFill/>
          <a:ln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1200" b="0" i="0" u="none" strike="noStrike" kern="1200" cap="none" spc="0" baseline="0">
                <a:solidFill>
                  <a:srgbClr val="767676"/>
                </a:solidFill>
                <a:latin typeface="Aptos" pitchFamily="0" charset="0"/>
                <a:ea typeface="等线" pitchFamily="0" charset="0"/>
                <a:cs typeface="Aptos" pitchFamily="0" charset="0"/>
              </a:rPr>
              <a:t>&lt;#&gt;</a:t>
            </a:fld>
            <a:endParaRPr lang="zh-CN" altLang="en-US" sz="1200">
              <a:solidFill>
                <a:srgbClr val="767676"/>
              </a:solidFill>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285496201"/>
      </p:ext>
    </p:extLst>
  </p:cSld>
  <p:clrMapOvr>
    <a:masterClrMapping/>
  </p:clrMapOvr>
  <p:hf sldNum="0"/>
</p:sldLayout>
</file>

<file path=ppt/slideLayouts/slideLayout13.xml><?xml version="1.0" encoding="utf-8"?>
<p:sldLayout xmlns:p="http://schemas.openxmlformats.org/presentationml/2006/main" xmlns:a="http://schemas.openxmlformats.org/drawingml/2006/main" xmlns:r="http://schemas.openxmlformats.org/officeDocument/2006/relationships" showMasterSp="0" preserve="1">
  <p:cSld name="自定义版式">
    <p:bg>
      <p:bgPr>
        <a:solidFill>
          <a:schemeClr val="bg1"/>
        </a:solidFill>
      </p:bgPr>
    </p:bg>
    <p:spTree>
      <p:nvGrpSpPr>
        <p:cNvPr id="1" name=""/>
        <p:cNvGrpSpPr/>
        <p:nvPr/>
      </p:nvGrpSpPr>
      <p:grpSpPr>
        <a:xfrm>
          <a:off x="0" y="0"/>
          <a:ext cx="0" cy="0"/>
          <a:chOff x="0" y="0"/>
          <a:chExt cx="0" cy="0"/>
        </a:xfrm>
      </p:grpSpPr>
      <p:sp>
        <p:nvSpPr>
          <p:cNvPr id="192" name="Text box"/>
          <p:cNvSpPr>
            <a:spLocks noGrp="1"/>
          </p:cNvSpPr>
          <p:nvPr>
            <p:ph type="dt" idx="10"/>
          </p:nvPr>
        </p:nvSpPr>
        <p:spPr>
          <a:xfrm rot="0">
            <a:off x="838200" y="6356349"/>
            <a:ext cx="2743200" cy="365125"/>
          </a:xfrm>
          <a:prstGeom prst="rect"/>
          <a:noFill/>
          <a:ln cmpd="sng" cap="flat">
            <a:noFill/>
            <a:prstDash val="solid"/>
            <a:miter/>
          </a:ln>
        </p:spPr>
        <p:txBody>
          <a:bodyPr vert="horz" wrap="square" lIns="91440" tIns="45720" rIns="91440" bIns="45720" anchor="ctr" anchorCtr="0">
            <a:prstTxWarp prst="textNoShape"/>
          </a:bodyPr>
          <a:lstStyle/>
          <a:p>
            <a:pPr algn="l" defTabSz="609600"/>
            <a:r>
              <a:rPr lang="en-US" altLang="zh-CN" sz="1200">
                <a:solidFill>
                  <a:srgbClr val="767676"/>
                </a:solidFill>
                <a:latin typeface="Aptos" pitchFamily="0" charset="0"/>
                <a:ea typeface="等线" pitchFamily="0" charset="0"/>
                <a:cs typeface="Aptos" pitchFamily="0" charset="0"/>
              </a:rPr>
              <a:t>Date/Time</a:t>
            </a:r>
            <a:endParaRPr lang="zh-CN" altLang="en-US" sz="1200">
              <a:solidFill>
                <a:srgbClr val="898989"/>
              </a:solidFill>
              <a:latin typeface="Aptos" pitchFamily="0" charset="0"/>
              <a:ea typeface="等线" pitchFamily="0" charset="0"/>
              <a:cs typeface="Aptos" pitchFamily="0" charset="0"/>
            </a:endParaRPr>
          </a:p>
        </p:txBody>
      </p:sp>
      <p:sp>
        <p:nvSpPr>
          <p:cNvPr id="193" name="Text box"/>
          <p:cNvSpPr>
            <a:spLocks noGrp="1"/>
          </p:cNvSpPr>
          <p:nvPr>
            <p:ph type="ftr"/>
          </p:nvPr>
        </p:nvSpPr>
        <p:spPr>
          <a:xfrm rot="0">
            <a:off x="4038600" y="6356349"/>
            <a:ext cx="4114800" cy="365125"/>
          </a:xfrm>
          <a:prstGeom prst="rect"/>
          <a:noFill/>
          <a:ln cmpd="sng" cap="flat">
            <a:noFill/>
            <a:prstDash val="solid"/>
            <a:miter/>
          </a:ln>
        </p:spPr>
        <p:txBody>
          <a:bodyPr vert="horz" wrap="square" lIns="91440" tIns="45720" rIns="91440" bIns="45720" anchor="ctr" anchorCtr="0">
            <a:prstTxWarp prst="textNoShape"/>
          </a:bodyPr>
          <a:lstStyle/>
          <a:p>
            <a:pPr algn="ctr" defTabSz="609600"/>
            <a:endParaRPr lang="zh-CN" altLang="en-US" sz="1200">
              <a:solidFill>
                <a:srgbClr val="898989"/>
              </a:solidFill>
              <a:latin typeface="Aptos" pitchFamily="0" charset="0"/>
              <a:ea typeface="等线" pitchFamily="0" charset="0"/>
              <a:cs typeface="Aptos" pitchFamily="0" charset="0"/>
            </a:endParaRPr>
          </a:p>
        </p:txBody>
      </p:sp>
      <p:sp>
        <p:nvSpPr>
          <p:cNvPr id="194" name="Text box"/>
          <p:cNvSpPr>
            <a:spLocks noGrp="1"/>
          </p:cNvSpPr>
          <p:nvPr>
            <p:ph type="sldNum"/>
          </p:nvPr>
        </p:nvSpPr>
        <p:spPr>
          <a:xfrm rot="0">
            <a:off x="8610600" y="6356349"/>
            <a:ext cx="2743200" cy="365125"/>
          </a:xfrm>
          <a:prstGeom prst="rect"/>
          <a:noFill/>
          <a:ln cmpd="sng" cap="flat">
            <a:noFill/>
            <a:prstDash val="solid"/>
            <a:miter/>
          </a:ln>
        </p:spPr>
        <p:txBody>
          <a:bodyPr vert="horz" wrap="square" lIns="91440" tIns="45720" rIns="91440" bIns="45720" anchor="ctr" anchorCtr="0">
            <a:prstTxWarp prst="textNoShape"/>
          </a:bodyPr>
          <a:lstStyle/>
          <a:p>
            <a:pPr algn="r" defTabSz="609600"/>
            <a:fld id="{CAD2D6BD-DE1B-4B5F-8B41-2702339687B9}" type="slidenum">
              <a:rPr lang="en-US" altLang="zh-CN" sz="1200" b="0" i="0" u="none" strike="noStrike" kern="1200" cap="none" spc="0" baseline="0">
                <a:solidFill>
                  <a:srgbClr val="898989"/>
                </a:solidFill>
                <a:latin typeface="Aptos" pitchFamily="0" charset="0"/>
                <a:ea typeface="等线" pitchFamily="0" charset="0"/>
                <a:cs typeface="Aptos" pitchFamily="0" charset="0"/>
              </a:rPr>
              <a:t>&lt;#&gt;</a:t>
            </a:fld>
            <a:endParaRPr lang="zh-CN" altLang="en-US" sz="1200">
              <a:solidFill>
                <a:srgbClr val="898989"/>
              </a:solidFill>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1437547492"/>
      </p:ext>
    </p:extLst>
  </p:cSld>
  <p:clrMapOvr>
    <a:masterClrMapping/>
  </p:clrMapOvr>
  <p:hf sldNum="0"/>
</p:sldLayout>
</file>

<file path=ppt/slideLayouts/slideLayout14.xml><?xml version="1.0" encoding="utf-8"?>
<p:sldLayout xmlns:p="http://schemas.openxmlformats.org/presentationml/2006/main" xmlns:a="http://schemas.openxmlformats.org/drawingml/2006/main" xmlns:r="http://schemas.openxmlformats.org/officeDocument/2006/relationships" showMasterSp="0" preserve="1">
  <p:cSld name="自定义版式">
    <p:bg>
      <p:bgPr>
        <a:solidFill>
          <a:schemeClr val="bg1"/>
        </a:solidFill>
      </p:bgPr>
    </p:bg>
    <p:spTree>
      <p:nvGrpSpPr>
        <p:cNvPr id="1" name=""/>
        <p:cNvGrpSpPr/>
        <p:nvPr/>
      </p:nvGrpSpPr>
      <p:grpSpPr>
        <a:xfrm>
          <a:off x="0" y="0"/>
          <a:ext cx="0" cy="0"/>
          <a:chOff x="0" y="0"/>
          <a:chExt cx="0" cy="0"/>
        </a:xfrm>
      </p:grpSpPr>
      <p:sp>
        <p:nvSpPr>
          <p:cNvPr id="331"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r>
              <a:rPr lang="en-US" altLang="zh-CN"/>
              <a:t>Click to edit Master title style</a:t>
            </a:r>
            <a:endParaRPr lang="zh-CN" altLang="en-US"/>
          </a:p>
        </p:txBody>
      </p:sp>
      <p:sp>
        <p:nvSpPr>
          <p:cNvPr id="332"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333" name="Text box"/>
          <p:cNvSpPr>
            <a:spLocks noGrp="1"/>
          </p:cNvSpPr>
          <p:nvPr>
            <p:ph type="dt" idx="10"/>
          </p:nvPr>
        </p:nvSpPr>
        <p:spPr>
          <a:xfrm rot="0">
            <a:off x="838200" y="6356349"/>
            <a:ext cx="2743200" cy="365125"/>
          </a:xfrm>
          <a:prstGeom prst="rect"/>
          <a:noFill/>
          <a:ln cmpd="sng" cap="flat">
            <a:noFill/>
            <a:prstDash val="solid"/>
            <a:miter/>
          </a:ln>
        </p:spPr>
        <p:txBody>
          <a:bodyPr vert="horz" wrap="square" lIns="91440" tIns="45720" rIns="91440" bIns="45720" anchor="ctr" anchorCtr="0">
            <a:prstTxWarp prst="textNoShape"/>
          </a:bodyPr>
          <a:lstStyle/>
          <a:p>
            <a:pPr algn="l"/>
            <a:r>
              <a:rPr lang="en-US" altLang="zh-CN" sz="1200">
                <a:solidFill>
                  <a:srgbClr val="767676"/>
                </a:solidFill>
                <a:latin typeface="Aptos" pitchFamily="0" charset="0"/>
                <a:ea typeface="等线" pitchFamily="0" charset="0"/>
                <a:cs typeface="Aptos" pitchFamily="0" charset="0"/>
              </a:rPr>
              <a:t>Date/Time</a:t>
            </a:r>
            <a:endParaRPr lang="zh-CN" altLang="en-US" sz="1200">
              <a:solidFill>
                <a:srgbClr val="767676"/>
              </a:solidFill>
              <a:latin typeface="Aptos" pitchFamily="0" charset="0"/>
              <a:ea typeface="等线" pitchFamily="0" charset="0"/>
              <a:cs typeface="Aptos" pitchFamily="0" charset="0"/>
            </a:endParaRPr>
          </a:p>
        </p:txBody>
      </p:sp>
      <p:sp>
        <p:nvSpPr>
          <p:cNvPr id="334" name="Text box"/>
          <p:cNvSpPr>
            <a:spLocks noGrp="1"/>
          </p:cNvSpPr>
          <p:nvPr>
            <p:ph type="ftr"/>
          </p:nvPr>
        </p:nvSpPr>
        <p:spPr>
          <a:xfrm rot="0">
            <a:off x="4038600" y="6356349"/>
            <a:ext cx="4114800" cy="365125"/>
          </a:xfrm>
          <a:prstGeom prst="rect"/>
          <a:noFill/>
          <a:ln cmpd="sng" cap="flat">
            <a:noFill/>
            <a:prstDash val="solid"/>
            <a:miter/>
          </a:ln>
        </p:spPr>
        <p:txBody>
          <a:bodyPr vert="horz" wrap="square" lIns="91440" tIns="45720" rIns="91440" bIns="45720" anchor="ctr" anchorCtr="0">
            <a:prstTxWarp prst="textNoShape"/>
          </a:bodyPr>
          <a:lstStyle/>
          <a:p>
            <a:pPr algn="ctr"/>
            <a:endParaRPr lang="zh-CN" altLang="en-US" sz="1200">
              <a:solidFill>
                <a:srgbClr val="767676"/>
              </a:solidFill>
              <a:latin typeface="Aptos" pitchFamily="0" charset="0"/>
              <a:ea typeface="等线" pitchFamily="0" charset="0"/>
              <a:cs typeface="Aptos" pitchFamily="0" charset="0"/>
            </a:endParaRPr>
          </a:p>
        </p:txBody>
      </p:sp>
      <p:sp>
        <p:nvSpPr>
          <p:cNvPr id="335" name="Text box"/>
          <p:cNvSpPr>
            <a:spLocks noGrp="1"/>
          </p:cNvSpPr>
          <p:nvPr>
            <p:ph type="sldNum"/>
          </p:nvPr>
        </p:nvSpPr>
        <p:spPr>
          <a:xfrm rot="0">
            <a:off x="8610600" y="6356349"/>
            <a:ext cx="2743200" cy="365125"/>
          </a:xfrm>
          <a:prstGeom prst="rect"/>
          <a:noFill/>
          <a:ln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1200" b="0" i="0" u="none" strike="noStrike" kern="1200" cap="none" spc="0" baseline="0">
                <a:solidFill>
                  <a:srgbClr val="767676"/>
                </a:solidFill>
                <a:latin typeface="Aptos" pitchFamily="0" charset="0"/>
                <a:ea typeface="等线" pitchFamily="0" charset="0"/>
                <a:cs typeface="Aptos" pitchFamily="0" charset="0"/>
              </a:rPr>
              <a:t>&lt;#&gt;</a:t>
            </a:fld>
            <a:endParaRPr lang="zh-CN" altLang="en-US" sz="1200">
              <a:solidFill>
                <a:srgbClr val="767676"/>
              </a:solidFill>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953593522"/>
      </p:ext>
    </p:extLst>
  </p:cSld>
  <p:clrMapOvr>
    <a:masterClrMapping/>
  </p:clrMapOvr>
  <p:hf sldNum="0"/>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r>
              <a:rPr lang="en-US" altLang="zh-CN"/>
              <a:t>Click to edit Master title style</a:t>
            </a:r>
            <a:endParaRPr lang="zh-CN" altLang="en-US"/>
          </a:p>
        </p:txBody>
      </p:sp>
      <p:sp>
        <p:nvSpPr>
          <p:cNvPr id="3"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4" name="Text box"/>
          <p:cNvSpPr>
            <a:spLocks noGrp="1"/>
          </p:cNvSpPr>
          <p:nvPr>
            <p:ph type="dt" idx="2"/>
          </p:nvPr>
        </p:nvSpPr>
        <p:spPr>
          <a:xfrm rot="0">
            <a:off x="838200" y="6356349"/>
            <a:ext cx="2743200" cy="365125"/>
          </a:xfrm>
          <a:prstGeom prst="rect"/>
          <a:noFill/>
          <a:ln w="12700" cmpd="sng" cap="flat">
            <a:noFill/>
            <a:prstDash val="solid"/>
            <a:miter/>
          </a:ln>
        </p:spPr>
        <p:txBody>
          <a:bodyPr vert="horz" wrap="square" lIns="91440" tIns="45720" rIns="91440" bIns="45720" anchor="ctr" anchorCtr="0">
            <a:prstTxWarp prst="textNoShape"/>
          </a:bodyPr>
          <a:lstStyle/>
          <a:p>
            <a:pPr algn="l"/>
            <a:fld id="{CAD2D6BD-DE1B-4B5F-8B41-2702339687B9}" type="datetime1">
              <a:rPr lang="en-US" altLang="zh-CN" sz="1200">
                <a:solidFill>
                  <a:srgbClr val="767676"/>
                </a:solidFill>
                <a:latin typeface="Aptos" pitchFamily="0" charset="0"/>
                <a:ea typeface="等线" pitchFamily="0" charset="0"/>
                <a:cs typeface="Aptos" pitchFamily="0" charset="0"/>
              </a:rPr>
              <a:t>3/15/2026</a:t>
            </a:fld>
            <a:endParaRPr lang="zh-CN" altLang="en-US" sz="1200">
              <a:solidFill>
                <a:srgbClr val="767676"/>
              </a:solidFill>
              <a:latin typeface="Aptos" pitchFamily="0" charset="0"/>
              <a:ea typeface="等线" pitchFamily="0" charset="0"/>
              <a:cs typeface="Aptos" pitchFamily="0" charset="0"/>
            </a:endParaRPr>
          </a:p>
        </p:txBody>
      </p:sp>
      <p:sp>
        <p:nvSpPr>
          <p:cNvPr id="5" name="Text box"/>
          <p:cNvSpPr>
            <a:spLocks noGrp="1"/>
          </p:cNvSpPr>
          <p:nvPr>
            <p:ph type="ftr" idx="3"/>
          </p:nvPr>
        </p:nvSpPr>
        <p:spPr>
          <a:xfrm rot="0">
            <a:off x="4038600" y="6356349"/>
            <a:ext cx="4114800" cy="365125"/>
          </a:xfrm>
          <a:prstGeom prst="rect"/>
          <a:noFill/>
          <a:ln w="12700" cmpd="sng" cap="flat">
            <a:noFill/>
            <a:prstDash val="solid"/>
            <a:miter/>
          </a:ln>
        </p:spPr>
        <p:txBody>
          <a:bodyPr vert="horz" wrap="square" lIns="91440" tIns="45720" rIns="91440" bIns="45720" anchor="ctr" anchorCtr="0">
            <a:prstTxWarp prst="textNoShape"/>
          </a:bodyPr>
          <a:lstStyle/>
          <a:p>
            <a:pPr algn="ctr"/>
            <a:endParaRPr lang="zh-CN" altLang="en-US" sz="1200">
              <a:solidFill>
                <a:srgbClr val="767676"/>
              </a:solidFill>
              <a:latin typeface="Aptos" pitchFamily="0" charset="0"/>
              <a:ea typeface="等线" pitchFamily="0" charset="0"/>
              <a:cs typeface="Aptos" pitchFamily="0" charset="0"/>
            </a:endParaRPr>
          </a:p>
        </p:txBody>
      </p:sp>
      <p:sp>
        <p:nvSpPr>
          <p:cNvPr id="6" name="Text box"/>
          <p:cNvSpPr>
            <a:spLocks noGrp="1"/>
          </p:cNvSpPr>
          <p:nvPr>
            <p:ph type="sldNum" idx="4"/>
          </p:nvPr>
        </p:nvSpPr>
        <p:spPr>
          <a:xfrm rot="0">
            <a:off x="8610600" y="6356349"/>
            <a:ext cx="2743200" cy="365125"/>
          </a:xfrm>
          <a:prstGeom prst="rect"/>
          <a:noFill/>
          <a:ln w="12700"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1200" b="0" i="0" u="none" strike="noStrike" kern="1200" cap="none" spc="0" baseline="0">
                <a:solidFill>
                  <a:srgbClr val="767676"/>
                </a:solidFill>
                <a:latin typeface="Aptos" pitchFamily="0" charset="0"/>
                <a:ea typeface="等线" pitchFamily="0" charset="0"/>
                <a:cs typeface="Aptos" pitchFamily="0" charset="0"/>
              </a:rPr>
              <a:t>&lt;#&gt;</a:t>
            </a:fld>
            <a:endParaRPr lang="zh-CN" altLang="en-US" sz="1200">
              <a:solidFill>
                <a:srgbClr val="767676"/>
              </a:solidFill>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463766195"/>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Lst>
  <p:hf sldNum="0" hdr="0" ftr="0" dt="0"/>
  <p:txStyles>
    <p:titleStyle>
      <a:lvl1pPr algn="l" defTabSz="914400" eaLnBrk="1" fontAlgn="auto" latinLnBrk="0" hangingPunct="1">
        <a:lnSpc>
          <a:spcPct val="90000"/>
        </a:lnSpc>
        <a:spcBef>
          <a:spcPts val="0"/>
        </a:spcBef>
        <a:buNone/>
        <a:defRPr sz="4400" kern="1200">
          <a:solidFill>
            <a:schemeClr val="tx1"/>
          </a:solidFill>
          <a:latin typeface="Aptos Display" pitchFamily="0" charset="0"/>
          <a:ea typeface="等线 Light" pitchFamily="0" charset="0"/>
          <a:cs typeface="Aptos Display" pitchFamily="0" charset="0"/>
        </a:defRPr>
      </a:lvl1pPr>
    </p:titleStyle>
    <p:bodyStyle>
      <a:lvl1pPr marL="228600" indent="-228600" algn="l" defTabSz="914400" eaLnBrk="1" fontAlgn="auto" latinLnBrk="0" hangingPunct="1">
        <a:lnSpc>
          <a:spcPct val="90000"/>
        </a:lnSpc>
        <a:spcBef>
          <a:spcPts val="1000"/>
        </a:spcBef>
        <a:buFont typeface="Arial" pitchFamily="34" charset="0"/>
        <a:buChar char="•"/>
        <a:defRPr sz="2800" kern="1200">
          <a:solidFill>
            <a:schemeClr val="tx1"/>
          </a:solidFill>
          <a:latin typeface="Aptos" pitchFamily="0" charset="0"/>
          <a:ea typeface="等线" pitchFamily="0" charset="0"/>
          <a:cs typeface="Aptos" pitchFamily="0" charset="0"/>
        </a:defRPr>
      </a:lvl1pPr>
      <a:lvl2pPr marL="685800" indent="-228600" algn="l" defTabSz="914400" eaLnBrk="1" fontAlgn="auto" latinLnBrk="0" hangingPunct="1">
        <a:lnSpc>
          <a:spcPct val="90000"/>
        </a:lnSpc>
        <a:spcBef>
          <a:spcPts val="500"/>
        </a:spcBef>
        <a:buFont typeface="Arial" pitchFamily="34" charset="0"/>
        <a:buChar char="•"/>
        <a:defRPr sz="2400" kern="1200">
          <a:solidFill>
            <a:schemeClr val="tx1"/>
          </a:solidFill>
          <a:latin typeface="Aptos" pitchFamily="0" charset="0"/>
          <a:ea typeface="等线" pitchFamily="0" charset="0"/>
          <a:cs typeface="Aptos" pitchFamily="0" charset="0"/>
        </a:defRPr>
      </a:lvl2pPr>
      <a:lvl3pPr marL="1143000" indent="-228600" algn="l" defTabSz="914400" eaLnBrk="1" fontAlgn="auto" latinLnBrk="0" hangingPunct="1">
        <a:lnSpc>
          <a:spcPct val="90000"/>
        </a:lnSpc>
        <a:spcBef>
          <a:spcPts val="500"/>
        </a:spcBef>
        <a:buFont typeface="Arial" pitchFamily="34" charset="0"/>
        <a:buChar char="•"/>
        <a:defRPr sz="2000" kern="1200">
          <a:solidFill>
            <a:schemeClr val="tx1"/>
          </a:solidFill>
          <a:latin typeface="Aptos" pitchFamily="0" charset="0"/>
          <a:ea typeface="等线" pitchFamily="0" charset="0"/>
          <a:cs typeface="Aptos" pitchFamily="0" charset="0"/>
        </a:defRPr>
      </a:lvl3pPr>
      <a:lvl4pPr marL="1600200" indent="-228600" algn="l" defTabSz="914400" eaLnBrk="1" fontAlgn="auto" latinLnBrk="0" hangingPunct="1">
        <a:lnSpc>
          <a:spcPct val="90000"/>
        </a:lnSpc>
        <a:spcBef>
          <a:spcPts val="500"/>
        </a:spcBef>
        <a:buFont typeface="Arial" pitchFamily="34" charset="0"/>
        <a:buChar char="•"/>
        <a:defRPr sz="1800" kern="1200">
          <a:solidFill>
            <a:schemeClr val="tx1"/>
          </a:solidFill>
          <a:latin typeface="Aptos" pitchFamily="0" charset="0"/>
          <a:ea typeface="等线" pitchFamily="0" charset="0"/>
          <a:cs typeface="Aptos" pitchFamily="0" charset="0"/>
        </a:defRPr>
      </a:lvl4pPr>
      <a:lvl5pPr marL="2057400" indent="-228600" algn="l" defTabSz="914400" eaLnBrk="1" fontAlgn="auto" latinLnBrk="0" hangingPunct="1">
        <a:lnSpc>
          <a:spcPct val="90000"/>
        </a:lnSpc>
        <a:spcBef>
          <a:spcPts val="500"/>
        </a:spcBef>
        <a:buFont typeface="Arial" pitchFamily="34" charset="0"/>
        <a:buChar char="•"/>
        <a:defRPr sz="1800" kern="1200">
          <a:solidFill>
            <a:schemeClr val="tx1"/>
          </a:solidFill>
          <a:latin typeface="Aptos" pitchFamily="0" charset="0"/>
          <a:ea typeface="等线" pitchFamily="0" charset="0"/>
          <a:cs typeface="Aptos" pitchFamily="0" charset="0"/>
        </a:defRPr>
      </a:lvl5pPr>
      <a:lvl6pPr marL="2514600" indent="-228600" algn="l" defTabSz="914400" eaLnBrk="1" fontAlgn="auto" latinLnBrk="0" hangingPunct="1">
        <a:lnSpc>
          <a:spcPct val="90000"/>
        </a:lnSpc>
        <a:spcBef>
          <a:spcPts val="500"/>
        </a:spcBef>
        <a:buFont typeface="Arial" pitchFamily="34" charset="0"/>
        <a:buChar char="•"/>
        <a:defRPr sz="1800" kern="1200">
          <a:solidFill>
            <a:schemeClr val="tx1"/>
          </a:solidFill>
          <a:latin typeface="Aptos" pitchFamily="0" charset="0"/>
          <a:ea typeface="等线" pitchFamily="0" charset="0"/>
          <a:cs typeface="Aptos" pitchFamily="0" charset="0"/>
        </a:defRPr>
      </a:lvl6pPr>
      <a:lvl7pPr marL="2971800" indent="-228600" algn="l" defTabSz="914400" eaLnBrk="1" fontAlgn="auto" latinLnBrk="0" hangingPunct="1">
        <a:lnSpc>
          <a:spcPct val="90000"/>
        </a:lnSpc>
        <a:spcBef>
          <a:spcPts val="500"/>
        </a:spcBef>
        <a:buFont typeface="Arial" pitchFamily="34" charset="0"/>
        <a:buChar char="•"/>
        <a:defRPr sz="1800" kern="1200">
          <a:solidFill>
            <a:schemeClr val="tx1"/>
          </a:solidFill>
          <a:latin typeface="Aptos" pitchFamily="0" charset="0"/>
          <a:ea typeface="等线" pitchFamily="0" charset="0"/>
          <a:cs typeface="Aptos" pitchFamily="0" charset="0"/>
        </a:defRPr>
      </a:lvl7pPr>
      <a:lvl8pPr marL="3429000" indent="-228600" algn="l" defTabSz="914400" eaLnBrk="1" fontAlgn="auto" latinLnBrk="0" hangingPunct="1">
        <a:lnSpc>
          <a:spcPct val="90000"/>
        </a:lnSpc>
        <a:spcBef>
          <a:spcPts val="500"/>
        </a:spcBef>
        <a:buFont typeface="Arial" pitchFamily="34" charset="0"/>
        <a:buChar char="•"/>
        <a:defRPr sz="1800" kern="1200">
          <a:solidFill>
            <a:schemeClr val="tx1"/>
          </a:solidFill>
          <a:latin typeface="Aptos" pitchFamily="0" charset="0"/>
          <a:ea typeface="等线" pitchFamily="0" charset="0"/>
          <a:cs typeface="Aptos" pitchFamily="0" charset="0"/>
        </a:defRPr>
      </a:lvl8pPr>
      <a:lvl9pPr marL="3429000" indent="-228600" algn="l" defTabSz="914400" eaLnBrk="1" fontAlgn="auto" latinLnBrk="0" hangingPunct="1">
        <a:lnSpc>
          <a:spcPct val="90000"/>
        </a:lnSpc>
        <a:spcBef>
          <a:spcPts val="500"/>
        </a:spcBef>
        <a:buFont typeface="Arial" pitchFamily="34" charset="0"/>
        <a:buChar char="•"/>
        <a:defRPr sz="1800" kern="1200">
          <a:solidFill>
            <a:schemeClr val="tx1"/>
          </a:solidFill>
          <a:latin typeface="Aptos" pitchFamily="0" charset="0"/>
          <a:ea typeface="等线" pitchFamily="0" charset="0"/>
          <a:cs typeface="Aptos"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1.png"/><Relationship Id="rId2" Type="http://schemas.openxmlformats.org/officeDocument/2006/relationships/slideLayout" Target="../slideLayouts/slideLayout12.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slideLayout" Target="../slideLayouts/slideLayout12.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3.jpeg"/><Relationship Id="rId2" Type="http://schemas.openxmlformats.org/officeDocument/2006/relationships/slideLayout" Target="../slideLayouts/slideLayout12.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4.png"/><Relationship Id="rId2" Type="http://schemas.openxmlformats.org/officeDocument/2006/relationships/slideLayout" Target="../slideLayouts/slideLayout12.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5.png"/><Relationship Id="rId2" Type="http://schemas.openxmlformats.org/officeDocument/2006/relationships/slideLayout" Target="../slideLayouts/slideLayout12.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6.png"/><Relationship Id="rId2" Type="http://schemas.openxmlformats.org/officeDocument/2006/relationships/slideLayout" Target="../slideLayouts/slideLayout12.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7.png"/><Relationship Id="rId2" Type="http://schemas.openxmlformats.org/officeDocument/2006/relationships/slideLayout" Target="../slideLayouts/slideLayout12.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8.png"/><Relationship Id="rId2" Type="http://schemas.openxmlformats.org/officeDocument/2006/relationships/slideLayout" Target="../slideLayouts/slideLayout12.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9.png"/><Relationship Id="rId2" Type="http://schemas.openxmlformats.org/officeDocument/2006/relationships/slideLayout" Target="../slideLayouts/slideLayout12.xml"/><Relationship Id="rId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10.png"/><Relationship Id="rId2" Type="http://schemas.openxmlformats.org/officeDocument/2006/relationships/slideLayout" Target="../slideLayouts/slideLayout12.xml"/><Relationship Id="rId3"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11.png"/><Relationship Id="rId2" Type="http://schemas.openxmlformats.org/officeDocument/2006/relationships/slideLayout" Target="../slideLayouts/slideLayout12.xml"/><Relationship Id="rId3"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12.png"/><Relationship Id="rId2" Type="http://schemas.openxmlformats.org/officeDocument/2006/relationships/slideLayout" Target="../slideLayouts/slideLayout12.xml"/><Relationship Id="rId3"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13.png"/><Relationship Id="rId2" Type="http://schemas.openxmlformats.org/officeDocument/2006/relationships/slideLayout" Target="../slideLayouts/slideLayout12.xml"/><Relationship Id="rId3"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hyperlink" Target="https://www.tandfonline.com/doi/full/10.1080/0144929X.2024.2399299" TargetMode="External"/><Relationship Id="rId2" Type="http://schemas.openxmlformats.org/officeDocument/2006/relationships/hyperlink" Target="https://www.jmir.org/2025/1/e72054" TargetMode="External"/><Relationship Id="rId3" Type="http://schemas.openxmlformats.org/officeDocument/2006/relationships/hyperlink" Target="https://pmc.ncbi.nlm.nih.gov/articles/PMC12294216" TargetMode="External"/><Relationship Id="rId4" Type="http://schemas.openxmlformats.org/officeDocument/2006/relationships/hyperlink" Target="https://pmc.ncbi.nlm.nih.gov/articles/PMC12372011" TargetMode="External"/><Relationship Id="rId5" Type="http://schemas.openxmlformats.org/officeDocument/2006/relationships/hyperlink" Target="https://www.mdpi.com/2076-3417/15/1/74" TargetMode="External"/><Relationship Id="rId6" Type="http://schemas.openxmlformats.org/officeDocument/2006/relationships/hyperlink" Target="https://bmjopen.bmj.com/content/12/6/e052443" TargetMode="External"/><Relationship Id="rId7" Type="http://schemas.openxmlformats.org/officeDocument/2006/relationships/hyperlink" Target="https://link.springer.com/article/10.1186/s13690-024-01474-3" TargetMode="External"/><Relationship Id="rId8" Type="http://schemas.openxmlformats.org/officeDocument/2006/relationships/hyperlink" Target="https://www.jmir.org/2025/1/e66887" TargetMode="External"/><Relationship Id="rId9" Type="http://schemas.openxmlformats.org/officeDocument/2006/relationships/hyperlink" Target="https://www.sciencedirect.com/science/article/pii/S2451847625000776" TargetMode="External"/><Relationship Id="rId10" Type="http://schemas.openxmlformats.org/officeDocument/2006/relationships/hyperlink" Target="https://www.sciencedirect.com/science/article/abs/pii/S0020748922002139" TargetMode="External"/><Relationship Id="rId11" Type="http://schemas.openxmlformats.org/officeDocument/2006/relationships/slideLayout" Target="../slideLayouts/slideLayout12.xml"/><Relationship Id="rId1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14.png"/><Relationship Id="rId2" Type="http://schemas.openxmlformats.org/officeDocument/2006/relationships/slideLayout" Target="../slideLayouts/slideLayout1.xml"/><Relationship Id="rId3"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15.png"/><Relationship Id="rId2" Type="http://schemas.openxmlformats.org/officeDocument/2006/relationships/slideLayout" Target="../slideLayouts/slideLayout12.xml"/><Relationship Id="rId3"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16.png"/><Relationship Id="rId2" Type="http://schemas.openxmlformats.org/officeDocument/2006/relationships/slideLayout" Target="../slideLayouts/slideLayout12.xml"/><Relationship Id="rId3"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image" Target="../media/17.png"/><Relationship Id="rId2" Type="http://schemas.openxmlformats.org/officeDocument/2006/relationships/slideLayout" Target="../slideLayouts/slideLayout12.xml"/><Relationship Id="rId3"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image" Target="../media/18.jpeg"/><Relationship Id="rId2" Type="http://schemas.openxmlformats.org/officeDocument/2006/relationships/slideLayout" Target="../slideLayouts/slideLayout12.xml"/><Relationship Id="rId3"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image" Target="../media/19.png"/><Relationship Id="rId2" Type="http://schemas.openxmlformats.org/officeDocument/2006/relationships/slideLayout" Target="../slideLayouts/slideLayout12.xml"/><Relationship Id="rId3"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image" Target="../media/20.png"/><Relationship Id="rId2" Type="http://schemas.openxmlformats.org/officeDocument/2006/relationships/slideLayout" Target="../slideLayouts/slideLayout12.xml"/><Relationship Id="rId3"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image" Target="../media/21.png"/><Relationship Id="rId2" Type="http://schemas.openxmlformats.org/officeDocument/2006/relationships/slideLayout" Target="../slideLayouts/slideLayout12.xml"/><Relationship Id="rId3"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image" Target="../media/22.png"/><Relationship Id="rId2" Type="http://schemas.openxmlformats.org/officeDocument/2006/relationships/slideLayout" Target="../slideLayouts/slideLayout12.xml"/><Relationship Id="rId3"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image" Target="../media/23.png"/><Relationship Id="rId2" Type="http://schemas.openxmlformats.org/officeDocument/2006/relationships/slideLayout" Target="../slideLayouts/slideLayout12.xml"/><Relationship Id="rId3"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image" Target="../media/24.png"/><Relationship Id="rId2" Type="http://schemas.openxmlformats.org/officeDocument/2006/relationships/slideLayout" Target="../slideLayouts/slideLayout12.xml"/><Relationship Id="rId3"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image" Target="../media/25.png"/><Relationship Id="rId2" Type="http://schemas.openxmlformats.org/officeDocument/2006/relationships/slideLayout" Target="../slideLayouts/slideLayout12.xml"/><Relationship Id="rId3"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hyperlink" Target="https://www.tandfonline.com/doi/full/10.1080/0144929X.2024.2399299" TargetMode="External"/><Relationship Id="rId2" Type="http://schemas.openxmlformats.org/officeDocument/2006/relationships/hyperlink" Target="https://www.jmir.org/2025/1/e72054" TargetMode="External"/><Relationship Id="rId3" Type="http://schemas.openxmlformats.org/officeDocument/2006/relationships/hyperlink" Target="https://jphe.amegroups.org/article/view/8623/html" TargetMode="External"/><Relationship Id="rId4" Type="http://schemas.openxmlformats.org/officeDocument/2006/relationships/hyperlink" Target="https://www.frontiersin.org/articles/10.3389/fpubh.2025.1584595/full" TargetMode="External"/><Relationship Id="rId5" Type="http://schemas.openxmlformats.org/officeDocument/2006/relationships/hyperlink" Target="https://www.mdpi.com/1648-9144/61/2/358" TargetMode="External"/><Relationship Id="rId6" Type="http://schemas.openxmlformats.org/officeDocument/2006/relationships/hyperlink" Target="https://www.mdpi.com/2076-3417/15/1/74" TargetMode="External"/><Relationship Id="rId7" Type="http://schemas.openxmlformats.org/officeDocument/2006/relationships/hyperlink" Target="https://onlinelibrary.wiley.com/doi/full/10.1002/fsn3.70879" TargetMode="External"/><Relationship Id="rId8" Type="http://schemas.openxmlformats.org/officeDocument/2006/relationships/hyperlink" Target="https://www.i-jmr.org/2025/1/e73656" TargetMode="External"/><Relationship Id="rId9" Type="http://schemas.openxmlformats.org/officeDocument/2006/relationships/hyperlink" Target="https://digital.nhs.uk/" TargetMode="External"/><Relationship Id="rId10" Type="http://schemas.openxmlformats.org/officeDocument/2006/relationships/hyperlink" Target="https://www.sciencedirect.com/science/article/pii/S104620232400207X" TargetMode="External"/><Relationship Id="rId11" Type="http://schemas.openxmlformats.org/officeDocument/2006/relationships/hyperlink" Target="https://www.jmir.org/2025/1/e66887" TargetMode="External"/><Relationship Id="rId12" Type="http://schemas.openxmlformats.org/officeDocument/2006/relationships/hyperlink" Target="https://pmc.ncbi.nlm.nih.gov/articles/PMC9133986" TargetMode="External"/><Relationship Id="rId13" Type="http://schemas.openxmlformats.org/officeDocument/2006/relationships/hyperlink" Target="https://www.sciencedirect.com/science/article/pii/S2772653325000565" TargetMode="External"/><Relationship Id="rId14" Type="http://schemas.openxmlformats.org/officeDocument/2006/relationships/hyperlink" Target="https://www.who.int/news-room/fact-sheets/detail/obesity-and-overweight" TargetMode="External"/><Relationship Id="rId15" Type="http://schemas.openxmlformats.org/officeDocument/2006/relationships/hyperlink" Target="https://www.sciencedirect.com/science/article/abs/pii/S0020748922002139" TargetMode="External"/><Relationship Id="rId16" Type="http://schemas.openxmlformats.org/officeDocument/2006/relationships/slideLayout" Target="../slideLayouts/slideLayout12.xml"/><Relationship Id="rId17"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image" Target="../media/pimg1.jpeg"/><Relationship Id="rId2" Type="http://schemas.openxmlformats.org/officeDocument/2006/relationships/image" Target="../media/pimg2.png"/><Relationship Id="rId3" Type="http://schemas.openxmlformats.org/officeDocument/2006/relationships/slideLayout" Target="../slideLayouts/slideLayout13.xml"/><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image" Target="../media/pimg3.png"/><Relationship Id="rId2" Type="http://schemas.openxmlformats.org/officeDocument/2006/relationships/image" Target="../media/pimg3.png"/><Relationship Id="rId3" Type="http://schemas.openxmlformats.org/officeDocument/2006/relationships/image" Target="../media/pimg4.jpeg"/><Relationship Id="rId4" Type="http://schemas.openxmlformats.org/officeDocument/2006/relationships/image" Target="../media/pimg5.jpeg"/><Relationship Id="rId5" Type="http://schemas.openxmlformats.org/officeDocument/2006/relationships/image" Target="../media/pimg6.png"/><Relationship Id="rId6" Type="http://schemas.openxmlformats.org/officeDocument/2006/relationships/slideLayout" Target="../slideLayouts/slideLayout13.xml"/><Relationship Id="rId7"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image" Target="../media/pimg7.png"/><Relationship Id="rId2" Type="http://schemas.openxmlformats.org/officeDocument/2006/relationships/image" Target="../media/pimg8.png"/><Relationship Id="rId3" Type="http://schemas.openxmlformats.org/officeDocument/2006/relationships/image" Target="../media/pimg9.png"/><Relationship Id="rId4" Type="http://schemas.openxmlformats.org/officeDocument/2006/relationships/image" Target="../media/pimg6.png"/><Relationship Id="rId5" Type="http://schemas.openxmlformats.org/officeDocument/2006/relationships/image" Target="../media/pimg3.png"/><Relationship Id="rId6" Type="http://schemas.openxmlformats.org/officeDocument/2006/relationships/image" Target="../media/pimg3.png"/><Relationship Id="rId7" Type="http://schemas.openxmlformats.org/officeDocument/2006/relationships/slideLayout" Target="../slideLayouts/slideLayout13.xml"/><Relationship Id="rId8"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image" Target="../media/pimg10.jpeg"/><Relationship Id="rId2" Type="http://schemas.openxmlformats.org/officeDocument/2006/relationships/image" Target="../media/pimg3.png"/><Relationship Id="rId3" Type="http://schemas.openxmlformats.org/officeDocument/2006/relationships/image" Target="../media/pimg11.png"/><Relationship Id="rId4" Type="http://schemas.openxmlformats.org/officeDocument/2006/relationships/slideLayout" Target="../slideLayouts/slideLayout13.xml"/><Relationship Id="rId5"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image" Target="../media/pimg10.jpeg"/><Relationship Id="rId2" Type="http://schemas.openxmlformats.org/officeDocument/2006/relationships/image" Target="../media/pimg3.png"/><Relationship Id="rId3" Type="http://schemas.openxmlformats.org/officeDocument/2006/relationships/image" Target="../media/pimg12.png"/><Relationship Id="rId4" Type="http://schemas.openxmlformats.org/officeDocument/2006/relationships/slideLayout" Target="../slideLayouts/slideLayout13.xml"/><Relationship Id="rId5"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image" Target="../media/pimg10.jpeg"/><Relationship Id="rId2" Type="http://schemas.openxmlformats.org/officeDocument/2006/relationships/image" Target="../media/pimg3.png"/><Relationship Id="rId3" Type="http://schemas.openxmlformats.org/officeDocument/2006/relationships/image" Target="../media/26.jpeg"/><Relationship Id="rId4" Type="http://schemas.openxmlformats.org/officeDocument/2006/relationships/slideLayout" Target="../slideLayouts/slideLayout13.xml"/><Relationship Id="rId5"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image" Target="../media/pimg13.png"/><Relationship Id="rId2" Type="http://schemas.openxmlformats.org/officeDocument/2006/relationships/image" Target="../media/pimg6.png"/><Relationship Id="rId3" Type="http://schemas.openxmlformats.org/officeDocument/2006/relationships/image" Target="../media/pimg3.png"/><Relationship Id="rId4" Type="http://schemas.openxmlformats.org/officeDocument/2006/relationships/image" Target="../media/pimg3.png"/><Relationship Id="rId5" Type="http://schemas.openxmlformats.org/officeDocument/2006/relationships/slideLayout" Target="../slideLayouts/slideLayout13.xml"/><Relationship Id="rId6"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image" Target="../media/pimg7.png"/><Relationship Id="rId2" Type="http://schemas.openxmlformats.org/officeDocument/2006/relationships/image" Target="../media/pimg3.png"/><Relationship Id="rId3" Type="http://schemas.openxmlformats.org/officeDocument/2006/relationships/image" Target="../media/pimg3.png"/><Relationship Id="rId4" Type="http://schemas.openxmlformats.org/officeDocument/2006/relationships/image" Target="../media/pimg14.png"/><Relationship Id="rId5" Type="http://schemas.openxmlformats.org/officeDocument/2006/relationships/slideLayout" Target="../slideLayouts/slideLayout13.xml"/><Relationship Id="rId6"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image" Target="../media/pimg7.png"/><Relationship Id="rId2" Type="http://schemas.openxmlformats.org/officeDocument/2006/relationships/slideLayout" Target="../slideLayouts/slideLayout13.xml"/><Relationship Id="rId3"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1" Type="http://schemas.openxmlformats.org/officeDocument/2006/relationships/image" Target="../media/27.png"/><Relationship Id="rId2" Type="http://schemas.openxmlformats.org/officeDocument/2006/relationships/slideLayout" Target="../slideLayouts/slideLayout1.xml"/><Relationship Id="rId3" Type="http://schemas.openxmlformats.org/officeDocument/2006/relationships/notesSlide" Target="../notesSlides/notesSlide41.xml"/></Relationships>
</file>

<file path=ppt/slides/_rels/slide42.xml.rels><?xml version="1.0" encoding="UTF-8" standalone="yes"?>
<Relationships xmlns="http://schemas.openxmlformats.org/package/2006/relationships"><Relationship Id="rId1" Type="http://schemas.openxmlformats.org/officeDocument/2006/relationships/image" Target="../media/28.jpeg"/><Relationship Id="rId2" Type="http://schemas.openxmlformats.org/officeDocument/2006/relationships/slideLayout" Target="../slideLayouts/slideLayout14.xml"/><Relationship Id="rId3" Type="http://schemas.openxmlformats.org/officeDocument/2006/relationships/notesSlide" Target="../notesSlides/notesSlide4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6.xml"/></Relationships>
</file>

<file path=ppt/slides/_rels/slide47.xml.rels><?xml version="1.0" encoding="UTF-8" standalone="yes"?>
<Relationships xmlns="http://schemas.openxmlformats.org/package/2006/relationships"><Relationship Id="rId1" Type="http://schemas.openxmlformats.org/officeDocument/2006/relationships/image" Target="../media/29.png"/><Relationship Id="rId2" Type="http://schemas.openxmlformats.org/officeDocument/2006/relationships/slideLayout" Target="../slideLayouts/slideLayout14.xml"/><Relationship Id="rId3" Type="http://schemas.openxmlformats.org/officeDocument/2006/relationships/notesSlide" Target="../notesSlides/notesSlide4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9.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0.xml"/></Relationships>
</file>

<file path=ppt/slides/_rels/slide51.xml.rels><?xml version="1.0" encoding="UTF-8" standalone="yes"?>
<Relationships xmlns="http://schemas.openxmlformats.org/package/2006/relationships"><Relationship Id="rId1" Type="http://schemas.openxmlformats.org/officeDocument/2006/relationships/image" Target="../media/30.jpeg"/><Relationship Id="rId2" Type="http://schemas.openxmlformats.org/officeDocument/2006/relationships/slideLayout" Target="../slideLayouts/slideLayout14.xml"/><Relationship Id="rId3" Type="http://schemas.openxmlformats.org/officeDocument/2006/relationships/notesSlide" Target="../notesSlides/notesSlide5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5.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6.xml"/></Relationships>
</file>

<file path=ppt/slides/slide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8" name="Text box"/>
          <p:cNvSpPr>
            <a:spLocks noGrp="1"/>
          </p:cNvSpPr>
          <p:nvPr>
            <p:ph type="ctrTitle"/>
          </p:nvPr>
        </p:nvSpPr>
        <p:spPr>
          <a:xfrm rot="0">
            <a:off x="1524000" y="547915"/>
            <a:ext cx="9144000" cy="2387600"/>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90000"/>
              </a:lnSpc>
              <a:spcBef>
                <a:spcPts val="0"/>
              </a:spcBef>
              <a:spcAft>
                <a:spcPts val="0"/>
              </a:spcAft>
              <a:buNone/>
            </a:pPr>
            <a:r>
              <a:rPr lang="en-US" altLang="zh-CN" sz="5400" b="0" i="0" u="none" strike="noStrike" kern="1200" cap="none" spc="0" baseline="0">
                <a:solidFill>
                  <a:schemeClr val="tx1"/>
                </a:solidFill>
                <a:latin typeface="Aptos Display" pitchFamily="0" charset="0"/>
                <a:ea typeface="等线 Light" pitchFamily="0" charset="0"/>
                <a:cs typeface="Lucida Sans"/>
              </a:rPr>
              <a:t>OBESITY PREVENTION THROUGH DIGITAL APPS AND ONLINE COACHING</a:t>
            </a:r>
            <a:endParaRPr lang="zh-CN" altLang="en-US" sz="5400" b="0" i="0" u="none" strike="noStrike" kern="1200" cap="none" spc="0" baseline="0">
              <a:solidFill>
                <a:schemeClr val="tx1"/>
              </a:solidFill>
              <a:latin typeface="Aptos Display" pitchFamily="0" charset="0"/>
              <a:ea typeface="等线 Light" pitchFamily="0" charset="0"/>
              <a:cs typeface="Lucida Sans"/>
            </a:endParaRPr>
          </a:p>
        </p:txBody>
      </p:sp>
      <p:sp>
        <p:nvSpPr>
          <p:cNvPr id="19" name="Text box"/>
          <p:cNvSpPr>
            <a:spLocks noGrp="1"/>
          </p:cNvSpPr>
          <p:nvPr>
            <p:ph type="subTitle" idx="1"/>
          </p:nvPr>
        </p:nvSpPr>
        <p:spPr>
          <a:xfrm rot="0">
            <a:off x="1524000" y="3602038"/>
            <a:ext cx="9144000" cy="2962048"/>
          </a:xfrm>
          <a:prstGeom prst="rect"/>
          <a:noFill/>
          <a:ln w="12700" cmpd="sng" cap="flat">
            <a:noFill/>
            <a:prstDash val="solid"/>
            <a:miter/>
          </a:ln>
        </p:spPr>
        <p:txBody>
          <a:bodyPr vert="horz" wrap="square" lIns="91440" tIns="45720" rIns="91440" bIns="45720" anchor="t" anchorCtr="0">
            <a:prstTxWarp prst="textNoShape"/>
          </a:bodyPr>
          <a:lstStyle/>
          <a:p>
            <a:pPr marL="0" indent="0" algn="ctr">
              <a:lnSpc>
                <a:spcPct val="90000"/>
              </a:lnSpc>
              <a:spcBef>
                <a:spcPts val="1000"/>
              </a:spcBef>
              <a:spcAft>
                <a:spcPts val="0"/>
              </a:spcAft>
              <a:buNone/>
            </a:pPr>
            <a:r>
              <a:rPr lang="en-US" altLang="zh-CN" sz="3200" b="1" i="0" u="none" strike="noStrike" kern="1200" cap="none" spc="0" baseline="0">
                <a:solidFill>
                  <a:schemeClr val="tx1"/>
                </a:solidFill>
                <a:latin typeface="Aptos" pitchFamily="0" charset="0"/>
                <a:ea typeface="等线" pitchFamily="0" charset="0"/>
                <a:cs typeface="Lucida Sans"/>
              </a:rPr>
              <a:t>Group Members</a:t>
            </a:r>
            <a:endParaRPr lang="en-US" altLang="zh-CN" sz="3200" b="1" i="0" u="none" strike="noStrike" kern="1200" cap="none" spc="0" baseline="0">
              <a:solidFill>
                <a:schemeClr val="tx1"/>
              </a:solidFill>
              <a:latin typeface="Aptos" pitchFamily="0" charset="0"/>
              <a:ea typeface="等线" pitchFamily="0" charset="0"/>
              <a:cs typeface="Lucida Sans"/>
            </a:endParaRPr>
          </a:p>
          <a:p>
            <a:pPr marL="0" indent="0" algn="ctr">
              <a:lnSpc>
                <a:spcPct val="90000"/>
              </a:lnSpc>
              <a:spcBef>
                <a:spcPts val="1000"/>
              </a:spcBef>
              <a:spcAft>
                <a:spcPts val="0"/>
              </a:spcAft>
              <a:buNone/>
            </a:pPr>
            <a:endParaRPr lang="en-US" altLang="zh-CN" sz="2400" b="0" i="0" u="none" strike="noStrike" kern="1200" cap="none" spc="0" baseline="0">
              <a:solidFill>
                <a:schemeClr val="tx1"/>
              </a:solidFill>
              <a:latin typeface="Aptos" pitchFamily="0" charset="0"/>
              <a:ea typeface="等线" pitchFamily="0" charset="0"/>
              <a:cs typeface="Lucida Sans"/>
            </a:endParaRPr>
          </a:p>
          <a:p>
            <a:pPr marL="0" indent="0" algn="ctr">
              <a:lnSpc>
                <a:spcPct val="90000"/>
              </a:lnSpc>
              <a:spcBef>
                <a:spcPts val="1000"/>
              </a:spcBef>
              <a:spcAft>
                <a:spcPts val="0"/>
              </a:spcAft>
              <a:buNone/>
            </a:pPr>
            <a:r>
              <a:rPr lang="en-US" altLang="zh-CN" sz="2400" b="0" i="0" u="none" strike="noStrike" kern="1200" cap="none" spc="0" baseline="0">
                <a:solidFill>
                  <a:schemeClr val="tx1"/>
                </a:solidFill>
                <a:latin typeface="Aptos" pitchFamily="0" charset="0"/>
                <a:ea typeface="等线" pitchFamily="0" charset="0"/>
                <a:cs typeface="Lucida Sans"/>
              </a:rPr>
              <a:t>Mahamad </a:t>
            </a:r>
            <a:r>
              <a:rPr lang="en-US" altLang="zh-CN" sz="2400" b="0" i="0" u="none" strike="noStrike" kern="1200" cap="none" spc="0" baseline="0">
                <a:solidFill>
                  <a:schemeClr val="tx1"/>
                </a:solidFill>
                <a:latin typeface="Aptos" pitchFamily="0" charset="0"/>
                <a:ea typeface="等线" pitchFamily="0" charset="0"/>
                <a:cs typeface="Lucida Sans"/>
              </a:rPr>
              <a:t>faraz</a:t>
            </a:r>
            <a:endParaRPr lang="en-US" altLang="zh-CN" sz="2400" b="0" i="0" u="none" strike="noStrike" kern="1200" cap="none" spc="0" baseline="0">
              <a:solidFill>
                <a:schemeClr val="tx1"/>
              </a:solidFill>
              <a:latin typeface="Aptos" pitchFamily="0" charset="0"/>
              <a:ea typeface="等线" pitchFamily="0" charset="0"/>
              <a:cs typeface="Lucida Sans"/>
            </a:endParaRPr>
          </a:p>
          <a:p>
            <a:pPr marL="0" indent="0" algn="ctr">
              <a:lnSpc>
                <a:spcPct val="90000"/>
              </a:lnSpc>
              <a:spcBef>
                <a:spcPts val="1000"/>
              </a:spcBef>
              <a:spcAft>
                <a:spcPts val="0"/>
              </a:spcAft>
              <a:buNone/>
            </a:pPr>
            <a:r>
              <a:rPr lang="en-US" altLang="zh-CN" sz="2400" b="0" i="0" u="none" strike="noStrike" kern="1200" cap="none" spc="0" baseline="0">
                <a:solidFill>
                  <a:schemeClr val="tx1"/>
                </a:solidFill>
                <a:latin typeface="Aptos" pitchFamily="0" charset="0"/>
                <a:ea typeface="等线" pitchFamily="0" charset="0"/>
                <a:cs typeface="Lucida Sans"/>
              </a:rPr>
              <a:t>Gita Dasa</a:t>
            </a:r>
            <a:endParaRPr lang="en-US" altLang="zh-CN" sz="2400" b="0" i="0" u="none" strike="noStrike" kern="1200" cap="none" spc="0" baseline="0">
              <a:solidFill>
                <a:schemeClr val="tx1"/>
              </a:solidFill>
              <a:latin typeface="Aptos" pitchFamily="0" charset="0"/>
              <a:ea typeface="等线" pitchFamily="0" charset="0"/>
              <a:cs typeface="Lucida Sans"/>
            </a:endParaRPr>
          </a:p>
          <a:p>
            <a:pPr marL="0" indent="0" algn="ctr">
              <a:lnSpc>
                <a:spcPct val="90000"/>
              </a:lnSpc>
              <a:spcBef>
                <a:spcPts val="1000"/>
              </a:spcBef>
              <a:spcAft>
                <a:spcPts val="0"/>
              </a:spcAft>
              <a:buNone/>
            </a:pPr>
            <a:r>
              <a:rPr lang="en-US" altLang="zh-CN" sz="2400" b="0" i="0" u="none" strike="noStrike" kern="1200" cap="none" spc="0" baseline="0">
                <a:solidFill>
                  <a:schemeClr val="tx1"/>
                </a:solidFill>
                <a:latin typeface="Aptos" pitchFamily="0" charset="0"/>
                <a:ea typeface="等线" pitchFamily="0" charset="0"/>
                <a:cs typeface="Lucida Sans"/>
              </a:rPr>
              <a:t>Vidhi Prajapati</a:t>
            </a:r>
            <a:endParaRPr lang="en-US" altLang="zh-CN" sz="2400" b="0" i="0" u="none" strike="noStrike" kern="1200" cap="none" spc="0" baseline="0">
              <a:solidFill>
                <a:schemeClr val="tx1"/>
              </a:solidFill>
              <a:latin typeface="Aptos" pitchFamily="0" charset="0"/>
              <a:ea typeface="等线" pitchFamily="0" charset="0"/>
              <a:cs typeface="Lucida Sans"/>
            </a:endParaRPr>
          </a:p>
          <a:p>
            <a:pPr marL="0" indent="0" algn="ctr">
              <a:lnSpc>
                <a:spcPct val="90000"/>
              </a:lnSpc>
              <a:spcBef>
                <a:spcPts val="1000"/>
              </a:spcBef>
              <a:spcAft>
                <a:spcPts val="0"/>
              </a:spcAft>
              <a:buNone/>
            </a:pPr>
            <a:r>
              <a:rPr lang="en-US" altLang="zh-CN" sz="2400" b="0" i="0" u="none" strike="noStrike" kern="1200" cap="none" spc="0" baseline="0">
                <a:solidFill>
                  <a:schemeClr val="tx1"/>
                </a:solidFill>
                <a:latin typeface="Aptos" pitchFamily="0" charset="0"/>
                <a:ea typeface="等线" pitchFamily="0" charset="0"/>
                <a:cs typeface="Lucida Sans"/>
              </a:rPr>
              <a:t>Muhammad </a:t>
            </a:r>
            <a:r>
              <a:rPr lang="en-US" altLang="zh-CN" sz="2400" b="0" i="0" u="none" strike="noStrike" kern="1200" cap="none" spc="0" baseline="0">
                <a:solidFill>
                  <a:schemeClr val="tx1"/>
                </a:solidFill>
                <a:latin typeface="Aptos" pitchFamily="0" charset="0"/>
                <a:ea typeface="等线" pitchFamily="0" charset="0"/>
                <a:cs typeface="Lucida Sans"/>
              </a:rPr>
              <a:t>javed</a:t>
            </a:r>
            <a:endParaRPr lang="en-US" altLang="zh-CN" sz="2400" b="0" i="0" u="none" strike="noStrike" kern="1200" cap="none" spc="0" baseline="0">
              <a:solidFill>
                <a:schemeClr val="tx1"/>
              </a:solidFill>
              <a:latin typeface="Aptos" pitchFamily="0" charset="0"/>
              <a:ea typeface="等线" pitchFamily="0" charset="0"/>
              <a:cs typeface="Lucida Sans"/>
            </a:endParaRPr>
          </a:p>
          <a:p>
            <a:pPr marL="0" indent="0" algn="ctr">
              <a:lnSpc>
                <a:spcPct val="90000"/>
              </a:lnSpc>
              <a:spcBef>
                <a:spcPts val="1000"/>
              </a:spcBef>
              <a:spcAft>
                <a:spcPts val="0"/>
              </a:spcAft>
              <a:buNone/>
            </a:pPr>
            <a:endParaRPr lang="zh-CN" altLang="en-US" sz="24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845636148"/>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0" name="Text box"/>
          <p:cNvSpPr>
            <a:spLocks noGrp="1"/>
          </p:cNvSpPr>
          <p:nvPr>
            <p:ph type="ctrTitle"/>
          </p:nvPr>
        </p:nvSpPr>
        <p:spPr>
          <a:xfrm rot="0">
            <a:off x="1602658" y="499730"/>
            <a:ext cx="9144000" cy="5273749"/>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7000"/>
              </a:lnSpc>
              <a:spcBef>
                <a:spcPts val="0"/>
              </a:spcBef>
              <a:spcAft>
                <a:spcPts val="800"/>
              </a:spcAft>
              <a:buNone/>
            </a:pPr>
            <a:r>
              <a:rPr lang="en-US" altLang="zh-CN" sz="4000" b="1" i="0" u="none" strike="noStrike" kern="100" cap="none" spc="0" baseline="0">
                <a:solidFill>
                  <a:schemeClr val="tx1"/>
                </a:solidFill>
                <a:latin typeface="Times New Roman" pitchFamily="18" charset="0"/>
                <a:ea typeface="Calibri" pitchFamily="0" charset="0"/>
                <a:cs typeface="Lucida Sans"/>
              </a:rPr>
              <a:t>Introduction and Justification of a Digital Health Intervention for Obesity Prevention</a:t>
            </a:r>
            <a:br>
              <a:rPr lang="zh-CN" altLang="en-US" sz="4000" b="1" i="0" u="none" strike="noStrike" kern="100" cap="none" spc="0" baseline="0">
                <a:solidFill>
                  <a:schemeClr val="tx1"/>
                </a:solidFill>
                <a:latin typeface="Times New Roman" pitchFamily="18" charset="0"/>
                <a:ea typeface="Calibri" pitchFamily="0" charset="0"/>
                <a:cs typeface="Lucida Sans"/>
              </a:rPr>
            </a:br>
            <a:r>
              <a:rPr lang="en-US" altLang="zh-CN" sz="1800" b="1" i="0" u="none" strike="noStrike" kern="100" cap="none" spc="0" baseline="0">
                <a:solidFill>
                  <a:schemeClr val="tx1"/>
                </a:solidFill>
                <a:latin typeface="Times New Roman" pitchFamily="18" charset="0"/>
                <a:ea typeface="Calibri" pitchFamily="0" charset="0"/>
                <a:cs typeface="Lucida Sans"/>
              </a:rPr>
              <a:t>NAME: MAHAMADFARAZ HANIFBHAI BELIM</a:t>
            </a:r>
            <a:br>
              <a:rPr lang="zh-CN" altLang="en-US" sz="1800" b="1" i="0" u="none" strike="noStrike" kern="100" cap="none" spc="0" baseline="0">
                <a:solidFill>
                  <a:schemeClr val="tx1"/>
                </a:solidFill>
                <a:latin typeface="Times New Roman" pitchFamily="18" charset="0"/>
                <a:ea typeface="Calibri" pitchFamily="0" charset="0"/>
                <a:cs typeface="Lucida Sans"/>
              </a:rPr>
            </a:br>
            <a:r>
              <a:rPr lang="en-US" altLang="zh-CN" sz="1800" b="1" i="0" u="none" strike="noStrike" kern="100" cap="none" spc="0" baseline="0">
                <a:solidFill>
                  <a:schemeClr val="tx1"/>
                </a:solidFill>
                <a:latin typeface="Times New Roman" pitchFamily="18" charset="0"/>
                <a:ea typeface="Calibri" pitchFamily="0" charset="0"/>
                <a:cs typeface="Lucida Sans"/>
              </a:rPr>
              <a:t>STUDENT ID NUMBER : 2504518</a:t>
            </a:r>
            <a:br>
              <a:rPr lang="zh-CN" altLang="en-US" sz="1800" b="1" i="0" u="none" strike="noStrike" kern="100" cap="none" spc="0" baseline="0">
                <a:solidFill>
                  <a:schemeClr val="tx1"/>
                </a:solidFill>
                <a:latin typeface="Times New Roman" pitchFamily="18" charset="0"/>
                <a:ea typeface="Calibri" pitchFamily="0" charset="0"/>
                <a:cs typeface="Lucida Sans"/>
              </a:rPr>
            </a:br>
            <a:r>
              <a:rPr lang="en-US" altLang="zh-CN" sz="1800" b="1" i="0" u="none" strike="noStrike" kern="100" cap="none" spc="0" baseline="0">
                <a:solidFill>
                  <a:schemeClr val="tx1"/>
                </a:solidFill>
                <a:latin typeface="Times New Roman" pitchFamily="18" charset="0"/>
                <a:ea typeface="Calibri" pitchFamily="0" charset="0"/>
                <a:cs typeface="Lucida Sans"/>
              </a:rPr>
              <a:t>TUTOR NAME : DR. BESTY JOSE </a:t>
            </a:r>
            <a:br>
              <a:rPr lang="zh-CN" altLang="en-US" sz="1800" b="1" i="0" u="none" strike="noStrike" kern="100" cap="none" spc="0" baseline="0">
                <a:solidFill>
                  <a:schemeClr val="tx1"/>
                </a:solidFill>
                <a:latin typeface="Times New Roman" pitchFamily="18" charset="0"/>
                <a:ea typeface="Calibri" pitchFamily="0" charset="0"/>
                <a:cs typeface="Lucida Sans"/>
              </a:rPr>
            </a:br>
            <a:r>
              <a:rPr lang="en-US" altLang="zh-CN" sz="1800" b="1" i="0" u="none" strike="noStrike" kern="100" cap="none" spc="0" baseline="0">
                <a:solidFill>
                  <a:schemeClr val="tx1"/>
                </a:solidFill>
                <a:latin typeface="Times New Roman" pitchFamily="18" charset="0"/>
                <a:ea typeface="Calibri" pitchFamily="0" charset="0"/>
                <a:cs typeface="Lucida Sans"/>
              </a:rPr>
              <a:t>PROGRAM: M.SC PUBLIC HEALTH AND SOCIAL CARE IN PRACTICE</a:t>
            </a:r>
            <a:br>
              <a:rPr lang="zh-CN" altLang="en-US" sz="1800" b="1" i="0" u="none" strike="noStrike" kern="100" cap="none" spc="0" baseline="0">
                <a:solidFill>
                  <a:schemeClr val="tx1"/>
                </a:solidFill>
                <a:latin typeface="Times New Roman" pitchFamily="18" charset="0"/>
                <a:ea typeface="Calibri" pitchFamily="0" charset="0"/>
                <a:cs typeface="Lucida Sans"/>
              </a:rPr>
            </a:br>
            <a:r>
              <a:rPr lang="en-US" altLang="zh-CN" sz="1800" b="1" i="0" u="none" strike="noStrike" kern="100" cap="none" spc="0" baseline="0">
                <a:solidFill>
                  <a:schemeClr val="tx1"/>
                </a:solidFill>
                <a:latin typeface="Times New Roman" pitchFamily="18" charset="0"/>
                <a:ea typeface="Calibri" pitchFamily="0" charset="0"/>
                <a:cs typeface="Lucida Sans"/>
              </a:rPr>
              <a:t>MODULE NAME: POPULATION HEALTH AND DIGITAL HEALTH PROMOTION MODULE CODE: LCHS-7009</a:t>
            </a:r>
            <a:br>
              <a:rPr lang="zh-CN" altLang="en-US" sz="1800" b="1" i="0" u="none" strike="noStrike" kern="100" cap="none" spc="0" baseline="0">
                <a:solidFill>
                  <a:schemeClr val="tx1"/>
                </a:solidFill>
                <a:latin typeface="Times New Roman" pitchFamily="18" charset="0"/>
                <a:ea typeface="Calibri" pitchFamily="0" charset="0"/>
                <a:cs typeface="Lucida Sans"/>
              </a:rPr>
            </a:br>
            <a:br>
              <a:rPr lang="zh-CN" altLang="en-US" sz="1800" b="1" i="0" u="none" strike="noStrike" kern="100" cap="none" spc="0" baseline="0">
                <a:solidFill>
                  <a:schemeClr val="tx1"/>
                </a:solidFill>
                <a:latin typeface="Times New Roman" pitchFamily="18" charset="0"/>
                <a:ea typeface="Calibri" pitchFamily="0" charset="0"/>
                <a:cs typeface="Lucida Sans"/>
              </a:rPr>
            </a:br>
            <a:br>
              <a:rPr lang="zh-CN" altLang="en-US" sz="4000" b="1" i="0" u="none" strike="noStrike" kern="100" cap="none" spc="0" baseline="0">
                <a:solidFill>
                  <a:schemeClr val="tx1"/>
                </a:solidFill>
                <a:latin typeface="Times New Roman" pitchFamily="18" charset="0"/>
                <a:ea typeface="Calibri" pitchFamily="0" charset="0"/>
                <a:cs typeface="Lucida Sans"/>
              </a:rPr>
            </a:br>
            <a:endParaRPr lang="zh-CN" altLang="en-US" sz="4000" b="0" i="0" u="none" strike="noStrike" kern="1200" cap="none" spc="0" baseline="0">
              <a:solidFill>
                <a:schemeClr val="tx1"/>
              </a:solidFill>
              <a:latin typeface="Aptos Display" pitchFamily="0" charset="0"/>
              <a:ea typeface="等线 Light" pitchFamily="0" charset="0"/>
              <a:cs typeface="Lucida Sans"/>
            </a:endParaRPr>
          </a:p>
        </p:txBody>
      </p:sp>
    </p:spTree>
    <p:extLst>
      <p:ext uri="{BB962C8B-B14F-4D97-AF65-F5344CB8AC3E}">
        <p14:creationId xmlns:p14="http://schemas.microsoft.com/office/powerpoint/2010/main" val="2144171619"/>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7"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Calibri" pitchFamily="0" charset="0"/>
                <a:cs typeface="Lucida Sans"/>
              </a:rPr>
              <a:t>Introduction</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28"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Rising obesity among young adults due to sedentary lifestyles (Kim, 2024).</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Increases risk of diabetes and cardiovascular disease (Gomez-Garcia et al., 2025).</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400" b="1" i="0" u="none" strike="noStrike" kern="100" cap="none" spc="0" baseline="0">
                <a:solidFill>
                  <a:schemeClr val="tx1"/>
                </a:solidFill>
                <a:latin typeface="Times New Roman" pitchFamily="18" charset="0"/>
                <a:ea typeface="Calibri" pitchFamily="0" charset="0"/>
                <a:cs typeface="Lucida Sans"/>
              </a:rPr>
              <a:t>Intervention:</a:t>
            </a:r>
            <a:r>
              <a:rPr lang="en-US" altLang="zh-CN" sz="2400" b="0" i="0" u="none" strike="noStrike" kern="100" cap="none" spc="0" baseline="0">
                <a:solidFill>
                  <a:schemeClr val="tx1"/>
                </a:solidFill>
                <a:latin typeface="Times New Roman" pitchFamily="18" charset="0"/>
                <a:ea typeface="Calibri" pitchFamily="0" charset="0"/>
                <a:cs typeface="Lucida Sans"/>
              </a:rPr>
              <a:t> </a:t>
            </a:r>
            <a:r>
              <a:rPr lang="en-US" altLang="zh-CN" sz="2400" b="0" i="0" u="none" strike="noStrike" kern="100" cap="none" spc="0" baseline="0">
                <a:solidFill>
                  <a:schemeClr val="tx1"/>
                </a:solidFill>
                <a:latin typeface="Times New Roman" pitchFamily="18" charset="0"/>
                <a:ea typeface="Calibri" pitchFamily="0" charset="0"/>
                <a:cs typeface="Lucida Sans"/>
              </a:rPr>
              <a:t>FitTrack</a:t>
            </a:r>
            <a:r>
              <a:rPr lang="en-US" altLang="zh-CN" sz="2400" b="0" i="0" u="none" strike="noStrike" kern="100" cap="none" spc="0" baseline="0">
                <a:solidFill>
                  <a:schemeClr val="tx1"/>
                </a:solidFill>
                <a:latin typeface="Times New Roman" pitchFamily="18" charset="0"/>
                <a:ea typeface="Calibri" pitchFamily="0" charset="0"/>
                <a:cs typeface="Lucida Sans"/>
              </a:rPr>
              <a:t>+ digital health app (Pujia et al., 2025).</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400" b="1" i="0" u="none" strike="noStrike" kern="100" cap="none" spc="0" baseline="0">
                <a:solidFill>
                  <a:schemeClr val="tx1"/>
                </a:solidFill>
                <a:latin typeface="Times New Roman" pitchFamily="18" charset="0"/>
                <a:ea typeface="Calibri" pitchFamily="0" charset="0"/>
                <a:cs typeface="Lucida Sans"/>
              </a:rPr>
              <a:t>Target group:</a:t>
            </a:r>
            <a:r>
              <a:rPr lang="en-US" altLang="zh-CN" sz="2400" b="0" i="0" u="none" strike="noStrike" kern="100" cap="none" spc="0" baseline="0">
                <a:solidFill>
                  <a:schemeClr val="tx1"/>
                </a:solidFill>
                <a:latin typeface="Times New Roman" pitchFamily="18" charset="0"/>
                <a:ea typeface="Calibri" pitchFamily="0" charset="0"/>
                <a:cs typeface="Lucida Sans"/>
              </a:rPr>
              <a:t> Young adults aged 18–30 (Yen, Jin and Chiu, 2023).</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228600" indent="-228600" algn="l">
              <a:lnSpc>
                <a:spcPct val="70000"/>
              </a:lnSpc>
              <a:spcBef>
                <a:spcPts val="1000"/>
              </a:spcBef>
              <a:spcAft>
                <a:spcPts val="0"/>
              </a:spcAft>
              <a:buFont typeface="Arial" pitchFamily="34" charset="0"/>
              <a:buChar char="•"/>
            </a:pPr>
            <a:endParaRPr lang="zh-CN" altLang="en-US" sz="2400" b="0" i="0" u="none" strike="noStrike" kern="1200" cap="none" spc="0" baseline="0">
              <a:solidFill>
                <a:schemeClr val="tx1"/>
              </a:solidFill>
              <a:latin typeface="Aptos" pitchFamily="0" charset="0"/>
              <a:ea typeface="等线" pitchFamily="0" charset="0"/>
              <a:cs typeface="Lucida Sans"/>
            </a:endParaRPr>
          </a:p>
        </p:txBody>
      </p:sp>
      <p:pic>
        <p:nvPicPr>
          <p:cNvPr id="29" name="Images"/>
          <p:cNvPicPr>
            <a:picLocks noChangeAspect="1"/>
          </p:cNvPicPr>
          <p:nvPr/>
        </p:nvPicPr>
        <p:blipFill>
          <a:blip r:embed="rId1" cstate="print"/>
          <a:stretch>
            <a:fillRect/>
          </a:stretch>
        </p:blipFill>
        <p:spPr>
          <a:xfrm rot="0">
            <a:off x="6380905" y="1825625"/>
            <a:ext cx="4764190" cy="4351338"/>
          </a:xfrm>
          <a:prstGeom prst="rect"/>
          <a:noFill/>
          <a:ln w="12700" cmpd="sng" cap="flat">
            <a:noFill/>
            <a:prstDash val="solid"/>
            <a:miter/>
          </a:ln>
        </p:spPr>
      </p:pic>
    </p:spTree>
    <p:extLst>
      <p:ext uri="{BB962C8B-B14F-4D97-AF65-F5344CB8AC3E}">
        <p14:creationId xmlns:p14="http://schemas.microsoft.com/office/powerpoint/2010/main" val="1491218635"/>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3"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600"/>
              </a:spcBef>
              <a:spcAft>
                <a:spcPts val="600"/>
              </a:spcAft>
              <a:buNone/>
            </a:pPr>
            <a:r>
              <a:rPr lang="en-US" altLang="zh-CN" sz="4800" b="1" i="0" u="none" strike="noStrike" kern="100" cap="none" spc="0" baseline="0">
                <a:solidFill>
                  <a:schemeClr val="tx1"/>
                </a:solidFill>
                <a:latin typeface="Times New Roman" pitchFamily="18" charset="0"/>
                <a:ea typeface="Calibri" pitchFamily="0" charset="0"/>
                <a:cs typeface="Times New Roman" pitchFamily="18" charset="0"/>
              </a:rPr>
              <a:t>Justification of the Intervention</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34"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FitTrack</a:t>
            </a: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 is a digital health intervention designed to prevent obesity among young adults.</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Digital health technologies support behaviour change and lifestyle monitoring (Pujia et al., 2025).</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Smartphone applications are widely used among young adults (Yen, Jin and Chiu, 2023).</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Early lifestyle intervention can reduce long-term health risks (</a:t>
            </a: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Mäder</a:t>
            </a: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 et al., 2025).</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228600" indent="-228600" algn="l">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Aptos" pitchFamily="0" charset="0"/>
              <a:ea typeface="等线" pitchFamily="0" charset="0"/>
              <a:cs typeface="Lucida Sans"/>
            </a:endParaRPr>
          </a:p>
        </p:txBody>
      </p:sp>
      <p:pic>
        <p:nvPicPr>
          <p:cNvPr id="35" name="Images"/>
          <p:cNvPicPr>
            <a:picLocks noChangeAspect="1"/>
          </p:cNvPicPr>
          <p:nvPr/>
        </p:nvPicPr>
        <p:blipFill>
          <a:blip r:embed="rId1" cstate="print"/>
          <a:stretch>
            <a:fillRect/>
          </a:stretch>
        </p:blipFill>
        <p:spPr>
          <a:xfrm rot="0">
            <a:off x="6508955" y="1976284"/>
            <a:ext cx="4646725" cy="3303638"/>
          </a:xfrm>
          <a:prstGeom prst="rect"/>
          <a:noFill/>
          <a:ln w="12700" cmpd="sng" cap="flat">
            <a:noFill/>
            <a:prstDash val="solid"/>
            <a:miter/>
          </a:ln>
        </p:spPr>
      </p:pic>
    </p:spTree>
    <p:extLst>
      <p:ext uri="{BB962C8B-B14F-4D97-AF65-F5344CB8AC3E}">
        <p14:creationId xmlns:p14="http://schemas.microsoft.com/office/powerpoint/2010/main" val="1014271006"/>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9"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600"/>
              </a:spcBef>
              <a:spcAft>
                <a:spcPts val="600"/>
              </a:spcAft>
              <a:buNone/>
            </a:pPr>
            <a:r>
              <a:rPr lang="en-US" altLang="zh-CN" sz="4300" b="1" i="0" u="none" strike="noStrike" kern="100" cap="none" spc="0" baseline="0">
                <a:solidFill>
                  <a:schemeClr val="tx1"/>
                </a:solidFill>
                <a:latin typeface="Times New Roman" pitchFamily="18" charset="0"/>
                <a:ea typeface="Calibri" pitchFamily="0" charset="0"/>
                <a:cs typeface="Times New Roman" pitchFamily="18" charset="0"/>
              </a:rPr>
              <a:t>FitTrack</a:t>
            </a:r>
            <a:r>
              <a:rPr lang="en-US" altLang="zh-CN" sz="4300" b="1" i="0" u="none" strike="noStrike" kern="100" cap="none" spc="0" baseline="0">
                <a:solidFill>
                  <a:schemeClr val="tx1"/>
                </a:solidFill>
                <a:latin typeface="Times New Roman" pitchFamily="18" charset="0"/>
                <a:ea typeface="Calibri" pitchFamily="0" charset="0"/>
                <a:cs typeface="Times New Roman" pitchFamily="18" charset="0"/>
              </a:rPr>
              <a:t>+ Intervention (Own Intervention Identity)</a:t>
            </a:r>
            <a:endParaRPr lang="zh-CN" altLang="en-US" sz="4000" b="0" i="0" u="none" strike="noStrike" kern="1200" cap="none" spc="0" baseline="0">
              <a:solidFill>
                <a:schemeClr val="tx1"/>
              </a:solidFill>
              <a:latin typeface="Aptos Display" pitchFamily="0" charset="0"/>
              <a:ea typeface="等线 Light" pitchFamily="0" charset="0"/>
              <a:cs typeface="Lucida Sans"/>
            </a:endParaRPr>
          </a:p>
        </p:txBody>
      </p:sp>
      <p:sp>
        <p:nvSpPr>
          <p:cNvPr id="40"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Tracks calorie intake, weight and physical activity.</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Provides personalised diet and exercise recommendations.</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Includes goal setting and behavioural reminders.</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Provides online coaching support.</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228600" indent="-228600" algn="l">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Aptos" pitchFamily="0" charset="0"/>
              <a:ea typeface="等线" pitchFamily="0" charset="0"/>
              <a:cs typeface="Lucida Sans"/>
            </a:endParaRPr>
          </a:p>
        </p:txBody>
      </p:sp>
      <p:pic>
        <p:nvPicPr>
          <p:cNvPr id="41" name="Images" descr="Buy TRACKY 8 ELECTRODE WEIGHING SCALE | SYNC 22 BODY METRICS VIA APP |  SMART BMI &amp; BODY FAT ANALYZER Online &amp; Get Upto 60% OFF at PharmEasy"/>
          <p:cNvPicPr>
            <a:picLocks noChangeAspect="1"/>
          </p:cNvPicPr>
          <p:nvPr/>
        </p:nvPicPr>
        <p:blipFill>
          <a:blip r:embed="rId1" cstate="print"/>
          <a:stretch>
            <a:fillRect/>
          </a:stretch>
        </p:blipFill>
        <p:spPr>
          <a:xfrm rot="0">
            <a:off x="6619874" y="1858169"/>
            <a:ext cx="4286249" cy="4286249"/>
          </a:xfrm>
          <a:prstGeom prst="rect"/>
          <a:noFill/>
          <a:ln w="12700" cmpd="sng" cap="flat">
            <a:noFill/>
            <a:prstDash val="solid"/>
            <a:miter/>
          </a:ln>
        </p:spPr>
      </p:pic>
    </p:spTree>
    <p:extLst>
      <p:ext uri="{BB962C8B-B14F-4D97-AF65-F5344CB8AC3E}">
        <p14:creationId xmlns:p14="http://schemas.microsoft.com/office/powerpoint/2010/main" val="1035021056"/>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45"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800" b="1" i="0" u="none" strike="noStrike" kern="1200" cap="none" spc="0" baseline="0">
                <a:solidFill>
                  <a:schemeClr val="tx1"/>
                </a:solidFill>
                <a:latin typeface="Times New Roman" pitchFamily="18" charset="0"/>
                <a:ea typeface="Calibri" pitchFamily="0" charset="0"/>
                <a:cs typeface="Lucida Sans"/>
              </a:rPr>
              <a:t>Existing Applications</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46"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MyFitnessPal</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NHS Weight Loss Plan</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Lose It!</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228600" indent="-228600" algn="l">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Aptos" pitchFamily="0" charset="0"/>
              <a:ea typeface="等线" pitchFamily="0" charset="0"/>
              <a:cs typeface="Lucida Sans"/>
            </a:endParaRPr>
          </a:p>
        </p:txBody>
      </p:sp>
      <p:pic>
        <p:nvPicPr>
          <p:cNvPr id="47" name="Images"/>
          <p:cNvPicPr>
            <a:picLocks noChangeAspect="1"/>
          </p:cNvPicPr>
          <p:nvPr/>
        </p:nvPicPr>
        <p:blipFill>
          <a:blip r:embed="rId1" cstate="print"/>
          <a:stretch>
            <a:fillRect/>
          </a:stretch>
        </p:blipFill>
        <p:spPr>
          <a:xfrm rot="0">
            <a:off x="6218238" y="1845734"/>
            <a:ext cx="4937125" cy="3657599"/>
          </a:xfrm>
          <a:prstGeom prst="rect"/>
          <a:noFill/>
          <a:ln w="12700" cmpd="sng" cap="flat">
            <a:noFill/>
            <a:prstDash val="solid"/>
            <a:miter/>
          </a:ln>
        </p:spPr>
      </p:pic>
    </p:spTree>
    <p:extLst>
      <p:ext uri="{BB962C8B-B14F-4D97-AF65-F5344CB8AC3E}">
        <p14:creationId xmlns:p14="http://schemas.microsoft.com/office/powerpoint/2010/main" val="1523153169"/>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51"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600"/>
              </a:spcBef>
              <a:spcAft>
                <a:spcPts val="600"/>
              </a:spcAft>
              <a:buNone/>
            </a:pPr>
            <a:r>
              <a:rPr lang="en-US" altLang="zh-CN" sz="4800" b="1" i="0" u="none" strike="noStrike" kern="100" cap="none" spc="0" baseline="0">
                <a:solidFill>
                  <a:schemeClr val="tx1"/>
                </a:solidFill>
                <a:latin typeface="Times New Roman" pitchFamily="18" charset="0"/>
                <a:ea typeface="Calibri" pitchFamily="0" charset="0"/>
                <a:cs typeface="Times New Roman" pitchFamily="18" charset="0"/>
              </a:rPr>
              <a:t>How </a:t>
            </a:r>
            <a:r>
              <a:rPr lang="en-US" altLang="zh-CN" sz="4800" b="1" i="0" u="none" strike="noStrike" kern="100" cap="none" spc="0" baseline="0">
                <a:solidFill>
                  <a:schemeClr val="tx1"/>
                </a:solidFill>
                <a:latin typeface="Times New Roman" pitchFamily="18" charset="0"/>
                <a:ea typeface="Calibri" pitchFamily="0" charset="0"/>
                <a:cs typeface="Times New Roman" pitchFamily="18" charset="0"/>
              </a:rPr>
              <a:t>FitTrack</a:t>
            </a:r>
            <a:r>
              <a:rPr lang="en-US" altLang="zh-CN" sz="4800" b="1" i="0" u="none" strike="noStrike" kern="100" cap="none" spc="0" baseline="0">
                <a:solidFill>
                  <a:schemeClr val="tx1"/>
                </a:solidFill>
                <a:latin typeface="Times New Roman" pitchFamily="18" charset="0"/>
                <a:ea typeface="Calibri" pitchFamily="0" charset="0"/>
                <a:cs typeface="Times New Roman" pitchFamily="18" charset="0"/>
              </a:rPr>
              <a:t>+ Is Different</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52"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AI-based personalised lifestyle recommendations (Teke et al., 2025).</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Integration with wearable fitness devices (Pujia et al., 2025).</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Professional online coaching support (Bertoli et al., 2025).</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342900" indent="-342900" algn="just">
              <a:lnSpc>
                <a:spcPct val="90000"/>
              </a:lnSpc>
              <a:spcBef>
                <a:spcPts val="600"/>
              </a:spcBef>
              <a:spcAft>
                <a:spcPts val="600"/>
              </a:spcAft>
              <a:buSzPts val="1000"/>
              <a:buFont typeface="Symbol" pitchFamily="18" charset="2"/>
              <a:buChar char=""/>
              <a:tabLst>
                <a:tab pos="457200" algn="l"/>
              </a:tabLst>
            </a:pPr>
            <a:r>
              <a:rPr lang="en-US" altLang="zh-CN" sz="2000" b="0" i="0" u="none" strike="noStrike" kern="100" cap="none" spc="0" baseline="0">
                <a:solidFill>
                  <a:schemeClr val="tx1"/>
                </a:solidFill>
                <a:latin typeface="Times New Roman" pitchFamily="18" charset="0"/>
                <a:ea typeface="Calibri" pitchFamily="0" charset="0"/>
                <a:cs typeface="Times New Roman" pitchFamily="18" charset="0"/>
              </a:rPr>
              <a:t>Goal setting and behavioural reminders to improve engagement (Asbjørnsen et al., 2025).</a:t>
            </a:r>
            <a:endParaRPr lang="en-US" altLang="zh-CN" sz="2000" b="0" i="0" u="none" strike="noStrike" kern="100" cap="none" spc="0" baseline="0">
              <a:solidFill>
                <a:schemeClr val="tx1"/>
              </a:solidFill>
              <a:latin typeface="Times New Roman" pitchFamily="18" charset="0"/>
              <a:ea typeface="Calibri" pitchFamily="0" charset="0"/>
              <a:cs typeface="Vrinda" pitchFamily="34" charset="0"/>
            </a:endParaRPr>
          </a:p>
          <a:p>
            <a:pPr marL="228600" indent="-228600" algn="l">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Aptos" pitchFamily="0" charset="0"/>
              <a:ea typeface="等线" pitchFamily="0" charset="0"/>
              <a:cs typeface="Lucida Sans"/>
            </a:endParaRPr>
          </a:p>
        </p:txBody>
      </p:sp>
      <p:pic>
        <p:nvPicPr>
          <p:cNvPr id="53" name="Images"/>
          <p:cNvPicPr>
            <a:picLocks noChangeAspect="1"/>
          </p:cNvPicPr>
          <p:nvPr/>
        </p:nvPicPr>
        <p:blipFill>
          <a:blip r:embed="rId1" cstate="print"/>
          <a:stretch>
            <a:fillRect/>
          </a:stretch>
        </p:blipFill>
        <p:spPr>
          <a:xfrm rot="0">
            <a:off x="6218238" y="1845734"/>
            <a:ext cx="4937125" cy="3767656"/>
          </a:xfrm>
          <a:prstGeom prst="rect"/>
          <a:noFill/>
          <a:ln w="12700" cmpd="sng" cap="flat">
            <a:noFill/>
            <a:prstDash val="solid"/>
            <a:miter/>
          </a:ln>
        </p:spPr>
      </p:pic>
    </p:spTree>
    <p:extLst>
      <p:ext uri="{BB962C8B-B14F-4D97-AF65-F5344CB8AC3E}">
        <p14:creationId xmlns:p14="http://schemas.microsoft.com/office/powerpoint/2010/main" val="1100874490"/>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57"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107000"/>
              </a:lnSpc>
              <a:spcBef>
                <a:spcPts val="0"/>
              </a:spcBef>
              <a:spcAft>
                <a:spcPts val="800"/>
              </a:spcAft>
              <a:buNone/>
            </a:pPr>
            <a:r>
              <a:rPr lang="en-US" altLang="zh-CN" sz="4400" b="1" i="0" u="none" strike="noStrike" kern="100" cap="none" spc="0" baseline="0">
                <a:solidFill>
                  <a:schemeClr val="tx1"/>
                </a:solidFill>
                <a:latin typeface="Times New Roman" pitchFamily="18" charset="0"/>
                <a:ea typeface="Calibri" pitchFamily="0" charset="0"/>
                <a:cs typeface="Lucida Sans"/>
              </a:rPr>
              <a:t>Expanding the Problem</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58"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Obesity defined as BMI ≥30 kg/m² (Lei et al., 2022).</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Global prevalence has nearly tripled since 1975 (Kim, 2024).</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Sedentary lifestyles and poor diets increase risk (Gomez-Garcia et al., 2025).</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Early prevention reduces long-term health complications (</a:t>
            </a:r>
            <a:r>
              <a:rPr lang="en-US" altLang="zh-CN" sz="2400" b="0" i="0" u="none" strike="noStrike" kern="100" cap="none" spc="0" baseline="0">
                <a:solidFill>
                  <a:schemeClr val="tx1"/>
                </a:solidFill>
                <a:latin typeface="Times New Roman" pitchFamily="18" charset="0"/>
                <a:ea typeface="Calibri" pitchFamily="0" charset="0"/>
                <a:cs typeface="Lucida Sans"/>
              </a:rPr>
              <a:t>Mäder</a:t>
            </a:r>
            <a:r>
              <a:rPr lang="en-US" altLang="zh-CN" sz="2400" b="0" i="0" u="none" strike="noStrike" kern="100" cap="none" spc="0" baseline="0">
                <a:solidFill>
                  <a:schemeClr val="tx1"/>
                </a:solidFill>
                <a:latin typeface="Times New Roman" pitchFamily="18" charset="0"/>
                <a:ea typeface="Calibri" pitchFamily="0" charset="0"/>
                <a:cs typeface="Lucida Sans"/>
              </a:rPr>
              <a:t> et al., 2025).</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228600" indent="-228600" algn="l">
              <a:lnSpc>
                <a:spcPct val="70000"/>
              </a:lnSpc>
              <a:spcBef>
                <a:spcPts val="1000"/>
              </a:spcBef>
              <a:spcAft>
                <a:spcPts val="0"/>
              </a:spcAft>
              <a:buFont typeface="Arial" pitchFamily="34" charset="0"/>
              <a:buChar char="•"/>
            </a:pPr>
            <a:endParaRPr lang="zh-CN" altLang="en-US" sz="2400" b="0" i="0" u="none" strike="noStrike" kern="1200" cap="none" spc="0" baseline="0">
              <a:solidFill>
                <a:schemeClr val="tx1"/>
              </a:solidFill>
              <a:latin typeface="Aptos" pitchFamily="0" charset="0"/>
              <a:ea typeface="等线" pitchFamily="0" charset="0"/>
              <a:cs typeface="Lucida Sans"/>
            </a:endParaRPr>
          </a:p>
        </p:txBody>
      </p:sp>
      <p:pic>
        <p:nvPicPr>
          <p:cNvPr id="59" name="Images"/>
          <p:cNvPicPr>
            <a:picLocks noChangeAspect="1"/>
          </p:cNvPicPr>
          <p:nvPr/>
        </p:nvPicPr>
        <p:blipFill>
          <a:blip r:embed="rId1" cstate="print"/>
          <a:stretch>
            <a:fillRect/>
          </a:stretch>
        </p:blipFill>
        <p:spPr>
          <a:xfrm rot="0">
            <a:off x="6172200" y="2389615"/>
            <a:ext cx="5181599" cy="3223358"/>
          </a:xfrm>
          <a:prstGeom prst="rect"/>
          <a:noFill/>
          <a:ln w="12700" cmpd="sng" cap="flat">
            <a:noFill/>
            <a:prstDash val="solid"/>
            <a:miter/>
          </a:ln>
        </p:spPr>
      </p:pic>
    </p:spTree>
    <p:extLst>
      <p:ext uri="{BB962C8B-B14F-4D97-AF65-F5344CB8AC3E}">
        <p14:creationId xmlns:p14="http://schemas.microsoft.com/office/powerpoint/2010/main" val="1303314324"/>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63"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Calibri" pitchFamily="0" charset="0"/>
                <a:cs typeface="Lucida Sans"/>
              </a:rPr>
              <a:t>Statistics</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64"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97000"/>
              </a:lnSpc>
              <a:spcBef>
                <a:spcPts val="1000"/>
              </a:spcBef>
              <a:spcAft>
                <a:spcPts val="800"/>
              </a:spcAft>
              <a:buSzPts val="1000"/>
              <a:buFont typeface="Symbol" pitchFamily="18" charset="2"/>
              <a:buChar char=""/>
              <a:tabLst>
                <a:tab pos="457200" algn="l"/>
              </a:tabLst>
            </a:pPr>
            <a:r>
              <a:rPr lang="en-US" altLang="zh-CN" sz="2600" b="0" i="0" u="none" strike="noStrike" kern="100" cap="none" spc="0" baseline="0">
                <a:solidFill>
                  <a:schemeClr val="tx1"/>
                </a:solidFill>
                <a:latin typeface="Times New Roman" pitchFamily="18" charset="0"/>
                <a:ea typeface="Calibri" pitchFamily="0" charset="0"/>
                <a:cs typeface="Lucida Sans"/>
              </a:rPr>
              <a:t>Over 1 billion people globally live with obesity (WHO, 2024).</a:t>
            </a:r>
            <a:endParaRPr lang="en-US" altLang="zh-CN" sz="26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97000"/>
              </a:lnSpc>
              <a:spcBef>
                <a:spcPts val="1000"/>
              </a:spcBef>
              <a:spcAft>
                <a:spcPts val="800"/>
              </a:spcAft>
              <a:buSzPts val="1000"/>
              <a:buFont typeface="Symbol" pitchFamily="18" charset="2"/>
              <a:buChar char=""/>
              <a:tabLst>
                <a:tab pos="457200" algn="l"/>
              </a:tabLst>
            </a:pPr>
            <a:r>
              <a:rPr lang="en-US" altLang="zh-CN" sz="2600" b="0" i="0" u="none" strike="noStrike" kern="100" cap="none" spc="0" baseline="0">
                <a:solidFill>
                  <a:schemeClr val="tx1"/>
                </a:solidFill>
                <a:latin typeface="Times New Roman" pitchFamily="18" charset="0"/>
                <a:ea typeface="Calibri" pitchFamily="0" charset="0"/>
                <a:cs typeface="Lucida Sans"/>
              </a:rPr>
              <a:t>Around 26% of adults in the UK are obese (NHS Digital, 2023).</a:t>
            </a:r>
            <a:endParaRPr lang="en-US" altLang="zh-CN" sz="26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97000"/>
              </a:lnSpc>
              <a:spcBef>
                <a:spcPts val="1000"/>
              </a:spcBef>
              <a:spcAft>
                <a:spcPts val="800"/>
              </a:spcAft>
              <a:buSzPts val="1000"/>
              <a:buFont typeface="Symbol" pitchFamily="18" charset="2"/>
              <a:buChar char=""/>
              <a:tabLst>
                <a:tab pos="457200" algn="l"/>
              </a:tabLst>
            </a:pPr>
            <a:r>
              <a:rPr lang="en-US" altLang="zh-CN" sz="2600" b="0" i="0" u="none" strike="noStrike" kern="100" cap="none" spc="0" baseline="0">
                <a:solidFill>
                  <a:schemeClr val="tx1"/>
                </a:solidFill>
                <a:latin typeface="Times New Roman" pitchFamily="18" charset="0"/>
                <a:ea typeface="Calibri" pitchFamily="0" charset="0"/>
                <a:cs typeface="Lucida Sans"/>
              </a:rPr>
              <a:t>Young adults show increasing obesity prevalence (Kim, 2024).</a:t>
            </a:r>
            <a:endParaRPr lang="en-US" altLang="zh-CN" sz="26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97000"/>
              </a:lnSpc>
              <a:spcBef>
                <a:spcPts val="1000"/>
              </a:spcBef>
              <a:spcAft>
                <a:spcPts val="800"/>
              </a:spcAft>
              <a:buSzPts val="1000"/>
              <a:buFont typeface="Symbol" pitchFamily="18" charset="2"/>
              <a:buChar char=""/>
              <a:tabLst>
                <a:tab pos="457200" algn="l"/>
              </a:tabLst>
            </a:pPr>
            <a:r>
              <a:rPr lang="en-US" altLang="zh-CN" sz="2600" b="0" i="0" u="none" strike="noStrike" kern="100" cap="none" spc="0" baseline="0">
                <a:solidFill>
                  <a:schemeClr val="tx1"/>
                </a:solidFill>
                <a:latin typeface="Times New Roman" pitchFamily="18" charset="0"/>
                <a:ea typeface="Calibri" pitchFamily="0" charset="0"/>
                <a:cs typeface="Lucida Sans"/>
              </a:rPr>
              <a:t>Obesity contributes to global chronic disease burden (Couto and de Almeida, 2025).</a:t>
            </a:r>
            <a:endParaRPr lang="en-US" altLang="zh-CN" sz="2600" b="0" i="0" u="none" strike="noStrike" kern="100" cap="none" spc="0" baseline="0">
              <a:solidFill>
                <a:schemeClr val="tx1"/>
              </a:solidFill>
              <a:latin typeface="Times New Roman" pitchFamily="18" charset="0"/>
              <a:ea typeface="Calibri" pitchFamily="0" charset="0"/>
              <a:cs typeface="Lucida Sans"/>
            </a:endParaRPr>
          </a:p>
          <a:p>
            <a:pPr marL="228600" indent="-228600" algn="l">
              <a:lnSpc>
                <a:spcPct val="79000"/>
              </a:lnSpc>
              <a:spcBef>
                <a:spcPts val="1000"/>
              </a:spcBef>
              <a:spcAft>
                <a:spcPts val="0"/>
              </a:spcAft>
              <a:buFont typeface="Arial" pitchFamily="34" charset="0"/>
              <a:buChar char="•"/>
            </a:pPr>
            <a:endParaRPr lang="zh-CN" altLang="en-US" sz="2600" b="0" i="0" u="none" strike="noStrike" kern="1200" cap="none" spc="0" baseline="0">
              <a:solidFill>
                <a:schemeClr val="tx1"/>
              </a:solidFill>
              <a:latin typeface="Aptos" pitchFamily="0" charset="0"/>
              <a:ea typeface="等线" pitchFamily="0" charset="0"/>
              <a:cs typeface="Lucida Sans"/>
            </a:endParaRPr>
          </a:p>
        </p:txBody>
      </p:sp>
      <p:pic>
        <p:nvPicPr>
          <p:cNvPr id="65" name="Images"/>
          <p:cNvPicPr>
            <a:picLocks noChangeAspect="1"/>
          </p:cNvPicPr>
          <p:nvPr/>
        </p:nvPicPr>
        <p:blipFill>
          <a:blip r:embed="rId1" cstate="print"/>
          <a:stretch>
            <a:fillRect/>
          </a:stretch>
        </p:blipFill>
        <p:spPr>
          <a:xfrm rot="0">
            <a:off x="6854313" y="1845734"/>
            <a:ext cx="3833352" cy="3833351"/>
          </a:xfrm>
          <a:prstGeom prst="rect"/>
          <a:noFill/>
          <a:ln w="12700" cmpd="sng" cap="flat">
            <a:noFill/>
            <a:prstDash val="solid"/>
            <a:miter/>
          </a:ln>
        </p:spPr>
      </p:pic>
    </p:spTree>
    <p:extLst>
      <p:ext uri="{BB962C8B-B14F-4D97-AF65-F5344CB8AC3E}">
        <p14:creationId xmlns:p14="http://schemas.microsoft.com/office/powerpoint/2010/main" val="303234696"/>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69"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Calibri" pitchFamily="0" charset="0"/>
                <a:cs typeface="Lucida Sans"/>
              </a:rPr>
              <a:t>Comparison with Other Countries</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70"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9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UK adult obesity prevalence approximately 26% (NHS Digital, 2023).</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9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United States obesity prevalence around 42% (Kim, 2024).</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9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Australia reports obesity rates near 31% (Couto and de Almeida, 2025).</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9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Countries like Japan show significantly lower rates (Kim, 2024).</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228600" indent="-228600" algn="l">
              <a:lnSpc>
                <a:spcPct val="79000"/>
              </a:lnSpc>
              <a:spcBef>
                <a:spcPts val="1000"/>
              </a:spcBef>
              <a:spcAft>
                <a:spcPts val="0"/>
              </a:spcAft>
              <a:buFont typeface="Arial" pitchFamily="34" charset="0"/>
              <a:buChar char="•"/>
            </a:pPr>
            <a:endParaRPr lang="zh-CN" altLang="en-US" sz="2400" b="0" i="0" u="none" strike="noStrike" kern="1200" cap="none" spc="0" baseline="0">
              <a:solidFill>
                <a:schemeClr val="tx1"/>
              </a:solidFill>
              <a:latin typeface="Aptos" pitchFamily="0" charset="0"/>
              <a:ea typeface="等线" pitchFamily="0" charset="0"/>
              <a:cs typeface="Lucida Sans"/>
            </a:endParaRPr>
          </a:p>
        </p:txBody>
      </p:sp>
      <p:pic>
        <p:nvPicPr>
          <p:cNvPr id="71" name="Images"/>
          <p:cNvPicPr>
            <a:picLocks noChangeAspect="1"/>
          </p:cNvPicPr>
          <p:nvPr/>
        </p:nvPicPr>
        <p:blipFill>
          <a:blip r:embed="rId1" cstate="print"/>
          <a:stretch>
            <a:fillRect/>
          </a:stretch>
        </p:blipFill>
        <p:spPr>
          <a:xfrm rot="0">
            <a:off x="6412026" y="2435248"/>
            <a:ext cx="4701947" cy="3132091"/>
          </a:xfrm>
          <a:prstGeom prst="rect"/>
          <a:noFill/>
          <a:ln w="12700" cmpd="sng" cap="flat">
            <a:noFill/>
            <a:prstDash val="solid"/>
            <a:miter/>
          </a:ln>
        </p:spPr>
      </p:pic>
    </p:spTree>
    <p:extLst>
      <p:ext uri="{BB962C8B-B14F-4D97-AF65-F5344CB8AC3E}">
        <p14:creationId xmlns:p14="http://schemas.microsoft.com/office/powerpoint/2010/main" val="1432875197"/>
      </p:ext>
    </p:extLst>
  </p:cSld>
  <p:clrMapOvr>
    <a:masterClrMapping/>
  </p:clrMapOvr>
</p:sld>
</file>

<file path=ppt/slides/slide1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5"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Calibri" pitchFamily="0" charset="0"/>
                <a:cs typeface="Lucida Sans"/>
              </a:rPr>
              <a:t>Consequences if Problem Is Not Addressed</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76"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600" b="0" i="0" u="none" strike="noStrike" kern="100" cap="none" spc="0" baseline="0">
                <a:solidFill>
                  <a:schemeClr val="tx1"/>
                </a:solidFill>
                <a:latin typeface="Times New Roman" pitchFamily="18" charset="0"/>
                <a:ea typeface="Calibri" pitchFamily="0" charset="0"/>
                <a:cs typeface="Lucida Sans"/>
              </a:rPr>
              <a:t>Increased risk of diabetes and cardiovascular disease (Gomez-Garcia et al., 2025).</a:t>
            </a:r>
            <a:endParaRPr lang="en-US" altLang="zh-CN" sz="26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600" b="0" i="0" u="none" strike="noStrike" kern="100" cap="none" spc="0" baseline="0">
                <a:solidFill>
                  <a:schemeClr val="tx1"/>
                </a:solidFill>
                <a:latin typeface="Times New Roman" pitchFamily="18" charset="0"/>
                <a:ea typeface="Calibri" pitchFamily="0" charset="0"/>
                <a:cs typeface="Lucida Sans"/>
              </a:rPr>
              <a:t>Reduced quality of life and higher mortality risk (</a:t>
            </a:r>
            <a:r>
              <a:rPr lang="en-US" altLang="zh-CN" sz="2600" b="0" i="0" u="none" strike="noStrike" kern="100" cap="none" spc="0" baseline="0">
                <a:solidFill>
                  <a:schemeClr val="tx1"/>
                </a:solidFill>
                <a:latin typeface="Times New Roman" pitchFamily="18" charset="0"/>
                <a:ea typeface="Calibri" pitchFamily="0" charset="0"/>
                <a:cs typeface="Lucida Sans"/>
              </a:rPr>
              <a:t>Mäder</a:t>
            </a:r>
            <a:r>
              <a:rPr lang="en-US" altLang="zh-CN" sz="2600" b="0" i="0" u="none" strike="noStrike" kern="100" cap="none" spc="0" baseline="0">
                <a:solidFill>
                  <a:schemeClr val="tx1"/>
                </a:solidFill>
                <a:latin typeface="Times New Roman" pitchFamily="18" charset="0"/>
                <a:ea typeface="Calibri" pitchFamily="0" charset="0"/>
                <a:cs typeface="Lucida Sans"/>
              </a:rPr>
              <a:t> et al., 2025).</a:t>
            </a:r>
            <a:endParaRPr lang="en-US" altLang="zh-CN" sz="26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600" b="0" i="0" u="none" strike="noStrike" kern="100" cap="none" spc="0" baseline="0">
                <a:solidFill>
                  <a:schemeClr val="tx1"/>
                </a:solidFill>
                <a:latin typeface="Times New Roman" pitchFamily="18" charset="0"/>
                <a:ea typeface="Calibri" pitchFamily="0" charset="0"/>
                <a:cs typeface="Lucida Sans"/>
              </a:rPr>
              <a:t>Increased healthcare costs for treatment (Kim, 2024).</a:t>
            </a:r>
            <a:endParaRPr lang="en-US" altLang="zh-CN" sz="26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600" b="0" i="0" u="none" strike="noStrike" kern="100" cap="none" spc="0" baseline="0">
                <a:solidFill>
                  <a:schemeClr val="tx1"/>
                </a:solidFill>
                <a:latin typeface="Times New Roman" pitchFamily="18" charset="0"/>
                <a:ea typeface="Calibri" pitchFamily="0" charset="0"/>
                <a:cs typeface="Lucida Sans"/>
              </a:rPr>
              <a:t>Greater burden on healthcare systems (Couto and de Almeida, 2025).</a:t>
            </a:r>
            <a:endParaRPr lang="en-US" altLang="zh-CN" sz="2600" b="0" i="0" u="none" strike="noStrike" kern="100" cap="none" spc="0" baseline="0">
              <a:solidFill>
                <a:schemeClr val="tx1"/>
              </a:solidFill>
              <a:latin typeface="Times New Roman" pitchFamily="18" charset="0"/>
              <a:ea typeface="Calibri" pitchFamily="0" charset="0"/>
              <a:cs typeface="Lucida Sans"/>
            </a:endParaRPr>
          </a:p>
          <a:p>
            <a:pPr marL="228600" indent="-228600" algn="l">
              <a:lnSpc>
                <a:spcPct val="70000"/>
              </a:lnSpc>
              <a:spcBef>
                <a:spcPts val="1000"/>
              </a:spcBef>
              <a:spcAft>
                <a:spcPts val="0"/>
              </a:spcAft>
              <a:buFont typeface="Arial" pitchFamily="34" charset="0"/>
              <a:buChar char="•"/>
            </a:pPr>
            <a:endParaRPr lang="zh-CN" altLang="en-US" sz="2600" b="0" i="0" u="none" strike="noStrike" kern="1200" cap="none" spc="0" baseline="0">
              <a:solidFill>
                <a:schemeClr val="tx1"/>
              </a:solidFill>
              <a:latin typeface="Aptos" pitchFamily="0" charset="0"/>
              <a:ea typeface="等线" pitchFamily="0" charset="0"/>
              <a:cs typeface="Lucida Sans"/>
            </a:endParaRPr>
          </a:p>
        </p:txBody>
      </p:sp>
      <p:pic>
        <p:nvPicPr>
          <p:cNvPr id="77" name="Images"/>
          <p:cNvPicPr>
            <a:picLocks noChangeAspect="1"/>
          </p:cNvPicPr>
          <p:nvPr/>
        </p:nvPicPr>
        <p:blipFill>
          <a:blip r:embed="rId1" cstate="print"/>
          <a:stretch>
            <a:fillRect/>
          </a:stretch>
        </p:blipFill>
        <p:spPr>
          <a:xfrm rot="0">
            <a:off x="6172200" y="1849490"/>
            <a:ext cx="5181599" cy="4303607"/>
          </a:xfrm>
          <a:prstGeom prst="rect"/>
          <a:noFill/>
          <a:ln w="12700" cmpd="sng" cap="flat">
            <a:noFill/>
            <a:prstDash val="solid"/>
            <a:miter/>
          </a:ln>
        </p:spPr>
      </p:pic>
    </p:spTree>
    <p:extLst>
      <p:ext uri="{BB962C8B-B14F-4D97-AF65-F5344CB8AC3E}">
        <p14:creationId xmlns:p14="http://schemas.microsoft.com/office/powerpoint/2010/main" val="1906002960"/>
      </p:ext>
    </p:extLst>
  </p:cSld>
  <p:clrMapOvr>
    <a:masterClrMapping/>
  </p:clrMapOvr>
</p:sld>
</file>

<file path=ppt/slides/slide1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1"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Calibri" pitchFamily="0" charset="0"/>
                <a:cs typeface="Lucida Sans"/>
              </a:rPr>
              <a:t>Digital Health Intervention</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82"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200" b="0" i="0" u="none" strike="noStrike" kern="100" cap="none" spc="0" baseline="0">
                <a:solidFill>
                  <a:schemeClr val="tx1"/>
                </a:solidFill>
                <a:latin typeface="Times New Roman" pitchFamily="18" charset="0"/>
                <a:ea typeface="Calibri" pitchFamily="0" charset="0"/>
                <a:cs typeface="Lucida Sans"/>
              </a:rPr>
              <a:t>FitTrack</a:t>
            </a:r>
            <a:r>
              <a:rPr lang="en-US" altLang="zh-CN" sz="2200" b="0" i="0" u="none" strike="noStrike" kern="100" cap="none" spc="0" baseline="0">
                <a:solidFill>
                  <a:schemeClr val="tx1"/>
                </a:solidFill>
                <a:latin typeface="Times New Roman" pitchFamily="18" charset="0"/>
                <a:ea typeface="Calibri" pitchFamily="0" charset="0"/>
                <a:cs typeface="Lucida Sans"/>
              </a:rPr>
              <a:t>+ mobile application for obesity prevention (Pujia et al., 2025).</a:t>
            </a:r>
            <a:endParaRPr lang="en-US" altLang="zh-CN" sz="22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200" b="0" i="0" u="none" strike="noStrike" kern="100" cap="none" spc="0" baseline="0">
                <a:solidFill>
                  <a:schemeClr val="tx1"/>
                </a:solidFill>
                <a:latin typeface="Times New Roman" pitchFamily="18" charset="0"/>
                <a:ea typeface="Calibri" pitchFamily="0" charset="0"/>
                <a:cs typeface="Lucida Sans"/>
              </a:rPr>
              <a:t>Tracks calorie intake, weight and physical activity (Yen, Jin and Chiu, 2023).</a:t>
            </a:r>
            <a:endParaRPr lang="en-US" altLang="zh-CN" sz="22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200" b="0" i="0" u="none" strike="noStrike" kern="100" cap="none" spc="0" baseline="0">
                <a:solidFill>
                  <a:schemeClr val="tx1"/>
                </a:solidFill>
                <a:latin typeface="Times New Roman" pitchFamily="18" charset="0"/>
                <a:ea typeface="Calibri" pitchFamily="0" charset="0"/>
                <a:cs typeface="Lucida Sans"/>
              </a:rPr>
              <a:t>Provides personalised diet and exercise recommendations (Teke et al., 2025).</a:t>
            </a:r>
            <a:endParaRPr lang="en-US" altLang="zh-CN" sz="22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200" b="0" i="0" u="none" strike="noStrike" kern="100" cap="none" spc="0" baseline="0">
                <a:solidFill>
                  <a:schemeClr val="tx1"/>
                </a:solidFill>
                <a:latin typeface="Times New Roman" pitchFamily="18" charset="0"/>
                <a:ea typeface="Calibri" pitchFamily="0" charset="0"/>
                <a:cs typeface="Lucida Sans"/>
              </a:rPr>
              <a:t>Includes online coaching support (Bertoli et al., 2025).</a:t>
            </a:r>
            <a:endParaRPr lang="en-US" altLang="zh-CN" sz="2200" b="0" i="0" u="none" strike="noStrike" kern="100" cap="none" spc="0" baseline="0">
              <a:solidFill>
                <a:schemeClr val="tx1"/>
              </a:solidFill>
              <a:latin typeface="Times New Roman" pitchFamily="18" charset="0"/>
              <a:ea typeface="Calibri" pitchFamily="0" charset="0"/>
              <a:cs typeface="Lucida Sans"/>
            </a:endParaRPr>
          </a:p>
          <a:p>
            <a:pPr marL="228600" indent="-228600" algn="l">
              <a:lnSpc>
                <a:spcPct val="70000"/>
              </a:lnSpc>
              <a:spcBef>
                <a:spcPts val="1000"/>
              </a:spcBef>
              <a:spcAft>
                <a:spcPts val="0"/>
              </a:spcAft>
              <a:buFont typeface="Arial" pitchFamily="34" charset="0"/>
              <a:buChar char="•"/>
            </a:pPr>
            <a:endParaRPr lang="zh-CN" altLang="en-US" sz="2200" b="0" i="0" u="none" strike="noStrike" kern="1200" cap="none" spc="0" baseline="0">
              <a:solidFill>
                <a:schemeClr val="tx1"/>
              </a:solidFill>
              <a:latin typeface="Aptos" pitchFamily="0" charset="0"/>
              <a:ea typeface="等线" pitchFamily="0" charset="0"/>
              <a:cs typeface="Lucida Sans"/>
            </a:endParaRPr>
          </a:p>
        </p:txBody>
      </p:sp>
      <p:pic>
        <p:nvPicPr>
          <p:cNvPr id="83" name="Images"/>
          <p:cNvPicPr>
            <a:picLocks noChangeAspect="1"/>
          </p:cNvPicPr>
          <p:nvPr/>
        </p:nvPicPr>
        <p:blipFill>
          <a:blip r:embed="rId1" cstate="print"/>
          <a:stretch>
            <a:fillRect/>
          </a:stretch>
        </p:blipFill>
        <p:spPr>
          <a:xfrm rot="0">
            <a:off x="6218238" y="1946787"/>
            <a:ext cx="4937125" cy="3202719"/>
          </a:xfrm>
          <a:prstGeom prst="rect"/>
          <a:noFill/>
          <a:ln w="12700" cmpd="sng" cap="flat">
            <a:noFill/>
            <a:prstDash val="solid"/>
            <a:miter/>
          </a:ln>
        </p:spPr>
      </p:pic>
    </p:spTree>
    <p:extLst>
      <p:ext uri="{BB962C8B-B14F-4D97-AF65-F5344CB8AC3E}">
        <p14:creationId xmlns:p14="http://schemas.microsoft.com/office/powerpoint/2010/main" val="1899691321"/>
      </p:ext>
    </p:extLst>
  </p:cSld>
  <p:clrMapOvr>
    <a:masterClrMapping/>
  </p:clrMapOvr>
</p:sld>
</file>

<file path=ppt/slides/slide1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7"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Calibri" pitchFamily="0" charset="0"/>
                <a:cs typeface="Lucida Sans"/>
              </a:rPr>
              <a:t>Unique Selling Point</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88"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600" b="0" i="0" u="none" strike="noStrike" kern="100" cap="none" spc="0" baseline="0">
                <a:solidFill>
                  <a:schemeClr val="tx1"/>
                </a:solidFill>
                <a:latin typeface="Times New Roman" pitchFamily="18" charset="0"/>
                <a:ea typeface="Calibri" pitchFamily="0" charset="0"/>
                <a:cs typeface="Lucida Sans"/>
              </a:rPr>
              <a:t>AI-based personalised lifestyle recommendations (Teke et al., 2025).</a:t>
            </a:r>
            <a:endParaRPr lang="en-US" altLang="zh-CN" sz="26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600" b="0" i="0" u="none" strike="noStrike" kern="100" cap="none" spc="0" baseline="0">
                <a:solidFill>
                  <a:schemeClr val="tx1"/>
                </a:solidFill>
                <a:latin typeface="Times New Roman" pitchFamily="18" charset="0"/>
                <a:ea typeface="Calibri" pitchFamily="0" charset="0"/>
                <a:cs typeface="Lucida Sans"/>
              </a:rPr>
              <a:t>Integration with wearable fitness devices (Pujia et al., 2025).</a:t>
            </a:r>
            <a:endParaRPr lang="en-US" altLang="zh-CN" sz="26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600" b="0" i="0" u="none" strike="noStrike" kern="100" cap="none" spc="0" baseline="0">
                <a:solidFill>
                  <a:schemeClr val="tx1"/>
                </a:solidFill>
                <a:latin typeface="Times New Roman" pitchFamily="18" charset="0"/>
                <a:ea typeface="Calibri" pitchFamily="0" charset="0"/>
                <a:cs typeface="Lucida Sans"/>
              </a:rPr>
              <a:t>Goal-setting and behavioural reminders (Asbjørnsen et al., 2025).</a:t>
            </a:r>
            <a:endParaRPr lang="en-US" altLang="zh-CN" sz="26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600" b="0" i="0" u="none" strike="noStrike" kern="100" cap="none" spc="0" baseline="0">
                <a:solidFill>
                  <a:schemeClr val="tx1"/>
                </a:solidFill>
                <a:latin typeface="Times New Roman" pitchFamily="18" charset="0"/>
                <a:ea typeface="Calibri" pitchFamily="0" charset="0"/>
                <a:cs typeface="Lucida Sans"/>
              </a:rPr>
              <a:t>Professional online coaching support (Bertoli et al., 2025).</a:t>
            </a:r>
            <a:endParaRPr lang="en-US" altLang="zh-CN" sz="2600" b="0" i="0" u="none" strike="noStrike" kern="100" cap="none" spc="0" baseline="0">
              <a:solidFill>
                <a:schemeClr val="tx1"/>
              </a:solidFill>
              <a:latin typeface="Times New Roman" pitchFamily="18" charset="0"/>
              <a:ea typeface="Calibri" pitchFamily="0" charset="0"/>
              <a:cs typeface="Lucida Sans"/>
            </a:endParaRPr>
          </a:p>
          <a:p>
            <a:pPr marL="228600" indent="-228600" algn="l">
              <a:lnSpc>
                <a:spcPct val="70000"/>
              </a:lnSpc>
              <a:spcBef>
                <a:spcPts val="1000"/>
              </a:spcBef>
              <a:spcAft>
                <a:spcPts val="0"/>
              </a:spcAft>
              <a:buFont typeface="Arial" pitchFamily="34" charset="0"/>
              <a:buChar char="•"/>
            </a:pPr>
            <a:endParaRPr lang="zh-CN" altLang="en-US" sz="2600" b="0" i="0" u="none" strike="noStrike" kern="1200" cap="none" spc="0" baseline="0">
              <a:solidFill>
                <a:schemeClr val="tx1"/>
              </a:solidFill>
              <a:latin typeface="Aptos" pitchFamily="0" charset="0"/>
              <a:ea typeface="等线" pitchFamily="0" charset="0"/>
              <a:cs typeface="Lucida Sans"/>
            </a:endParaRPr>
          </a:p>
        </p:txBody>
      </p:sp>
      <p:pic>
        <p:nvPicPr>
          <p:cNvPr id="89" name="Images"/>
          <p:cNvPicPr>
            <a:picLocks noChangeAspect="1"/>
          </p:cNvPicPr>
          <p:nvPr/>
        </p:nvPicPr>
        <p:blipFill>
          <a:blip r:embed="rId1" cstate="print"/>
          <a:stretch>
            <a:fillRect/>
          </a:stretch>
        </p:blipFill>
        <p:spPr>
          <a:xfrm rot="0">
            <a:off x="6381750" y="2639219"/>
            <a:ext cx="4762499" cy="2724149"/>
          </a:xfrm>
          <a:prstGeom prst="rect"/>
          <a:noFill/>
          <a:ln w="12700" cmpd="sng" cap="flat">
            <a:noFill/>
            <a:prstDash val="solid"/>
            <a:miter/>
          </a:ln>
        </p:spPr>
      </p:pic>
    </p:spTree>
    <p:extLst>
      <p:ext uri="{BB962C8B-B14F-4D97-AF65-F5344CB8AC3E}">
        <p14:creationId xmlns:p14="http://schemas.microsoft.com/office/powerpoint/2010/main" val="48186497"/>
      </p:ext>
    </p:extLst>
  </p:cSld>
  <p:clrMapOvr>
    <a:masterClrMapping/>
  </p:clrMapOvr>
</p:sld>
</file>

<file path=ppt/slides/slide1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93"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Calibri" pitchFamily="0" charset="0"/>
                <a:cs typeface="Lucida Sans"/>
              </a:rPr>
              <a:t>Rationale for Target Group</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94"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9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Young adults frequently use smartphones (Yen, Jin and Chiu, 2023).</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9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Lifestyle behaviours develop during early adulthood (Lei et al., 2022).</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9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Increasing sedentary behaviour increases obesity risk (Kim, 2024).</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9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Digital interventions effective for behaviour change (Pujia et al., 2025).</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228600" indent="-228600" algn="l">
              <a:lnSpc>
                <a:spcPct val="79000"/>
              </a:lnSpc>
              <a:spcBef>
                <a:spcPts val="1000"/>
              </a:spcBef>
              <a:spcAft>
                <a:spcPts val="0"/>
              </a:spcAft>
              <a:buFont typeface="Arial" pitchFamily="34" charset="0"/>
              <a:buChar char="•"/>
            </a:pPr>
            <a:endParaRPr lang="zh-CN" altLang="en-US" sz="2400" b="0" i="0" u="none" strike="noStrike" kern="1200" cap="none" spc="0" baseline="0">
              <a:solidFill>
                <a:schemeClr val="tx1"/>
              </a:solidFill>
              <a:latin typeface="Aptos" pitchFamily="0" charset="0"/>
              <a:ea typeface="等线" pitchFamily="0" charset="0"/>
              <a:cs typeface="Lucida Sans"/>
            </a:endParaRPr>
          </a:p>
        </p:txBody>
      </p:sp>
      <p:pic>
        <p:nvPicPr>
          <p:cNvPr id="95" name="Images"/>
          <p:cNvPicPr>
            <a:picLocks noChangeAspect="1"/>
          </p:cNvPicPr>
          <p:nvPr/>
        </p:nvPicPr>
        <p:blipFill>
          <a:blip r:embed="rId1" cstate="print"/>
          <a:stretch>
            <a:fillRect/>
          </a:stretch>
        </p:blipFill>
        <p:spPr>
          <a:xfrm rot="0">
            <a:off x="6218238" y="2025445"/>
            <a:ext cx="4937125" cy="3219788"/>
          </a:xfrm>
          <a:prstGeom prst="rect"/>
          <a:noFill/>
          <a:ln w="12700" cmpd="sng" cap="flat">
            <a:noFill/>
            <a:prstDash val="solid"/>
            <a:miter/>
          </a:ln>
        </p:spPr>
      </p:pic>
    </p:spTree>
    <p:extLst>
      <p:ext uri="{BB962C8B-B14F-4D97-AF65-F5344CB8AC3E}">
        <p14:creationId xmlns:p14="http://schemas.microsoft.com/office/powerpoint/2010/main" val="1307161908"/>
      </p:ext>
    </p:extLst>
  </p:cSld>
  <p:clrMapOvr>
    <a:masterClrMapping/>
  </p:clrMapOvr>
</p:sld>
</file>

<file path=ppt/slides/slide1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99"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Calibri" pitchFamily="0" charset="0"/>
                <a:cs typeface="Lucida Sans"/>
              </a:rPr>
              <a:t>Other Similar Interventions</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100"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Existing apps include NHS Weight Loss Plan and MyFitnessPal (Kim, 2024).</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Many focus mainly on calorie tracking (Pujia et al., 2025).</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FitTrack</a:t>
            </a:r>
            <a:r>
              <a:rPr lang="en-US" altLang="zh-CN" sz="2400" b="0" i="0" u="none" strike="noStrike" kern="100" cap="none" spc="0" baseline="0">
                <a:solidFill>
                  <a:schemeClr val="tx1"/>
                </a:solidFill>
                <a:latin typeface="Times New Roman" pitchFamily="18" charset="0"/>
                <a:ea typeface="Calibri" pitchFamily="0" charset="0"/>
                <a:cs typeface="Lucida Sans"/>
              </a:rPr>
              <a:t>+ integrates monitoring, AI and coaching (Teke et al., 2025).</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342900" indent="-342900" algn="l">
              <a:lnSpc>
                <a:spcPct val="87000"/>
              </a:lnSpc>
              <a:spcBef>
                <a:spcPts val="1000"/>
              </a:spcBef>
              <a:spcAft>
                <a:spcPts val="800"/>
              </a:spcAft>
              <a:buSzPts val="1000"/>
              <a:buFont typeface="Symbol" pitchFamily="18" charset="2"/>
              <a:buChar char=""/>
              <a:tabLst>
                <a:tab pos="457200" algn="l"/>
              </a:tabLst>
            </a:pPr>
            <a:r>
              <a:rPr lang="en-US" altLang="zh-CN" sz="2400" b="0" i="0" u="none" strike="noStrike" kern="100" cap="none" spc="0" baseline="0">
                <a:solidFill>
                  <a:schemeClr val="tx1"/>
                </a:solidFill>
                <a:latin typeface="Times New Roman" pitchFamily="18" charset="0"/>
                <a:ea typeface="Calibri" pitchFamily="0" charset="0"/>
                <a:cs typeface="Lucida Sans"/>
              </a:rPr>
              <a:t>Comprehensive design improves engagement and behaviour change (Asbjørnsen et al., 2025).</a:t>
            </a:r>
            <a:endParaRPr lang="en-US" altLang="zh-CN" sz="2400" b="0" i="0" u="none" strike="noStrike" kern="100" cap="none" spc="0" baseline="0">
              <a:solidFill>
                <a:schemeClr val="tx1"/>
              </a:solidFill>
              <a:latin typeface="Times New Roman" pitchFamily="18" charset="0"/>
              <a:ea typeface="Calibri" pitchFamily="0" charset="0"/>
              <a:cs typeface="Lucida Sans"/>
            </a:endParaRPr>
          </a:p>
          <a:p>
            <a:pPr marL="228600" indent="-228600" algn="l">
              <a:lnSpc>
                <a:spcPct val="70000"/>
              </a:lnSpc>
              <a:spcBef>
                <a:spcPts val="1000"/>
              </a:spcBef>
              <a:spcAft>
                <a:spcPts val="0"/>
              </a:spcAft>
              <a:buFont typeface="Arial" pitchFamily="34" charset="0"/>
              <a:buChar char="•"/>
            </a:pPr>
            <a:endParaRPr lang="zh-CN" altLang="en-US" sz="2400" b="0" i="0" u="none" strike="noStrike" kern="1200" cap="none" spc="0" baseline="0">
              <a:solidFill>
                <a:schemeClr val="tx1"/>
              </a:solidFill>
              <a:latin typeface="Aptos" pitchFamily="0" charset="0"/>
              <a:ea typeface="等线" pitchFamily="0" charset="0"/>
              <a:cs typeface="Lucida Sans"/>
            </a:endParaRPr>
          </a:p>
        </p:txBody>
      </p:sp>
      <p:pic>
        <p:nvPicPr>
          <p:cNvPr id="101" name="Images"/>
          <p:cNvPicPr>
            <a:picLocks noChangeAspect="1"/>
          </p:cNvPicPr>
          <p:nvPr/>
        </p:nvPicPr>
        <p:blipFill>
          <a:blip r:embed="rId1" cstate="print"/>
          <a:stretch>
            <a:fillRect/>
          </a:stretch>
        </p:blipFill>
        <p:spPr>
          <a:xfrm rot="0">
            <a:off x="6218238" y="1956619"/>
            <a:ext cx="4937125" cy="3289572"/>
          </a:xfrm>
          <a:prstGeom prst="rect"/>
          <a:noFill/>
          <a:ln w="12700" cmpd="sng" cap="flat">
            <a:noFill/>
            <a:prstDash val="solid"/>
            <a:miter/>
          </a:ln>
        </p:spPr>
      </p:pic>
    </p:spTree>
    <p:extLst>
      <p:ext uri="{BB962C8B-B14F-4D97-AF65-F5344CB8AC3E}">
        <p14:creationId xmlns:p14="http://schemas.microsoft.com/office/powerpoint/2010/main" val="2113954679"/>
      </p:ext>
    </p:extLst>
  </p:cSld>
  <p:clrMapOvr>
    <a:masterClrMapping/>
  </p:clrMapOvr>
</p:sld>
</file>

<file path=ppt/slides/slide1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05" name="Text box"/>
          <p:cNvSpPr>
            <a:spLocks noGrp="1"/>
          </p:cNvSpPr>
          <p:nvPr>
            <p:ph type="title"/>
          </p:nvPr>
        </p:nvSpPr>
        <p:spPr>
          <a:xfrm rot="0">
            <a:off x="762983" y="276771"/>
            <a:ext cx="10058401" cy="1450756"/>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Times New Roman" pitchFamily="18" charset="0"/>
              </a:rPr>
              <a:t>References </a:t>
            </a:r>
            <a:endParaRPr lang="zh-CN" altLang="en-US" sz="4400" b="1" i="0" u="none" strike="noStrike" kern="1200" cap="none" spc="0" baseline="0">
              <a:solidFill>
                <a:schemeClr val="tx1"/>
              </a:solidFill>
              <a:latin typeface="Times New Roman" pitchFamily="18" charset="0"/>
              <a:ea typeface="等线 Light" pitchFamily="0" charset="0"/>
              <a:cs typeface="Times New Roman" pitchFamily="18" charset="0"/>
            </a:endParaRPr>
          </a:p>
        </p:txBody>
      </p:sp>
      <p:sp>
        <p:nvSpPr>
          <p:cNvPr id="106"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just">
              <a:lnSpc>
                <a:spcPct val="70000"/>
              </a:lnSpc>
              <a:spcBef>
                <a:spcPts val="1000"/>
              </a:spcBef>
              <a:spcAft>
                <a:spcPts val="0"/>
              </a:spcAft>
              <a:buFont typeface="Arial" pitchFamily="34" charset="0"/>
              <a:buChar char="•"/>
            </a:pP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Asbjørnsen, R.A.,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Børøsund</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E.,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Hjelmesæth</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J.,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Smedsrød</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M.L., Ollivier, M., Wentzel, J., Clark, M.M., van Gemert-</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Pijnen</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J.E. and Solberg Nes, L. (2025) ‘Digital behaviour change intervention for weight loss maintenance in adults with obesity: a feasibility pilot study of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eCHANGE</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a:t>
            </a:r>
            <a:r>
              <a:rPr lang="en-US" altLang="zh-CN" sz="1100" b="0" i="1" u="none" strike="noStrike" kern="1200" cap="none" spc="0" baseline="0">
                <a:solidFill>
                  <a:schemeClr val="tx1"/>
                </a:solidFill>
                <a:latin typeface="Times New Roman" pitchFamily="18" charset="0"/>
                <a:ea typeface="等线" pitchFamily="0" charset="0"/>
                <a:cs typeface="Times New Roman" pitchFamily="18" charset="0"/>
              </a:rPr>
              <a:t>Behaviour &amp; Information Technology</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44(11), pp. 2577–2595. Available at: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hlinkClick r:id="rId1"/>
              </a:rPr>
              <a:t>https://www.tandfonline.com/doi/full/10.1080/0144929X.2024.2399299</a:t>
            </a:r>
            <a:endParaRPr lang="en-US" altLang="zh-CN" sz="1100" b="0" i="0" u="none" strike="noStrike" kern="1200" cap="none" spc="0" baseline="0">
              <a:solidFill>
                <a:schemeClr val="tx1"/>
              </a:solidFill>
              <a:latin typeface="Times New Roman" pitchFamily="18" charset="0"/>
              <a:ea typeface="等线" pitchFamily="0" charset="0"/>
              <a:cs typeface="Times New Roman" pitchFamily="18" charset="0"/>
            </a:endParaRPr>
          </a:p>
          <a:p>
            <a:pPr marL="228600" indent="-228600" algn="just">
              <a:lnSpc>
                <a:spcPct val="70000"/>
              </a:lnSpc>
              <a:spcBef>
                <a:spcPts val="1000"/>
              </a:spcBef>
              <a:spcAft>
                <a:spcPts val="0"/>
              </a:spcAft>
              <a:buFont typeface="Arial" pitchFamily="34" charset="0"/>
              <a:buChar char="•"/>
            </a:pP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Bertoli, S.,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Capodaglio</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P., Colosimo, S., De Amicis, R.S.,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Gilardini</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L., Bruno, A.,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Mambrini</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S.P.,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Pietrabissa</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G.,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Cavaggioni</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L., Castelnuovo, G. and Piazzolla, G. (2025) ‘Effectiveness of a digital therapy on 6-month weight loss in people with obesity’, </a:t>
            </a:r>
            <a:r>
              <a:rPr lang="en-US" altLang="zh-CN" sz="1100" b="0" i="1" u="none" strike="noStrike" kern="1200" cap="none" spc="0" baseline="0">
                <a:solidFill>
                  <a:schemeClr val="tx1"/>
                </a:solidFill>
                <a:latin typeface="Times New Roman" pitchFamily="18" charset="0"/>
                <a:ea typeface="等线" pitchFamily="0" charset="0"/>
                <a:cs typeface="Times New Roman" pitchFamily="18" charset="0"/>
              </a:rPr>
              <a:t>Journal of Medical Internet Research</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27, p. e72054. Available at: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hlinkClick r:id="rId2"/>
              </a:rPr>
              <a:t>https://www.jmir.org/2025/1/e72054</a:t>
            </a:r>
            <a:endParaRPr lang="en-US" altLang="zh-CN" sz="1100" b="0" i="0" u="none" strike="noStrike" kern="1200" cap="none" spc="0" baseline="0">
              <a:solidFill>
                <a:schemeClr val="tx1"/>
              </a:solidFill>
              <a:latin typeface="Times New Roman" pitchFamily="18" charset="0"/>
              <a:ea typeface="等线" pitchFamily="0" charset="0"/>
              <a:cs typeface="Times New Roman" pitchFamily="18" charset="0"/>
            </a:endParaRPr>
          </a:p>
          <a:p>
            <a:pPr marL="228600" indent="-228600" algn="just">
              <a:lnSpc>
                <a:spcPct val="70000"/>
              </a:lnSpc>
              <a:spcBef>
                <a:spcPts val="1000"/>
              </a:spcBef>
              <a:spcAft>
                <a:spcPts val="0"/>
              </a:spcAft>
              <a:buFont typeface="Arial" pitchFamily="34" charset="0"/>
              <a:buChar char="•"/>
            </a:pP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Couto, F.D.F.S. and de Almeida, C.P.B. (2025) ‘Mobile and web apps for weight management in overweight and obese adults: an umbrella review and meta-analysis’, </a:t>
            </a:r>
            <a:r>
              <a:rPr lang="en-US" altLang="zh-CN" sz="1100" b="0" i="1" u="none" strike="noStrike" kern="1200" cap="none" spc="0" baseline="0">
                <a:solidFill>
                  <a:schemeClr val="tx1"/>
                </a:solidFill>
                <a:latin typeface="Times New Roman" pitchFamily="18" charset="0"/>
                <a:ea typeface="等线" pitchFamily="0" charset="0"/>
                <a:cs typeface="Times New Roman" pitchFamily="18" charset="0"/>
              </a:rPr>
              <a:t>International Journal of Environmental Research and Public Health</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22(7), p. 1152. Available at: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hlinkClick r:id="rId3"/>
              </a:rPr>
              <a:t>https://pmc.ncbi.nlm.nih.gov/articles/PMC12294216</a:t>
            </a:r>
            <a:endParaRPr lang="en-US" altLang="zh-CN" sz="1100" b="0" i="0" u="none" strike="noStrike" kern="1200" cap="none" spc="0" baseline="0">
              <a:solidFill>
                <a:schemeClr val="tx1"/>
              </a:solidFill>
              <a:latin typeface="Times New Roman" pitchFamily="18" charset="0"/>
              <a:ea typeface="等线" pitchFamily="0" charset="0"/>
              <a:cs typeface="Times New Roman" pitchFamily="18" charset="0"/>
            </a:endParaRPr>
          </a:p>
          <a:p>
            <a:pPr marL="228600" indent="-228600" algn="just">
              <a:lnSpc>
                <a:spcPct val="70000"/>
              </a:lnSpc>
              <a:spcBef>
                <a:spcPts val="1000"/>
              </a:spcBef>
              <a:spcAft>
                <a:spcPts val="0"/>
              </a:spcAft>
              <a:buFont typeface="Arial" pitchFamily="34" charset="0"/>
              <a:buChar char="•"/>
            </a:pP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Gomez-Garcia, C., Maher, C.A.,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Sañudo</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B. and Jurado-Castro, J.M. (2025) ‘Mobile health interventions for individuals with type 2 diabetes and overweight or obesity: a systematic review and meta-analysis’, </a:t>
            </a:r>
            <a:r>
              <a:rPr lang="en-US" altLang="zh-CN" sz="1100" b="0" i="1" u="none" strike="noStrike" kern="1200" cap="none" spc="0" baseline="0">
                <a:solidFill>
                  <a:schemeClr val="tx1"/>
                </a:solidFill>
                <a:latin typeface="Times New Roman" pitchFamily="18" charset="0"/>
                <a:ea typeface="等线" pitchFamily="0" charset="0"/>
                <a:cs typeface="Times New Roman" pitchFamily="18" charset="0"/>
              </a:rPr>
              <a:t>Journal of Functional Morphology and Kinesiology</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10(3), p. 292. Available at: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hlinkClick r:id="rId4"/>
              </a:rPr>
              <a:t>https://pmc.ncbi.nlm.nih.gov/articles/PMC12372011</a:t>
            </a:r>
            <a:endParaRPr lang="en-US" altLang="zh-CN" sz="1100" b="0" i="0" u="none" strike="noStrike" kern="1200" cap="none" spc="0" baseline="0">
              <a:solidFill>
                <a:schemeClr val="tx1"/>
              </a:solidFill>
              <a:latin typeface="Times New Roman" pitchFamily="18" charset="0"/>
              <a:ea typeface="等线" pitchFamily="0" charset="0"/>
              <a:cs typeface="Times New Roman" pitchFamily="18" charset="0"/>
            </a:endParaRPr>
          </a:p>
          <a:p>
            <a:pPr marL="228600" indent="-228600" algn="just">
              <a:lnSpc>
                <a:spcPct val="70000"/>
              </a:lnSpc>
              <a:spcBef>
                <a:spcPts val="1000"/>
              </a:spcBef>
              <a:spcAft>
                <a:spcPts val="0"/>
              </a:spcAft>
              <a:buFont typeface="Arial" pitchFamily="34" charset="0"/>
              <a:buChar char="•"/>
            </a:pP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Kim, S.D. (2024) ‘Trends and perspectives of mHealth in obesity control’, </a:t>
            </a:r>
            <a:r>
              <a:rPr lang="en-US" altLang="zh-CN" sz="1100" b="0" i="1" u="none" strike="noStrike" kern="1200" cap="none" spc="0" baseline="0">
                <a:solidFill>
                  <a:schemeClr val="tx1"/>
                </a:solidFill>
                <a:latin typeface="Times New Roman" pitchFamily="18" charset="0"/>
                <a:ea typeface="等线" pitchFamily="0" charset="0"/>
                <a:cs typeface="Times New Roman" pitchFamily="18" charset="0"/>
              </a:rPr>
              <a:t>Applied Sciences</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15(1), p. 74. Available at: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hlinkClick r:id="rId5"/>
              </a:rPr>
              <a:t>https://www.mdpi.com/2076-3417/15/1/74</a:t>
            </a:r>
            <a:endParaRPr lang="en-US" altLang="zh-CN" sz="1100" b="0" i="0" u="none" strike="noStrike" kern="1200" cap="none" spc="0" baseline="0">
              <a:solidFill>
                <a:schemeClr val="tx1"/>
              </a:solidFill>
              <a:latin typeface="Times New Roman" pitchFamily="18" charset="0"/>
              <a:ea typeface="等线" pitchFamily="0" charset="0"/>
              <a:cs typeface="Times New Roman" pitchFamily="18" charset="0"/>
            </a:endParaRPr>
          </a:p>
          <a:p>
            <a:pPr marL="228600" indent="-228600" algn="just">
              <a:lnSpc>
                <a:spcPct val="70000"/>
              </a:lnSpc>
              <a:spcBef>
                <a:spcPts val="1000"/>
              </a:spcBef>
              <a:spcAft>
                <a:spcPts val="0"/>
              </a:spcAft>
              <a:buFont typeface="Arial" pitchFamily="34" charset="0"/>
              <a:buChar char="•"/>
            </a:pP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Lei, X.G., Huang, Z., Rashi, T. and Yang, X. (2022) ‘Effectiveness of mHealth/eHealth interventions on obesity treatment: protocol for umbrella review’, </a:t>
            </a:r>
            <a:r>
              <a:rPr lang="en-US" altLang="zh-CN" sz="1100" b="0" i="1" u="none" strike="noStrike" kern="1200" cap="none" spc="0" baseline="0">
                <a:solidFill>
                  <a:schemeClr val="tx1"/>
                </a:solidFill>
                <a:latin typeface="Times New Roman" pitchFamily="18" charset="0"/>
                <a:ea typeface="等线" pitchFamily="0" charset="0"/>
                <a:cs typeface="Times New Roman" pitchFamily="18" charset="0"/>
              </a:rPr>
              <a:t>BMJ Open</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12(6), p. e052443. Available at: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hlinkClick r:id="rId6"/>
              </a:rPr>
              <a:t>https://bmjopen.bmj.com/content/12/6/e052443</a:t>
            </a:r>
            <a:endParaRPr lang="en-US" altLang="zh-CN" sz="1100" b="0" i="0" u="none" strike="noStrike" kern="1200" cap="none" spc="0" baseline="0">
              <a:solidFill>
                <a:schemeClr val="tx1"/>
              </a:solidFill>
              <a:latin typeface="Times New Roman" pitchFamily="18" charset="0"/>
              <a:ea typeface="等线" pitchFamily="0" charset="0"/>
              <a:cs typeface="Times New Roman" pitchFamily="18" charset="0"/>
            </a:endParaRPr>
          </a:p>
          <a:p>
            <a:pPr marL="228600" indent="-228600" algn="just">
              <a:lnSpc>
                <a:spcPct val="70000"/>
              </a:lnSpc>
              <a:spcBef>
                <a:spcPts val="1000"/>
              </a:spcBef>
              <a:spcAft>
                <a:spcPts val="0"/>
              </a:spcAft>
              <a:buFont typeface="Arial" pitchFamily="34" charset="0"/>
              <a:buChar char="•"/>
            </a:pP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Mäder</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M.,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Schönfelder</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T., Heinrich, R., Militzer-Horstmann, C. and Timpel, P. (2025) ‘Effectiveness of digital health applications on quality of life in patients with overweight or obesity’, </a:t>
            </a:r>
            <a:r>
              <a:rPr lang="en-US" altLang="zh-CN" sz="1100" b="0" i="1" u="none" strike="noStrike" kern="1200" cap="none" spc="0" baseline="0">
                <a:solidFill>
                  <a:schemeClr val="tx1"/>
                </a:solidFill>
                <a:latin typeface="Times New Roman" pitchFamily="18" charset="0"/>
                <a:ea typeface="等线" pitchFamily="0" charset="0"/>
                <a:cs typeface="Times New Roman" pitchFamily="18" charset="0"/>
              </a:rPr>
              <a:t>Archives of Public Health</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83(1), p. 3. Available at: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hlinkClick r:id="rId7"/>
              </a:rPr>
              <a:t>https://link.springer.com/article/10.1186/s13690-024-01474-3</a:t>
            </a:r>
            <a:endParaRPr lang="en-US" altLang="zh-CN" sz="1100" b="0" i="0" u="none" strike="noStrike" kern="1200" cap="none" spc="0" baseline="0">
              <a:solidFill>
                <a:schemeClr val="tx1"/>
              </a:solidFill>
              <a:latin typeface="Times New Roman" pitchFamily="18" charset="0"/>
              <a:ea typeface="等线" pitchFamily="0" charset="0"/>
              <a:cs typeface="Times New Roman" pitchFamily="18" charset="0"/>
            </a:endParaRPr>
          </a:p>
          <a:p>
            <a:pPr marL="228600" indent="-228600" algn="just">
              <a:lnSpc>
                <a:spcPct val="70000"/>
              </a:lnSpc>
              <a:spcBef>
                <a:spcPts val="1000"/>
              </a:spcBef>
              <a:spcAft>
                <a:spcPts val="0"/>
              </a:spcAft>
              <a:buFont typeface="Arial" pitchFamily="34" charset="0"/>
              <a:buChar char="•"/>
            </a:pP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Pujia, C., Ferro, Y., Mazza, E.,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Maurotti</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S., Montalcini, T. and Pujia, A. (2025) ‘The role of mobile apps in obesity management: systematic review and meta-analysis’, </a:t>
            </a:r>
            <a:r>
              <a:rPr lang="en-US" altLang="zh-CN" sz="1100" b="0" i="1" u="none" strike="noStrike" kern="1200" cap="none" spc="0" baseline="0">
                <a:solidFill>
                  <a:schemeClr val="tx1"/>
                </a:solidFill>
                <a:latin typeface="Times New Roman" pitchFamily="18" charset="0"/>
                <a:ea typeface="等线" pitchFamily="0" charset="0"/>
                <a:cs typeface="Times New Roman" pitchFamily="18" charset="0"/>
              </a:rPr>
              <a:t>Journal of Medical Internet Research</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27, p. e66887. Available at: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hlinkClick r:id="rId8"/>
              </a:rPr>
              <a:t>https://www.jmir.org/2025/1/e66887</a:t>
            </a:r>
            <a:endParaRPr lang="en-US" altLang="zh-CN" sz="1100" b="0" i="0" u="none" strike="noStrike" kern="1200" cap="none" spc="0" baseline="0">
              <a:solidFill>
                <a:schemeClr val="tx1"/>
              </a:solidFill>
              <a:latin typeface="Times New Roman" pitchFamily="18" charset="0"/>
              <a:ea typeface="等线" pitchFamily="0" charset="0"/>
              <a:cs typeface="Times New Roman" pitchFamily="18" charset="0"/>
            </a:endParaRPr>
          </a:p>
          <a:p>
            <a:pPr marL="228600" indent="-228600" algn="just">
              <a:lnSpc>
                <a:spcPct val="70000"/>
              </a:lnSpc>
              <a:spcBef>
                <a:spcPts val="1000"/>
              </a:spcBef>
              <a:spcAft>
                <a:spcPts val="0"/>
              </a:spcAft>
              <a:buFont typeface="Arial" pitchFamily="34" charset="0"/>
              <a:buChar char="•"/>
            </a:pP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Teke, J., Msiska, M.,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Adanini</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O.A.,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Egbon</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E., Osborne, A. and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Olawade</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D.B. (2025) ‘Artificial intelligence for obesity management: applications, opportunities and challenges’, </a:t>
            </a:r>
            <a:r>
              <a:rPr lang="en-US" altLang="zh-CN" sz="1100" b="0" i="1" u="none" strike="noStrike" kern="1200" cap="none" spc="0" baseline="0">
                <a:solidFill>
                  <a:schemeClr val="tx1"/>
                </a:solidFill>
                <a:latin typeface="Times New Roman" pitchFamily="18" charset="0"/>
                <a:ea typeface="等线" pitchFamily="0" charset="0"/>
                <a:cs typeface="Times New Roman" pitchFamily="18" charset="0"/>
              </a:rPr>
              <a:t>Obesity Medicine</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p. 100657. Available at: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hlinkClick r:id="rId9"/>
              </a:rPr>
              <a:t>https://www.sciencedirect.com/science/article/pii/S2451847625000776</a:t>
            </a:r>
            <a:endParaRPr lang="en-US" altLang="zh-CN" sz="1100" b="0" i="0" u="none" strike="noStrike" kern="1200" cap="none" spc="0" baseline="0">
              <a:solidFill>
                <a:schemeClr val="tx1"/>
              </a:solidFill>
              <a:latin typeface="Times New Roman" pitchFamily="18" charset="0"/>
              <a:ea typeface="等线" pitchFamily="0" charset="0"/>
              <a:cs typeface="Times New Roman" pitchFamily="18" charset="0"/>
            </a:endParaRPr>
          </a:p>
          <a:p>
            <a:pPr marL="228600" indent="-228600" algn="just">
              <a:lnSpc>
                <a:spcPct val="70000"/>
              </a:lnSpc>
              <a:spcBef>
                <a:spcPts val="1000"/>
              </a:spcBef>
              <a:spcAft>
                <a:spcPts val="0"/>
              </a:spcAft>
              <a:buFont typeface="Arial" pitchFamily="34" charset="0"/>
              <a:buChar char="•"/>
            </a:pP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Yen, H.Y., Jin, G. and Chiu, H.L. (2023) ‘Smartphone app-based interventions targeting physical activity for weight management’, </a:t>
            </a:r>
            <a:r>
              <a:rPr lang="en-US" altLang="zh-CN" sz="1100" b="0" i="1" u="none" strike="noStrike" kern="1200" cap="none" spc="0" baseline="0">
                <a:solidFill>
                  <a:schemeClr val="tx1"/>
                </a:solidFill>
                <a:latin typeface="Times New Roman" pitchFamily="18" charset="0"/>
                <a:ea typeface="等线" pitchFamily="0" charset="0"/>
                <a:cs typeface="Times New Roman" pitchFamily="18" charset="0"/>
              </a:rPr>
              <a:t>International Journal of Nursing Studies</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rPr>
              <a:t>, 137, p. 104384. Available at: </a:t>
            </a:r>
            <a:r>
              <a:rPr lang="en-US" altLang="zh-CN" sz="1100" b="0" i="0" u="none" strike="noStrike" kern="1200" cap="none" spc="0" baseline="0">
                <a:solidFill>
                  <a:schemeClr val="tx1"/>
                </a:solidFill>
                <a:latin typeface="Times New Roman" pitchFamily="18" charset="0"/>
                <a:ea typeface="等线" pitchFamily="0" charset="0"/>
                <a:cs typeface="Times New Roman" pitchFamily="18" charset="0"/>
                <a:hlinkClick r:id="rId10"/>
              </a:rPr>
              <a:t>https://www.sciencedirect.com/science/article/abs/pii/S0020748922002139</a:t>
            </a:r>
            <a:endParaRPr lang="en-US" altLang="zh-CN" sz="1100" b="0" i="0" u="none" strike="noStrike" kern="1200" cap="none" spc="0" baseline="0">
              <a:solidFill>
                <a:schemeClr val="tx1"/>
              </a:solidFill>
              <a:latin typeface="Times New Roman" pitchFamily="18" charset="0"/>
              <a:ea typeface="等线" pitchFamily="0" charset="0"/>
              <a:cs typeface="Times New Roman" pitchFamily="18" charset="0"/>
            </a:endParaRPr>
          </a:p>
          <a:p>
            <a:pPr marL="228600" indent="-228600" algn="just">
              <a:lnSpc>
                <a:spcPct val="70000"/>
              </a:lnSpc>
              <a:spcBef>
                <a:spcPts val="1000"/>
              </a:spcBef>
              <a:spcAft>
                <a:spcPts val="0"/>
              </a:spcAft>
              <a:buFont typeface="Arial" pitchFamily="34" charset="0"/>
              <a:buChar char="•"/>
            </a:pPr>
            <a:endParaRPr lang="zh-CN" altLang="en-US" sz="1100" b="0" i="0" u="none" strike="noStrike" kern="1200" cap="none" spc="0" baseline="0">
              <a:solidFill>
                <a:schemeClr val="tx1"/>
              </a:solidFill>
              <a:latin typeface="Times New Roman" pitchFamily="18" charset="0"/>
              <a:ea typeface="等线" pitchFamily="0" charset="0"/>
              <a:cs typeface="Times New Roman" pitchFamily="18" charset="0"/>
            </a:endParaRPr>
          </a:p>
        </p:txBody>
      </p:sp>
    </p:spTree>
    <p:extLst>
      <p:ext uri="{BB962C8B-B14F-4D97-AF65-F5344CB8AC3E}">
        <p14:creationId xmlns:p14="http://schemas.microsoft.com/office/powerpoint/2010/main" val="458075074"/>
      </p:ext>
    </p:extLst>
  </p:cSld>
  <p:clrMapOvr>
    <a:masterClrMapping/>
  </p:clrMapOvr>
</p:sld>
</file>

<file path=ppt/slides/slide1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07" name="Text box"/>
          <p:cNvSpPr>
            <a:spLocks noGrp="1"/>
          </p:cNvSpPr>
          <p:nvPr>
            <p:ph type="ctrTitle"/>
          </p:nvPr>
        </p:nvSpPr>
        <p:spPr>
          <a:xfrm rot="0">
            <a:off x="1524000" y="1122363"/>
            <a:ext cx="9144000" cy="1319211"/>
          </a:xfrm>
          <a:prstGeom prst="rect"/>
          <a:noFill/>
          <a:ln w="12700" cmpd="sng" cap="flat">
            <a:noFill/>
            <a:prstDash val="solid"/>
            <a:miter/>
          </a:ln>
        </p:spPr>
        <p:txBody>
          <a:bodyPr vert="horz" wrap="square" lIns="91440" tIns="45720" rIns="91440" bIns="45720" anchor="b" anchorCtr="0">
            <a:prstTxWarp prst="textNoShape"/>
          </a:bodyPr>
          <a:lstStyle/>
          <a:p>
            <a:pPr marL="0" indent="0" algn="ctr" eaLnBrk="1" latinLnBrk="0" hangingPunct="1">
              <a:lnSpc>
                <a:spcPct val="90000"/>
              </a:lnSpc>
              <a:spcBef>
                <a:spcPts val="0"/>
              </a:spcBef>
              <a:spcAft>
                <a:spcPts val="0"/>
              </a:spcAft>
              <a:buNone/>
            </a:pPr>
            <a:r>
              <a:rPr lang="en-US" altLang="zh-CN" sz="4000" b="0" i="0" u="none" strike="noStrike" kern="1200" cap="none" spc="0" baseline="0">
                <a:solidFill>
                  <a:schemeClr val="accent1"/>
                </a:solidFill>
                <a:latin typeface="Aptos Display" pitchFamily="0" charset="0"/>
                <a:ea typeface="等线 Light" pitchFamily="0" charset="0"/>
                <a:cs typeface="Lucida Sans"/>
              </a:rPr>
              <a:t>OBESITY PREVENTION THROUGH DIGITAL APPS AND ONLINE COACHING</a:t>
            </a:r>
            <a:endParaRPr lang="zh-CN" altLang="en-US" sz="4000" b="0" i="0" u="none" strike="noStrike" kern="1200" cap="none" spc="0" baseline="0">
              <a:solidFill>
                <a:schemeClr val="accent1"/>
              </a:solidFill>
              <a:latin typeface="Aptos Display" pitchFamily="0" charset="0"/>
              <a:ea typeface="等线 Light" pitchFamily="0" charset="0"/>
              <a:cs typeface="Lucida Sans"/>
            </a:endParaRPr>
          </a:p>
        </p:txBody>
      </p:sp>
      <p:sp>
        <p:nvSpPr>
          <p:cNvPr id="108" name="Text box"/>
          <p:cNvSpPr>
            <a:spLocks noGrp="1"/>
          </p:cNvSpPr>
          <p:nvPr>
            <p:ph type="subTitle" idx="1"/>
          </p:nvPr>
        </p:nvSpPr>
        <p:spPr>
          <a:xfrm rot="0">
            <a:off x="1524000" y="2805113"/>
            <a:ext cx="9144000" cy="3771900"/>
          </a:xfrm>
          <a:prstGeom prst="rect"/>
          <a:noFill/>
          <a:ln w="12700" cmpd="sng" cap="flat">
            <a:noFill/>
            <a:prstDash val="solid"/>
            <a:miter/>
          </a:ln>
        </p:spPr>
        <p:txBody>
          <a:bodyPr vert="horz" wrap="square" lIns="91440" tIns="45720" rIns="91440" bIns="45720" anchor="t" anchorCtr="0">
            <a:prstTxWarp prst="textNoShape"/>
          </a:bodyPr>
          <a:lstStyle/>
          <a:p>
            <a:pPr marL="0" indent="0" algn="ctr" eaLnBrk="1" latinLnBrk="0" hangingPunct="1">
              <a:lnSpc>
                <a:spcPct val="90000"/>
              </a:lnSpc>
              <a:spcBef>
                <a:spcPts val="1000"/>
              </a:spcBef>
              <a:spcAft>
                <a:spcPts val="0"/>
              </a:spcAft>
              <a:buNone/>
            </a:pPr>
            <a:r>
              <a:rPr lang="en-US" altLang="zh-CN" sz="2400" b="1" i="0" u="none" strike="noStrike" kern="1200" cap="none" spc="0" baseline="0">
                <a:solidFill>
                  <a:schemeClr val="tx2"/>
                </a:solidFill>
                <a:latin typeface="Aptos" pitchFamily="0" charset="0"/>
                <a:ea typeface="等线" pitchFamily="0" charset="0"/>
                <a:cs typeface="Lucida Sans"/>
              </a:rPr>
              <a:t>Student Name</a:t>
            </a:r>
            <a:r>
              <a:rPr lang="en-US" altLang="zh-CN" sz="2400" b="0" i="0" u="none" strike="noStrike" kern="1200" cap="none" spc="0" baseline="0">
                <a:solidFill>
                  <a:schemeClr val="tx2"/>
                </a:solidFill>
                <a:latin typeface="Aptos" pitchFamily="0" charset="0"/>
                <a:ea typeface="等线" pitchFamily="0" charset="0"/>
                <a:cs typeface="Lucida Sans"/>
              </a:rPr>
              <a:t>: Gita Dasa</a:t>
            </a:r>
            <a:endParaRPr lang="en-US" altLang="zh-CN" sz="2400" b="0" i="0" u="none" strike="noStrike" kern="1200" cap="none" spc="0" baseline="0">
              <a:solidFill>
                <a:schemeClr val="tx2"/>
              </a:solidFill>
              <a:latin typeface="Aptos" pitchFamily="0" charset="0"/>
              <a:ea typeface="等线" pitchFamily="0" charset="0"/>
              <a:cs typeface="Lucida Sans"/>
            </a:endParaRPr>
          </a:p>
          <a:p>
            <a:pPr marL="0" indent="0" algn="ctr" eaLnBrk="1" latinLnBrk="0" hangingPunct="1">
              <a:lnSpc>
                <a:spcPct val="90000"/>
              </a:lnSpc>
              <a:spcBef>
                <a:spcPts val="1000"/>
              </a:spcBef>
              <a:spcAft>
                <a:spcPts val="0"/>
              </a:spcAft>
              <a:buNone/>
            </a:pPr>
            <a:r>
              <a:rPr lang="en-US" altLang="zh-CN" sz="2400" b="1" i="0" u="none" strike="noStrike" kern="1200" cap="none" spc="0" baseline="0">
                <a:solidFill>
                  <a:schemeClr val="tx2"/>
                </a:solidFill>
                <a:latin typeface="Aptos" pitchFamily="0" charset="0"/>
                <a:ea typeface="等线" pitchFamily="0" charset="0"/>
                <a:cs typeface="Lucida Sans"/>
              </a:rPr>
              <a:t>Student Id</a:t>
            </a:r>
            <a:r>
              <a:rPr lang="en-US" altLang="zh-CN" sz="2400" b="0" i="0" u="none" strike="noStrike" kern="1200" cap="none" spc="0" baseline="0">
                <a:solidFill>
                  <a:schemeClr val="tx2"/>
                </a:solidFill>
                <a:latin typeface="Aptos" pitchFamily="0" charset="0"/>
                <a:ea typeface="等线" pitchFamily="0" charset="0"/>
                <a:cs typeface="Lucida Sans"/>
              </a:rPr>
              <a:t>: 2506059</a:t>
            </a:r>
            <a:endParaRPr lang="en-US" altLang="zh-CN" sz="2400" b="0" i="0" u="none" strike="noStrike" kern="1200" cap="none" spc="0" baseline="0">
              <a:solidFill>
                <a:schemeClr val="tx2"/>
              </a:solidFill>
              <a:latin typeface="Aptos" pitchFamily="0" charset="0"/>
              <a:ea typeface="等线" pitchFamily="0" charset="0"/>
              <a:cs typeface="Lucida Sans"/>
            </a:endParaRPr>
          </a:p>
          <a:p>
            <a:pPr marL="0" indent="0" algn="ctr" eaLnBrk="1" latinLnBrk="0" hangingPunct="1">
              <a:lnSpc>
                <a:spcPct val="90000"/>
              </a:lnSpc>
              <a:spcBef>
                <a:spcPts val="1000"/>
              </a:spcBef>
              <a:spcAft>
                <a:spcPts val="0"/>
              </a:spcAft>
              <a:buNone/>
            </a:pPr>
            <a:r>
              <a:rPr lang="en-US" altLang="zh-CN" sz="2400" b="1" i="0" u="none" strike="noStrike" kern="1200" cap="none" spc="0" baseline="0">
                <a:solidFill>
                  <a:schemeClr val="tx2"/>
                </a:solidFill>
                <a:latin typeface="Aptos" pitchFamily="0" charset="0"/>
                <a:ea typeface="等线" pitchFamily="0" charset="0"/>
                <a:cs typeface="Lucida Sans"/>
              </a:rPr>
              <a:t>Module Code</a:t>
            </a:r>
            <a:r>
              <a:rPr lang="en-US" altLang="zh-CN" sz="2400" b="0" i="0" u="none" strike="noStrike" kern="1200" cap="none" spc="0" baseline="0">
                <a:solidFill>
                  <a:schemeClr val="tx2"/>
                </a:solidFill>
                <a:latin typeface="Aptos" pitchFamily="0" charset="0"/>
                <a:ea typeface="等线" pitchFamily="0" charset="0"/>
                <a:cs typeface="Lucida Sans"/>
              </a:rPr>
              <a:t>:LCHS7009</a:t>
            </a:r>
            <a:endParaRPr lang="en-US" altLang="zh-CN" sz="2400" b="0" i="0" u="none" strike="noStrike" kern="1200" cap="none" spc="0" baseline="0">
              <a:solidFill>
                <a:schemeClr val="tx2"/>
              </a:solidFill>
              <a:latin typeface="Aptos" pitchFamily="0" charset="0"/>
              <a:ea typeface="等线" pitchFamily="0" charset="0"/>
              <a:cs typeface="Lucida Sans"/>
            </a:endParaRPr>
          </a:p>
          <a:p>
            <a:pPr marL="0" indent="0" algn="ctr" eaLnBrk="1" latinLnBrk="0" hangingPunct="1">
              <a:lnSpc>
                <a:spcPct val="90000"/>
              </a:lnSpc>
              <a:spcBef>
                <a:spcPts val="1000"/>
              </a:spcBef>
              <a:spcAft>
                <a:spcPts val="0"/>
              </a:spcAft>
              <a:buNone/>
            </a:pPr>
            <a:r>
              <a:rPr lang="en-US" altLang="zh-CN" sz="2400" b="1" i="0" u="none" strike="noStrike" kern="1200" cap="none" spc="0" baseline="0">
                <a:solidFill>
                  <a:schemeClr val="tx2"/>
                </a:solidFill>
                <a:latin typeface="Aptos" pitchFamily="0" charset="0"/>
                <a:ea typeface="等线" pitchFamily="0" charset="0"/>
                <a:cs typeface="Lucida Sans"/>
              </a:rPr>
              <a:t>Module Name</a:t>
            </a:r>
            <a:r>
              <a:rPr lang="en-US" altLang="zh-CN" sz="2400" b="0" i="0" u="none" strike="noStrike" kern="1200" cap="none" spc="0" baseline="0">
                <a:solidFill>
                  <a:schemeClr val="tx2"/>
                </a:solidFill>
                <a:latin typeface="Aptos" pitchFamily="0" charset="0"/>
                <a:ea typeface="等线" pitchFamily="0" charset="0"/>
                <a:cs typeface="Lucida Sans"/>
              </a:rPr>
              <a:t>: Population and digital health promotion</a:t>
            </a:r>
            <a:endParaRPr lang="en-US" altLang="zh-CN" sz="2400" b="0" i="0" u="none" strike="noStrike" kern="1200" cap="none" spc="0" baseline="0">
              <a:solidFill>
                <a:schemeClr val="tx2"/>
              </a:solidFill>
              <a:latin typeface="Aptos" pitchFamily="0" charset="0"/>
              <a:ea typeface="等线" pitchFamily="0" charset="0"/>
              <a:cs typeface="Lucida Sans"/>
            </a:endParaRPr>
          </a:p>
          <a:p>
            <a:pPr marL="0" indent="0" algn="ctr" eaLnBrk="1" latinLnBrk="0" hangingPunct="1">
              <a:lnSpc>
                <a:spcPct val="90000"/>
              </a:lnSpc>
              <a:spcBef>
                <a:spcPts val="1000"/>
              </a:spcBef>
              <a:spcAft>
                <a:spcPts val="0"/>
              </a:spcAft>
              <a:buNone/>
            </a:pPr>
            <a:r>
              <a:rPr lang="en-US" altLang="zh-CN" sz="2400" b="1" i="0" u="none" strike="noStrike" kern="1200" cap="none" spc="0" baseline="0">
                <a:solidFill>
                  <a:schemeClr val="tx2"/>
                </a:solidFill>
                <a:latin typeface="Aptos" pitchFamily="0" charset="0"/>
                <a:ea typeface="等线" pitchFamily="0" charset="0"/>
                <a:cs typeface="Lucida Sans"/>
              </a:rPr>
              <a:t>Lecturer’s Name</a:t>
            </a:r>
            <a:r>
              <a:rPr lang="en-US" altLang="zh-CN" sz="2400" b="0" i="0" u="none" strike="noStrike" kern="1200" cap="none" spc="0" baseline="0">
                <a:solidFill>
                  <a:schemeClr val="tx2"/>
                </a:solidFill>
                <a:latin typeface="Aptos" pitchFamily="0" charset="0"/>
                <a:ea typeface="等线" pitchFamily="0" charset="0"/>
                <a:cs typeface="Lucida Sans"/>
              </a:rPr>
              <a:t>: Dr Besty Jose</a:t>
            </a:r>
            <a:endParaRPr lang="en-US" altLang="zh-CN" sz="2400" b="0" i="0" u="none" strike="noStrike" kern="1200" cap="none" spc="0" baseline="0">
              <a:solidFill>
                <a:schemeClr val="tx2"/>
              </a:solidFill>
              <a:latin typeface="Aptos" pitchFamily="0" charset="0"/>
              <a:ea typeface="等线" pitchFamily="0" charset="0"/>
              <a:cs typeface="Lucida Sans"/>
            </a:endParaRPr>
          </a:p>
          <a:p>
            <a:pPr marL="0" indent="0" algn="ctr" eaLnBrk="1" latinLnBrk="0" hangingPunct="1">
              <a:lnSpc>
                <a:spcPct val="90000"/>
              </a:lnSpc>
              <a:spcBef>
                <a:spcPts val="1000"/>
              </a:spcBef>
              <a:spcAft>
                <a:spcPts val="0"/>
              </a:spcAft>
              <a:buNone/>
            </a:pPr>
            <a:r>
              <a:rPr lang="en-US" altLang="zh-CN" sz="2400" b="1" i="0" u="none" strike="noStrike" kern="1200" cap="none" spc="0" baseline="0">
                <a:solidFill>
                  <a:schemeClr val="tx2"/>
                </a:solidFill>
                <a:latin typeface="Aptos" pitchFamily="0" charset="0"/>
                <a:ea typeface="等线" pitchFamily="0" charset="0"/>
                <a:cs typeface="Lucida Sans"/>
              </a:rPr>
              <a:t>Assignment Tittle</a:t>
            </a:r>
            <a:r>
              <a:rPr lang="en-US" altLang="zh-CN" sz="2400" b="0" i="0" u="none" strike="noStrike" kern="1200" cap="none" spc="0" baseline="0">
                <a:solidFill>
                  <a:schemeClr val="tx2"/>
                </a:solidFill>
                <a:latin typeface="Aptos" pitchFamily="0" charset="0"/>
                <a:ea typeface="等线" pitchFamily="0" charset="0"/>
                <a:cs typeface="Lucida Sans"/>
              </a:rPr>
              <a:t>: Group project presentation </a:t>
            </a:r>
            <a:endParaRPr lang="en-US" altLang="zh-CN" sz="2400" b="0" i="0" u="none" strike="noStrike" kern="1200" cap="none" spc="0" baseline="0">
              <a:solidFill>
                <a:schemeClr val="tx2"/>
              </a:solidFill>
              <a:latin typeface="Aptos" pitchFamily="0" charset="0"/>
              <a:ea typeface="等线" pitchFamily="0" charset="0"/>
              <a:cs typeface="Lucida Sans"/>
            </a:endParaRPr>
          </a:p>
          <a:p>
            <a:pPr marL="0" indent="0" algn="ctr" eaLnBrk="1" latinLnBrk="0" hangingPunct="1">
              <a:lnSpc>
                <a:spcPct val="90000"/>
              </a:lnSpc>
              <a:spcBef>
                <a:spcPts val="1000"/>
              </a:spcBef>
              <a:spcAft>
                <a:spcPts val="0"/>
              </a:spcAft>
              <a:buNone/>
            </a:pPr>
            <a:r>
              <a:rPr lang="en-US" altLang="zh-CN" sz="2400" b="1" i="0" u="none" strike="noStrike" kern="1200" cap="none" spc="0" baseline="0">
                <a:solidFill>
                  <a:schemeClr val="tx2"/>
                </a:solidFill>
                <a:latin typeface="Aptos" pitchFamily="0" charset="0"/>
                <a:ea typeface="等线" pitchFamily="0" charset="0"/>
                <a:cs typeface="Lucida Sans"/>
              </a:rPr>
              <a:t>Group Member</a:t>
            </a:r>
            <a:r>
              <a:rPr lang="en-US" altLang="zh-CN" sz="2400" b="0" i="0" u="none" strike="noStrike" kern="1200" cap="none" spc="0" baseline="0">
                <a:solidFill>
                  <a:schemeClr val="tx2"/>
                </a:solidFill>
                <a:latin typeface="Aptos" pitchFamily="0" charset="0"/>
                <a:ea typeface="等线" pitchFamily="0" charset="0"/>
                <a:cs typeface="Lucida Sans"/>
              </a:rPr>
              <a:t>: 2</a:t>
            </a:r>
            <a:endParaRPr lang="en-US" altLang="zh-CN" sz="2400" b="0" i="0" u="none" strike="noStrike" kern="1200" cap="none" spc="0" baseline="0">
              <a:solidFill>
                <a:schemeClr val="tx2"/>
              </a:solidFill>
              <a:latin typeface="Aptos" pitchFamily="0" charset="0"/>
              <a:ea typeface="等线" pitchFamily="0" charset="0"/>
              <a:cs typeface="Lucida Sans"/>
            </a:endParaRPr>
          </a:p>
          <a:p>
            <a:pPr marL="0" indent="0" algn="ctr" eaLnBrk="1" latinLnBrk="0" hangingPunct="1">
              <a:lnSpc>
                <a:spcPct val="90000"/>
              </a:lnSpc>
              <a:spcBef>
                <a:spcPts val="1000"/>
              </a:spcBef>
              <a:spcAft>
                <a:spcPts val="0"/>
              </a:spcAft>
              <a:buNone/>
            </a:pPr>
            <a:endParaRPr lang="zh-CN" altLang="en-US" sz="24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1441106011"/>
      </p:ext>
    </p:extLst>
  </p:cSld>
  <p:clrMapOvr>
    <a:masterClrMapping/>
  </p:clrMapOvr>
</p:sld>
</file>

<file path=ppt/slides/slide1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09" name="Text box"/>
          <p:cNvSpPr>
            <a:spLocks noGrp="1"/>
          </p:cNvSpPr>
          <p:nvPr>
            <p:ph type="ctrTitle"/>
          </p:nvPr>
        </p:nvSpPr>
        <p:spPr>
          <a:xfrm rot="0">
            <a:off x="1652588" y="884238"/>
            <a:ext cx="9144000" cy="1927224"/>
          </a:xfrm>
          <a:prstGeom prst="rect"/>
          <a:noFill/>
          <a:ln w="12700" cmpd="sng" cap="flat">
            <a:noFill/>
            <a:prstDash val="solid"/>
            <a:miter/>
          </a:ln>
        </p:spPr>
        <p:txBody>
          <a:bodyPr vert="horz" wrap="square" lIns="91440" tIns="45720" rIns="91440" bIns="45720" anchor="b" anchorCtr="0">
            <a:prstTxWarp prst="textNoShape"/>
          </a:bodyPr>
          <a:lstStyle/>
          <a:p>
            <a:pPr marL="0" indent="0" algn="ctr" eaLnBrk="1" fontAlgn="auto" latinLnBrk="0" hangingPunct="1">
              <a:lnSpc>
                <a:spcPct val="107000"/>
              </a:lnSpc>
              <a:spcBef>
                <a:spcPts val="0"/>
              </a:spcBef>
              <a:spcAft>
                <a:spcPts val="800"/>
              </a:spcAft>
              <a:buNone/>
            </a:pPr>
            <a:r>
              <a:rPr lang="en-US" altLang="zh-CN" sz="4000" b="1" i="0" u="none" strike="noStrike" kern="100" cap="none" spc="0" baseline="0">
                <a:solidFill>
                  <a:schemeClr val="tx1"/>
                </a:solidFill>
                <a:latin typeface="Times New Roman" pitchFamily="18" charset="0"/>
                <a:ea typeface="Calibri" pitchFamily="0" charset="0"/>
                <a:cs typeface="Lucida Sans"/>
              </a:rPr>
              <a:t>Application of the PRECEDE–PROCEED Model in Designing the </a:t>
            </a:r>
            <a:r>
              <a:rPr lang="en-US" altLang="zh-CN" sz="4000" b="1" i="0" u="none" strike="noStrike" kern="100" cap="none" spc="0" baseline="0">
                <a:solidFill>
                  <a:schemeClr val="tx1"/>
                </a:solidFill>
                <a:latin typeface="Times New Roman" pitchFamily="18" charset="0"/>
                <a:ea typeface="Calibri" pitchFamily="0" charset="0"/>
                <a:cs typeface="Lucida Sans"/>
              </a:rPr>
              <a:t>FitTrack</a:t>
            </a:r>
            <a:r>
              <a:rPr lang="en-US" altLang="zh-CN" sz="4000" b="1" i="0" u="none" strike="noStrike" kern="100" cap="none" spc="0" baseline="0">
                <a:solidFill>
                  <a:schemeClr val="tx1"/>
                </a:solidFill>
                <a:latin typeface="Times New Roman" pitchFamily="18" charset="0"/>
                <a:ea typeface="Calibri" pitchFamily="0" charset="0"/>
                <a:cs typeface="Lucida Sans"/>
              </a:rPr>
              <a:t>+ Digital Health Intervention</a:t>
            </a:r>
            <a:endParaRPr lang="zh-CN" altLang="en-US" sz="4000" b="0" i="0" u="none" strike="noStrike" kern="1200" cap="none" spc="0" baseline="0">
              <a:solidFill>
                <a:schemeClr val="tx1"/>
              </a:solidFill>
              <a:latin typeface="Aptos Display" pitchFamily="0" charset="0"/>
              <a:ea typeface="等线 Light" pitchFamily="0" charset="0"/>
              <a:cs typeface="Lucida Sans"/>
            </a:endParaRPr>
          </a:p>
        </p:txBody>
      </p:sp>
      <p:pic>
        <p:nvPicPr>
          <p:cNvPr id="110" name="Images"/>
          <p:cNvPicPr>
            <a:picLocks noChangeAspect="1"/>
          </p:cNvPicPr>
          <p:nvPr/>
        </p:nvPicPr>
        <p:blipFill>
          <a:blip r:embed="rId1" cstate="print"/>
          <a:stretch>
            <a:fillRect/>
          </a:stretch>
        </p:blipFill>
        <p:spPr>
          <a:xfrm rot="0">
            <a:off x="4141788" y="3089274"/>
            <a:ext cx="3908424" cy="2606675"/>
          </a:xfrm>
          <a:prstGeom prst="rect"/>
          <a:noFill/>
          <a:ln w="19050" cmpd="sng" cap="flat">
            <a:solidFill>
              <a:srgbClr val="000000"/>
            </a:solidFill>
            <a:prstDash val="solid"/>
            <a:miter/>
          </a:ln>
        </p:spPr>
      </p:pic>
    </p:spTree>
    <p:extLst>
      <p:ext uri="{BB962C8B-B14F-4D97-AF65-F5344CB8AC3E}">
        <p14:creationId xmlns:p14="http://schemas.microsoft.com/office/powerpoint/2010/main" val="329644612"/>
      </p:ext>
    </p:extLst>
  </p:cSld>
  <p:clrMapOvr>
    <a:masterClrMapping/>
  </p:clrMapOvr>
</p:sld>
</file>

<file path=ppt/slides/slide1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11"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Calibri" pitchFamily="0" charset="0"/>
              </a:rPr>
              <a:t>Planning Model for Health Promotion</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112"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PRECEDE–PROCEED model widely used in health promotion planning (Maleki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Supports systematic design and evaluation of interventions (Selvaraj and Sriram, 2022).</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Focuses on behavioural, environmental and social determinants (</a:t>
            </a:r>
            <a:r>
              <a:rPr lang="en-US" altLang="zh-CN" sz="1800" b="0" i="0" u="none" strike="noStrike" kern="100" cap="none" spc="0" baseline="0">
                <a:solidFill>
                  <a:schemeClr val="tx1"/>
                </a:solidFill>
                <a:latin typeface="Times New Roman" pitchFamily="18" charset="0"/>
                <a:ea typeface="Calibri" pitchFamily="0" charset="0"/>
                <a:cs typeface="Lucida Sans"/>
              </a:rPr>
              <a:t>Orsso</a:t>
            </a:r>
            <a:r>
              <a:rPr lang="en-US" altLang="zh-CN" sz="1800" b="0" i="0" u="none" strike="noStrike" kern="100" cap="none" spc="0" baseline="0">
                <a:solidFill>
                  <a:schemeClr val="tx1"/>
                </a:solidFill>
                <a:latin typeface="Times New Roman" pitchFamily="18" charset="0"/>
                <a:ea typeface="Calibri" pitchFamily="0" charset="0"/>
                <a:cs typeface="Lucida Sans"/>
              </a:rPr>
              <a:t> et al., 2024).</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Suitable for digital health interventions such as </a:t>
            </a:r>
            <a:r>
              <a:rPr lang="en-US" altLang="zh-CN" sz="1800" b="0" i="0" u="none" strike="noStrike" kern="100" cap="none" spc="0" baseline="0">
                <a:solidFill>
                  <a:schemeClr val="tx1"/>
                </a:solidFill>
                <a:latin typeface="Times New Roman" pitchFamily="18" charset="0"/>
                <a:ea typeface="Calibri" pitchFamily="0" charset="0"/>
                <a:cs typeface="Lucida Sans"/>
              </a:rPr>
              <a:t>FitTrack</a:t>
            </a:r>
            <a:r>
              <a:rPr lang="en-US" altLang="zh-CN" sz="1800" b="0" i="0" u="none" strike="noStrike" kern="100" cap="none" spc="0" baseline="0">
                <a:solidFill>
                  <a:schemeClr val="tx1"/>
                </a:solidFill>
                <a:latin typeface="Times New Roman" pitchFamily="18" charset="0"/>
                <a:ea typeface="Calibri" pitchFamily="0" charset="0"/>
                <a:cs typeface="Lucida Sans"/>
              </a:rPr>
              <a:t>+ (</a:t>
            </a:r>
            <a:r>
              <a:rPr lang="en-US" altLang="zh-CN" sz="1800" b="0" i="0" u="none" strike="noStrike" kern="100" cap="none" spc="0" baseline="0">
                <a:solidFill>
                  <a:schemeClr val="tx1"/>
                </a:solidFill>
                <a:latin typeface="Times New Roman" pitchFamily="18" charset="0"/>
                <a:ea typeface="Calibri" pitchFamily="0" charset="0"/>
                <a:cs typeface="Lucida Sans"/>
              </a:rPr>
              <a:t>Shaluhiyah</a:t>
            </a:r>
            <a:r>
              <a:rPr lang="en-US" altLang="zh-CN" sz="1800" b="0" i="0" u="none" strike="noStrike" kern="100" cap="none" spc="0" baseline="0">
                <a:solidFill>
                  <a:schemeClr val="tx1"/>
                </a:solidFill>
                <a:latin typeface="Times New Roman" pitchFamily="18" charset="0"/>
                <a:ea typeface="Calibri" pitchFamily="0" charset="0"/>
                <a:cs typeface="Lucida Sans"/>
              </a:rPr>
              <a:t>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228600" indent="-228600" algn="l" eaLnBrk="1" fontAlgn="auto" latinLnBrk="0" hangingPunct="1">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Aptos" pitchFamily="0" charset="0"/>
              <a:ea typeface="等线" pitchFamily="0" charset="0"/>
              <a:cs typeface="Lucida Sans"/>
            </a:endParaRPr>
          </a:p>
        </p:txBody>
      </p:sp>
      <p:pic>
        <p:nvPicPr>
          <p:cNvPr id="113" name="Images"/>
          <p:cNvPicPr>
            <a:picLocks noChangeAspect="1"/>
          </p:cNvPicPr>
          <p:nvPr/>
        </p:nvPicPr>
        <p:blipFill>
          <a:blip r:embed="rId1" cstate="print"/>
          <a:stretch>
            <a:fillRect/>
          </a:stretch>
        </p:blipFill>
        <p:spPr>
          <a:xfrm rot="0">
            <a:off x="7312553" y="1825625"/>
            <a:ext cx="2900892" cy="4351338"/>
          </a:xfrm>
          <a:prstGeom prst="rect"/>
          <a:noFill/>
          <a:ln w="12700" cmpd="sng" cap="flat">
            <a:noFill/>
            <a:prstDash val="solid"/>
            <a:miter/>
          </a:ln>
        </p:spPr>
      </p:pic>
    </p:spTree>
    <p:extLst>
      <p:ext uri="{BB962C8B-B14F-4D97-AF65-F5344CB8AC3E}">
        <p14:creationId xmlns:p14="http://schemas.microsoft.com/office/powerpoint/2010/main" val="874010794"/>
      </p:ext>
    </p:extLst>
  </p:cSld>
  <p:clrMapOvr>
    <a:masterClrMapping/>
  </p:clrMapOvr>
</p:sld>
</file>

<file path=ppt/slides/slide2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17"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Times New Roman" pitchFamily="18" charset="0"/>
              </a:rPr>
              <a:t>Why PRECEDE–PROCEED Model for Obesity?</a:t>
            </a:r>
            <a:endParaRPr lang="zh-CN" altLang="en-US" sz="4400" b="1" i="0" u="none" strike="noStrike" kern="1200" cap="none" spc="0" baseline="0">
              <a:solidFill>
                <a:schemeClr val="tx1"/>
              </a:solidFill>
              <a:latin typeface="Times New Roman" pitchFamily="18" charset="0"/>
              <a:ea typeface="等线 Light" pitchFamily="0" charset="0"/>
              <a:cs typeface="Times New Roman" pitchFamily="18" charset="0"/>
            </a:endParaRPr>
          </a:p>
        </p:txBody>
      </p:sp>
      <p:sp>
        <p:nvSpPr>
          <p:cNvPr id="118"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Obesity influenced by behavioural, environmental and social factors (</a:t>
            </a:r>
            <a:r>
              <a:rPr lang="en-US" altLang="zh-CN" sz="1800" b="0" i="0" u="none" strike="noStrike" kern="100" cap="none" spc="0" baseline="0">
                <a:solidFill>
                  <a:schemeClr val="tx1"/>
                </a:solidFill>
                <a:latin typeface="Times New Roman" pitchFamily="18" charset="0"/>
                <a:ea typeface="Calibri" pitchFamily="0" charset="0"/>
                <a:cs typeface="Lucida Sans"/>
              </a:rPr>
              <a:t>Orsso</a:t>
            </a:r>
            <a:r>
              <a:rPr lang="en-US" altLang="zh-CN" sz="1800" b="0" i="0" u="none" strike="noStrike" kern="100" cap="none" spc="0" baseline="0">
                <a:solidFill>
                  <a:schemeClr val="tx1"/>
                </a:solidFill>
                <a:latin typeface="Times New Roman" pitchFamily="18" charset="0"/>
                <a:ea typeface="Calibri" pitchFamily="0" charset="0"/>
                <a:cs typeface="Lucida Sans"/>
              </a:rPr>
              <a:t> et al., 2024)</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PRECEDE–PROCEED identifies multiple determinants of health (Maleki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Supports systematic planning of health promotion interventions (Selvaraj and Sriram, 2022)</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Suitable for digital health interventions targeting lifestyle change (</a:t>
            </a:r>
            <a:r>
              <a:rPr lang="en-US" altLang="zh-CN" sz="1800" b="0" i="0" u="none" strike="noStrike" kern="100" cap="none" spc="0" baseline="0">
                <a:solidFill>
                  <a:schemeClr val="tx1"/>
                </a:solidFill>
                <a:latin typeface="Times New Roman" pitchFamily="18" charset="0"/>
                <a:ea typeface="Calibri" pitchFamily="0" charset="0"/>
                <a:cs typeface="Lucida Sans"/>
              </a:rPr>
              <a:t>Shaluhiyah</a:t>
            </a:r>
            <a:r>
              <a:rPr lang="en-US" altLang="zh-CN" sz="1800" b="0" i="0" u="none" strike="noStrike" kern="100" cap="none" spc="0" baseline="0">
                <a:solidFill>
                  <a:schemeClr val="tx1"/>
                </a:solidFill>
                <a:latin typeface="Times New Roman" pitchFamily="18" charset="0"/>
                <a:ea typeface="Calibri" pitchFamily="0" charset="0"/>
                <a:cs typeface="Lucida Sans"/>
              </a:rPr>
              <a:t>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228600" indent="-228600" algn="just" eaLnBrk="1" fontAlgn="auto" latinLnBrk="0" hangingPunct="1">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Aptos" pitchFamily="0" charset="0"/>
              <a:ea typeface="等线" pitchFamily="0" charset="0"/>
              <a:cs typeface="Lucida Sans"/>
            </a:endParaRPr>
          </a:p>
        </p:txBody>
      </p:sp>
      <p:pic>
        <p:nvPicPr>
          <p:cNvPr id="119" name="Images" descr="Figure 1 from Application of the precede-proceed model in the evaluation of  a community based youth fitness and nutrition summer camp program |  Semantic Scholar"/>
          <p:cNvPicPr>
            <a:picLocks noChangeAspect="1"/>
          </p:cNvPicPr>
          <p:nvPr/>
        </p:nvPicPr>
        <p:blipFill>
          <a:blip r:embed="rId1" cstate="print"/>
          <a:stretch>
            <a:fillRect/>
          </a:stretch>
        </p:blipFill>
        <p:spPr>
          <a:xfrm rot="0">
            <a:off x="6218238" y="1976438"/>
            <a:ext cx="4937125" cy="3144836"/>
          </a:xfrm>
          <a:prstGeom prst="rect"/>
          <a:noFill/>
          <a:ln w="12700" cmpd="sng" cap="flat">
            <a:noFill/>
            <a:prstDash val="solid"/>
            <a:miter/>
          </a:ln>
        </p:spPr>
      </p:pic>
      <p:sp>
        <p:nvSpPr>
          <p:cNvPr id="120" name="Rectangles"/>
          <p:cNvSpPr>
            <a:spLocks/>
          </p:cNvSpPr>
          <p:nvPr/>
        </p:nvSpPr>
        <p:spPr>
          <a:xfrm rot="0">
            <a:off x="6329363" y="5241925"/>
            <a:ext cx="4826000" cy="929640"/>
          </a:xfrm>
          <a:prstGeom prst="rect"/>
          <a:noFill/>
          <a:ln w="12700" cmpd="sng" cap="flat">
            <a:noFill/>
            <a:prstDash val="solid"/>
            <a:round/>
          </a:ln>
        </p:spPr>
        <p:txBody>
          <a:bodyPr vert="horz" wrap="square" lIns="91440" tIns="45720" rIns="91440" bIns="45720" anchor="t" anchorCtr="0">
            <a:prstTxWarp prst="textNoShape"/>
            <a:spAutoFit/>
          </a:bodyPr>
          <a:lstStyle/>
          <a:p>
            <a:pPr marL="0" indent="0" algn="ctr" eaLnBrk="1" fontAlgn="base" latinLnBrk="0" hangingPunct="1">
              <a:lnSpc>
                <a:spcPct val="100000"/>
              </a:lnSpc>
              <a:spcBef>
                <a:spcPts val="0"/>
              </a:spcBef>
              <a:spcAft>
                <a:spcPts val="0"/>
              </a:spcAft>
              <a:buNone/>
            </a:pPr>
            <a:r>
              <a:rPr lang="en-US" altLang="zh-CN" sz="1400" b="0" i="0" u="none" strike="noStrike" kern="1200" cap="none" spc="0" baseline="0">
                <a:solidFill>
                  <a:srgbClr val="000000"/>
                </a:solidFill>
                <a:latin typeface="Times New Roman" pitchFamily="18" charset="0"/>
                <a:ea typeface="等线" pitchFamily="0" charset="0"/>
                <a:cs typeface="Times New Roman" pitchFamily="18" charset="0"/>
              </a:rPr>
              <a:t>Source: https://www.semanticscholar.org/paper/Application-of-the-precede-proceed-model-in-the-of-Johnson/51561d0cd7e91e1a3001833275c0559977bc11f2/figure/0</a:t>
            </a:r>
            <a:endParaRPr lang="zh-CN" altLang="en-US" sz="1400" b="0" i="0" u="none" strike="noStrike" kern="1200" cap="none" spc="0" baseline="0">
              <a:solidFill>
                <a:srgbClr val="000000"/>
              </a:solidFill>
              <a:latin typeface="Times New Roman" pitchFamily="18" charset="0"/>
              <a:ea typeface="等线" pitchFamily="0" charset="0"/>
              <a:cs typeface="Times New Roman" pitchFamily="18" charset="0"/>
            </a:endParaRPr>
          </a:p>
        </p:txBody>
      </p:sp>
    </p:spTree>
    <p:extLst>
      <p:ext uri="{BB962C8B-B14F-4D97-AF65-F5344CB8AC3E}">
        <p14:creationId xmlns:p14="http://schemas.microsoft.com/office/powerpoint/2010/main" val="2026494877"/>
      </p:ext>
    </p:extLst>
  </p:cSld>
  <p:clrMapOvr>
    <a:masterClrMapping/>
  </p:clrMapOvr>
</p:sld>
</file>

<file path=ppt/slides/slide2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4"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Calibri" pitchFamily="0" charset="0"/>
              </a:rPr>
              <a:t>PRECEDE–PROCEED Model Applied to FitTrack+</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125" name="Text box"/>
          <p:cNvSpPr>
            <a:spLocks noGrp="1"/>
          </p:cNvSpPr>
          <p:nvPr>
            <p:ph type="body" idx="1"/>
          </p:nvPr>
        </p:nvSpPr>
        <p:spPr>
          <a:xfrm rot="0">
            <a:off x="838200" y="1825625"/>
            <a:ext cx="6411913"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1800" b="1" i="0" u="none" strike="noStrike" kern="100" cap="none" spc="0" baseline="0">
                <a:solidFill>
                  <a:schemeClr val="tx1"/>
                </a:solidFill>
                <a:latin typeface="Times New Roman" pitchFamily="18" charset="0"/>
                <a:ea typeface="Calibri" pitchFamily="0" charset="0"/>
                <a:cs typeface="Lucida Sans"/>
              </a:rPr>
              <a:t>Social assessment:</a:t>
            </a:r>
            <a:r>
              <a:rPr lang="en-US" altLang="zh-CN" sz="1800" b="0" i="0" u="none" strike="noStrike" kern="100" cap="none" spc="0" baseline="0">
                <a:solidFill>
                  <a:schemeClr val="tx1"/>
                </a:solidFill>
                <a:latin typeface="Times New Roman" pitchFamily="18" charset="0"/>
                <a:ea typeface="Calibri" pitchFamily="0" charset="0"/>
                <a:cs typeface="Lucida Sans"/>
              </a:rPr>
              <a:t> Rising obesity rates affect young adults’ health and wellbeing (NHS Digital, 2023; Kim, 2024).</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1800" b="1" i="0" u="none" strike="noStrike" kern="100" cap="none" spc="0" baseline="0">
                <a:solidFill>
                  <a:schemeClr val="tx1"/>
                </a:solidFill>
                <a:latin typeface="Times New Roman" pitchFamily="18" charset="0"/>
                <a:ea typeface="Calibri" pitchFamily="0" charset="0"/>
                <a:cs typeface="Lucida Sans"/>
              </a:rPr>
              <a:t>Epidemiological assessment:</a:t>
            </a:r>
            <a:r>
              <a:rPr lang="en-US" altLang="zh-CN" sz="1800" b="0" i="0" u="none" strike="noStrike" kern="100" cap="none" spc="0" baseline="0">
                <a:solidFill>
                  <a:schemeClr val="tx1"/>
                </a:solidFill>
                <a:latin typeface="Times New Roman" pitchFamily="18" charset="0"/>
                <a:ea typeface="Calibri" pitchFamily="0" charset="0"/>
                <a:cs typeface="Lucida Sans"/>
              </a:rPr>
              <a:t> Obesity linked to diabetes and cardiovascular disease (Huang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1800" b="1" i="0" u="none" strike="noStrike" kern="100" cap="none" spc="0" baseline="0">
                <a:solidFill>
                  <a:schemeClr val="tx1"/>
                </a:solidFill>
                <a:latin typeface="Times New Roman" pitchFamily="18" charset="0"/>
                <a:ea typeface="Calibri" pitchFamily="0" charset="0"/>
                <a:cs typeface="Lucida Sans"/>
              </a:rPr>
              <a:t>Behavioural assessment:</a:t>
            </a:r>
            <a:r>
              <a:rPr lang="en-US" altLang="zh-CN" sz="1800" b="0" i="0" u="none" strike="noStrike" kern="100" cap="none" spc="0" baseline="0">
                <a:solidFill>
                  <a:schemeClr val="tx1"/>
                </a:solidFill>
                <a:latin typeface="Times New Roman" pitchFamily="18" charset="0"/>
                <a:ea typeface="Calibri" pitchFamily="0" charset="0"/>
                <a:cs typeface="Lucida Sans"/>
              </a:rPr>
              <a:t> Poor diet and sedentary behaviour increase obesity risk (De Luca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1800" b="1" i="0" u="none" strike="noStrike" kern="100" cap="none" spc="0" baseline="0">
                <a:solidFill>
                  <a:schemeClr val="tx1"/>
                </a:solidFill>
                <a:latin typeface="Times New Roman" pitchFamily="18" charset="0"/>
                <a:ea typeface="Calibri" pitchFamily="0" charset="0"/>
                <a:cs typeface="Lucida Sans"/>
              </a:rPr>
              <a:t>Intervention:</a:t>
            </a:r>
            <a:r>
              <a:rPr lang="en-US" altLang="zh-CN" sz="1800" b="0" i="0" u="none" strike="noStrike" kern="100" cap="none" spc="0" baseline="0">
                <a:solidFill>
                  <a:schemeClr val="tx1"/>
                </a:solidFill>
                <a:latin typeface="Times New Roman" pitchFamily="18" charset="0"/>
                <a:ea typeface="Calibri" pitchFamily="0" charset="0"/>
                <a:cs typeface="Lucida Sans"/>
              </a:rPr>
              <a:t> </a:t>
            </a:r>
            <a:r>
              <a:rPr lang="en-US" altLang="zh-CN" sz="1800" b="0" i="0" u="none" strike="noStrike" kern="100" cap="none" spc="0" baseline="0">
                <a:solidFill>
                  <a:schemeClr val="tx1"/>
                </a:solidFill>
                <a:latin typeface="Times New Roman" pitchFamily="18" charset="0"/>
                <a:ea typeface="Calibri" pitchFamily="0" charset="0"/>
                <a:cs typeface="Lucida Sans"/>
              </a:rPr>
              <a:t>FitTrack</a:t>
            </a:r>
            <a:r>
              <a:rPr lang="en-US" altLang="zh-CN" sz="1800" b="0" i="0" u="none" strike="noStrike" kern="100" cap="none" spc="0" baseline="0">
                <a:solidFill>
                  <a:schemeClr val="tx1"/>
                </a:solidFill>
                <a:latin typeface="Times New Roman" pitchFamily="18" charset="0"/>
                <a:ea typeface="Calibri" pitchFamily="0" charset="0"/>
                <a:cs typeface="Lucida Sans"/>
              </a:rPr>
              <a:t>+ app promotes healthy lifestyle monitoring and coaching (Pujia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1800" b="1" i="0" u="none" strike="noStrike" kern="100" cap="none" spc="0" baseline="0">
                <a:solidFill>
                  <a:schemeClr val="tx1"/>
                </a:solidFill>
                <a:latin typeface="Times New Roman" pitchFamily="18" charset="0"/>
                <a:ea typeface="Calibri" pitchFamily="0" charset="0"/>
                <a:cs typeface="Lucida Sans"/>
              </a:rPr>
              <a:t>Implementation:</a:t>
            </a:r>
            <a:r>
              <a:rPr lang="en-US" altLang="zh-CN" sz="1800" b="0" i="0" u="none" strike="noStrike" kern="100" cap="none" spc="0" baseline="0">
                <a:solidFill>
                  <a:schemeClr val="tx1"/>
                </a:solidFill>
                <a:latin typeface="Times New Roman" pitchFamily="18" charset="0"/>
                <a:ea typeface="Calibri" pitchFamily="0" charset="0"/>
                <a:cs typeface="Lucida Sans"/>
              </a:rPr>
              <a:t> Mobile platform enables large-scale public health intervention (</a:t>
            </a:r>
            <a:r>
              <a:rPr lang="en-US" altLang="zh-CN" sz="1800" b="0" i="0" u="none" strike="noStrike" kern="100" cap="none" spc="0" baseline="0">
                <a:solidFill>
                  <a:schemeClr val="tx1"/>
                </a:solidFill>
                <a:latin typeface="Times New Roman" pitchFamily="18" charset="0"/>
                <a:ea typeface="Calibri" pitchFamily="0" charset="0"/>
                <a:cs typeface="Lucida Sans"/>
              </a:rPr>
              <a:t>Shaluhiyah</a:t>
            </a:r>
            <a:r>
              <a:rPr lang="en-US" altLang="zh-CN" sz="1800" b="0" i="0" u="none" strike="noStrike" kern="100" cap="none" spc="0" baseline="0">
                <a:solidFill>
                  <a:schemeClr val="tx1"/>
                </a:solidFill>
                <a:latin typeface="Times New Roman" pitchFamily="18" charset="0"/>
                <a:ea typeface="Calibri" pitchFamily="0" charset="0"/>
                <a:cs typeface="Lucida Sans"/>
              </a:rPr>
              <a:t>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1800" b="1" i="0" u="none" strike="noStrike" kern="100" cap="none" spc="0" baseline="0">
                <a:solidFill>
                  <a:schemeClr val="tx1"/>
                </a:solidFill>
                <a:latin typeface="Times New Roman" pitchFamily="18" charset="0"/>
                <a:ea typeface="Calibri" pitchFamily="0" charset="0"/>
                <a:cs typeface="Lucida Sans"/>
              </a:rPr>
              <a:t>Evaluation:</a:t>
            </a:r>
            <a:r>
              <a:rPr lang="en-US" altLang="zh-CN" sz="1800" b="0" i="0" u="none" strike="noStrike" kern="100" cap="none" spc="0" baseline="0">
                <a:solidFill>
                  <a:schemeClr val="tx1"/>
                </a:solidFill>
                <a:latin typeface="Times New Roman" pitchFamily="18" charset="0"/>
                <a:ea typeface="Calibri" pitchFamily="0" charset="0"/>
                <a:cs typeface="Lucida Sans"/>
              </a:rPr>
              <a:t> Health outcomes and user engagement measured to assess effectiveness (</a:t>
            </a:r>
            <a:r>
              <a:rPr lang="en-US" altLang="zh-CN" sz="1800" b="0" i="0" u="none" strike="noStrike" kern="100" cap="none" spc="0" baseline="0">
                <a:solidFill>
                  <a:schemeClr val="tx1"/>
                </a:solidFill>
                <a:latin typeface="Times New Roman" pitchFamily="18" charset="0"/>
                <a:ea typeface="Calibri" pitchFamily="0" charset="0"/>
                <a:cs typeface="Lucida Sans"/>
              </a:rPr>
              <a:t>Motevalli</a:t>
            </a:r>
            <a:r>
              <a:rPr lang="en-US" altLang="zh-CN" sz="1800" b="0" i="0" u="none" strike="noStrike" kern="100" cap="none" spc="0" baseline="0">
                <a:solidFill>
                  <a:schemeClr val="tx1"/>
                </a:solidFill>
                <a:latin typeface="Times New Roman" pitchFamily="18" charset="0"/>
                <a:ea typeface="Calibri" pitchFamily="0" charset="0"/>
                <a:cs typeface="Lucida Sans"/>
              </a:rPr>
              <a:t>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228600" indent="-228600" algn="l" eaLnBrk="1" fontAlgn="auto" latinLnBrk="0" hangingPunct="1">
              <a:lnSpc>
                <a:spcPct val="70000"/>
              </a:lnSpc>
              <a:spcBef>
                <a:spcPts val="1000"/>
              </a:spcBef>
              <a:spcAft>
                <a:spcPts val="0"/>
              </a:spcAft>
              <a:buFont typeface="Arial" pitchFamily="34" charset="0"/>
              <a:buChar char="•"/>
            </a:pPr>
            <a:endParaRPr lang="zh-CN" altLang="en-US" sz="1100" b="0" i="0" u="none" strike="noStrike" kern="1200" cap="none" spc="0" baseline="0">
              <a:solidFill>
                <a:schemeClr val="tx1"/>
              </a:solidFill>
              <a:latin typeface="Aptos" pitchFamily="0" charset="0"/>
              <a:ea typeface="等线" pitchFamily="0" charset="0"/>
              <a:cs typeface="Lucida Sans"/>
            </a:endParaRPr>
          </a:p>
        </p:txBody>
      </p:sp>
      <p:pic>
        <p:nvPicPr>
          <p:cNvPr id="126" name="Images"/>
          <p:cNvPicPr>
            <a:picLocks noChangeAspect="1"/>
          </p:cNvPicPr>
          <p:nvPr/>
        </p:nvPicPr>
        <p:blipFill>
          <a:blip r:embed="rId1" cstate="print"/>
          <a:stretch>
            <a:fillRect/>
          </a:stretch>
        </p:blipFill>
        <p:spPr>
          <a:xfrm rot="0">
            <a:off x="7250113" y="1563688"/>
            <a:ext cx="2986087" cy="4022725"/>
          </a:xfrm>
          <a:prstGeom prst="rect"/>
          <a:noFill/>
          <a:ln w="12700" cmpd="sng" cap="flat">
            <a:noFill/>
            <a:prstDash val="solid"/>
            <a:miter/>
          </a:ln>
        </p:spPr>
      </p:pic>
    </p:spTree>
    <p:extLst>
      <p:ext uri="{BB962C8B-B14F-4D97-AF65-F5344CB8AC3E}">
        <p14:creationId xmlns:p14="http://schemas.microsoft.com/office/powerpoint/2010/main" val="135855429"/>
      </p:ext>
    </p:extLst>
  </p:cSld>
  <p:clrMapOvr>
    <a:masterClrMapping/>
  </p:clrMapOvr>
</p:sld>
</file>

<file path=ppt/slides/slide2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0"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Calibri" pitchFamily="0" charset="0"/>
              </a:rPr>
              <a:t>Social Assessment</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131"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Obesity affects over 26% of adults in the UK (NHS Digital, 2023).</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Sedentary lifestyles increase obesity risk among young adults (Kim, 2024).</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Obesity reduces quality of life and productivity (Chen and Peng, 2022).</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FitTrack</a:t>
            </a:r>
            <a:r>
              <a:rPr lang="en-US" altLang="zh-CN" sz="1800" b="0" i="0" u="none" strike="noStrike" kern="100" cap="none" spc="0" baseline="0">
                <a:solidFill>
                  <a:schemeClr val="tx1"/>
                </a:solidFill>
                <a:latin typeface="Times New Roman" pitchFamily="18" charset="0"/>
                <a:ea typeface="Calibri" pitchFamily="0" charset="0"/>
                <a:cs typeface="Lucida Sans"/>
              </a:rPr>
              <a:t>+ promotes healthier behaviours through digital monitoring (Pujia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228600" indent="-228600" algn="l" eaLnBrk="1" fontAlgn="auto" latinLnBrk="0" hangingPunct="1">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Aptos" pitchFamily="0" charset="0"/>
              <a:ea typeface="等线" pitchFamily="0" charset="0"/>
              <a:cs typeface="Lucida Sans"/>
            </a:endParaRPr>
          </a:p>
        </p:txBody>
      </p:sp>
      <p:pic>
        <p:nvPicPr>
          <p:cNvPr id="132" name="Images" descr="UK named most overweight nation in Western Europe as obesity rate rises  faster than US | The Independent | The Independent"/>
          <p:cNvPicPr>
            <a:picLocks noChangeAspect="1"/>
          </p:cNvPicPr>
          <p:nvPr/>
        </p:nvPicPr>
        <p:blipFill>
          <a:blip r:embed="rId1" cstate="print"/>
          <a:stretch>
            <a:fillRect/>
          </a:stretch>
        </p:blipFill>
        <p:spPr>
          <a:xfrm rot="0">
            <a:off x="6218238" y="2006600"/>
            <a:ext cx="4937125" cy="3348038"/>
          </a:xfrm>
          <a:prstGeom prst="rect"/>
          <a:noFill/>
          <a:ln w="12700" cmpd="sng" cap="flat">
            <a:noFill/>
            <a:prstDash val="solid"/>
            <a:miter/>
          </a:ln>
        </p:spPr>
      </p:pic>
      <p:sp>
        <p:nvSpPr>
          <p:cNvPr id="133" name="Rectangles"/>
          <p:cNvSpPr>
            <a:spLocks/>
          </p:cNvSpPr>
          <p:nvPr/>
        </p:nvSpPr>
        <p:spPr>
          <a:xfrm rot="0">
            <a:off x="6207125" y="5527675"/>
            <a:ext cx="4887912" cy="815340"/>
          </a:xfrm>
          <a:prstGeom prst="rect"/>
          <a:noFill/>
          <a:ln w="12700" cmpd="sng" cap="flat">
            <a:noFill/>
            <a:prstDash val="solid"/>
            <a:round/>
          </a:ln>
        </p:spPr>
        <p:txBody>
          <a:bodyPr vert="horz" wrap="square" lIns="91440" tIns="45720" rIns="91440" bIns="45720" anchor="t" anchorCtr="0">
            <a:prstTxWarp prst="textNoShape"/>
            <a:spAutoFit/>
          </a:bodyPr>
          <a:lstStyle/>
          <a:p>
            <a:pPr marL="0" indent="0" algn="ctr" eaLnBrk="1" fontAlgn="base" latinLnBrk="0" hangingPunct="1">
              <a:lnSpc>
                <a:spcPct val="100000"/>
              </a:lnSpc>
              <a:spcBef>
                <a:spcPts val="0"/>
              </a:spcBef>
              <a:spcAft>
                <a:spcPts val="0"/>
              </a:spcAft>
              <a:buNone/>
            </a:pPr>
            <a:r>
              <a:rPr lang="en-US" altLang="zh-CN" sz="1200" b="0" i="0" u="none" strike="noStrike" kern="1200" cap="none" spc="0" baseline="0">
                <a:solidFill>
                  <a:srgbClr val="000000"/>
                </a:solidFill>
                <a:latin typeface="Times New Roman" pitchFamily="18" charset="0"/>
                <a:ea typeface="等线" pitchFamily="0" charset="0"/>
                <a:cs typeface="Times New Roman" pitchFamily="18" charset="0"/>
              </a:rPr>
              <a:t>Source: https://www.independent.co.uk/news/health/uk-obesity-rate-rising-overweight-worst-country-western-europe-world-us-ranking-oecd-research-a8049451.html</a:t>
            </a:r>
            <a:endParaRPr lang="zh-CN" altLang="en-US" sz="1200" b="0" i="0" u="none" strike="noStrike" kern="1200" cap="none" spc="0" baseline="0">
              <a:solidFill>
                <a:srgbClr val="000000"/>
              </a:solidFill>
              <a:latin typeface="Times New Roman" pitchFamily="18" charset="0"/>
              <a:ea typeface="等线" pitchFamily="0" charset="0"/>
              <a:cs typeface="Times New Roman" pitchFamily="18" charset="0"/>
            </a:endParaRPr>
          </a:p>
        </p:txBody>
      </p:sp>
    </p:spTree>
    <p:extLst>
      <p:ext uri="{BB962C8B-B14F-4D97-AF65-F5344CB8AC3E}">
        <p14:creationId xmlns:p14="http://schemas.microsoft.com/office/powerpoint/2010/main" val="750056952"/>
      </p:ext>
    </p:extLst>
  </p:cSld>
  <p:clrMapOvr>
    <a:masterClrMapping/>
  </p:clrMapOvr>
</p:sld>
</file>

<file path=ppt/slides/slide2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7"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Calibri" pitchFamily="0" charset="0"/>
              </a:rPr>
              <a:t>Epidemiological Assessment</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138"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Obesity increases risk of diabetes and cardiovascular disease (Huang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Sedentary behaviour and unhealthy diet are key risk factors (De Luca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Young adults show rising obesity prevalence (Kim, 2024).</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FitTrack</a:t>
            </a:r>
            <a:r>
              <a:rPr lang="en-US" altLang="zh-CN" sz="1800" b="0" i="0" u="none" strike="noStrike" kern="100" cap="none" spc="0" baseline="0">
                <a:solidFill>
                  <a:schemeClr val="tx1"/>
                </a:solidFill>
                <a:latin typeface="Times New Roman" pitchFamily="18" charset="0"/>
                <a:ea typeface="Calibri" pitchFamily="0" charset="0"/>
                <a:cs typeface="Lucida Sans"/>
              </a:rPr>
              <a:t>+ tracks health behaviours to reduce these risks (Pujia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228600" indent="-228600" algn="l" eaLnBrk="1" fontAlgn="auto" latinLnBrk="0" hangingPunct="1">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Aptos" pitchFamily="0" charset="0"/>
              <a:ea typeface="等线" pitchFamily="0" charset="0"/>
              <a:cs typeface="Lucida Sans"/>
            </a:endParaRPr>
          </a:p>
        </p:txBody>
      </p:sp>
      <p:pic>
        <p:nvPicPr>
          <p:cNvPr id="139" name="Images"/>
          <p:cNvPicPr>
            <a:picLocks noChangeAspect="1"/>
          </p:cNvPicPr>
          <p:nvPr/>
        </p:nvPicPr>
        <p:blipFill>
          <a:blip r:embed="rId1" cstate="print"/>
          <a:stretch>
            <a:fillRect/>
          </a:stretch>
        </p:blipFill>
        <p:spPr>
          <a:xfrm rot="0">
            <a:off x="6172200" y="2019300"/>
            <a:ext cx="5181599" cy="3395662"/>
          </a:xfrm>
          <a:prstGeom prst="rect"/>
          <a:noFill/>
          <a:ln w="12700" cmpd="sng" cap="flat">
            <a:noFill/>
            <a:prstDash val="solid"/>
            <a:miter/>
          </a:ln>
        </p:spPr>
      </p:pic>
      <p:sp>
        <p:nvSpPr>
          <p:cNvPr id="140" name="Rectangles"/>
          <p:cNvSpPr>
            <a:spLocks/>
          </p:cNvSpPr>
          <p:nvPr/>
        </p:nvSpPr>
        <p:spPr>
          <a:xfrm rot="0">
            <a:off x="6278563" y="5546725"/>
            <a:ext cx="4876800" cy="720089"/>
          </a:xfrm>
          <a:prstGeom prst="rect"/>
          <a:noFill/>
          <a:ln w="12700" cmpd="sng" cap="flat">
            <a:noFill/>
            <a:prstDash val="solid"/>
            <a:round/>
          </a:ln>
        </p:spPr>
        <p:txBody>
          <a:bodyPr vert="horz" wrap="square" lIns="91440" tIns="45720" rIns="91440" bIns="45720" anchor="t" anchorCtr="0">
            <a:prstTxWarp prst="textNoShape"/>
            <a:spAutoFit/>
          </a:bodyPr>
          <a:lstStyle/>
          <a:p>
            <a:pPr marL="0" indent="0" algn="ctr" eaLnBrk="1" fontAlgn="base" latinLnBrk="0" hangingPunct="1">
              <a:lnSpc>
                <a:spcPct val="100000"/>
              </a:lnSpc>
              <a:spcBef>
                <a:spcPts val="0"/>
              </a:spcBef>
              <a:spcAft>
                <a:spcPts val="0"/>
              </a:spcAft>
              <a:buNone/>
            </a:pPr>
            <a:r>
              <a:rPr lang="en-US" altLang="zh-CN" sz="1400" b="0" i="0" u="none" strike="noStrike" kern="1200" cap="none" spc="0" baseline="0">
                <a:solidFill>
                  <a:srgbClr val="000000"/>
                </a:solidFill>
                <a:latin typeface="Times New Roman" pitchFamily="18" charset="0"/>
                <a:ea typeface="等线" pitchFamily="0" charset="0"/>
                <a:cs typeface="Times New Roman" pitchFamily="18" charset="0"/>
              </a:rPr>
              <a:t>Source: https://www.ahajournals.org/doi/10.1161/CIR.0000000000000973</a:t>
            </a:r>
            <a:endParaRPr lang="zh-CN" altLang="en-US" sz="1400" b="0" i="0" u="none" strike="noStrike" kern="1200" cap="none" spc="0" baseline="0">
              <a:solidFill>
                <a:srgbClr val="000000"/>
              </a:solidFill>
              <a:latin typeface="Times New Roman" pitchFamily="18" charset="0"/>
              <a:ea typeface="等线" pitchFamily="0" charset="0"/>
              <a:cs typeface="Times New Roman" pitchFamily="18" charset="0"/>
            </a:endParaRPr>
          </a:p>
        </p:txBody>
      </p:sp>
    </p:spTree>
    <p:extLst>
      <p:ext uri="{BB962C8B-B14F-4D97-AF65-F5344CB8AC3E}">
        <p14:creationId xmlns:p14="http://schemas.microsoft.com/office/powerpoint/2010/main" val="997503713"/>
      </p:ext>
    </p:extLst>
  </p:cSld>
  <p:clrMapOvr>
    <a:masterClrMapping/>
  </p:clrMapOvr>
</p:sld>
</file>

<file path=ppt/slides/slide2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4"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Calibri" pitchFamily="0" charset="0"/>
              </a:rPr>
              <a:t>Behavioural and Environmental Assessment</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145"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2200" b="0" i="0" u="none" strike="noStrike" kern="100" cap="none" spc="0" baseline="0">
                <a:solidFill>
                  <a:schemeClr val="tx1"/>
                </a:solidFill>
                <a:latin typeface="Times New Roman" pitchFamily="18" charset="0"/>
                <a:ea typeface="Calibri" pitchFamily="0" charset="0"/>
                <a:cs typeface="Lucida Sans"/>
              </a:rPr>
              <a:t>Behavioural factors include poor diet and low physical activity (Chen and Peng, 2022).</a:t>
            </a:r>
            <a:endParaRPr lang="en-US" altLang="zh-CN" sz="22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2200" b="0" i="0" u="none" strike="noStrike" kern="100" cap="none" spc="0" baseline="0">
                <a:solidFill>
                  <a:schemeClr val="tx1"/>
                </a:solidFill>
                <a:latin typeface="Times New Roman" pitchFamily="18" charset="0"/>
                <a:ea typeface="Calibri" pitchFamily="0" charset="0"/>
                <a:cs typeface="Lucida Sans"/>
              </a:rPr>
              <a:t>Environmental factors include easy access to unhealthy foods (De Luca et al., 2025).</a:t>
            </a:r>
            <a:endParaRPr lang="en-US" altLang="zh-CN" sz="22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2200" b="0" i="0" u="none" strike="noStrike" kern="100" cap="none" spc="0" baseline="0">
                <a:solidFill>
                  <a:schemeClr val="tx1"/>
                </a:solidFill>
                <a:latin typeface="Times New Roman" pitchFamily="18" charset="0"/>
                <a:ea typeface="Calibri" pitchFamily="0" charset="0"/>
                <a:cs typeface="Lucida Sans"/>
              </a:rPr>
              <a:t>Sedentary lifestyles increase obesity risk (Kim, 2024).</a:t>
            </a:r>
            <a:endParaRPr lang="en-US" altLang="zh-CN" sz="22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2200" b="0" i="0" u="none" strike="noStrike" kern="100" cap="none" spc="0" baseline="0">
                <a:solidFill>
                  <a:schemeClr val="tx1"/>
                </a:solidFill>
                <a:latin typeface="Times New Roman" pitchFamily="18" charset="0"/>
                <a:ea typeface="Calibri" pitchFamily="0" charset="0"/>
                <a:cs typeface="Lucida Sans"/>
              </a:rPr>
              <a:t>FitTrack</a:t>
            </a:r>
            <a:r>
              <a:rPr lang="en-US" altLang="zh-CN" sz="2200" b="0" i="0" u="none" strike="noStrike" kern="100" cap="none" spc="0" baseline="0">
                <a:solidFill>
                  <a:schemeClr val="tx1"/>
                </a:solidFill>
                <a:latin typeface="Times New Roman" pitchFamily="18" charset="0"/>
                <a:ea typeface="Calibri" pitchFamily="0" charset="0"/>
                <a:cs typeface="Lucida Sans"/>
              </a:rPr>
              <a:t>+ supports behaviour change through tracking and reminders (Asbjørnsen et al., 2025).</a:t>
            </a:r>
            <a:endParaRPr lang="en-US" altLang="zh-CN" sz="2200" b="0" i="0" u="none" strike="noStrike" kern="100" cap="none" spc="0" baseline="0">
              <a:solidFill>
                <a:schemeClr val="tx1"/>
              </a:solidFill>
              <a:latin typeface="Times New Roman" pitchFamily="18" charset="0"/>
              <a:ea typeface="Calibri" pitchFamily="0" charset="0"/>
              <a:cs typeface="Lucida Sans"/>
            </a:endParaRPr>
          </a:p>
          <a:p>
            <a:pPr marL="228600" indent="-228600" algn="l" eaLnBrk="1" fontAlgn="auto" latinLnBrk="0" hangingPunct="1">
              <a:lnSpc>
                <a:spcPct val="70000"/>
              </a:lnSpc>
              <a:spcBef>
                <a:spcPts val="1000"/>
              </a:spcBef>
              <a:spcAft>
                <a:spcPts val="0"/>
              </a:spcAft>
              <a:buFont typeface="Arial" pitchFamily="34" charset="0"/>
              <a:buChar char="•"/>
            </a:pPr>
            <a:endParaRPr lang="zh-CN" altLang="en-US" sz="2200" b="0" i="0" u="none" strike="noStrike" kern="1200" cap="none" spc="0" baseline="0">
              <a:solidFill>
                <a:schemeClr val="tx1"/>
              </a:solidFill>
              <a:latin typeface="Aptos" pitchFamily="0" charset="0"/>
              <a:ea typeface="等线" pitchFamily="0" charset="0"/>
              <a:cs typeface="Lucida Sans"/>
            </a:endParaRPr>
          </a:p>
        </p:txBody>
      </p:sp>
      <p:pic>
        <p:nvPicPr>
          <p:cNvPr id="146" name="Images" descr="Challenges of Childhood Obesity and its Effect on Mental Health[v1] |  Preprints.org"/>
          <p:cNvPicPr>
            <a:picLocks noChangeAspect="1"/>
          </p:cNvPicPr>
          <p:nvPr/>
        </p:nvPicPr>
        <p:blipFill>
          <a:blip r:embed="rId1" cstate="print"/>
          <a:stretch>
            <a:fillRect/>
          </a:stretch>
        </p:blipFill>
        <p:spPr>
          <a:xfrm rot="0">
            <a:off x="6360408" y="2122198"/>
            <a:ext cx="4805181" cy="3758192"/>
          </a:xfrm>
          <a:prstGeom prst="rect"/>
          <a:noFill/>
          <a:ln w="12700" cmpd="sng" cap="flat">
            <a:noFill/>
            <a:prstDash val="solid"/>
            <a:miter/>
          </a:ln>
        </p:spPr>
      </p:pic>
    </p:spTree>
    <p:extLst>
      <p:ext uri="{BB962C8B-B14F-4D97-AF65-F5344CB8AC3E}">
        <p14:creationId xmlns:p14="http://schemas.microsoft.com/office/powerpoint/2010/main" val="2043850912"/>
      </p:ext>
    </p:extLst>
  </p:cSld>
  <p:clrMapOvr>
    <a:masterClrMapping/>
  </p:clrMapOvr>
</p:sld>
</file>

<file path=ppt/slides/slide2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50"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Calibri" pitchFamily="0" charset="0"/>
              </a:rPr>
              <a:t>Educational and Ecological Assessment</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151"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900" b="0" i="0" u="none" strike="noStrike" kern="100" cap="none" spc="0" baseline="0">
                <a:solidFill>
                  <a:schemeClr val="tx1"/>
                </a:solidFill>
                <a:latin typeface="Times New Roman" pitchFamily="18" charset="0"/>
                <a:ea typeface="Calibri" pitchFamily="0" charset="0"/>
                <a:cs typeface="Lucida Sans"/>
              </a:rPr>
              <a:t>Predisposing factors include knowledge and attitudes towards health (Selvaraj and Sriram, 2022).</a:t>
            </a:r>
            <a:endParaRPr lang="en-US" altLang="zh-CN" sz="19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900" b="0" i="0" u="none" strike="noStrike" kern="100" cap="none" spc="0" baseline="0">
                <a:solidFill>
                  <a:schemeClr val="tx1"/>
                </a:solidFill>
                <a:latin typeface="Times New Roman" pitchFamily="18" charset="0"/>
                <a:ea typeface="Calibri" pitchFamily="0" charset="0"/>
                <a:cs typeface="Lucida Sans"/>
              </a:rPr>
              <a:t>Enabling factors include access to digital technologies (Kim, 2024).</a:t>
            </a:r>
            <a:endParaRPr lang="en-US" altLang="zh-CN" sz="19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900" b="0" i="0" u="none" strike="noStrike" kern="100" cap="none" spc="0" baseline="0">
                <a:solidFill>
                  <a:schemeClr val="tx1"/>
                </a:solidFill>
                <a:latin typeface="Times New Roman" pitchFamily="18" charset="0"/>
                <a:ea typeface="Calibri" pitchFamily="0" charset="0"/>
                <a:cs typeface="Lucida Sans"/>
              </a:rPr>
              <a:t>Reinforcing factors include coaching and motivational support (Bertoli et al., 2025).</a:t>
            </a:r>
            <a:endParaRPr lang="en-US" altLang="zh-CN" sz="19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900" b="0" i="0" u="none" strike="noStrike" kern="100" cap="none" spc="0" baseline="0">
                <a:solidFill>
                  <a:schemeClr val="tx1"/>
                </a:solidFill>
                <a:latin typeface="Times New Roman" pitchFamily="18" charset="0"/>
                <a:ea typeface="Calibri" pitchFamily="0" charset="0"/>
                <a:cs typeface="Lucida Sans"/>
              </a:rPr>
              <a:t>FitTrack</a:t>
            </a:r>
            <a:r>
              <a:rPr lang="en-US" altLang="zh-CN" sz="1900" b="0" i="0" u="none" strike="noStrike" kern="100" cap="none" spc="0" baseline="0">
                <a:solidFill>
                  <a:schemeClr val="tx1"/>
                </a:solidFill>
                <a:latin typeface="Times New Roman" pitchFamily="18" charset="0"/>
                <a:ea typeface="Calibri" pitchFamily="0" charset="0"/>
                <a:cs typeface="Lucida Sans"/>
              </a:rPr>
              <a:t>+ provides education and coaching to support behaviour change (Pujia et al., 2025).</a:t>
            </a:r>
            <a:endParaRPr lang="en-US" altLang="zh-CN" sz="1900" b="0" i="0" u="none" strike="noStrike" kern="100" cap="none" spc="0" baseline="0">
              <a:solidFill>
                <a:schemeClr val="tx1"/>
              </a:solidFill>
              <a:latin typeface="Times New Roman" pitchFamily="18" charset="0"/>
              <a:ea typeface="Calibri" pitchFamily="0" charset="0"/>
              <a:cs typeface="Lucida Sans"/>
            </a:endParaRPr>
          </a:p>
          <a:p>
            <a:pPr marL="228600" indent="-228600" algn="l" eaLnBrk="1" fontAlgn="auto" latinLnBrk="0" hangingPunct="1">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Aptos" pitchFamily="0" charset="0"/>
              <a:ea typeface="等线" pitchFamily="0" charset="0"/>
              <a:cs typeface="Lucida Sans"/>
            </a:endParaRPr>
          </a:p>
        </p:txBody>
      </p:sp>
      <p:pic>
        <p:nvPicPr>
          <p:cNvPr id="152" name="Images"/>
          <p:cNvPicPr>
            <a:picLocks noChangeAspect="1"/>
          </p:cNvPicPr>
          <p:nvPr/>
        </p:nvPicPr>
        <p:blipFill>
          <a:blip r:embed="rId1" cstate="print"/>
          <a:stretch>
            <a:fillRect/>
          </a:stretch>
        </p:blipFill>
        <p:spPr>
          <a:xfrm rot="0">
            <a:off x="6172200" y="1897062"/>
            <a:ext cx="5181599" cy="3659187"/>
          </a:xfrm>
          <a:prstGeom prst="rect"/>
          <a:noFill/>
          <a:ln w="12700" cmpd="sng" cap="flat">
            <a:noFill/>
            <a:prstDash val="solid"/>
            <a:miter/>
          </a:ln>
        </p:spPr>
      </p:pic>
      <p:sp>
        <p:nvSpPr>
          <p:cNvPr id="153" name="Rectangles"/>
          <p:cNvSpPr>
            <a:spLocks/>
          </p:cNvSpPr>
          <p:nvPr/>
        </p:nvSpPr>
        <p:spPr>
          <a:xfrm rot="0">
            <a:off x="6197600" y="5705475"/>
            <a:ext cx="5202237" cy="585787"/>
          </a:xfrm>
          <a:prstGeom prst="rect"/>
          <a:noFill/>
          <a:ln w="12700" cmpd="sng" cap="flat">
            <a:noFill/>
            <a:prstDash val="solid"/>
            <a:round/>
          </a:ln>
        </p:spPr>
        <p:txBody>
          <a:bodyPr vert="horz" wrap="square" lIns="91440" tIns="45720" rIns="91440" bIns="45720" anchor="t" anchorCtr="0">
            <a:prstTxWarp prst="textNoShape"/>
            <a:spAutoFit/>
          </a:bodyPr>
          <a:lstStyle/>
          <a:p>
            <a:pPr marL="0" indent="0" algn="ctr" eaLnBrk="1" fontAlgn="base" latinLnBrk="0" hangingPunct="1">
              <a:lnSpc>
                <a:spcPct val="100000"/>
              </a:lnSpc>
              <a:spcBef>
                <a:spcPts val="0"/>
              </a:spcBef>
              <a:spcAft>
                <a:spcPts val="0"/>
              </a:spcAft>
              <a:buNone/>
            </a:pPr>
            <a:r>
              <a:rPr lang="en-US" altLang="zh-CN" sz="1600" b="0" i="0" u="none" strike="noStrike" kern="1200" cap="none" spc="0" baseline="0">
                <a:solidFill>
                  <a:srgbClr val="000000"/>
                </a:solidFill>
                <a:latin typeface="Times New Roman" pitchFamily="18" charset="0"/>
                <a:ea typeface="等线" pitchFamily="0" charset="0"/>
                <a:cs typeface="Times New Roman" pitchFamily="18" charset="0"/>
              </a:rPr>
              <a:t>Source: https://greenwoodhigh.edu.in/environmental-educations-role-today-a-must-for-all-ages/</a:t>
            </a:r>
            <a:endParaRPr lang="zh-CN" altLang="en-US" sz="1600" b="0" i="0" u="none" strike="noStrike" kern="1200" cap="none" spc="0" baseline="0">
              <a:solidFill>
                <a:srgbClr val="000000"/>
              </a:solidFill>
              <a:latin typeface="Times New Roman" pitchFamily="18" charset="0"/>
              <a:ea typeface="等线" pitchFamily="0" charset="0"/>
              <a:cs typeface="Times New Roman" pitchFamily="18" charset="0"/>
            </a:endParaRPr>
          </a:p>
        </p:txBody>
      </p:sp>
    </p:spTree>
    <p:extLst>
      <p:ext uri="{BB962C8B-B14F-4D97-AF65-F5344CB8AC3E}">
        <p14:creationId xmlns:p14="http://schemas.microsoft.com/office/powerpoint/2010/main" val="1110306934"/>
      </p:ext>
    </p:extLst>
  </p:cSld>
  <p:clrMapOvr>
    <a:masterClrMapping/>
  </p:clrMapOvr>
</p:sld>
</file>

<file path=ppt/slides/slide2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57"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Calibri" pitchFamily="0" charset="0"/>
              </a:rPr>
              <a:t>Administrative and Policy Assessment</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158"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900" b="0" i="0" u="none" strike="noStrike" kern="100" cap="none" spc="0" baseline="0">
                <a:solidFill>
                  <a:schemeClr val="tx1"/>
                </a:solidFill>
                <a:latin typeface="Times New Roman" pitchFamily="18" charset="0"/>
                <a:ea typeface="Calibri" pitchFamily="0" charset="0"/>
                <a:cs typeface="Lucida Sans"/>
              </a:rPr>
              <a:t>Successful interventions require organisational and technological resources (</a:t>
            </a:r>
            <a:r>
              <a:rPr lang="en-US" altLang="zh-CN" sz="1900" b="0" i="0" u="none" strike="noStrike" kern="100" cap="none" spc="0" baseline="0">
                <a:solidFill>
                  <a:schemeClr val="tx1"/>
                </a:solidFill>
                <a:latin typeface="Times New Roman" pitchFamily="18" charset="0"/>
                <a:ea typeface="Calibri" pitchFamily="0" charset="0"/>
                <a:cs typeface="Lucida Sans"/>
              </a:rPr>
              <a:t>Orsso</a:t>
            </a:r>
            <a:r>
              <a:rPr lang="en-US" altLang="zh-CN" sz="1900" b="0" i="0" u="none" strike="noStrike" kern="100" cap="none" spc="0" baseline="0">
                <a:solidFill>
                  <a:schemeClr val="tx1"/>
                </a:solidFill>
                <a:latin typeface="Times New Roman" pitchFamily="18" charset="0"/>
                <a:ea typeface="Calibri" pitchFamily="0" charset="0"/>
                <a:cs typeface="Lucida Sans"/>
              </a:rPr>
              <a:t> et al., 2024).</a:t>
            </a:r>
            <a:endParaRPr lang="en-US" altLang="zh-CN" sz="19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900" b="0" i="0" u="none" strike="noStrike" kern="100" cap="none" spc="0" baseline="0">
                <a:solidFill>
                  <a:schemeClr val="tx1"/>
                </a:solidFill>
                <a:latin typeface="Times New Roman" pitchFamily="18" charset="0"/>
                <a:ea typeface="Calibri" pitchFamily="0" charset="0"/>
                <a:cs typeface="Lucida Sans"/>
              </a:rPr>
              <a:t>Collaboration between healthcare and technology sectors is essential (</a:t>
            </a:r>
            <a:r>
              <a:rPr lang="en-US" altLang="zh-CN" sz="1900" b="0" i="0" u="none" strike="noStrike" kern="100" cap="none" spc="0" baseline="0">
                <a:solidFill>
                  <a:schemeClr val="tx1"/>
                </a:solidFill>
                <a:latin typeface="Times New Roman" pitchFamily="18" charset="0"/>
                <a:ea typeface="Calibri" pitchFamily="0" charset="0"/>
                <a:cs typeface="Lucida Sans"/>
              </a:rPr>
              <a:t>Shaluhiyah</a:t>
            </a:r>
            <a:r>
              <a:rPr lang="en-US" altLang="zh-CN" sz="1900" b="0" i="0" u="none" strike="noStrike" kern="100" cap="none" spc="0" baseline="0">
                <a:solidFill>
                  <a:schemeClr val="tx1"/>
                </a:solidFill>
                <a:latin typeface="Times New Roman" pitchFamily="18" charset="0"/>
                <a:ea typeface="Calibri" pitchFamily="0" charset="0"/>
                <a:cs typeface="Lucida Sans"/>
              </a:rPr>
              <a:t> et al., 2025).</a:t>
            </a:r>
            <a:endParaRPr lang="en-US" altLang="zh-CN" sz="19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900" b="0" i="0" u="none" strike="noStrike" kern="100" cap="none" spc="0" baseline="0">
                <a:solidFill>
                  <a:schemeClr val="tx1"/>
                </a:solidFill>
                <a:latin typeface="Times New Roman" pitchFamily="18" charset="0"/>
                <a:ea typeface="Calibri" pitchFamily="0" charset="0"/>
                <a:cs typeface="Lucida Sans"/>
              </a:rPr>
              <a:t>Governments increasingly support digital health programmes (Kim, 2024).</a:t>
            </a:r>
            <a:endParaRPr lang="en-US" altLang="zh-CN" sz="19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900" b="0" i="0" u="none" strike="noStrike" kern="100" cap="none" spc="0" baseline="0">
                <a:solidFill>
                  <a:schemeClr val="tx1"/>
                </a:solidFill>
                <a:latin typeface="Times New Roman" pitchFamily="18" charset="0"/>
                <a:ea typeface="Calibri" pitchFamily="0" charset="0"/>
                <a:cs typeface="Lucida Sans"/>
              </a:rPr>
              <a:t>FitTrack</a:t>
            </a:r>
            <a:r>
              <a:rPr lang="en-US" altLang="zh-CN" sz="1900" b="0" i="0" u="none" strike="noStrike" kern="100" cap="none" spc="0" baseline="0">
                <a:solidFill>
                  <a:schemeClr val="tx1"/>
                </a:solidFill>
                <a:latin typeface="Times New Roman" pitchFamily="18" charset="0"/>
                <a:ea typeface="Calibri" pitchFamily="0" charset="0"/>
                <a:cs typeface="Lucida Sans"/>
              </a:rPr>
              <a:t>+ aligns with digital health strategies for obesity prevention (Pujia et al., 2025).</a:t>
            </a:r>
            <a:endParaRPr lang="en-US" altLang="zh-CN" sz="1900" b="0" i="0" u="none" strike="noStrike" kern="100" cap="none" spc="0" baseline="0">
              <a:solidFill>
                <a:schemeClr val="tx1"/>
              </a:solidFill>
              <a:latin typeface="Times New Roman" pitchFamily="18" charset="0"/>
              <a:ea typeface="Calibri" pitchFamily="0" charset="0"/>
              <a:cs typeface="Lucida Sans"/>
            </a:endParaRPr>
          </a:p>
          <a:p>
            <a:pPr marL="228600" indent="-228600" algn="l" eaLnBrk="1" fontAlgn="auto" latinLnBrk="0" hangingPunct="1">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Aptos" pitchFamily="0" charset="0"/>
              <a:ea typeface="等线" pitchFamily="0" charset="0"/>
              <a:cs typeface="Lucida Sans"/>
            </a:endParaRPr>
          </a:p>
        </p:txBody>
      </p:sp>
      <p:pic>
        <p:nvPicPr>
          <p:cNvPr id="159" name="Images"/>
          <p:cNvPicPr>
            <a:picLocks noChangeAspect="1"/>
          </p:cNvPicPr>
          <p:nvPr/>
        </p:nvPicPr>
        <p:blipFill>
          <a:blip r:embed="rId1" cstate="print"/>
          <a:stretch>
            <a:fillRect/>
          </a:stretch>
        </p:blipFill>
        <p:spPr>
          <a:xfrm rot="0">
            <a:off x="6172200" y="1917700"/>
            <a:ext cx="5181599" cy="3530600"/>
          </a:xfrm>
          <a:prstGeom prst="rect"/>
          <a:noFill/>
          <a:ln w="12700" cmpd="sng" cap="flat">
            <a:noFill/>
            <a:prstDash val="solid"/>
            <a:miter/>
          </a:ln>
        </p:spPr>
      </p:pic>
      <p:sp>
        <p:nvSpPr>
          <p:cNvPr id="160" name="Rectangles"/>
          <p:cNvSpPr>
            <a:spLocks/>
          </p:cNvSpPr>
          <p:nvPr/>
        </p:nvSpPr>
        <p:spPr>
          <a:xfrm rot="0">
            <a:off x="6289675" y="5629275"/>
            <a:ext cx="4805362" cy="738187"/>
          </a:xfrm>
          <a:prstGeom prst="rect"/>
          <a:noFill/>
          <a:ln w="12700" cmpd="sng" cap="flat">
            <a:noFill/>
            <a:prstDash val="solid"/>
            <a:round/>
          </a:ln>
        </p:spPr>
        <p:txBody>
          <a:bodyPr vert="horz" wrap="square" lIns="91440" tIns="45720" rIns="91440" bIns="45720" anchor="t" anchorCtr="0">
            <a:prstTxWarp prst="textNoShape"/>
            <a:spAutoFit/>
          </a:bodyPr>
          <a:lstStyle/>
          <a:p>
            <a:pPr marL="0" indent="0" algn="ctr" eaLnBrk="1" fontAlgn="base" latinLnBrk="0" hangingPunct="1">
              <a:lnSpc>
                <a:spcPct val="100000"/>
              </a:lnSpc>
              <a:spcBef>
                <a:spcPts val="0"/>
              </a:spcBef>
              <a:spcAft>
                <a:spcPts val="0"/>
              </a:spcAft>
              <a:buNone/>
            </a:pPr>
            <a:r>
              <a:rPr lang="en-US" altLang="zh-CN" sz="1400" b="0" i="0" u="none" strike="noStrike" kern="1200" cap="none" spc="0" baseline="0">
                <a:solidFill>
                  <a:srgbClr val="000000"/>
                </a:solidFill>
                <a:latin typeface="Times New Roman" pitchFamily="18" charset="0"/>
                <a:ea typeface="等线" pitchFamily="0" charset="0"/>
                <a:cs typeface="Times New Roman" pitchFamily="18" charset="0"/>
              </a:rPr>
              <a:t>Source: https://www.gettyimages.in/detail/photo/medical-meeting-and-laptop-for-team-in-office-in-royalty-free-image/1446042496</a:t>
            </a:r>
            <a:endParaRPr lang="zh-CN" altLang="en-US" sz="1400" b="0" i="0" u="none" strike="noStrike" kern="1200" cap="none" spc="0" baseline="0">
              <a:solidFill>
                <a:srgbClr val="000000"/>
              </a:solidFill>
              <a:latin typeface="Times New Roman" pitchFamily="18" charset="0"/>
              <a:ea typeface="等线" pitchFamily="0" charset="0"/>
              <a:cs typeface="Times New Roman" pitchFamily="18" charset="0"/>
            </a:endParaRPr>
          </a:p>
        </p:txBody>
      </p:sp>
    </p:spTree>
    <p:extLst>
      <p:ext uri="{BB962C8B-B14F-4D97-AF65-F5344CB8AC3E}">
        <p14:creationId xmlns:p14="http://schemas.microsoft.com/office/powerpoint/2010/main" val="1753176679"/>
      </p:ext>
    </p:extLst>
  </p:cSld>
  <p:clrMapOvr>
    <a:masterClrMapping/>
  </p:clrMapOvr>
</p:sld>
</file>

<file path=ppt/slides/slide2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64"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Calibri" pitchFamily="0" charset="0"/>
              </a:rPr>
              <a:t>Implementation of the Intervention</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165"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FitTrack</a:t>
            </a:r>
            <a:r>
              <a:rPr lang="en-US" altLang="zh-CN" sz="1800" b="0" i="0" u="none" strike="noStrike" kern="100" cap="none" spc="0" baseline="0">
                <a:solidFill>
                  <a:schemeClr val="tx1"/>
                </a:solidFill>
                <a:latin typeface="Times New Roman" pitchFamily="18" charset="0"/>
                <a:ea typeface="Calibri" pitchFamily="0" charset="0"/>
                <a:cs typeface="Lucida Sans"/>
              </a:rPr>
              <a:t>+ available on mobile platforms for easy access (Pujia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Users register and enter health data such as BMI and activity levels (</a:t>
            </a:r>
            <a:r>
              <a:rPr lang="en-US" altLang="zh-CN" sz="1800" b="0" i="0" u="none" strike="noStrike" kern="100" cap="none" spc="0" baseline="0">
                <a:solidFill>
                  <a:schemeClr val="tx1"/>
                </a:solidFill>
                <a:latin typeface="Times New Roman" pitchFamily="18" charset="0"/>
                <a:ea typeface="Calibri" pitchFamily="0" charset="0"/>
                <a:cs typeface="Lucida Sans"/>
              </a:rPr>
              <a:t>Motevalli</a:t>
            </a:r>
            <a:r>
              <a:rPr lang="en-US" altLang="zh-CN" sz="1800" b="0" i="0" u="none" strike="noStrike" kern="100" cap="none" spc="0" baseline="0">
                <a:solidFill>
                  <a:schemeClr val="tx1"/>
                </a:solidFill>
                <a:latin typeface="Times New Roman" pitchFamily="18" charset="0"/>
                <a:ea typeface="Calibri" pitchFamily="0" charset="0"/>
                <a:cs typeface="Lucida Sans"/>
              </a:rPr>
              <a:t>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App monitors diet, activity and weight changes (Yen, Jin and Chiu, 2023).</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Usage and engagement data evaluate intervention effectiveness (Chen and Peng, 2022).</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228600" indent="-228600" algn="l" eaLnBrk="1" fontAlgn="auto" latinLnBrk="0" hangingPunct="1">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Aptos" pitchFamily="0" charset="0"/>
              <a:ea typeface="等线" pitchFamily="0" charset="0"/>
              <a:cs typeface="Lucida Sans"/>
            </a:endParaRPr>
          </a:p>
        </p:txBody>
      </p:sp>
      <p:pic>
        <p:nvPicPr>
          <p:cNvPr id="166" name="Images"/>
          <p:cNvPicPr>
            <a:picLocks noChangeAspect="1"/>
          </p:cNvPicPr>
          <p:nvPr/>
        </p:nvPicPr>
        <p:blipFill>
          <a:blip r:embed="rId1" cstate="print"/>
          <a:stretch>
            <a:fillRect/>
          </a:stretch>
        </p:blipFill>
        <p:spPr>
          <a:xfrm rot="0">
            <a:off x="6172200" y="1936750"/>
            <a:ext cx="5181599" cy="3498850"/>
          </a:xfrm>
          <a:prstGeom prst="rect"/>
          <a:noFill/>
          <a:ln w="12700" cmpd="sng" cap="flat">
            <a:noFill/>
            <a:prstDash val="solid"/>
            <a:miter/>
          </a:ln>
        </p:spPr>
      </p:pic>
      <p:sp>
        <p:nvSpPr>
          <p:cNvPr id="167" name="Rectangles"/>
          <p:cNvSpPr>
            <a:spLocks/>
          </p:cNvSpPr>
          <p:nvPr/>
        </p:nvSpPr>
        <p:spPr>
          <a:xfrm rot="0">
            <a:off x="6207125" y="5648325"/>
            <a:ext cx="5019674" cy="647700"/>
          </a:xfrm>
          <a:prstGeom prst="rect"/>
          <a:noFill/>
          <a:ln w="12700" cmpd="sng" cap="flat">
            <a:noFill/>
            <a:prstDash val="solid"/>
            <a:round/>
          </a:ln>
        </p:spPr>
        <p:txBody>
          <a:bodyPr vert="horz" wrap="square" lIns="91440" tIns="45720" rIns="91440" bIns="45720" anchor="t" anchorCtr="0">
            <a:prstTxWarp prst="textNoShape"/>
            <a:spAutoFit/>
          </a:bodyPr>
          <a:lstStyle/>
          <a:p>
            <a:pPr marL="0" indent="0" algn="ctr" eaLnBrk="1" fontAlgn="base" latinLnBrk="0" hangingPunct="1">
              <a:lnSpc>
                <a:spcPct val="100000"/>
              </a:lnSpc>
              <a:spcBef>
                <a:spcPts val="0"/>
              </a:spcBef>
              <a:spcAft>
                <a:spcPts val="0"/>
              </a:spcAft>
              <a:buNone/>
            </a:pPr>
            <a:r>
              <a:rPr lang="en-US" altLang="zh-CN" sz="1800" b="0" i="0" u="none" strike="noStrike" kern="1200" cap="none" spc="0" baseline="0">
                <a:solidFill>
                  <a:srgbClr val="000000"/>
                </a:solidFill>
                <a:latin typeface="Times New Roman" pitchFamily="18" charset="0"/>
                <a:ea typeface="等线" pitchFamily="0" charset="0"/>
                <a:cs typeface="Times New Roman" pitchFamily="18" charset="0"/>
              </a:rPr>
              <a:t>Source: https://kodytechnolab.com/ai-workout-app-solution/</a:t>
            </a:r>
            <a:endParaRPr lang="zh-CN" altLang="en-US" sz="1800" b="0" i="0" u="none" strike="noStrike" kern="1200" cap="none" spc="0" baseline="0">
              <a:solidFill>
                <a:srgbClr val="000000"/>
              </a:solidFill>
              <a:latin typeface="Times New Roman" pitchFamily="18" charset="0"/>
              <a:ea typeface="等线" pitchFamily="0" charset="0"/>
              <a:cs typeface="Times New Roman" pitchFamily="18" charset="0"/>
            </a:endParaRPr>
          </a:p>
        </p:txBody>
      </p:sp>
    </p:spTree>
    <p:extLst>
      <p:ext uri="{BB962C8B-B14F-4D97-AF65-F5344CB8AC3E}">
        <p14:creationId xmlns:p14="http://schemas.microsoft.com/office/powerpoint/2010/main" val="383983048"/>
      </p:ext>
    </p:extLst>
  </p:cSld>
  <p:clrMapOvr>
    <a:masterClrMapping/>
  </p:clrMapOvr>
</p:sld>
</file>

<file path=ppt/slides/slide2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71"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Times New Roman" pitchFamily="18" charset="0"/>
              </a:rPr>
              <a:t>Implementation and Accessibility of FitTrack+</a:t>
            </a:r>
            <a:endParaRPr lang="zh-CN" altLang="en-US" sz="4400" b="0" i="0" u="none" strike="noStrike" kern="1200" cap="none" spc="0" baseline="0">
              <a:solidFill>
                <a:schemeClr val="tx1"/>
              </a:solidFill>
              <a:latin typeface="Times New Roman" pitchFamily="18" charset="0"/>
              <a:ea typeface="等线 Light" pitchFamily="0" charset="0"/>
              <a:cs typeface="Times New Roman" pitchFamily="18" charset="0"/>
            </a:endParaRPr>
          </a:p>
        </p:txBody>
      </p:sp>
      <p:sp>
        <p:nvSpPr>
          <p:cNvPr id="172" name="Text box"/>
          <p:cNvSpPr>
            <a:spLocks noGrp="1"/>
          </p:cNvSpPr>
          <p:nvPr>
            <p:ph type="body" idx="1"/>
          </p:nvPr>
        </p:nvSpPr>
        <p:spPr>
          <a:xfrm rot="0">
            <a:off x="1096963" y="1846263"/>
            <a:ext cx="10058401" cy="4022725"/>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eaLnBrk="1" fontAlgn="auto" latinLnBrk="0" hangingPunct="1">
              <a:lnSpc>
                <a:spcPct val="107000"/>
              </a:lnSpc>
              <a:spcBef>
                <a:spcPts val="1000"/>
              </a:spcBef>
              <a:spcAft>
                <a:spcPts val="0"/>
              </a:spcAft>
              <a:buFont typeface="Symbol" pitchFamily="18" charset="2"/>
              <a:buChar char=""/>
            </a:pPr>
            <a:r>
              <a:rPr lang="en-US" altLang="zh-CN" sz="1800" b="0" i="0" u="none" strike="noStrike" kern="100" cap="none" spc="0" baseline="0">
                <a:solidFill>
                  <a:schemeClr val="tx1"/>
                </a:solidFill>
                <a:latin typeface="Times New Roman" pitchFamily="18" charset="0"/>
                <a:ea typeface="Calibri" pitchFamily="0" charset="0"/>
                <a:cs typeface="Lucida Sans"/>
              </a:rPr>
              <a:t>Estimated development cost: $25,000–$50,000</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l" eaLnBrk="1" fontAlgn="auto" latinLnBrk="0" hangingPunct="1">
              <a:lnSpc>
                <a:spcPct val="107000"/>
              </a:lnSpc>
              <a:spcBef>
                <a:spcPts val="1000"/>
              </a:spcBef>
              <a:spcAft>
                <a:spcPts val="0"/>
              </a:spcAft>
              <a:buFont typeface="Symbol" pitchFamily="18" charset="2"/>
              <a:buChar char=""/>
            </a:pPr>
            <a:r>
              <a:rPr lang="en-US" altLang="zh-CN" sz="1800" b="0" i="0" u="none" strike="noStrike" kern="100" cap="none" spc="0" baseline="0">
                <a:solidFill>
                  <a:schemeClr val="tx1"/>
                </a:solidFill>
                <a:latin typeface="Times New Roman" pitchFamily="18" charset="0"/>
                <a:ea typeface="Calibri" pitchFamily="0" charset="0"/>
                <a:cs typeface="Lucida Sans"/>
              </a:rPr>
              <a:t>Maintenance and updates required monthly</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l" eaLnBrk="1" fontAlgn="auto" latinLnBrk="0" hangingPunct="1">
              <a:lnSpc>
                <a:spcPct val="107000"/>
              </a:lnSpc>
              <a:spcBef>
                <a:spcPts val="1000"/>
              </a:spcBef>
              <a:spcAft>
                <a:spcPts val="0"/>
              </a:spcAft>
              <a:buFont typeface="Symbol" pitchFamily="18" charset="2"/>
              <a:buChar char=""/>
            </a:pPr>
            <a:r>
              <a:rPr lang="en-US" altLang="zh-CN" sz="1800" b="0" i="0" u="none" strike="noStrike" kern="100" cap="none" spc="0" baseline="0">
                <a:solidFill>
                  <a:schemeClr val="tx1"/>
                </a:solidFill>
                <a:latin typeface="Times New Roman" pitchFamily="18" charset="0"/>
                <a:ea typeface="Calibri" pitchFamily="0" charset="0"/>
                <a:cs typeface="Lucida Sans"/>
              </a:rPr>
              <a:t>Available on Google Play Store and Apple App Store</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l" eaLnBrk="1" fontAlgn="auto" latinLnBrk="0" hangingPunct="1">
              <a:lnSpc>
                <a:spcPct val="107000"/>
              </a:lnSpc>
              <a:spcBef>
                <a:spcPts val="1000"/>
              </a:spcBef>
              <a:spcAft>
                <a:spcPts val="0"/>
              </a:spcAft>
              <a:buFont typeface="Symbol" pitchFamily="18" charset="2"/>
              <a:buChar char=""/>
            </a:pPr>
            <a:r>
              <a:rPr lang="en-US" altLang="zh-CN" sz="1800" b="0" i="0" u="none" strike="noStrike" kern="100" cap="none" spc="0" baseline="0">
                <a:solidFill>
                  <a:schemeClr val="tx1"/>
                </a:solidFill>
                <a:latin typeface="Times New Roman" pitchFamily="18" charset="0"/>
                <a:ea typeface="Calibri" pitchFamily="0" charset="0"/>
                <a:cs typeface="Lucida Sans"/>
              </a:rPr>
              <a:t>Users download the app and create an account</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l" eaLnBrk="1" fontAlgn="auto" latinLnBrk="0" hangingPunct="1">
              <a:lnSpc>
                <a:spcPct val="107000"/>
              </a:lnSpc>
              <a:spcBef>
                <a:spcPts val="1000"/>
              </a:spcBef>
              <a:spcAft>
                <a:spcPts val="800"/>
              </a:spcAft>
              <a:buFont typeface="Symbol" pitchFamily="18" charset="2"/>
              <a:buChar char=""/>
            </a:pPr>
            <a:r>
              <a:rPr lang="en-US" altLang="zh-CN" sz="1800" b="0" i="0" u="none" strike="noStrike" kern="100" cap="none" spc="0" baseline="0">
                <a:solidFill>
                  <a:schemeClr val="tx1"/>
                </a:solidFill>
                <a:latin typeface="Times New Roman" pitchFamily="18" charset="0"/>
                <a:ea typeface="Calibri" pitchFamily="0" charset="0"/>
                <a:cs typeface="Lucida Sans"/>
              </a:rPr>
              <a:t>App tracks diet, physical activity and health metrics</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228600" indent="-228600" algn="l" eaLnBrk="1" fontAlgn="auto" latinLnBrk="0" hangingPunct="1">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Times New Roman" pitchFamily="18" charset="0"/>
              <a:ea typeface="等线" pitchFamily="0" charset="0"/>
              <a:cs typeface="Times New Roman" pitchFamily="18" charset="0"/>
            </a:endParaRPr>
          </a:p>
        </p:txBody>
      </p:sp>
      <p:graphicFrame>
        <p:nvGraphicFramePr>
          <p:cNvPr id="173" name="Sheet"/>
          <p:cNvGraphicFramePr>
            <a:graphicFrameLocks noGrp="1"/>
          </p:cNvGraphicFramePr>
          <p:nvPr>
            <p:ph type="tbl"/>
            <p:extLst>
              <p:ext uri="{D42A27DB-BD31-4B8C-83A1-F6EECF244321}"/>
            </p:extLst>
          </p:nvPr>
        </p:nvGraphicFramePr>
        <p:xfrm>
          <a:off x="7078663" y="1846263"/>
          <a:ext cx="4670424" cy="4130673"/>
        </p:xfrm>
        <a:graphic>
          <a:graphicData uri="http://schemas.openxmlformats.org/drawingml/2006/table">
            <a:tbl>
              <a:tblPr bandRow="1">
                <a:noFill/>
              </a:tblPr>
              <a:tblGrid>
                <a:gridCol w="1556804"/>
                <a:gridCol w="1556804"/>
                <a:gridCol w="1556804"/>
              </a:tblGrid>
              <a:tr h="208670">
                <a:tc>
                  <a:txBody>
                    <a:bodyPr/>
                    <a:lstStyle/>
                    <a:p>
                      <a:pPr marL="0" indent="0" algn="l" eaLnBrk="1" latinLnBrk="0" hangingPunct="1">
                        <a:lnSpc>
                          <a:spcPct val="107000"/>
                        </a:lnSpc>
                        <a:spcBef>
                          <a:spcPts val="0"/>
                        </a:spcBef>
                        <a:spcAft>
                          <a:spcPts val="800"/>
                        </a:spcAft>
                        <a:buNone/>
                      </a:pPr>
                      <a:r>
                        <a:rPr lang="en-US" altLang="zh-CN" sz="1000" b="1" i="0" u="none" strike="noStrike" kern="100" cap="none" spc="0" baseline="0">
                          <a:solidFill>
                            <a:srgbClr val="FFFFFF"/>
                          </a:solidFill>
                          <a:latin typeface="Times New Roman" pitchFamily="18" charset="0"/>
                          <a:ea typeface="等线" pitchFamily="0" charset="0"/>
                          <a:cs typeface="Times New Roman" pitchFamily="18" charset="0"/>
                        </a:rPr>
                        <a:t>Component</a:t>
                      </a:r>
                      <a:endParaRPr lang="zh-CN" altLang="en-US" sz="1000" b="1" i="0" u="none" strike="noStrike" kern="100" cap="none" spc="0" baseline="0">
                        <a:solidFill>
                          <a:srgbClr val="FFFFFF"/>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38100">
                      <a:solidFill>
                        <a:srgbClr val="FFFFFF"/>
                      </a:solidFill>
                      <a:prstDash val="solid"/>
                      <a:headEnd type="none" w="med" len="med"/>
                      <a:tailEnd type="none" w="med" len="med"/>
                    </a:lnB>
                    <a:solidFill>
                      <a:srgbClr val="156082"/>
                    </a:solidFill>
                  </a:tcPr>
                </a:tc>
                <a:tc>
                  <a:txBody>
                    <a:bodyPr/>
                    <a:lstStyle/>
                    <a:p>
                      <a:pPr marL="0" indent="0" algn="l" eaLnBrk="1" latinLnBrk="0" hangingPunct="1">
                        <a:lnSpc>
                          <a:spcPct val="107000"/>
                        </a:lnSpc>
                        <a:spcBef>
                          <a:spcPts val="0"/>
                        </a:spcBef>
                        <a:spcAft>
                          <a:spcPts val="800"/>
                        </a:spcAft>
                        <a:buNone/>
                      </a:pPr>
                      <a:r>
                        <a:rPr lang="en-US" altLang="zh-CN" sz="1000" b="1" i="0" u="none" strike="noStrike" kern="100" cap="none" spc="0" baseline="0">
                          <a:solidFill>
                            <a:srgbClr val="FFFFFF"/>
                          </a:solidFill>
                          <a:latin typeface="Times New Roman" pitchFamily="18" charset="0"/>
                          <a:ea typeface="等线" pitchFamily="0" charset="0"/>
                          <a:cs typeface="Times New Roman" pitchFamily="18" charset="0"/>
                        </a:rPr>
                        <a:t>Description</a:t>
                      </a:r>
                      <a:endParaRPr lang="zh-CN" altLang="en-US" sz="1000" b="1" i="0" u="none" strike="noStrike" kern="100" cap="none" spc="0" baseline="0">
                        <a:solidFill>
                          <a:srgbClr val="FFFFFF"/>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38100">
                      <a:solidFill>
                        <a:srgbClr val="FFFFFF"/>
                      </a:solidFill>
                      <a:prstDash val="solid"/>
                      <a:headEnd type="none" w="med" len="med"/>
                      <a:tailEnd type="none" w="med" len="med"/>
                    </a:lnB>
                    <a:solidFill>
                      <a:srgbClr val="156082"/>
                    </a:solidFill>
                  </a:tcPr>
                </a:tc>
                <a:tc>
                  <a:txBody>
                    <a:bodyPr/>
                    <a:lstStyle/>
                    <a:p>
                      <a:pPr marL="0" indent="0" algn="l" eaLnBrk="1" latinLnBrk="0" hangingPunct="1">
                        <a:lnSpc>
                          <a:spcPct val="107000"/>
                        </a:lnSpc>
                        <a:spcBef>
                          <a:spcPts val="0"/>
                        </a:spcBef>
                        <a:spcAft>
                          <a:spcPts val="800"/>
                        </a:spcAft>
                        <a:buNone/>
                      </a:pPr>
                      <a:r>
                        <a:rPr lang="en-US" altLang="zh-CN" sz="1000" b="1" i="0" u="none" strike="noStrike" kern="100" cap="none" spc="0" baseline="0">
                          <a:solidFill>
                            <a:srgbClr val="FFFFFF"/>
                          </a:solidFill>
                          <a:latin typeface="Times New Roman" pitchFamily="18" charset="0"/>
                          <a:ea typeface="等线" pitchFamily="0" charset="0"/>
                          <a:cs typeface="Times New Roman" pitchFamily="18" charset="0"/>
                        </a:rPr>
                        <a:t>Estimated Cost</a:t>
                      </a:r>
                      <a:endParaRPr lang="zh-CN" altLang="en-US" sz="1000" b="1" i="0" u="none" strike="noStrike" kern="100" cap="none" spc="0" baseline="0">
                        <a:solidFill>
                          <a:srgbClr val="FFFFFF"/>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38100">
                      <a:solidFill>
                        <a:srgbClr val="FFFFFF"/>
                      </a:solidFill>
                      <a:prstDash val="solid"/>
                      <a:headEnd type="none" w="med" len="med"/>
                      <a:tailEnd type="none" w="med" len="med"/>
                    </a:lnB>
                    <a:solidFill>
                      <a:srgbClr val="156082"/>
                    </a:solidFill>
                  </a:tcPr>
                </a:tc>
              </a:tr>
              <a:tr h="656167">
                <a:tc>
                  <a:txBody>
                    <a:bodyPr/>
                    <a:lstStyle/>
                    <a:p>
                      <a:pPr marL="0" indent="0" algn="l" eaLnBrk="1" latinLnBrk="0" hangingPunct="1">
                        <a:lnSpc>
                          <a:spcPct val="107000"/>
                        </a:lnSpc>
                        <a:spcBef>
                          <a:spcPts val="0"/>
                        </a:spcBef>
                        <a:spcAft>
                          <a:spcPts val="800"/>
                        </a:spcAft>
                        <a:buNone/>
                      </a:pPr>
                      <a:r>
                        <a:rPr lang="en-US" altLang="zh-CN" sz="1000" b="1" i="0" u="none" strike="noStrike" kern="100" cap="none" spc="0" baseline="0">
                          <a:solidFill>
                            <a:srgbClr val="FFFFFF"/>
                          </a:solidFill>
                          <a:latin typeface="Times New Roman" pitchFamily="18" charset="0"/>
                          <a:ea typeface="等线" pitchFamily="0" charset="0"/>
                          <a:cs typeface="Times New Roman" pitchFamily="18" charset="0"/>
                        </a:rPr>
                        <a:t>App Design (UI/UX)</a:t>
                      </a:r>
                      <a:endParaRPr lang="zh-CN" altLang="en-US" sz="1000" b="1" i="0" u="none" strike="noStrike" kern="100" cap="none" spc="0" baseline="0">
                        <a:solidFill>
                          <a:srgbClr val="FFFFFF"/>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156082"/>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Designing user interface, layout, and user experience for easy navigation</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CBD1D8"/>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$3,000 – $8,000</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CBD1D8"/>
                    </a:solidFill>
                  </a:tcPr>
                </a:tc>
              </a:tr>
              <a:tr h="432418">
                <a:tc>
                  <a:txBody>
                    <a:bodyPr/>
                    <a:lstStyle/>
                    <a:p>
                      <a:pPr marL="0" indent="0" algn="l" eaLnBrk="1" latinLnBrk="0" hangingPunct="1">
                        <a:lnSpc>
                          <a:spcPct val="107000"/>
                        </a:lnSpc>
                        <a:spcBef>
                          <a:spcPts val="0"/>
                        </a:spcBef>
                        <a:spcAft>
                          <a:spcPts val="800"/>
                        </a:spcAft>
                        <a:buNone/>
                      </a:pPr>
                      <a:r>
                        <a:rPr lang="en-US" altLang="zh-CN" sz="1000" b="1" i="0" u="none" strike="noStrike" kern="100" cap="none" spc="0" baseline="0">
                          <a:solidFill>
                            <a:srgbClr val="FFFFFF"/>
                          </a:solidFill>
                          <a:latin typeface="Times New Roman" pitchFamily="18" charset="0"/>
                          <a:ea typeface="等线" pitchFamily="0" charset="0"/>
                          <a:cs typeface="Times New Roman" pitchFamily="18" charset="0"/>
                        </a:rPr>
                        <a:t>App Development</a:t>
                      </a:r>
                      <a:endParaRPr lang="zh-CN" altLang="en-US" sz="1000" b="1" i="0" u="none" strike="noStrike" kern="100" cap="none" spc="0" baseline="0">
                        <a:solidFill>
                          <a:srgbClr val="FFFFFF"/>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156082"/>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Coding the application for Android and iOS platforms</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E7EAEC"/>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$15,000 – $30,000</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E7EAEC"/>
                    </a:solidFill>
                  </a:tcPr>
                </a:tc>
              </a:tr>
              <a:tr h="656167">
                <a:tc>
                  <a:txBody>
                    <a:bodyPr/>
                    <a:lstStyle/>
                    <a:p>
                      <a:pPr marL="0" indent="0" algn="l" eaLnBrk="1" latinLnBrk="0" hangingPunct="1">
                        <a:lnSpc>
                          <a:spcPct val="107000"/>
                        </a:lnSpc>
                        <a:spcBef>
                          <a:spcPts val="0"/>
                        </a:spcBef>
                        <a:spcAft>
                          <a:spcPts val="800"/>
                        </a:spcAft>
                        <a:buNone/>
                      </a:pPr>
                      <a:r>
                        <a:rPr lang="en-US" altLang="zh-CN" sz="1000" b="1" i="0" u="none" strike="noStrike" kern="100" cap="none" spc="0" baseline="0">
                          <a:solidFill>
                            <a:srgbClr val="FFFFFF"/>
                          </a:solidFill>
                          <a:latin typeface="Times New Roman" pitchFamily="18" charset="0"/>
                          <a:ea typeface="等线" pitchFamily="0" charset="0"/>
                          <a:cs typeface="Times New Roman" pitchFamily="18" charset="0"/>
                        </a:rPr>
                        <a:t>Health Data Integration</a:t>
                      </a:r>
                      <a:endParaRPr lang="zh-CN" altLang="en-US" sz="1000" b="1" i="0" u="none" strike="noStrike" kern="100" cap="none" spc="0" baseline="0">
                        <a:solidFill>
                          <a:srgbClr val="FFFFFF"/>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156082"/>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Integration with platforms such as Apple Health and Google Fit</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CBD1D8"/>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$3,000 – $7,000</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CBD1D8"/>
                    </a:solidFill>
                  </a:tcPr>
                </a:tc>
              </a:tr>
              <a:tr h="432418">
                <a:tc>
                  <a:txBody>
                    <a:bodyPr/>
                    <a:lstStyle/>
                    <a:p>
                      <a:pPr marL="0" indent="0" algn="l" eaLnBrk="1" latinLnBrk="0" hangingPunct="1">
                        <a:lnSpc>
                          <a:spcPct val="107000"/>
                        </a:lnSpc>
                        <a:spcBef>
                          <a:spcPts val="0"/>
                        </a:spcBef>
                        <a:spcAft>
                          <a:spcPts val="800"/>
                        </a:spcAft>
                        <a:buNone/>
                      </a:pPr>
                      <a:r>
                        <a:rPr lang="en-US" altLang="zh-CN" sz="1000" b="1" i="0" u="none" strike="noStrike" kern="100" cap="none" spc="0" baseline="0">
                          <a:solidFill>
                            <a:srgbClr val="FFFFFF"/>
                          </a:solidFill>
                          <a:latin typeface="Times New Roman" pitchFamily="18" charset="0"/>
                          <a:ea typeface="等线" pitchFamily="0" charset="0"/>
                          <a:cs typeface="Times New Roman" pitchFamily="18" charset="0"/>
                        </a:rPr>
                        <a:t>Database &amp; Cloud Storage</a:t>
                      </a:r>
                      <a:endParaRPr lang="zh-CN" altLang="en-US" sz="1000" b="1" i="0" u="none" strike="noStrike" kern="100" cap="none" spc="0" baseline="0">
                        <a:solidFill>
                          <a:srgbClr val="FFFFFF"/>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156082"/>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Secure storage of user health data and analytics</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E7EAEC"/>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$2,000 – $5,000</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E7EAEC"/>
                    </a:solidFill>
                  </a:tcPr>
                </a:tc>
              </a:tr>
              <a:tr h="656167">
                <a:tc>
                  <a:txBody>
                    <a:bodyPr/>
                    <a:lstStyle/>
                    <a:p>
                      <a:pPr marL="0" indent="0" algn="l" eaLnBrk="1" latinLnBrk="0" hangingPunct="1">
                        <a:lnSpc>
                          <a:spcPct val="107000"/>
                        </a:lnSpc>
                        <a:spcBef>
                          <a:spcPts val="0"/>
                        </a:spcBef>
                        <a:spcAft>
                          <a:spcPts val="800"/>
                        </a:spcAft>
                        <a:buNone/>
                      </a:pPr>
                      <a:r>
                        <a:rPr lang="en-US" altLang="zh-CN" sz="1000" b="1" i="0" u="none" strike="noStrike" kern="100" cap="none" spc="0" baseline="0">
                          <a:solidFill>
                            <a:srgbClr val="FFFFFF"/>
                          </a:solidFill>
                          <a:latin typeface="Times New Roman" pitchFamily="18" charset="0"/>
                          <a:ea typeface="等线" pitchFamily="0" charset="0"/>
                          <a:cs typeface="Times New Roman" pitchFamily="18" charset="0"/>
                        </a:rPr>
                        <a:t>Testing &amp; Quality Assurance</a:t>
                      </a:r>
                      <a:endParaRPr lang="zh-CN" altLang="en-US" sz="1000" b="1" i="0" u="none" strike="noStrike" kern="100" cap="none" spc="0" baseline="0">
                        <a:solidFill>
                          <a:srgbClr val="FFFFFF"/>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156082"/>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Ensuring the app works properly without technical issues</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CBD1D8"/>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$2,000 – $4,000</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CBD1D8"/>
                    </a:solidFill>
                  </a:tcPr>
                </a:tc>
              </a:tr>
              <a:tr h="656167">
                <a:tc>
                  <a:txBody>
                    <a:bodyPr/>
                    <a:lstStyle/>
                    <a:p>
                      <a:pPr marL="0" indent="0" algn="l" eaLnBrk="1" latinLnBrk="0" hangingPunct="1">
                        <a:lnSpc>
                          <a:spcPct val="107000"/>
                        </a:lnSpc>
                        <a:spcBef>
                          <a:spcPts val="0"/>
                        </a:spcBef>
                        <a:spcAft>
                          <a:spcPts val="800"/>
                        </a:spcAft>
                        <a:buNone/>
                      </a:pPr>
                      <a:r>
                        <a:rPr lang="en-US" altLang="zh-CN" sz="1000" b="1" i="0" u="none" strike="noStrike" kern="100" cap="none" spc="0" baseline="0">
                          <a:solidFill>
                            <a:srgbClr val="FFFFFF"/>
                          </a:solidFill>
                          <a:latin typeface="Times New Roman" pitchFamily="18" charset="0"/>
                          <a:ea typeface="等线" pitchFamily="0" charset="0"/>
                          <a:cs typeface="Times New Roman" pitchFamily="18" charset="0"/>
                        </a:rPr>
                        <a:t>Deployment</a:t>
                      </a:r>
                      <a:endParaRPr lang="zh-CN" altLang="en-US" sz="1000" b="1" i="0" u="none" strike="noStrike" kern="100" cap="none" spc="0" baseline="0">
                        <a:solidFill>
                          <a:srgbClr val="FFFFFF"/>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156082"/>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Publishing the app on Google Play Store and Apple App Store</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E7EAEC"/>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$500 – $1,500</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E7EAEC"/>
                    </a:solidFill>
                  </a:tcPr>
                </a:tc>
              </a:tr>
              <a:tr h="432418">
                <a:tc>
                  <a:txBody>
                    <a:bodyPr/>
                    <a:lstStyle/>
                    <a:p>
                      <a:pPr marL="0" indent="0" algn="l" eaLnBrk="1" latinLnBrk="0" hangingPunct="1">
                        <a:lnSpc>
                          <a:spcPct val="107000"/>
                        </a:lnSpc>
                        <a:spcBef>
                          <a:spcPts val="0"/>
                        </a:spcBef>
                        <a:spcAft>
                          <a:spcPts val="800"/>
                        </a:spcAft>
                        <a:buNone/>
                      </a:pPr>
                      <a:r>
                        <a:rPr lang="en-US" altLang="zh-CN" sz="1000" b="1" i="0" u="none" strike="noStrike" kern="100" cap="none" spc="0" baseline="0">
                          <a:solidFill>
                            <a:srgbClr val="FFFFFF"/>
                          </a:solidFill>
                          <a:latin typeface="Times New Roman" pitchFamily="18" charset="0"/>
                          <a:ea typeface="等线" pitchFamily="0" charset="0"/>
                          <a:cs typeface="Times New Roman" pitchFamily="18" charset="0"/>
                        </a:rPr>
                        <a:t>Maintenance &amp; Updates (Annual)</a:t>
                      </a:r>
                      <a:endParaRPr lang="zh-CN" altLang="en-US" sz="1000" b="1" i="0" u="none" strike="noStrike" kern="100" cap="none" spc="0" baseline="0">
                        <a:solidFill>
                          <a:srgbClr val="FFFFFF"/>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156082"/>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Server costs, updates, bug fixes, and technical support</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CBD1D8"/>
                    </a:solidFill>
                  </a:tcPr>
                </a:tc>
                <a:tc>
                  <a:txBody>
                    <a:bodyPr/>
                    <a:lstStyle/>
                    <a:p>
                      <a:pPr marL="0" indent="0" algn="l" eaLnBrk="1" latinLnBrk="0" hangingPunct="1">
                        <a:lnSpc>
                          <a:spcPct val="107000"/>
                        </a:lnSpc>
                        <a:spcBef>
                          <a:spcPts val="0"/>
                        </a:spcBef>
                        <a:spcAft>
                          <a:spcPts val="800"/>
                        </a:spcAft>
                        <a:buNone/>
                      </a:pPr>
                      <a:r>
                        <a:rPr lang="en-US" altLang="zh-CN" sz="1000" b="0" i="0" u="none" strike="noStrike" kern="100" cap="none" spc="0" baseline="0">
                          <a:solidFill>
                            <a:srgbClr val="000000"/>
                          </a:solidFill>
                          <a:latin typeface="Times New Roman" pitchFamily="18" charset="0"/>
                          <a:ea typeface="等线" pitchFamily="0" charset="0"/>
                          <a:cs typeface="Times New Roman" pitchFamily="18" charset="0"/>
                        </a:rPr>
                        <a:t>$5,000 – $10,000</a:t>
                      </a:r>
                      <a:endParaRPr lang="zh-CN" altLang="en-US" sz="1000" b="0" i="0" u="none" strike="noStrike" kern="100" cap="none" spc="0" baseline="0">
                        <a:solidFill>
                          <a:srgbClr val="000000"/>
                        </a:solidFill>
                        <a:latin typeface="Times New Roman" pitchFamily="18" charset="0"/>
                        <a:ea typeface="Calibri" pitchFamily="0" charset="0"/>
                        <a:cs typeface="Times New Roman" pitchFamily="18" charset="0"/>
                      </a:endParaRPr>
                    </a:p>
                  </a:txBody>
                  <a:tcPr marL="68580" marT="0" marR="68580" marB="0" vert="horz">
                    <a:lnL w="12700">
                      <a:solidFill>
                        <a:srgbClr val="FFFFFF"/>
                      </a:solidFill>
                      <a:prstDash val="solid"/>
                      <a:headEnd type="none" w="med" len="med"/>
                      <a:tailEnd type="none" w="med" len="med"/>
                    </a:lnL>
                    <a:lnR w="12700">
                      <a:solidFill>
                        <a:srgbClr val="FFFFFF"/>
                      </a:solidFill>
                      <a:prstDash val="solid"/>
                      <a:headEnd type="none" w="med" len="med"/>
                      <a:tailEnd type="none" w="med" len="med"/>
                    </a:lnR>
                    <a:lnT w="12700">
                      <a:solidFill>
                        <a:srgbClr val="FFFFFF"/>
                      </a:solidFill>
                      <a:prstDash val="solid"/>
                      <a:headEnd type="none" w="med" len="med"/>
                      <a:tailEnd type="none" w="med" len="med"/>
                    </a:lnT>
                    <a:lnB w="12700">
                      <a:solidFill>
                        <a:srgbClr val="FFFFFF"/>
                      </a:solidFill>
                      <a:prstDash val="solid"/>
                      <a:headEnd type="none" w="med" len="med"/>
                      <a:tailEnd type="none" w="med" len="med"/>
                    </a:lnB>
                    <a:solidFill>
                      <a:srgbClr val="CBD1D8"/>
                    </a:solidFill>
                  </a:tcPr>
                </a:tc>
              </a:tr>
            </a:tbl>
          </a:graphicData>
        </a:graphic>
      </p:graphicFrame>
    </p:spTree>
    <p:extLst>
      <p:ext uri="{BB962C8B-B14F-4D97-AF65-F5344CB8AC3E}">
        <p14:creationId xmlns:p14="http://schemas.microsoft.com/office/powerpoint/2010/main" val="814266081"/>
      </p:ext>
    </p:extLst>
  </p:cSld>
  <p:clrMapOvr>
    <a:masterClrMapping/>
  </p:clrMapOvr>
</p:sld>
</file>

<file path=ppt/slides/slide2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77"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Calibri" pitchFamily="0" charset="0"/>
              </a:rPr>
              <a:t>Evaluation of the Intervention</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178" name="Text box"/>
          <p:cNvSpPr>
            <a:spLocks noGrp="1"/>
          </p:cNvSpPr>
          <p:nvPr>
            <p:ph type="body" idx="1"/>
          </p:nvPr>
        </p:nvSpPr>
        <p:spPr>
          <a:xfrm rot="0">
            <a:off x="838200" y="1825625"/>
            <a:ext cx="5181599" cy="4351338"/>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Evaluation measures effectiveness of the digital intervention (Chen and Peng, 2022).</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Outcomes include BMI reduction and increased activity levels (</a:t>
            </a:r>
            <a:r>
              <a:rPr lang="en-US" altLang="zh-CN" sz="1800" b="0" i="0" u="none" strike="noStrike" kern="100" cap="none" spc="0" baseline="0">
                <a:solidFill>
                  <a:schemeClr val="tx1"/>
                </a:solidFill>
                <a:latin typeface="Times New Roman" pitchFamily="18" charset="0"/>
                <a:ea typeface="Calibri" pitchFamily="0" charset="0"/>
                <a:cs typeface="Lucida Sans"/>
              </a:rPr>
              <a:t>Motevalli</a:t>
            </a:r>
            <a:r>
              <a:rPr lang="en-US" altLang="zh-CN" sz="1800" b="0" i="0" u="none" strike="noStrike" kern="100" cap="none" spc="0" baseline="0">
                <a:solidFill>
                  <a:schemeClr val="tx1"/>
                </a:solidFill>
                <a:latin typeface="Times New Roman" pitchFamily="18" charset="0"/>
                <a:ea typeface="Calibri" pitchFamily="0" charset="0"/>
                <a:cs typeface="Lucida Sans"/>
              </a:rPr>
              <a:t>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App engagement and usage rates indicate user participation (Asbjørnsen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just" eaLnBrk="1" fontAlgn="auto" latinLnBrk="0" hangingPunct="1">
              <a:lnSpc>
                <a:spcPct val="10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Evaluation improves future digital health programmes (</a:t>
            </a:r>
            <a:r>
              <a:rPr lang="en-US" altLang="zh-CN" sz="1800" b="0" i="0" u="none" strike="noStrike" kern="100" cap="none" spc="0" baseline="0">
                <a:solidFill>
                  <a:schemeClr val="tx1"/>
                </a:solidFill>
                <a:latin typeface="Times New Roman" pitchFamily="18" charset="0"/>
                <a:ea typeface="Calibri" pitchFamily="0" charset="0"/>
                <a:cs typeface="Lucida Sans"/>
              </a:rPr>
              <a:t>Shaluhiyah</a:t>
            </a:r>
            <a:r>
              <a:rPr lang="en-US" altLang="zh-CN" sz="1800" b="0" i="0" u="none" strike="noStrike" kern="100" cap="none" spc="0" baseline="0">
                <a:solidFill>
                  <a:schemeClr val="tx1"/>
                </a:solidFill>
                <a:latin typeface="Times New Roman" pitchFamily="18" charset="0"/>
                <a:ea typeface="Calibri" pitchFamily="0" charset="0"/>
                <a:cs typeface="Lucida Sans"/>
              </a:rPr>
              <a:t>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228600" indent="-228600" algn="l" eaLnBrk="1" fontAlgn="auto" latinLnBrk="0" hangingPunct="1">
              <a:lnSpc>
                <a:spcPct val="90000"/>
              </a:lnSpc>
              <a:spcBef>
                <a:spcPts val="1000"/>
              </a:spcBef>
              <a:spcAft>
                <a:spcPts val="0"/>
              </a:spcAft>
              <a:buFont typeface="Arial" pitchFamily="34" charset="0"/>
              <a:buChar char="•"/>
            </a:pPr>
            <a:endParaRPr lang="zh-CN" altLang="en-US" sz="2800" b="0" i="0" u="none" strike="noStrike" kern="1200" cap="none" spc="0" baseline="0">
              <a:solidFill>
                <a:schemeClr val="tx1"/>
              </a:solidFill>
              <a:latin typeface="Aptos" pitchFamily="0" charset="0"/>
              <a:ea typeface="等线" pitchFamily="0" charset="0"/>
              <a:cs typeface="Lucida Sans"/>
            </a:endParaRPr>
          </a:p>
        </p:txBody>
      </p:sp>
      <p:pic>
        <p:nvPicPr>
          <p:cNvPr id="179" name="Images"/>
          <p:cNvPicPr>
            <a:picLocks noChangeAspect="1"/>
          </p:cNvPicPr>
          <p:nvPr/>
        </p:nvPicPr>
        <p:blipFill>
          <a:blip r:embed="rId1" cstate="print"/>
          <a:stretch>
            <a:fillRect/>
          </a:stretch>
        </p:blipFill>
        <p:spPr>
          <a:xfrm rot="0">
            <a:off x="6675438" y="1846263"/>
            <a:ext cx="4022724" cy="3762375"/>
          </a:xfrm>
          <a:prstGeom prst="rect"/>
          <a:noFill/>
          <a:ln w="12700" cmpd="sng" cap="flat">
            <a:noFill/>
            <a:prstDash val="solid"/>
            <a:miter/>
          </a:ln>
        </p:spPr>
      </p:pic>
      <p:sp>
        <p:nvSpPr>
          <p:cNvPr id="180" name="Rectangles"/>
          <p:cNvSpPr>
            <a:spLocks/>
          </p:cNvSpPr>
          <p:nvPr/>
        </p:nvSpPr>
        <p:spPr>
          <a:xfrm rot="0">
            <a:off x="6675438" y="5716587"/>
            <a:ext cx="3870324" cy="720089"/>
          </a:xfrm>
          <a:prstGeom prst="rect"/>
          <a:noFill/>
          <a:ln w="12700" cmpd="sng" cap="flat">
            <a:noFill/>
            <a:prstDash val="solid"/>
            <a:round/>
          </a:ln>
        </p:spPr>
        <p:txBody>
          <a:bodyPr vert="horz" wrap="square" lIns="91440" tIns="45720" rIns="91440" bIns="45720" anchor="t" anchorCtr="0">
            <a:prstTxWarp prst="textNoShape"/>
            <a:spAutoFit/>
          </a:bodyPr>
          <a:lstStyle/>
          <a:p>
            <a:pPr marL="0" indent="0" algn="ctr" eaLnBrk="1" fontAlgn="base" latinLnBrk="0" hangingPunct="1">
              <a:lnSpc>
                <a:spcPct val="100000"/>
              </a:lnSpc>
              <a:spcBef>
                <a:spcPts val="0"/>
              </a:spcBef>
              <a:spcAft>
                <a:spcPts val="0"/>
              </a:spcAft>
              <a:buNone/>
            </a:pPr>
            <a:r>
              <a:rPr lang="en-US" altLang="zh-CN" sz="1400" b="0" i="0" u="none" strike="noStrike" kern="1200" cap="none" spc="0" baseline="0">
                <a:solidFill>
                  <a:srgbClr val="000000"/>
                </a:solidFill>
                <a:latin typeface="Times New Roman" pitchFamily="18" charset="0"/>
                <a:ea typeface="等线" pitchFamily="0" charset="0"/>
                <a:cs typeface="Times New Roman" pitchFamily="18" charset="0"/>
              </a:rPr>
              <a:t>Source: https://tryfittrack.com/pages/my-health-app</a:t>
            </a:r>
            <a:endParaRPr lang="zh-CN" altLang="en-US" sz="1400" b="0" i="0" u="none" strike="noStrike" kern="1200" cap="none" spc="0" baseline="0">
              <a:solidFill>
                <a:srgbClr val="000000"/>
              </a:solidFill>
              <a:latin typeface="Times New Roman" pitchFamily="18" charset="0"/>
              <a:ea typeface="等线" pitchFamily="0" charset="0"/>
              <a:cs typeface="Times New Roman" pitchFamily="18" charset="0"/>
            </a:endParaRPr>
          </a:p>
        </p:txBody>
      </p:sp>
    </p:spTree>
    <p:extLst>
      <p:ext uri="{BB962C8B-B14F-4D97-AF65-F5344CB8AC3E}">
        <p14:creationId xmlns:p14="http://schemas.microsoft.com/office/powerpoint/2010/main" val="1676639129"/>
      </p:ext>
    </p:extLst>
  </p:cSld>
  <p:clrMapOvr>
    <a:masterClrMapping/>
  </p:clrMapOvr>
</p:sld>
</file>

<file path=ppt/slides/slide3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84" name="Text box"/>
          <p:cNvSpPr>
            <a:spLocks noGrp="1"/>
          </p:cNvSpPr>
          <p:nvPr>
            <p:ph type="title"/>
          </p:nvPr>
        </p:nvSpPr>
        <p:spPr>
          <a:xfrm rot="0">
            <a:off x="920750" y="263525"/>
            <a:ext cx="10058401" cy="1450975"/>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Calibri" pitchFamily="0" charset="0"/>
              </a:rPr>
              <a:t>Critical Evaluation of the Model</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185" name="Text box"/>
          <p:cNvSpPr>
            <a:spLocks noGrp="1"/>
          </p:cNvSpPr>
          <p:nvPr>
            <p:ph type="body" idx="1"/>
          </p:nvPr>
        </p:nvSpPr>
        <p:spPr>
          <a:xfrm rot="0">
            <a:off x="838200" y="1825625"/>
            <a:ext cx="5181599" cy="4845050"/>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eaLnBrk="1" fontAlgn="auto" latinLnBrk="0" hangingPunct="1">
              <a:lnSpc>
                <a:spcPct val="87000"/>
              </a:lnSpc>
              <a:spcBef>
                <a:spcPts val="1000"/>
              </a:spcBef>
              <a:spcAft>
                <a:spcPts val="800"/>
              </a:spcAft>
              <a:buNone/>
            </a:pPr>
            <a:r>
              <a:rPr lang="en-US" altLang="zh-CN" sz="1400" b="1" i="0" u="none" strike="noStrike" kern="100" cap="none" spc="0" baseline="0">
                <a:solidFill>
                  <a:schemeClr val="tx1"/>
                </a:solidFill>
                <a:latin typeface="Times New Roman" pitchFamily="18" charset="0"/>
                <a:ea typeface="Calibri" pitchFamily="0" charset="0"/>
                <a:cs typeface="Lucida Sans"/>
              </a:rPr>
              <a:t>Strengths</a:t>
            </a:r>
            <a:endParaRPr lang="en-US" altLang="zh-CN" sz="1400" b="0" i="0" u="none" strike="noStrike" kern="100" cap="none" spc="0" baseline="0">
              <a:solidFill>
                <a:schemeClr val="tx1"/>
              </a:solidFill>
              <a:latin typeface="Times New Roman" pitchFamily="18" charset="0"/>
              <a:ea typeface="Calibri" pitchFamily="0" charset="0"/>
              <a:cs typeface="Lucida Sans"/>
            </a:endParaRPr>
          </a:p>
          <a:p>
            <a:pPr marL="342900" indent="-342900" algn="l"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Provides systematic planning framework (Maleki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l"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Identifies behavioural, environmental and social determinants (Selvaraj and Sriram, 2022)</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l"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Supports targeted health promotion interventions (</a:t>
            </a:r>
            <a:r>
              <a:rPr lang="en-US" altLang="zh-CN" sz="1800" b="0" i="0" u="none" strike="noStrike" kern="100" cap="none" spc="0" baseline="0">
                <a:solidFill>
                  <a:schemeClr val="tx1"/>
                </a:solidFill>
                <a:latin typeface="Times New Roman" pitchFamily="18" charset="0"/>
                <a:ea typeface="Calibri" pitchFamily="0" charset="0"/>
                <a:cs typeface="Lucida Sans"/>
              </a:rPr>
              <a:t>Orsso</a:t>
            </a:r>
            <a:r>
              <a:rPr lang="en-US" altLang="zh-CN" sz="1800" b="0" i="0" u="none" strike="noStrike" kern="100" cap="none" spc="0" baseline="0">
                <a:solidFill>
                  <a:schemeClr val="tx1"/>
                </a:solidFill>
                <a:latin typeface="Times New Roman" pitchFamily="18" charset="0"/>
                <a:ea typeface="Calibri" pitchFamily="0" charset="0"/>
                <a:cs typeface="Lucida Sans"/>
              </a:rPr>
              <a:t> et al., 2024)</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228600" indent="-228600" algn="l" eaLnBrk="1" fontAlgn="auto" latinLnBrk="0" hangingPunct="1">
              <a:lnSpc>
                <a:spcPct val="87000"/>
              </a:lnSpc>
              <a:spcBef>
                <a:spcPts val="1000"/>
              </a:spcBef>
              <a:spcAft>
                <a:spcPts val="800"/>
              </a:spcAft>
              <a:buNone/>
            </a:pPr>
            <a:r>
              <a:rPr lang="en-US" altLang="zh-CN" sz="1400" b="1" i="0" u="none" strike="noStrike" kern="100" cap="none" spc="0" baseline="0">
                <a:solidFill>
                  <a:schemeClr val="tx1"/>
                </a:solidFill>
                <a:latin typeface="Times New Roman" pitchFamily="18" charset="0"/>
                <a:ea typeface="Calibri" pitchFamily="0" charset="0"/>
                <a:cs typeface="Lucida Sans"/>
              </a:rPr>
              <a:t>Limitations</a:t>
            </a:r>
            <a:endParaRPr lang="en-US" altLang="zh-CN" sz="1400" b="0" i="0" u="none" strike="noStrike" kern="100" cap="none" spc="0" baseline="0">
              <a:solidFill>
                <a:schemeClr val="tx1"/>
              </a:solidFill>
              <a:latin typeface="Times New Roman" pitchFamily="18" charset="0"/>
              <a:ea typeface="Calibri" pitchFamily="0" charset="0"/>
              <a:cs typeface="Lucida Sans"/>
            </a:endParaRPr>
          </a:p>
          <a:p>
            <a:pPr marL="342900" indent="-342900" algn="l"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Requires extensive data collection and resources (</a:t>
            </a:r>
            <a:r>
              <a:rPr lang="en-US" altLang="zh-CN" sz="1800" b="0" i="0" u="none" strike="noStrike" kern="100" cap="none" spc="0" baseline="0">
                <a:solidFill>
                  <a:schemeClr val="tx1"/>
                </a:solidFill>
                <a:latin typeface="Times New Roman" pitchFamily="18" charset="0"/>
                <a:ea typeface="Calibri" pitchFamily="0" charset="0"/>
                <a:cs typeface="Lucida Sans"/>
              </a:rPr>
              <a:t>Shaluhiyah</a:t>
            </a:r>
            <a:r>
              <a:rPr lang="en-US" altLang="zh-CN" sz="1800" b="0" i="0" u="none" strike="noStrike" kern="100" cap="none" spc="0" baseline="0">
                <a:solidFill>
                  <a:schemeClr val="tx1"/>
                </a:solidFill>
                <a:latin typeface="Times New Roman" pitchFamily="18" charset="0"/>
                <a:ea typeface="Calibri" pitchFamily="0" charset="0"/>
                <a:cs typeface="Lucida Sans"/>
              </a:rPr>
              <a:t> et al., 2025)</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l"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Implementation may be time-consuming</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342900" indent="-342900" algn="l" eaLnBrk="1" fontAlgn="auto" latinLnBrk="0" hangingPunct="1">
              <a:lnSpc>
                <a:spcPct val="87000"/>
              </a:lnSpc>
              <a:spcBef>
                <a:spcPts val="1000"/>
              </a:spcBef>
              <a:spcAft>
                <a:spcPts val="800"/>
              </a:spcAft>
              <a:buSzPts val="1000"/>
              <a:buFont typeface="Symbol" pitchFamily="18" charset="2"/>
              <a:buChar char=""/>
              <a:tabLst>
                <a:tab pos="457200" algn="l"/>
              </a:tabLst>
            </a:pPr>
            <a:r>
              <a:rPr lang="en-US" altLang="zh-CN" sz="1800" b="0" i="0" u="none" strike="noStrike" kern="100" cap="none" spc="0" baseline="0">
                <a:solidFill>
                  <a:schemeClr val="tx1"/>
                </a:solidFill>
                <a:latin typeface="Times New Roman" pitchFamily="18" charset="0"/>
                <a:ea typeface="Calibri" pitchFamily="0" charset="0"/>
                <a:cs typeface="Lucida Sans"/>
              </a:rPr>
              <a:t>Requires multidisciplinary collaboration</a:t>
            </a:r>
            <a:endParaRPr lang="en-US" altLang="zh-CN" sz="1800" b="0" i="0" u="none" strike="noStrike" kern="100" cap="none" spc="0" baseline="0">
              <a:solidFill>
                <a:schemeClr val="tx1"/>
              </a:solidFill>
              <a:latin typeface="Times New Roman" pitchFamily="18" charset="0"/>
              <a:ea typeface="Calibri" pitchFamily="0" charset="0"/>
              <a:cs typeface="Lucida Sans"/>
            </a:endParaRPr>
          </a:p>
          <a:p>
            <a:pPr marL="228600" indent="-228600" algn="l" eaLnBrk="1" fontAlgn="auto" latinLnBrk="0" hangingPunct="1">
              <a:lnSpc>
                <a:spcPct val="70000"/>
              </a:lnSpc>
              <a:spcBef>
                <a:spcPts val="1000"/>
              </a:spcBef>
              <a:spcAft>
                <a:spcPts val="0"/>
              </a:spcAft>
              <a:buFont typeface="Arial" pitchFamily="34" charset="0"/>
              <a:buChar char="•"/>
            </a:pPr>
            <a:endParaRPr lang="zh-CN" altLang="en-US" sz="2000" b="0" i="0" u="none" strike="noStrike" kern="1200" cap="none" spc="0" baseline="0">
              <a:solidFill>
                <a:schemeClr val="tx1"/>
              </a:solidFill>
              <a:latin typeface="Aptos" pitchFamily="0" charset="0"/>
              <a:ea typeface="等线" pitchFamily="0" charset="0"/>
              <a:cs typeface="Lucida Sans"/>
            </a:endParaRPr>
          </a:p>
        </p:txBody>
      </p:sp>
      <p:pic>
        <p:nvPicPr>
          <p:cNvPr id="186" name="Images"/>
          <p:cNvPicPr>
            <a:picLocks noChangeAspect="1"/>
          </p:cNvPicPr>
          <p:nvPr/>
        </p:nvPicPr>
        <p:blipFill>
          <a:blip r:embed="rId1" cstate="print"/>
          <a:stretch>
            <a:fillRect/>
          </a:stretch>
        </p:blipFill>
        <p:spPr>
          <a:xfrm rot="0">
            <a:off x="6156325" y="1846263"/>
            <a:ext cx="5462588" cy="3578225"/>
          </a:xfrm>
          <a:prstGeom prst="rect"/>
          <a:noFill/>
          <a:ln w="12700" cmpd="sng" cap="flat">
            <a:noFill/>
            <a:prstDash val="solid"/>
            <a:miter/>
          </a:ln>
        </p:spPr>
      </p:pic>
    </p:spTree>
    <p:extLst>
      <p:ext uri="{BB962C8B-B14F-4D97-AF65-F5344CB8AC3E}">
        <p14:creationId xmlns:p14="http://schemas.microsoft.com/office/powerpoint/2010/main" val="1624726633"/>
      </p:ext>
    </p:extLst>
  </p:cSld>
  <p:clrMapOvr>
    <a:masterClrMapping/>
  </p:clrMapOvr>
</p:sld>
</file>

<file path=ppt/slides/slide3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90" name="Text box"/>
          <p:cNvSpPr>
            <a:spLocks noGrp="1"/>
          </p:cNvSpPr>
          <p:nvPr>
            <p:ph type="title"/>
          </p:nvPr>
        </p:nvSpPr>
        <p:spPr>
          <a:xfrm rot="0">
            <a:off x="731838" y="0"/>
            <a:ext cx="10475912" cy="1450975"/>
          </a:xfrm>
          <a:prstGeom prst="rect"/>
          <a:noFill/>
          <a:ln w="12700" cmpd="sng" cap="flat">
            <a:noFill/>
            <a:prstDash val="solid"/>
            <a:miter/>
          </a:ln>
        </p:spPr>
        <p:txBody>
          <a:bodyPr vert="horz" wrap="square" lIns="91440" tIns="45720" rIns="91440" bIns="45720" anchor="ctr" anchorCtr="0">
            <a:prstTxWarp prst="textNoShape"/>
          </a:bodyPr>
          <a:lstStyle/>
          <a:p>
            <a:pPr marL="0" indent="0" algn="l" eaLnBrk="1" latinLnBrk="0" hangingPunct="1">
              <a:lnSpc>
                <a:spcPct val="90000"/>
              </a:lnSpc>
              <a:spcBef>
                <a:spcPts val="0"/>
              </a:spcBef>
              <a:spcAft>
                <a:spcPts val="0"/>
              </a:spcAft>
              <a:buNone/>
            </a:pPr>
            <a:r>
              <a:rPr lang="en-US" altLang="zh-CN" sz="4400" b="1" i="0" u="none" strike="noStrike" kern="1200" cap="none" spc="0" baseline="0">
                <a:solidFill>
                  <a:schemeClr val="tx1"/>
                </a:solidFill>
                <a:latin typeface="Times New Roman" pitchFamily="18" charset="0"/>
                <a:ea typeface="等线 Light" pitchFamily="0" charset="0"/>
                <a:cs typeface="Times New Roman" pitchFamily="18" charset="0"/>
              </a:rPr>
              <a:t>References </a:t>
            </a:r>
            <a:endParaRPr lang="zh-CN" altLang="en-US" sz="4400" b="1" i="0" u="none" strike="noStrike" kern="1200" cap="none" spc="0" baseline="0">
              <a:solidFill>
                <a:schemeClr val="tx1"/>
              </a:solidFill>
              <a:latin typeface="Times New Roman" pitchFamily="18" charset="0"/>
              <a:ea typeface="等线 Light" pitchFamily="0" charset="0"/>
              <a:cs typeface="Times New Roman" pitchFamily="18" charset="0"/>
            </a:endParaRPr>
          </a:p>
        </p:txBody>
      </p:sp>
      <p:sp>
        <p:nvSpPr>
          <p:cNvPr id="191" name="Text box"/>
          <p:cNvSpPr>
            <a:spLocks noGrp="1"/>
          </p:cNvSpPr>
          <p:nvPr>
            <p:ph type="body" idx="1"/>
          </p:nvPr>
        </p:nvSpPr>
        <p:spPr>
          <a:xfrm rot="0">
            <a:off x="838200" y="1730375"/>
            <a:ext cx="10263188" cy="4406900"/>
          </a:xfrm>
          <a:prstGeom prst="rect"/>
          <a:noFill/>
          <a:ln w="12700" cmpd="sng" cap="flat">
            <a:noFill/>
            <a:prstDash val="solid"/>
            <a:miter/>
          </a:ln>
        </p:spPr>
        <p:txBody>
          <a:bodyPr vert="horz" wrap="square" lIns="91440" tIns="45720" rIns="91440" bIns="45720" anchor="t" anchorCtr="0">
            <a:prstTxWarp prst="textNoShape"/>
          </a:bodyPr>
          <a:lstStyle/>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Asbjørnsen, R.A., </a:t>
            </a:r>
            <a:r>
              <a:rPr lang="en-US" altLang="zh-CN" sz="750" b="0" i="0" u="none" strike="noStrike" kern="100" cap="none" spc="0" baseline="0">
                <a:solidFill>
                  <a:schemeClr val="tx1"/>
                </a:solidFill>
                <a:latin typeface="Times New Roman" pitchFamily="18" charset="0"/>
                <a:ea typeface="Calibri" pitchFamily="0" charset="0"/>
                <a:cs typeface="Lucida Sans"/>
              </a:rPr>
              <a:t>Børøsund</a:t>
            </a:r>
            <a:r>
              <a:rPr lang="en-US" altLang="zh-CN" sz="750" b="0" i="0" u="none" strike="noStrike" kern="100" cap="none" spc="0" baseline="0">
                <a:solidFill>
                  <a:schemeClr val="tx1"/>
                </a:solidFill>
                <a:latin typeface="Times New Roman" pitchFamily="18" charset="0"/>
                <a:ea typeface="Calibri" pitchFamily="0" charset="0"/>
                <a:cs typeface="Lucida Sans"/>
              </a:rPr>
              <a:t>, E., </a:t>
            </a:r>
            <a:r>
              <a:rPr lang="en-US" altLang="zh-CN" sz="750" b="0" i="0" u="none" strike="noStrike" kern="100" cap="none" spc="0" baseline="0">
                <a:solidFill>
                  <a:schemeClr val="tx1"/>
                </a:solidFill>
                <a:latin typeface="Times New Roman" pitchFamily="18" charset="0"/>
                <a:ea typeface="Calibri" pitchFamily="0" charset="0"/>
                <a:cs typeface="Lucida Sans"/>
              </a:rPr>
              <a:t>Hjelmesæth</a:t>
            </a:r>
            <a:r>
              <a:rPr lang="en-US" altLang="zh-CN" sz="750" b="0" i="0" u="none" strike="noStrike" kern="100" cap="none" spc="0" baseline="0">
                <a:solidFill>
                  <a:schemeClr val="tx1"/>
                </a:solidFill>
                <a:latin typeface="Times New Roman" pitchFamily="18" charset="0"/>
                <a:ea typeface="Calibri" pitchFamily="0" charset="0"/>
                <a:cs typeface="Lucida Sans"/>
              </a:rPr>
              <a:t>, J., </a:t>
            </a:r>
            <a:r>
              <a:rPr lang="en-US" altLang="zh-CN" sz="750" b="0" i="0" u="none" strike="noStrike" kern="100" cap="none" spc="0" baseline="0">
                <a:solidFill>
                  <a:schemeClr val="tx1"/>
                </a:solidFill>
                <a:latin typeface="Times New Roman" pitchFamily="18" charset="0"/>
                <a:ea typeface="Calibri" pitchFamily="0" charset="0"/>
                <a:cs typeface="Lucida Sans"/>
              </a:rPr>
              <a:t>Smedsrød</a:t>
            </a:r>
            <a:r>
              <a:rPr lang="en-US" altLang="zh-CN" sz="750" b="0" i="0" u="none" strike="noStrike" kern="100" cap="none" spc="0" baseline="0">
                <a:solidFill>
                  <a:schemeClr val="tx1"/>
                </a:solidFill>
                <a:latin typeface="Times New Roman" pitchFamily="18" charset="0"/>
                <a:ea typeface="Calibri" pitchFamily="0" charset="0"/>
                <a:cs typeface="Lucida Sans"/>
              </a:rPr>
              <a:t>, M.L., Ollivier, M., Wentzel, J., Clark, M.M., van Gemert-</a:t>
            </a:r>
            <a:r>
              <a:rPr lang="en-US" altLang="zh-CN" sz="750" b="0" i="0" u="none" strike="noStrike" kern="100" cap="none" spc="0" baseline="0">
                <a:solidFill>
                  <a:schemeClr val="tx1"/>
                </a:solidFill>
                <a:latin typeface="Times New Roman" pitchFamily="18" charset="0"/>
                <a:ea typeface="Calibri" pitchFamily="0" charset="0"/>
                <a:cs typeface="Lucida Sans"/>
              </a:rPr>
              <a:t>Pijnen</a:t>
            </a:r>
            <a:r>
              <a:rPr lang="en-US" altLang="zh-CN" sz="750" b="0" i="0" u="none" strike="noStrike" kern="100" cap="none" spc="0" baseline="0">
                <a:solidFill>
                  <a:schemeClr val="tx1"/>
                </a:solidFill>
                <a:latin typeface="Times New Roman" pitchFamily="18" charset="0"/>
                <a:ea typeface="Calibri" pitchFamily="0" charset="0"/>
                <a:cs typeface="Lucida Sans"/>
              </a:rPr>
              <a:t>, J.E. and Solberg Nes, L. (2025) ‘Digital behaviour change intervention for weight loss maintenance in adults with obesity: a feasibility pilot study of </a:t>
            </a:r>
            <a:r>
              <a:rPr lang="en-US" altLang="zh-CN" sz="750" b="0" i="0" u="none" strike="noStrike" kern="100" cap="none" spc="0" baseline="0">
                <a:solidFill>
                  <a:schemeClr val="tx1"/>
                </a:solidFill>
                <a:latin typeface="Times New Roman" pitchFamily="18" charset="0"/>
                <a:ea typeface="Calibri" pitchFamily="0" charset="0"/>
                <a:cs typeface="Lucida Sans"/>
              </a:rPr>
              <a:t>eCHANGE</a:t>
            </a:r>
            <a:r>
              <a:rPr lang="en-US" altLang="zh-CN" sz="750" b="0" i="0" u="none" strike="noStrike" kern="100" cap="none" spc="0" baseline="0">
                <a:solidFill>
                  <a:schemeClr val="tx1"/>
                </a:solidFill>
                <a:latin typeface="Times New Roman" pitchFamily="18" charset="0"/>
                <a:ea typeface="Calibri" pitchFamily="0" charset="0"/>
                <a:cs typeface="Lucida Sans"/>
              </a:rPr>
              <a:t>’, </a:t>
            </a:r>
            <a:r>
              <a:rPr lang="en-US" altLang="zh-CN" sz="750" b="0" i="1" u="none" strike="noStrike" kern="100" cap="none" spc="0" baseline="0">
                <a:solidFill>
                  <a:schemeClr val="tx1"/>
                </a:solidFill>
                <a:latin typeface="Times New Roman" pitchFamily="18" charset="0"/>
                <a:ea typeface="Calibri" pitchFamily="0" charset="0"/>
                <a:cs typeface="Lucida Sans"/>
              </a:rPr>
              <a:t>Behaviour &amp; Information Technology</a:t>
            </a:r>
            <a:r>
              <a:rPr lang="en-US" altLang="zh-CN" sz="750" b="0" i="0" u="none" strike="noStrike" kern="100" cap="none" spc="0" baseline="0">
                <a:solidFill>
                  <a:schemeClr val="tx1"/>
                </a:solidFill>
                <a:latin typeface="Times New Roman" pitchFamily="18" charset="0"/>
                <a:ea typeface="Calibri" pitchFamily="0" charset="0"/>
                <a:cs typeface="Lucida Sans"/>
              </a:rPr>
              <a:t>, 44(11), pp. 2577–2595.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1"/>
              </a:rPr>
              <a:t>https://www.tandfonline.com/doi/full/10.1080/0144929X.2024.2399299</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Bertoli, S., </a:t>
            </a:r>
            <a:r>
              <a:rPr lang="en-US" altLang="zh-CN" sz="750" b="0" i="0" u="none" strike="noStrike" kern="100" cap="none" spc="0" baseline="0">
                <a:solidFill>
                  <a:schemeClr val="tx1"/>
                </a:solidFill>
                <a:latin typeface="Times New Roman" pitchFamily="18" charset="0"/>
                <a:ea typeface="Calibri" pitchFamily="0" charset="0"/>
                <a:cs typeface="Lucida Sans"/>
              </a:rPr>
              <a:t>Capodaglio</a:t>
            </a:r>
            <a:r>
              <a:rPr lang="en-US" altLang="zh-CN" sz="750" b="0" i="0" u="none" strike="noStrike" kern="100" cap="none" spc="0" baseline="0">
                <a:solidFill>
                  <a:schemeClr val="tx1"/>
                </a:solidFill>
                <a:latin typeface="Times New Roman" pitchFamily="18" charset="0"/>
                <a:ea typeface="Calibri" pitchFamily="0" charset="0"/>
                <a:cs typeface="Lucida Sans"/>
              </a:rPr>
              <a:t>, P., Colosimo, S., De Amicis, R.S., </a:t>
            </a:r>
            <a:r>
              <a:rPr lang="en-US" altLang="zh-CN" sz="750" b="0" i="0" u="none" strike="noStrike" kern="100" cap="none" spc="0" baseline="0">
                <a:solidFill>
                  <a:schemeClr val="tx1"/>
                </a:solidFill>
                <a:latin typeface="Times New Roman" pitchFamily="18" charset="0"/>
                <a:ea typeface="Calibri" pitchFamily="0" charset="0"/>
                <a:cs typeface="Lucida Sans"/>
              </a:rPr>
              <a:t>Gilardini</a:t>
            </a:r>
            <a:r>
              <a:rPr lang="en-US" altLang="zh-CN" sz="750" b="0" i="0" u="none" strike="noStrike" kern="100" cap="none" spc="0" baseline="0">
                <a:solidFill>
                  <a:schemeClr val="tx1"/>
                </a:solidFill>
                <a:latin typeface="Times New Roman" pitchFamily="18" charset="0"/>
                <a:ea typeface="Calibri" pitchFamily="0" charset="0"/>
                <a:cs typeface="Lucida Sans"/>
              </a:rPr>
              <a:t>, L., Bruno, A., </a:t>
            </a:r>
            <a:r>
              <a:rPr lang="en-US" altLang="zh-CN" sz="750" b="0" i="0" u="none" strike="noStrike" kern="100" cap="none" spc="0" baseline="0">
                <a:solidFill>
                  <a:schemeClr val="tx1"/>
                </a:solidFill>
                <a:latin typeface="Times New Roman" pitchFamily="18" charset="0"/>
                <a:ea typeface="Calibri" pitchFamily="0" charset="0"/>
                <a:cs typeface="Lucida Sans"/>
              </a:rPr>
              <a:t>Mambrini</a:t>
            </a:r>
            <a:r>
              <a:rPr lang="en-US" altLang="zh-CN" sz="750" b="0" i="0" u="none" strike="noStrike" kern="100" cap="none" spc="0" baseline="0">
                <a:solidFill>
                  <a:schemeClr val="tx1"/>
                </a:solidFill>
                <a:latin typeface="Times New Roman" pitchFamily="18" charset="0"/>
                <a:ea typeface="Calibri" pitchFamily="0" charset="0"/>
                <a:cs typeface="Lucida Sans"/>
              </a:rPr>
              <a:t>, S.P., </a:t>
            </a:r>
            <a:r>
              <a:rPr lang="en-US" altLang="zh-CN" sz="750" b="0" i="0" u="none" strike="noStrike" kern="100" cap="none" spc="0" baseline="0">
                <a:solidFill>
                  <a:schemeClr val="tx1"/>
                </a:solidFill>
                <a:latin typeface="Times New Roman" pitchFamily="18" charset="0"/>
                <a:ea typeface="Calibri" pitchFamily="0" charset="0"/>
                <a:cs typeface="Lucida Sans"/>
              </a:rPr>
              <a:t>Pietrabissa</a:t>
            </a:r>
            <a:r>
              <a:rPr lang="en-US" altLang="zh-CN" sz="750" b="0" i="0" u="none" strike="noStrike" kern="100" cap="none" spc="0" baseline="0">
                <a:solidFill>
                  <a:schemeClr val="tx1"/>
                </a:solidFill>
                <a:latin typeface="Times New Roman" pitchFamily="18" charset="0"/>
                <a:ea typeface="Calibri" pitchFamily="0" charset="0"/>
                <a:cs typeface="Lucida Sans"/>
              </a:rPr>
              <a:t>, G., </a:t>
            </a:r>
            <a:r>
              <a:rPr lang="en-US" altLang="zh-CN" sz="750" b="0" i="0" u="none" strike="noStrike" kern="100" cap="none" spc="0" baseline="0">
                <a:solidFill>
                  <a:schemeClr val="tx1"/>
                </a:solidFill>
                <a:latin typeface="Times New Roman" pitchFamily="18" charset="0"/>
                <a:ea typeface="Calibri" pitchFamily="0" charset="0"/>
                <a:cs typeface="Lucida Sans"/>
              </a:rPr>
              <a:t>Cavaggioni</a:t>
            </a:r>
            <a:r>
              <a:rPr lang="en-US" altLang="zh-CN" sz="750" b="0" i="0" u="none" strike="noStrike" kern="100" cap="none" spc="0" baseline="0">
                <a:solidFill>
                  <a:schemeClr val="tx1"/>
                </a:solidFill>
                <a:latin typeface="Times New Roman" pitchFamily="18" charset="0"/>
                <a:ea typeface="Calibri" pitchFamily="0" charset="0"/>
                <a:cs typeface="Lucida Sans"/>
              </a:rPr>
              <a:t>, L., Castelnuovo, G. and Piazzolla, G. (2025) ‘Effectiveness of a digital therapy on 6-month weight loss in people with obesity’, </a:t>
            </a:r>
            <a:r>
              <a:rPr lang="en-US" altLang="zh-CN" sz="750" b="0" i="1" u="none" strike="noStrike" kern="100" cap="none" spc="0" baseline="0">
                <a:solidFill>
                  <a:schemeClr val="tx1"/>
                </a:solidFill>
                <a:latin typeface="Times New Roman" pitchFamily="18" charset="0"/>
                <a:ea typeface="Calibri" pitchFamily="0" charset="0"/>
                <a:cs typeface="Lucida Sans"/>
              </a:rPr>
              <a:t>Journal of Medical Internet Research</a:t>
            </a:r>
            <a:r>
              <a:rPr lang="en-US" altLang="zh-CN" sz="750" b="0" i="0" u="none" strike="noStrike" kern="100" cap="none" spc="0" baseline="0">
                <a:solidFill>
                  <a:schemeClr val="tx1"/>
                </a:solidFill>
                <a:latin typeface="Times New Roman" pitchFamily="18" charset="0"/>
                <a:ea typeface="Calibri" pitchFamily="0" charset="0"/>
                <a:cs typeface="Lucida Sans"/>
              </a:rPr>
              <a:t>, 27, p. e72054.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2"/>
              </a:rPr>
              <a:t>https://www.jmir.org/2025/1/e72054</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Chen, M. and Peng, X. (2022) ‘The evolution and effects of mobile health intervention on weight management’, </a:t>
            </a:r>
            <a:r>
              <a:rPr lang="en-US" altLang="zh-CN" sz="750" b="0" i="1" u="none" strike="noStrike" kern="100" cap="none" spc="0" baseline="0">
                <a:solidFill>
                  <a:schemeClr val="tx1"/>
                </a:solidFill>
                <a:latin typeface="Times New Roman" pitchFamily="18" charset="0"/>
                <a:ea typeface="Calibri" pitchFamily="0" charset="0"/>
                <a:cs typeface="Lucida Sans"/>
              </a:rPr>
              <a:t>Journal of Public Health and Emergency</a:t>
            </a:r>
            <a:r>
              <a:rPr lang="en-US" altLang="zh-CN" sz="750" b="0" i="0" u="none" strike="noStrike" kern="100" cap="none" spc="0" baseline="0">
                <a:solidFill>
                  <a:schemeClr val="tx1"/>
                </a:solidFill>
                <a:latin typeface="Times New Roman" pitchFamily="18" charset="0"/>
                <a:ea typeface="Calibri" pitchFamily="0" charset="0"/>
                <a:cs typeface="Lucida Sans"/>
              </a:rPr>
              <a:t>, 6.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3"/>
              </a:rPr>
              <a:t>https://jphe.amegroups.org/article/view/8623/html</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De Luca, V., </a:t>
            </a:r>
            <a:r>
              <a:rPr lang="en-US" altLang="zh-CN" sz="750" b="0" i="0" u="none" strike="noStrike" kern="100" cap="none" spc="0" baseline="0">
                <a:solidFill>
                  <a:schemeClr val="tx1"/>
                </a:solidFill>
                <a:latin typeface="Times New Roman" pitchFamily="18" charset="0"/>
                <a:ea typeface="Calibri" pitchFamily="0" charset="0"/>
                <a:cs typeface="Lucida Sans"/>
              </a:rPr>
              <a:t>Virgolesi</a:t>
            </a:r>
            <a:r>
              <a:rPr lang="en-US" altLang="zh-CN" sz="750" b="0" i="0" u="none" strike="noStrike" kern="100" cap="none" spc="0" baseline="0">
                <a:solidFill>
                  <a:schemeClr val="tx1"/>
                </a:solidFill>
                <a:latin typeface="Times New Roman" pitchFamily="18" charset="0"/>
                <a:ea typeface="Calibri" pitchFamily="0" charset="0"/>
                <a:cs typeface="Lucida Sans"/>
              </a:rPr>
              <a:t>, M., </a:t>
            </a:r>
            <a:r>
              <a:rPr lang="en-US" altLang="zh-CN" sz="750" b="0" i="0" u="none" strike="noStrike" kern="100" cap="none" spc="0" baseline="0">
                <a:solidFill>
                  <a:schemeClr val="tx1"/>
                </a:solidFill>
                <a:latin typeface="Times New Roman" pitchFamily="18" charset="0"/>
                <a:ea typeface="Calibri" pitchFamily="0" charset="0"/>
                <a:cs typeface="Lucida Sans"/>
              </a:rPr>
              <a:t>Vetrani</a:t>
            </a:r>
            <a:r>
              <a:rPr lang="en-US" altLang="zh-CN" sz="750" b="0" i="0" u="none" strike="noStrike" kern="100" cap="none" spc="0" baseline="0">
                <a:solidFill>
                  <a:schemeClr val="tx1"/>
                </a:solidFill>
                <a:latin typeface="Times New Roman" pitchFamily="18" charset="0"/>
                <a:ea typeface="Calibri" pitchFamily="0" charset="0"/>
                <a:cs typeface="Lucida Sans"/>
              </a:rPr>
              <a:t>, C., </a:t>
            </a:r>
            <a:r>
              <a:rPr lang="en-US" altLang="zh-CN" sz="750" b="0" i="0" u="none" strike="noStrike" kern="100" cap="none" spc="0" baseline="0">
                <a:solidFill>
                  <a:schemeClr val="tx1"/>
                </a:solidFill>
                <a:latin typeface="Times New Roman" pitchFamily="18" charset="0"/>
                <a:ea typeface="Calibri" pitchFamily="0" charset="0"/>
                <a:cs typeface="Lucida Sans"/>
              </a:rPr>
              <a:t>Aprano</a:t>
            </a:r>
            <a:r>
              <a:rPr lang="en-US" altLang="zh-CN" sz="750" b="0" i="0" u="none" strike="noStrike" kern="100" cap="none" spc="0" baseline="0">
                <a:solidFill>
                  <a:schemeClr val="tx1"/>
                </a:solidFill>
                <a:latin typeface="Times New Roman" pitchFamily="18" charset="0"/>
                <a:ea typeface="Calibri" pitchFamily="0" charset="0"/>
                <a:cs typeface="Lucida Sans"/>
              </a:rPr>
              <a:t>, S., Cantelli, F., Di Martino, A., Mercurio, L., Iaccarino, G., </a:t>
            </a:r>
            <a:r>
              <a:rPr lang="en-US" altLang="zh-CN" sz="750" b="0" i="0" u="none" strike="noStrike" kern="100" cap="none" spc="0" baseline="0">
                <a:solidFill>
                  <a:schemeClr val="tx1"/>
                </a:solidFill>
                <a:latin typeface="Times New Roman" pitchFamily="18" charset="0"/>
                <a:ea typeface="Calibri" pitchFamily="0" charset="0"/>
                <a:cs typeface="Lucida Sans"/>
              </a:rPr>
              <a:t>Isgrò</a:t>
            </a:r>
            <a:r>
              <a:rPr lang="en-US" altLang="zh-CN" sz="750" b="0" i="0" u="none" strike="noStrike" kern="100" cap="none" spc="0" baseline="0">
                <a:solidFill>
                  <a:schemeClr val="tx1"/>
                </a:solidFill>
                <a:latin typeface="Times New Roman" pitchFamily="18" charset="0"/>
                <a:ea typeface="Calibri" pitchFamily="0" charset="0"/>
                <a:cs typeface="Lucida Sans"/>
              </a:rPr>
              <a:t>, F., Arpaia, P. and Colao, A. (2025) ‘Digital interventions for weight control to prevent obesity in adolescents: a systematic review’, </a:t>
            </a:r>
            <a:r>
              <a:rPr lang="en-US" altLang="zh-CN" sz="750" b="0" i="1" u="none" strike="noStrike" kern="100" cap="none" spc="0" baseline="0">
                <a:solidFill>
                  <a:schemeClr val="tx1"/>
                </a:solidFill>
                <a:latin typeface="Times New Roman" pitchFamily="18" charset="0"/>
                <a:ea typeface="Calibri" pitchFamily="0" charset="0"/>
                <a:cs typeface="Lucida Sans"/>
              </a:rPr>
              <a:t>Frontiers in Public Health</a:t>
            </a:r>
            <a:r>
              <a:rPr lang="en-US" altLang="zh-CN" sz="750" b="0" i="0" u="none" strike="noStrike" kern="100" cap="none" spc="0" baseline="0">
                <a:solidFill>
                  <a:schemeClr val="tx1"/>
                </a:solidFill>
                <a:latin typeface="Times New Roman" pitchFamily="18" charset="0"/>
                <a:ea typeface="Calibri" pitchFamily="0" charset="0"/>
                <a:cs typeface="Lucida Sans"/>
              </a:rPr>
              <a:t>, 13, p. 1584595.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4"/>
              </a:rPr>
              <a:t>https://www.frontiersin.org/articles/10.3389/fpubh.2025.1584595/full</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Huang, L., </a:t>
            </a:r>
            <a:r>
              <a:rPr lang="en-US" altLang="zh-CN" sz="750" b="0" i="0" u="none" strike="noStrike" kern="100" cap="none" spc="0" baseline="0">
                <a:solidFill>
                  <a:schemeClr val="tx1"/>
                </a:solidFill>
                <a:latin typeface="Times New Roman" pitchFamily="18" charset="0"/>
                <a:ea typeface="Calibri" pitchFamily="0" charset="0"/>
                <a:cs typeface="Lucida Sans"/>
              </a:rPr>
              <a:t>Huhulea</a:t>
            </a:r>
            <a:r>
              <a:rPr lang="en-US" altLang="zh-CN" sz="750" b="0" i="0" u="none" strike="noStrike" kern="100" cap="none" spc="0" baseline="0">
                <a:solidFill>
                  <a:schemeClr val="tx1"/>
                </a:solidFill>
                <a:latin typeface="Times New Roman" pitchFamily="18" charset="0"/>
                <a:ea typeface="Calibri" pitchFamily="0" charset="0"/>
                <a:cs typeface="Lucida Sans"/>
              </a:rPr>
              <a:t>, E.N., Abraham, E., Bienenstock, R., </a:t>
            </a:r>
            <a:r>
              <a:rPr lang="en-US" altLang="zh-CN" sz="750" b="0" i="0" u="none" strike="noStrike" kern="100" cap="none" spc="0" baseline="0">
                <a:solidFill>
                  <a:schemeClr val="tx1"/>
                </a:solidFill>
                <a:latin typeface="Times New Roman" pitchFamily="18" charset="0"/>
                <a:ea typeface="Calibri" pitchFamily="0" charset="0"/>
                <a:cs typeface="Lucida Sans"/>
              </a:rPr>
              <a:t>Aifuwa</a:t>
            </a:r>
            <a:r>
              <a:rPr lang="en-US" altLang="zh-CN" sz="750" b="0" i="0" u="none" strike="noStrike" kern="100" cap="none" spc="0" baseline="0">
                <a:solidFill>
                  <a:schemeClr val="tx1"/>
                </a:solidFill>
                <a:latin typeface="Times New Roman" pitchFamily="18" charset="0"/>
                <a:ea typeface="Calibri" pitchFamily="0" charset="0"/>
                <a:cs typeface="Lucida Sans"/>
              </a:rPr>
              <a:t>, E., Hirani, R., Schulhof, A., Tiwari, R.K. and Etienne, M. (2025) ‘The role of artificial intelligence in obesity risk prediction and management’, </a:t>
            </a:r>
            <a:r>
              <a:rPr lang="en-US" altLang="zh-CN" sz="750" b="0" i="1" u="none" strike="noStrike" kern="100" cap="none" spc="0" baseline="0">
                <a:solidFill>
                  <a:schemeClr val="tx1"/>
                </a:solidFill>
                <a:latin typeface="Times New Roman" pitchFamily="18" charset="0"/>
                <a:ea typeface="Calibri" pitchFamily="0" charset="0"/>
                <a:cs typeface="Lucida Sans"/>
              </a:rPr>
              <a:t>Medicina</a:t>
            </a:r>
            <a:r>
              <a:rPr lang="en-US" altLang="zh-CN" sz="750" b="0" i="0" u="none" strike="noStrike" kern="100" cap="none" spc="0" baseline="0">
                <a:solidFill>
                  <a:schemeClr val="tx1"/>
                </a:solidFill>
                <a:latin typeface="Times New Roman" pitchFamily="18" charset="0"/>
                <a:ea typeface="Calibri" pitchFamily="0" charset="0"/>
                <a:cs typeface="Lucida Sans"/>
              </a:rPr>
              <a:t>, 61(2), p. 358.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5"/>
              </a:rPr>
              <a:t>https://www.mdpi.com/1648-9144/61/2/358</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Kim, S.D. (2024) ‘Trends and perspectives of mHealth in obesity control’, </a:t>
            </a:r>
            <a:r>
              <a:rPr lang="en-US" altLang="zh-CN" sz="750" b="0" i="1" u="none" strike="noStrike" kern="100" cap="none" spc="0" baseline="0">
                <a:solidFill>
                  <a:schemeClr val="tx1"/>
                </a:solidFill>
                <a:latin typeface="Times New Roman" pitchFamily="18" charset="0"/>
                <a:ea typeface="Calibri" pitchFamily="0" charset="0"/>
                <a:cs typeface="Lucida Sans"/>
              </a:rPr>
              <a:t>Applied Sciences</a:t>
            </a:r>
            <a:r>
              <a:rPr lang="en-US" altLang="zh-CN" sz="750" b="0" i="0" u="none" strike="noStrike" kern="100" cap="none" spc="0" baseline="0">
                <a:solidFill>
                  <a:schemeClr val="tx1"/>
                </a:solidFill>
                <a:latin typeface="Times New Roman" pitchFamily="18" charset="0"/>
                <a:ea typeface="Calibri" pitchFamily="0" charset="0"/>
                <a:cs typeface="Lucida Sans"/>
              </a:rPr>
              <a:t>, 15(1), p. 74.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6"/>
              </a:rPr>
              <a:t>https://www.mdpi.com/2076-3417/15/1/74</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Maleki, F., Sharifi Soltani, S., Rezaeian, S., Ghasemi, M. and Samadi, M. (2025) ‘Impact of nutrition education based on the PRECEDE–PROCEED model’, </a:t>
            </a:r>
            <a:r>
              <a:rPr lang="en-US" altLang="zh-CN" sz="750" b="0" i="1" u="none" strike="noStrike" kern="100" cap="none" spc="0" baseline="0">
                <a:solidFill>
                  <a:schemeClr val="tx1"/>
                </a:solidFill>
                <a:latin typeface="Times New Roman" pitchFamily="18" charset="0"/>
                <a:ea typeface="Calibri" pitchFamily="0" charset="0"/>
                <a:cs typeface="Lucida Sans"/>
              </a:rPr>
              <a:t>Food Science &amp; Nutrition</a:t>
            </a:r>
            <a:r>
              <a:rPr lang="en-US" altLang="zh-CN" sz="750" b="0" i="0" u="none" strike="noStrike" kern="100" cap="none" spc="0" baseline="0">
                <a:solidFill>
                  <a:schemeClr val="tx1"/>
                </a:solidFill>
                <a:latin typeface="Times New Roman" pitchFamily="18" charset="0"/>
                <a:ea typeface="Calibri" pitchFamily="0" charset="0"/>
                <a:cs typeface="Lucida Sans"/>
              </a:rPr>
              <a:t>, 13(9), p. e70879.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7"/>
              </a:rPr>
              <a:t>https://onlinelibrary.wiley.com/doi/full/10.1002/fsn3.70879</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Motevalli</a:t>
            </a:r>
            <a:r>
              <a:rPr lang="en-US" altLang="zh-CN" sz="750" b="0" i="0" u="none" strike="noStrike" kern="100" cap="none" spc="0" baseline="0">
                <a:solidFill>
                  <a:schemeClr val="tx1"/>
                </a:solidFill>
                <a:latin typeface="Times New Roman" pitchFamily="18" charset="0"/>
                <a:ea typeface="Calibri" pitchFamily="0" charset="0"/>
                <a:cs typeface="Lucida Sans"/>
              </a:rPr>
              <a:t>, M., </a:t>
            </a:r>
            <a:r>
              <a:rPr lang="en-US" altLang="zh-CN" sz="750" b="0" i="0" u="none" strike="noStrike" kern="100" cap="none" spc="0" baseline="0">
                <a:solidFill>
                  <a:schemeClr val="tx1"/>
                </a:solidFill>
                <a:latin typeface="Times New Roman" pitchFamily="18" charset="0"/>
                <a:ea typeface="Calibri" pitchFamily="0" charset="0"/>
                <a:cs typeface="Lucida Sans"/>
              </a:rPr>
              <a:t>Drenowatz</a:t>
            </a:r>
            <a:r>
              <a:rPr lang="en-US" altLang="zh-CN" sz="750" b="0" i="0" u="none" strike="noStrike" kern="100" cap="none" spc="0" baseline="0">
                <a:solidFill>
                  <a:schemeClr val="tx1"/>
                </a:solidFill>
                <a:latin typeface="Times New Roman" pitchFamily="18" charset="0"/>
                <a:ea typeface="Calibri" pitchFamily="0" charset="0"/>
                <a:cs typeface="Lucida Sans"/>
              </a:rPr>
              <a:t>, C., Tanous, D., </a:t>
            </a:r>
            <a:r>
              <a:rPr lang="en-US" altLang="zh-CN" sz="750" b="0" i="0" u="none" strike="noStrike" kern="100" cap="none" spc="0" baseline="0">
                <a:solidFill>
                  <a:schemeClr val="tx1"/>
                </a:solidFill>
                <a:latin typeface="Times New Roman" pitchFamily="18" charset="0"/>
                <a:ea typeface="Calibri" pitchFamily="0" charset="0"/>
                <a:cs typeface="Lucida Sans"/>
              </a:rPr>
              <a:t>Ruedl</a:t>
            </a:r>
            <a:r>
              <a:rPr lang="en-US" altLang="zh-CN" sz="750" b="0" i="0" u="none" strike="noStrike" kern="100" cap="none" spc="0" baseline="0">
                <a:solidFill>
                  <a:schemeClr val="tx1"/>
                </a:solidFill>
                <a:latin typeface="Times New Roman" pitchFamily="18" charset="0"/>
                <a:ea typeface="Calibri" pitchFamily="0" charset="0"/>
                <a:cs typeface="Lucida Sans"/>
              </a:rPr>
              <a:t>, G., Kirschner, W., Schauer, M., Rosemann, T. and </a:t>
            </a:r>
            <a:r>
              <a:rPr lang="en-US" altLang="zh-CN" sz="750" b="0" i="0" u="none" strike="noStrike" kern="100" cap="none" spc="0" baseline="0">
                <a:solidFill>
                  <a:schemeClr val="tx1"/>
                </a:solidFill>
                <a:latin typeface="Times New Roman" pitchFamily="18" charset="0"/>
                <a:ea typeface="Calibri" pitchFamily="0" charset="0"/>
                <a:cs typeface="Lucida Sans"/>
              </a:rPr>
              <a:t>Wirnitzer</a:t>
            </a:r>
            <a:r>
              <a:rPr lang="en-US" altLang="zh-CN" sz="750" b="0" i="0" u="none" strike="noStrike" kern="100" cap="none" spc="0" baseline="0">
                <a:solidFill>
                  <a:schemeClr val="tx1"/>
                </a:solidFill>
                <a:latin typeface="Times New Roman" pitchFamily="18" charset="0"/>
                <a:ea typeface="Calibri" pitchFamily="0" charset="0"/>
                <a:cs typeface="Lucida Sans"/>
              </a:rPr>
              <a:t>, K. (2025) ‘Guideline-based digital exercise interventions for reducing body weight’, </a:t>
            </a:r>
            <a:r>
              <a:rPr lang="en-US" altLang="zh-CN" sz="750" b="0" i="1" u="none" strike="noStrike" kern="100" cap="none" spc="0" baseline="0">
                <a:solidFill>
                  <a:schemeClr val="tx1"/>
                </a:solidFill>
                <a:latin typeface="Times New Roman" pitchFamily="18" charset="0"/>
                <a:ea typeface="Calibri" pitchFamily="0" charset="0"/>
                <a:cs typeface="Lucida Sans"/>
              </a:rPr>
              <a:t>Interactive Journal of Medical Research</a:t>
            </a:r>
            <a:r>
              <a:rPr lang="en-US" altLang="zh-CN" sz="750" b="0" i="0" u="none" strike="noStrike" kern="100" cap="none" spc="0" baseline="0">
                <a:solidFill>
                  <a:schemeClr val="tx1"/>
                </a:solidFill>
                <a:latin typeface="Times New Roman" pitchFamily="18" charset="0"/>
                <a:ea typeface="Calibri" pitchFamily="0" charset="0"/>
                <a:cs typeface="Lucida Sans"/>
              </a:rPr>
              <a:t>, 14(1), p. e73656.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8"/>
              </a:rPr>
              <a:t>https://www.i-jmr.org/2025/1/e73656</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NHS Digital (2023) </a:t>
            </a:r>
            <a:r>
              <a:rPr lang="en-US" altLang="zh-CN" sz="750" b="0" i="1" u="none" strike="noStrike" kern="100" cap="none" spc="0" baseline="0">
                <a:solidFill>
                  <a:schemeClr val="tx1"/>
                </a:solidFill>
                <a:latin typeface="Times New Roman" pitchFamily="18" charset="0"/>
                <a:ea typeface="Calibri" pitchFamily="0" charset="0"/>
                <a:cs typeface="Lucida Sans"/>
              </a:rPr>
              <a:t>Health survey for England: Obesity statistics</a:t>
            </a:r>
            <a:r>
              <a:rPr lang="en-US" altLang="zh-CN" sz="750" b="0" i="0" u="none" strike="noStrike" kern="100" cap="none" spc="0" baseline="0">
                <a:solidFill>
                  <a:schemeClr val="tx1"/>
                </a:solidFill>
                <a:latin typeface="Times New Roman" pitchFamily="18" charset="0"/>
                <a:ea typeface="Calibri" pitchFamily="0" charset="0"/>
                <a:cs typeface="Lucida Sans"/>
              </a:rPr>
              <a:t>.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9"/>
              </a:rPr>
              <a:t>https://digital.nhs.uk</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Orsso</a:t>
            </a:r>
            <a:r>
              <a:rPr lang="en-US" altLang="zh-CN" sz="750" b="0" i="0" u="none" strike="noStrike" kern="100" cap="none" spc="0" baseline="0">
                <a:solidFill>
                  <a:schemeClr val="tx1"/>
                </a:solidFill>
                <a:latin typeface="Times New Roman" pitchFamily="18" charset="0"/>
                <a:ea typeface="Calibri" pitchFamily="0" charset="0"/>
                <a:cs typeface="Lucida Sans"/>
              </a:rPr>
              <a:t>, C.E., </a:t>
            </a:r>
            <a:r>
              <a:rPr lang="en-US" altLang="zh-CN" sz="750" b="0" i="0" u="none" strike="noStrike" kern="100" cap="none" spc="0" baseline="0">
                <a:solidFill>
                  <a:schemeClr val="tx1"/>
                </a:solidFill>
                <a:latin typeface="Times New Roman" pitchFamily="18" charset="0"/>
                <a:ea typeface="Calibri" pitchFamily="0" charset="0"/>
                <a:cs typeface="Lucida Sans"/>
              </a:rPr>
              <a:t>Gormaz</a:t>
            </a:r>
            <a:r>
              <a:rPr lang="en-US" altLang="zh-CN" sz="750" b="0" i="0" u="none" strike="noStrike" kern="100" cap="none" spc="0" baseline="0">
                <a:solidFill>
                  <a:schemeClr val="tx1"/>
                </a:solidFill>
                <a:latin typeface="Times New Roman" pitchFamily="18" charset="0"/>
                <a:ea typeface="Calibri" pitchFamily="0" charset="0"/>
                <a:cs typeface="Lucida Sans"/>
              </a:rPr>
              <a:t>, T., Valentine, S., Trottier, C.F., de Sousa, I.M., Ferguson-Pell, M., Johnson, S.T., Kirkham, A.A., Klein, D., Maeda, N. and Mota, J.F. (2024) ‘Digital intervention for behaviour change and chronic disease prevention’, </a:t>
            </a:r>
            <a:r>
              <a:rPr lang="en-US" altLang="zh-CN" sz="750" b="0" i="1" u="none" strike="noStrike" kern="100" cap="none" spc="0" baseline="0">
                <a:solidFill>
                  <a:schemeClr val="tx1"/>
                </a:solidFill>
                <a:latin typeface="Times New Roman" pitchFamily="18" charset="0"/>
                <a:ea typeface="Calibri" pitchFamily="0" charset="0"/>
                <a:cs typeface="Lucida Sans"/>
              </a:rPr>
              <a:t>Methods</a:t>
            </a:r>
            <a:r>
              <a:rPr lang="en-US" altLang="zh-CN" sz="750" b="0" i="0" u="none" strike="noStrike" kern="100" cap="none" spc="0" baseline="0">
                <a:solidFill>
                  <a:schemeClr val="tx1"/>
                </a:solidFill>
                <a:latin typeface="Times New Roman" pitchFamily="18" charset="0"/>
                <a:ea typeface="Calibri" pitchFamily="0" charset="0"/>
                <a:cs typeface="Lucida Sans"/>
              </a:rPr>
              <a:t>, 231, pp. 45–54.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10"/>
              </a:rPr>
              <a:t>https://www.sciencedirect.com/science/article/pii/S104620232400207X</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Pujia, C., Ferro, Y., Mazza, E., </a:t>
            </a:r>
            <a:r>
              <a:rPr lang="en-US" altLang="zh-CN" sz="750" b="0" i="0" u="none" strike="noStrike" kern="100" cap="none" spc="0" baseline="0">
                <a:solidFill>
                  <a:schemeClr val="tx1"/>
                </a:solidFill>
                <a:latin typeface="Times New Roman" pitchFamily="18" charset="0"/>
                <a:ea typeface="Calibri" pitchFamily="0" charset="0"/>
                <a:cs typeface="Lucida Sans"/>
              </a:rPr>
              <a:t>Maurotti</a:t>
            </a:r>
            <a:r>
              <a:rPr lang="en-US" altLang="zh-CN" sz="750" b="0" i="0" u="none" strike="noStrike" kern="100" cap="none" spc="0" baseline="0">
                <a:solidFill>
                  <a:schemeClr val="tx1"/>
                </a:solidFill>
                <a:latin typeface="Times New Roman" pitchFamily="18" charset="0"/>
                <a:ea typeface="Calibri" pitchFamily="0" charset="0"/>
                <a:cs typeface="Lucida Sans"/>
              </a:rPr>
              <a:t>, S., Montalcini, T. and Pujia, A. (2025) ‘The role of mobile apps in obesity management: systematic review and meta-analysis’, </a:t>
            </a:r>
            <a:r>
              <a:rPr lang="en-US" altLang="zh-CN" sz="750" b="0" i="1" u="none" strike="noStrike" kern="100" cap="none" spc="0" baseline="0">
                <a:solidFill>
                  <a:schemeClr val="tx1"/>
                </a:solidFill>
                <a:latin typeface="Times New Roman" pitchFamily="18" charset="0"/>
                <a:ea typeface="Calibri" pitchFamily="0" charset="0"/>
                <a:cs typeface="Lucida Sans"/>
              </a:rPr>
              <a:t>Journal of Medical Internet Research</a:t>
            </a:r>
            <a:r>
              <a:rPr lang="en-US" altLang="zh-CN" sz="750" b="0" i="0" u="none" strike="noStrike" kern="100" cap="none" spc="0" baseline="0">
                <a:solidFill>
                  <a:schemeClr val="tx1"/>
                </a:solidFill>
                <a:latin typeface="Times New Roman" pitchFamily="18" charset="0"/>
                <a:ea typeface="Calibri" pitchFamily="0" charset="0"/>
                <a:cs typeface="Lucida Sans"/>
              </a:rPr>
              <a:t>, 27, p. e66887.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11"/>
              </a:rPr>
              <a:t>https://www.jmir.org/2025/1/e66887</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Selvaraj, S.N. and Sriram, A. (2022) ‘The quality of Indian obesity-related mHealth apps: PRECEDE–PROCEED model based content analysis’, </a:t>
            </a:r>
            <a:r>
              <a:rPr lang="en-US" altLang="zh-CN" sz="750" b="0" i="1" u="none" strike="noStrike" kern="100" cap="none" spc="0" baseline="0">
                <a:solidFill>
                  <a:schemeClr val="tx1"/>
                </a:solidFill>
                <a:latin typeface="Times New Roman" pitchFamily="18" charset="0"/>
                <a:ea typeface="Calibri" pitchFamily="0" charset="0"/>
                <a:cs typeface="Lucida Sans"/>
              </a:rPr>
              <a:t>JMIR mHealth and </a:t>
            </a:r>
            <a:r>
              <a:rPr lang="en-US" altLang="zh-CN" sz="750" b="0" i="1" u="none" strike="noStrike" kern="100" cap="none" spc="0" baseline="0">
                <a:solidFill>
                  <a:schemeClr val="tx1"/>
                </a:solidFill>
                <a:latin typeface="Times New Roman" pitchFamily="18" charset="0"/>
                <a:ea typeface="Calibri" pitchFamily="0" charset="0"/>
                <a:cs typeface="Lucida Sans"/>
              </a:rPr>
              <a:t>uHealth</a:t>
            </a:r>
            <a:r>
              <a:rPr lang="en-US" altLang="zh-CN" sz="750" b="0" i="0" u="none" strike="noStrike" kern="100" cap="none" spc="0" baseline="0">
                <a:solidFill>
                  <a:schemeClr val="tx1"/>
                </a:solidFill>
                <a:latin typeface="Times New Roman" pitchFamily="18" charset="0"/>
                <a:ea typeface="Calibri" pitchFamily="0" charset="0"/>
                <a:cs typeface="Lucida Sans"/>
              </a:rPr>
              <a:t>, 10(5), p. e15719.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12"/>
              </a:rPr>
              <a:t>https://pmc.ncbi.nlm.nih.gov/articles/PMC9133986</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Shaluhiyah</a:t>
            </a:r>
            <a:r>
              <a:rPr lang="en-US" altLang="zh-CN" sz="750" b="0" i="0" u="none" strike="noStrike" kern="100" cap="none" spc="0" baseline="0">
                <a:solidFill>
                  <a:schemeClr val="tx1"/>
                </a:solidFill>
                <a:latin typeface="Times New Roman" pitchFamily="18" charset="0"/>
                <a:ea typeface="Calibri" pitchFamily="0" charset="0"/>
                <a:cs typeface="Lucida Sans"/>
              </a:rPr>
              <a:t>, Z., </a:t>
            </a:r>
            <a:r>
              <a:rPr lang="en-US" altLang="zh-CN" sz="750" b="0" i="0" u="none" strike="noStrike" kern="100" cap="none" spc="0" baseline="0">
                <a:solidFill>
                  <a:schemeClr val="tx1"/>
                </a:solidFill>
                <a:latin typeface="Times New Roman" pitchFamily="18" charset="0"/>
                <a:ea typeface="Calibri" pitchFamily="0" charset="0"/>
                <a:cs typeface="Lucida Sans"/>
              </a:rPr>
              <a:t>Qatrannada</a:t>
            </a:r>
            <a:r>
              <a:rPr lang="en-US" altLang="zh-CN" sz="750" b="0" i="0" u="none" strike="noStrike" kern="100" cap="none" spc="0" baseline="0">
                <a:solidFill>
                  <a:schemeClr val="tx1"/>
                </a:solidFill>
                <a:latin typeface="Times New Roman" pitchFamily="18" charset="0"/>
                <a:ea typeface="Calibri" pitchFamily="0" charset="0"/>
                <a:cs typeface="Lucida Sans"/>
              </a:rPr>
              <a:t>, S.A., </a:t>
            </a:r>
            <a:r>
              <a:rPr lang="en-US" altLang="zh-CN" sz="750" b="0" i="0" u="none" strike="noStrike" kern="100" cap="none" spc="0" baseline="0">
                <a:solidFill>
                  <a:schemeClr val="tx1"/>
                </a:solidFill>
                <a:latin typeface="Times New Roman" pitchFamily="18" charset="0"/>
                <a:ea typeface="Calibri" pitchFamily="0" charset="0"/>
                <a:cs typeface="Lucida Sans"/>
              </a:rPr>
              <a:t>Kusumawati</a:t>
            </a:r>
            <a:r>
              <a:rPr lang="en-US" altLang="zh-CN" sz="750" b="0" i="0" u="none" strike="noStrike" kern="100" cap="none" spc="0" baseline="0">
                <a:solidFill>
                  <a:schemeClr val="tx1"/>
                </a:solidFill>
                <a:latin typeface="Times New Roman" pitchFamily="18" charset="0"/>
                <a:ea typeface="Calibri" pitchFamily="0" charset="0"/>
                <a:cs typeface="Lucida Sans"/>
              </a:rPr>
              <a:t>, A. and Miah, M.S. (2025) ‘Digital health interventions promoting healthy behaviour’, </a:t>
            </a:r>
            <a:r>
              <a:rPr lang="en-US" altLang="zh-CN" sz="750" b="0" i="1" u="none" strike="noStrike" kern="100" cap="none" spc="0" baseline="0">
                <a:solidFill>
                  <a:schemeClr val="tx1"/>
                </a:solidFill>
                <a:latin typeface="Times New Roman" pitchFamily="18" charset="0"/>
                <a:ea typeface="Calibri" pitchFamily="0" charset="0"/>
                <a:cs typeface="Lucida Sans"/>
              </a:rPr>
              <a:t>Dialogues in Health</a:t>
            </a:r>
            <a:r>
              <a:rPr lang="en-US" altLang="zh-CN" sz="750" b="0" i="0" u="none" strike="noStrike" kern="100" cap="none" spc="0" baseline="0">
                <a:solidFill>
                  <a:schemeClr val="tx1"/>
                </a:solidFill>
                <a:latin typeface="Times New Roman" pitchFamily="18" charset="0"/>
                <a:ea typeface="Calibri" pitchFamily="0" charset="0"/>
                <a:cs typeface="Lucida Sans"/>
              </a:rPr>
              <a:t>, p. 100258.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13"/>
              </a:rPr>
              <a:t>https://www.sciencedirect.com/science/article/pii/S2772653325000565</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World Health Organization (2024) </a:t>
            </a:r>
            <a:r>
              <a:rPr lang="en-US" altLang="zh-CN" sz="750" b="0" i="1" u="none" strike="noStrike" kern="100" cap="none" spc="0" baseline="0">
                <a:solidFill>
                  <a:schemeClr val="tx1"/>
                </a:solidFill>
                <a:latin typeface="Times New Roman" pitchFamily="18" charset="0"/>
                <a:ea typeface="Calibri" pitchFamily="0" charset="0"/>
                <a:cs typeface="Lucida Sans"/>
              </a:rPr>
              <a:t>Obesity and overweight</a:t>
            </a:r>
            <a:r>
              <a:rPr lang="en-US" altLang="zh-CN" sz="750" b="0" i="0" u="none" strike="noStrike" kern="100" cap="none" spc="0" baseline="0">
                <a:solidFill>
                  <a:schemeClr val="tx1"/>
                </a:solidFill>
                <a:latin typeface="Times New Roman" pitchFamily="18" charset="0"/>
                <a:ea typeface="Calibri" pitchFamily="0" charset="0"/>
                <a:cs typeface="Lucida Sans"/>
              </a:rPr>
              <a:t>.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14"/>
              </a:rPr>
              <a:t>https://www.who.int/news-room/fact-sheets/detail/obesity-and-overweight</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l" eaLnBrk="1" fontAlgn="auto" latinLnBrk="0" hangingPunct="1">
              <a:lnSpc>
                <a:spcPct val="120000"/>
              </a:lnSpc>
              <a:spcBef>
                <a:spcPts val="0"/>
              </a:spcBef>
              <a:spcAft>
                <a:spcPts val="600"/>
              </a:spcAft>
              <a:buNone/>
            </a:pPr>
            <a:r>
              <a:rPr lang="en-US" altLang="zh-CN" sz="750" b="0" i="0" u="none" strike="noStrike" kern="100" cap="none" spc="0" baseline="0">
                <a:solidFill>
                  <a:schemeClr val="tx1"/>
                </a:solidFill>
                <a:latin typeface="Times New Roman" pitchFamily="18" charset="0"/>
                <a:ea typeface="Calibri" pitchFamily="0" charset="0"/>
                <a:cs typeface="Lucida Sans"/>
              </a:rPr>
              <a:t>Yen, H.Y., Jin, G. and Chiu, H.L. (2023) ‘Smartphone app-based interventions targeting physical activity for weight management’, </a:t>
            </a:r>
            <a:r>
              <a:rPr lang="en-US" altLang="zh-CN" sz="750" b="0" i="1" u="none" strike="noStrike" kern="100" cap="none" spc="0" baseline="0">
                <a:solidFill>
                  <a:schemeClr val="tx1"/>
                </a:solidFill>
                <a:latin typeface="Times New Roman" pitchFamily="18" charset="0"/>
                <a:ea typeface="Calibri" pitchFamily="0" charset="0"/>
                <a:cs typeface="Lucida Sans"/>
              </a:rPr>
              <a:t>International Journal of Nursing Studies</a:t>
            </a:r>
            <a:r>
              <a:rPr lang="en-US" altLang="zh-CN" sz="750" b="0" i="0" u="none" strike="noStrike" kern="100" cap="none" spc="0" baseline="0">
                <a:solidFill>
                  <a:schemeClr val="tx1"/>
                </a:solidFill>
                <a:latin typeface="Times New Roman" pitchFamily="18" charset="0"/>
                <a:ea typeface="Calibri" pitchFamily="0" charset="0"/>
                <a:cs typeface="Lucida Sans"/>
              </a:rPr>
              <a:t>, 137, p. 104384. Available at: </a:t>
            </a:r>
            <a:r>
              <a:rPr lang="en-US" altLang="zh-CN" sz="750" b="0" i="0" u="sng" strike="noStrike" kern="100" cap="none" spc="0" baseline="0">
                <a:solidFill>
                  <a:srgbClr val="0563C1"/>
                </a:solidFill>
                <a:latin typeface="Times New Roman" pitchFamily="18" charset="0"/>
                <a:ea typeface="Calibri" pitchFamily="0" charset="0"/>
                <a:cs typeface="Lucida Sans"/>
                <a:hlinkClick r:id="rId15"/>
              </a:rPr>
              <a:t>https://www.sciencedirect.com/science/article/abs/pii/S0020748922002139</a:t>
            </a:r>
            <a:endParaRPr lang="en-US" altLang="zh-CN" sz="750" b="0" i="0" u="none" strike="noStrike" kern="100" cap="none" spc="0" baseline="0">
              <a:solidFill>
                <a:schemeClr val="tx1"/>
              </a:solidFill>
              <a:latin typeface="Times New Roman" pitchFamily="18" charset="0"/>
              <a:ea typeface="Calibri" pitchFamily="0" charset="0"/>
              <a:cs typeface="Lucida Sans"/>
            </a:endParaRPr>
          </a:p>
          <a:p>
            <a:pPr marL="0" indent="0" algn="just" eaLnBrk="1" fontAlgn="auto" latinLnBrk="0" hangingPunct="1">
              <a:lnSpc>
                <a:spcPct val="120000"/>
              </a:lnSpc>
              <a:spcBef>
                <a:spcPts val="0"/>
              </a:spcBef>
              <a:spcAft>
                <a:spcPts val="600"/>
              </a:spcAft>
              <a:buNone/>
            </a:pPr>
            <a:endParaRPr lang="zh-CN" altLang="en-US" sz="750" b="0" i="0" u="none" strike="noStrike" kern="1200" cap="none" spc="0" baseline="0">
              <a:solidFill>
                <a:schemeClr val="tx1"/>
              </a:solidFill>
              <a:latin typeface="Times New Roman" pitchFamily="18" charset="0"/>
              <a:ea typeface="等线" pitchFamily="0" charset="0"/>
              <a:cs typeface="Times New Roman" pitchFamily="18" charset="0"/>
            </a:endParaRPr>
          </a:p>
        </p:txBody>
      </p:sp>
    </p:spTree>
    <p:extLst>
      <p:ext uri="{BB962C8B-B14F-4D97-AF65-F5344CB8AC3E}">
        <p14:creationId xmlns:p14="http://schemas.microsoft.com/office/powerpoint/2010/main" val="698863043"/>
      </p:ext>
    </p:extLst>
  </p:cSld>
  <p:clrMapOvr>
    <a:masterClrMapping/>
  </p:clrMapOvr>
</p:sld>
</file>

<file path=ppt/slides/slide3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95" name="曲线"/>
          <p:cNvSpPr>
            <a:spLocks/>
          </p:cNvSpPr>
          <p:nvPr/>
        </p:nvSpPr>
        <p:spPr>
          <a:xfrm flipH="1" flipV="1" rot="0">
            <a:off x="0" y="0"/>
            <a:ext cx="12192000" cy="6858000"/>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1"/>
            <a:stretch>
              <a:fillRect l="-51819" t="-61941"/>
            </a:stretch>
          </a:blipFill>
          <a:ln cmpd="sng" cap="flat">
            <a:noFill/>
            <a:prstDash val="solid"/>
            <a:miter/>
          </a:ln>
        </p:spPr>
      </p:sp>
      <p:grpSp>
        <p:nvGrpSpPr>
          <p:cNvPr id="198" name="Combination"/>
          <p:cNvGrpSpPr>
            <a:grpSpLocks/>
          </p:cNvGrpSpPr>
          <p:nvPr/>
        </p:nvGrpSpPr>
        <p:grpSpPr>
          <a:xfrm>
            <a:off x="0" y="-144660"/>
            <a:ext cx="7934236" cy="7002661"/>
            <a:chOff x="0" y="-144660"/>
            <a:chExt cx="7934236" cy="7002661"/>
          </a:xfrm>
        </p:grpSpPr>
        <p:sp>
          <p:nvSpPr>
            <p:cNvPr id="196" name="曲线"/>
            <p:cNvSpPr>
              <a:spLocks/>
            </p:cNvSpPr>
            <p:nvPr/>
          </p:nvSpPr>
          <p:spPr>
            <a:xfrm rot="0">
              <a:off x="0" y="0"/>
              <a:ext cx="7934236" cy="6858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gradFill rotWithShape="1">
              <a:gsLst>
                <a:gs pos="0">
                  <a:srgbClr val="FFFFFF">
                    <a:alpha val="100000"/>
                  </a:srgbClr>
                </a:gs>
                <a:gs pos="100000">
                  <a:srgbClr val="FFFFFF">
                    <a:alpha val="0"/>
                  </a:srgbClr>
                </a:gs>
              </a:gsLst>
              <a:lin ang="0" scaled="1"/>
            </a:gradFill>
            <a:ln cmpd="sng" cap="flat">
              <a:noFill/>
              <a:prstDash val="solid"/>
              <a:miter/>
            </a:ln>
          </p:spPr>
        </p:sp>
        <p:sp>
          <p:nvSpPr>
            <p:cNvPr id="197" name="Rectangles"/>
            <p:cNvSpPr>
              <a:spLocks/>
            </p:cNvSpPr>
            <p:nvPr/>
          </p:nvSpPr>
          <p:spPr>
            <a:xfrm rot="0">
              <a:off x="0" y="-144660"/>
              <a:ext cx="7934236" cy="7002661"/>
            </a:xfrm>
            <a:prstGeom prst="rect"/>
            <a:noFill/>
            <a:ln w="12700" cmpd="sng" cap="flat">
              <a:noFill/>
              <a:prstDash val="solid"/>
              <a:miter/>
            </a:ln>
          </p:spPr>
        </p:sp>
      </p:grpSp>
      <p:grpSp>
        <p:nvGrpSpPr>
          <p:cNvPr id="200" name="Combination"/>
          <p:cNvGrpSpPr>
            <a:grpSpLocks/>
          </p:cNvGrpSpPr>
          <p:nvPr/>
        </p:nvGrpSpPr>
        <p:grpSpPr>
          <a:xfrm>
            <a:off x="6784265" y="1"/>
            <a:ext cx="5407735" cy="5534171"/>
            <a:chOff x="6784265" y="1"/>
            <a:chExt cx="5407735" cy="5534171"/>
          </a:xfrm>
        </p:grpSpPr>
        <p:sp>
          <p:nvSpPr>
            <p:cNvPr id="199" name="曲线"/>
            <p:cNvSpPr>
              <a:spLocks/>
            </p:cNvSpPr>
            <p:nvPr/>
          </p:nvSpPr>
          <p:spPr>
            <a:xfrm rot="0">
              <a:off x="6784265" y="1"/>
              <a:ext cx="5407735" cy="5534171"/>
            </a:xfrm>
            <a:custGeom>
              <a:gdLst>
                <a:gd name="T1" fmla="*/ 0 w 21600"/>
                <a:gd name="T2" fmla="*/ 0 h 21600"/>
                <a:gd name="T3" fmla="*/ 21600 w 21600"/>
                <a:gd name="T4" fmla="*/ 21600 h 21600"/>
              </a:gdLst>
              <a:rect l="T1" t="T2" r="T3" b="T4"/>
              <a:pathLst>
                <a:path w="21600" h="21600">
                  <a:moveTo>
                    <a:pt x="10799" y="0"/>
                  </a:moveTo>
                  <a:cubicBezTo>
                    <a:pt x="4835" y="0"/>
                    <a:pt x="0" y="4835"/>
                    <a:pt x="0" y="10800"/>
                  </a:cubicBezTo>
                  <a:cubicBezTo>
                    <a:pt x="0" y="16764"/>
                    <a:pt x="4835" y="21600"/>
                    <a:pt x="10799" y="21600"/>
                  </a:cubicBezTo>
                  <a:cubicBezTo>
                    <a:pt x="16764" y="21600"/>
                    <a:pt x="21600" y="16764"/>
                    <a:pt x="21600" y="10800"/>
                  </a:cubicBezTo>
                  <a:cubicBezTo>
                    <a:pt x="21600" y="4835"/>
                    <a:pt x="16764" y="0"/>
                    <a:pt x="10799" y="0"/>
                  </a:cubicBezTo>
                  <a:close/>
                </a:path>
              </a:pathLst>
            </a:custGeom>
            <a:blipFill rotWithShape="1">
              <a:blip r:embed="rId2"/>
              <a:stretch>
                <a:fillRect l="-879" r="-879"/>
              </a:stretch>
            </a:blipFill>
            <a:ln w="57150" cmpd="sng" cap="sq">
              <a:solidFill>
                <a:srgbClr val="FFFFFF"/>
              </a:solidFill>
              <a:prstDash val="solid"/>
              <a:miter/>
            </a:ln>
          </p:spPr>
        </p:sp>
      </p:grpSp>
      <p:sp>
        <p:nvSpPr>
          <p:cNvPr id="201" name="Rectangles"/>
          <p:cNvSpPr>
            <a:spLocks/>
          </p:cNvSpPr>
          <p:nvPr/>
        </p:nvSpPr>
        <p:spPr>
          <a:xfrm rot="0">
            <a:off x="239228" y="1704634"/>
            <a:ext cx="4891571" cy="1605889"/>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4293"/>
              </a:lnSpc>
              <a:spcBef>
                <a:spcPts val="0"/>
              </a:spcBef>
              <a:spcAft>
                <a:spcPts val="0"/>
              </a:spcAft>
              <a:buNone/>
            </a:pPr>
            <a:r>
              <a:rPr lang="en-US" altLang="zh-CN" sz="3066" b="1" i="0" u="none" strike="noStrike" kern="1200" cap="none" spc="0" baseline="0">
                <a:solidFill>
                  <a:srgbClr val="044579"/>
                </a:solidFill>
                <a:latin typeface="Arial Bold" pitchFamily="0" charset="0"/>
                <a:ea typeface="Arial Bold" pitchFamily="0" charset="0"/>
                <a:cs typeface="Arial Bold" pitchFamily="0" charset="0"/>
                <a:sym typeface="Arial Bold" pitchFamily="0" charset="0"/>
              </a:rPr>
              <a:t>OBESITY PREVENTION THROUGH DIGITAL APPS &amp; ONLINE COACHING</a:t>
            </a:r>
            <a:endParaRPr lang="zh-CN" altLang="en-US" sz="3066" b="1" i="0" u="none" strike="noStrike" kern="1200" cap="none" spc="0" baseline="0">
              <a:solidFill>
                <a:srgbClr val="044579"/>
              </a:solidFill>
              <a:latin typeface="Arial Bold" pitchFamily="0" charset="0"/>
              <a:ea typeface="Arial Bold" pitchFamily="0" charset="0"/>
              <a:cs typeface="Arial Bold" pitchFamily="0" charset="0"/>
              <a:sym typeface="Arial Bold" pitchFamily="0" charset="0"/>
            </a:endParaRPr>
          </a:p>
        </p:txBody>
      </p:sp>
      <p:sp>
        <p:nvSpPr>
          <p:cNvPr id="202" name="Rectangles"/>
          <p:cNvSpPr>
            <a:spLocks/>
          </p:cNvSpPr>
          <p:nvPr/>
        </p:nvSpPr>
        <p:spPr>
          <a:xfrm rot="0">
            <a:off x="685800" y="4832951"/>
            <a:ext cx="4241799" cy="410368"/>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3723"/>
              </a:lnSpc>
              <a:spcBef>
                <a:spcPts val="0"/>
              </a:spcBef>
              <a:spcAft>
                <a:spcPts val="0"/>
              </a:spcAft>
              <a:buNone/>
            </a:pPr>
            <a:r>
              <a:rPr lang="en-US" altLang="zh-CN" sz="1867" b="1" i="0" u="none" strike="noStrike" kern="1200" cap="none" spc="0" baseline="0">
                <a:solidFill>
                  <a:srgbClr val="1B75BB"/>
                </a:solidFill>
                <a:latin typeface="Arial Bold" pitchFamily="0" charset="0"/>
                <a:ea typeface="Arial Bold" pitchFamily="0" charset="0"/>
                <a:cs typeface="Arial Bold" pitchFamily="0" charset="0"/>
                <a:sym typeface="Arial Bold" pitchFamily="0" charset="0"/>
              </a:rPr>
              <a:t>PRESENTED BY:</a:t>
            </a:r>
            <a:endParaRPr lang="zh-CN" altLang="en-US" sz="1867" b="1" i="0" u="none" strike="noStrike" kern="1200" cap="none" spc="0" baseline="0">
              <a:solidFill>
                <a:srgbClr val="1B75BB"/>
              </a:solidFill>
              <a:latin typeface="Arial Bold" pitchFamily="0" charset="0"/>
              <a:ea typeface="Arial Bold" pitchFamily="0" charset="0"/>
              <a:cs typeface="Arial Bold" pitchFamily="0" charset="0"/>
              <a:sym typeface="Arial Bold" pitchFamily="0" charset="0"/>
            </a:endParaRPr>
          </a:p>
        </p:txBody>
      </p:sp>
      <p:sp>
        <p:nvSpPr>
          <p:cNvPr id="203" name="Rectangles"/>
          <p:cNvSpPr>
            <a:spLocks/>
          </p:cNvSpPr>
          <p:nvPr/>
        </p:nvSpPr>
        <p:spPr>
          <a:xfrm rot="0">
            <a:off x="349549" y="3708860"/>
            <a:ext cx="4553987" cy="746808"/>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1989"/>
              </a:lnSpc>
              <a:spcBef>
                <a:spcPts val="0"/>
              </a:spcBef>
              <a:spcAft>
                <a:spcPts val="0"/>
              </a:spcAft>
              <a:buNone/>
            </a:pPr>
            <a:r>
              <a:rPr lang="en-US" altLang="zh-CN" sz="1421" b="0" i="0" u="none" strike="noStrike" kern="1200" cap="none" spc="0" baseline="0">
                <a:solidFill>
                  <a:srgbClr val="044579"/>
                </a:solidFill>
                <a:latin typeface="Arial" pitchFamily="34" charset="0"/>
                <a:ea typeface="Arial" pitchFamily="34" charset="0"/>
                <a:cs typeface="Arial" pitchFamily="34" charset="0"/>
                <a:sym typeface="Arial" pitchFamily="34" charset="0"/>
              </a:rPr>
              <a:t>COMPONENT 3: GROUP PROJECT PRESENTATION  </a:t>
            </a:r>
            <a:endParaRPr lang="en-US" altLang="zh-CN" sz="1421"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a:p>
            <a:pPr marL="0" indent="0" algn="l">
              <a:lnSpc>
                <a:spcPts val="1989"/>
              </a:lnSpc>
              <a:spcBef>
                <a:spcPts val="0"/>
              </a:spcBef>
              <a:spcAft>
                <a:spcPts val="0"/>
              </a:spcAft>
              <a:buNone/>
            </a:pPr>
            <a:r>
              <a:rPr lang="en-US" altLang="zh-CN" sz="1421" b="0" i="0" u="none" strike="noStrike" kern="1200" cap="none" spc="0" baseline="0">
                <a:solidFill>
                  <a:srgbClr val="044579"/>
                </a:solidFill>
                <a:latin typeface="Arial" pitchFamily="34" charset="0"/>
                <a:ea typeface="Arial" pitchFamily="34" charset="0"/>
                <a:cs typeface="Arial" pitchFamily="34" charset="0"/>
                <a:sym typeface="Arial" pitchFamily="34" charset="0"/>
              </a:rPr>
              <a:t>LECTURER</a:t>
            </a:r>
            <a:r>
              <a:rPr lang="en-US" altLang="zh-CN" sz="1421" b="0" i="0" u="none" strike="noStrike" kern="1200" cap="none" spc="0" baseline="0">
                <a:solidFill>
                  <a:srgbClr val="044579"/>
                </a:solidFill>
                <a:latin typeface="Arial" pitchFamily="34" charset="0"/>
                <a:ea typeface="Arial" pitchFamily="34" charset="0"/>
                <a:cs typeface="Arial" pitchFamily="34" charset="0"/>
                <a:sym typeface="Arial" pitchFamily="34" charset="0"/>
              </a:rPr>
              <a:t>’S NAME</a:t>
            </a:r>
            <a:r>
              <a:rPr lang="en-US" altLang="zh-CN" sz="1421" b="0" i="0" u="none" strike="noStrike" kern="1200" cap="none" spc="0" baseline="0">
                <a:solidFill>
                  <a:srgbClr val="044579"/>
                </a:solidFill>
                <a:latin typeface="Arial" pitchFamily="34" charset="0"/>
                <a:ea typeface="Arial" pitchFamily="34" charset="0"/>
                <a:cs typeface="Arial" pitchFamily="34" charset="0"/>
                <a:sym typeface="Arial" pitchFamily="34" charset="0"/>
              </a:rPr>
              <a:t>: DR BESTY JOSE</a:t>
            </a:r>
            <a:endParaRPr lang="en-US" altLang="zh-CN" sz="1421"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a:p>
            <a:pPr marL="0" indent="0" algn="l">
              <a:lnSpc>
                <a:spcPts val="1989"/>
              </a:lnSpc>
              <a:spcBef>
                <a:spcPts val="0"/>
              </a:spcBef>
              <a:spcAft>
                <a:spcPts val="0"/>
              </a:spcAft>
              <a:buNone/>
            </a:pPr>
            <a:endParaRPr lang="zh-CN" altLang="en-US" sz="1421"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p:txBody>
      </p:sp>
      <p:sp>
        <p:nvSpPr>
          <p:cNvPr id="204" name="Rectangles"/>
          <p:cNvSpPr>
            <a:spLocks/>
          </p:cNvSpPr>
          <p:nvPr/>
        </p:nvSpPr>
        <p:spPr>
          <a:xfrm rot="0">
            <a:off x="685800" y="5254353"/>
            <a:ext cx="5145304" cy="638572"/>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2643"/>
              </a:lnSpc>
              <a:spcBef>
                <a:spcPts val="0"/>
              </a:spcBef>
              <a:spcAft>
                <a:spcPts val="0"/>
              </a:spcAft>
              <a:buNone/>
            </a:pPr>
            <a:r>
              <a:rPr lang="en-US" altLang="zh-CN" sz="1887" b="0" i="0" u="none" strike="noStrike" kern="1200" cap="none" spc="0" baseline="0">
                <a:solidFill>
                  <a:srgbClr val="044579"/>
                </a:solidFill>
                <a:latin typeface="Arial" pitchFamily="34" charset="0"/>
                <a:ea typeface="Arial" pitchFamily="34" charset="0"/>
                <a:cs typeface="Arial" pitchFamily="34" charset="0"/>
                <a:sym typeface="Arial" pitchFamily="34" charset="0"/>
              </a:rPr>
              <a:t>STUDENT NAME:</a:t>
            </a:r>
            <a:r>
              <a:rPr lang="en-US" altLang="zh-CN" sz="1887" b="0" i="0" u="none" strike="noStrike" kern="1200" cap="none" spc="0" baseline="0">
                <a:solidFill>
                  <a:srgbClr val="044579"/>
                </a:solidFill>
                <a:latin typeface="Arial" pitchFamily="34" charset="0"/>
                <a:ea typeface="Arial" pitchFamily="34" charset="0"/>
                <a:cs typeface="Arial" pitchFamily="34" charset="0"/>
                <a:sym typeface="Arial" pitchFamily="34" charset="0"/>
              </a:rPr>
              <a:t> VIDHI </a:t>
            </a:r>
            <a:r>
              <a:rPr lang="en-US" altLang="zh-CN" sz="1887" b="0" i="0" u="none" strike="noStrike" kern="1200" cap="none" spc="0" baseline="0">
                <a:solidFill>
                  <a:srgbClr val="044579"/>
                </a:solidFill>
                <a:latin typeface="Arial" pitchFamily="34" charset="0"/>
                <a:ea typeface="Arial" pitchFamily="34" charset="0"/>
                <a:cs typeface="Arial" pitchFamily="34" charset="0"/>
                <a:sym typeface="Arial" pitchFamily="34" charset="0"/>
              </a:rPr>
              <a:t>PRAJAPATI</a:t>
            </a:r>
            <a:r>
              <a:rPr lang="en-US" altLang="zh-CN" sz="1887" b="0" i="0" u="none" strike="noStrike" kern="1200" cap="none" spc="0" baseline="0">
                <a:solidFill>
                  <a:srgbClr val="044579"/>
                </a:solidFill>
                <a:latin typeface="Arial" pitchFamily="34" charset="0"/>
                <a:ea typeface="Arial" pitchFamily="34" charset="0"/>
                <a:cs typeface="Arial" pitchFamily="34" charset="0"/>
                <a:sym typeface="Arial" pitchFamily="34" charset="0"/>
              </a:rPr>
              <a:t> </a:t>
            </a:r>
            <a:endParaRPr lang="en-US" altLang="zh-CN" sz="1887"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a:p>
            <a:pPr marL="0" indent="0" algn="l">
              <a:lnSpc>
                <a:spcPts val="2643"/>
              </a:lnSpc>
              <a:spcBef>
                <a:spcPts val="0"/>
              </a:spcBef>
              <a:spcAft>
                <a:spcPts val="0"/>
              </a:spcAft>
              <a:buNone/>
            </a:pPr>
            <a:r>
              <a:rPr lang="en-US" altLang="zh-CN" sz="1887" b="0" i="0" u="none" strike="noStrike" kern="1200" cap="none" spc="0" baseline="0">
                <a:solidFill>
                  <a:srgbClr val="044579"/>
                </a:solidFill>
                <a:latin typeface="Arial" pitchFamily="34" charset="0"/>
                <a:ea typeface="Arial" pitchFamily="34" charset="0"/>
                <a:cs typeface="Arial" pitchFamily="34" charset="0"/>
                <a:sym typeface="Arial" pitchFamily="34" charset="0"/>
              </a:rPr>
              <a:t>STUDENT NUMBER:</a:t>
            </a:r>
            <a:r>
              <a:rPr lang="en-US" altLang="zh-CN" sz="1887" b="0" i="0" u="none" strike="noStrike" kern="1200" cap="none" spc="0" baseline="0">
                <a:solidFill>
                  <a:srgbClr val="044579"/>
                </a:solidFill>
                <a:latin typeface="Arial" pitchFamily="34" charset="0"/>
                <a:ea typeface="Arial" pitchFamily="34" charset="0"/>
                <a:cs typeface="Arial" pitchFamily="34" charset="0"/>
                <a:sym typeface="Arial" pitchFamily="34" charset="0"/>
              </a:rPr>
              <a:t> 2506527</a:t>
            </a:r>
            <a:endParaRPr lang="zh-CN" altLang="en-US" sz="1887"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p:txBody>
      </p:sp>
      <p:sp>
        <p:nvSpPr>
          <p:cNvPr id="205" name="Rectangles"/>
          <p:cNvSpPr>
            <a:spLocks/>
          </p:cNvSpPr>
          <p:nvPr/>
        </p:nvSpPr>
        <p:spPr>
          <a:xfrm rot="0">
            <a:off x="870596" y="647699"/>
            <a:ext cx="5600253" cy="783996"/>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2083"/>
              </a:lnSpc>
              <a:spcBef>
                <a:spcPts val="0"/>
              </a:spcBef>
              <a:spcAft>
                <a:spcPts val="0"/>
              </a:spcAft>
              <a:buNone/>
            </a:pPr>
            <a:r>
              <a:rPr lang="en-US" altLang="zh-CN" sz="1487" b="0" i="0" u="none" strike="noStrike" kern="1200" cap="none" spc="0" baseline="0">
                <a:solidFill>
                  <a:srgbClr val="044579"/>
                </a:solidFill>
                <a:latin typeface="Arial" pitchFamily="34" charset="0"/>
                <a:ea typeface="Arial" pitchFamily="34" charset="0"/>
                <a:cs typeface="Arial" pitchFamily="34" charset="0"/>
                <a:sym typeface="Arial" pitchFamily="34" charset="0"/>
              </a:rPr>
              <a:t>POPULATION HEALTH AND DIGITAL HEALTH PROMOTION </a:t>
            </a:r>
            <a:endParaRPr lang="en-US" altLang="zh-CN" sz="1487"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a:p>
            <a:pPr marL="0" indent="0" algn="ctr">
              <a:lnSpc>
                <a:spcPts val="2083"/>
              </a:lnSpc>
              <a:spcBef>
                <a:spcPts val="0"/>
              </a:spcBef>
              <a:spcAft>
                <a:spcPts val="0"/>
              </a:spcAft>
              <a:buNone/>
            </a:pPr>
            <a:r>
              <a:rPr lang="en-US" altLang="zh-CN" sz="1487" b="0" i="0" u="none" strike="noStrike" kern="1200" cap="none" spc="0" baseline="0">
                <a:solidFill>
                  <a:srgbClr val="044579"/>
                </a:solidFill>
                <a:latin typeface="Arial" pitchFamily="34" charset="0"/>
                <a:ea typeface="Arial" pitchFamily="34" charset="0"/>
                <a:cs typeface="Arial" pitchFamily="34" charset="0"/>
                <a:sym typeface="Arial" pitchFamily="34" charset="0"/>
              </a:rPr>
              <a:t>LCHS7009</a:t>
            </a:r>
            <a:endParaRPr lang="en-US" altLang="zh-CN" sz="1487"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a:p>
            <a:pPr marL="0" indent="0" algn="ctr">
              <a:lnSpc>
                <a:spcPts val="2083"/>
              </a:lnSpc>
              <a:spcBef>
                <a:spcPts val="0"/>
              </a:spcBef>
              <a:spcAft>
                <a:spcPts val="0"/>
              </a:spcAft>
              <a:buNone/>
            </a:pPr>
            <a:endParaRPr lang="zh-CN" altLang="en-US" sz="1487"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p:txBody>
      </p:sp>
    </p:spTree>
    <p:extLst>
      <p:ext uri="{BB962C8B-B14F-4D97-AF65-F5344CB8AC3E}">
        <p14:creationId xmlns:p14="http://schemas.microsoft.com/office/powerpoint/2010/main" val="816497461"/>
      </p:ext>
    </p:extLst>
  </p:cSld>
  <p:clrMapOvr>
    <a:masterClrMapping/>
  </p:clrMapOvr>
</p:sld>
</file>

<file path=ppt/slides/slide3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grpSp>
        <p:nvGrpSpPr>
          <p:cNvPr id="208" name="Combination"/>
          <p:cNvGrpSpPr>
            <a:grpSpLocks/>
          </p:cNvGrpSpPr>
          <p:nvPr/>
        </p:nvGrpSpPr>
        <p:grpSpPr>
          <a:xfrm rot="-10800000">
            <a:off x="4257764" y="-144660"/>
            <a:ext cx="7934236" cy="7002661"/>
            <a:chOff x="4257764" y="-144660"/>
            <a:chExt cx="7934236" cy="7002661"/>
          </a:xfrm>
        </p:grpSpPr>
        <p:sp>
          <p:nvSpPr>
            <p:cNvPr id="206" name="曲线"/>
            <p:cNvSpPr>
              <a:spLocks/>
            </p:cNvSpPr>
            <p:nvPr/>
          </p:nvSpPr>
          <p:spPr>
            <a:xfrm rot="0">
              <a:off x="4257764" y="0"/>
              <a:ext cx="7934236" cy="6858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gradFill rotWithShape="1">
              <a:gsLst>
                <a:gs pos="0">
                  <a:srgbClr val="FFFFFF">
                    <a:alpha val="100000"/>
                  </a:srgbClr>
                </a:gs>
                <a:gs pos="100000">
                  <a:srgbClr val="FFFFFF">
                    <a:alpha val="0"/>
                  </a:srgbClr>
                </a:gs>
              </a:gsLst>
              <a:lin ang="0" scaled="1"/>
            </a:gradFill>
            <a:ln cmpd="sng" cap="flat">
              <a:noFill/>
              <a:prstDash val="solid"/>
              <a:miter/>
            </a:ln>
          </p:spPr>
        </p:sp>
        <p:sp>
          <p:nvSpPr>
            <p:cNvPr id="207" name="Rectangles"/>
            <p:cNvSpPr>
              <a:spLocks/>
            </p:cNvSpPr>
            <p:nvPr/>
          </p:nvSpPr>
          <p:spPr>
            <a:xfrm rot="0">
              <a:off x="4257764" y="-144660"/>
              <a:ext cx="7934236" cy="7002661"/>
            </a:xfrm>
            <a:prstGeom prst="rect"/>
            <a:noFill/>
            <a:ln w="12700" cmpd="sng" cap="flat">
              <a:noFill/>
              <a:prstDash val="solid"/>
              <a:miter/>
            </a:ln>
          </p:spPr>
        </p:sp>
      </p:grpSp>
      <p:sp>
        <p:nvSpPr>
          <p:cNvPr id="209" name="曲线"/>
          <p:cNvSpPr>
            <a:spLocks/>
          </p:cNvSpPr>
          <p:nvPr/>
        </p:nvSpPr>
        <p:spPr>
          <a:xfrm rot="0">
            <a:off x="5670622" y="-339974"/>
            <a:ext cx="1407367" cy="159928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blipFill>
          <a:ln cmpd="sng" cap="flat">
            <a:noFill/>
            <a:prstDash val="solid"/>
            <a:miter/>
          </a:ln>
        </p:spPr>
      </p:sp>
      <p:sp>
        <p:nvSpPr>
          <p:cNvPr id="210" name="曲线"/>
          <p:cNvSpPr>
            <a:spLocks/>
          </p:cNvSpPr>
          <p:nvPr/>
        </p:nvSpPr>
        <p:spPr>
          <a:xfrm rot="0">
            <a:off x="6730150" y="5350420"/>
            <a:ext cx="695677" cy="79054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2"/>
            <a:stretch/>
          </a:blipFill>
          <a:ln cmpd="sng" cap="flat">
            <a:noFill/>
            <a:prstDash val="solid"/>
            <a:miter/>
          </a:ln>
        </p:spPr>
      </p:sp>
      <p:grpSp>
        <p:nvGrpSpPr>
          <p:cNvPr id="212" name="Combination"/>
          <p:cNvGrpSpPr>
            <a:grpSpLocks/>
          </p:cNvGrpSpPr>
          <p:nvPr/>
        </p:nvGrpSpPr>
        <p:grpSpPr>
          <a:xfrm>
            <a:off x="685800" y="685801"/>
            <a:ext cx="4984822" cy="2492411"/>
            <a:chOff x="685800" y="685801"/>
            <a:chExt cx="4984822" cy="2492411"/>
          </a:xfrm>
        </p:grpSpPr>
        <p:sp>
          <p:nvSpPr>
            <p:cNvPr id="211" name="曲线"/>
            <p:cNvSpPr>
              <a:spLocks/>
            </p:cNvSpPr>
            <p:nvPr/>
          </p:nvSpPr>
          <p:spPr>
            <a:xfrm rot="0">
              <a:off x="685800" y="685801"/>
              <a:ext cx="4984822" cy="2492411"/>
            </a:xfrm>
            <a:custGeom>
              <a:gdLst>
                <a:gd name="T1" fmla="*/ 0 w 21600"/>
                <a:gd name="T2" fmla="*/ 0 h 21600"/>
                <a:gd name="T3" fmla="*/ 21600 w 21600"/>
                <a:gd name="T4" fmla="*/ 21600 h 21600"/>
              </a:gdLst>
              <a:rect l="T1" t="T2" r="T3" b="T4"/>
              <a:pathLst>
                <a:path w="21600" h="21600">
                  <a:moveTo>
                    <a:pt x="16200" y="0"/>
                  </a:moveTo>
                  <a:cubicBezTo>
                    <a:pt x="19182" y="0"/>
                    <a:pt x="21600" y="4835"/>
                    <a:pt x="21600" y="10800"/>
                  </a:cubicBezTo>
                  <a:cubicBezTo>
                    <a:pt x="21600" y="16764"/>
                    <a:pt x="19182" y="21600"/>
                    <a:pt x="16200" y="21600"/>
                  </a:cubicBezTo>
                  <a:lnTo>
                    <a:pt x="5400" y="21600"/>
                  </a:lnTo>
                  <a:cubicBezTo>
                    <a:pt x="2417" y="21600"/>
                    <a:pt x="0" y="16764"/>
                    <a:pt x="0" y="10800"/>
                  </a:cubicBezTo>
                  <a:cubicBezTo>
                    <a:pt x="0" y="4835"/>
                    <a:pt x="2417" y="0"/>
                    <a:pt x="5400" y="0"/>
                  </a:cubicBezTo>
                  <a:lnTo>
                    <a:pt x="16200" y="0"/>
                  </a:lnTo>
                </a:path>
              </a:pathLst>
            </a:custGeom>
            <a:blipFill rotWithShape="1">
              <a:blip r:embed="rId3"/>
              <a:stretch>
                <a:fillRect t="-16625" b="-16625"/>
              </a:stretch>
            </a:blipFill>
            <a:ln w="57150" cmpd="sng" cap="sq">
              <a:solidFill>
                <a:srgbClr val="1B75BB"/>
              </a:solidFill>
              <a:prstDash val="solid"/>
              <a:miter/>
            </a:ln>
          </p:spPr>
        </p:sp>
      </p:grpSp>
      <p:grpSp>
        <p:nvGrpSpPr>
          <p:cNvPr id="214" name="Combination"/>
          <p:cNvGrpSpPr>
            <a:grpSpLocks/>
          </p:cNvGrpSpPr>
          <p:nvPr/>
        </p:nvGrpSpPr>
        <p:grpSpPr>
          <a:xfrm>
            <a:off x="685800" y="3441311"/>
            <a:ext cx="4984822" cy="2492411"/>
            <a:chOff x="685800" y="3441311"/>
            <a:chExt cx="4984822" cy="2492411"/>
          </a:xfrm>
        </p:grpSpPr>
        <p:sp>
          <p:nvSpPr>
            <p:cNvPr id="213" name="曲线"/>
            <p:cNvSpPr>
              <a:spLocks/>
            </p:cNvSpPr>
            <p:nvPr/>
          </p:nvSpPr>
          <p:spPr>
            <a:xfrm rot="0">
              <a:off x="685800" y="3441311"/>
              <a:ext cx="4984822" cy="2492411"/>
            </a:xfrm>
            <a:custGeom>
              <a:gdLst>
                <a:gd name="T1" fmla="*/ 0 w 21600"/>
                <a:gd name="T2" fmla="*/ 0 h 21600"/>
                <a:gd name="T3" fmla="*/ 21600 w 21600"/>
                <a:gd name="T4" fmla="*/ 21600 h 21600"/>
              </a:gdLst>
              <a:rect l="T1" t="T2" r="T3" b="T4"/>
              <a:pathLst>
                <a:path w="21600" h="21600">
                  <a:moveTo>
                    <a:pt x="16200" y="0"/>
                  </a:moveTo>
                  <a:cubicBezTo>
                    <a:pt x="19182" y="0"/>
                    <a:pt x="21600" y="4835"/>
                    <a:pt x="21600" y="10800"/>
                  </a:cubicBezTo>
                  <a:cubicBezTo>
                    <a:pt x="21600" y="16764"/>
                    <a:pt x="19182" y="21600"/>
                    <a:pt x="16200" y="21600"/>
                  </a:cubicBezTo>
                  <a:lnTo>
                    <a:pt x="5400" y="21600"/>
                  </a:lnTo>
                  <a:cubicBezTo>
                    <a:pt x="2417" y="21600"/>
                    <a:pt x="0" y="16764"/>
                    <a:pt x="0" y="10800"/>
                  </a:cubicBezTo>
                  <a:cubicBezTo>
                    <a:pt x="0" y="4835"/>
                    <a:pt x="2417" y="0"/>
                    <a:pt x="5400" y="0"/>
                  </a:cubicBezTo>
                  <a:lnTo>
                    <a:pt x="16200" y="0"/>
                  </a:lnTo>
                </a:path>
              </a:pathLst>
            </a:custGeom>
            <a:blipFill rotWithShape="1">
              <a:blip r:embed="rId4"/>
              <a:stretch>
                <a:fillRect t="-16625" b="-16625"/>
              </a:stretch>
            </a:blipFill>
            <a:ln w="57150" cmpd="sng" cap="sq">
              <a:solidFill>
                <a:srgbClr val="1B75BB"/>
              </a:solidFill>
              <a:prstDash val="solid"/>
              <a:miter/>
            </a:ln>
          </p:spPr>
        </p:sp>
      </p:grpSp>
      <p:sp>
        <p:nvSpPr>
          <p:cNvPr id="215" name="Rectangles"/>
          <p:cNvSpPr>
            <a:spLocks/>
          </p:cNvSpPr>
          <p:nvPr/>
        </p:nvSpPr>
        <p:spPr>
          <a:xfrm rot="0">
            <a:off x="7339043" y="963806"/>
            <a:ext cx="4069478" cy="711199"/>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2800"/>
              </a:lnSpc>
              <a:spcBef>
                <a:spcPts val="0"/>
              </a:spcBef>
              <a:spcAft>
                <a:spcPts val="0"/>
              </a:spcAft>
              <a:buNone/>
            </a:pPr>
            <a:r>
              <a:rPr lang="en-US" altLang="zh-CN" sz="2000" b="1" i="0" u="none" strike="noStrike" kern="1200" cap="none" spc="0" baseline="0">
                <a:solidFill>
                  <a:srgbClr val="044579"/>
                </a:solidFill>
                <a:latin typeface="Arial" pitchFamily="34" charset="0"/>
                <a:ea typeface="Arial Bold" pitchFamily="0" charset="0"/>
                <a:cs typeface="Arial" pitchFamily="34" charset="0"/>
                <a:sym typeface="Arial Bold" pitchFamily="0" charset="0"/>
              </a:rPr>
              <a:t>STAKEHOLDERS SUPPORTING THE INTERVENTION</a:t>
            </a:r>
            <a:endParaRPr lang="zh-CN" altLang="en-US" sz="2000" b="1" i="0" u="none" strike="noStrike" kern="1200" cap="none" spc="0" baseline="0">
              <a:solidFill>
                <a:srgbClr val="044579"/>
              </a:solidFill>
              <a:latin typeface="Arial" pitchFamily="34" charset="0"/>
              <a:ea typeface="Arial Bold" pitchFamily="0" charset="0"/>
              <a:cs typeface="Arial" pitchFamily="34" charset="0"/>
              <a:sym typeface="Arial Bold" pitchFamily="0" charset="0"/>
            </a:endParaRPr>
          </a:p>
        </p:txBody>
      </p:sp>
      <p:sp>
        <p:nvSpPr>
          <p:cNvPr id="216" name="Rectangles"/>
          <p:cNvSpPr>
            <a:spLocks/>
          </p:cNvSpPr>
          <p:nvPr/>
        </p:nvSpPr>
        <p:spPr>
          <a:xfrm rot="0">
            <a:off x="6881371" y="2119706"/>
            <a:ext cx="4984822" cy="4343400"/>
          </a:xfrm>
          <a:prstGeom prst="rect"/>
          <a:noFill/>
          <a:ln w="12700" cmpd="sng" cap="flat">
            <a:noFill/>
            <a:prstDash val="solid"/>
            <a:miter/>
          </a:ln>
        </p:spPr>
        <p:txBody>
          <a:bodyPr vert="horz" wrap="square" lIns="0" tIns="0" rIns="0" bIns="0" anchor="t" anchorCtr="0">
            <a:prstTxWarp prst="textNoShape"/>
            <a:spAutoFit/>
          </a:bodyPr>
          <a:lstStyle/>
          <a:p>
            <a:pPr marL="228600" indent="-228600" algn="just">
              <a:lnSpc>
                <a:spcPct val="150000"/>
              </a:lnSpc>
              <a:spcBef>
                <a:spcPts val="0"/>
              </a:spcBef>
              <a:spcAft>
                <a:spcPts val="0"/>
              </a:spcAft>
              <a:buFont typeface="Arial" pitchFamily="34" charset="0"/>
              <a:buChar char="•"/>
            </a:pPr>
            <a:r>
              <a:rPr lang="en-US" altLang="zh-CN" sz="1200" b="0" i="0" u="none" strike="noStrike" kern="1200" cap="none" spc="0" baseline="0">
                <a:solidFill>
                  <a:schemeClr val="tx1"/>
                </a:solidFill>
                <a:latin typeface="Arial" pitchFamily="34" charset="0"/>
                <a:ea typeface="等线" pitchFamily="0" charset="0"/>
                <a:cs typeface="Arial" pitchFamily="34" charset="0"/>
              </a:rPr>
              <a:t>The </a:t>
            </a:r>
            <a:r>
              <a:rPr lang="en-US" altLang="zh-CN" sz="1200" b="1" i="0" u="none" strike="noStrike" kern="1200" cap="none" spc="0" baseline="0">
                <a:solidFill>
                  <a:schemeClr val="tx1"/>
                </a:solidFill>
                <a:latin typeface="Arial" pitchFamily="34" charset="0"/>
                <a:ea typeface="等线" pitchFamily="0" charset="0"/>
                <a:cs typeface="Arial" pitchFamily="34" charset="0"/>
              </a:rPr>
              <a:t>World Health Organization</a:t>
            </a:r>
            <a:r>
              <a:rPr lang="en-US" altLang="zh-CN" sz="1200" b="0" i="0" u="none" strike="noStrike" kern="1200" cap="none" spc="0" baseline="0">
                <a:solidFill>
                  <a:schemeClr val="tx1"/>
                </a:solidFill>
                <a:latin typeface="Arial" pitchFamily="34" charset="0"/>
                <a:ea typeface="等线" pitchFamily="0" charset="0"/>
                <a:cs typeface="Arial" pitchFamily="34" charset="0"/>
              </a:rPr>
              <a:t> promotes global strategies for obesity prevention and supports the use of digital health technologies to improve population health (World Health Organization, 2023).</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228600" indent="-228600" algn="just">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Government health agencies</a:t>
            </a:r>
            <a:r>
              <a:rPr lang="en-US" altLang="zh-CN" sz="1200" b="0" i="0" u="none" strike="noStrike" kern="1200" cap="none" spc="0" baseline="0">
                <a:solidFill>
                  <a:schemeClr val="tx1"/>
                </a:solidFill>
                <a:latin typeface="Arial" pitchFamily="34" charset="0"/>
                <a:ea typeface="等线" pitchFamily="0" charset="0"/>
                <a:cs typeface="Arial" pitchFamily="34" charset="0"/>
              </a:rPr>
              <a:t> support the development of digital health programs through funding, national health policies, and public health campaigns aimed at reducing obesity (Tran </a:t>
            </a:r>
            <a:r>
              <a:rPr lang="en-US" altLang="zh-CN" sz="1200" b="0" i="1" u="none" strike="noStrike" kern="1200" cap="none" spc="0" baseline="0">
                <a:solidFill>
                  <a:schemeClr val="tx1"/>
                </a:solidFill>
                <a:latin typeface="Arial" pitchFamily="34" charset="0"/>
                <a:ea typeface="等线" pitchFamily="0" charset="0"/>
                <a:cs typeface="Arial" pitchFamily="34" charset="0"/>
              </a:rPr>
              <a:t>et al., </a:t>
            </a:r>
            <a:r>
              <a:rPr lang="en-US" altLang="zh-CN" sz="1200" b="0" i="0" u="none" strike="noStrike" kern="1200" cap="none" spc="0" baseline="0">
                <a:solidFill>
                  <a:schemeClr val="tx1"/>
                </a:solidFill>
                <a:latin typeface="Arial" pitchFamily="34" charset="0"/>
                <a:ea typeface="等线" pitchFamily="0" charset="0"/>
                <a:cs typeface="Arial" pitchFamily="34" charset="0"/>
              </a:rPr>
              <a:t>2022).</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228600" indent="-228600" algn="just">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Healthcare </a:t>
            </a:r>
            <a:r>
              <a:rPr lang="en-US" altLang="zh-CN" sz="1200" b="1" i="0" u="none" strike="noStrike" kern="1200" cap="none" spc="0" baseline="0">
                <a:solidFill>
                  <a:schemeClr val="tx1"/>
                </a:solidFill>
                <a:latin typeface="Arial" pitchFamily="34" charset="0"/>
                <a:ea typeface="等线" pitchFamily="0" charset="0"/>
                <a:cs typeface="Arial" pitchFamily="34" charset="0"/>
              </a:rPr>
              <a:t>organisations</a:t>
            </a:r>
            <a:r>
              <a:rPr lang="en-US" altLang="zh-CN" sz="1200" b="1" i="0" u="none" strike="noStrike" kern="1200" cap="none" spc="0" baseline="0">
                <a:solidFill>
                  <a:schemeClr val="tx1"/>
                </a:solidFill>
                <a:latin typeface="Arial" pitchFamily="34" charset="0"/>
                <a:ea typeface="等线" pitchFamily="0" charset="0"/>
                <a:cs typeface="Arial" pitchFamily="34" charset="0"/>
              </a:rPr>
              <a:t> and professionals</a:t>
            </a:r>
            <a:r>
              <a:rPr lang="en-US" altLang="zh-CN" sz="1200" b="0" i="0" u="none" strike="noStrike" kern="1200" cap="none" spc="0" baseline="0">
                <a:solidFill>
                  <a:schemeClr val="tx1"/>
                </a:solidFill>
                <a:latin typeface="Arial" pitchFamily="34" charset="0"/>
                <a:ea typeface="等线" pitchFamily="0" charset="0"/>
                <a:cs typeface="Arial" pitchFamily="34" charset="0"/>
              </a:rPr>
              <a:t>, including hospitals, dietitians, and physicians, provide evidence-based nutritional guidance and health monitoring through online coaching services (</a:t>
            </a:r>
            <a:r>
              <a:rPr lang="en-US" altLang="zh-CN" sz="1200" b="0" i="0" u="none" strike="noStrike" kern="1200" cap="none" spc="0" baseline="0">
                <a:solidFill>
                  <a:schemeClr val="tx1"/>
                </a:solidFill>
                <a:latin typeface="Arial" pitchFamily="34" charset="0"/>
                <a:ea typeface="等线" pitchFamily="0" charset="0"/>
                <a:cs typeface="Arial" pitchFamily="34" charset="0"/>
              </a:rPr>
              <a:t>Keaver</a:t>
            </a:r>
            <a:r>
              <a:rPr lang="en-US" altLang="zh-CN" sz="1200" b="0" i="0" u="none" strike="noStrike" kern="1200" cap="none" spc="0" baseline="0">
                <a:solidFill>
                  <a:schemeClr val="tx1"/>
                </a:solidFill>
                <a:latin typeface="Arial" pitchFamily="34" charset="0"/>
                <a:ea typeface="等线" pitchFamily="0" charset="0"/>
                <a:cs typeface="Arial" pitchFamily="34" charset="0"/>
              </a:rPr>
              <a:t> </a:t>
            </a:r>
            <a:r>
              <a:rPr lang="en-US" altLang="zh-CN" sz="1200" b="0" i="1" u="none" strike="noStrike" kern="1200" cap="none" spc="0" baseline="0">
                <a:solidFill>
                  <a:schemeClr val="tx1"/>
                </a:solidFill>
                <a:latin typeface="Arial" pitchFamily="34" charset="0"/>
                <a:ea typeface="等线" pitchFamily="0" charset="0"/>
                <a:cs typeface="Arial" pitchFamily="34" charset="0"/>
              </a:rPr>
              <a:t>et al., </a:t>
            </a:r>
            <a:r>
              <a:rPr lang="en-US" altLang="zh-CN" sz="1200" b="0" i="0" u="none" strike="noStrike" kern="1200" cap="none" spc="0" baseline="0">
                <a:solidFill>
                  <a:schemeClr val="tx1"/>
                </a:solidFill>
                <a:latin typeface="Arial" pitchFamily="34" charset="0"/>
                <a:ea typeface="等线" pitchFamily="0" charset="0"/>
                <a:cs typeface="Arial" pitchFamily="34" charset="0"/>
              </a:rPr>
              <a:t>2024).</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228600" indent="-228600" algn="just">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Technology companies and mobile app developers</a:t>
            </a:r>
            <a:r>
              <a:rPr lang="en-US" altLang="zh-CN" sz="1200" b="0" i="0" u="none" strike="noStrike" kern="1200" cap="none" spc="0" baseline="0">
                <a:solidFill>
                  <a:schemeClr val="tx1"/>
                </a:solidFill>
                <a:latin typeface="Arial" pitchFamily="34" charset="0"/>
                <a:ea typeface="等线" pitchFamily="0" charset="0"/>
                <a:cs typeface="Arial" pitchFamily="34" charset="0"/>
              </a:rPr>
              <a:t> design and maintain digital health platforms that allow users to track diet, physical activity, and health progress (de Souza Ferreira </a:t>
            </a:r>
            <a:r>
              <a:rPr lang="en-US" altLang="zh-CN" sz="1200" b="0" i="1" u="none" strike="noStrike" kern="1200" cap="none" spc="0" baseline="0">
                <a:solidFill>
                  <a:schemeClr val="tx1"/>
                </a:solidFill>
                <a:latin typeface="Arial" pitchFamily="34" charset="0"/>
                <a:ea typeface="等线" pitchFamily="0" charset="0"/>
                <a:cs typeface="Arial" pitchFamily="34" charset="0"/>
              </a:rPr>
              <a:t>et al., </a:t>
            </a:r>
            <a:r>
              <a:rPr lang="en-US" altLang="zh-CN" sz="1200" b="0" i="0" u="none" strike="noStrike" kern="1200" cap="none" spc="0" baseline="0">
                <a:solidFill>
                  <a:schemeClr val="tx1"/>
                </a:solidFill>
                <a:latin typeface="Arial" pitchFamily="34" charset="0"/>
                <a:ea typeface="等线" pitchFamily="0" charset="0"/>
                <a:cs typeface="Arial" pitchFamily="34" charset="0"/>
              </a:rPr>
              <a:t>2024).</a:t>
            </a:r>
            <a:endParaRPr lang="zh-CN" altLang="en-US" sz="1200" b="0" i="0" u="none" strike="noStrike" kern="1200" cap="none" spc="0" baseline="0">
              <a:solidFill>
                <a:schemeClr val="tx1"/>
              </a:solidFill>
              <a:latin typeface="Arial" pitchFamily="34" charset="0"/>
              <a:ea typeface="等线" pitchFamily="0" charset="0"/>
              <a:cs typeface="Arial" pitchFamily="34" charset="0"/>
            </a:endParaRPr>
          </a:p>
        </p:txBody>
      </p:sp>
      <p:sp>
        <p:nvSpPr>
          <p:cNvPr id="217" name="曲线"/>
          <p:cNvSpPr>
            <a:spLocks/>
          </p:cNvSpPr>
          <p:nvPr/>
        </p:nvSpPr>
        <p:spPr>
          <a:xfrm flipH="1" flipV="1" rot="0">
            <a:off x="-524951" y="5529776"/>
            <a:ext cx="8167125" cy="4150408"/>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blipFill rotWithShape="1">
            <a:blip r:embed="rId5"/>
            <a:stretch>
              <a:fillRect l="-87186" t="-132977"/>
            </a:stretch>
          </a:blipFill>
          <a:ln cmpd="sng" cap="flat">
            <a:noFill/>
            <a:prstDash val="solid"/>
            <a:miter/>
          </a:ln>
        </p:spPr>
      </p:sp>
    </p:spTree>
    <p:extLst>
      <p:ext uri="{BB962C8B-B14F-4D97-AF65-F5344CB8AC3E}">
        <p14:creationId xmlns:p14="http://schemas.microsoft.com/office/powerpoint/2010/main" val="1323856890"/>
      </p:ext>
    </p:extLst>
  </p:cSld>
  <p:clrMapOvr>
    <a:masterClrMapping/>
  </p:clrMapOvr>
</p:sld>
</file>

<file path=ppt/slides/slide3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24" name="曲线"/>
          <p:cNvSpPr>
            <a:spLocks/>
          </p:cNvSpPr>
          <p:nvPr/>
        </p:nvSpPr>
        <p:spPr>
          <a:xfrm rot="0">
            <a:off x="10695" y="0"/>
            <a:ext cx="12192000" cy="6858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l="-20312" r="-20312"/>
            </a:stretch>
          </a:blipFill>
          <a:ln cmpd="sng" cap="flat">
            <a:noFill/>
            <a:prstDash val="solid"/>
            <a:miter/>
          </a:ln>
        </p:spPr>
      </p:sp>
      <p:sp>
        <p:nvSpPr>
          <p:cNvPr id="225" name="Straight line"/>
          <p:cNvSpPr>
            <a:spLocks/>
          </p:cNvSpPr>
          <p:nvPr/>
        </p:nvSpPr>
        <p:spPr>
          <a:xfrm rot="0">
            <a:off x="375920" y="1729676"/>
            <a:ext cx="4328160" cy="0"/>
          </a:xfrm>
          <a:prstGeom prst="line"/>
          <a:noFill/>
          <a:ln w="19050" cmpd="sng" cap="flat">
            <a:solidFill>
              <a:srgbClr val="1B75BB"/>
            </a:solidFill>
            <a:prstDash val="solid"/>
            <a:round/>
          </a:ln>
        </p:spPr>
      </p:sp>
      <p:sp>
        <p:nvSpPr>
          <p:cNvPr id="226" name="Straight line"/>
          <p:cNvSpPr>
            <a:spLocks/>
          </p:cNvSpPr>
          <p:nvPr/>
        </p:nvSpPr>
        <p:spPr>
          <a:xfrm rot="0">
            <a:off x="480258" y="6412079"/>
            <a:ext cx="4328160" cy="0"/>
          </a:xfrm>
          <a:prstGeom prst="line"/>
          <a:noFill/>
          <a:ln w="19050" cmpd="sng" cap="flat">
            <a:solidFill>
              <a:srgbClr val="1B75BB"/>
            </a:solidFill>
            <a:prstDash val="solid"/>
            <a:round/>
          </a:ln>
        </p:spPr>
      </p:sp>
      <p:sp>
        <p:nvSpPr>
          <p:cNvPr id="227" name="Rectangles"/>
          <p:cNvSpPr>
            <a:spLocks/>
          </p:cNvSpPr>
          <p:nvPr/>
        </p:nvSpPr>
        <p:spPr>
          <a:xfrm rot="0">
            <a:off x="0" y="711843"/>
            <a:ext cx="4605814" cy="892617"/>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734"/>
              </a:lnSpc>
              <a:spcBef>
                <a:spcPts val="0"/>
              </a:spcBef>
              <a:spcAft>
                <a:spcPts val="0"/>
              </a:spcAft>
              <a:buNone/>
            </a:pPr>
            <a:r>
              <a:rPr lang="en-US" altLang="zh-CN" sz="2133" b="1" i="0" u="none" strike="noStrike" kern="1200" cap="none" spc="0" baseline="0">
                <a:solidFill>
                  <a:srgbClr val="044579"/>
                </a:solidFill>
                <a:latin typeface="Arial" pitchFamily="34" charset="0"/>
                <a:ea typeface="Arial Bold" pitchFamily="0" charset="0"/>
                <a:cs typeface="Arial" pitchFamily="34" charset="0"/>
                <a:sym typeface="Arial Bold" pitchFamily="0" charset="0"/>
              </a:rPr>
              <a:t>TECHNOLOGY AND COMMUNITY STAKEHOLDERS</a:t>
            </a:r>
            <a:endParaRPr lang="zh-CN" altLang="en-US" sz="2133" b="1" i="0" u="none" strike="noStrike" kern="1200" cap="none" spc="0" baseline="0">
              <a:solidFill>
                <a:srgbClr val="044579"/>
              </a:solidFill>
              <a:latin typeface="Arial" pitchFamily="34" charset="0"/>
              <a:ea typeface="Arial Bold" pitchFamily="0" charset="0"/>
              <a:cs typeface="Arial" pitchFamily="34" charset="0"/>
              <a:sym typeface="Arial Bold" pitchFamily="0" charset="0"/>
            </a:endParaRPr>
          </a:p>
        </p:txBody>
      </p:sp>
      <p:grpSp>
        <p:nvGrpSpPr>
          <p:cNvPr id="229" name="Combination"/>
          <p:cNvGrpSpPr>
            <a:grpSpLocks/>
          </p:cNvGrpSpPr>
          <p:nvPr/>
        </p:nvGrpSpPr>
        <p:grpSpPr>
          <a:xfrm>
            <a:off x="6215785" y="1048898"/>
            <a:ext cx="2614033" cy="2614033"/>
            <a:chOff x="6215785" y="1048898"/>
            <a:chExt cx="2614033" cy="2614033"/>
          </a:xfrm>
        </p:grpSpPr>
        <p:sp>
          <p:nvSpPr>
            <p:cNvPr id="228" name="曲线"/>
            <p:cNvSpPr>
              <a:spLocks/>
            </p:cNvSpPr>
            <p:nvPr/>
          </p:nvSpPr>
          <p:spPr>
            <a:xfrm rot="0">
              <a:off x="6215785" y="1048898"/>
              <a:ext cx="2614033" cy="2614033"/>
            </a:xfrm>
            <a:custGeom>
              <a:gdLst>
                <a:gd name="T1" fmla="*/ 0 w 21600"/>
                <a:gd name="T2" fmla="*/ 0 h 21600"/>
                <a:gd name="T3" fmla="*/ 21600 w 21600"/>
                <a:gd name="T4" fmla="*/ 21600 h 21600"/>
              </a:gdLst>
              <a:rect l="T1" t="T2" r="T3" b="T4"/>
              <a:pathLst>
                <a:path w="21600" h="21600">
                  <a:moveTo>
                    <a:pt x="10800" y="0"/>
                  </a:moveTo>
                  <a:cubicBezTo>
                    <a:pt x="4835" y="0"/>
                    <a:pt x="0" y="4835"/>
                    <a:pt x="0" y="10800"/>
                  </a:cubicBezTo>
                  <a:cubicBezTo>
                    <a:pt x="0" y="16764"/>
                    <a:pt x="4835" y="21600"/>
                    <a:pt x="10800" y="21600"/>
                  </a:cubicBezTo>
                  <a:cubicBezTo>
                    <a:pt x="16764" y="21600"/>
                    <a:pt x="21600" y="16764"/>
                    <a:pt x="21600" y="10800"/>
                  </a:cubicBezTo>
                  <a:cubicBezTo>
                    <a:pt x="21600" y="4835"/>
                    <a:pt x="16764" y="0"/>
                    <a:pt x="10800" y="0"/>
                  </a:cubicBezTo>
                  <a:close/>
                </a:path>
              </a:pathLst>
            </a:custGeom>
            <a:blipFill rotWithShape="1">
              <a:blip r:embed="rId2"/>
              <a:stretch>
                <a:fillRect l="-15573" r="-15573"/>
              </a:stretch>
            </a:blipFill>
            <a:ln w="57150" cmpd="sng" cap="sq">
              <a:solidFill>
                <a:srgbClr val="1B75BB"/>
              </a:solidFill>
              <a:prstDash val="solid"/>
              <a:miter/>
            </a:ln>
          </p:spPr>
        </p:sp>
      </p:grpSp>
      <p:grpSp>
        <p:nvGrpSpPr>
          <p:cNvPr id="231" name="Combination"/>
          <p:cNvGrpSpPr>
            <a:grpSpLocks/>
          </p:cNvGrpSpPr>
          <p:nvPr/>
        </p:nvGrpSpPr>
        <p:grpSpPr>
          <a:xfrm>
            <a:off x="6215785" y="3784386"/>
            <a:ext cx="2614033" cy="2614033"/>
            <a:chOff x="6215785" y="3784386"/>
            <a:chExt cx="2614033" cy="2614033"/>
          </a:xfrm>
        </p:grpSpPr>
        <p:sp>
          <p:nvSpPr>
            <p:cNvPr id="230" name="曲线"/>
            <p:cNvSpPr>
              <a:spLocks/>
            </p:cNvSpPr>
            <p:nvPr/>
          </p:nvSpPr>
          <p:spPr>
            <a:xfrm rot="0">
              <a:off x="6215785" y="3784386"/>
              <a:ext cx="2614033" cy="2614033"/>
            </a:xfrm>
            <a:custGeom>
              <a:gdLst>
                <a:gd name="T1" fmla="*/ 0 w 21600"/>
                <a:gd name="T2" fmla="*/ 0 h 21600"/>
                <a:gd name="T3" fmla="*/ 21600 w 21600"/>
                <a:gd name="T4" fmla="*/ 21600 h 21600"/>
              </a:gdLst>
              <a:rect l="T1" t="T2" r="T3" b="T4"/>
              <a:pathLst>
                <a:path w="21600" h="21600">
                  <a:moveTo>
                    <a:pt x="10800" y="0"/>
                  </a:moveTo>
                  <a:cubicBezTo>
                    <a:pt x="4835" y="0"/>
                    <a:pt x="0" y="4835"/>
                    <a:pt x="0" y="10799"/>
                  </a:cubicBezTo>
                  <a:cubicBezTo>
                    <a:pt x="0" y="16764"/>
                    <a:pt x="4835" y="21600"/>
                    <a:pt x="10800" y="21600"/>
                  </a:cubicBezTo>
                  <a:cubicBezTo>
                    <a:pt x="16764" y="21600"/>
                    <a:pt x="21600" y="16764"/>
                    <a:pt x="21600" y="10799"/>
                  </a:cubicBezTo>
                  <a:cubicBezTo>
                    <a:pt x="21600" y="4835"/>
                    <a:pt x="16764" y="0"/>
                    <a:pt x="10800" y="0"/>
                  </a:cubicBezTo>
                  <a:close/>
                </a:path>
              </a:pathLst>
            </a:custGeom>
            <a:blipFill rotWithShape="1">
              <a:blip r:embed="rId3"/>
              <a:stretch>
                <a:fillRect l="-30000" r="-30000"/>
              </a:stretch>
            </a:blipFill>
            <a:ln w="57150" cmpd="sng" cap="sq">
              <a:solidFill>
                <a:srgbClr val="1B75BB"/>
              </a:solidFill>
              <a:prstDash val="solid"/>
              <a:miter/>
            </a:ln>
          </p:spPr>
        </p:sp>
      </p:grpSp>
      <p:sp>
        <p:nvSpPr>
          <p:cNvPr id="232" name="曲线"/>
          <p:cNvSpPr>
            <a:spLocks/>
          </p:cNvSpPr>
          <p:nvPr/>
        </p:nvSpPr>
        <p:spPr>
          <a:xfrm rot="0">
            <a:off x="-524951" y="-3267495"/>
            <a:ext cx="8167125" cy="4150408"/>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fillRect l="-87186" t="-132977"/>
            </a:stretch>
          </a:blipFill>
          <a:ln cmpd="sng" cap="flat">
            <a:noFill/>
            <a:prstDash val="solid"/>
            <a:miter/>
          </a:ln>
        </p:spPr>
      </p:sp>
      <p:sp>
        <p:nvSpPr>
          <p:cNvPr id="233" name="曲线"/>
          <p:cNvSpPr>
            <a:spLocks/>
          </p:cNvSpPr>
          <p:nvPr/>
        </p:nvSpPr>
        <p:spPr>
          <a:xfrm rot="0">
            <a:off x="4808419" y="658151"/>
            <a:ext cx="1407366" cy="159928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5"/>
            <a:stretch/>
          </a:blipFill>
          <a:ln cmpd="sng" cap="flat">
            <a:noFill/>
            <a:prstDash val="solid"/>
            <a:miter/>
          </a:ln>
        </p:spPr>
      </p:sp>
      <p:sp>
        <p:nvSpPr>
          <p:cNvPr id="234" name="曲线"/>
          <p:cNvSpPr>
            <a:spLocks/>
          </p:cNvSpPr>
          <p:nvPr/>
        </p:nvSpPr>
        <p:spPr>
          <a:xfrm rot="0">
            <a:off x="10784633" y="5811602"/>
            <a:ext cx="721567" cy="819961"/>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6"/>
            <a:stretch/>
          </a:blipFill>
          <a:ln cmpd="sng" cap="flat">
            <a:noFill/>
            <a:prstDash val="solid"/>
            <a:miter/>
          </a:ln>
        </p:spPr>
      </p:sp>
      <p:sp>
        <p:nvSpPr>
          <p:cNvPr id="235" name="Rectangles"/>
          <p:cNvSpPr>
            <a:spLocks/>
          </p:cNvSpPr>
          <p:nvPr/>
        </p:nvSpPr>
        <p:spPr>
          <a:xfrm rot="0">
            <a:off x="348443" y="1960874"/>
            <a:ext cx="4658360" cy="4397807"/>
          </a:xfrm>
          <a:prstGeom prst="rect"/>
          <a:noFill/>
          <a:ln w="12700" cmpd="sng" cap="flat">
            <a:noFill/>
            <a:prstDash val="solid"/>
            <a:miter/>
          </a:ln>
        </p:spPr>
        <p:txBody>
          <a:bodyPr vert="horz" wrap="square" lIns="0" tIns="0" rIns="0" bIns="0" anchor="t" anchorCtr="0">
            <a:prstTxWarp prst="textNoShape"/>
            <a:spAutoFit/>
          </a:bodyPr>
          <a:lstStyle/>
          <a:p>
            <a:pPr marL="228600" indent="-228600" algn="just">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Technology companies and mobile app developers </a:t>
            </a:r>
            <a:r>
              <a:rPr lang="en-US" altLang="zh-CN" sz="1200" b="0" i="0" u="none" strike="noStrike" kern="1200" cap="none" spc="0" baseline="0">
                <a:solidFill>
                  <a:schemeClr val="tx1"/>
                </a:solidFill>
                <a:latin typeface="Arial" pitchFamily="34" charset="0"/>
                <a:ea typeface="等线" pitchFamily="0" charset="0"/>
                <a:cs typeface="Arial" pitchFamily="34" charset="0"/>
              </a:rPr>
              <a:t>design and maintain the digital platform used to track diet, physical activity, and weight progress in the obesity prevention program (de Souza Ferreira </a:t>
            </a:r>
            <a:r>
              <a:rPr lang="en-US" altLang="zh-CN" sz="1200" b="0" i="1" u="none" strike="noStrike" kern="1200" cap="none" spc="0" baseline="0">
                <a:solidFill>
                  <a:schemeClr val="tx1"/>
                </a:solidFill>
                <a:latin typeface="Arial" pitchFamily="34" charset="0"/>
                <a:ea typeface="等线" pitchFamily="0" charset="0"/>
                <a:cs typeface="Arial" pitchFamily="34" charset="0"/>
              </a:rPr>
              <a:t>et al., </a:t>
            </a:r>
            <a:r>
              <a:rPr lang="en-US" altLang="zh-CN" sz="1200" b="0" i="0" u="none" strike="noStrike" kern="1200" cap="none" spc="0" baseline="0">
                <a:solidFill>
                  <a:schemeClr val="tx1"/>
                </a:solidFill>
                <a:latin typeface="Arial" pitchFamily="34" charset="0"/>
                <a:ea typeface="等线" pitchFamily="0" charset="0"/>
                <a:cs typeface="Arial" pitchFamily="34" charset="0"/>
              </a:rPr>
              <a:t>2024).</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228600" indent="-228600" algn="just">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Data analysts and digital health technology specialists </a:t>
            </a:r>
            <a:r>
              <a:rPr lang="en-US" altLang="zh-CN" sz="1200" b="0" i="0" u="none" strike="noStrike" kern="1200" cap="none" spc="0" baseline="0">
                <a:solidFill>
                  <a:schemeClr val="tx1"/>
                </a:solidFill>
                <a:latin typeface="Arial" pitchFamily="34" charset="0"/>
                <a:ea typeface="等线" pitchFamily="0" charset="0"/>
                <a:cs typeface="Arial" pitchFamily="34" charset="0"/>
              </a:rPr>
              <a:t>monitor user engagement, </a:t>
            </a:r>
            <a:r>
              <a:rPr lang="en-US" altLang="zh-CN" sz="1200" b="0" i="0" u="none" strike="noStrike" kern="1200" cap="none" spc="0" baseline="0">
                <a:solidFill>
                  <a:schemeClr val="tx1"/>
                </a:solidFill>
                <a:latin typeface="Arial" pitchFamily="34" charset="0"/>
                <a:ea typeface="等线" pitchFamily="0" charset="0"/>
                <a:cs typeface="Arial" pitchFamily="34" charset="0"/>
              </a:rPr>
              <a:t>analyse</a:t>
            </a:r>
            <a:r>
              <a:rPr lang="en-US" altLang="zh-CN" sz="1200" b="0" i="0" u="none" strike="noStrike" kern="1200" cap="none" spc="0" baseline="0">
                <a:solidFill>
                  <a:schemeClr val="tx1"/>
                </a:solidFill>
                <a:latin typeface="Arial" pitchFamily="34" charset="0"/>
                <a:ea typeface="等线" pitchFamily="0" charset="0"/>
                <a:cs typeface="Arial" pitchFamily="34" charset="0"/>
              </a:rPr>
              <a:t> health data, and ensure the security and privacy of personal health information collected through the application (</a:t>
            </a:r>
            <a:r>
              <a:rPr lang="en-US" altLang="zh-CN" sz="1200" b="0" i="0" u="none" strike="noStrike" kern="1200" cap="none" spc="0" baseline="0">
                <a:solidFill>
                  <a:schemeClr val="tx1"/>
                </a:solidFill>
                <a:latin typeface="Arial" pitchFamily="34" charset="0"/>
                <a:ea typeface="等线" pitchFamily="0" charset="0"/>
                <a:cs typeface="Arial" pitchFamily="34" charset="0"/>
              </a:rPr>
              <a:t>Bonesso</a:t>
            </a:r>
            <a:r>
              <a:rPr lang="en-US" altLang="zh-CN" sz="1200" b="0" i="0" u="none" strike="noStrike" kern="1200" cap="none" spc="0" baseline="0">
                <a:solidFill>
                  <a:schemeClr val="tx1"/>
                </a:solidFill>
                <a:latin typeface="Arial" pitchFamily="34" charset="0"/>
                <a:ea typeface="等线" pitchFamily="0" charset="0"/>
                <a:cs typeface="Arial" pitchFamily="34" charset="0"/>
              </a:rPr>
              <a:t> </a:t>
            </a:r>
            <a:r>
              <a:rPr lang="en-US" altLang="zh-CN" sz="1200" b="0" i="1" u="none" strike="noStrike" kern="1200" cap="none" spc="0" baseline="0">
                <a:solidFill>
                  <a:schemeClr val="tx1"/>
                </a:solidFill>
                <a:latin typeface="Arial" pitchFamily="34" charset="0"/>
                <a:ea typeface="等线" pitchFamily="0" charset="0"/>
                <a:cs typeface="Arial" pitchFamily="34" charset="0"/>
              </a:rPr>
              <a:t>et al., </a:t>
            </a:r>
            <a:r>
              <a:rPr lang="en-US" altLang="zh-CN" sz="1200" b="0" i="0" u="none" strike="noStrike" kern="1200" cap="none" spc="0" baseline="0">
                <a:solidFill>
                  <a:schemeClr val="tx1"/>
                </a:solidFill>
                <a:latin typeface="Arial" pitchFamily="34" charset="0"/>
                <a:ea typeface="等线" pitchFamily="0" charset="0"/>
                <a:cs typeface="Arial" pitchFamily="34" charset="0"/>
              </a:rPr>
              <a:t>2022).</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228600" indent="-228600" algn="just">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Community </a:t>
            </a:r>
            <a:r>
              <a:rPr lang="en-US" altLang="zh-CN" sz="1200" b="1" i="0" u="none" strike="noStrike" kern="1200" cap="none" spc="0" baseline="0">
                <a:solidFill>
                  <a:schemeClr val="tx1"/>
                </a:solidFill>
                <a:latin typeface="Arial" pitchFamily="34" charset="0"/>
                <a:ea typeface="等线" pitchFamily="0" charset="0"/>
                <a:cs typeface="Arial" pitchFamily="34" charset="0"/>
              </a:rPr>
              <a:t>organisations</a:t>
            </a:r>
            <a:r>
              <a:rPr lang="en-US" altLang="zh-CN" sz="1200" b="1" i="0" u="none" strike="noStrike" kern="1200" cap="none" spc="0" baseline="0">
                <a:solidFill>
                  <a:schemeClr val="tx1"/>
                </a:solidFill>
                <a:latin typeface="Arial" pitchFamily="34" charset="0"/>
                <a:ea typeface="等线" pitchFamily="0" charset="0"/>
                <a:cs typeface="Arial" pitchFamily="34" charset="0"/>
              </a:rPr>
              <a:t> and non-governmental </a:t>
            </a:r>
            <a:r>
              <a:rPr lang="en-US" altLang="zh-CN" sz="1200" b="1" i="0" u="none" strike="noStrike" kern="1200" cap="none" spc="0" baseline="0">
                <a:solidFill>
                  <a:schemeClr val="tx1"/>
                </a:solidFill>
                <a:latin typeface="Arial" pitchFamily="34" charset="0"/>
                <a:ea typeface="等线" pitchFamily="0" charset="0"/>
                <a:cs typeface="Arial" pitchFamily="34" charset="0"/>
              </a:rPr>
              <a:t>organisations</a:t>
            </a:r>
            <a:r>
              <a:rPr lang="en-US" altLang="zh-CN" sz="1200" b="1" i="0" u="none" strike="noStrike" kern="1200" cap="none" spc="0" baseline="0">
                <a:solidFill>
                  <a:schemeClr val="tx1"/>
                </a:solidFill>
                <a:latin typeface="Arial" pitchFamily="34" charset="0"/>
                <a:ea typeface="等线" pitchFamily="0" charset="0"/>
                <a:cs typeface="Arial" pitchFamily="34" charset="0"/>
              </a:rPr>
              <a:t> (NGOs) </a:t>
            </a:r>
            <a:r>
              <a:rPr lang="en-US" altLang="zh-CN" sz="1200" b="0" i="0" u="none" strike="noStrike" kern="1200" cap="none" spc="0" baseline="0">
                <a:solidFill>
                  <a:schemeClr val="tx1"/>
                </a:solidFill>
                <a:latin typeface="Arial" pitchFamily="34" charset="0"/>
                <a:ea typeface="等线" pitchFamily="0" charset="0"/>
                <a:cs typeface="Arial" pitchFamily="34" charset="0"/>
              </a:rPr>
              <a:t>support the promotion of the digital health program within local communities and encourage young adults to participate in obesity prevention initiatives (</a:t>
            </a:r>
            <a:r>
              <a:rPr lang="en-US" altLang="zh-CN" sz="1200" b="0" i="0" u="none" strike="noStrike" kern="1200" cap="none" spc="0" baseline="0">
                <a:solidFill>
                  <a:schemeClr val="tx1"/>
                </a:solidFill>
                <a:latin typeface="Arial" pitchFamily="34" charset="0"/>
                <a:ea typeface="等线" pitchFamily="0" charset="0"/>
                <a:cs typeface="Arial" pitchFamily="34" charset="0"/>
              </a:rPr>
              <a:t>Abiddin</a:t>
            </a:r>
            <a:r>
              <a:rPr lang="en-US" altLang="zh-CN" sz="1200" b="0" i="0" u="none" strike="noStrike" kern="1200" cap="none" spc="0" baseline="0">
                <a:solidFill>
                  <a:schemeClr val="tx1"/>
                </a:solidFill>
                <a:latin typeface="Arial" pitchFamily="34" charset="0"/>
                <a:ea typeface="等线" pitchFamily="0" charset="0"/>
                <a:cs typeface="Arial" pitchFamily="34" charset="0"/>
              </a:rPr>
              <a:t> </a:t>
            </a:r>
            <a:r>
              <a:rPr lang="en-US" altLang="zh-CN" sz="1200" b="0" i="1" u="none" strike="noStrike" kern="1200" cap="none" spc="0" baseline="0">
                <a:solidFill>
                  <a:schemeClr val="tx1"/>
                </a:solidFill>
                <a:latin typeface="Arial" pitchFamily="34" charset="0"/>
                <a:ea typeface="等线" pitchFamily="0" charset="0"/>
                <a:cs typeface="Arial" pitchFamily="34" charset="0"/>
              </a:rPr>
              <a:t>et al., </a:t>
            </a:r>
            <a:r>
              <a:rPr lang="en-US" altLang="zh-CN" sz="1200" b="0" i="0" u="none" strike="noStrike" kern="1200" cap="none" spc="0" baseline="0">
                <a:solidFill>
                  <a:schemeClr val="tx1"/>
                </a:solidFill>
                <a:latin typeface="Arial" pitchFamily="34" charset="0"/>
                <a:ea typeface="等线" pitchFamily="0" charset="0"/>
                <a:cs typeface="Arial" pitchFamily="34" charset="0"/>
              </a:rPr>
              <a:t>2022).</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228600" indent="-228600" algn="just">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Educational institutions and community facilities</a:t>
            </a:r>
            <a:r>
              <a:rPr lang="en-US" altLang="zh-CN" sz="1200" b="0" i="0" u="none" strike="noStrike" kern="1200" cap="none" spc="0" baseline="0">
                <a:solidFill>
                  <a:schemeClr val="tx1"/>
                </a:solidFill>
                <a:latin typeface="Arial" pitchFamily="34" charset="0"/>
                <a:ea typeface="等线" pitchFamily="0" charset="0"/>
                <a:cs typeface="Arial" pitchFamily="34" charset="0"/>
              </a:rPr>
              <a:t>, including universities, workplaces, and fitness </a:t>
            </a:r>
            <a:r>
              <a:rPr lang="en-US" altLang="zh-CN" sz="1200" b="0" i="0" u="none" strike="noStrike" kern="1200" cap="none" spc="0" baseline="0">
                <a:solidFill>
                  <a:schemeClr val="tx1"/>
                </a:solidFill>
                <a:latin typeface="Arial" pitchFamily="34" charset="0"/>
                <a:ea typeface="等线" pitchFamily="0" charset="0"/>
                <a:cs typeface="Arial" pitchFamily="34" charset="0"/>
              </a:rPr>
              <a:t>centres</a:t>
            </a:r>
            <a:r>
              <a:rPr lang="en-US" altLang="zh-CN" sz="1200" b="0" i="0" u="none" strike="noStrike" kern="1200" cap="none" spc="0" baseline="0">
                <a:solidFill>
                  <a:schemeClr val="tx1"/>
                </a:solidFill>
                <a:latin typeface="Arial" pitchFamily="34" charset="0"/>
                <a:ea typeface="等线" pitchFamily="0" charset="0"/>
                <a:cs typeface="Arial" pitchFamily="34" charset="0"/>
              </a:rPr>
              <a:t>, assist in recruiting participants and promoting the use of the mobile health application and online coaching services.</a:t>
            </a:r>
            <a:endParaRPr lang="zh-CN" altLang="en-US" sz="1200"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p:txBody>
      </p:sp>
      <p:sp>
        <p:nvSpPr>
          <p:cNvPr id="236" name="Rectangles"/>
          <p:cNvSpPr>
            <a:spLocks/>
          </p:cNvSpPr>
          <p:nvPr/>
        </p:nvSpPr>
        <p:spPr>
          <a:xfrm rot="0">
            <a:off x="9033018" y="2085560"/>
            <a:ext cx="2397098" cy="882036"/>
          </a:xfrm>
          <a:prstGeom prst="rect"/>
          <a:noFill/>
          <a:ln w="12700" cmpd="sng" cap="flat">
            <a:noFill/>
            <a:prstDash val="solid"/>
            <a:miter/>
          </a:ln>
        </p:spPr>
        <p:txBody>
          <a:bodyPr vert="horz" wrap="square" lIns="0" tIns="0" rIns="0" bIns="0" anchor="t" anchorCtr="0">
            <a:prstTxWarp prst="textNoShape"/>
            <a:spAutoFit/>
          </a:bodyPr>
          <a:lstStyle/>
          <a:p>
            <a:pPr marL="0" indent="0" algn="just">
              <a:lnSpc>
                <a:spcPts val="1405"/>
              </a:lnSpc>
              <a:spcBef>
                <a:spcPts val="0"/>
              </a:spcBef>
              <a:spcAft>
                <a:spcPts val="0"/>
              </a:spcAft>
              <a:buNone/>
            </a:pPr>
            <a:r>
              <a:rPr lang="en-US" altLang="zh-CN" sz="1003" b="0" i="0" u="none" strike="noStrike" kern="1200" cap="none" spc="0" baseline="0">
                <a:solidFill>
                  <a:srgbClr val="044579"/>
                </a:solidFill>
                <a:latin typeface="Arial" pitchFamily="34" charset="0"/>
                <a:ea typeface="Arial" pitchFamily="34" charset="0"/>
                <a:cs typeface="Arial" pitchFamily="34" charset="0"/>
                <a:sym typeface="Arial" pitchFamily="34" charset="0"/>
              </a:rPr>
              <a:t>Mobile app developers and digital health companies design and maintain the obesity prevention platform. They ensure the application tracks diet, physical activity, and user progress effectively.</a:t>
            </a:r>
            <a:endParaRPr lang="zh-CN" altLang="en-US" sz="1003"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p:txBody>
      </p:sp>
      <p:sp>
        <p:nvSpPr>
          <p:cNvPr id="237" name="Rectangles"/>
          <p:cNvSpPr>
            <a:spLocks/>
          </p:cNvSpPr>
          <p:nvPr/>
        </p:nvSpPr>
        <p:spPr>
          <a:xfrm rot="0">
            <a:off x="9109102" y="4716795"/>
            <a:ext cx="2397097" cy="702500"/>
          </a:xfrm>
          <a:prstGeom prst="rect"/>
          <a:noFill/>
          <a:ln w="12700" cmpd="sng" cap="flat">
            <a:noFill/>
            <a:prstDash val="solid"/>
            <a:miter/>
          </a:ln>
        </p:spPr>
        <p:txBody>
          <a:bodyPr vert="horz" wrap="square" lIns="0" tIns="0" rIns="0" bIns="0" anchor="t" anchorCtr="0">
            <a:prstTxWarp prst="textNoShape"/>
            <a:spAutoFit/>
          </a:bodyPr>
          <a:lstStyle/>
          <a:p>
            <a:pPr marL="0" indent="0" algn="just">
              <a:lnSpc>
                <a:spcPts val="1405"/>
              </a:lnSpc>
              <a:spcBef>
                <a:spcPts val="0"/>
              </a:spcBef>
              <a:spcAft>
                <a:spcPts val="0"/>
              </a:spcAft>
              <a:buNone/>
            </a:pPr>
            <a:r>
              <a:rPr lang="en-US" altLang="zh-CN" sz="1003" b="0" i="0" u="none" strike="noStrike" kern="1200" cap="none" spc="0" baseline="0">
                <a:solidFill>
                  <a:srgbClr val="044579"/>
                </a:solidFill>
                <a:latin typeface="Arial" pitchFamily="34" charset="0"/>
                <a:ea typeface="Arial" pitchFamily="34" charset="0"/>
                <a:cs typeface="Arial" pitchFamily="34" charset="0"/>
                <a:sym typeface="Arial" pitchFamily="34" charset="0"/>
              </a:rPr>
              <a:t>Digital health platforms collect and analyse user data to provide personalised health recommendations and monitor lifestyle behaviours.</a:t>
            </a:r>
            <a:endParaRPr lang="zh-CN" altLang="en-US" sz="1003"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p:txBody>
      </p:sp>
      <p:sp>
        <p:nvSpPr>
          <p:cNvPr id="238" name="Rectangles"/>
          <p:cNvSpPr>
            <a:spLocks/>
          </p:cNvSpPr>
          <p:nvPr/>
        </p:nvSpPr>
        <p:spPr>
          <a:xfrm rot="0">
            <a:off x="8924728" y="1406992"/>
            <a:ext cx="2581472" cy="292067"/>
          </a:xfrm>
          <a:prstGeom prst="rect"/>
          <a:noFill/>
          <a:ln w="12700" cmpd="sng" cap="flat">
            <a:noFill/>
            <a:prstDash val="solid"/>
            <a:miter/>
          </a:ln>
        </p:spPr>
        <p:txBody>
          <a:bodyPr vert="horz" wrap="square" lIns="0" tIns="0" rIns="0" bIns="0" anchor="t" anchorCtr="0">
            <a:prstTxWarp prst="textNoShape"/>
            <a:spAutoFit/>
          </a:bodyPr>
          <a:lstStyle/>
          <a:p>
            <a:pPr marL="0" indent="0" algn="r">
              <a:lnSpc>
                <a:spcPts val="2475"/>
              </a:lnSpc>
              <a:spcBef>
                <a:spcPts val="0"/>
              </a:spcBef>
              <a:spcAft>
                <a:spcPts val="0"/>
              </a:spcAft>
              <a:buNone/>
            </a:pPr>
            <a:r>
              <a:rPr lang="en-US" altLang="zh-CN" sz="1767" b="1" i="0" u="none" strike="noStrike" kern="1200" cap="none" spc="0" baseline="0">
                <a:solidFill>
                  <a:srgbClr val="044579"/>
                </a:solidFill>
                <a:latin typeface="Arial" pitchFamily="34" charset="0"/>
                <a:ea typeface="Arial Bold" pitchFamily="0" charset="0"/>
                <a:cs typeface="Arial" pitchFamily="34" charset="0"/>
                <a:sym typeface="Arial Bold" pitchFamily="0" charset="0"/>
              </a:rPr>
              <a:t>Technology Developers</a:t>
            </a:r>
            <a:endParaRPr lang="zh-CN" altLang="en-US" sz="1767" b="1" i="0" u="none" strike="noStrike" kern="1200" cap="none" spc="0" baseline="0">
              <a:solidFill>
                <a:srgbClr val="044579"/>
              </a:solidFill>
              <a:latin typeface="Arial" pitchFamily="34" charset="0"/>
              <a:ea typeface="Arial Bold" pitchFamily="0" charset="0"/>
              <a:cs typeface="Arial" pitchFamily="34" charset="0"/>
              <a:sym typeface="Arial Bold" pitchFamily="0" charset="0"/>
            </a:endParaRPr>
          </a:p>
        </p:txBody>
      </p:sp>
      <p:sp>
        <p:nvSpPr>
          <p:cNvPr id="239" name="Rectangles"/>
          <p:cNvSpPr>
            <a:spLocks/>
          </p:cNvSpPr>
          <p:nvPr/>
        </p:nvSpPr>
        <p:spPr>
          <a:xfrm rot="0">
            <a:off x="8740354" y="4037581"/>
            <a:ext cx="2581472" cy="268919"/>
          </a:xfrm>
          <a:prstGeom prst="rect"/>
          <a:noFill/>
          <a:ln w="12700" cmpd="sng" cap="flat">
            <a:noFill/>
            <a:prstDash val="solid"/>
            <a:miter/>
          </a:ln>
        </p:spPr>
        <p:txBody>
          <a:bodyPr vert="horz" wrap="square" lIns="0" tIns="0" rIns="0" bIns="0" anchor="t" anchorCtr="0">
            <a:prstTxWarp prst="textNoShape"/>
            <a:spAutoFit/>
          </a:bodyPr>
          <a:lstStyle/>
          <a:p>
            <a:pPr marL="0" indent="0" algn="r">
              <a:lnSpc>
                <a:spcPts val="2287"/>
              </a:lnSpc>
              <a:spcBef>
                <a:spcPts val="0"/>
              </a:spcBef>
              <a:spcAft>
                <a:spcPts val="0"/>
              </a:spcAft>
              <a:buNone/>
            </a:pPr>
            <a:r>
              <a:rPr lang="en-US" altLang="zh-CN" sz="1634" b="1" i="0" u="none" strike="noStrike" kern="1200" cap="none" spc="0" baseline="0">
                <a:solidFill>
                  <a:srgbClr val="044579"/>
                </a:solidFill>
                <a:latin typeface="Arial" pitchFamily="34" charset="0"/>
                <a:ea typeface="Arial Bold" pitchFamily="0" charset="0"/>
                <a:cs typeface="Arial" pitchFamily="34" charset="0"/>
                <a:sym typeface="Arial Bold" pitchFamily="0" charset="0"/>
              </a:rPr>
              <a:t>Digital Health Technology</a:t>
            </a:r>
            <a:endParaRPr lang="zh-CN" altLang="en-US" sz="1634" b="1" i="0" u="none" strike="noStrike" kern="1200" cap="none" spc="0" baseline="0">
              <a:solidFill>
                <a:srgbClr val="044579"/>
              </a:solidFill>
              <a:latin typeface="Arial" pitchFamily="34" charset="0"/>
              <a:ea typeface="Arial Bold" pitchFamily="0" charset="0"/>
              <a:cs typeface="Arial" pitchFamily="34" charset="0"/>
              <a:sym typeface="Arial Bold" pitchFamily="0" charset="0"/>
            </a:endParaRPr>
          </a:p>
        </p:txBody>
      </p:sp>
    </p:spTree>
    <p:extLst>
      <p:ext uri="{BB962C8B-B14F-4D97-AF65-F5344CB8AC3E}">
        <p14:creationId xmlns:p14="http://schemas.microsoft.com/office/powerpoint/2010/main" val="391782974"/>
      </p:ext>
    </p:extLst>
  </p:cSld>
  <p:clrMapOvr>
    <a:masterClrMapping/>
  </p:clrMapOvr>
</p:sld>
</file>

<file path=ppt/slides/slide3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46" name="曲线"/>
          <p:cNvSpPr>
            <a:spLocks/>
          </p:cNvSpPr>
          <p:nvPr/>
        </p:nvSpPr>
        <p:spPr>
          <a:xfrm flipH="1" rot="0">
            <a:off x="0" y="0"/>
            <a:ext cx="12192000" cy="6858000"/>
          </a:xfrm>
          <a:custGeom>
            <a:gdLst>
              <a:gd name="T1" fmla="*/ 0 w 21600"/>
              <a:gd name="T2" fmla="*/ 0 h 21600"/>
              <a:gd name="T3" fmla="*/ 21600 w 21600"/>
              <a:gd name="T4" fmla="*/ 21600 h 21600"/>
            </a:gdLst>
            <a:rect l="T1" t="T2" r="T3" b="T4"/>
            <a:pathLst>
              <a:path w="21600" h="21600">
                <a:moveTo>
                  <a:pt x="21600" y="0"/>
                </a:moveTo>
                <a:lnTo>
                  <a:pt x="0" y="0"/>
                </a:lnTo>
                <a:lnTo>
                  <a:pt x="0" y="21600"/>
                </a:lnTo>
                <a:lnTo>
                  <a:pt x="21600" y="21600"/>
                </a:lnTo>
                <a:lnTo>
                  <a:pt x="21600" y="0"/>
                </a:lnTo>
                <a:close/>
              </a:path>
            </a:pathLst>
          </a:custGeom>
          <a:blipFill rotWithShape="1">
            <a:blip r:embed="rId1"/>
            <a:stretch>
              <a:fillRect l="-3317" r="-3317"/>
            </a:stretch>
          </a:blipFill>
          <a:ln cmpd="sng" cap="flat">
            <a:noFill/>
            <a:prstDash val="solid"/>
            <a:miter/>
          </a:ln>
        </p:spPr>
      </p:sp>
      <p:grpSp>
        <p:nvGrpSpPr>
          <p:cNvPr id="249" name="Combination"/>
          <p:cNvGrpSpPr>
            <a:grpSpLocks/>
          </p:cNvGrpSpPr>
          <p:nvPr/>
        </p:nvGrpSpPr>
        <p:grpSpPr>
          <a:xfrm rot="-10800000">
            <a:off x="4257764" y="-144660"/>
            <a:ext cx="7934236" cy="7002661"/>
            <a:chOff x="4257764" y="-144660"/>
            <a:chExt cx="7934236" cy="7002661"/>
          </a:xfrm>
        </p:grpSpPr>
        <p:sp>
          <p:nvSpPr>
            <p:cNvPr id="247" name="曲线"/>
            <p:cNvSpPr>
              <a:spLocks/>
            </p:cNvSpPr>
            <p:nvPr/>
          </p:nvSpPr>
          <p:spPr>
            <a:xfrm rot="0">
              <a:off x="4257764" y="0"/>
              <a:ext cx="7934236" cy="6858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gradFill rotWithShape="1">
              <a:gsLst>
                <a:gs pos="0">
                  <a:srgbClr val="FFFFFF">
                    <a:alpha val="100000"/>
                  </a:srgbClr>
                </a:gs>
                <a:gs pos="100000">
                  <a:srgbClr val="FFFFFF">
                    <a:alpha val="0"/>
                  </a:srgbClr>
                </a:gs>
              </a:gsLst>
              <a:lin ang="0" scaled="1"/>
            </a:gradFill>
            <a:ln cmpd="sng" cap="flat">
              <a:noFill/>
              <a:prstDash val="solid"/>
              <a:miter/>
            </a:ln>
          </p:spPr>
        </p:sp>
        <p:sp>
          <p:nvSpPr>
            <p:cNvPr id="248" name="Rectangles"/>
            <p:cNvSpPr>
              <a:spLocks/>
            </p:cNvSpPr>
            <p:nvPr/>
          </p:nvSpPr>
          <p:spPr>
            <a:xfrm rot="0">
              <a:off x="4257764" y="-144660"/>
              <a:ext cx="7934236" cy="7002661"/>
            </a:xfrm>
            <a:prstGeom prst="rect"/>
            <a:noFill/>
            <a:ln w="12700" cmpd="sng" cap="flat">
              <a:noFill/>
              <a:prstDash val="solid"/>
              <a:miter/>
            </a:ln>
          </p:spPr>
        </p:sp>
      </p:grpSp>
      <p:sp>
        <p:nvSpPr>
          <p:cNvPr id="250" name="曲线"/>
          <p:cNvSpPr>
            <a:spLocks/>
          </p:cNvSpPr>
          <p:nvPr/>
        </p:nvSpPr>
        <p:spPr>
          <a:xfrm rot="0">
            <a:off x="5670622" y="-339974"/>
            <a:ext cx="1407367" cy="159928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2"/>
            <a:stretch/>
          </a:blipFill>
          <a:ln cmpd="sng" cap="flat">
            <a:noFill/>
            <a:prstDash val="solid"/>
            <a:miter/>
          </a:ln>
        </p:spPr>
      </p:sp>
      <p:grpSp>
        <p:nvGrpSpPr>
          <p:cNvPr id="252" name="Combination"/>
          <p:cNvGrpSpPr>
            <a:grpSpLocks/>
          </p:cNvGrpSpPr>
          <p:nvPr/>
        </p:nvGrpSpPr>
        <p:grpSpPr>
          <a:xfrm>
            <a:off x="685800" y="459665"/>
            <a:ext cx="4984822" cy="5474056"/>
            <a:chOff x="685800" y="459665"/>
            <a:chExt cx="4984822" cy="5474056"/>
          </a:xfrm>
        </p:grpSpPr>
        <p:sp>
          <p:nvSpPr>
            <p:cNvPr id="251" name="曲线"/>
            <p:cNvSpPr>
              <a:spLocks/>
            </p:cNvSpPr>
            <p:nvPr/>
          </p:nvSpPr>
          <p:spPr>
            <a:xfrm rot="0">
              <a:off x="685800" y="459665"/>
              <a:ext cx="4984822" cy="5474056"/>
            </a:xfrm>
            <a:custGeom>
              <a:gdLst>
                <a:gd name="T1" fmla="*/ 0 w 21600"/>
                <a:gd name="T2" fmla="*/ 0 h 21600"/>
                <a:gd name="T3" fmla="*/ 21600 w 21600"/>
                <a:gd name="T4" fmla="*/ 21600 h 21600"/>
              </a:gdLst>
              <a:rect l="T1" t="T2" r="T3" b="T4"/>
              <a:pathLst>
                <a:path w="21600" h="21600">
                  <a:moveTo>
                    <a:pt x="16200" y="0"/>
                  </a:moveTo>
                  <a:cubicBezTo>
                    <a:pt x="19182" y="0"/>
                    <a:pt x="21600" y="4835"/>
                    <a:pt x="21600" y="10800"/>
                  </a:cubicBezTo>
                  <a:cubicBezTo>
                    <a:pt x="21600" y="16764"/>
                    <a:pt x="19182" y="21600"/>
                    <a:pt x="16200" y="21600"/>
                  </a:cubicBezTo>
                  <a:lnTo>
                    <a:pt x="5400" y="21600"/>
                  </a:lnTo>
                  <a:cubicBezTo>
                    <a:pt x="2417" y="21600"/>
                    <a:pt x="0" y="16764"/>
                    <a:pt x="0" y="10800"/>
                  </a:cubicBezTo>
                  <a:cubicBezTo>
                    <a:pt x="0" y="4835"/>
                    <a:pt x="2417" y="0"/>
                    <a:pt x="5400" y="0"/>
                  </a:cubicBezTo>
                  <a:lnTo>
                    <a:pt x="16200" y="0"/>
                  </a:lnTo>
                </a:path>
              </a:pathLst>
            </a:custGeom>
            <a:blipFill rotWithShape="1">
              <a:blip r:embed="rId3"/>
              <a:stretch>
                <a:fillRect l="-9119" r="-9119"/>
              </a:stretch>
            </a:blipFill>
            <a:ln w="57150" cmpd="sng" cap="sq">
              <a:solidFill>
                <a:srgbClr val="1B75BB"/>
              </a:solidFill>
              <a:prstDash val="solid"/>
              <a:miter/>
            </a:ln>
          </p:spPr>
        </p:sp>
      </p:grpSp>
      <p:sp>
        <p:nvSpPr>
          <p:cNvPr id="253" name="Rectangles"/>
          <p:cNvSpPr>
            <a:spLocks/>
          </p:cNvSpPr>
          <p:nvPr/>
        </p:nvSpPr>
        <p:spPr>
          <a:xfrm rot="0">
            <a:off x="7443285" y="615950"/>
            <a:ext cx="3775207" cy="106680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4200"/>
              </a:lnSpc>
              <a:spcBef>
                <a:spcPts val="0"/>
              </a:spcBef>
              <a:spcAft>
                <a:spcPts val="0"/>
              </a:spcAft>
              <a:buNone/>
            </a:pPr>
            <a:r>
              <a:rPr lang="en-US" altLang="zh-CN" sz="3000" b="1" i="0" u="none" strike="noStrike" kern="1200" cap="none" spc="0" baseline="0">
                <a:solidFill>
                  <a:srgbClr val="044579"/>
                </a:solidFill>
                <a:latin typeface="Arial" pitchFamily="34" charset="0"/>
                <a:ea typeface="Arial Bold" pitchFamily="0" charset="0"/>
                <a:cs typeface="Arial" pitchFamily="34" charset="0"/>
                <a:sym typeface="Arial Bold" pitchFamily="0" charset="0"/>
              </a:rPr>
              <a:t>BARRIERS TO IMPLEMENTATION</a:t>
            </a:r>
            <a:endParaRPr lang="zh-CN" altLang="en-US" sz="3000" b="1" i="0" u="none" strike="noStrike" kern="1200" cap="none" spc="0" baseline="0">
              <a:solidFill>
                <a:srgbClr val="044579"/>
              </a:solidFill>
              <a:latin typeface="Arial" pitchFamily="34" charset="0"/>
              <a:ea typeface="Arial Bold" pitchFamily="0" charset="0"/>
              <a:cs typeface="Arial" pitchFamily="34" charset="0"/>
              <a:sym typeface="Arial Bold" pitchFamily="0" charset="0"/>
            </a:endParaRPr>
          </a:p>
        </p:txBody>
      </p:sp>
      <p:sp>
        <p:nvSpPr>
          <p:cNvPr id="254" name="Rectangles"/>
          <p:cNvSpPr>
            <a:spLocks/>
          </p:cNvSpPr>
          <p:nvPr/>
        </p:nvSpPr>
        <p:spPr>
          <a:xfrm rot="0">
            <a:off x="6790888" y="2418113"/>
            <a:ext cx="5079999" cy="3318510"/>
          </a:xfrm>
          <a:prstGeom prst="rect"/>
          <a:noFill/>
          <a:ln w="12700" cmpd="sng" cap="flat">
            <a:noFill/>
            <a:prstDash val="solid"/>
            <a:round/>
          </a:ln>
        </p:spPr>
        <p:txBody>
          <a:bodyPr vert="horz" wrap="square" lIns="60960" tIns="30480" rIns="60960" bIns="30480" anchor="ctr" anchorCtr="0">
            <a:prstTxWarp prst="textNoShape"/>
            <a:spAutoFit/>
          </a:bodyPr>
          <a:lstStyle/>
          <a:p>
            <a:pPr marL="190500" indent="-190500" algn="just" eaLnBrk="0" fontAlgn="base" latinLnBrk="0" hangingPunct="0">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Low user engagement:</a:t>
            </a:r>
            <a:r>
              <a:rPr lang="en-US" altLang="zh-CN" sz="1200" b="0" i="0" u="none" strike="noStrike" kern="1200" cap="none" spc="0" baseline="0">
                <a:solidFill>
                  <a:schemeClr val="tx1"/>
                </a:solidFill>
                <a:latin typeface="Arial" pitchFamily="34" charset="0"/>
                <a:ea typeface="等线" pitchFamily="0" charset="0"/>
                <a:cs typeface="Arial" pitchFamily="34" charset="0"/>
              </a:rPr>
              <a:t> Many users may lose motivation over time and stop using the mobile health application, which can reduce the long-term effectiveness of the intervention (</a:t>
            </a:r>
            <a:r>
              <a:rPr lang="en-US" altLang="zh-CN" sz="1200" b="0" i="0" u="none" strike="noStrike" kern="1200" cap="none" spc="0" baseline="0">
                <a:solidFill>
                  <a:schemeClr val="tx1"/>
                </a:solidFill>
                <a:latin typeface="Arial" pitchFamily="34" charset="0"/>
                <a:ea typeface="等线" pitchFamily="0" charset="0"/>
                <a:cs typeface="Arial" pitchFamily="34" charset="0"/>
              </a:rPr>
              <a:t>Giebel </a:t>
            </a:r>
            <a:r>
              <a:rPr lang="en-US" altLang="zh-CN" sz="1200" b="0" i="1" u="none" strike="noStrike" kern="1200" cap="none" spc="0" baseline="0">
                <a:solidFill>
                  <a:schemeClr val="tx1"/>
                </a:solidFill>
                <a:latin typeface="Arial" pitchFamily="34" charset="0"/>
                <a:ea typeface="等线" pitchFamily="0" charset="0"/>
                <a:cs typeface="Arial" pitchFamily="34" charset="0"/>
              </a:rPr>
              <a:t>et al., </a:t>
            </a:r>
            <a:r>
              <a:rPr lang="en-US" altLang="zh-CN" sz="1200" b="0" i="0" u="none" strike="noStrike" kern="1200" cap="none" spc="0" baseline="0">
                <a:solidFill>
                  <a:schemeClr val="tx1"/>
                </a:solidFill>
                <a:latin typeface="Arial" pitchFamily="34" charset="0"/>
                <a:ea typeface="等线" pitchFamily="0" charset="0"/>
                <a:cs typeface="Arial" pitchFamily="34" charset="0"/>
              </a:rPr>
              <a:t>2023</a:t>
            </a:r>
            <a:r>
              <a:rPr lang="en-US" altLang="zh-CN" sz="1200" b="0" i="0" u="none" strike="noStrike" kern="1200" cap="none" spc="0" baseline="0">
                <a:solidFill>
                  <a:schemeClr val="tx1"/>
                </a:solidFill>
                <a:latin typeface="Arial" pitchFamily="34" charset="0"/>
                <a:ea typeface="等线" pitchFamily="0" charset="0"/>
                <a:cs typeface="Arial" pitchFamily="34" charset="0"/>
              </a:rPr>
              <a:t>).</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defTabSz="609600" eaLnBrk="0" fontAlgn="base" latinLnBrk="0" hangingPunct="0">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Limited awareness of digital health programs:</a:t>
            </a:r>
            <a:r>
              <a:rPr lang="en-US" altLang="zh-CN" sz="1200" b="0" i="0" u="none" strike="noStrike" kern="1200" cap="none" spc="0" baseline="0">
                <a:solidFill>
                  <a:schemeClr val="tx1"/>
                </a:solidFill>
                <a:latin typeface="Arial" pitchFamily="34" charset="0"/>
                <a:ea typeface="等线" pitchFamily="0" charset="0"/>
                <a:cs typeface="Arial" pitchFamily="34" charset="0"/>
              </a:rPr>
              <a:t> Some individuals may not be aware of available digital obesity prevention interventions, resulting in low participation rates.</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defTabSz="609600" eaLnBrk="0" fontAlgn="base" latinLnBrk="0" hangingPunct="0">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Cultural and lifestyle factors:</a:t>
            </a:r>
            <a:r>
              <a:rPr lang="en-US" altLang="zh-CN" sz="1200" b="0" i="0" u="none" strike="noStrike" kern="1200" cap="none" spc="0" baseline="0">
                <a:solidFill>
                  <a:schemeClr val="tx1"/>
                </a:solidFill>
                <a:latin typeface="Arial" pitchFamily="34" charset="0"/>
                <a:ea typeface="等线" pitchFamily="0" charset="0"/>
                <a:cs typeface="Arial" pitchFamily="34" charset="0"/>
              </a:rPr>
              <a:t> Dietary habits, cultural beliefs, and social environments may influence individuals’ willingness to adopt healthier </a:t>
            </a:r>
            <a:r>
              <a:rPr lang="en-US" altLang="zh-CN" sz="1200" b="0" i="0" u="none" strike="noStrike" kern="1200" cap="none" spc="0" baseline="0">
                <a:solidFill>
                  <a:schemeClr val="tx1"/>
                </a:solidFill>
                <a:latin typeface="Arial" pitchFamily="34" charset="0"/>
                <a:ea typeface="等线" pitchFamily="0" charset="0"/>
                <a:cs typeface="Arial" pitchFamily="34" charset="0"/>
              </a:rPr>
              <a:t>behaviours</a:t>
            </a:r>
            <a:r>
              <a:rPr lang="en-US" altLang="zh-CN" sz="1200" b="0" i="0" u="none" strike="noStrike" kern="1200" cap="none" spc="0" baseline="0">
                <a:solidFill>
                  <a:schemeClr val="tx1"/>
                </a:solidFill>
                <a:latin typeface="Arial" pitchFamily="34" charset="0"/>
                <a:ea typeface="等线" pitchFamily="0" charset="0"/>
                <a:cs typeface="Arial" pitchFamily="34" charset="0"/>
              </a:rPr>
              <a:t> (Jayasinghe </a:t>
            </a:r>
            <a:r>
              <a:rPr lang="en-US" altLang="zh-CN" sz="1200" b="0" i="1" u="none" strike="noStrike" kern="1200" cap="none" spc="0" baseline="0">
                <a:solidFill>
                  <a:schemeClr val="tx1"/>
                </a:solidFill>
                <a:latin typeface="Arial" pitchFamily="34" charset="0"/>
                <a:ea typeface="等线" pitchFamily="0" charset="0"/>
                <a:cs typeface="Arial" pitchFamily="34" charset="0"/>
              </a:rPr>
              <a:t>et al., </a:t>
            </a:r>
            <a:r>
              <a:rPr lang="en-US" altLang="zh-CN" sz="1200" b="0" i="0" u="none" strike="noStrike" kern="1200" cap="none" spc="0" baseline="0">
                <a:solidFill>
                  <a:schemeClr val="tx1"/>
                </a:solidFill>
                <a:latin typeface="Arial" pitchFamily="34" charset="0"/>
                <a:ea typeface="等线" pitchFamily="0" charset="0"/>
                <a:cs typeface="Arial" pitchFamily="34" charset="0"/>
              </a:rPr>
              <a:t>2023).</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defTabSz="609600" eaLnBrk="0" fontAlgn="base" latinLnBrk="0" hangingPunct="0">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Data privacy concerns:</a:t>
            </a:r>
            <a:r>
              <a:rPr lang="en-US" altLang="zh-CN" sz="1200" b="0" i="0" u="none" strike="noStrike" kern="1200" cap="none" spc="0" baseline="0">
                <a:solidFill>
                  <a:schemeClr val="tx1"/>
                </a:solidFill>
                <a:latin typeface="Arial" pitchFamily="34" charset="0"/>
                <a:ea typeface="等线" pitchFamily="0" charset="0"/>
                <a:cs typeface="Arial" pitchFamily="34" charset="0"/>
              </a:rPr>
              <a:t> Users may hesitate to share personal health information due to concerns about data security and misuse of their information.</a:t>
            </a:r>
            <a:endParaRPr lang="zh-CN" altLang="en-US" sz="1200" b="0" i="0" u="none" strike="noStrike" kern="1200" cap="none" spc="0" baseline="0">
              <a:solidFill>
                <a:schemeClr val="tx1"/>
              </a:solidFill>
              <a:latin typeface="Arial" pitchFamily="34" charset="0"/>
              <a:ea typeface="等线" pitchFamily="0" charset="0"/>
              <a:cs typeface="Arial" pitchFamily="34" charset="0"/>
            </a:endParaRPr>
          </a:p>
        </p:txBody>
      </p:sp>
    </p:spTree>
    <p:extLst>
      <p:ext uri="{BB962C8B-B14F-4D97-AF65-F5344CB8AC3E}">
        <p14:creationId xmlns:p14="http://schemas.microsoft.com/office/powerpoint/2010/main" val="50933334"/>
      </p:ext>
    </p:extLst>
  </p:cSld>
  <p:clrMapOvr>
    <a:masterClrMapping/>
  </p:clrMapOvr>
</p:sld>
</file>

<file path=ppt/slides/slide3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61" name="曲线"/>
          <p:cNvSpPr>
            <a:spLocks/>
          </p:cNvSpPr>
          <p:nvPr/>
        </p:nvSpPr>
        <p:spPr>
          <a:xfrm flipH="1" rot="0">
            <a:off x="0" y="0"/>
            <a:ext cx="12192000" cy="6858000"/>
          </a:xfrm>
          <a:custGeom>
            <a:gdLst>
              <a:gd name="T1" fmla="*/ 0 w 21600"/>
              <a:gd name="T2" fmla="*/ 0 h 21600"/>
              <a:gd name="T3" fmla="*/ 21600 w 21600"/>
              <a:gd name="T4" fmla="*/ 21600 h 21600"/>
            </a:gdLst>
            <a:rect l="T1" t="T2" r="T3" b="T4"/>
            <a:pathLst>
              <a:path w="21600" h="21600">
                <a:moveTo>
                  <a:pt x="21600" y="0"/>
                </a:moveTo>
                <a:lnTo>
                  <a:pt x="0" y="0"/>
                </a:lnTo>
                <a:lnTo>
                  <a:pt x="0" y="21600"/>
                </a:lnTo>
                <a:lnTo>
                  <a:pt x="21600" y="21600"/>
                </a:lnTo>
                <a:lnTo>
                  <a:pt x="21600" y="0"/>
                </a:lnTo>
                <a:close/>
              </a:path>
            </a:pathLst>
          </a:custGeom>
          <a:blipFill rotWithShape="1">
            <a:blip r:embed="rId1"/>
            <a:stretch>
              <a:fillRect l="-3317" r="-3317"/>
            </a:stretch>
          </a:blipFill>
          <a:ln cmpd="sng" cap="flat">
            <a:noFill/>
            <a:prstDash val="solid"/>
            <a:miter/>
          </a:ln>
        </p:spPr>
      </p:sp>
      <p:grpSp>
        <p:nvGrpSpPr>
          <p:cNvPr id="264" name="Combination"/>
          <p:cNvGrpSpPr>
            <a:grpSpLocks/>
          </p:cNvGrpSpPr>
          <p:nvPr/>
        </p:nvGrpSpPr>
        <p:grpSpPr>
          <a:xfrm rot="-10800000">
            <a:off x="4257764" y="-144660"/>
            <a:ext cx="7934236" cy="7002661"/>
            <a:chOff x="4257764" y="-144660"/>
            <a:chExt cx="7934236" cy="7002661"/>
          </a:xfrm>
        </p:grpSpPr>
        <p:sp>
          <p:nvSpPr>
            <p:cNvPr id="262" name="曲线"/>
            <p:cNvSpPr>
              <a:spLocks/>
            </p:cNvSpPr>
            <p:nvPr/>
          </p:nvSpPr>
          <p:spPr>
            <a:xfrm rot="0">
              <a:off x="4257764" y="0"/>
              <a:ext cx="7934236" cy="6858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gradFill rotWithShape="1">
              <a:gsLst>
                <a:gs pos="0">
                  <a:srgbClr val="FFFFFF">
                    <a:alpha val="100000"/>
                  </a:srgbClr>
                </a:gs>
                <a:gs pos="100000">
                  <a:srgbClr val="FFFFFF">
                    <a:alpha val="0"/>
                  </a:srgbClr>
                </a:gs>
              </a:gsLst>
              <a:lin ang="0" scaled="1"/>
            </a:gradFill>
            <a:ln cmpd="sng" cap="flat">
              <a:noFill/>
              <a:prstDash val="solid"/>
              <a:miter/>
            </a:ln>
          </p:spPr>
        </p:sp>
        <p:sp>
          <p:nvSpPr>
            <p:cNvPr id="263" name="Rectangles"/>
            <p:cNvSpPr>
              <a:spLocks/>
            </p:cNvSpPr>
            <p:nvPr/>
          </p:nvSpPr>
          <p:spPr>
            <a:xfrm rot="0">
              <a:off x="4257764" y="-144660"/>
              <a:ext cx="7934236" cy="7002661"/>
            </a:xfrm>
            <a:prstGeom prst="rect"/>
            <a:noFill/>
            <a:ln w="12700" cmpd="sng" cap="flat">
              <a:noFill/>
              <a:prstDash val="solid"/>
              <a:miter/>
            </a:ln>
          </p:spPr>
        </p:sp>
      </p:grpSp>
      <p:sp>
        <p:nvSpPr>
          <p:cNvPr id="265" name="曲线"/>
          <p:cNvSpPr>
            <a:spLocks/>
          </p:cNvSpPr>
          <p:nvPr/>
        </p:nvSpPr>
        <p:spPr>
          <a:xfrm rot="0">
            <a:off x="5670622" y="-339974"/>
            <a:ext cx="1407367" cy="159928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2"/>
            <a:stretch/>
          </a:blipFill>
          <a:ln cmpd="sng" cap="flat">
            <a:noFill/>
            <a:prstDash val="solid"/>
            <a:miter/>
          </a:ln>
        </p:spPr>
      </p:sp>
      <p:grpSp>
        <p:nvGrpSpPr>
          <p:cNvPr id="267" name="Combination"/>
          <p:cNvGrpSpPr>
            <a:grpSpLocks/>
          </p:cNvGrpSpPr>
          <p:nvPr/>
        </p:nvGrpSpPr>
        <p:grpSpPr>
          <a:xfrm>
            <a:off x="685800" y="459665"/>
            <a:ext cx="4984822" cy="5474056"/>
            <a:chOff x="685800" y="459665"/>
            <a:chExt cx="4984822" cy="5474056"/>
          </a:xfrm>
        </p:grpSpPr>
        <p:sp>
          <p:nvSpPr>
            <p:cNvPr id="266" name="曲线"/>
            <p:cNvSpPr>
              <a:spLocks/>
            </p:cNvSpPr>
            <p:nvPr/>
          </p:nvSpPr>
          <p:spPr>
            <a:xfrm rot="0">
              <a:off x="685800" y="459665"/>
              <a:ext cx="4984822" cy="5474056"/>
            </a:xfrm>
            <a:custGeom>
              <a:gdLst>
                <a:gd name="T1" fmla="*/ 0 w 21600"/>
                <a:gd name="T2" fmla="*/ 0 h 21600"/>
                <a:gd name="T3" fmla="*/ 21600 w 21600"/>
                <a:gd name="T4" fmla="*/ 21600 h 21600"/>
              </a:gdLst>
              <a:rect l="T1" t="T2" r="T3" b="T4"/>
              <a:pathLst>
                <a:path w="21600" h="21600">
                  <a:moveTo>
                    <a:pt x="16200" y="0"/>
                  </a:moveTo>
                  <a:cubicBezTo>
                    <a:pt x="19182" y="0"/>
                    <a:pt x="21600" y="4835"/>
                    <a:pt x="21600" y="10800"/>
                  </a:cubicBezTo>
                  <a:cubicBezTo>
                    <a:pt x="21600" y="16764"/>
                    <a:pt x="19182" y="21600"/>
                    <a:pt x="16200" y="21600"/>
                  </a:cubicBezTo>
                  <a:lnTo>
                    <a:pt x="5400" y="21600"/>
                  </a:lnTo>
                  <a:cubicBezTo>
                    <a:pt x="2417" y="21600"/>
                    <a:pt x="0" y="16764"/>
                    <a:pt x="0" y="10800"/>
                  </a:cubicBezTo>
                  <a:cubicBezTo>
                    <a:pt x="0" y="4835"/>
                    <a:pt x="2417" y="0"/>
                    <a:pt x="5400" y="0"/>
                  </a:cubicBezTo>
                  <a:lnTo>
                    <a:pt x="16200" y="0"/>
                  </a:lnTo>
                </a:path>
              </a:pathLst>
            </a:custGeom>
            <a:blipFill rotWithShape="1">
              <a:blip r:embed="rId3"/>
              <a:stretch>
                <a:fillRect l="-47612" r="-47612"/>
              </a:stretch>
            </a:blipFill>
            <a:ln w="57150" cmpd="sng" cap="sq">
              <a:solidFill>
                <a:srgbClr val="1B75BB"/>
              </a:solidFill>
              <a:prstDash val="solid"/>
              <a:miter/>
            </a:ln>
          </p:spPr>
        </p:sp>
      </p:grpSp>
      <p:sp>
        <p:nvSpPr>
          <p:cNvPr id="268" name="Rectangles"/>
          <p:cNvSpPr>
            <a:spLocks/>
          </p:cNvSpPr>
          <p:nvPr/>
        </p:nvSpPr>
        <p:spPr>
          <a:xfrm rot="0">
            <a:off x="7443285" y="615950"/>
            <a:ext cx="3775207" cy="1030090"/>
          </a:xfrm>
          <a:prstGeom prst="rect"/>
          <a:noFill/>
          <a:ln w="12700" cmpd="sng" cap="flat">
            <a:noFill/>
            <a:prstDash val="solid"/>
            <a:miter/>
          </a:ln>
        </p:spPr>
        <p:txBody>
          <a:bodyPr vert="horz" wrap="square" lIns="0" tIns="0" rIns="0" bIns="0" anchor="t" anchorCtr="0">
            <a:prstTxWarp prst="textNoShape"/>
            <a:spAutoFit/>
          </a:bodyPr>
          <a:lstStyle/>
          <a:p>
            <a:pPr marL="0" indent="0" algn="r">
              <a:lnSpc>
                <a:spcPts val="4200"/>
              </a:lnSpc>
              <a:spcBef>
                <a:spcPts val="0"/>
              </a:spcBef>
              <a:spcAft>
                <a:spcPts val="0"/>
              </a:spcAft>
              <a:buNone/>
            </a:pPr>
            <a:r>
              <a:rPr lang="en-US" altLang="zh-CN" sz="3000" b="1" i="0" u="none" strike="noStrike" kern="1200" cap="none" spc="0" baseline="0">
                <a:solidFill>
                  <a:srgbClr val="044579"/>
                </a:solidFill>
                <a:latin typeface="Arial" pitchFamily="34" charset="0"/>
                <a:ea typeface="Arial Bold" pitchFamily="0" charset="0"/>
                <a:cs typeface="Arial" pitchFamily="34" charset="0"/>
                <a:sym typeface="Arial Bold" pitchFamily="0" charset="0"/>
              </a:rPr>
              <a:t>BEHAVIOURAL AND SOCIAL BARRIERS</a:t>
            </a:r>
            <a:endParaRPr lang="zh-CN" altLang="en-US" sz="3000" b="1" i="0" u="none" strike="noStrike" kern="1200" cap="none" spc="0" baseline="0">
              <a:solidFill>
                <a:srgbClr val="044579"/>
              </a:solidFill>
              <a:latin typeface="Arial" pitchFamily="34" charset="0"/>
              <a:ea typeface="Arial Bold" pitchFamily="0" charset="0"/>
              <a:cs typeface="Arial" pitchFamily="34" charset="0"/>
              <a:sym typeface="Arial Bold" pitchFamily="0" charset="0"/>
            </a:endParaRPr>
          </a:p>
        </p:txBody>
      </p:sp>
      <p:sp>
        <p:nvSpPr>
          <p:cNvPr id="269" name="Rectangles"/>
          <p:cNvSpPr>
            <a:spLocks/>
          </p:cNvSpPr>
          <p:nvPr/>
        </p:nvSpPr>
        <p:spPr>
          <a:xfrm rot="0">
            <a:off x="7283168" y="2161010"/>
            <a:ext cx="4350623" cy="2670474"/>
          </a:xfrm>
          <a:prstGeom prst="rect"/>
          <a:noFill/>
          <a:ln w="12700" cmpd="sng" cap="flat">
            <a:noFill/>
            <a:prstDash val="solid"/>
            <a:miter/>
          </a:ln>
        </p:spPr>
        <p:txBody>
          <a:bodyPr vert="horz" wrap="square" lIns="0" tIns="0" rIns="0" bIns="0" anchor="t" anchorCtr="0">
            <a:prstTxWarp prst="textNoShape"/>
            <a:spAutoFit/>
          </a:bodyPr>
          <a:lstStyle/>
          <a:p>
            <a:pPr lvl="1" marL="330962" indent="-165481" algn="just">
              <a:lnSpc>
                <a:spcPts val="2145"/>
              </a:lnSpc>
              <a:spcBef>
                <a:spcPts val="0"/>
              </a:spcBef>
              <a:spcAft>
                <a:spcPts val="0"/>
              </a:spcAft>
              <a:buFont typeface="Arial" pitchFamily="34" charset="0"/>
              <a:buChar char="•"/>
            </a:pPr>
            <a:r>
              <a:rPr lang="en-US" altLang="zh-CN" sz="1533" b="0" i="0" u="none" strike="noStrike" kern="1200" cap="none" spc="0" baseline="0">
                <a:solidFill>
                  <a:srgbClr val="044579"/>
                </a:solidFill>
                <a:latin typeface="Arial" pitchFamily="34" charset="0"/>
                <a:ea typeface="Arial" pitchFamily="34" charset="0"/>
                <a:cs typeface="Arial" pitchFamily="34" charset="0"/>
                <a:sym typeface="Arial" pitchFamily="34" charset="0"/>
              </a:rPr>
              <a:t>Some people can be low on motivation to keep up long term lifestyle changes.</a:t>
            </a:r>
            <a:endParaRPr lang="en-US" altLang="zh-CN" sz="1533"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a:p>
            <a:pPr lvl="1" marL="330962" indent="-165481" algn="just">
              <a:lnSpc>
                <a:spcPts val="2145"/>
              </a:lnSpc>
              <a:spcBef>
                <a:spcPts val="0"/>
              </a:spcBef>
              <a:spcAft>
                <a:spcPts val="0"/>
              </a:spcAft>
              <a:buFont typeface="Arial" pitchFamily="34" charset="0"/>
              <a:buChar char="•"/>
            </a:pPr>
            <a:r>
              <a:rPr lang="en-US" altLang="zh-CN" sz="1533" b="0" i="0" u="none" strike="noStrike" kern="1200" cap="none" spc="0" baseline="0">
                <a:solidFill>
                  <a:srgbClr val="044579"/>
                </a:solidFill>
                <a:latin typeface="Arial" pitchFamily="34" charset="0"/>
                <a:ea typeface="Arial" pitchFamily="34" charset="0"/>
                <a:cs typeface="Arial" pitchFamily="34" charset="0"/>
                <a:sym typeface="Arial" pitchFamily="34" charset="0"/>
              </a:rPr>
              <a:t>Users can stop using the health applications after a brief period of time (</a:t>
            </a:r>
            <a:r>
              <a:rPr lang="en-US" altLang="zh-CN" sz="1533" b="0" i="0" u="none" strike="noStrike" kern="1200" cap="none" spc="0" baseline="0">
                <a:solidFill>
                  <a:srgbClr val="044579"/>
                </a:solidFill>
                <a:latin typeface="Arial" pitchFamily="34" charset="0"/>
                <a:ea typeface="Arial" pitchFamily="34" charset="0"/>
                <a:cs typeface="Arial" pitchFamily="34" charset="0"/>
                <a:sym typeface="Arial" pitchFamily="34" charset="0"/>
              </a:rPr>
              <a:t>Walrave</a:t>
            </a:r>
            <a:r>
              <a:rPr lang="en-US" altLang="zh-CN" sz="1533" b="0" i="0" u="none" strike="noStrike" kern="1200" cap="none" spc="0" baseline="0">
                <a:solidFill>
                  <a:srgbClr val="044579"/>
                </a:solidFill>
                <a:latin typeface="Arial" pitchFamily="34" charset="0"/>
                <a:ea typeface="Arial" pitchFamily="34" charset="0"/>
                <a:cs typeface="Arial" pitchFamily="34" charset="0"/>
                <a:sym typeface="Arial" pitchFamily="34" charset="0"/>
              </a:rPr>
              <a:t> </a:t>
            </a:r>
            <a:r>
              <a:rPr lang="en-US" altLang="zh-CN" sz="1533" b="0" i="1" u="none" strike="noStrike" kern="1200" cap="none" spc="0" baseline="0">
                <a:solidFill>
                  <a:srgbClr val="044579"/>
                </a:solidFill>
                <a:latin typeface="Arial" pitchFamily="34" charset="0"/>
                <a:ea typeface="Arial" pitchFamily="34" charset="0"/>
                <a:cs typeface="Arial" pitchFamily="34" charset="0"/>
                <a:sym typeface="Arial" pitchFamily="34" charset="0"/>
              </a:rPr>
              <a:t>et al., </a:t>
            </a:r>
            <a:r>
              <a:rPr lang="en-US" altLang="zh-CN" sz="1533" b="0" i="0" u="none" strike="noStrike" kern="1200" cap="none" spc="0" baseline="0">
                <a:solidFill>
                  <a:srgbClr val="044579"/>
                </a:solidFill>
                <a:latin typeface="Arial" pitchFamily="34" charset="0"/>
                <a:ea typeface="Arial" pitchFamily="34" charset="0"/>
                <a:cs typeface="Arial" pitchFamily="34" charset="0"/>
                <a:sym typeface="Arial" pitchFamily="34" charset="0"/>
              </a:rPr>
              <a:t>2022).</a:t>
            </a:r>
            <a:endParaRPr lang="en-US" altLang="zh-CN" sz="1533"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a:p>
            <a:pPr lvl="1" marL="330962" indent="-165481" algn="just">
              <a:lnSpc>
                <a:spcPts val="2145"/>
              </a:lnSpc>
              <a:spcBef>
                <a:spcPts val="0"/>
              </a:spcBef>
              <a:spcAft>
                <a:spcPts val="0"/>
              </a:spcAft>
              <a:buFont typeface="Arial" pitchFamily="34" charset="0"/>
              <a:buChar char="•"/>
            </a:pPr>
            <a:r>
              <a:rPr lang="en-US" altLang="zh-CN" sz="1533" b="0" i="0" u="none" strike="noStrike" kern="1200" cap="none" spc="0" baseline="0">
                <a:solidFill>
                  <a:srgbClr val="044579"/>
                </a:solidFill>
                <a:latin typeface="Arial" pitchFamily="34" charset="0"/>
                <a:ea typeface="Arial" pitchFamily="34" charset="0"/>
                <a:cs typeface="Arial" pitchFamily="34" charset="0"/>
                <a:sym typeface="Arial" pitchFamily="34" charset="0"/>
              </a:rPr>
              <a:t>Cultural beliefs and social norms may influence dietary habits and physical activity levels (Jayasinghe </a:t>
            </a:r>
            <a:r>
              <a:rPr lang="en-US" altLang="zh-CN" sz="1533" b="0" i="1" u="none" strike="noStrike" kern="1200" cap="none" spc="0" baseline="0">
                <a:solidFill>
                  <a:srgbClr val="044579"/>
                </a:solidFill>
                <a:latin typeface="Arial" pitchFamily="34" charset="0"/>
                <a:ea typeface="Arial" pitchFamily="34" charset="0"/>
                <a:cs typeface="Arial" pitchFamily="34" charset="0"/>
                <a:sym typeface="Arial" pitchFamily="34" charset="0"/>
              </a:rPr>
              <a:t>et al., </a:t>
            </a:r>
            <a:r>
              <a:rPr lang="en-US" altLang="zh-CN" sz="1533" b="0" i="0" u="none" strike="noStrike" kern="1200" cap="none" spc="0" baseline="0">
                <a:solidFill>
                  <a:srgbClr val="044579"/>
                </a:solidFill>
                <a:latin typeface="Arial" pitchFamily="34" charset="0"/>
                <a:ea typeface="Arial" pitchFamily="34" charset="0"/>
                <a:cs typeface="Arial" pitchFamily="34" charset="0"/>
                <a:sym typeface="Arial" pitchFamily="34" charset="0"/>
              </a:rPr>
              <a:t>2023).</a:t>
            </a:r>
            <a:endParaRPr lang="en-US" altLang="zh-CN" sz="1533"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a:p>
            <a:pPr lvl="1" marL="330962" indent="-165481" algn="just">
              <a:lnSpc>
                <a:spcPts val="2145"/>
              </a:lnSpc>
              <a:spcBef>
                <a:spcPts val="0"/>
              </a:spcBef>
              <a:spcAft>
                <a:spcPts val="0"/>
              </a:spcAft>
              <a:buFont typeface="Arial" pitchFamily="34" charset="0"/>
              <a:buChar char="•"/>
            </a:pPr>
            <a:r>
              <a:rPr lang="en-US" altLang="zh-CN" sz="1533" b="0" i="0" u="none" strike="noStrike" kern="1200" cap="none" spc="0" baseline="0">
                <a:solidFill>
                  <a:srgbClr val="044579"/>
                </a:solidFill>
                <a:latin typeface="Arial" pitchFamily="34" charset="0"/>
                <a:ea typeface="Arial" pitchFamily="34" charset="0"/>
                <a:cs typeface="Arial" pitchFamily="34" charset="0"/>
                <a:sym typeface="Arial" pitchFamily="34" charset="0"/>
              </a:rPr>
              <a:t>Limited awareness of obesity prevention programs may reduce participation.</a:t>
            </a:r>
            <a:endParaRPr lang="zh-CN" altLang="en-US" sz="1533" b="0" i="0" u="none" strike="noStrike" kern="1200" cap="none" spc="0" baseline="0">
              <a:solidFill>
                <a:srgbClr val="044579"/>
              </a:solidFill>
              <a:latin typeface="Arial" pitchFamily="34" charset="0"/>
              <a:ea typeface="Arial" pitchFamily="34" charset="0"/>
              <a:cs typeface="Arial" pitchFamily="34" charset="0"/>
              <a:sym typeface="Arial" pitchFamily="34" charset="0"/>
            </a:endParaRPr>
          </a:p>
        </p:txBody>
      </p:sp>
    </p:spTree>
    <p:extLst>
      <p:ext uri="{BB962C8B-B14F-4D97-AF65-F5344CB8AC3E}">
        <p14:creationId xmlns:p14="http://schemas.microsoft.com/office/powerpoint/2010/main" val="1224790781"/>
      </p:ext>
    </p:extLst>
  </p:cSld>
  <p:clrMapOvr>
    <a:masterClrMapping/>
  </p:clrMapOvr>
</p:sld>
</file>

<file path=ppt/slides/slide3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76" name="曲线"/>
          <p:cNvSpPr>
            <a:spLocks/>
          </p:cNvSpPr>
          <p:nvPr/>
        </p:nvSpPr>
        <p:spPr>
          <a:xfrm flipH="1" rot="0">
            <a:off x="0" y="0"/>
            <a:ext cx="12192000" cy="6858000"/>
          </a:xfrm>
          <a:custGeom>
            <a:gdLst>
              <a:gd name="T1" fmla="*/ 0 w 21600"/>
              <a:gd name="T2" fmla="*/ 0 h 21600"/>
              <a:gd name="T3" fmla="*/ 21600 w 21600"/>
              <a:gd name="T4" fmla="*/ 21600 h 21600"/>
            </a:gdLst>
            <a:rect l="T1" t="T2" r="T3" b="T4"/>
            <a:pathLst>
              <a:path w="21600" h="21600">
                <a:moveTo>
                  <a:pt x="21600" y="0"/>
                </a:moveTo>
                <a:lnTo>
                  <a:pt x="0" y="0"/>
                </a:lnTo>
                <a:lnTo>
                  <a:pt x="0" y="21600"/>
                </a:lnTo>
                <a:lnTo>
                  <a:pt x="21600" y="21600"/>
                </a:lnTo>
                <a:lnTo>
                  <a:pt x="21600" y="0"/>
                </a:lnTo>
                <a:close/>
              </a:path>
            </a:pathLst>
          </a:custGeom>
          <a:blipFill rotWithShape="1">
            <a:blip r:embed="rId1"/>
            <a:stretch>
              <a:fillRect l="-3317" r="-3317"/>
            </a:stretch>
          </a:blipFill>
          <a:ln cmpd="sng" cap="flat">
            <a:noFill/>
            <a:prstDash val="solid"/>
            <a:miter/>
          </a:ln>
        </p:spPr>
      </p:sp>
      <p:grpSp>
        <p:nvGrpSpPr>
          <p:cNvPr id="279" name="Combination"/>
          <p:cNvGrpSpPr>
            <a:grpSpLocks/>
          </p:cNvGrpSpPr>
          <p:nvPr/>
        </p:nvGrpSpPr>
        <p:grpSpPr>
          <a:xfrm rot="-10800000">
            <a:off x="4257764" y="-144660"/>
            <a:ext cx="7934236" cy="7002661"/>
            <a:chOff x="4257764" y="-144660"/>
            <a:chExt cx="7934236" cy="7002661"/>
          </a:xfrm>
        </p:grpSpPr>
        <p:sp>
          <p:nvSpPr>
            <p:cNvPr id="277" name="曲线"/>
            <p:cNvSpPr>
              <a:spLocks/>
            </p:cNvSpPr>
            <p:nvPr/>
          </p:nvSpPr>
          <p:spPr>
            <a:xfrm rot="0">
              <a:off x="4257764" y="0"/>
              <a:ext cx="7934236" cy="6858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gradFill rotWithShape="1">
              <a:gsLst>
                <a:gs pos="0">
                  <a:srgbClr val="FFFFFF">
                    <a:alpha val="100000"/>
                  </a:srgbClr>
                </a:gs>
                <a:gs pos="100000">
                  <a:srgbClr val="FFFFFF">
                    <a:alpha val="0"/>
                  </a:srgbClr>
                </a:gs>
              </a:gsLst>
              <a:lin ang="0" scaled="1"/>
            </a:gradFill>
            <a:ln cmpd="sng" cap="flat">
              <a:noFill/>
              <a:prstDash val="solid"/>
              <a:miter/>
            </a:ln>
          </p:spPr>
        </p:sp>
        <p:sp>
          <p:nvSpPr>
            <p:cNvPr id="278" name="Rectangles"/>
            <p:cNvSpPr>
              <a:spLocks/>
            </p:cNvSpPr>
            <p:nvPr/>
          </p:nvSpPr>
          <p:spPr>
            <a:xfrm rot="0">
              <a:off x="4257764" y="-144660"/>
              <a:ext cx="7934236" cy="7002661"/>
            </a:xfrm>
            <a:prstGeom prst="rect"/>
            <a:noFill/>
            <a:ln w="12700" cmpd="sng" cap="flat">
              <a:noFill/>
              <a:prstDash val="solid"/>
              <a:miter/>
            </a:ln>
          </p:spPr>
        </p:sp>
      </p:grpSp>
      <p:sp>
        <p:nvSpPr>
          <p:cNvPr id="280" name="曲线"/>
          <p:cNvSpPr>
            <a:spLocks/>
          </p:cNvSpPr>
          <p:nvPr/>
        </p:nvSpPr>
        <p:spPr>
          <a:xfrm rot="0">
            <a:off x="5670622" y="-339974"/>
            <a:ext cx="1407367" cy="159928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2"/>
            <a:stretch/>
          </a:blipFill>
          <a:ln cmpd="sng" cap="flat">
            <a:noFill/>
            <a:prstDash val="solid"/>
            <a:miter/>
          </a:ln>
        </p:spPr>
      </p:sp>
      <p:sp>
        <p:nvSpPr>
          <p:cNvPr id="281" name="Rectangles"/>
          <p:cNvSpPr>
            <a:spLocks/>
          </p:cNvSpPr>
          <p:nvPr/>
        </p:nvSpPr>
        <p:spPr>
          <a:xfrm rot="0">
            <a:off x="7443285" y="615950"/>
            <a:ext cx="4350623" cy="103009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4200"/>
              </a:lnSpc>
              <a:spcBef>
                <a:spcPts val="0"/>
              </a:spcBef>
              <a:spcAft>
                <a:spcPts val="0"/>
              </a:spcAft>
              <a:buNone/>
            </a:pPr>
            <a:r>
              <a:rPr lang="en-US" altLang="zh-CN" sz="3000" b="1" i="0" u="none" strike="noStrike" kern="1200" cap="none" spc="0" baseline="0">
                <a:solidFill>
                  <a:srgbClr val="044579"/>
                </a:solidFill>
                <a:latin typeface="Arial" pitchFamily="34" charset="0"/>
                <a:ea typeface="Arial Bold" pitchFamily="0" charset="0"/>
                <a:cs typeface="Arial" pitchFamily="34" charset="0"/>
                <a:sym typeface="Arial Bold" pitchFamily="0" charset="0"/>
              </a:rPr>
              <a:t>SOLUTIONS TO OVERCOME BARRIERS</a:t>
            </a:r>
            <a:endParaRPr lang="zh-CN" altLang="en-US" sz="3000" b="1" i="0" u="none" strike="noStrike" kern="1200" cap="none" spc="0" baseline="0">
              <a:solidFill>
                <a:srgbClr val="044579"/>
              </a:solidFill>
              <a:latin typeface="Arial" pitchFamily="34" charset="0"/>
              <a:ea typeface="Arial Bold" pitchFamily="0" charset="0"/>
              <a:cs typeface="Arial" pitchFamily="34" charset="0"/>
              <a:sym typeface="Arial Bold" pitchFamily="0" charset="0"/>
            </a:endParaRPr>
          </a:p>
        </p:txBody>
      </p:sp>
      <p:sp>
        <p:nvSpPr>
          <p:cNvPr id="282" name="Rectangles"/>
          <p:cNvSpPr>
            <a:spLocks/>
          </p:cNvSpPr>
          <p:nvPr/>
        </p:nvSpPr>
        <p:spPr>
          <a:xfrm rot="0">
            <a:off x="6705600" y="1932862"/>
            <a:ext cx="5334001" cy="3351367"/>
          </a:xfrm>
          <a:prstGeom prst="rect"/>
          <a:noFill/>
          <a:ln w="12700" cmpd="sng" cap="flat">
            <a:noFill/>
            <a:prstDash val="solid"/>
            <a:round/>
          </a:ln>
        </p:spPr>
        <p:txBody>
          <a:bodyPr vert="horz" wrap="square" lIns="60960" tIns="30480" rIns="60960" bIns="30480" anchor="ctr" anchorCtr="0">
            <a:prstTxWarp prst="textNoShape"/>
            <a:spAutoFit/>
          </a:bodyPr>
          <a:lstStyle/>
          <a:p>
            <a:pPr marL="190500" indent="-190500" algn="just" defTabSz="609600" eaLnBrk="0" fontAlgn="base" latinLnBrk="0" hangingPunct="0">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ptos" pitchFamily="0" charset="0"/>
              </a:rPr>
              <a:t>Increase awareness and promotion:</a:t>
            </a:r>
            <a:r>
              <a:rPr lang="en-US" altLang="zh-CN" sz="1200" b="0" i="0" u="none" strike="noStrike" kern="1200" cap="none" spc="0" baseline="0">
                <a:solidFill>
                  <a:schemeClr val="tx1"/>
                </a:solidFill>
                <a:latin typeface="Arial" pitchFamily="34" charset="0"/>
                <a:ea typeface="等线" pitchFamily="0" charset="0"/>
                <a:cs typeface="Aptos" pitchFamily="0" charset="0"/>
              </a:rPr>
              <a:t> Public health campaigns, universities, and community </a:t>
            </a:r>
            <a:r>
              <a:rPr lang="en-US" altLang="zh-CN" sz="1200" b="0" i="0" u="none" strike="noStrike" kern="1200" cap="none" spc="0" baseline="0">
                <a:solidFill>
                  <a:schemeClr val="tx1"/>
                </a:solidFill>
                <a:latin typeface="Arial" pitchFamily="34" charset="0"/>
                <a:ea typeface="等线" pitchFamily="0" charset="0"/>
                <a:cs typeface="Aptos" pitchFamily="0" charset="0"/>
              </a:rPr>
              <a:t>organisations</a:t>
            </a:r>
            <a:r>
              <a:rPr lang="en-US" altLang="zh-CN" sz="1200" b="0" i="0" u="none" strike="noStrike" kern="1200" cap="none" spc="0" baseline="0">
                <a:solidFill>
                  <a:schemeClr val="tx1"/>
                </a:solidFill>
                <a:latin typeface="Arial" pitchFamily="34" charset="0"/>
                <a:ea typeface="等线" pitchFamily="0" charset="0"/>
                <a:cs typeface="Aptos" pitchFamily="0" charset="0"/>
              </a:rPr>
              <a:t> can promote digital health programs to increase participation.</a:t>
            </a:r>
            <a:endParaRPr lang="en-US" altLang="zh-CN" sz="1200" b="0" i="0" u="none" strike="noStrike" kern="1200" cap="none" spc="0" baseline="0">
              <a:solidFill>
                <a:schemeClr val="tx1"/>
              </a:solidFill>
              <a:latin typeface="Arial" pitchFamily="34" charset="0"/>
              <a:ea typeface="等线" pitchFamily="0" charset="0"/>
              <a:cs typeface="Aptos" pitchFamily="0" charset="0"/>
            </a:endParaRPr>
          </a:p>
          <a:p>
            <a:pPr marL="190500" indent="-190500" algn="just" eaLnBrk="0" fontAlgn="base" latinLnBrk="0" hangingPunct="0">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ptos" pitchFamily="0" charset="0"/>
              </a:rPr>
              <a:t>Improve user engagement:</a:t>
            </a:r>
            <a:r>
              <a:rPr lang="en-US" altLang="zh-CN" sz="1200" b="0" i="0" u="none" strike="noStrike" kern="1200" cap="none" spc="0" baseline="0">
                <a:solidFill>
                  <a:schemeClr val="tx1"/>
                </a:solidFill>
                <a:latin typeface="Arial" pitchFamily="34" charset="0"/>
                <a:ea typeface="等线" pitchFamily="0" charset="0"/>
                <a:cs typeface="Aptos" pitchFamily="0" charset="0"/>
              </a:rPr>
              <a:t> Features such as reminders, goal tracking, and </a:t>
            </a:r>
            <a:r>
              <a:rPr lang="en-US" altLang="zh-CN" sz="1200" b="0" i="0" u="none" strike="noStrike" kern="1200" cap="none" spc="0" baseline="0">
                <a:solidFill>
                  <a:schemeClr val="tx1"/>
                </a:solidFill>
                <a:latin typeface="Arial" pitchFamily="34" charset="0"/>
                <a:ea typeface="等线" pitchFamily="0" charset="0"/>
                <a:cs typeface="Aptos" pitchFamily="0" charset="0"/>
              </a:rPr>
              <a:t>personalised</a:t>
            </a:r>
            <a:r>
              <a:rPr lang="en-US" altLang="zh-CN" sz="1200" b="0" i="0" u="none" strike="noStrike" kern="1200" cap="none" spc="0" baseline="0">
                <a:solidFill>
                  <a:schemeClr val="tx1"/>
                </a:solidFill>
                <a:latin typeface="Arial" pitchFamily="34" charset="0"/>
                <a:ea typeface="等线" pitchFamily="0" charset="0"/>
                <a:cs typeface="Aptos" pitchFamily="0" charset="0"/>
              </a:rPr>
              <a:t> feedback can motivate users to maintain healthy </a:t>
            </a:r>
            <a:r>
              <a:rPr lang="en-US" altLang="zh-CN" sz="1200" b="0" i="0" u="none" strike="noStrike" kern="1200" cap="none" spc="0" baseline="0">
                <a:solidFill>
                  <a:schemeClr val="tx1"/>
                </a:solidFill>
                <a:latin typeface="Arial" pitchFamily="34" charset="0"/>
                <a:ea typeface="等线" pitchFamily="0" charset="0"/>
                <a:cs typeface="Aptos" pitchFamily="0" charset="0"/>
              </a:rPr>
              <a:t>behaviours</a:t>
            </a:r>
            <a:r>
              <a:rPr lang="en-US" altLang="zh-CN" sz="1200" b="0" i="0" u="none" strike="noStrike" kern="1200" cap="none" spc="0" baseline="0">
                <a:solidFill>
                  <a:schemeClr val="tx1"/>
                </a:solidFill>
                <a:latin typeface="Arial" pitchFamily="34" charset="0"/>
                <a:ea typeface="等线" pitchFamily="0" charset="0"/>
                <a:cs typeface="Aptos" pitchFamily="0" charset="0"/>
              </a:rPr>
              <a:t> (</a:t>
            </a:r>
            <a:r>
              <a:rPr lang="en-US" altLang="zh-CN" sz="1200" b="0" i="0" u="none" strike="noStrike" kern="1200" cap="none" spc="0" baseline="0">
                <a:solidFill>
                  <a:schemeClr val="tx1"/>
                </a:solidFill>
                <a:latin typeface="Aptos" pitchFamily="0" charset="0"/>
                <a:ea typeface="等线" pitchFamily="0" charset="0"/>
                <a:cs typeface="Aptos" pitchFamily="0" charset="0"/>
              </a:rPr>
              <a:t>Chatterjee</a:t>
            </a:r>
            <a:r>
              <a:rPr lang="en-US" altLang="zh-CN" sz="1200" b="0" i="0" u="none" strike="noStrike" kern="1200" cap="none" spc="0" baseline="0">
                <a:solidFill>
                  <a:schemeClr val="tx1"/>
                </a:solidFill>
                <a:latin typeface="Arial" pitchFamily="34" charset="0"/>
                <a:ea typeface="等线" pitchFamily="0" charset="0"/>
                <a:cs typeface="Aptos" pitchFamily="0" charset="0"/>
              </a:rPr>
              <a:t> </a:t>
            </a:r>
            <a:r>
              <a:rPr lang="en-US" altLang="zh-CN" sz="1200" b="0" i="1" u="none" strike="noStrike" kern="1200" cap="none" spc="0" baseline="0">
                <a:solidFill>
                  <a:schemeClr val="tx1"/>
                </a:solidFill>
                <a:latin typeface="Arial" pitchFamily="34" charset="0"/>
                <a:ea typeface="等线" pitchFamily="0" charset="0"/>
                <a:cs typeface="Aptos" pitchFamily="0" charset="0"/>
              </a:rPr>
              <a:t>et al., </a:t>
            </a:r>
            <a:r>
              <a:rPr lang="en-US" altLang="zh-CN" sz="1200" b="0" i="0" u="none" strike="noStrike" kern="1200" cap="none" spc="0" baseline="0">
                <a:solidFill>
                  <a:schemeClr val="tx1"/>
                </a:solidFill>
                <a:latin typeface="Arial" pitchFamily="34" charset="0"/>
                <a:ea typeface="等线" pitchFamily="0" charset="0"/>
                <a:cs typeface="Aptos" pitchFamily="0" charset="0"/>
              </a:rPr>
              <a:t>2022).</a:t>
            </a:r>
            <a:endParaRPr lang="en-US" altLang="zh-CN" sz="1200" b="0" i="0" u="none" strike="noStrike" kern="1200" cap="none" spc="0" baseline="0">
              <a:solidFill>
                <a:schemeClr val="tx1"/>
              </a:solidFill>
              <a:latin typeface="Arial" pitchFamily="34" charset="0"/>
              <a:ea typeface="等线" pitchFamily="0" charset="0"/>
              <a:cs typeface="Aptos" pitchFamily="0" charset="0"/>
            </a:endParaRPr>
          </a:p>
          <a:p>
            <a:pPr marL="190500" indent="-190500" algn="just" eaLnBrk="0" fontAlgn="base" latinLnBrk="0" hangingPunct="0">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ptos" pitchFamily="0" charset="0"/>
              </a:rPr>
              <a:t>Culturally appropriate health education:</a:t>
            </a:r>
            <a:r>
              <a:rPr lang="en-US" altLang="zh-CN" sz="1200" b="0" i="0" u="none" strike="noStrike" kern="1200" cap="none" spc="0" baseline="0">
                <a:solidFill>
                  <a:schemeClr val="tx1"/>
                </a:solidFill>
                <a:latin typeface="Arial" pitchFamily="34" charset="0"/>
                <a:ea typeface="等线" pitchFamily="0" charset="0"/>
                <a:cs typeface="Aptos" pitchFamily="0" charset="0"/>
              </a:rPr>
              <a:t> Educational content should consider cultural food </a:t>
            </a:r>
            <a:r>
              <a:rPr lang="en-US" altLang="zh-CN" sz="1200" b="0" i="0" u="none" strike="noStrike" kern="1200" cap="none" spc="0" baseline="0">
                <a:solidFill>
                  <a:schemeClr val="tx1"/>
                </a:solidFill>
                <a:latin typeface="Arial" pitchFamily="34" charset="0"/>
                <a:ea typeface="等线" pitchFamily="0" charset="0"/>
                <a:cs typeface="Arial" pitchFamily="34" charset="0"/>
              </a:rPr>
              <a:t>habits and lifestyle practices to encourage </a:t>
            </a:r>
            <a:r>
              <a:rPr lang="en-US" altLang="zh-CN" sz="1200" b="0" i="0" u="none" strike="noStrike" kern="1200" cap="none" spc="0" baseline="0">
                <a:solidFill>
                  <a:schemeClr val="tx1"/>
                </a:solidFill>
                <a:latin typeface="Arial" pitchFamily="34" charset="0"/>
                <a:ea typeface="等线" pitchFamily="0" charset="0"/>
                <a:cs typeface="Arial" pitchFamily="34" charset="0"/>
              </a:rPr>
              <a:t>behaviour</a:t>
            </a:r>
            <a:r>
              <a:rPr lang="en-US" altLang="zh-CN" sz="1200" b="0" i="0" u="none" strike="noStrike" kern="1200" cap="none" spc="0" baseline="0">
                <a:solidFill>
                  <a:schemeClr val="tx1"/>
                </a:solidFill>
                <a:latin typeface="Arial" pitchFamily="34" charset="0"/>
                <a:ea typeface="等线" pitchFamily="0" charset="0"/>
                <a:cs typeface="Arial" pitchFamily="34" charset="0"/>
              </a:rPr>
              <a:t> change (</a:t>
            </a:r>
            <a:r>
              <a:rPr lang="en-US" altLang="zh-CN" sz="1200" b="0" i="0" u="none" strike="noStrike" kern="1200" cap="none" spc="0" baseline="0">
                <a:solidFill>
                  <a:schemeClr val="tx1"/>
                </a:solidFill>
                <a:latin typeface="Arial" pitchFamily="34" charset="0"/>
                <a:ea typeface="等线" pitchFamily="0" charset="0"/>
                <a:cs typeface="Arial" pitchFamily="34" charset="0"/>
              </a:rPr>
              <a:t>Pesantez-Jara and Vidal-Silva, 2025</a:t>
            </a:r>
            <a:r>
              <a:rPr lang="en-US" altLang="zh-CN" sz="1200" b="0" i="0" u="none" strike="noStrike" kern="1200" cap="none" spc="0" baseline="0">
                <a:solidFill>
                  <a:schemeClr val="tx1"/>
                </a:solidFill>
                <a:latin typeface="Arial" pitchFamily="34" charset="0"/>
                <a:ea typeface="等线" pitchFamily="0" charset="0"/>
                <a:cs typeface="Arial" pitchFamily="34" charset="0"/>
              </a:rPr>
              <a:t>).</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defTabSz="609600" eaLnBrk="0" fontAlgn="base" latinLnBrk="0" hangingPunct="0">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ptos" pitchFamily="0" charset="0"/>
              </a:rPr>
              <a:t>Strengthen data security and privacy:</a:t>
            </a:r>
            <a:r>
              <a:rPr lang="en-US" altLang="zh-CN" sz="1200" b="0" i="0" u="none" strike="noStrike" kern="1200" cap="none" spc="0" baseline="0">
                <a:solidFill>
                  <a:schemeClr val="tx1"/>
                </a:solidFill>
                <a:latin typeface="Arial" pitchFamily="34" charset="0"/>
                <a:ea typeface="等线" pitchFamily="0" charset="0"/>
                <a:cs typeface="Aptos" pitchFamily="0" charset="0"/>
              </a:rPr>
              <a:t> Implement secure data protection systems and clearly communicate privacy policies to build user trust in digital health platforms.</a:t>
            </a:r>
            <a:endParaRPr lang="zh-CN" altLang="en-US" sz="1200" b="0" i="0" u="none" strike="noStrike" kern="1200" cap="none" spc="0" baseline="0">
              <a:solidFill>
                <a:schemeClr val="tx1"/>
              </a:solidFill>
              <a:latin typeface="Arial" pitchFamily="34" charset="0"/>
              <a:ea typeface="等线" pitchFamily="0" charset="0"/>
              <a:cs typeface="Aptos" pitchFamily="0" charset="0"/>
            </a:endParaRPr>
          </a:p>
        </p:txBody>
      </p:sp>
      <p:pic>
        <p:nvPicPr>
          <p:cNvPr id="283" name="Images" descr="Improve Customer Engagement with These 11 Questions VisionEdge Marketing"/>
          <p:cNvPicPr>
            <a:picLocks noChangeAspect="1"/>
          </p:cNvPicPr>
          <p:nvPr/>
        </p:nvPicPr>
        <p:blipFill>
          <a:blip r:embed="rId3" cstate="print"/>
          <a:stretch>
            <a:fillRect/>
          </a:stretch>
        </p:blipFill>
        <p:spPr>
          <a:xfrm rot="0">
            <a:off x="0" y="-9359"/>
            <a:ext cx="5670622" cy="6858000"/>
          </a:xfrm>
          <a:prstGeom prst="rect"/>
          <a:noFill/>
          <a:ln w="12700" cmpd="sng" cap="flat">
            <a:noFill/>
            <a:prstDash val="solid"/>
            <a:miter/>
          </a:ln>
        </p:spPr>
      </p:pic>
    </p:spTree>
    <p:extLst>
      <p:ext uri="{BB962C8B-B14F-4D97-AF65-F5344CB8AC3E}">
        <p14:creationId xmlns:p14="http://schemas.microsoft.com/office/powerpoint/2010/main" val="1068492216"/>
      </p:ext>
    </p:extLst>
  </p:cSld>
  <p:clrMapOvr>
    <a:masterClrMapping/>
  </p:clrMapOvr>
</p:sld>
</file>

<file path=ppt/slides/slide3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90" name="Straight line"/>
          <p:cNvSpPr>
            <a:spLocks/>
          </p:cNvSpPr>
          <p:nvPr/>
        </p:nvSpPr>
        <p:spPr>
          <a:xfrm rot="0">
            <a:off x="761188" y="2281879"/>
            <a:ext cx="4328160" cy="0"/>
          </a:xfrm>
          <a:prstGeom prst="line"/>
          <a:noFill/>
          <a:ln w="19050" cmpd="sng" cap="flat">
            <a:solidFill>
              <a:srgbClr val="1B75BB"/>
            </a:solidFill>
            <a:prstDash val="solid"/>
            <a:round/>
          </a:ln>
        </p:spPr>
      </p:sp>
      <p:sp>
        <p:nvSpPr>
          <p:cNvPr id="291" name="Straight line"/>
          <p:cNvSpPr>
            <a:spLocks/>
          </p:cNvSpPr>
          <p:nvPr/>
        </p:nvSpPr>
        <p:spPr>
          <a:xfrm rot="0">
            <a:off x="685800" y="6097734"/>
            <a:ext cx="4328160" cy="0"/>
          </a:xfrm>
          <a:prstGeom prst="line"/>
          <a:noFill/>
          <a:ln w="19050" cmpd="sng" cap="flat">
            <a:solidFill>
              <a:srgbClr val="1B75BB"/>
            </a:solidFill>
            <a:prstDash val="solid"/>
            <a:round/>
          </a:ln>
        </p:spPr>
      </p:sp>
      <p:sp>
        <p:nvSpPr>
          <p:cNvPr id="292" name="Rectangles"/>
          <p:cNvSpPr>
            <a:spLocks/>
          </p:cNvSpPr>
          <p:nvPr/>
        </p:nvSpPr>
        <p:spPr>
          <a:xfrm rot="0">
            <a:off x="567336" y="711843"/>
            <a:ext cx="4038478" cy="908197"/>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734"/>
              </a:lnSpc>
              <a:spcBef>
                <a:spcPts val="0"/>
              </a:spcBef>
              <a:spcAft>
                <a:spcPts val="0"/>
              </a:spcAft>
              <a:buNone/>
            </a:pPr>
            <a:r>
              <a:rPr lang="en-US" altLang="zh-CN" sz="2667" b="1" i="0" u="none" strike="noStrike" kern="1200" cap="none" spc="0" baseline="0">
                <a:solidFill>
                  <a:srgbClr val="044579"/>
                </a:solidFill>
                <a:latin typeface="Arial" pitchFamily="34" charset="0"/>
                <a:ea typeface="Arial Bold" pitchFamily="0" charset="0"/>
                <a:cs typeface="Arial" pitchFamily="34" charset="0"/>
                <a:sym typeface="Arial Bold" pitchFamily="0" charset="0"/>
              </a:rPr>
              <a:t>LEGAL CONSIDERATIONS</a:t>
            </a:r>
            <a:endParaRPr lang="zh-CN" altLang="en-US" sz="2667" b="1" i="0" u="none" strike="noStrike" kern="1200" cap="none" spc="0" baseline="0">
              <a:solidFill>
                <a:srgbClr val="044579"/>
              </a:solidFill>
              <a:latin typeface="Arial" pitchFamily="34" charset="0"/>
              <a:ea typeface="Arial Bold" pitchFamily="0" charset="0"/>
              <a:cs typeface="Arial" pitchFamily="34" charset="0"/>
              <a:sym typeface="Arial Bold" pitchFamily="0" charset="0"/>
            </a:endParaRPr>
          </a:p>
        </p:txBody>
      </p:sp>
      <p:grpSp>
        <p:nvGrpSpPr>
          <p:cNvPr id="294" name="Combination"/>
          <p:cNvGrpSpPr>
            <a:grpSpLocks/>
          </p:cNvGrpSpPr>
          <p:nvPr/>
        </p:nvGrpSpPr>
        <p:grpSpPr>
          <a:xfrm>
            <a:off x="6418985" y="775343"/>
            <a:ext cx="5087214" cy="5087215"/>
            <a:chOff x="6418985" y="775343"/>
            <a:chExt cx="5087214" cy="5087215"/>
          </a:xfrm>
        </p:grpSpPr>
        <p:sp>
          <p:nvSpPr>
            <p:cNvPr id="293" name="曲线"/>
            <p:cNvSpPr>
              <a:spLocks/>
            </p:cNvSpPr>
            <p:nvPr/>
          </p:nvSpPr>
          <p:spPr>
            <a:xfrm rot="0">
              <a:off x="6418985" y="775343"/>
              <a:ext cx="5087214" cy="5087215"/>
            </a:xfrm>
            <a:custGeom>
              <a:gdLst>
                <a:gd name="T1" fmla="*/ 0 w 21600"/>
                <a:gd name="T2" fmla="*/ 0 h 21600"/>
                <a:gd name="T3" fmla="*/ 21600 w 21600"/>
                <a:gd name="T4" fmla="*/ 21600 h 21600"/>
              </a:gdLst>
              <a:rect l="T1" t="T2" r="T3" b="T4"/>
              <a:pathLst>
                <a:path w="21600" h="21600">
                  <a:moveTo>
                    <a:pt x="10800" y="0"/>
                  </a:moveTo>
                  <a:cubicBezTo>
                    <a:pt x="4835" y="0"/>
                    <a:pt x="0" y="4835"/>
                    <a:pt x="0" y="10800"/>
                  </a:cubicBezTo>
                  <a:cubicBezTo>
                    <a:pt x="0" y="16764"/>
                    <a:pt x="4835" y="21600"/>
                    <a:pt x="10800" y="21600"/>
                  </a:cubicBezTo>
                  <a:cubicBezTo>
                    <a:pt x="16764" y="21600"/>
                    <a:pt x="21600" y="16764"/>
                    <a:pt x="21600" y="10800"/>
                  </a:cubicBezTo>
                  <a:cubicBezTo>
                    <a:pt x="21600" y="4835"/>
                    <a:pt x="16764" y="0"/>
                    <a:pt x="10800" y="0"/>
                  </a:cubicBezTo>
                  <a:close/>
                </a:path>
              </a:pathLst>
            </a:custGeom>
            <a:blipFill rotWithShape="1">
              <a:blip r:embed="rId1"/>
              <a:stretch/>
            </a:blipFill>
            <a:ln w="57150" cmpd="sng" cap="sq">
              <a:solidFill>
                <a:srgbClr val="1B75BB"/>
              </a:solidFill>
              <a:prstDash val="solid"/>
              <a:miter/>
            </a:ln>
          </p:spPr>
        </p:sp>
      </p:grpSp>
      <p:sp>
        <p:nvSpPr>
          <p:cNvPr id="295" name="曲线"/>
          <p:cNvSpPr>
            <a:spLocks/>
          </p:cNvSpPr>
          <p:nvPr/>
        </p:nvSpPr>
        <p:spPr>
          <a:xfrm rot="0">
            <a:off x="-304800" y="-3182151"/>
            <a:ext cx="8167125" cy="4150408"/>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2"/>
            <a:stretch>
              <a:fillRect l="-87186" t="-132977"/>
            </a:stretch>
          </a:blipFill>
          <a:ln cmpd="sng" cap="flat">
            <a:noFill/>
            <a:prstDash val="solid"/>
            <a:miter/>
          </a:ln>
        </p:spPr>
      </p:sp>
      <p:sp>
        <p:nvSpPr>
          <p:cNvPr id="296" name="曲线"/>
          <p:cNvSpPr>
            <a:spLocks/>
          </p:cNvSpPr>
          <p:nvPr/>
        </p:nvSpPr>
        <p:spPr>
          <a:xfrm rot="0">
            <a:off x="4808419" y="658151"/>
            <a:ext cx="1407366" cy="159928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3"/>
            <a:stretch/>
          </a:blipFill>
          <a:ln cmpd="sng" cap="flat">
            <a:noFill/>
            <a:prstDash val="solid"/>
            <a:miter/>
          </a:ln>
        </p:spPr>
      </p:sp>
      <p:sp>
        <p:nvSpPr>
          <p:cNvPr id="297" name="曲线"/>
          <p:cNvSpPr>
            <a:spLocks/>
          </p:cNvSpPr>
          <p:nvPr/>
        </p:nvSpPr>
        <p:spPr>
          <a:xfrm rot="0">
            <a:off x="10784633" y="5811602"/>
            <a:ext cx="721567" cy="819961"/>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298" name="Rectangles"/>
          <p:cNvSpPr>
            <a:spLocks/>
          </p:cNvSpPr>
          <p:nvPr/>
        </p:nvSpPr>
        <p:spPr>
          <a:xfrm rot="0">
            <a:off x="567336" y="2375624"/>
            <a:ext cx="4715864" cy="3628365"/>
          </a:xfrm>
          <a:prstGeom prst="rect"/>
          <a:noFill/>
          <a:ln w="12700" cmpd="sng" cap="flat">
            <a:noFill/>
            <a:prstDash val="solid"/>
            <a:round/>
          </a:ln>
        </p:spPr>
        <p:txBody>
          <a:bodyPr vert="horz" wrap="square" lIns="60960" tIns="30480" rIns="60960" bIns="30480" anchor="ctr" anchorCtr="0">
            <a:prstTxWarp prst="textNoShape"/>
            <a:spAutoFit/>
          </a:bodyPr>
          <a:lstStyle/>
          <a:p>
            <a:pPr marL="190500" indent="-190500" algn="just" defTabSz="609600" eaLnBrk="0" fontAlgn="base" latinLnBrk="0" hangingPunct="0">
              <a:lnSpc>
                <a:spcPct val="150000"/>
              </a:lnSpc>
              <a:spcBef>
                <a:spcPts val="0"/>
              </a:spcBef>
              <a:spcAft>
                <a:spcPts val="0"/>
              </a:spcAft>
              <a:buFont typeface="Arial" pitchFamily="34" charset="0"/>
              <a:buChar char="•"/>
            </a:pPr>
            <a:r>
              <a:rPr lang="en-US" altLang="zh-CN" sz="1200" b="0" i="0" u="none" strike="noStrike" kern="1200" cap="none" spc="0" baseline="0">
                <a:solidFill>
                  <a:schemeClr val="tx1"/>
                </a:solidFill>
                <a:latin typeface="Arial" pitchFamily="34" charset="0"/>
                <a:ea typeface="等线" pitchFamily="0" charset="0"/>
                <a:cs typeface="Arial" pitchFamily="34" charset="0"/>
              </a:rPr>
              <a:t>Digital health applications used in this intervention must comply with </a:t>
            </a:r>
            <a:r>
              <a:rPr lang="en-US" altLang="zh-CN" sz="1200" b="1" i="0" u="none" strike="noStrike" kern="1200" cap="none" spc="0" baseline="0">
                <a:solidFill>
                  <a:schemeClr val="tx1"/>
                </a:solidFill>
                <a:latin typeface="Arial" pitchFamily="34" charset="0"/>
                <a:ea typeface="等线" pitchFamily="0" charset="0"/>
                <a:cs typeface="Arial" pitchFamily="34" charset="0"/>
              </a:rPr>
              <a:t>data protection and privacy regulations</a:t>
            </a:r>
            <a:r>
              <a:rPr lang="en-US" altLang="zh-CN" sz="1200" b="0" i="0" u="none" strike="noStrike" kern="1200" cap="none" spc="0" baseline="0">
                <a:solidFill>
                  <a:schemeClr val="tx1"/>
                </a:solidFill>
                <a:latin typeface="Arial" pitchFamily="34" charset="0"/>
                <a:ea typeface="等线" pitchFamily="0" charset="0"/>
                <a:cs typeface="Arial" pitchFamily="34" charset="0"/>
              </a:rPr>
              <a:t> to safeguard users’ personal health information.</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defTabSz="609600" eaLnBrk="0" fontAlgn="base" latinLnBrk="0" hangingPunct="0">
              <a:lnSpc>
                <a:spcPct val="150000"/>
              </a:lnSpc>
              <a:spcBef>
                <a:spcPts val="0"/>
              </a:spcBef>
              <a:spcAft>
                <a:spcPts val="0"/>
              </a:spcAft>
              <a:buFont typeface="Arial" pitchFamily="34" charset="0"/>
              <a:buChar char="•"/>
            </a:pPr>
            <a:r>
              <a:rPr lang="en-US" altLang="zh-CN" sz="1200" b="0" i="0" u="none" strike="noStrike" kern="1200" cap="none" spc="0" baseline="0">
                <a:solidFill>
                  <a:schemeClr val="tx1"/>
                </a:solidFill>
                <a:latin typeface="Arial" pitchFamily="34" charset="0"/>
                <a:ea typeface="等线" pitchFamily="0" charset="0"/>
                <a:cs typeface="Arial" pitchFamily="34" charset="0"/>
              </a:rPr>
              <a:t>Sensitive data such as </a:t>
            </a:r>
            <a:r>
              <a:rPr lang="en-US" altLang="zh-CN" sz="1200" b="1" i="0" u="none" strike="noStrike" kern="1200" cap="none" spc="0" baseline="0">
                <a:solidFill>
                  <a:schemeClr val="tx1"/>
                </a:solidFill>
                <a:latin typeface="Arial" pitchFamily="34" charset="0"/>
                <a:ea typeface="等线" pitchFamily="0" charset="0"/>
                <a:cs typeface="Arial" pitchFamily="34" charset="0"/>
              </a:rPr>
              <a:t>dietary habits, weight records, and physical activity levels</a:t>
            </a:r>
            <a:r>
              <a:rPr lang="en-US" altLang="zh-CN" sz="1200" b="0" i="0" u="none" strike="noStrike" kern="1200" cap="none" spc="0" baseline="0">
                <a:solidFill>
                  <a:schemeClr val="tx1"/>
                </a:solidFill>
                <a:latin typeface="Arial" pitchFamily="34" charset="0"/>
                <a:ea typeface="等线" pitchFamily="0" charset="0"/>
                <a:cs typeface="Arial" pitchFamily="34" charset="0"/>
              </a:rPr>
              <a:t> collected through the mobile application must be </a:t>
            </a:r>
            <a:r>
              <a:rPr lang="en-US" altLang="zh-CN" sz="1200" b="1" i="0" u="none" strike="noStrike" kern="1200" cap="none" spc="0" baseline="0">
                <a:solidFill>
                  <a:schemeClr val="tx1"/>
                </a:solidFill>
                <a:latin typeface="Arial" pitchFamily="34" charset="0"/>
                <a:ea typeface="等线" pitchFamily="0" charset="0"/>
                <a:cs typeface="Arial" pitchFamily="34" charset="0"/>
              </a:rPr>
              <a:t>securely stored and protected</a:t>
            </a:r>
            <a:r>
              <a:rPr lang="en-US" altLang="zh-CN" sz="1200" b="0" i="0" u="none" strike="noStrike" kern="1200" cap="none" spc="0" baseline="0">
                <a:solidFill>
                  <a:schemeClr val="tx1"/>
                </a:solidFill>
                <a:latin typeface="Arial" pitchFamily="34" charset="0"/>
                <a:ea typeface="等线" pitchFamily="0" charset="0"/>
                <a:cs typeface="Arial" pitchFamily="34" charset="0"/>
              </a:rPr>
              <a:t> (Xing </a:t>
            </a:r>
            <a:r>
              <a:rPr lang="en-US" altLang="zh-CN" sz="1200" b="0" i="1" u="none" strike="noStrike" kern="1200" cap="none" spc="0" baseline="0">
                <a:solidFill>
                  <a:schemeClr val="tx1"/>
                </a:solidFill>
                <a:latin typeface="Arial" pitchFamily="34" charset="0"/>
                <a:ea typeface="等线" pitchFamily="0" charset="0"/>
                <a:cs typeface="Arial" pitchFamily="34" charset="0"/>
              </a:rPr>
              <a:t>et al., </a:t>
            </a:r>
            <a:r>
              <a:rPr lang="en-US" altLang="zh-CN" sz="1200" b="0" i="0" u="none" strike="noStrike" kern="1200" cap="none" spc="0" baseline="0">
                <a:solidFill>
                  <a:schemeClr val="tx1"/>
                </a:solidFill>
                <a:latin typeface="Arial" pitchFamily="34" charset="0"/>
                <a:ea typeface="等线" pitchFamily="0" charset="0"/>
                <a:cs typeface="Arial" pitchFamily="34" charset="0"/>
              </a:rPr>
              <a:t>2024).</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defTabSz="609600" eaLnBrk="0" fontAlgn="base" latinLnBrk="0" hangingPunct="0">
              <a:lnSpc>
                <a:spcPct val="150000"/>
              </a:lnSpc>
              <a:spcBef>
                <a:spcPts val="0"/>
              </a:spcBef>
              <a:spcAft>
                <a:spcPts val="0"/>
              </a:spcAft>
              <a:buFont typeface="Arial" pitchFamily="34" charset="0"/>
              <a:buChar char="•"/>
            </a:pPr>
            <a:r>
              <a:rPr lang="en-US" altLang="zh-CN" sz="1200" b="0" i="0" u="none" strike="noStrike" kern="1200" cap="none" spc="0" baseline="0">
                <a:solidFill>
                  <a:schemeClr val="tx1"/>
                </a:solidFill>
                <a:latin typeface="Arial" pitchFamily="34" charset="0"/>
                <a:ea typeface="等线" pitchFamily="0" charset="0"/>
                <a:cs typeface="Arial" pitchFamily="34" charset="0"/>
              </a:rPr>
              <a:t>App developers must ensure </a:t>
            </a:r>
            <a:r>
              <a:rPr lang="en-US" altLang="zh-CN" sz="1200" b="1" i="0" u="none" strike="noStrike" kern="1200" cap="none" spc="0" baseline="0">
                <a:solidFill>
                  <a:schemeClr val="tx1"/>
                </a:solidFill>
                <a:latin typeface="Arial" pitchFamily="34" charset="0"/>
                <a:ea typeface="等线" pitchFamily="0" charset="0"/>
                <a:cs typeface="Arial" pitchFamily="34" charset="0"/>
              </a:rPr>
              <a:t>transparency in data collection, processing, and usage</a:t>
            </a:r>
            <a:r>
              <a:rPr lang="en-US" altLang="zh-CN" sz="1200" b="0" i="0" u="none" strike="noStrike" kern="1200" cap="none" spc="0" baseline="0">
                <a:solidFill>
                  <a:schemeClr val="tx1"/>
                </a:solidFill>
                <a:latin typeface="Arial" pitchFamily="34" charset="0"/>
                <a:ea typeface="等线" pitchFamily="0" charset="0"/>
                <a:cs typeface="Arial" pitchFamily="34" charset="0"/>
              </a:rPr>
              <a:t>, clearly informing users how their health information will be handled.</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defTabSz="609600" eaLnBrk="0" fontAlgn="base" latinLnBrk="0" hangingPunct="0">
              <a:lnSpc>
                <a:spcPct val="150000"/>
              </a:lnSpc>
              <a:spcBef>
                <a:spcPts val="0"/>
              </a:spcBef>
              <a:spcAft>
                <a:spcPts val="0"/>
              </a:spcAft>
              <a:buFont typeface="Arial" pitchFamily="34" charset="0"/>
              <a:buChar char="•"/>
            </a:pPr>
            <a:r>
              <a:rPr lang="en-US" altLang="zh-CN" sz="1200" b="0" i="0" u="none" strike="noStrike" kern="1200" cap="none" spc="0" baseline="0">
                <a:solidFill>
                  <a:schemeClr val="tx1"/>
                </a:solidFill>
                <a:latin typeface="Arial" pitchFamily="34" charset="0"/>
                <a:ea typeface="等线" pitchFamily="0" charset="0"/>
                <a:cs typeface="Arial" pitchFamily="34" charset="0"/>
              </a:rPr>
              <a:t>The digital health program must comply with </a:t>
            </a:r>
            <a:r>
              <a:rPr lang="en-US" altLang="zh-CN" sz="1200" b="1" i="0" u="none" strike="noStrike" kern="1200" cap="none" spc="0" baseline="0">
                <a:solidFill>
                  <a:schemeClr val="tx1"/>
                </a:solidFill>
                <a:latin typeface="Arial" pitchFamily="34" charset="0"/>
                <a:ea typeface="等线" pitchFamily="0" charset="0"/>
                <a:cs typeface="Arial" pitchFamily="34" charset="0"/>
              </a:rPr>
              <a:t>national healthcare regulations and digital health standards</a:t>
            </a:r>
            <a:r>
              <a:rPr lang="en-US" altLang="zh-CN" sz="1200" b="0" i="0" u="none" strike="noStrike" kern="1200" cap="none" spc="0" baseline="0">
                <a:solidFill>
                  <a:schemeClr val="tx1"/>
                </a:solidFill>
                <a:latin typeface="Arial" pitchFamily="34" charset="0"/>
                <a:ea typeface="等线" pitchFamily="0" charset="0"/>
                <a:cs typeface="Arial" pitchFamily="34" charset="0"/>
              </a:rPr>
              <a:t> to ensure safe and responsible use of health technologies (</a:t>
            </a:r>
            <a:r>
              <a:rPr lang="en-US" altLang="zh-CN" sz="1200" b="0" i="0" u="none" strike="noStrike" kern="1200" cap="none" spc="0" baseline="0">
                <a:solidFill>
                  <a:schemeClr val="tx1"/>
                </a:solidFill>
                <a:latin typeface="Arial" pitchFamily="34" charset="0"/>
                <a:ea typeface="等线" pitchFamily="0" charset="0"/>
                <a:cs typeface="Arial" pitchFamily="34" charset="0"/>
              </a:rPr>
              <a:t>Oskrochi</a:t>
            </a:r>
            <a:r>
              <a:rPr lang="en-US" altLang="zh-CN" sz="1200" b="0" i="0" u="none" strike="noStrike" kern="1200" cap="none" spc="0" baseline="0">
                <a:solidFill>
                  <a:schemeClr val="tx1"/>
                </a:solidFill>
                <a:latin typeface="Arial" pitchFamily="34" charset="0"/>
                <a:ea typeface="等线" pitchFamily="0" charset="0"/>
                <a:cs typeface="Arial" pitchFamily="34" charset="0"/>
              </a:rPr>
              <a:t> </a:t>
            </a:r>
            <a:r>
              <a:rPr lang="en-US" altLang="zh-CN" sz="1200" b="0" i="1" u="none" strike="noStrike" kern="1200" cap="none" spc="0" baseline="0">
                <a:solidFill>
                  <a:schemeClr val="tx1"/>
                </a:solidFill>
                <a:latin typeface="Arial" pitchFamily="34" charset="0"/>
                <a:ea typeface="等线" pitchFamily="0" charset="0"/>
                <a:cs typeface="Arial" pitchFamily="34" charset="0"/>
              </a:rPr>
              <a:t>et al., </a:t>
            </a:r>
            <a:r>
              <a:rPr lang="en-US" altLang="zh-CN" sz="1200" b="0" i="0" u="none" strike="noStrike" kern="1200" cap="none" spc="0" baseline="0">
                <a:solidFill>
                  <a:schemeClr val="tx1"/>
                </a:solidFill>
                <a:latin typeface="Arial" pitchFamily="34" charset="0"/>
                <a:ea typeface="等线" pitchFamily="0" charset="0"/>
                <a:cs typeface="Arial" pitchFamily="34" charset="0"/>
              </a:rPr>
              <a:t>2025).</a:t>
            </a:r>
            <a:endParaRPr lang="zh-CN" altLang="en-US" sz="1200" b="0" i="0" u="none" strike="noStrike" kern="1200" cap="none" spc="0" baseline="0">
              <a:solidFill>
                <a:schemeClr val="tx1"/>
              </a:solidFill>
              <a:latin typeface="Arial" pitchFamily="34" charset="0"/>
              <a:ea typeface="等线" pitchFamily="0" charset="0"/>
              <a:cs typeface="Arial" pitchFamily="34" charset="0"/>
            </a:endParaRPr>
          </a:p>
        </p:txBody>
      </p:sp>
    </p:spTree>
    <p:extLst>
      <p:ext uri="{BB962C8B-B14F-4D97-AF65-F5344CB8AC3E}">
        <p14:creationId xmlns:p14="http://schemas.microsoft.com/office/powerpoint/2010/main" val="1283212399"/>
      </p:ext>
    </p:extLst>
  </p:cSld>
  <p:clrMapOvr>
    <a:masterClrMapping/>
  </p:clrMapOvr>
</p:sld>
</file>

<file path=ppt/slides/slide3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05" name="曲线"/>
          <p:cNvSpPr>
            <a:spLocks/>
          </p:cNvSpPr>
          <p:nvPr/>
        </p:nvSpPr>
        <p:spPr>
          <a:xfrm rot="0">
            <a:off x="0" y="0"/>
            <a:ext cx="12192000" cy="6858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l="-20312" r="-20312"/>
            </a:stretch>
          </a:blipFill>
          <a:ln cmpd="sng" cap="flat">
            <a:noFill/>
            <a:prstDash val="solid"/>
            <a:miter/>
          </a:ln>
        </p:spPr>
      </p:sp>
      <p:sp>
        <p:nvSpPr>
          <p:cNvPr id="306" name="Straight line"/>
          <p:cNvSpPr>
            <a:spLocks/>
          </p:cNvSpPr>
          <p:nvPr/>
        </p:nvSpPr>
        <p:spPr>
          <a:xfrm rot="0">
            <a:off x="685800" y="2281879"/>
            <a:ext cx="4328160" cy="0"/>
          </a:xfrm>
          <a:prstGeom prst="line"/>
          <a:noFill/>
          <a:ln w="19050" cmpd="sng" cap="flat">
            <a:solidFill>
              <a:srgbClr val="1B75BB"/>
            </a:solidFill>
            <a:prstDash val="solid"/>
            <a:round/>
          </a:ln>
        </p:spPr>
      </p:sp>
      <p:sp>
        <p:nvSpPr>
          <p:cNvPr id="307" name="Straight line"/>
          <p:cNvSpPr>
            <a:spLocks/>
          </p:cNvSpPr>
          <p:nvPr/>
        </p:nvSpPr>
        <p:spPr>
          <a:xfrm rot="0">
            <a:off x="685800" y="5969000"/>
            <a:ext cx="4328160" cy="0"/>
          </a:xfrm>
          <a:prstGeom prst="line"/>
          <a:noFill/>
          <a:ln w="19050" cmpd="sng" cap="flat">
            <a:solidFill>
              <a:srgbClr val="1B75BB"/>
            </a:solidFill>
            <a:prstDash val="solid"/>
            <a:round/>
          </a:ln>
        </p:spPr>
      </p:sp>
      <p:sp>
        <p:nvSpPr>
          <p:cNvPr id="308" name="Rectangles"/>
          <p:cNvSpPr>
            <a:spLocks/>
          </p:cNvSpPr>
          <p:nvPr/>
        </p:nvSpPr>
        <p:spPr>
          <a:xfrm rot="0">
            <a:off x="567336" y="711843"/>
            <a:ext cx="4038478" cy="908197"/>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3734"/>
              </a:lnSpc>
              <a:spcBef>
                <a:spcPts val="0"/>
              </a:spcBef>
              <a:spcAft>
                <a:spcPts val="0"/>
              </a:spcAft>
              <a:buNone/>
            </a:pPr>
            <a:r>
              <a:rPr lang="en-US" altLang="zh-CN" sz="2667" b="1" i="0" u="none" strike="noStrike" kern="1200" cap="none" spc="0" baseline="0">
                <a:solidFill>
                  <a:srgbClr val="044579"/>
                </a:solidFill>
                <a:latin typeface="Arial" pitchFamily="34" charset="0"/>
                <a:ea typeface="Arial Bold" pitchFamily="0" charset="0"/>
                <a:cs typeface="Arial" pitchFamily="34" charset="0"/>
                <a:sym typeface="Arial Bold" pitchFamily="0" charset="0"/>
              </a:rPr>
              <a:t>ETHICAL CONSIDERATIONS</a:t>
            </a:r>
            <a:endParaRPr lang="zh-CN" altLang="en-US" sz="2667" b="1" i="0" u="none" strike="noStrike" kern="1200" cap="none" spc="0" baseline="0">
              <a:solidFill>
                <a:srgbClr val="044579"/>
              </a:solidFill>
              <a:latin typeface="Arial" pitchFamily="34" charset="0"/>
              <a:ea typeface="Arial Bold" pitchFamily="0" charset="0"/>
              <a:cs typeface="Arial" pitchFamily="34" charset="0"/>
              <a:sym typeface="Arial Bold" pitchFamily="0" charset="0"/>
            </a:endParaRPr>
          </a:p>
        </p:txBody>
      </p:sp>
      <p:sp>
        <p:nvSpPr>
          <p:cNvPr id="309" name="曲线"/>
          <p:cNvSpPr>
            <a:spLocks/>
          </p:cNvSpPr>
          <p:nvPr/>
        </p:nvSpPr>
        <p:spPr>
          <a:xfrm rot="0">
            <a:off x="4808419" y="658151"/>
            <a:ext cx="1407366" cy="159928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2"/>
            <a:stretch/>
          </a:blipFill>
          <a:ln cmpd="sng" cap="flat">
            <a:noFill/>
            <a:prstDash val="solid"/>
            <a:miter/>
          </a:ln>
        </p:spPr>
      </p:sp>
      <p:sp>
        <p:nvSpPr>
          <p:cNvPr id="310" name="曲线"/>
          <p:cNvSpPr>
            <a:spLocks/>
          </p:cNvSpPr>
          <p:nvPr/>
        </p:nvSpPr>
        <p:spPr>
          <a:xfrm rot="0">
            <a:off x="10784633" y="5811602"/>
            <a:ext cx="721567" cy="819961"/>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3"/>
            <a:stretch/>
          </a:blipFill>
          <a:ln cmpd="sng" cap="flat">
            <a:noFill/>
            <a:prstDash val="solid"/>
            <a:miter/>
          </a:ln>
        </p:spPr>
      </p:sp>
      <p:sp>
        <p:nvSpPr>
          <p:cNvPr id="311" name="曲线"/>
          <p:cNvSpPr>
            <a:spLocks/>
          </p:cNvSpPr>
          <p:nvPr/>
        </p:nvSpPr>
        <p:spPr>
          <a:xfrm rot="0">
            <a:off x="6759757" y="1357034"/>
            <a:ext cx="5307263" cy="3980447"/>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4"/>
            <a:stretch/>
          </a:blipFill>
          <a:ln cmpd="sng" cap="flat">
            <a:noFill/>
            <a:prstDash val="solid"/>
            <a:miter/>
          </a:ln>
        </p:spPr>
      </p:sp>
      <p:sp>
        <p:nvSpPr>
          <p:cNvPr id="312" name="Rectangles"/>
          <p:cNvSpPr>
            <a:spLocks/>
          </p:cNvSpPr>
          <p:nvPr/>
        </p:nvSpPr>
        <p:spPr>
          <a:xfrm rot="0">
            <a:off x="577496" y="2514601"/>
            <a:ext cx="4328160" cy="3382144"/>
          </a:xfrm>
          <a:prstGeom prst="rect"/>
          <a:noFill/>
          <a:ln w="12700" cmpd="sng" cap="flat">
            <a:noFill/>
            <a:prstDash val="solid"/>
            <a:miter/>
          </a:ln>
        </p:spPr>
        <p:txBody>
          <a:bodyPr vert="horz" wrap="square" lIns="91440" tIns="45720" rIns="91440" bIns="45720" anchor="t" anchorCtr="0">
            <a:prstTxWarp prst="textNoShape"/>
            <a:spAutoFit/>
          </a:bodyPr>
          <a:lstStyle/>
          <a:p>
            <a:pPr marL="228600" indent="-228600" algn="just">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Informed consent</a:t>
            </a:r>
            <a:r>
              <a:rPr lang="en-US" altLang="zh-CN" sz="1200" b="0" i="0" u="none" strike="noStrike" kern="1200" cap="none" spc="0" baseline="0">
                <a:solidFill>
                  <a:schemeClr val="tx1"/>
                </a:solidFill>
                <a:latin typeface="Arial" pitchFamily="34" charset="0"/>
                <a:ea typeface="等线" pitchFamily="0" charset="0"/>
                <a:cs typeface="Arial" pitchFamily="34" charset="0"/>
              </a:rPr>
              <a:t> must be obtained from participants before collecting and </a:t>
            </a:r>
            <a:r>
              <a:rPr lang="en-US" altLang="zh-CN" sz="1200" b="0" i="0" u="none" strike="noStrike" kern="1200" cap="none" spc="0" baseline="0">
                <a:solidFill>
                  <a:schemeClr val="tx1"/>
                </a:solidFill>
                <a:latin typeface="Arial" pitchFamily="34" charset="0"/>
                <a:ea typeface="等线" pitchFamily="0" charset="0"/>
                <a:cs typeface="Arial" pitchFamily="34" charset="0"/>
              </a:rPr>
              <a:t>analysing</a:t>
            </a:r>
            <a:r>
              <a:rPr lang="en-US" altLang="zh-CN" sz="1200" b="0" i="0" u="none" strike="noStrike" kern="1200" cap="none" spc="0" baseline="0">
                <a:solidFill>
                  <a:schemeClr val="tx1"/>
                </a:solidFill>
                <a:latin typeface="Arial" pitchFamily="34" charset="0"/>
                <a:ea typeface="等线" pitchFamily="0" charset="0"/>
                <a:cs typeface="Arial" pitchFamily="34" charset="0"/>
              </a:rPr>
              <a:t> their personal health data through the digital platform.</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228600" indent="-228600" algn="just">
              <a:lnSpc>
                <a:spcPct val="150000"/>
              </a:lnSpc>
              <a:spcBef>
                <a:spcPts val="0"/>
              </a:spcBef>
              <a:spcAft>
                <a:spcPts val="0"/>
              </a:spcAft>
              <a:buFont typeface="Arial" pitchFamily="34" charset="0"/>
              <a:buChar char="•"/>
            </a:pPr>
            <a:r>
              <a:rPr lang="en-US" altLang="zh-CN" sz="1200" b="1" i="0" u="none" strike="noStrike" kern="1200" cap="none" spc="0" baseline="0">
                <a:solidFill>
                  <a:schemeClr val="tx1"/>
                </a:solidFill>
                <a:latin typeface="Arial" pitchFamily="34" charset="0"/>
                <a:ea typeface="等线" pitchFamily="0" charset="0"/>
                <a:cs typeface="Arial" pitchFamily="34" charset="0"/>
              </a:rPr>
              <a:t>Privacy and confidentiality</a:t>
            </a:r>
            <a:r>
              <a:rPr lang="en-US" altLang="zh-CN" sz="1200" b="0" i="0" u="none" strike="noStrike" kern="1200" cap="none" spc="0" baseline="0">
                <a:solidFill>
                  <a:schemeClr val="tx1"/>
                </a:solidFill>
                <a:latin typeface="Arial" pitchFamily="34" charset="0"/>
                <a:ea typeface="等线" pitchFamily="0" charset="0"/>
                <a:cs typeface="Arial" pitchFamily="34" charset="0"/>
              </a:rPr>
              <a:t> of users’ health information must be protected throughout the intervention (Venegas </a:t>
            </a:r>
            <a:r>
              <a:rPr lang="en-US" altLang="zh-CN" sz="1200" b="0" i="1" u="none" strike="noStrike" kern="1200" cap="none" spc="0" baseline="0">
                <a:solidFill>
                  <a:schemeClr val="tx1"/>
                </a:solidFill>
                <a:latin typeface="Arial" pitchFamily="34" charset="0"/>
                <a:ea typeface="等线" pitchFamily="0" charset="0"/>
                <a:cs typeface="Arial" pitchFamily="34" charset="0"/>
              </a:rPr>
              <a:t>et al., </a:t>
            </a:r>
            <a:r>
              <a:rPr lang="en-US" altLang="zh-CN" sz="1200" b="0" i="0" u="none" strike="noStrike" kern="1200" cap="none" spc="0" baseline="0">
                <a:solidFill>
                  <a:schemeClr val="tx1"/>
                </a:solidFill>
                <a:latin typeface="Arial" pitchFamily="34" charset="0"/>
                <a:ea typeface="等线" pitchFamily="0" charset="0"/>
                <a:cs typeface="Arial" pitchFamily="34" charset="0"/>
              </a:rPr>
              <a:t>2022).</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228600" indent="-228600" algn="just">
              <a:lnSpc>
                <a:spcPct val="150000"/>
              </a:lnSpc>
              <a:spcBef>
                <a:spcPts val="0"/>
              </a:spcBef>
              <a:spcAft>
                <a:spcPts val="0"/>
              </a:spcAft>
              <a:buFont typeface="Arial" pitchFamily="34" charset="0"/>
              <a:buChar char="•"/>
            </a:pPr>
            <a:r>
              <a:rPr lang="en-US" altLang="zh-CN" sz="1200" b="0" i="0" u="none" strike="noStrike" kern="1200" cap="none" spc="0" baseline="0">
                <a:solidFill>
                  <a:schemeClr val="tx1"/>
                </a:solidFill>
                <a:latin typeface="Arial" pitchFamily="34" charset="0"/>
                <a:ea typeface="等线" pitchFamily="0" charset="0"/>
                <a:cs typeface="Arial" pitchFamily="34" charset="0"/>
              </a:rPr>
              <a:t>Digital health interventions should </a:t>
            </a:r>
            <a:r>
              <a:rPr lang="en-US" altLang="zh-CN" sz="1200" b="1" i="0" u="none" strike="noStrike" kern="1200" cap="none" spc="0" baseline="0">
                <a:solidFill>
                  <a:schemeClr val="tx1"/>
                </a:solidFill>
                <a:latin typeface="Arial" pitchFamily="34" charset="0"/>
                <a:ea typeface="等线" pitchFamily="0" charset="0"/>
                <a:cs typeface="Arial" pitchFamily="34" charset="0"/>
              </a:rPr>
              <a:t>avoid stigma or discrimination related to obesity</a:t>
            </a:r>
            <a:r>
              <a:rPr lang="en-US" altLang="zh-CN" sz="1200" b="0" i="0" u="none" strike="noStrike" kern="1200" cap="none" spc="0" baseline="0">
                <a:solidFill>
                  <a:schemeClr val="tx1"/>
                </a:solidFill>
                <a:latin typeface="Arial" pitchFamily="34" charset="0"/>
                <a:ea typeface="等线" pitchFamily="0" charset="0"/>
                <a:cs typeface="Arial" pitchFamily="34" charset="0"/>
              </a:rPr>
              <a:t> and promote respectful health communication (Lee </a:t>
            </a:r>
            <a:r>
              <a:rPr lang="en-US" altLang="zh-CN" sz="1200" b="0" i="1" u="none" strike="noStrike" kern="1200" cap="none" spc="0" baseline="0">
                <a:solidFill>
                  <a:schemeClr val="tx1"/>
                </a:solidFill>
                <a:latin typeface="Arial" pitchFamily="34" charset="0"/>
                <a:ea typeface="等线" pitchFamily="0" charset="0"/>
                <a:cs typeface="Arial" pitchFamily="34" charset="0"/>
              </a:rPr>
              <a:t>et al., </a:t>
            </a:r>
            <a:r>
              <a:rPr lang="en-US" altLang="zh-CN" sz="1200" b="0" i="0" u="none" strike="noStrike" kern="1200" cap="none" spc="0" baseline="0">
                <a:solidFill>
                  <a:schemeClr val="tx1"/>
                </a:solidFill>
                <a:latin typeface="Arial" pitchFamily="34" charset="0"/>
                <a:ea typeface="等线" pitchFamily="0" charset="0"/>
                <a:cs typeface="Arial" pitchFamily="34" charset="0"/>
              </a:rPr>
              <a:t>2022).</a:t>
            </a:r>
            <a:endParaRPr lang="en-US" altLang="zh-CN" sz="1200" b="0" i="0" u="none" strike="noStrike" kern="1200" cap="none" spc="0" baseline="0">
              <a:solidFill>
                <a:schemeClr val="tx1"/>
              </a:solidFill>
              <a:latin typeface="Arial" pitchFamily="34" charset="0"/>
              <a:ea typeface="等线" pitchFamily="0" charset="0"/>
              <a:cs typeface="Arial" pitchFamily="34" charset="0"/>
            </a:endParaRPr>
          </a:p>
          <a:p>
            <a:pPr marL="228600" indent="-228600" algn="just">
              <a:lnSpc>
                <a:spcPct val="150000"/>
              </a:lnSpc>
              <a:spcBef>
                <a:spcPts val="0"/>
              </a:spcBef>
              <a:spcAft>
                <a:spcPts val="0"/>
              </a:spcAft>
              <a:buFont typeface="Arial" pitchFamily="34" charset="0"/>
              <a:buChar char="•"/>
            </a:pPr>
            <a:r>
              <a:rPr lang="en-US" altLang="zh-CN" sz="1200" b="0" i="0" u="none" strike="noStrike" kern="1200" cap="none" spc="0" baseline="0">
                <a:solidFill>
                  <a:schemeClr val="tx1"/>
                </a:solidFill>
                <a:latin typeface="Arial" pitchFamily="34" charset="0"/>
                <a:ea typeface="等线" pitchFamily="0" charset="0"/>
                <a:cs typeface="Arial" pitchFamily="34" charset="0"/>
              </a:rPr>
              <a:t>The program should promote </a:t>
            </a:r>
            <a:r>
              <a:rPr lang="en-US" altLang="zh-CN" sz="1200" b="1" i="0" u="none" strike="noStrike" kern="1200" cap="none" spc="0" baseline="0">
                <a:solidFill>
                  <a:schemeClr val="tx1"/>
                </a:solidFill>
                <a:latin typeface="Arial" pitchFamily="34" charset="0"/>
                <a:ea typeface="等线" pitchFamily="0" charset="0"/>
                <a:cs typeface="Arial" pitchFamily="34" charset="0"/>
              </a:rPr>
              <a:t>equitable access to digital health services</a:t>
            </a:r>
            <a:r>
              <a:rPr lang="en-US" altLang="zh-CN" sz="1200" b="0" i="0" u="none" strike="noStrike" kern="1200" cap="none" spc="0" baseline="0">
                <a:solidFill>
                  <a:schemeClr val="tx1"/>
                </a:solidFill>
                <a:latin typeface="Arial" pitchFamily="34" charset="0"/>
                <a:ea typeface="等线" pitchFamily="0" charset="0"/>
                <a:cs typeface="Arial" pitchFamily="34" charset="0"/>
              </a:rPr>
              <a:t> to reduce health inequalities among different population groups.</a:t>
            </a:r>
            <a:endParaRPr lang="zh-CN" altLang="en-US" sz="1200" b="0" i="0" u="none" strike="noStrike" kern="1200" cap="none" spc="0" baseline="0">
              <a:solidFill>
                <a:schemeClr val="tx1"/>
              </a:solidFill>
              <a:latin typeface="Arial" pitchFamily="34" charset="0"/>
              <a:ea typeface="等线" pitchFamily="0" charset="0"/>
              <a:cs typeface="Arial" pitchFamily="34" charset="0"/>
            </a:endParaRPr>
          </a:p>
        </p:txBody>
      </p:sp>
    </p:spTree>
    <p:extLst>
      <p:ext uri="{BB962C8B-B14F-4D97-AF65-F5344CB8AC3E}">
        <p14:creationId xmlns:p14="http://schemas.microsoft.com/office/powerpoint/2010/main" val="713937305"/>
      </p:ext>
    </p:extLst>
  </p:cSld>
  <p:clrMapOvr>
    <a:masterClrMapping/>
  </p:clrMapOvr>
</p:sld>
</file>

<file path=ppt/slides/slide4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19" name="曲线"/>
          <p:cNvSpPr>
            <a:spLocks/>
          </p:cNvSpPr>
          <p:nvPr/>
        </p:nvSpPr>
        <p:spPr>
          <a:xfrm rot="0">
            <a:off x="0" y="0"/>
            <a:ext cx="12192000" cy="685800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l="-20312" r="-20312"/>
            </a:stretch>
          </a:blipFill>
          <a:ln cmpd="sng" cap="flat">
            <a:noFill/>
            <a:prstDash val="solid"/>
            <a:miter/>
          </a:ln>
        </p:spPr>
      </p:sp>
      <p:sp>
        <p:nvSpPr>
          <p:cNvPr id="320" name="Rectangles"/>
          <p:cNvSpPr>
            <a:spLocks/>
          </p:cNvSpPr>
          <p:nvPr/>
        </p:nvSpPr>
        <p:spPr>
          <a:xfrm rot="0">
            <a:off x="4210526" y="-82550"/>
            <a:ext cx="4038478" cy="787145"/>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6198"/>
              </a:lnSpc>
              <a:spcBef>
                <a:spcPts val="0"/>
              </a:spcBef>
              <a:spcAft>
                <a:spcPts val="0"/>
              </a:spcAft>
              <a:buNone/>
            </a:pPr>
            <a:r>
              <a:rPr lang="en-US" altLang="zh-CN" sz="2933" b="1" i="0" u="none" strike="noStrike" kern="1200" cap="none" spc="0" baseline="0">
                <a:solidFill>
                  <a:srgbClr val="044579"/>
                </a:solidFill>
                <a:latin typeface="Arial" pitchFamily="34" charset="0"/>
                <a:ea typeface="Breul Grotesk Bold" pitchFamily="0" charset="0"/>
                <a:cs typeface="Arial" pitchFamily="34" charset="0"/>
                <a:sym typeface="Breul Grotesk Bold" pitchFamily="0" charset="0"/>
              </a:rPr>
              <a:t>REFERENCES</a:t>
            </a:r>
            <a:endParaRPr lang="zh-CN" altLang="en-US" sz="2933" b="1" i="0" u="none" strike="noStrike" kern="1200" cap="none" spc="0" baseline="0">
              <a:solidFill>
                <a:srgbClr val="044579"/>
              </a:solidFill>
              <a:latin typeface="Arial" pitchFamily="34" charset="0"/>
              <a:ea typeface="Breul Grotesk Bold" pitchFamily="0" charset="0"/>
              <a:cs typeface="Arial" pitchFamily="34" charset="0"/>
              <a:sym typeface="Breul Grotesk Bold" pitchFamily="0" charset="0"/>
            </a:endParaRPr>
          </a:p>
        </p:txBody>
      </p:sp>
      <p:sp>
        <p:nvSpPr>
          <p:cNvPr id="321" name="Rectangles"/>
          <p:cNvSpPr>
            <a:spLocks/>
          </p:cNvSpPr>
          <p:nvPr/>
        </p:nvSpPr>
        <p:spPr>
          <a:xfrm rot="0">
            <a:off x="204576" y="677688"/>
            <a:ext cx="11782849" cy="5572124"/>
          </a:xfrm>
          <a:prstGeom prst="rect"/>
          <a:noFill/>
          <a:ln w="12700" cmpd="sng" cap="flat">
            <a:noFill/>
            <a:prstDash val="solid"/>
            <a:miter/>
          </a:ln>
        </p:spPr>
        <p:txBody>
          <a:bodyPr vert="horz" wrap="square" lIns="0" tIns="0" rIns="0" bIns="0" anchor="t" anchorCtr="0">
            <a:prstTxWarp prst="textNoShape"/>
            <a:spAutoFit/>
          </a:bodyPr>
          <a:lstStyle/>
          <a:p>
            <a:pPr marL="190500" indent="-190500" algn="just">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rial" pitchFamily="34" charset="0"/>
                <a:ea typeface="等线" pitchFamily="0" charset="0"/>
                <a:cs typeface="Arial" pitchFamily="34" charset="0"/>
              </a:rPr>
              <a:t>World Health Organization, (2023). </a:t>
            </a:r>
            <a:r>
              <a:rPr lang="en-US" altLang="zh-CN" sz="1000" b="0" i="1" u="none" strike="noStrike" kern="1200" cap="none" spc="0" baseline="0">
                <a:solidFill>
                  <a:schemeClr val="tx1"/>
                </a:solidFill>
                <a:latin typeface="Arial" pitchFamily="34" charset="0"/>
                <a:ea typeface="等线" pitchFamily="0" charset="0"/>
                <a:cs typeface="Arial" pitchFamily="34" charset="0"/>
              </a:rPr>
              <a:t>A primary health care approach to obesity prevention and management in children and adolescents: policy brief</a:t>
            </a:r>
            <a:r>
              <a:rPr lang="en-US" altLang="zh-CN" sz="1000" b="0" i="0" u="none" strike="noStrike" kern="1200" cap="none" spc="0" baseline="0">
                <a:solidFill>
                  <a:schemeClr val="tx1"/>
                </a:solidFill>
                <a:latin typeface="Arial" pitchFamily="34" charset="0"/>
                <a:ea typeface="等线" pitchFamily="0" charset="0"/>
                <a:cs typeface="Arial" pitchFamily="34" charset="0"/>
              </a:rPr>
              <a:t>. World Health Organization.</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rial" pitchFamily="34" charset="0"/>
                <a:ea typeface="等线" pitchFamily="0" charset="0"/>
                <a:cs typeface="Arial" pitchFamily="34" charset="0"/>
              </a:rPr>
              <a:t>Keaver</a:t>
            </a:r>
            <a:r>
              <a:rPr lang="en-US" altLang="zh-CN" sz="1000" b="0" i="0" u="none" strike="noStrike" kern="1200" cap="none" spc="0" baseline="0">
                <a:solidFill>
                  <a:schemeClr val="tx1"/>
                </a:solidFill>
                <a:latin typeface="Arial" pitchFamily="34" charset="0"/>
                <a:ea typeface="等线" pitchFamily="0" charset="0"/>
                <a:cs typeface="Arial" pitchFamily="34" charset="0"/>
              </a:rPr>
              <a:t>, L., O’Callaghan, N., LaVertu, A.E., Semple, C.J., Hughes, C.M., Hanna, J.R. and Ryan, L., (2024). Experiences of cancer patients in receiving dietary advice from healthcare professionals and of healthcare professionals in providing this advice—a systematic review. </a:t>
            </a:r>
            <a:r>
              <a:rPr lang="en-US" altLang="zh-CN" sz="1000" b="0" i="1" u="none" strike="noStrike" kern="1200" cap="none" spc="0" baseline="0">
                <a:solidFill>
                  <a:schemeClr val="tx1"/>
                </a:solidFill>
                <a:latin typeface="Arial" pitchFamily="34" charset="0"/>
                <a:ea typeface="等线" pitchFamily="0" charset="0"/>
                <a:cs typeface="Arial" pitchFamily="34" charset="0"/>
              </a:rPr>
              <a:t>Journal of Cancer Survivorship</a:t>
            </a:r>
            <a:r>
              <a:rPr lang="en-US" altLang="zh-CN" sz="1000" b="0" i="0" u="none" strike="noStrike" kern="1200" cap="none" spc="0" baseline="0">
                <a:solidFill>
                  <a:schemeClr val="tx1"/>
                </a:solidFill>
                <a:latin typeface="Arial" pitchFamily="34" charset="0"/>
                <a:ea typeface="等线" pitchFamily="0" charset="0"/>
                <a:cs typeface="Arial" pitchFamily="34" charset="0"/>
              </a:rPr>
              <a:t>, </a:t>
            </a:r>
            <a:r>
              <a:rPr lang="en-US" altLang="zh-CN" sz="1000" b="0" i="1" u="none" strike="noStrike" kern="1200" cap="none" spc="0" baseline="0">
                <a:solidFill>
                  <a:schemeClr val="tx1"/>
                </a:solidFill>
                <a:latin typeface="Arial" pitchFamily="34" charset="0"/>
                <a:ea typeface="等线" pitchFamily="0" charset="0"/>
                <a:cs typeface="Arial" pitchFamily="34" charset="0"/>
              </a:rPr>
              <a:t>18</a:t>
            </a:r>
            <a:r>
              <a:rPr lang="en-US" altLang="zh-CN" sz="1000" b="0" i="0" u="none" strike="noStrike" kern="1200" cap="none" spc="0" baseline="0">
                <a:solidFill>
                  <a:schemeClr val="tx1"/>
                </a:solidFill>
                <a:latin typeface="Arial" pitchFamily="34" charset="0"/>
                <a:ea typeface="等线" pitchFamily="0" charset="0"/>
                <a:cs typeface="Arial" pitchFamily="34" charset="0"/>
              </a:rPr>
              <a:t>(4), pp.1211-1232.</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rial" pitchFamily="34" charset="0"/>
                <a:ea typeface="等线" pitchFamily="0" charset="0"/>
                <a:cs typeface="Arial" pitchFamily="34" charset="0"/>
              </a:rPr>
              <a:t>Tran, D.M., Thwaites, C.L., Van </a:t>
            </a:r>
            <a:r>
              <a:rPr lang="en-US" altLang="zh-CN" sz="1000" b="0" i="0" u="none" strike="noStrike" kern="1200" cap="none" spc="0" baseline="0">
                <a:solidFill>
                  <a:schemeClr val="tx1"/>
                </a:solidFill>
                <a:latin typeface="Arial" pitchFamily="34" charset="0"/>
                <a:ea typeface="等线" pitchFamily="0" charset="0"/>
                <a:cs typeface="Arial" pitchFamily="34" charset="0"/>
              </a:rPr>
              <a:t>Nuil</a:t>
            </a:r>
            <a:r>
              <a:rPr lang="en-US" altLang="zh-CN" sz="1000" b="0" i="0" u="none" strike="noStrike" kern="1200" cap="none" spc="0" baseline="0">
                <a:solidFill>
                  <a:schemeClr val="tx1"/>
                </a:solidFill>
                <a:latin typeface="Arial" pitchFamily="34" charset="0"/>
                <a:ea typeface="等线" pitchFamily="0" charset="0"/>
                <a:cs typeface="Arial" pitchFamily="34" charset="0"/>
              </a:rPr>
              <a:t>, J.I., McKnight, J., Luu, A.P., Paton, C. and Vietnam ICU Translational Applications Laboratory (VITAL), (2022). Digital health policy and programs for hospital care in Vietnam: scoping review. </a:t>
            </a:r>
            <a:r>
              <a:rPr lang="en-US" altLang="zh-CN" sz="1000" b="0" i="1" u="none" strike="noStrike" kern="1200" cap="none" spc="0" baseline="0">
                <a:solidFill>
                  <a:schemeClr val="tx1"/>
                </a:solidFill>
                <a:latin typeface="Arial" pitchFamily="34" charset="0"/>
                <a:ea typeface="等线" pitchFamily="0" charset="0"/>
                <a:cs typeface="Arial" pitchFamily="34" charset="0"/>
              </a:rPr>
              <a:t>Journal of medical Internet research</a:t>
            </a:r>
            <a:r>
              <a:rPr lang="en-US" altLang="zh-CN" sz="1000" b="0" i="0" u="none" strike="noStrike" kern="1200" cap="none" spc="0" baseline="0">
                <a:solidFill>
                  <a:schemeClr val="tx1"/>
                </a:solidFill>
                <a:latin typeface="Arial" pitchFamily="34" charset="0"/>
                <a:ea typeface="等线" pitchFamily="0" charset="0"/>
                <a:cs typeface="Arial" pitchFamily="34" charset="0"/>
              </a:rPr>
              <a:t>, </a:t>
            </a:r>
            <a:r>
              <a:rPr lang="en-US" altLang="zh-CN" sz="1000" b="0" i="1" u="none" strike="noStrike" kern="1200" cap="none" spc="0" baseline="0">
                <a:solidFill>
                  <a:schemeClr val="tx1"/>
                </a:solidFill>
                <a:latin typeface="Arial" pitchFamily="34" charset="0"/>
                <a:ea typeface="等线" pitchFamily="0" charset="0"/>
                <a:cs typeface="Arial" pitchFamily="34" charset="0"/>
              </a:rPr>
              <a:t>24</a:t>
            </a:r>
            <a:r>
              <a:rPr lang="en-US" altLang="zh-CN" sz="1000" b="0" i="0" u="none" strike="noStrike" kern="1200" cap="none" spc="0" baseline="0">
                <a:solidFill>
                  <a:schemeClr val="tx1"/>
                </a:solidFill>
                <a:latin typeface="Arial" pitchFamily="34" charset="0"/>
                <a:ea typeface="等线" pitchFamily="0" charset="0"/>
                <a:cs typeface="Arial" pitchFamily="34" charset="0"/>
              </a:rPr>
              <a:t>(2), p.e32392.</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rial" pitchFamily="34" charset="0"/>
                <a:ea typeface="等线" pitchFamily="0" charset="0"/>
                <a:cs typeface="Arial" pitchFamily="34" charset="0"/>
              </a:rPr>
              <a:t>Abiddin</a:t>
            </a:r>
            <a:r>
              <a:rPr lang="en-US" altLang="zh-CN" sz="1000" b="0" i="0" u="none" strike="noStrike" kern="1200" cap="none" spc="0" baseline="0">
                <a:solidFill>
                  <a:schemeClr val="tx1"/>
                </a:solidFill>
                <a:latin typeface="Arial" pitchFamily="34" charset="0"/>
                <a:ea typeface="等线" pitchFamily="0" charset="0"/>
                <a:cs typeface="Arial" pitchFamily="34" charset="0"/>
              </a:rPr>
              <a:t>, N.Z., Ibrahim, I. and Abdul Aziz, S.A., (2022). Non-governmental organisations (NGOs) and their part towards sustainable community development. </a:t>
            </a:r>
            <a:r>
              <a:rPr lang="en-US" altLang="zh-CN" sz="1000" b="0" i="1" u="none" strike="noStrike" kern="1200" cap="none" spc="0" baseline="0">
                <a:solidFill>
                  <a:schemeClr val="tx1"/>
                </a:solidFill>
                <a:latin typeface="Arial" pitchFamily="34" charset="0"/>
                <a:ea typeface="等线" pitchFamily="0" charset="0"/>
                <a:cs typeface="Arial" pitchFamily="34" charset="0"/>
              </a:rPr>
              <a:t>Sustainability</a:t>
            </a:r>
            <a:r>
              <a:rPr lang="en-US" altLang="zh-CN" sz="1000" b="0" i="0" u="none" strike="noStrike" kern="1200" cap="none" spc="0" baseline="0">
                <a:solidFill>
                  <a:schemeClr val="tx1"/>
                </a:solidFill>
                <a:latin typeface="Arial" pitchFamily="34" charset="0"/>
                <a:ea typeface="等线" pitchFamily="0" charset="0"/>
                <a:cs typeface="Arial" pitchFamily="34" charset="0"/>
              </a:rPr>
              <a:t>, </a:t>
            </a:r>
            <a:r>
              <a:rPr lang="en-US" altLang="zh-CN" sz="1000" b="0" i="1" u="none" strike="noStrike" kern="1200" cap="none" spc="0" baseline="0">
                <a:solidFill>
                  <a:schemeClr val="tx1"/>
                </a:solidFill>
                <a:latin typeface="Arial" pitchFamily="34" charset="0"/>
                <a:ea typeface="等线" pitchFamily="0" charset="0"/>
                <a:cs typeface="Arial" pitchFamily="34" charset="0"/>
              </a:rPr>
              <a:t>14</a:t>
            </a:r>
            <a:r>
              <a:rPr lang="en-US" altLang="zh-CN" sz="1000" b="0" i="0" u="none" strike="noStrike" kern="1200" cap="none" spc="0" baseline="0">
                <a:solidFill>
                  <a:schemeClr val="tx1"/>
                </a:solidFill>
                <a:latin typeface="Arial" pitchFamily="34" charset="0"/>
                <a:ea typeface="等线" pitchFamily="0" charset="0"/>
                <a:cs typeface="Arial" pitchFamily="34" charset="0"/>
              </a:rPr>
              <a:t>(8), p.4386.</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rial" pitchFamily="34" charset="0"/>
                <a:ea typeface="等线" pitchFamily="0" charset="0"/>
                <a:cs typeface="Arial" pitchFamily="34" charset="0"/>
              </a:rPr>
              <a:t>Bonesso</a:t>
            </a:r>
            <a:r>
              <a:rPr lang="en-US" altLang="zh-CN" sz="1000" b="0" i="0" u="none" strike="noStrike" kern="1200" cap="none" spc="0" baseline="0">
                <a:solidFill>
                  <a:schemeClr val="tx1"/>
                </a:solidFill>
                <a:latin typeface="Arial" pitchFamily="34" charset="0"/>
                <a:ea typeface="等线" pitchFamily="0" charset="0"/>
                <a:cs typeface="Arial" pitchFamily="34" charset="0"/>
              </a:rPr>
              <a:t>, S., Gerli, F. and Bruni, E., (2022). The emotional and social side of analytics professionals: an exploratory study of the </a:t>
            </a:r>
            <a:r>
              <a:rPr lang="en-US" altLang="zh-CN" sz="1000" b="0" i="0" u="none" strike="noStrike" kern="1200" cap="none" spc="0" baseline="0">
                <a:solidFill>
                  <a:schemeClr val="tx1"/>
                </a:solidFill>
                <a:latin typeface="Arial" pitchFamily="34" charset="0"/>
                <a:ea typeface="等线" pitchFamily="0" charset="0"/>
                <a:cs typeface="Arial" pitchFamily="34" charset="0"/>
              </a:rPr>
              <a:t>behavioral</a:t>
            </a:r>
            <a:r>
              <a:rPr lang="en-US" altLang="zh-CN" sz="1000" b="0" i="0" u="none" strike="noStrike" kern="1200" cap="none" spc="0" baseline="0">
                <a:solidFill>
                  <a:schemeClr val="tx1"/>
                </a:solidFill>
                <a:latin typeface="Arial" pitchFamily="34" charset="0"/>
                <a:ea typeface="等线" pitchFamily="0" charset="0"/>
                <a:cs typeface="Arial" pitchFamily="34" charset="0"/>
              </a:rPr>
              <a:t> profile of data scientists and data analysts. </a:t>
            </a:r>
            <a:r>
              <a:rPr lang="en-US" altLang="zh-CN" sz="1000" b="0" i="1" u="none" strike="noStrike" kern="1200" cap="none" spc="0" baseline="0">
                <a:solidFill>
                  <a:schemeClr val="tx1"/>
                </a:solidFill>
                <a:latin typeface="Arial" pitchFamily="34" charset="0"/>
                <a:ea typeface="等线" pitchFamily="0" charset="0"/>
                <a:cs typeface="Arial" pitchFamily="34" charset="0"/>
              </a:rPr>
              <a:t>International journal of manpower</a:t>
            </a:r>
            <a:r>
              <a:rPr lang="en-US" altLang="zh-CN" sz="1000" b="0" i="0" u="none" strike="noStrike" kern="1200" cap="none" spc="0" baseline="0">
                <a:solidFill>
                  <a:schemeClr val="tx1"/>
                </a:solidFill>
                <a:latin typeface="Arial" pitchFamily="34" charset="0"/>
                <a:ea typeface="等线" pitchFamily="0" charset="0"/>
                <a:cs typeface="Arial" pitchFamily="34" charset="0"/>
              </a:rPr>
              <a:t>, </a:t>
            </a:r>
            <a:r>
              <a:rPr lang="en-US" altLang="zh-CN" sz="1000" b="0" i="1" u="none" strike="noStrike" kern="1200" cap="none" spc="0" baseline="0">
                <a:solidFill>
                  <a:schemeClr val="tx1"/>
                </a:solidFill>
                <a:latin typeface="Arial" pitchFamily="34" charset="0"/>
                <a:ea typeface="等线" pitchFamily="0" charset="0"/>
                <a:cs typeface="Arial" pitchFamily="34" charset="0"/>
              </a:rPr>
              <a:t>43</a:t>
            </a:r>
            <a:r>
              <a:rPr lang="en-US" altLang="zh-CN" sz="1000" b="0" i="0" u="none" strike="noStrike" kern="1200" cap="none" spc="0" baseline="0">
                <a:solidFill>
                  <a:schemeClr val="tx1"/>
                </a:solidFill>
                <a:latin typeface="Arial" pitchFamily="34" charset="0"/>
                <a:ea typeface="等线" pitchFamily="0" charset="0"/>
                <a:cs typeface="Arial" pitchFamily="34" charset="0"/>
              </a:rPr>
              <a:t>(9), pp.19-41.</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rial" pitchFamily="34" charset="0"/>
                <a:ea typeface="等线" pitchFamily="0" charset="0"/>
                <a:cs typeface="Arial" pitchFamily="34" charset="0"/>
              </a:rPr>
              <a:t>Marwaha, J.S., Landman, A.B., Brat, G.A., Dunn, T. and Gordon, W.J., (2022). Deploying digital health tools within large, complex health systems: key considerations for adoption and implementation. </a:t>
            </a:r>
            <a:r>
              <a:rPr lang="en-US" altLang="zh-CN" sz="1000" b="0" i="1" u="none" strike="noStrike" kern="1200" cap="none" spc="0" baseline="0">
                <a:solidFill>
                  <a:schemeClr val="tx1"/>
                </a:solidFill>
                <a:latin typeface="Arial" pitchFamily="34" charset="0"/>
                <a:ea typeface="等线" pitchFamily="0" charset="0"/>
                <a:cs typeface="Arial" pitchFamily="34" charset="0"/>
              </a:rPr>
              <a:t>NPJ digital medicine</a:t>
            </a:r>
            <a:r>
              <a:rPr lang="en-US" altLang="zh-CN" sz="1000" b="0" i="0" u="none" strike="noStrike" kern="1200" cap="none" spc="0" baseline="0">
                <a:solidFill>
                  <a:schemeClr val="tx1"/>
                </a:solidFill>
                <a:latin typeface="Arial" pitchFamily="34" charset="0"/>
                <a:ea typeface="等线" pitchFamily="0" charset="0"/>
                <a:cs typeface="Arial" pitchFamily="34" charset="0"/>
              </a:rPr>
              <a:t>, </a:t>
            </a:r>
            <a:r>
              <a:rPr lang="en-US" altLang="zh-CN" sz="1000" b="0" i="1" u="none" strike="noStrike" kern="1200" cap="none" spc="0" baseline="0">
                <a:solidFill>
                  <a:schemeClr val="tx1"/>
                </a:solidFill>
                <a:latin typeface="Arial" pitchFamily="34" charset="0"/>
                <a:ea typeface="等线" pitchFamily="0" charset="0"/>
                <a:cs typeface="Arial" pitchFamily="34" charset="0"/>
              </a:rPr>
              <a:t>5</a:t>
            </a:r>
            <a:r>
              <a:rPr lang="en-US" altLang="zh-CN" sz="1000" b="0" i="0" u="none" strike="noStrike" kern="1200" cap="none" spc="0" baseline="0">
                <a:solidFill>
                  <a:schemeClr val="tx1"/>
                </a:solidFill>
                <a:latin typeface="Arial" pitchFamily="34" charset="0"/>
                <a:ea typeface="等线" pitchFamily="0" charset="0"/>
                <a:cs typeface="Arial" pitchFamily="34" charset="0"/>
              </a:rPr>
              <a:t>(1), p.13.</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rial" pitchFamily="34" charset="0"/>
                <a:ea typeface="等线" pitchFamily="0" charset="0"/>
                <a:cs typeface="Arial" pitchFamily="34" charset="0"/>
              </a:rPr>
              <a:t>Giebel, G.D., </a:t>
            </a:r>
            <a:r>
              <a:rPr lang="en-US" altLang="zh-CN" sz="1000" b="0" i="0" u="none" strike="noStrike" kern="1200" cap="none" spc="0" baseline="0">
                <a:solidFill>
                  <a:schemeClr val="tx1"/>
                </a:solidFill>
                <a:latin typeface="Arial" pitchFamily="34" charset="0"/>
                <a:ea typeface="等线" pitchFamily="0" charset="0"/>
                <a:cs typeface="Arial" pitchFamily="34" charset="0"/>
              </a:rPr>
              <a:t>Speckemeier</a:t>
            </a:r>
            <a:r>
              <a:rPr lang="en-US" altLang="zh-CN" sz="1000" b="0" i="0" u="none" strike="noStrike" kern="1200" cap="none" spc="0" baseline="0">
                <a:solidFill>
                  <a:schemeClr val="tx1"/>
                </a:solidFill>
                <a:latin typeface="Arial" pitchFamily="34" charset="0"/>
                <a:ea typeface="等线" pitchFamily="0" charset="0"/>
                <a:cs typeface="Arial" pitchFamily="34" charset="0"/>
              </a:rPr>
              <a:t>, C., Abels, C., Plescher, F., </a:t>
            </a:r>
            <a:r>
              <a:rPr lang="en-US" altLang="zh-CN" sz="1000" b="0" i="0" u="none" strike="noStrike" kern="1200" cap="none" spc="0" baseline="0">
                <a:solidFill>
                  <a:schemeClr val="tx1"/>
                </a:solidFill>
                <a:latin typeface="Arial" pitchFamily="34" charset="0"/>
                <a:ea typeface="等线" pitchFamily="0" charset="0"/>
                <a:cs typeface="Arial" pitchFamily="34" charset="0"/>
              </a:rPr>
              <a:t>Börchers</a:t>
            </a:r>
            <a:r>
              <a:rPr lang="en-US" altLang="zh-CN" sz="1000" b="0" i="0" u="none" strike="noStrike" kern="1200" cap="none" spc="0" baseline="0">
                <a:solidFill>
                  <a:schemeClr val="tx1"/>
                </a:solidFill>
                <a:latin typeface="Arial" pitchFamily="34" charset="0"/>
                <a:ea typeface="等线" pitchFamily="0" charset="0"/>
                <a:cs typeface="Arial" pitchFamily="34" charset="0"/>
              </a:rPr>
              <a:t>, K., Wasem, J., Blase, N. and </a:t>
            </a:r>
            <a:r>
              <a:rPr lang="en-US" altLang="zh-CN" sz="1000" b="0" i="0" u="none" strike="noStrike" kern="1200" cap="none" spc="0" baseline="0">
                <a:solidFill>
                  <a:schemeClr val="tx1"/>
                </a:solidFill>
                <a:latin typeface="Arial" pitchFamily="34" charset="0"/>
                <a:ea typeface="等线" pitchFamily="0" charset="0"/>
                <a:cs typeface="Arial" pitchFamily="34" charset="0"/>
              </a:rPr>
              <a:t>Neusser</a:t>
            </a:r>
            <a:r>
              <a:rPr lang="en-US" altLang="zh-CN" sz="1000" b="0" i="0" u="none" strike="noStrike" kern="1200" cap="none" spc="0" baseline="0">
                <a:solidFill>
                  <a:schemeClr val="tx1"/>
                </a:solidFill>
                <a:latin typeface="Arial" pitchFamily="34" charset="0"/>
                <a:ea typeface="等线" pitchFamily="0" charset="0"/>
                <a:cs typeface="Arial" pitchFamily="34" charset="0"/>
              </a:rPr>
              <a:t>, S., (2023). Problems and barriers related to the use of digital health applications: scoping review. </a:t>
            </a:r>
            <a:r>
              <a:rPr lang="en-US" altLang="zh-CN" sz="1000" b="0" i="1" u="none" strike="noStrike" kern="1200" cap="none" spc="0" baseline="0">
                <a:solidFill>
                  <a:schemeClr val="tx1"/>
                </a:solidFill>
                <a:latin typeface="Arial" pitchFamily="34" charset="0"/>
                <a:ea typeface="等线" pitchFamily="0" charset="0"/>
                <a:cs typeface="Arial" pitchFamily="34" charset="0"/>
              </a:rPr>
              <a:t>Journal of Medical Internet Research</a:t>
            </a:r>
            <a:r>
              <a:rPr lang="en-US" altLang="zh-CN" sz="1000" b="0" i="0" u="none" strike="noStrike" kern="1200" cap="none" spc="0" baseline="0">
                <a:solidFill>
                  <a:schemeClr val="tx1"/>
                </a:solidFill>
                <a:latin typeface="Arial" pitchFamily="34" charset="0"/>
                <a:ea typeface="等线" pitchFamily="0" charset="0"/>
                <a:cs typeface="Arial" pitchFamily="34" charset="0"/>
              </a:rPr>
              <a:t>, </a:t>
            </a:r>
            <a:r>
              <a:rPr lang="en-US" altLang="zh-CN" sz="1000" b="0" i="1" u="none" strike="noStrike" kern="1200" cap="none" spc="0" baseline="0">
                <a:solidFill>
                  <a:schemeClr val="tx1"/>
                </a:solidFill>
                <a:latin typeface="Arial" pitchFamily="34" charset="0"/>
                <a:ea typeface="等线" pitchFamily="0" charset="0"/>
                <a:cs typeface="Arial" pitchFamily="34" charset="0"/>
              </a:rPr>
              <a:t>25</a:t>
            </a:r>
            <a:r>
              <a:rPr lang="en-US" altLang="zh-CN" sz="1000" b="0" i="0" u="none" strike="noStrike" kern="1200" cap="none" spc="0" baseline="0">
                <a:solidFill>
                  <a:schemeClr val="tx1"/>
                </a:solidFill>
                <a:latin typeface="Arial" pitchFamily="34" charset="0"/>
                <a:ea typeface="等线" pitchFamily="0" charset="0"/>
                <a:cs typeface="Arial" pitchFamily="34" charset="0"/>
              </a:rPr>
              <a:t>, p.e43808.</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rial" pitchFamily="34" charset="0"/>
                <a:ea typeface="等线" pitchFamily="0" charset="0"/>
                <a:cs typeface="Arial" pitchFamily="34" charset="0"/>
              </a:rPr>
              <a:t>Jayasinghe, S., Byrne, N.M. and Hills, A.P., (2025). Cultural influences on dietary choices. </a:t>
            </a:r>
            <a:r>
              <a:rPr lang="en-US" altLang="zh-CN" sz="1000" b="0" i="1" u="none" strike="noStrike" kern="1200" cap="none" spc="0" baseline="0">
                <a:solidFill>
                  <a:schemeClr val="tx1"/>
                </a:solidFill>
                <a:latin typeface="Arial" pitchFamily="34" charset="0"/>
                <a:ea typeface="等线" pitchFamily="0" charset="0"/>
                <a:cs typeface="Arial" pitchFamily="34" charset="0"/>
              </a:rPr>
              <a:t>Progress in cardiovascular diseases</a:t>
            </a:r>
            <a:r>
              <a:rPr lang="en-US" altLang="zh-CN" sz="1000" b="0" i="0" u="none" strike="noStrike" kern="1200" cap="none" spc="0" baseline="0">
                <a:solidFill>
                  <a:schemeClr val="tx1"/>
                </a:solidFill>
                <a:latin typeface="Arial" pitchFamily="34" charset="0"/>
                <a:ea typeface="等线" pitchFamily="0" charset="0"/>
                <a:cs typeface="Arial" pitchFamily="34" charset="0"/>
              </a:rPr>
              <a:t>.</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rial" pitchFamily="34" charset="0"/>
                <a:ea typeface="等线" pitchFamily="0" charset="0"/>
                <a:cs typeface="Arial" pitchFamily="34" charset="0"/>
              </a:rPr>
              <a:t>Oskrochi</a:t>
            </a:r>
            <a:r>
              <a:rPr lang="en-US" altLang="zh-CN" sz="1000" b="0" i="0" u="none" strike="noStrike" kern="1200" cap="none" spc="0" baseline="0">
                <a:solidFill>
                  <a:schemeClr val="tx1"/>
                </a:solidFill>
                <a:latin typeface="Arial" pitchFamily="34" charset="0"/>
                <a:ea typeface="等线" pitchFamily="0" charset="0"/>
                <a:cs typeface="Arial" pitchFamily="34" charset="0"/>
              </a:rPr>
              <a:t>, Y., Roy-Highley, E., Grimes, K. and Shah, S., (2025). Digital Health Technology Compliance With Clinical Safety Standards In the National Health Service in England: National Cross-Sectional Study. </a:t>
            </a:r>
            <a:r>
              <a:rPr lang="en-US" altLang="zh-CN" sz="1000" b="0" i="1" u="none" strike="noStrike" kern="1200" cap="none" spc="0" baseline="0">
                <a:solidFill>
                  <a:schemeClr val="tx1"/>
                </a:solidFill>
                <a:latin typeface="Arial" pitchFamily="34" charset="0"/>
                <a:ea typeface="等线" pitchFamily="0" charset="0"/>
                <a:cs typeface="Arial" pitchFamily="34" charset="0"/>
              </a:rPr>
              <a:t>Journal of Medical Internet Research</a:t>
            </a:r>
            <a:r>
              <a:rPr lang="en-US" altLang="zh-CN" sz="1000" b="0" i="0" u="none" strike="noStrike" kern="1200" cap="none" spc="0" baseline="0">
                <a:solidFill>
                  <a:schemeClr val="tx1"/>
                </a:solidFill>
                <a:latin typeface="Arial" pitchFamily="34" charset="0"/>
                <a:ea typeface="等线" pitchFamily="0" charset="0"/>
                <a:cs typeface="Arial" pitchFamily="34" charset="0"/>
              </a:rPr>
              <a:t>, </a:t>
            </a:r>
            <a:r>
              <a:rPr lang="en-US" altLang="zh-CN" sz="1000" b="0" i="1" u="none" strike="noStrike" kern="1200" cap="none" spc="0" baseline="0">
                <a:solidFill>
                  <a:schemeClr val="tx1"/>
                </a:solidFill>
                <a:latin typeface="Arial" pitchFamily="34" charset="0"/>
                <a:ea typeface="等线" pitchFamily="0" charset="0"/>
                <a:cs typeface="Arial" pitchFamily="34" charset="0"/>
              </a:rPr>
              <a:t>27</a:t>
            </a:r>
            <a:r>
              <a:rPr lang="en-US" altLang="zh-CN" sz="1000" b="0" i="0" u="none" strike="noStrike" kern="1200" cap="none" spc="0" baseline="0">
                <a:solidFill>
                  <a:schemeClr val="tx1"/>
                </a:solidFill>
                <a:latin typeface="Arial" pitchFamily="34" charset="0"/>
                <a:ea typeface="等线" pitchFamily="0" charset="0"/>
                <a:cs typeface="Arial" pitchFamily="34" charset="0"/>
              </a:rPr>
              <a:t>, p.e80076.</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rial" pitchFamily="34" charset="0"/>
                <a:ea typeface="等线" pitchFamily="0" charset="0"/>
                <a:cs typeface="Arial" pitchFamily="34" charset="0"/>
              </a:rPr>
              <a:t>Lee, Y., Lee, N.Y., Lim, H.J. and Sung, S., (2022). Weight reduction interventions using digital health for employees with obesity: a systematic review. </a:t>
            </a:r>
            <a:r>
              <a:rPr lang="en-US" altLang="zh-CN" sz="1000" b="0" i="1" u="none" strike="noStrike" kern="1200" cap="none" spc="0" baseline="0">
                <a:solidFill>
                  <a:schemeClr val="tx1"/>
                </a:solidFill>
                <a:latin typeface="Arial" pitchFamily="34" charset="0"/>
                <a:ea typeface="等线" pitchFamily="0" charset="0"/>
                <a:cs typeface="Arial" pitchFamily="34" charset="0"/>
              </a:rPr>
              <a:t>Diabetes, Metabolic Syndrome and Obesity: Targets and Therapy</a:t>
            </a:r>
            <a:r>
              <a:rPr lang="en-US" altLang="zh-CN" sz="1000" b="0" i="0" u="none" strike="noStrike" kern="1200" cap="none" spc="0" baseline="0">
                <a:solidFill>
                  <a:schemeClr val="tx1"/>
                </a:solidFill>
                <a:latin typeface="Arial" pitchFamily="34" charset="0"/>
                <a:ea typeface="等线" pitchFamily="0" charset="0"/>
                <a:cs typeface="Arial" pitchFamily="34" charset="0"/>
              </a:rPr>
              <a:t>, pp.3121-3131.</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rial" pitchFamily="34" charset="0"/>
                <a:ea typeface="等线" pitchFamily="0" charset="0"/>
                <a:cs typeface="Arial" pitchFamily="34" charset="0"/>
              </a:rPr>
              <a:t>Venegas, M.D., Brooks, J.M., Myers, A.L., Storm, M. and Fortuna, K.L., (2022). Peer support specialists and service users’ perspectives on privacy, confidentiality, and security of digital mental health. </a:t>
            </a:r>
            <a:r>
              <a:rPr lang="en-US" altLang="zh-CN" sz="1000" b="0" i="1" u="none" strike="noStrike" kern="1200" cap="none" spc="0" baseline="0">
                <a:solidFill>
                  <a:schemeClr val="tx1"/>
                </a:solidFill>
                <a:latin typeface="Arial" pitchFamily="34" charset="0"/>
                <a:ea typeface="等线" pitchFamily="0" charset="0"/>
                <a:cs typeface="Arial" pitchFamily="34" charset="0"/>
              </a:rPr>
              <a:t>IEEE pervasive computing</a:t>
            </a:r>
            <a:r>
              <a:rPr lang="en-US" altLang="zh-CN" sz="1000" b="0" i="0" u="none" strike="noStrike" kern="1200" cap="none" spc="0" baseline="0">
                <a:solidFill>
                  <a:schemeClr val="tx1"/>
                </a:solidFill>
                <a:latin typeface="Arial" pitchFamily="34" charset="0"/>
                <a:ea typeface="等线" pitchFamily="0" charset="0"/>
                <a:cs typeface="Arial" pitchFamily="34" charset="0"/>
              </a:rPr>
              <a:t>, </a:t>
            </a:r>
            <a:r>
              <a:rPr lang="en-US" altLang="zh-CN" sz="1000" b="0" i="1" u="none" strike="noStrike" kern="1200" cap="none" spc="0" baseline="0">
                <a:solidFill>
                  <a:schemeClr val="tx1"/>
                </a:solidFill>
                <a:latin typeface="Arial" pitchFamily="34" charset="0"/>
                <a:ea typeface="等线" pitchFamily="0" charset="0"/>
                <a:cs typeface="Arial" pitchFamily="34" charset="0"/>
              </a:rPr>
              <a:t>21</a:t>
            </a:r>
            <a:r>
              <a:rPr lang="en-US" altLang="zh-CN" sz="1000" b="0" i="0" u="none" strike="noStrike" kern="1200" cap="none" spc="0" baseline="0">
                <a:solidFill>
                  <a:schemeClr val="tx1"/>
                </a:solidFill>
                <a:latin typeface="Arial" pitchFamily="34" charset="0"/>
                <a:ea typeface="等线" pitchFamily="0" charset="0"/>
                <a:cs typeface="Arial" pitchFamily="34" charset="0"/>
              </a:rPr>
              <a:t>(2), pp.41-50.</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190500" indent="-190500" algn="just">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rial" pitchFamily="34" charset="0"/>
                <a:ea typeface="等线" pitchFamily="0" charset="0"/>
                <a:cs typeface="Arial" pitchFamily="34" charset="0"/>
              </a:rPr>
              <a:t>de Souza Ferreira, E., de Oliveira, A.H.M., Dias, M.A., da Costa, G.D., Januário, J.P.T., Botelho, G.M. and Cotta, R.M.M., (2024). Mobile solution and chronic diseases: development and implementation of a mobile application and digital platform for collecting, </a:t>
            </a:r>
            <a:r>
              <a:rPr lang="en-US" altLang="zh-CN" sz="1000" b="0" i="0" u="none" strike="noStrike" kern="1200" cap="none" spc="0" baseline="0">
                <a:solidFill>
                  <a:schemeClr val="tx1"/>
                </a:solidFill>
                <a:latin typeface="Arial" pitchFamily="34" charset="0"/>
                <a:ea typeface="等线" pitchFamily="0" charset="0"/>
                <a:cs typeface="Arial" pitchFamily="34" charset="0"/>
              </a:rPr>
              <a:t>analyzing</a:t>
            </a:r>
            <a:r>
              <a:rPr lang="en-US" altLang="zh-CN" sz="1000" b="0" i="0" u="none" strike="noStrike" kern="1200" cap="none" spc="0" baseline="0">
                <a:solidFill>
                  <a:schemeClr val="tx1"/>
                </a:solidFill>
                <a:latin typeface="Arial" pitchFamily="34" charset="0"/>
                <a:ea typeface="等线" pitchFamily="0" charset="0"/>
                <a:cs typeface="Arial" pitchFamily="34" charset="0"/>
              </a:rPr>
              <a:t> data, monitoring and managing health care. </a:t>
            </a:r>
            <a:r>
              <a:rPr lang="en-US" altLang="zh-CN" sz="1000" b="0" i="1" u="none" strike="noStrike" kern="1200" cap="none" spc="0" baseline="0">
                <a:solidFill>
                  <a:schemeClr val="tx1"/>
                </a:solidFill>
                <a:latin typeface="Arial" pitchFamily="34" charset="0"/>
                <a:ea typeface="等线" pitchFamily="0" charset="0"/>
                <a:cs typeface="Arial" pitchFamily="34" charset="0"/>
              </a:rPr>
              <a:t>BMC Health Services Research</a:t>
            </a:r>
            <a:r>
              <a:rPr lang="en-US" altLang="zh-CN" sz="1000" b="0" i="0" u="none" strike="noStrike" kern="1200" cap="none" spc="0" baseline="0">
                <a:solidFill>
                  <a:schemeClr val="tx1"/>
                </a:solidFill>
                <a:latin typeface="Arial" pitchFamily="34" charset="0"/>
                <a:ea typeface="等线" pitchFamily="0" charset="0"/>
                <a:cs typeface="Arial" pitchFamily="34" charset="0"/>
              </a:rPr>
              <a:t>, </a:t>
            </a:r>
            <a:r>
              <a:rPr lang="en-US" altLang="zh-CN" sz="1000" b="0" i="1" u="none" strike="noStrike" kern="1200" cap="none" spc="0" baseline="0">
                <a:solidFill>
                  <a:schemeClr val="tx1"/>
                </a:solidFill>
                <a:latin typeface="Arial" pitchFamily="34" charset="0"/>
                <a:ea typeface="等线" pitchFamily="0" charset="0"/>
                <a:cs typeface="Arial" pitchFamily="34" charset="0"/>
              </a:rPr>
              <a:t>24</a:t>
            </a:r>
            <a:r>
              <a:rPr lang="en-US" altLang="zh-CN" sz="1000" b="0" i="0" u="none" strike="noStrike" kern="1200" cap="none" spc="0" baseline="0">
                <a:solidFill>
                  <a:schemeClr val="tx1"/>
                </a:solidFill>
                <a:latin typeface="Arial" pitchFamily="34" charset="0"/>
                <a:ea typeface="等线" pitchFamily="0" charset="0"/>
                <a:cs typeface="Arial" pitchFamily="34" charset="0"/>
              </a:rPr>
              <a:t>(1), p.1009.</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190500" indent="-190500" algn="l">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ptos" pitchFamily="0" charset="0"/>
                <a:ea typeface="等线" pitchFamily="0" charset="0"/>
                <a:cs typeface="Aptos" pitchFamily="0" charset="0"/>
              </a:rPr>
              <a:t>Chatterjee, A., Prinz, A., Gerdes, M., Martinez, S., Pahari, N. and Meena, Y.K., (2022). ProHealth </a:t>
            </a:r>
            <a:r>
              <a:rPr lang="en-US" altLang="zh-CN" sz="1000" b="0" i="0" u="none" strike="noStrike" kern="1200" cap="none" spc="0" baseline="0">
                <a:solidFill>
                  <a:schemeClr val="tx1"/>
                </a:solidFill>
                <a:latin typeface="Aptos" pitchFamily="0" charset="0"/>
                <a:ea typeface="等线" pitchFamily="0" charset="0"/>
                <a:cs typeface="Aptos" pitchFamily="0" charset="0"/>
              </a:rPr>
              <a:t>eCoach</a:t>
            </a:r>
            <a:r>
              <a:rPr lang="en-US" altLang="zh-CN" sz="1000" b="0" i="0" u="none" strike="noStrike" kern="1200" cap="none" spc="0" baseline="0">
                <a:solidFill>
                  <a:schemeClr val="tx1"/>
                </a:solidFill>
                <a:latin typeface="Aptos" pitchFamily="0" charset="0"/>
                <a:ea typeface="等线" pitchFamily="0" charset="0"/>
                <a:cs typeface="Aptos" pitchFamily="0" charset="0"/>
              </a:rPr>
              <a:t>: user-</a:t>
            </a:r>
            <a:r>
              <a:rPr lang="en-US" altLang="zh-CN" sz="1000" b="0" i="0" u="none" strike="noStrike" kern="1200" cap="none" spc="0" baseline="0">
                <a:solidFill>
                  <a:schemeClr val="tx1"/>
                </a:solidFill>
                <a:latin typeface="Aptos" pitchFamily="0" charset="0"/>
                <a:ea typeface="等线" pitchFamily="0" charset="0"/>
                <a:cs typeface="Aptos" pitchFamily="0" charset="0"/>
              </a:rPr>
              <a:t>centered</a:t>
            </a:r>
            <a:r>
              <a:rPr lang="en-US" altLang="zh-CN" sz="1000" b="0" i="0" u="none" strike="noStrike" kern="1200" cap="none" spc="0" baseline="0">
                <a:solidFill>
                  <a:schemeClr val="tx1"/>
                </a:solidFill>
                <a:latin typeface="Aptos" pitchFamily="0" charset="0"/>
                <a:ea typeface="等线" pitchFamily="0" charset="0"/>
                <a:cs typeface="Aptos" pitchFamily="0" charset="0"/>
              </a:rPr>
              <a:t> design and development of an </a:t>
            </a:r>
            <a:r>
              <a:rPr lang="en-US" altLang="zh-CN" sz="1000" b="0" i="0" u="none" strike="noStrike" kern="1200" cap="none" spc="0" baseline="0">
                <a:solidFill>
                  <a:schemeClr val="tx1"/>
                </a:solidFill>
                <a:latin typeface="Aptos" pitchFamily="0" charset="0"/>
                <a:ea typeface="等线" pitchFamily="0" charset="0"/>
                <a:cs typeface="Aptos" pitchFamily="0" charset="0"/>
              </a:rPr>
              <a:t>eCoach</a:t>
            </a:r>
            <a:r>
              <a:rPr lang="en-US" altLang="zh-CN" sz="1000" b="0" i="0" u="none" strike="noStrike" kern="1200" cap="none" spc="0" baseline="0">
                <a:solidFill>
                  <a:schemeClr val="tx1"/>
                </a:solidFill>
                <a:latin typeface="Aptos" pitchFamily="0" charset="0"/>
                <a:ea typeface="等线" pitchFamily="0" charset="0"/>
                <a:cs typeface="Aptos" pitchFamily="0" charset="0"/>
              </a:rPr>
              <a:t> app to promote healthy lifestyle with personalized activity recommendations. </a:t>
            </a:r>
            <a:r>
              <a:rPr lang="en-US" altLang="zh-CN" sz="1000" b="0" i="1" u="none" strike="noStrike" kern="1200" cap="none" spc="0" baseline="0">
                <a:solidFill>
                  <a:schemeClr val="tx1"/>
                </a:solidFill>
                <a:latin typeface="Aptos" pitchFamily="0" charset="0"/>
                <a:ea typeface="等线" pitchFamily="0" charset="0"/>
                <a:cs typeface="Aptos" pitchFamily="0" charset="0"/>
              </a:rPr>
              <a:t>BMC Health Services Research</a:t>
            </a:r>
            <a:r>
              <a:rPr lang="en-US" altLang="zh-CN" sz="1000" b="0" i="0" u="none" strike="noStrike" kern="1200" cap="none" spc="0" baseline="0">
                <a:solidFill>
                  <a:schemeClr val="tx1"/>
                </a:solidFill>
                <a:latin typeface="Aptos" pitchFamily="0" charset="0"/>
                <a:ea typeface="等线" pitchFamily="0" charset="0"/>
                <a:cs typeface="Aptos" pitchFamily="0" charset="0"/>
              </a:rPr>
              <a:t>, </a:t>
            </a:r>
            <a:r>
              <a:rPr lang="en-US" altLang="zh-CN" sz="1000" b="0" i="1" u="none" strike="noStrike" kern="1200" cap="none" spc="0" baseline="0">
                <a:solidFill>
                  <a:schemeClr val="tx1"/>
                </a:solidFill>
                <a:latin typeface="Aptos" pitchFamily="0" charset="0"/>
                <a:ea typeface="等线" pitchFamily="0" charset="0"/>
                <a:cs typeface="Aptos" pitchFamily="0" charset="0"/>
              </a:rPr>
              <a:t>22</a:t>
            </a:r>
            <a:r>
              <a:rPr lang="en-US" altLang="zh-CN" sz="1000" b="0" i="0" u="none" strike="noStrike" kern="1200" cap="none" spc="0" baseline="0">
                <a:solidFill>
                  <a:schemeClr val="tx1"/>
                </a:solidFill>
                <a:latin typeface="Aptos" pitchFamily="0" charset="0"/>
                <a:ea typeface="等线" pitchFamily="0" charset="0"/>
                <a:cs typeface="Aptos" pitchFamily="0" charset="0"/>
              </a:rPr>
              <a:t>(1), p.1120.</a:t>
            </a:r>
            <a:endParaRPr lang="en-US" altLang="zh-CN" sz="1000" b="0" i="0" u="none" strike="noStrike" kern="1200" cap="none" spc="0" baseline="0">
              <a:solidFill>
                <a:schemeClr val="tx1"/>
              </a:solidFill>
              <a:latin typeface="Aptos" pitchFamily="0" charset="0"/>
              <a:ea typeface="等线" pitchFamily="0" charset="0"/>
              <a:cs typeface="Aptos" pitchFamily="0" charset="0"/>
            </a:endParaRPr>
          </a:p>
          <a:p>
            <a:pPr marL="190500" indent="-190500" algn="l">
              <a:lnSpc>
                <a:spcPct val="150000"/>
              </a:lnSpc>
              <a:spcBef>
                <a:spcPts val="0"/>
              </a:spcBef>
              <a:spcAft>
                <a:spcPts val="0"/>
              </a:spcAft>
              <a:buFont typeface="Arial" pitchFamily="34" charset="0"/>
              <a:buChar char="•"/>
            </a:pPr>
            <a:r>
              <a:rPr lang="en-US" altLang="zh-CN" sz="1000" b="0" i="0" u="none" strike="noStrike" kern="1200" cap="none" spc="0" baseline="0">
                <a:solidFill>
                  <a:schemeClr val="tx1"/>
                </a:solidFill>
                <a:latin typeface="Aptos" pitchFamily="0" charset="0"/>
                <a:ea typeface="等线" pitchFamily="0" charset="0"/>
                <a:cs typeface="Aptos" pitchFamily="0" charset="0"/>
              </a:rPr>
              <a:t>Pesantez-Jara, N. and Vidal-Silva, C., (2025). Health Education for Promoting Healthy Eating Habits and Preventing Nutrition-Related Diseases: A </a:t>
            </a:r>
            <a:r>
              <a:rPr lang="en-US" altLang="zh-CN" sz="1000" b="0" i="0" u="none" strike="noStrike" kern="1200" cap="none" spc="0" baseline="0">
                <a:solidFill>
                  <a:schemeClr val="tx1"/>
                </a:solidFill>
                <a:latin typeface="Aptos" pitchFamily="0" charset="0"/>
                <a:ea typeface="等线" pitchFamily="0" charset="0"/>
                <a:cs typeface="Aptos" pitchFamily="0" charset="0"/>
              </a:rPr>
              <a:t>Technopedagogical</a:t>
            </a:r>
            <a:r>
              <a:rPr lang="en-US" altLang="zh-CN" sz="1000" b="0" i="0" u="none" strike="noStrike" kern="1200" cap="none" spc="0" baseline="0">
                <a:solidFill>
                  <a:schemeClr val="tx1"/>
                </a:solidFill>
                <a:latin typeface="Aptos" pitchFamily="0" charset="0"/>
                <a:ea typeface="等线" pitchFamily="0" charset="0"/>
                <a:cs typeface="Aptos" pitchFamily="0" charset="0"/>
              </a:rPr>
              <a:t> Research Study. </a:t>
            </a:r>
            <a:r>
              <a:rPr lang="en-US" altLang="zh-CN" sz="1000" b="0" i="1" u="none" strike="noStrike" kern="1200" cap="none" spc="0" baseline="0">
                <a:solidFill>
                  <a:schemeClr val="tx1"/>
                </a:solidFill>
                <a:latin typeface="Aptos" pitchFamily="0" charset="0"/>
                <a:ea typeface="等线" pitchFamily="0" charset="0"/>
                <a:cs typeface="Aptos" pitchFamily="0" charset="0"/>
              </a:rPr>
              <a:t>Journal of Cultural Analysis and Social Change</a:t>
            </a:r>
            <a:r>
              <a:rPr lang="en-US" altLang="zh-CN" sz="1000" b="0" i="0" u="none" strike="noStrike" kern="1200" cap="none" spc="0" baseline="0">
                <a:solidFill>
                  <a:schemeClr val="tx1"/>
                </a:solidFill>
                <a:latin typeface="Aptos" pitchFamily="0" charset="0"/>
                <a:ea typeface="等线" pitchFamily="0" charset="0"/>
                <a:cs typeface="Aptos" pitchFamily="0" charset="0"/>
              </a:rPr>
              <a:t>, pp.4761-4776.</a:t>
            </a:r>
            <a:endParaRPr lang="en-US" altLang="zh-CN" sz="1000" b="0" i="0" u="none" strike="noStrike" kern="1200" cap="none" spc="0" baseline="0">
              <a:solidFill>
                <a:schemeClr val="tx1"/>
              </a:solidFill>
              <a:latin typeface="Arial" pitchFamily="34" charset="0"/>
              <a:ea typeface="等线" pitchFamily="0" charset="0"/>
              <a:cs typeface="Arial" pitchFamily="34" charset="0"/>
            </a:endParaRPr>
          </a:p>
          <a:p>
            <a:pPr marL="0" indent="0" algn="just">
              <a:lnSpc>
                <a:spcPct val="150000"/>
              </a:lnSpc>
              <a:spcBef>
                <a:spcPts val="0"/>
              </a:spcBef>
              <a:spcAft>
                <a:spcPts val="0"/>
              </a:spcAft>
              <a:buNone/>
            </a:pPr>
            <a:endParaRPr lang="zh-CN" altLang="en-US" sz="1000" b="0" i="0" u="none" strike="noStrike" kern="1200" cap="none" spc="0" baseline="0">
              <a:solidFill>
                <a:srgbClr val="044579"/>
              </a:solidFill>
              <a:latin typeface="Arial" pitchFamily="34" charset="0"/>
              <a:ea typeface="Poppins" pitchFamily="0" charset="0"/>
              <a:cs typeface="Arial" pitchFamily="34" charset="0"/>
              <a:sym typeface="Poppins" pitchFamily="0" charset="0"/>
            </a:endParaRPr>
          </a:p>
        </p:txBody>
      </p:sp>
    </p:spTree>
    <p:extLst>
      <p:ext uri="{BB962C8B-B14F-4D97-AF65-F5344CB8AC3E}">
        <p14:creationId xmlns:p14="http://schemas.microsoft.com/office/powerpoint/2010/main" val="1423639743"/>
      </p:ext>
    </p:extLst>
  </p:cSld>
  <p:clrMapOvr>
    <a:masterClrMapping/>
  </p:clrMapOvr>
</p:sld>
</file>

<file path=ppt/slides/slide4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28" name="Text box"/>
          <p:cNvSpPr>
            <a:spLocks noGrp="1"/>
          </p:cNvSpPr>
          <p:nvPr>
            <p:ph type="ctrTitle"/>
          </p:nvPr>
        </p:nvSpPr>
        <p:spPr>
          <a:xfrm rot="0">
            <a:off x="372861" y="567727"/>
            <a:ext cx="6177229" cy="3263288"/>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90000"/>
              </a:lnSpc>
              <a:spcBef>
                <a:spcPts val="0"/>
              </a:spcBef>
              <a:spcAft>
                <a:spcPts val="0"/>
              </a:spcAft>
              <a:buNone/>
            </a:pPr>
            <a:r>
              <a:rPr lang="en-US" altLang="zh-CN" sz="4400" b="0" i="0" u="none" strike="noStrike" kern="1200" cap="none" spc="0" baseline="0">
                <a:solidFill>
                  <a:schemeClr val="tx1"/>
                </a:solidFill>
                <a:latin typeface="Aptos Display" pitchFamily="0" charset="0"/>
                <a:ea typeface="等线 Light" pitchFamily="0" charset="0"/>
                <a:cs typeface="Lucida Sans"/>
              </a:rPr>
              <a:t>Obesity Prevention through Digital Apps and Online Coaching</a:t>
            </a:r>
            <a:endParaRPr lang="zh-CN" altLang="en-US" sz="4400" b="0" i="0" u="none" strike="noStrike" kern="1200" cap="none" spc="0" baseline="0">
              <a:solidFill>
                <a:schemeClr val="tx1"/>
              </a:solidFill>
              <a:latin typeface="Aptos Display" pitchFamily="0" charset="0"/>
              <a:ea typeface="等线 Light" pitchFamily="0" charset="0"/>
              <a:cs typeface="Lucida Sans"/>
            </a:endParaRPr>
          </a:p>
        </p:txBody>
      </p:sp>
      <p:sp>
        <p:nvSpPr>
          <p:cNvPr id="329" name="Text box"/>
          <p:cNvSpPr>
            <a:spLocks noGrp="1"/>
          </p:cNvSpPr>
          <p:nvPr>
            <p:ph type="subTitle" idx="1"/>
          </p:nvPr>
        </p:nvSpPr>
        <p:spPr>
          <a:xfrm rot="0">
            <a:off x="1709529" y="3869634"/>
            <a:ext cx="9216618" cy="2288570"/>
          </a:xfrm>
          <a:prstGeom prst="rect"/>
          <a:noFill/>
          <a:ln w="12700" cmpd="sng" cap="flat">
            <a:noFill/>
            <a:prstDash val="solid"/>
            <a:miter/>
          </a:ln>
        </p:spPr>
        <p:txBody>
          <a:bodyPr vert="horz" wrap="square" lIns="91440" tIns="45720" rIns="91440" bIns="45720" anchor="t" anchorCtr="0">
            <a:prstTxWarp prst="textNoShape"/>
          </a:bodyPr>
          <a:lstStyle/>
          <a:p>
            <a:pPr marL="0" indent="0" algn="ctr">
              <a:lnSpc>
                <a:spcPct val="90000"/>
              </a:lnSpc>
              <a:spcBef>
                <a:spcPts val="1000"/>
              </a:spcBef>
              <a:spcAft>
                <a:spcPts val="0"/>
              </a:spcAft>
              <a:buNone/>
            </a:pPr>
            <a:r>
              <a:rPr lang="en-US" altLang="zh-CN" sz="2000" b="0" i="0" u="none" strike="noStrike" kern="1200" cap="none" spc="0" baseline="0">
                <a:solidFill>
                  <a:schemeClr val="tx1"/>
                </a:solidFill>
                <a:latin typeface="Aptos" pitchFamily="0" charset="0"/>
                <a:ea typeface="等线" pitchFamily="0" charset="0"/>
                <a:cs typeface="Lucida Sans"/>
              </a:rPr>
              <a:t>Title: Component 3 Group project presentation.</a:t>
            </a:r>
            <a:endParaRPr lang="en-US" altLang="zh-CN" sz="2000" b="0" i="0" u="none" strike="noStrike" kern="1200" cap="none" spc="0" baseline="0">
              <a:solidFill>
                <a:schemeClr val="tx1"/>
              </a:solidFill>
              <a:latin typeface="Aptos" pitchFamily="0" charset="0"/>
              <a:ea typeface="等线" pitchFamily="0" charset="0"/>
              <a:cs typeface="Lucida Sans"/>
            </a:endParaRPr>
          </a:p>
          <a:p>
            <a:pPr marL="0" indent="0" algn="ctr">
              <a:lnSpc>
                <a:spcPct val="90000"/>
              </a:lnSpc>
              <a:spcBef>
                <a:spcPts val="1000"/>
              </a:spcBef>
              <a:spcAft>
                <a:spcPts val="0"/>
              </a:spcAft>
              <a:buNone/>
            </a:pPr>
            <a:r>
              <a:rPr lang="en-US" altLang="zh-CN" sz="2000" b="0" i="0" u="none" strike="noStrike" kern="1200" cap="none" spc="0" baseline="0">
                <a:solidFill>
                  <a:schemeClr val="tx1"/>
                </a:solidFill>
                <a:latin typeface="Aptos" pitchFamily="0" charset="0"/>
                <a:ea typeface="等线" pitchFamily="0" charset="0"/>
                <a:cs typeface="Lucida Sans"/>
              </a:rPr>
              <a:t>Module:7009</a:t>
            </a:r>
            <a:endParaRPr lang="en-US" altLang="zh-CN" sz="2000" b="0" i="0" u="none" strike="noStrike" kern="1200" cap="none" spc="0" baseline="0">
              <a:solidFill>
                <a:schemeClr val="tx1"/>
              </a:solidFill>
              <a:latin typeface="Aptos" pitchFamily="0" charset="0"/>
              <a:ea typeface="等线" pitchFamily="0" charset="0"/>
              <a:cs typeface="Lucida Sans"/>
            </a:endParaRPr>
          </a:p>
          <a:p>
            <a:pPr marL="0" indent="0" algn="ctr">
              <a:lnSpc>
                <a:spcPct val="90000"/>
              </a:lnSpc>
              <a:spcBef>
                <a:spcPts val="1000"/>
              </a:spcBef>
              <a:spcAft>
                <a:spcPts val="0"/>
              </a:spcAft>
              <a:buNone/>
            </a:pPr>
            <a:r>
              <a:rPr lang="en-US" altLang="zh-CN" sz="2000" b="0" i="0" u="none" strike="noStrike" kern="1200" cap="none" spc="0" baseline="0">
                <a:solidFill>
                  <a:schemeClr val="tx1"/>
                </a:solidFill>
                <a:latin typeface="Aptos" pitchFamily="0" charset="0"/>
                <a:ea typeface="等线" pitchFamily="0" charset="0"/>
                <a:cs typeface="Lucida Sans"/>
              </a:rPr>
              <a:t>Muhammad </a:t>
            </a:r>
            <a:r>
              <a:rPr lang="en-US" altLang="zh-CN" sz="2000" b="0" i="0" u="none" strike="noStrike" kern="1200" cap="none" spc="0" baseline="0">
                <a:solidFill>
                  <a:schemeClr val="tx1"/>
                </a:solidFill>
                <a:latin typeface="Aptos" pitchFamily="0" charset="0"/>
                <a:ea typeface="等线" pitchFamily="0" charset="0"/>
                <a:cs typeface="Lucida Sans"/>
              </a:rPr>
              <a:t>Javed</a:t>
            </a:r>
            <a:endParaRPr lang="en-US" altLang="zh-CN" sz="2000" b="0" i="0" u="none" strike="noStrike" kern="1200" cap="none" spc="0" baseline="0">
              <a:solidFill>
                <a:schemeClr val="tx1"/>
              </a:solidFill>
              <a:latin typeface="Aptos" pitchFamily="0" charset="0"/>
              <a:ea typeface="等线" pitchFamily="0" charset="0"/>
              <a:cs typeface="Lucida Sans"/>
            </a:endParaRPr>
          </a:p>
          <a:p>
            <a:pPr marL="0" indent="0" algn="ctr">
              <a:lnSpc>
                <a:spcPct val="90000"/>
              </a:lnSpc>
              <a:spcBef>
                <a:spcPts val="1000"/>
              </a:spcBef>
              <a:spcAft>
                <a:spcPts val="0"/>
              </a:spcAft>
              <a:buNone/>
            </a:pPr>
            <a:r>
              <a:rPr lang="en-US" altLang="zh-CN" sz="2000" b="0" i="0" u="none" strike="noStrike" kern="1200" cap="none" spc="0" baseline="0">
                <a:solidFill>
                  <a:schemeClr val="tx1"/>
                </a:solidFill>
                <a:latin typeface="Aptos" pitchFamily="0" charset="0"/>
                <a:ea typeface="等线" pitchFamily="0" charset="0"/>
                <a:cs typeface="Lucida Sans"/>
              </a:rPr>
              <a:t>Student ID 2437694</a:t>
            </a:r>
            <a:endParaRPr lang="en-US" altLang="zh-CN" sz="2000" b="0" i="0" u="none" strike="noStrike" kern="1200" cap="none" spc="0" baseline="0">
              <a:solidFill>
                <a:schemeClr val="tx1"/>
              </a:solidFill>
              <a:latin typeface="Aptos" pitchFamily="0" charset="0"/>
              <a:ea typeface="等线" pitchFamily="0" charset="0"/>
              <a:cs typeface="Lucida Sans"/>
            </a:endParaRPr>
          </a:p>
          <a:p>
            <a:pPr marL="0" indent="0" algn="ctr">
              <a:lnSpc>
                <a:spcPct val="90000"/>
              </a:lnSpc>
              <a:spcBef>
                <a:spcPts val="1000"/>
              </a:spcBef>
              <a:spcAft>
                <a:spcPts val="0"/>
              </a:spcAft>
              <a:buNone/>
            </a:pPr>
            <a:r>
              <a:rPr lang="en-US" altLang="zh-CN" sz="2000" b="0" i="0" u="none" strike="noStrike" kern="1200" cap="none" spc="0" baseline="0">
                <a:solidFill>
                  <a:schemeClr val="tx1"/>
                </a:solidFill>
                <a:latin typeface="Aptos" pitchFamily="0" charset="0"/>
                <a:ea typeface="等线" pitchFamily="0" charset="0"/>
                <a:cs typeface="Lucida Sans"/>
              </a:rPr>
              <a:t>Lecturer's name Dr </a:t>
            </a:r>
            <a:r>
              <a:rPr lang="en-US" altLang="zh-CN" sz="2000" b="0" i="0" u="none" strike="noStrike" kern="1200" cap="none" spc="0" baseline="0">
                <a:solidFill>
                  <a:schemeClr val="tx1"/>
                </a:solidFill>
                <a:latin typeface="Aptos" pitchFamily="0" charset="0"/>
                <a:ea typeface="等线" pitchFamily="0" charset="0"/>
                <a:cs typeface="Lucida Sans"/>
              </a:rPr>
              <a:t>Besty</a:t>
            </a:r>
            <a:r>
              <a:rPr lang="en-US" altLang="zh-CN" sz="2000" b="0" i="0" u="none" strike="noStrike" kern="1200" cap="none" spc="0" baseline="0">
                <a:solidFill>
                  <a:schemeClr val="tx1"/>
                </a:solidFill>
                <a:latin typeface="Aptos" pitchFamily="0" charset="0"/>
                <a:ea typeface="等线" pitchFamily="0" charset="0"/>
                <a:cs typeface="Lucida Sans"/>
              </a:rPr>
              <a:t> Jose</a:t>
            </a:r>
            <a:endParaRPr lang="zh-CN" altLang="en-US" sz="2000" b="0" i="0" u="none" strike="noStrike" kern="1200" cap="none" spc="0" baseline="0">
              <a:solidFill>
                <a:schemeClr val="tx1"/>
              </a:solidFill>
              <a:latin typeface="Aptos" pitchFamily="0" charset="0"/>
              <a:ea typeface="等线" pitchFamily="0" charset="0"/>
              <a:cs typeface="Lucida Sans"/>
            </a:endParaRPr>
          </a:p>
        </p:txBody>
      </p:sp>
      <p:pic>
        <p:nvPicPr>
          <p:cNvPr id="330" name="Images" descr="Adult obesity: applying All Our Health - GOV.UK"/>
          <p:cNvPicPr>
            <a:picLocks noChangeAspect="1"/>
          </p:cNvPicPr>
          <p:nvPr/>
        </p:nvPicPr>
        <p:blipFill>
          <a:blip r:embed="rId1" cstate="print"/>
          <a:stretch>
            <a:fillRect/>
          </a:stretch>
        </p:blipFill>
        <p:spPr>
          <a:xfrm rot="0">
            <a:off x="6475808" y="268794"/>
            <a:ext cx="5343330" cy="3562221"/>
          </a:xfrm>
          <a:prstGeom prst="rect"/>
          <a:noFill/>
          <a:ln w="12700" cmpd="sng" cap="flat">
            <a:noFill/>
            <a:prstDash val="solid"/>
            <a:miter/>
          </a:ln>
        </p:spPr>
      </p:pic>
    </p:spTree>
    <p:extLst>
      <p:ext uri="{BB962C8B-B14F-4D97-AF65-F5344CB8AC3E}">
        <p14:creationId xmlns:p14="http://schemas.microsoft.com/office/powerpoint/2010/main" val="1004710766"/>
      </p:ext>
    </p:extLst>
  </p:cSld>
  <p:clrMapOvr>
    <a:masterClrMapping/>
  </p:clrMapOvr>
</p:sld>
</file>

<file path=ppt/slides/slide4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36"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Introduction to the Benefits of the Intervention</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337" name="Text box"/>
          <p:cNvSpPr>
            <a:spLocks noGrp="1"/>
          </p:cNvSpPr>
          <p:nvPr>
            <p:ph type="body" idx="1"/>
          </p:nvPr>
        </p:nvSpPr>
        <p:spPr>
          <a:xfrm rot="0">
            <a:off x="1143000" y="2057400"/>
            <a:ext cx="7469155" cy="4038600"/>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70000"/>
              </a:lnSpc>
              <a:spcBef>
                <a:spcPts val="1000"/>
              </a:spcBef>
              <a:spcAft>
                <a:spcPts val="0"/>
              </a:spcAft>
              <a:buFont typeface="Arial" pitchFamily="34" charset="0"/>
              <a:buChar char="•"/>
            </a:pPr>
            <a:r>
              <a:rPr lang="en-US" altLang="zh-CN" sz="2200" b="0" i="0" u="none" strike="noStrike" kern="1200" cap="none" spc="0" baseline="0">
                <a:solidFill>
                  <a:schemeClr val="tx1"/>
                </a:solidFill>
                <a:latin typeface="Aptos" pitchFamily="0" charset="0"/>
                <a:ea typeface="等线" pitchFamily="0" charset="0"/>
                <a:cs typeface="Lucida Sans"/>
              </a:rPr>
              <a:t>Digital health technologies are increasingly used in health promotion interventions for obesity.</a:t>
            </a:r>
            <a:endParaRPr lang="en-US" altLang="zh-CN" sz="22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200" b="0" i="0" u="none" strike="noStrike" kern="1200" cap="none" spc="0" baseline="0">
                <a:solidFill>
                  <a:schemeClr val="tx1"/>
                </a:solidFill>
                <a:latin typeface="Aptos" pitchFamily="0" charset="0"/>
                <a:ea typeface="等线" pitchFamily="0" charset="0"/>
                <a:cs typeface="Lucida Sans"/>
              </a:rPr>
              <a:t>Mobile health apps and online coaching systems provide </a:t>
            </a:r>
            <a:r>
              <a:rPr lang="en-US" altLang="zh-CN" sz="2200" b="0" i="0" u="none" strike="noStrike" kern="1200" cap="none" spc="0" baseline="0">
                <a:solidFill>
                  <a:schemeClr val="tx1"/>
                </a:solidFill>
                <a:latin typeface="Aptos" pitchFamily="0" charset="0"/>
                <a:ea typeface="等线" pitchFamily="0" charset="0"/>
                <a:cs typeface="Lucida Sans"/>
              </a:rPr>
              <a:t>personalised</a:t>
            </a:r>
            <a:r>
              <a:rPr lang="en-US" altLang="zh-CN" sz="2200" b="0" i="0" u="none" strike="noStrike" kern="1200" cap="none" spc="0" baseline="0">
                <a:solidFill>
                  <a:schemeClr val="tx1"/>
                </a:solidFill>
                <a:latin typeface="Aptos" pitchFamily="0" charset="0"/>
                <a:ea typeface="等线" pitchFamily="0" charset="0"/>
                <a:cs typeface="Lucida Sans"/>
              </a:rPr>
              <a:t> health information.</a:t>
            </a:r>
            <a:endParaRPr lang="en-US" altLang="zh-CN" sz="22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200" b="0" i="0" u="none" strike="noStrike" kern="1200" cap="none" spc="0" baseline="0">
                <a:solidFill>
                  <a:schemeClr val="tx1"/>
                </a:solidFill>
                <a:latin typeface="Aptos" pitchFamily="0" charset="0"/>
                <a:ea typeface="等线" pitchFamily="0" charset="0"/>
                <a:cs typeface="Lucida Sans"/>
              </a:rPr>
              <a:t>Digital tools enable </a:t>
            </a:r>
            <a:r>
              <a:rPr lang="en-US" altLang="zh-CN" sz="2200" b="0" i="0" u="none" strike="noStrike" kern="1200" cap="none" spc="0" baseline="0">
                <a:solidFill>
                  <a:schemeClr val="tx1"/>
                </a:solidFill>
                <a:latin typeface="Aptos" pitchFamily="0" charset="0"/>
                <a:ea typeface="等线" pitchFamily="0" charset="0"/>
                <a:cs typeface="Lucida Sans"/>
              </a:rPr>
              <a:t>behavioural</a:t>
            </a:r>
            <a:r>
              <a:rPr lang="en-US" altLang="zh-CN" sz="2200" b="0" i="0" u="none" strike="noStrike" kern="1200" cap="none" spc="0" baseline="0">
                <a:solidFill>
                  <a:schemeClr val="tx1"/>
                </a:solidFill>
                <a:latin typeface="Aptos" pitchFamily="0" charset="0"/>
                <a:ea typeface="等线" pitchFamily="0" charset="0"/>
                <a:cs typeface="Lucida Sans"/>
              </a:rPr>
              <a:t> feedback and lifestyle monitoring through devices.</a:t>
            </a:r>
            <a:endParaRPr lang="en-US" altLang="zh-CN" sz="22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200" b="0" i="0" u="none" strike="noStrike" kern="1200" cap="none" spc="0" baseline="0">
                <a:solidFill>
                  <a:schemeClr val="tx1"/>
                </a:solidFill>
                <a:latin typeface="Aptos" pitchFamily="0" charset="0"/>
                <a:ea typeface="等线" pitchFamily="0" charset="0"/>
                <a:cs typeface="Lucida Sans"/>
              </a:rPr>
              <a:t>Technologies support management of diet, exercise and weight-related </a:t>
            </a:r>
            <a:r>
              <a:rPr lang="en-US" altLang="zh-CN" sz="2200" b="0" i="0" u="none" strike="noStrike" kern="1200" cap="none" spc="0" baseline="0">
                <a:solidFill>
                  <a:schemeClr val="tx1"/>
                </a:solidFill>
                <a:latin typeface="Aptos" pitchFamily="0" charset="0"/>
                <a:ea typeface="等线" pitchFamily="0" charset="0"/>
                <a:cs typeface="Lucida Sans"/>
              </a:rPr>
              <a:t>behaviours</a:t>
            </a:r>
            <a:r>
              <a:rPr lang="en-US" altLang="zh-CN" sz="2200" b="0" i="0" u="none" strike="noStrike" kern="1200" cap="none" spc="0" baseline="0">
                <a:solidFill>
                  <a:schemeClr val="tx1"/>
                </a:solidFill>
                <a:latin typeface="Aptos" pitchFamily="0" charset="0"/>
                <a:ea typeface="等线" pitchFamily="0" charset="0"/>
                <a:cs typeface="Lucida Sans"/>
              </a:rPr>
              <a:t>.</a:t>
            </a:r>
            <a:endParaRPr lang="en-US" altLang="zh-CN" sz="22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200" b="0" i="0" u="none" strike="noStrike" kern="1200" cap="none" spc="0" baseline="0">
                <a:solidFill>
                  <a:schemeClr val="tx1"/>
                </a:solidFill>
                <a:latin typeface="Aptos" pitchFamily="0" charset="0"/>
                <a:ea typeface="等线" pitchFamily="0" charset="0"/>
                <a:cs typeface="Lucida Sans"/>
              </a:rPr>
              <a:t>Digital interventions improve engagement through </a:t>
            </a:r>
            <a:r>
              <a:rPr lang="en-US" altLang="zh-CN" sz="2200" b="0" i="0" u="none" strike="noStrike" kern="1200" cap="none" spc="0" baseline="0">
                <a:solidFill>
                  <a:schemeClr val="tx1"/>
                </a:solidFill>
                <a:latin typeface="Aptos" pitchFamily="0" charset="0"/>
                <a:ea typeface="等线" pitchFamily="0" charset="0"/>
                <a:cs typeface="Lucida Sans"/>
              </a:rPr>
              <a:t>personalised</a:t>
            </a:r>
            <a:r>
              <a:rPr lang="en-US" altLang="zh-CN" sz="2200" b="0" i="0" u="none" strike="noStrike" kern="1200" cap="none" spc="0" baseline="0">
                <a:solidFill>
                  <a:schemeClr val="tx1"/>
                </a:solidFill>
                <a:latin typeface="Aptos" pitchFamily="0" charset="0"/>
                <a:ea typeface="等线" pitchFamily="0" charset="0"/>
                <a:cs typeface="Lucida Sans"/>
              </a:rPr>
              <a:t> and interactive support (</a:t>
            </a:r>
            <a:r>
              <a:rPr lang="en-US" altLang="zh-CN" sz="2200" b="0" i="0" u="none" strike="noStrike" kern="1200" cap="none" spc="0" baseline="0">
                <a:solidFill>
                  <a:schemeClr val="tx1"/>
                </a:solidFill>
                <a:latin typeface="Aptos" pitchFamily="0" charset="0"/>
                <a:ea typeface="等线" pitchFamily="0" charset="0"/>
                <a:cs typeface="Lucida Sans"/>
              </a:rPr>
              <a:t>Schoeppe</a:t>
            </a:r>
            <a:r>
              <a:rPr lang="en-US" altLang="zh-CN" sz="2200" b="0" i="0" u="none" strike="noStrike" kern="1200" cap="none" spc="0" baseline="0">
                <a:solidFill>
                  <a:schemeClr val="tx1"/>
                </a:solidFill>
                <a:latin typeface="Aptos" pitchFamily="0" charset="0"/>
                <a:ea typeface="等线" pitchFamily="0" charset="0"/>
                <a:cs typeface="Lucida Sans"/>
              </a:rPr>
              <a:t> et al., 2017).</a:t>
            </a:r>
            <a:endParaRPr lang="en-US" altLang="zh-CN" sz="22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200" b="0" i="0" u="none" strike="noStrike" kern="1200" cap="none" spc="0" baseline="0">
                <a:solidFill>
                  <a:schemeClr val="tx1"/>
                </a:solidFill>
                <a:latin typeface="Aptos" pitchFamily="0" charset="0"/>
                <a:ea typeface="等线" pitchFamily="0" charset="0"/>
                <a:cs typeface="Lucida Sans"/>
              </a:rPr>
              <a:t>Combining digital apps with coaching can strengthen motivation for </a:t>
            </a:r>
            <a:r>
              <a:rPr lang="en-US" altLang="zh-CN" sz="2200" b="0" i="0" u="none" strike="noStrike" kern="1200" cap="none" spc="0" baseline="0">
                <a:solidFill>
                  <a:schemeClr val="tx1"/>
                </a:solidFill>
                <a:latin typeface="Aptos" pitchFamily="0" charset="0"/>
                <a:ea typeface="等线" pitchFamily="0" charset="0"/>
                <a:cs typeface="Lucida Sans"/>
              </a:rPr>
              <a:t>behaviour</a:t>
            </a:r>
            <a:r>
              <a:rPr lang="en-US" altLang="zh-CN" sz="2200" b="0" i="0" u="none" strike="noStrike" kern="1200" cap="none" spc="0" baseline="0">
                <a:solidFill>
                  <a:schemeClr val="tx1"/>
                </a:solidFill>
                <a:latin typeface="Aptos" pitchFamily="0" charset="0"/>
                <a:ea typeface="等线" pitchFamily="0" charset="0"/>
                <a:cs typeface="Lucida Sans"/>
              </a:rPr>
              <a:t> change (Wang et al., 2020)</a:t>
            </a:r>
            <a:endParaRPr lang="zh-CN" altLang="en-US" sz="2200" b="0" i="0" u="none" strike="noStrike" kern="1200" cap="none" spc="0" baseline="0">
              <a:solidFill>
                <a:schemeClr val="tx1"/>
              </a:solidFill>
              <a:latin typeface="Aptos" pitchFamily="0" charset="0"/>
              <a:ea typeface="等线" pitchFamily="0" charset="0"/>
              <a:cs typeface="Lucida Sans"/>
            </a:endParaRPr>
          </a:p>
        </p:txBody>
      </p:sp>
      <p:pic>
        <p:nvPicPr>
          <p:cNvPr id="338" name="Images" descr="10 Useful Tips to Aid CEOs with Successful mHealth App Development"/>
          <p:cNvPicPr>
            <a:picLocks noChangeAspect="1"/>
          </p:cNvPicPr>
          <p:nvPr/>
        </p:nvPicPr>
        <p:blipFill>
          <a:blip r:embed="rId1" cstate="print"/>
          <a:stretch>
            <a:fillRect/>
          </a:stretch>
        </p:blipFill>
        <p:spPr>
          <a:xfrm rot="0">
            <a:off x="8612155" y="1539259"/>
            <a:ext cx="3264944" cy="2328280"/>
          </a:xfrm>
          <a:prstGeom prst="rect"/>
          <a:noFill/>
          <a:ln w="12700" cmpd="sng" cap="flat">
            <a:noFill/>
            <a:prstDash val="solid"/>
            <a:miter/>
          </a:ln>
        </p:spPr>
      </p:pic>
    </p:spTree>
    <p:extLst>
      <p:ext uri="{BB962C8B-B14F-4D97-AF65-F5344CB8AC3E}">
        <p14:creationId xmlns:p14="http://schemas.microsoft.com/office/powerpoint/2010/main" val="1677999880"/>
      </p:ext>
    </p:extLst>
  </p:cSld>
  <p:clrMapOvr>
    <a:masterClrMapping/>
  </p:clrMapOvr>
</p:sld>
</file>

<file path=ppt/slides/slide4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42"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Significance of Obesity Intervention using Digital Interventions</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343"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79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Obesity remains a major public health challenge in England.</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Current statistics show 64.5% of adults are overweight or obese (OHID, 2025).</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Around 26.5% of adults are classified as obese.</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Obesity is linked to chronic diseases such as cardiovascular disease and diabetes.</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These conditions significantly affect life expectancy and healthcare systems.</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Digital health interventions may support population-level obesity prevention (Hinchliffe et al., 2022)</a:t>
            </a:r>
            <a:endParaRPr lang="zh-CN" altLang="en-US" sz="28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821934548"/>
      </p:ext>
    </p:extLst>
  </p:cSld>
  <p:clrMapOvr>
    <a:masterClrMapping/>
  </p:clrMapOvr>
</p:sld>
</file>

<file path=ppt/slides/slide4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47"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Overview of the Digital App and Online Coaching Intervention</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348"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79000"/>
              </a:lnSpc>
              <a:spcBef>
                <a:spcPts val="1000"/>
              </a:spcBef>
              <a:spcAft>
                <a:spcPts val="0"/>
              </a:spcAft>
              <a:buFont typeface="Arial" pitchFamily="34" charset="0"/>
              <a:buChar char="•"/>
            </a:pPr>
            <a:r>
              <a:rPr lang="en-US" altLang="zh-CN" sz="2600" b="0" i="0" u="none" strike="noStrike" kern="1200" cap="none" spc="0" baseline="0">
                <a:solidFill>
                  <a:schemeClr val="tx1"/>
                </a:solidFill>
                <a:latin typeface="Aptos" pitchFamily="0" charset="0"/>
                <a:ea typeface="等线" pitchFamily="0" charset="0"/>
                <a:cs typeface="Lucida Sans"/>
              </a:rPr>
              <a:t>Intervention combines a mobile health application with online coaching.</a:t>
            </a:r>
            <a:endParaRPr lang="en-US" altLang="zh-CN" sz="26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600" b="0" i="0" u="none" strike="noStrike" kern="1200" cap="none" spc="0" baseline="0">
                <a:solidFill>
                  <a:schemeClr val="tx1"/>
                </a:solidFill>
                <a:latin typeface="Aptos" pitchFamily="0" charset="0"/>
                <a:ea typeface="等线" pitchFamily="0" charset="0"/>
                <a:cs typeface="Lucida Sans"/>
              </a:rPr>
              <a:t>Application enables monitoring of physical activity and calorie intake.</a:t>
            </a:r>
            <a:endParaRPr lang="en-US" altLang="zh-CN" sz="26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600" b="0" i="0" u="none" strike="noStrike" kern="1200" cap="none" spc="0" baseline="0">
                <a:solidFill>
                  <a:schemeClr val="tx1"/>
                </a:solidFill>
                <a:latin typeface="Aptos" pitchFamily="0" charset="0"/>
                <a:ea typeface="等线" pitchFamily="0" charset="0"/>
                <a:cs typeface="Lucida Sans"/>
              </a:rPr>
              <a:t>Users can track weight changes and receive </a:t>
            </a:r>
            <a:r>
              <a:rPr lang="en-US" altLang="zh-CN" sz="2600" b="0" i="0" u="none" strike="noStrike" kern="1200" cap="none" spc="0" baseline="0">
                <a:solidFill>
                  <a:schemeClr val="tx1"/>
                </a:solidFill>
                <a:latin typeface="Aptos" pitchFamily="0" charset="0"/>
                <a:ea typeface="等线" pitchFamily="0" charset="0"/>
                <a:cs typeface="Lucida Sans"/>
              </a:rPr>
              <a:t>personalised</a:t>
            </a:r>
            <a:r>
              <a:rPr lang="en-US" altLang="zh-CN" sz="2600" b="0" i="0" u="none" strike="noStrike" kern="1200" cap="none" spc="0" baseline="0">
                <a:solidFill>
                  <a:schemeClr val="tx1"/>
                </a:solidFill>
                <a:latin typeface="Aptos" pitchFamily="0" charset="0"/>
                <a:ea typeface="等线" pitchFamily="0" charset="0"/>
                <a:cs typeface="Lucida Sans"/>
              </a:rPr>
              <a:t> health guidance.</a:t>
            </a:r>
            <a:endParaRPr lang="en-US" altLang="zh-CN" sz="26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600" b="0" i="0" u="none" strike="noStrike" kern="1200" cap="none" spc="0" baseline="0">
                <a:solidFill>
                  <a:schemeClr val="tx1"/>
                </a:solidFill>
                <a:latin typeface="Aptos" pitchFamily="0" charset="0"/>
                <a:ea typeface="等线" pitchFamily="0" charset="0"/>
                <a:cs typeface="Lucida Sans"/>
              </a:rPr>
              <a:t>Self-monitoring features improve awareness of </a:t>
            </a:r>
            <a:r>
              <a:rPr lang="en-US" altLang="zh-CN" sz="2600" b="0" i="0" u="none" strike="noStrike" kern="1200" cap="none" spc="0" baseline="0">
                <a:solidFill>
                  <a:schemeClr val="tx1"/>
                </a:solidFill>
                <a:latin typeface="Aptos" pitchFamily="0" charset="0"/>
                <a:ea typeface="等线" pitchFamily="0" charset="0"/>
                <a:cs typeface="Lucida Sans"/>
              </a:rPr>
              <a:t>behavioural</a:t>
            </a:r>
            <a:r>
              <a:rPr lang="en-US" altLang="zh-CN" sz="2600" b="0" i="0" u="none" strike="noStrike" kern="1200" cap="none" spc="0" baseline="0">
                <a:solidFill>
                  <a:schemeClr val="tx1"/>
                </a:solidFill>
                <a:latin typeface="Aptos" pitchFamily="0" charset="0"/>
                <a:ea typeface="等线" pitchFamily="0" charset="0"/>
                <a:cs typeface="Lucida Sans"/>
              </a:rPr>
              <a:t> patterns (Irvin et al., 2023).</a:t>
            </a:r>
            <a:endParaRPr lang="en-US" altLang="zh-CN" sz="26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600" b="0" i="0" u="none" strike="noStrike" kern="1200" cap="none" spc="0" baseline="0">
                <a:solidFill>
                  <a:schemeClr val="tx1"/>
                </a:solidFill>
                <a:latin typeface="Aptos" pitchFamily="0" charset="0"/>
                <a:ea typeface="等线" pitchFamily="0" charset="0"/>
                <a:cs typeface="Lucida Sans"/>
              </a:rPr>
              <a:t>Online coaching provides professional </a:t>
            </a:r>
            <a:r>
              <a:rPr lang="en-US" altLang="zh-CN" sz="2600" b="0" i="0" u="none" strike="noStrike" kern="1200" cap="none" spc="0" baseline="0">
                <a:solidFill>
                  <a:schemeClr val="tx1"/>
                </a:solidFill>
                <a:latin typeface="Aptos" pitchFamily="0" charset="0"/>
                <a:ea typeface="等线" pitchFamily="0" charset="0"/>
                <a:cs typeface="Lucida Sans"/>
              </a:rPr>
              <a:t>behavioural</a:t>
            </a:r>
            <a:r>
              <a:rPr lang="en-US" altLang="zh-CN" sz="2600" b="0" i="0" u="none" strike="noStrike" kern="1200" cap="none" spc="0" baseline="0">
                <a:solidFill>
                  <a:schemeClr val="tx1"/>
                </a:solidFill>
                <a:latin typeface="Aptos" pitchFamily="0" charset="0"/>
                <a:ea typeface="等线" pitchFamily="0" charset="0"/>
                <a:cs typeface="Lucida Sans"/>
              </a:rPr>
              <a:t> support and feedback.</a:t>
            </a:r>
            <a:endParaRPr lang="en-US" altLang="zh-CN" sz="26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600" b="0" i="0" u="none" strike="noStrike" kern="1200" cap="none" spc="0" baseline="0">
                <a:solidFill>
                  <a:schemeClr val="tx1"/>
                </a:solidFill>
                <a:latin typeface="Aptos" pitchFamily="0" charset="0"/>
                <a:ea typeface="等线" pitchFamily="0" charset="0"/>
                <a:cs typeface="Lucida Sans"/>
              </a:rPr>
              <a:t>Combining monitoring with coaching improves engagement (Richards, Wren and Whitman, 2024)</a:t>
            </a:r>
            <a:endParaRPr lang="zh-CN" altLang="en-US" sz="26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880773626"/>
      </p:ext>
    </p:extLst>
  </p:cSld>
  <p:clrMapOvr>
    <a:masterClrMapping/>
  </p:clrMapOvr>
</p:sld>
</file>

<file path=ppt/slides/slide4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52"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Behaviour</a:t>
            </a:r>
            <a:r>
              <a:rPr lang="en-US" altLang="zh-CN" sz="3400" b="1" i="0" u="none" strike="noStrike" kern="1200" cap="none" spc="0" baseline="0">
                <a:solidFill>
                  <a:schemeClr val="tx1"/>
                </a:solidFill>
                <a:latin typeface="Aptos Display" pitchFamily="0" charset="0"/>
                <a:ea typeface="等线 Light" pitchFamily="0" charset="0"/>
                <a:cs typeface="Lucida Sans"/>
              </a:rPr>
              <a:t> Change Benefits</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353"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79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Digital interventions support </a:t>
            </a:r>
            <a:r>
              <a:rPr lang="en-US" altLang="zh-CN" sz="2800" b="0" i="0" u="none" strike="noStrike" kern="1200" cap="none" spc="0" baseline="0">
                <a:solidFill>
                  <a:schemeClr val="tx1"/>
                </a:solidFill>
                <a:latin typeface="Aptos" pitchFamily="0" charset="0"/>
                <a:ea typeface="等线" pitchFamily="0" charset="0"/>
                <a:cs typeface="Lucida Sans"/>
              </a:rPr>
              <a:t>behaviour</a:t>
            </a:r>
            <a:r>
              <a:rPr lang="en-US" altLang="zh-CN" sz="2800" b="0" i="0" u="none" strike="noStrike" kern="1200" cap="none" spc="0" baseline="0">
                <a:solidFill>
                  <a:schemeClr val="tx1"/>
                </a:solidFill>
                <a:latin typeface="Aptos" pitchFamily="0" charset="0"/>
                <a:ea typeface="等线" pitchFamily="0" charset="0"/>
                <a:cs typeface="Lucida Sans"/>
              </a:rPr>
              <a:t> change through monitoring.</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Behaviour</a:t>
            </a:r>
            <a:r>
              <a:rPr lang="en-US" altLang="zh-CN" sz="2800" b="0" i="0" u="none" strike="noStrike" kern="1200" cap="none" spc="0" baseline="0">
                <a:solidFill>
                  <a:schemeClr val="tx1"/>
                </a:solidFill>
                <a:latin typeface="Aptos" pitchFamily="0" charset="0"/>
                <a:ea typeface="等线" pitchFamily="0" charset="0"/>
                <a:cs typeface="Lucida Sans"/>
              </a:rPr>
              <a:t> change theories highlight self-regulation and goal setting.</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Mobile apps allow tracking of exercise and calorie intake.</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Tracking increases awareness of lifestyle </a:t>
            </a:r>
            <a:r>
              <a:rPr lang="en-US" altLang="zh-CN" sz="2800" b="0" i="0" u="none" strike="noStrike" kern="1200" cap="none" spc="0" baseline="0">
                <a:solidFill>
                  <a:schemeClr val="tx1"/>
                </a:solidFill>
                <a:latin typeface="Aptos" pitchFamily="0" charset="0"/>
                <a:ea typeface="等线" pitchFamily="0" charset="0"/>
                <a:cs typeface="Lucida Sans"/>
              </a:rPr>
              <a:t>behaviours</a:t>
            </a:r>
            <a:r>
              <a:rPr lang="en-US" altLang="zh-CN" sz="2800" b="0" i="0" u="none" strike="noStrike" kern="1200" cap="none" spc="0" baseline="0">
                <a:solidFill>
                  <a:schemeClr val="tx1"/>
                </a:solidFill>
                <a:latin typeface="Aptos" pitchFamily="0" charset="0"/>
                <a:ea typeface="等线" pitchFamily="0" charset="0"/>
                <a:cs typeface="Lucida Sans"/>
              </a:rPr>
              <a:t>.</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Digital monitoring tools improve adherence to health recommendations (</a:t>
            </a:r>
            <a:r>
              <a:rPr lang="en-US" altLang="zh-CN" sz="2800" b="0" i="0" u="none" strike="noStrike" kern="1200" cap="none" spc="0" baseline="0">
                <a:solidFill>
                  <a:schemeClr val="tx1"/>
                </a:solidFill>
                <a:latin typeface="Aptos" pitchFamily="0" charset="0"/>
                <a:ea typeface="等线" pitchFamily="0" charset="0"/>
                <a:cs typeface="Lucida Sans"/>
              </a:rPr>
              <a:t>Schoeppe</a:t>
            </a:r>
            <a:r>
              <a:rPr lang="en-US" altLang="zh-CN" sz="2800" b="0" i="0" u="none" strike="noStrike" kern="1200" cap="none" spc="0" baseline="0">
                <a:solidFill>
                  <a:schemeClr val="tx1"/>
                </a:solidFill>
                <a:latin typeface="Aptos" pitchFamily="0" charset="0"/>
                <a:ea typeface="等线" pitchFamily="0" charset="0"/>
                <a:cs typeface="Lucida Sans"/>
              </a:rPr>
              <a:t> et al., 2017).</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9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Coaching alongside tracking improves long-term </a:t>
            </a:r>
            <a:r>
              <a:rPr lang="en-US" altLang="zh-CN" sz="2800" b="0" i="0" u="none" strike="noStrike" kern="1200" cap="none" spc="0" baseline="0">
                <a:solidFill>
                  <a:schemeClr val="tx1"/>
                </a:solidFill>
                <a:latin typeface="Aptos" pitchFamily="0" charset="0"/>
                <a:ea typeface="等线" pitchFamily="0" charset="0"/>
                <a:cs typeface="Lucida Sans"/>
              </a:rPr>
              <a:t>behaviour</a:t>
            </a:r>
            <a:r>
              <a:rPr lang="en-US" altLang="zh-CN" sz="2800" b="0" i="0" u="none" strike="noStrike" kern="1200" cap="none" spc="0" baseline="0">
                <a:solidFill>
                  <a:schemeClr val="tx1"/>
                </a:solidFill>
                <a:latin typeface="Aptos" pitchFamily="0" charset="0"/>
                <a:ea typeface="等线" pitchFamily="0" charset="0"/>
                <a:cs typeface="Lucida Sans"/>
              </a:rPr>
              <a:t> change (Wang et al., 2020)</a:t>
            </a:r>
            <a:endParaRPr lang="zh-CN" altLang="en-US" sz="28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1143233553"/>
      </p:ext>
    </p:extLst>
  </p:cSld>
  <p:clrMapOvr>
    <a:masterClrMapping/>
  </p:clrMapOvr>
</p:sld>
</file>

<file path=ppt/slides/slide4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57"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Self-Monitoring and Motivation Benefits</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358"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Self-monitoring is essential in successful weight management </a:t>
            </a:r>
            <a:r>
              <a:rPr lang="en-US" altLang="zh-CN" sz="2800" b="0" i="0" u="none" strike="noStrike" kern="1200" cap="none" spc="0" baseline="0">
                <a:solidFill>
                  <a:schemeClr val="tx1"/>
                </a:solidFill>
                <a:latin typeface="Aptos" pitchFamily="0" charset="0"/>
                <a:ea typeface="等线" pitchFamily="0" charset="0"/>
                <a:cs typeface="Lucida Sans"/>
              </a:rPr>
              <a:t>programmes</a:t>
            </a:r>
            <a:r>
              <a:rPr lang="en-US" altLang="zh-CN" sz="2800" b="0" i="0" u="none" strike="noStrike" kern="1200" cap="none" spc="0" baseline="0">
                <a:solidFill>
                  <a:schemeClr val="tx1"/>
                </a:solidFill>
                <a:latin typeface="Aptos" pitchFamily="0" charset="0"/>
                <a:ea typeface="等线" pitchFamily="0" charset="0"/>
                <a:cs typeface="Lucida Sans"/>
              </a:rPr>
              <a:t>.</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Digital apps allow users to record </a:t>
            </a:r>
            <a:r>
              <a:rPr lang="en-US" altLang="zh-CN" sz="2800" b="0" i="0" u="none" strike="noStrike" kern="1200" cap="none" spc="0" baseline="0">
                <a:solidFill>
                  <a:schemeClr val="tx1"/>
                </a:solidFill>
                <a:latin typeface="Aptos" pitchFamily="0" charset="0"/>
                <a:ea typeface="等线" pitchFamily="0" charset="0"/>
                <a:cs typeface="Lucida Sans"/>
              </a:rPr>
              <a:t>behaviours</a:t>
            </a:r>
            <a:r>
              <a:rPr lang="en-US" altLang="zh-CN" sz="2800" b="0" i="0" u="none" strike="noStrike" kern="1200" cap="none" spc="0" baseline="0">
                <a:solidFill>
                  <a:schemeClr val="tx1"/>
                </a:solidFill>
                <a:latin typeface="Aptos" pitchFamily="0" charset="0"/>
                <a:ea typeface="等线" pitchFamily="0" charset="0"/>
                <a:cs typeface="Lucida Sans"/>
              </a:rPr>
              <a:t> in real time.</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Monitoring helps individuals </a:t>
            </a:r>
            <a:r>
              <a:rPr lang="en-US" altLang="zh-CN" sz="2800" b="0" i="0" u="none" strike="noStrike" kern="1200" cap="none" spc="0" baseline="0">
                <a:solidFill>
                  <a:schemeClr val="tx1"/>
                </a:solidFill>
                <a:latin typeface="Aptos" pitchFamily="0" charset="0"/>
                <a:ea typeface="等线" pitchFamily="0" charset="0"/>
                <a:cs typeface="Lucida Sans"/>
              </a:rPr>
              <a:t>recognise</a:t>
            </a:r>
            <a:r>
              <a:rPr lang="en-US" altLang="zh-CN" sz="2800" b="0" i="0" u="none" strike="noStrike" kern="1200" cap="none" spc="0" baseline="0">
                <a:solidFill>
                  <a:schemeClr val="tx1"/>
                </a:solidFill>
                <a:latin typeface="Aptos" pitchFamily="0" charset="0"/>
                <a:ea typeface="等线" pitchFamily="0" charset="0"/>
                <a:cs typeface="Lucida Sans"/>
              </a:rPr>
              <a:t> unhealthy patterns.</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Regular monitoring supports achievement of weight management goals (Richards et al., 2024).</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Motivational tools include reminders and progress tracking.</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Long-term engagement remains a challenge for digital interventions (Irvin et al., 2023)</a:t>
            </a:r>
            <a:endParaRPr lang="zh-CN" altLang="en-US" sz="28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1356915708"/>
      </p:ext>
    </p:extLst>
  </p:cSld>
  <p:clrMapOvr>
    <a:masterClrMapping/>
  </p:clrMapOvr>
</p:sld>
</file>

<file path=ppt/slides/slide4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62"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Expected Outcomes of the Digital Intervention</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363" name="Text box"/>
          <p:cNvSpPr>
            <a:spLocks noGrp="1"/>
          </p:cNvSpPr>
          <p:nvPr>
            <p:ph type="body" idx="1"/>
          </p:nvPr>
        </p:nvSpPr>
        <p:spPr>
          <a:xfrm rot="0">
            <a:off x="1173480" y="1680882"/>
            <a:ext cx="6086138" cy="4038600"/>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70000"/>
              </a:lnSpc>
              <a:spcBef>
                <a:spcPts val="1000"/>
              </a:spcBef>
              <a:spcAft>
                <a:spcPts val="0"/>
              </a:spcAft>
              <a:buFont typeface="Arial" pitchFamily="34" charset="0"/>
              <a:buChar char="•"/>
            </a:pPr>
            <a:r>
              <a:rPr lang="en-US" altLang="zh-CN" sz="2400" b="0" i="0" u="none" strike="noStrike" kern="1200" cap="none" spc="0" baseline="0">
                <a:solidFill>
                  <a:schemeClr val="tx1"/>
                </a:solidFill>
                <a:latin typeface="Aptos" pitchFamily="0" charset="0"/>
                <a:ea typeface="等线" pitchFamily="0" charset="0"/>
                <a:cs typeface="Lucida Sans"/>
              </a:rPr>
              <a:t>Digital interventions can improve physical health outcomes.</a:t>
            </a:r>
            <a:endParaRPr lang="en-US" altLang="zh-CN" sz="24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400" b="0" i="0" u="none" strike="noStrike" kern="1200" cap="none" spc="0" baseline="0">
                <a:solidFill>
                  <a:schemeClr val="tx1"/>
                </a:solidFill>
                <a:latin typeface="Aptos" pitchFamily="0" charset="0"/>
                <a:ea typeface="等线" pitchFamily="0" charset="0"/>
                <a:cs typeface="Lucida Sans"/>
              </a:rPr>
              <a:t>NHS 12-week Weight Loss Plan app recorded over 864,000 downloads.</a:t>
            </a:r>
            <a:endParaRPr lang="en-US" altLang="zh-CN" sz="24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400" b="0" i="0" u="none" strike="noStrike" kern="1200" cap="none" spc="0" baseline="0">
                <a:solidFill>
                  <a:schemeClr val="tx1"/>
                </a:solidFill>
                <a:latin typeface="Aptos" pitchFamily="0" charset="0"/>
                <a:ea typeface="等线" pitchFamily="0" charset="0"/>
                <a:cs typeface="Lucida Sans"/>
              </a:rPr>
              <a:t>Participants reported average weight loss of around 2.1 kg.</a:t>
            </a:r>
            <a:endParaRPr lang="en-US" altLang="zh-CN" sz="24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400" b="0" i="0" u="none" strike="noStrike" kern="1200" cap="none" spc="0" baseline="0">
                <a:solidFill>
                  <a:schemeClr val="tx1"/>
                </a:solidFill>
                <a:latin typeface="Aptos" pitchFamily="0" charset="0"/>
                <a:ea typeface="等线" pitchFamily="0" charset="0"/>
                <a:cs typeface="Lucida Sans"/>
              </a:rPr>
              <a:t>Programme</a:t>
            </a:r>
            <a:r>
              <a:rPr lang="en-US" altLang="zh-CN" sz="2400" b="0" i="0" u="none" strike="noStrike" kern="1200" cap="none" spc="0" baseline="0">
                <a:solidFill>
                  <a:schemeClr val="tx1"/>
                </a:solidFill>
                <a:latin typeface="Aptos" pitchFamily="0" charset="0"/>
                <a:ea typeface="等线" pitchFamily="0" charset="0"/>
                <a:cs typeface="Lucida Sans"/>
              </a:rPr>
              <a:t> completers achieved around 6.5% body weight reduction.</a:t>
            </a:r>
            <a:endParaRPr lang="en-US" altLang="zh-CN" sz="24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400" b="0" i="0" u="none" strike="noStrike" kern="1200" cap="none" spc="0" baseline="0">
                <a:solidFill>
                  <a:schemeClr val="tx1"/>
                </a:solidFill>
                <a:latin typeface="Aptos" pitchFamily="0" charset="0"/>
                <a:ea typeface="等线" pitchFamily="0" charset="0"/>
                <a:cs typeface="Lucida Sans"/>
              </a:rPr>
              <a:t>Outcomes align with NICE weight management guidelines.</a:t>
            </a:r>
            <a:endParaRPr lang="en-US" altLang="zh-CN" sz="24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400" b="0" i="0" u="none" strike="noStrike" kern="1200" cap="none" spc="0" baseline="0">
                <a:solidFill>
                  <a:schemeClr val="tx1"/>
                </a:solidFill>
                <a:latin typeface="Aptos" pitchFamily="0" charset="0"/>
                <a:ea typeface="等线" pitchFamily="0" charset="0"/>
                <a:cs typeface="Lucida Sans"/>
              </a:rPr>
              <a:t>NHS digital </a:t>
            </a:r>
            <a:r>
              <a:rPr lang="en-US" altLang="zh-CN" sz="2400" b="0" i="0" u="none" strike="noStrike" kern="1200" cap="none" spc="0" baseline="0">
                <a:solidFill>
                  <a:schemeClr val="tx1"/>
                </a:solidFill>
                <a:latin typeface="Aptos" pitchFamily="0" charset="0"/>
                <a:ea typeface="等线" pitchFamily="0" charset="0"/>
                <a:cs typeface="Lucida Sans"/>
              </a:rPr>
              <a:t>programmes</a:t>
            </a:r>
            <a:r>
              <a:rPr lang="en-US" altLang="zh-CN" sz="2400" b="0" i="0" u="none" strike="noStrike" kern="1200" cap="none" spc="0" baseline="0">
                <a:solidFill>
                  <a:schemeClr val="tx1"/>
                </a:solidFill>
                <a:latin typeface="Aptos" pitchFamily="0" charset="0"/>
                <a:ea typeface="等线" pitchFamily="0" charset="0"/>
                <a:cs typeface="Lucida Sans"/>
              </a:rPr>
              <a:t> show average weight loss of 3.9 kg (Wise, 2024)</a:t>
            </a:r>
            <a:endParaRPr lang="zh-CN" altLang="en-US" sz="2400" b="0" i="0" u="none" strike="noStrike" kern="1200" cap="none" spc="0" baseline="0">
              <a:solidFill>
                <a:schemeClr val="tx1"/>
              </a:solidFill>
              <a:latin typeface="Aptos" pitchFamily="0" charset="0"/>
              <a:ea typeface="等线" pitchFamily="0" charset="0"/>
              <a:cs typeface="Lucida Sans"/>
            </a:endParaRPr>
          </a:p>
        </p:txBody>
      </p:sp>
      <p:pic>
        <p:nvPicPr>
          <p:cNvPr id="364" name="Images" descr="NHS Weight Loss Plan - APK Download for Android | Aptoide"/>
          <p:cNvPicPr>
            <a:picLocks noChangeAspect="1"/>
          </p:cNvPicPr>
          <p:nvPr/>
        </p:nvPicPr>
        <p:blipFill>
          <a:blip r:embed="rId1" cstate="print"/>
          <a:stretch>
            <a:fillRect/>
          </a:stretch>
        </p:blipFill>
        <p:spPr>
          <a:xfrm rot="0">
            <a:off x="7060601" y="1929202"/>
            <a:ext cx="4729464" cy="2309308"/>
          </a:xfrm>
          <a:prstGeom prst="rect"/>
          <a:noFill/>
          <a:ln w="12700" cmpd="sng" cap="flat">
            <a:noFill/>
            <a:prstDash val="solid"/>
            <a:miter/>
          </a:ln>
        </p:spPr>
      </p:pic>
    </p:spTree>
    <p:extLst>
      <p:ext uri="{BB962C8B-B14F-4D97-AF65-F5344CB8AC3E}">
        <p14:creationId xmlns:p14="http://schemas.microsoft.com/office/powerpoint/2010/main" val="309605181"/>
      </p:ext>
    </p:extLst>
  </p:cSld>
  <p:clrMapOvr>
    <a:masterClrMapping/>
  </p:clrMapOvr>
</p:sld>
</file>

<file path=ppt/slides/slide4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68"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Mental Wellbeing Benefits</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369"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90000"/>
              </a:lnSpc>
              <a:spcBef>
                <a:spcPts val="1000"/>
              </a:spcBef>
              <a:spcAft>
                <a:spcPts val="0"/>
              </a:spcAft>
              <a:buFont typeface="Arial" pitchFamily="34" charset="0"/>
              <a:buChar char="•"/>
            </a:pPr>
            <a:r>
              <a:rPr lang="en-US" altLang="zh-CN" sz="2600" b="0" i="0" u="none" strike="noStrike" kern="1200" cap="none" spc="0" baseline="0">
                <a:solidFill>
                  <a:schemeClr val="tx1"/>
                </a:solidFill>
                <a:latin typeface="Aptos" pitchFamily="0" charset="0"/>
                <a:ea typeface="等线" pitchFamily="0" charset="0"/>
                <a:cs typeface="Lucida Sans"/>
              </a:rPr>
              <a:t>Digital weight management </a:t>
            </a:r>
            <a:r>
              <a:rPr lang="en-US" altLang="zh-CN" sz="2600" b="0" i="0" u="none" strike="noStrike" kern="1200" cap="none" spc="0" baseline="0">
                <a:solidFill>
                  <a:schemeClr val="tx1"/>
                </a:solidFill>
                <a:latin typeface="Aptos" pitchFamily="0" charset="0"/>
                <a:ea typeface="等线" pitchFamily="0" charset="0"/>
                <a:cs typeface="Lucida Sans"/>
              </a:rPr>
              <a:t>programmes</a:t>
            </a:r>
            <a:r>
              <a:rPr lang="en-US" altLang="zh-CN" sz="2600" b="0" i="0" u="none" strike="noStrike" kern="1200" cap="none" spc="0" baseline="0">
                <a:solidFill>
                  <a:schemeClr val="tx1"/>
                </a:solidFill>
                <a:latin typeface="Aptos" pitchFamily="0" charset="0"/>
                <a:ea typeface="等线" pitchFamily="0" charset="0"/>
                <a:cs typeface="Lucida Sans"/>
              </a:rPr>
              <a:t> may improve mental wellbeing.</a:t>
            </a:r>
            <a:endParaRPr lang="en-US" altLang="zh-CN" sz="26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600" b="0" i="0" u="none" strike="noStrike" kern="1200" cap="none" spc="0" baseline="0">
                <a:solidFill>
                  <a:schemeClr val="tx1"/>
                </a:solidFill>
                <a:latin typeface="Aptos" pitchFamily="0" charset="0"/>
                <a:ea typeface="等线" pitchFamily="0" charset="0"/>
                <a:cs typeface="Lucida Sans"/>
              </a:rPr>
              <a:t>Obesity is associated with anxiety, depression and low self-esteem.</a:t>
            </a:r>
            <a:endParaRPr lang="en-US" altLang="zh-CN" sz="26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600" b="0" i="0" u="none" strike="noStrike" kern="1200" cap="none" spc="0" baseline="0">
                <a:solidFill>
                  <a:schemeClr val="tx1"/>
                </a:solidFill>
                <a:latin typeface="Aptos" pitchFamily="0" charset="0"/>
                <a:ea typeface="等线" pitchFamily="0" charset="0"/>
                <a:cs typeface="Lucida Sans"/>
              </a:rPr>
              <a:t>Behavioural</a:t>
            </a:r>
            <a:r>
              <a:rPr lang="en-US" altLang="zh-CN" sz="2600" b="0" i="0" u="none" strike="noStrike" kern="1200" cap="none" spc="0" baseline="0">
                <a:solidFill>
                  <a:schemeClr val="tx1"/>
                </a:solidFill>
                <a:latin typeface="Aptos" pitchFamily="0" charset="0"/>
                <a:ea typeface="等线" pitchFamily="0" charset="0"/>
                <a:cs typeface="Lucida Sans"/>
              </a:rPr>
              <a:t> monitoring can strengthen motivation for lifestyle change.</a:t>
            </a:r>
            <a:endParaRPr lang="en-US" altLang="zh-CN" sz="26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600" b="0" i="0" u="none" strike="noStrike" kern="1200" cap="none" spc="0" baseline="0">
                <a:solidFill>
                  <a:schemeClr val="tx1"/>
                </a:solidFill>
                <a:latin typeface="Aptos" pitchFamily="0" charset="0"/>
                <a:ea typeface="等线" pitchFamily="0" charset="0"/>
                <a:cs typeface="Lucida Sans"/>
              </a:rPr>
              <a:t>Goal-setting features improve user control over health </a:t>
            </a:r>
            <a:r>
              <a:rPr lang="en-US" altLang="zh-CN" sz="2600" b="0" i="0" u="none" strike="noStrike" kern="1200" cap="none" spc="0" baseline="0">
                <a:solidFill>
                  <a:schemeClr val="tx1"/>
                </a:solidFill>
                <a:latin typeface="Aptos" pitchFamily="0" charset="0"/>
                <a:ea typeface="等线" pitchFamily="0" charset="0"/>
                <a:cs typeface="Lucida Sans"/>
              </a:rPr>
              <a:t>behaviours</a:t>
            </a:r>
            <a:r>
              <a:rPr lang="en-US" altLang="zh-CN" sz="2600" b="0" i="0" u="none" strike="noStrike" kern="1200" cap="none" spc="0" baseline="0">
                <a:solidFill>
                  <a:schemeClr val="tx1"/>
                </a:solidFill>
                <a:latin typeface="Aptos" pitchFamily="0" charset="0"/>
                <a:ea typeface="等线" pitchFamily="0" charset="0"/>
                <a:cs typeface="Lucida Sans"/>
              </a:rPr>
              <a:t> (Wang et al., 2020).</a:t>
            </a:r>
            <a:endParaRPr lang="en-US" altLang="zh-CN" sz="26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600" b="0" i="0" u="none" strike="noStrike" kern="1200" cap="none" spc="0" baseline="0">
                <a:solidFill>
                  <a:schemeClr val="tx1"/>
                </a:solidFill>
                <a:latin typeface="Aptos" pitchFamily="0" charset="0"/>
                <a:ea typeface="等线" pitchFamily="0" charset="0"/>
                <a:cs typeface="Lucida Sans"/>
              </a:rPr>
              <a:t>Digital interventions should avoid excessive focus on weight metrics.</a:t>
            </a:r>
            <a:endParaRPr lang="en-US" altLang="zh-CN" sz="26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600" b="0" i="0" u="none" strike="noStrike" kern="1200" cap="none" spc="0" baseline="0">
                <a:solidFill>
                  <a:schemeClr val="tx1"/>
                </a:solidFill>
                <a:latin typeface="Aptos" pitchFamily="0" charset="0"/>
                <a:ea typeface="等线" pitchFamily="0" charset="0"/>
                <a:cs typeface="Lucida Sans"/>
              </a:rPr>
              <a:t>Supportive coaching can improve psychological wellbeing</a:t>
            </a:r>
            <a:endParaRPr lang="zh-CN" altLang="en-US" sz="26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983335945"/>
      </p:ext>
    </p:extLst>
  </p:cSld>
  <p:clrMapOvr>
    <a:masterClrMapping/>
  </p:clrMapOvr>
</p:sld>
</file>

<file path=ppt/slides/slide4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73"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Accessibility and Reach of Digital Interventions</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374"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Digital technologies increase access to weight management support.</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Traditional </a:t>
            </a:r>
            <a:r>
              <a:rPr lang="en-US" altLang="zh-CN" sz="2800" b="0" i="0" u="none" strike="noStrike" kern="1200" cap="none" spc="0" baseline="0">
                <a:solidFill>
                  <a:schemeClr val="tx1"/>
                </a:solidFill>
                <a:latin typeface="Aptos" pitchFamily="0" charset="0"/>
                <a:ea typeface="等线" pitchFamily="0" charset="0"/>
                <a:cs typeface="Lucida Sans"/>
              </a:rPr>
              <a:t>programmes</a:t>
            </a:r>
            <a:r>
              <a:rPr lang="en-US" altLang="zh-CN" sz="2800" b="0" i="0" u="none" strike="noStrike" kern="1200" cap="none" spc="0" baseline="0">
                <a:solidFill>
                  <a:schemeClr val="tx1"/>
                </a:solidFill>
                <a:latin typeface="Aptos" pitchFamily="0" charset="0"/>
                <a:ea typeface="等线" pitchFamily="0" charset="0"/>
                <a:cs typeface="Lucida Sans"/>
              </a:rPr>
              <a:t> often require physical attendance.</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Barriers include time, transport and employment commitments.</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Mobile applications allow remote access to health guidance.</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Digital interventions can deliver </a:t>
            </a:r>
            <a:r>
              <a:rPr lang="en-US" altLang="zh-CN" sz="2800" b="0" i="0" u="none" strike="noStrike" kern="1200" cap="none" spc="0" baseline="0">
                <a:solidFill>
                  <a:schemeClr val="tx1"/>
                </a:solidFill>
                <a:latin typeface="Aptos" pitchFamily="0" charset="0"/>
                <a:ea typeface="等线" pitchFamily="0" charset="0"/>
                <a:cs typeface="Lucida Sans"/>
              </a:rPr>
              <a:t>personalised</a:t>
            </a:r>
            <a:r>
              <a:rPr lang="en-US" altLang="zh-CN" sz="2800" b="0" i="0" u="none" strike="noStrike" kern="1200" cap="none" spc="0" baseline="0">
                <a:solidFill>
                  <a:schemeClr val="tx1"/>
                </a:solidFill>
                <a:latin typeface="Aptos" pitchFamily="0" charset="0"/>
                <a:ea typeface="等线" pitchFamily="0" charset="0"/>
                <a:cs typeface="Lucida Sans"/>
              </a:rPr>
              <a:t> support at low cost (Hinchliffe et al., 2022).</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NHS </a:t>
            </a:r>
            <a:r>
              <a:rPr lang="en-US" altLang="zh-CN" sz="2800" b="0" i="0" u="none" strike="noStrike" kern="1200" cap="none" spc="0" baseline="0">
                <a:solidFill>
                  <a:schemeClr val="tx1"/>
                </a:solidFill>
                <a:latin typeface="Aptos" pitchFamily="0" charset="0"/>
                <a:ea typeface="等线" pitchFamily="0" charset="0"/>
                <a:cs typeface="Lucida Sans"/>
              </a:rPr>
              <a:t>programme</a:t>
            </a:r>
            <a:r>
              <a:rPr lang="en-US" altLang="zh-CN" sz="2800" b="0" i="0" u="none" strike="noStrike" kern="1200" cap="none" spc="0" baseline="0">
                <a:solidFill>
                  <a:schemeClr val="tx1"/>
                </a:solidFill>
                <a:latin typeface="Aptos" pitchFamily="0" charset="0"/>
                <a:ea typeface="等线" pitchFamily="0" charset="0"/>
                <a:cs typeface="Lucida Sans"/>
              </a:rPr>
              <a:t> recorded over 358,000 referrals by 2024 (Wise, 2024)</a:t>
            </a:r>
            <a:endParaRPr lang="zh-CN" altLang="en-US" sz="28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2142152260"/>
      </p:ext>
    </p:extLst>
  </p:cSld>
  <p:clrMapOvr>
    <a:masterClrMapping/>
  </p:clrMapOvr>
</p:sld>
</file>

<file path=ppt/slides/slide5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78"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Health Inequality and Population Impact</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379"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Obesity prevalence reflects major social inequalities.</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64.5% of adults in England are overweight or obese (OHID, 2025).</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Obesity prevalence is higher in deprived areas.</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Most deprived areas show obesity rates of 37.4%.</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Least deprived areas show rates around 19.8%.</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Digital interventions may help improve access to lifestyle support (Irvin et al., 2023)</a:t>
            </a:r>
            <a:endParaRPr lang="zh-CN" altLang="en-US" sz="28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1974385204"/>
      </p:ext>
    </p:extLst>
  </p:cSld>
  <p:clrMapOvr>
    <a:masterClrMapping/>
  </p:clrMapOvr>
</p:sld>
</file>

<file path=ppt/slides/slide5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83"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Healthcare System Benefits</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384" name="Text box"/>
          <p:cNvSpPr>
            <a:spLocks noGrp="1"/>
          </p:cNvSpPr>
          <p:nvPr>
            <p:ph type="body" idx="1"/>
          </p:nvPr>
        </p:nvSpPr>
        <p:spPr>
          <a:xfrm rot="0">
            <a:off x="1065007" y="1745428"/>
            <a:ext cx="6430384" cy="4038600"/>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70000"/>
              </a:lnSpc>
              <a:spcBef>
                <a:spcPts val="1000"/>
              </a:spcBef>
              <a:spcAft>
                <a:spcPts val="0"/>
              </a:spcAft>
              <a:buFont typeface="Arial" pitchFamily="34" charset="0"/>
              <a:buChar char="•"/>
            </a:pPr>
            <a:r>
              <a:rPr lang="en-US" altLang="zh-CN" sz="2200" b="0" i="0" u="none" strike="noStrike" kern="1200" cap="none" spc="0" baseline="0">
                <a:solidFill>
                  <a:schemeClr val="tx1"/>
                </a:solidFill>
                <a:latin typeface="Aptos" pitchFamily="0" charset="0"/>
                <a:ea typeface="等线" pitchFamily="0" charset="0"/>
                <a:cs typeface="Lucida Sans"/>
              </a:rPr>
              <a:t>Digital interventions strengthen preventative healthcare strategies.</a:t>
            </a:r>
            <a:endParaRPr lang="en-US" altLang="zh-CN" sz="22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200" b="0" i="0" u="none" strike="noStrike" kern="1200" cap="none" spc="0" baseline="0">
                <a:solidFill>
                  <a:schemeClr val="tx1"/>
                </a:solidFill>
                <a:latin typeface="Aptos" pitchFamily="0" charset="0"/>
                <a:ea typeface="等线" pitchFamily="0" charset="0"/>
                <a:cs typeface="Lucida Sans"/>
              </a:rPr>
              <a:t>Obesity contributes to chronic diseases such as cardiovascular disease and type 2 diabetes.</a:t>
            </a:r>
            <a:endParaRPr lang="en-US" altLang="zh-CN" sz="22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200" b="0" i="0" u="none" strike="noStrike" kern="1200" cap="none" spc="0" baseline="0">
                <a:solidFill>
                  <a:schemeClr val="tx1"/>
                </a:solidFill>
                <a:latin typeface="Aptos" pitchFamily="0" charset="0"/>
                <a:ea typeface="等线" pitchFamily="0" charset="0"/>
                <a:cs typeface="Lucida Sans"/>
              </a:rPr>
              <a:t>Chronic diseases increase healthcare system costs.</a:t>
            </a:r>
            <a:endParaRPr lang="en-US" altLang="zh-CN" sz="22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200" b="0" i="0" u="none" strike="noStrike" kern="1200" cap="none" spc="0" baseline="0">
                <a:solidFill>
                  <a:schemeClr val="tx1"/>
                </a:solidFill>
                <a:latin typeface="Aptos" pitchFamily="0" charset="0"/>
                <a:ea typeface="等线" pitchFamily="0" charset="0"/>
                <a:cs typeface="Lucida Sans"/>
              </a:rPr>
              <a:t>Digital </a:t>
            </a:r>
            <a:r>
              <a:rPr lang="en-US" altLang="zh-CN" sz="2200" b="0" i="0" u="none" strike="noStrike" kern="1200" cap="none" spc="0" baseline="0">
                <a:solidFill>
                  <a:schemeClr val="tx1"/>
                </a:solidFill>
                <a:latin typeface="Aptos" pitchFamily="0" charset="0"/>
                <a:ea typeface="等线" pitchFamily="0" charset="0"/>
                <a:cs typeface="Lucida Sans"/>
              </a:rPr>
              <a:t>programmes</a:t>
            </a:r>
            <a:r>
              <a:rPr lang="en-US" altLang="zh-CN" sz="2200" b="0" i="0" u="none" strike="noStrike" kern="1200" cap="none" spc="0" baseline="0">
                <a:solidFill>
                  <a:schemeClr val="tx1"/>
                </a:solidFill>
                <a:latin typeface="Aptos" pitchFamily="0" charset="0"/>
                <a:ea typeface="等线" pitchFamily="0" charset="0"/>
                <a:cs typeface="Lucida Sans"/>
              </a:rPr>
              <a:t> support healthier </a:t>
            </a:r>
            <a:r>
              <a:rPr lang="en-US" altLang="zh-CN" sz="2200" b="0" i="0" u="none" strike="noStrike" kern="1200" cap="none" spc="0" baseline="0">
                <a:solidFill>
                  <a:schemeClr val="tx1"/>
                </a:solidFill>
                <a:latin typeface="Aptos" pitchFamily="0" charset="0"/>
                <a:ea typeface="等线" pitchFamily="0" charset="0"/>
                <a:cs typeface="Lucida Sans"/>
              </a:rPr>
              <a:t>behaviours</a:t>
            </a:r>
            <a:r>
              <a:rPr lang="en-US" altLang="zh-CN" sz="2200" b="0" i="0" u="none" strike="noStrike" kern="1200" cap="none" spc="0" baseline="0">
                <a:solidFill>
                  <a:schemeClr val="tx1"/>
                </a:solidFill>
                <a:latin typeface="Aptos" pitchFamily="0" charset="0"/>
                <a:ea typeface="等线" pitchFamily="0" charset="0"/>
                <a:cs typeface="Lucida Sans"/>
              </a:rPr>
              <a:t> and weight management.</a:t>
            </a:r>
            <a:endParaRPr lang="en-US" altLang="zh-CN" sz="22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200" b="0" i="0" u="none" strike="noStrike" kern="1200" cap="none" spc="0" baseline="0">
                <a:solidFill>
                  <a:schemeClr val="tx1"/>
                </a:solidFill>
                <a:latin typeface="Aptos" pitchFamily="0" charset="0"/>
                <a:ea typeface="等线" pitchFamily="0" charset="0"/>
                <a:cs typeface="Lucida Sans"/>
              </a:rPr>
              <a:t>Interventions can reduce long-term healthcare expenditure.</a:t>
            </a:r>
            <a:endParaRPr lang="en-US" altLang="zh-CN" sz="22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2200" b="0" i="0" u="none" strike="noStrike" kern="1200" cap="none" spc="0" baseline="0">
                <a:solidFill>
                  <a:schemeClr val="tx1"/>
                </a:solidFill>
                <a:latin typeface="Aptos" pitchFamily="0" charset="0"/>
                <a:ea typeface="等线" pitchFamily="0" charset="0"/>
                <a:cs typeface="Lucida Sans"/>
              </a:rPr>
              <a:t>Digital </a:t>
            </a:r>
            <a:r>
              <a:rPr lang="en-US" altLang="zh-CN" sz="2200" b="0" i="0" u="none" strike="noStrike" kern="1200" cap="none" spc="0" baseline="0">
                <a:solidFill>
                  <a:schemeClr val="tx1"/>
                </a:solidFill>
                <a:latin typeface="Aptos" pitchFamily="0" charset="0"/>
                <a:ea typeface="等线" pitchFamily="0" charset="0"/>
                <a:cs typeface="Lucida Sans"/>
              </a:rPr>
              <a:t>programmes</a:t>
            </a:r>
            <a:r>
              <a:rPr lang="en-US" altLang="zh-CN" sz="2200" b="0" i="0" u="none" strike="noStrike" kern="1200" cap="none" spc="0" baseline="0">
                <a:solidFill>
                  <a:schemeClr val="tx1"/>
                </a:solidFill>
                <a:latin typeface="Aptos" pitchFamily="0" charset="0"/>
                <a:ea typeface="等线" pitchFamily="0" charset="0"/>
                <a:cs typeface="Lucida Sans"/>
              </a:rPr>
              <a:t> require fewer resources than face-to-face services (Hinchliffe et al., 2022)</a:t>
            </a:r>
            <a:endParaRPr lang="zh-CN" altLang="en-US" sz="2200" b="0" i="0" u="none" strike="noStrike" kern="1200" cap="none" spc="0" baseline="0">
              <a:solidFill>
                <a:schemeClr val="tx1"/>
              </a:solidFill>
              <a:latin typeface="Aptos" pitchFamily="0" charset="0"/>
              <a:ea typeface="等线" pitchFamily="0" charset="0"/>
              <a:cs typeface="Lucida Sans"/>
            </a:endParaRPr>
          </a:p>
        </p:txBody>
      </p:sp>
      <p:pic>
        <p:nvPicPr>
          <p:cNvPr id="385" name="Images" descr="Overweight and obesity are major risk factors for a number of chronic  diseases, including: 🚨 type 2 diabetes 🚨 cardiovascular diseases 🚨  cancer 🚨 hypertension 🚨 stroke 🚨 mental health issues"/>
          <p:cNvPicPr>
            <a:picLocks noChangeAspect="1"/>
          </p:cNvPicPr>
          <p:nvPr/>
        </p:nvPicPr>
        <p:blipFill>
          <a:blip r:embed="rId1" cstate="print"/>
          <a:stretch>
            <a:fillRect/>
          </a:stretch>
        </p:blipFill>
        <p:spPr>
          <a:xfrm rot="0">
            <a:off x="7836945" y="1745428"/>
            <a:ext cx="3835101" cy="3374704"/>
          </a:xfrm>
          <a:prstGeom prst="rect"/>
          <a:noFill/>
          <a:ln w="12700" cmpd="sng" cap="flat">
            <a:noFill/>
            <a:prstDash val="solid"/>
            <a:miter/>
          </a:ln>
        </p:spPr>
      </p:pic>
    </p:spTree>
    <p:extLst>
      <p:ext uri="{BB962C8B-B14F-4D97-AF65-F5344CB8AC3E}">
        <p14:creationId xmlns:p14="http://schemas.microsoft.com/office/powerpoint/2010/main" val="1057629686"/>
      </p:ext>
    </p:extLst>
  </p:cSld>
  <p:clrMapOvr>
    <a:masterClrMapping/>
  </p:clrMapOvr>
</p:sld>
</file>

<file path=ppt/slides/slide5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89"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Policy Implications</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390"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Digital technologies influence public health policy development.</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Governments </a:t>
            </a:r>
            <a:r>
              <a:rPr lang="en-US" altLang="zh-CN" sz="2800" b="0" i="0" u="none" strike="noStrike" kern="1200" cap="none" spc="0" baseline="0">
                <a:solidFill>
                  <a:schemeClr val="tx1"/>
                </a:solidFill>
                <a:latin typeface="Aptos" pitchFamily="0" charset="0"/>
                <a:ea typeface="等线" pitchFamily="0" charset="0"/>
                <a:cs typeface="Lucida Sans"/>
              </a:rPr>
              <a:t>recognise</a:t>
            </a:r>
            <a:r>
              <a:rPr lang="en-US" altLang="zh-CN" sz="2800" b="0" i="0" u="none" strike="noStrike" kern="1200" cap="none" spc="0" baseline="0">
                <a:solidFill>
                  <a:schemeClr val="tx1"/>
                </a:solidFill>
                <a:latin typeface="Aptos" pitchFamily="0" charset="0"/>
                <a:ea typeface="等线" pitchFamily="0" charset="0"/>
                <a:cs typeface="Lucida Sans"/>
              </a:rPr>
              <a:t> digital tools for large-scale health promotion.</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NHS digital weight management </a:t>
            </a:r>
            <a:r>
              <a:rPr lang="en-US" altLang="zh-CN" sz="2800" b="0" i="0" u="none" strike="noStrike" kern="1200" cap="none" spc="0" baseline="0">
                <a:solidFill>
                  <a:schemeClr val="tx1"/>
                </a:solidFill>
                <a:latin typeface="Aptos" pitchFamily="0" charset="0"/>
                <a:ea typeface="等线" pitchFamily="0" charset="0"/>
                <a:cs typeface="Lucida Sans"/>
              </a:rPr>
              <a:t>programme</a:t>
            </a:r>
            <a:r>
              <a:rPr lang="en-US" altLang="zh-CN" sz="2800" b="0" i="0" u="none" strike="noStrike" kern="1200" cap="none" spc="0" baseline="0">
                <a:solidFill>
                  <a:schemeClr val="tx1"/>
                </a:solidFill>
                <a:latin typeface="Aptos" pitchFamily="0" charset="0"/>
                <a:ea typeface="等线" pitchFamily="0" charset="0"/>
                <a:cs typeface="Lucida Sans"/>
              </a:rPr>
              <a:t> supports obesity strategies.</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Expanding digital initiatives may address rising obesity rates.</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Policies must consider data privacy and digital inclusion.</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Programme</a:t>
            </a:r>
            <a:r>
              <a:rPr lang="en-US" altLang="zh-CN" sz="2800" b="0" i="0" u="none" strike="noStrike" kern="1200" cap="none" spc="0" baseline="0">
                <a:solidFill>
                  <a:schemeClr val="tx1"/>
                </a:solidFill>
                <a:latin typeface="Aptos" pitchFamily="0" charset="0"/>
                <a:ea typeface="等线" pitchFamily="0" charset="0"/>
                <a:cs typeface="Lucida Sans"/>
              </a:rPr>
              <a:t> evaluation is necessary to ensure safe implementation</a:t>
            </a:r>
            <a:endParaRPr lang="zh-CN" altLang="en-US" sz="28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1451078597"/>
      </p:ext>
    </p:extLst>
  </p:cSld>
  <p:clrMapOvr>
    <a:masterClrMapping/>
  </p:clrMapOvr>
</p:sld>
</file>

<file path=ppt/slides/slide5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94"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Research Implications</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395"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Further research is required to evaluate digital interventions.</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Mobile health technologies support modest weight loss.</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Longitudinal studies are needed to examine long-term impact.</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Research should explore adaptations for diverse populations.</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Digital literacy barriers must be addressed.</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Understanding engagement factors will improve intervention design</a:t>
            </a:r>
            <a:endParaRPr lang="zh-CN" altLang="en-US" sz="28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615453780"/>
      </p:ext>
    </p:extLst>
  </p:cSld>
  <p:clrMapOvr>
    <a:masterClrMapping/>
  </p:clrMapOvr>
</p:sld>
</file>

<file path=ppt/slides/slide5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99"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Education and Health Literacy Implications</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400"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Digital interventions can improve health literacy.</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Mobile apps provide information about healthy lifestyle </a:t>
            </a:r>
            <a:r>
              <a:rPr lang="en-US" altLang="zh-CN" sz="2800" b="0" i="0" u="none" strike="noStrike" kern="1200" cap="none" spc="0" baseline="0">
                <a:solidFill>
                  <a:schemeClr val="tx1"/>
                </a:solidFill>
                <a:latin typeface="Aptos" pitchFamily="0" charset="0"/>
                <a:ea typeface="等线" pitchFamily="0" charset="0"/>
                <a:cs typeface="Lucida Sans"/>
              </a:rPr>
              <a:t>behaviours</a:t>
            </a:r>
            <a:r>
              <a:rPr lang="en-US" altLang="zh-CN" sz="2800" b="0" i="0" u="none" strike="noStrike" kern="1200" cap="none" spc="0" baseline="0">
                <a:solidFill>
                  <a:schemeClr val="tx1"/>
                </a:solidFill>
                <a:latin typeface="Aptos" pitchFamily="0" charset="0"/>
                <a:ea typeface="等线" pitchFamily="0" charset="0"/>
                <a:cs typeface="Lucida Sans"/>
              </a:rPr>
              <a:t>.</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Users receive guidance on diet, physical activity and weight control.</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Personalised</a:t>
            </a:r>
            <a:r>
              <a:rPr lang="en-US" altLang="zh-CN" sz="2800" b="0" i="0" u="none" strike="noStrike" kern="1200" cap="none" spc="0" baseline="0">
                <a:solidFill>
                  <a:schemeClr val="tx1"/>
                </a:solidFill>
                <a:latin typeface="Aptos" pitchFamily="0" charset="0"/>
                <a:ea typeface="等线" pitchFamily="0" charset="0"/>
                <a:cs typeface="Lucida Sans"/>
              </a:rPr>
              <a:t> feedback and reminders support health awareness.</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Digital tools enable remote lifestyle education.</a:t>
            </a:r>
            <a:endParaRPr lang="en-US" altLang="zh-CN" sz="28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90000"/>
              </a:lnSpc>
              <a:spcBef>
                <a:spcPts val="1000"/>
              </a:spcBef>
              <a:spcAft>
                <a:spcPts val="0"/>
              </a:spcAft>
              <a:buFont typeface="Arial" pitchFamily="34" charset="0"/>
              <a:buChar char="•"/>
            </a:pPr>
            <a:r>
              <a:rPr lang="en-US" altLang="zh-CN" sz="2800" b="0" i="0" u="none" strike="noStrike" kern="1200" cap="none" spc="0" baseline="0">
                <a:solidFill>
                  <a:schemeClr val="tx1"/>
                </a:solidFill>
                <a:latin typeface="Aptos" pitchFamily="0" charset="0"/>
                <a:ea typeface="等线" pitchFamily="0" charset="0"/>
                <a:cs typeface="Lucida Sans"/>
              </a:rPr>
              <a:t>Interventions must consider digital literacy differences (Hinchliffe et al., 2022)</a:t>
            </a:r>
            <a:endParaRPr lang="zh-CN" altLang="en-US" sz="28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734814721"/>
      </p:ext>
    </p:extLst>
  </p:cSld>
  <p:clrMapOvr>
    <a:masterClrMapping/>
  </p:clrMapOvr>
</p:sld>
</file>

<file path=ppt/slides/slide5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404"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Conclusion</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405"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79000"/>
              </a:lnSpc>
              <a:spcBef>
                <a:spcPts val="1000"/>
              </a:spcBef>
              <a:spcAft>
                <a:spcPts val="0"/>
              </a:spcAft>
              <a:buFont typeface="Arial" pitchFamily="34" charset="0"/>
              <a:buChar char="•"/>
            </a:pPr>
            <a:r>
              <a:rPr lang="en-US" altLang="zh-CN" sz="2400" b="0" i="0" u="none" strike="noStrike" kern="1200" cap="none" spc="0" baseline="0">
                <a:solidFill>
                  <a:schemeClr val="tx1"/>
                </a:solidFill>
                <a:latin typeface="Aptos" pitchFamily="0" charset="0"/>
                <a:ea typeface="等线" pitchFamily="0" charset="0"/>
                <a:cs typeface="Lucida Sans"/>
              </a:rPr>
              <a:t>Overall, obesity is a major public health challenge that increases the risk of chronic diseases such as diabetes and cardiovascular conditions. Digital health interventions, including mobile applications and online coaching, provide an effective approach to support behaviour change, promote healthy lifestyles, and improve weight management. The proposed </a:t>
            </a:r>
            <a:r>
              <a:rPr lang="en-US" altLang="zh-CN" sz="2400" b="0" i="0" u="none" strike="noStrike" kern="1200" cap="none" spc="0" baseline="0">
                <a:solidFill>
                  <a:schemeClr val="tx1"/>
                </a:solidFill>
                <a:latin typeface="Aptos" pitchFamily="0" charset="0"/>
                <a:ea typeface="等线" pitchFamily="0" charset="0"/>
                <a:cs typeface="Lucida Sans"/>
              </a:rPr>
              <a:t>FitTrack</a:t>
            </a:r>
            <a:r>
              <a:rPr lang="en-US" altLang="zh-CN" sz="2400" b="0" i="0" u="none" strike="noStrike" kern="1200" cap="none" spc="0" baseline="0">
                <a:solidFill>
                  <a:schemeClr val="tx1"/>
                </a:solidFill>
                <a:latin typeface="Aptos" pitchFamily="0" charset="0"/>
                <a:ea typeface="等线" pitchFamily="0" charset="0"/>
                <a:cs typeface="Lucida Sans"/>
              </a:rPr>
              <a:t>+ app uses personalised monitoring, goal-setting, and coaching to help young adults adopt healthier behaviours. Using the PRECEDE–PROCEED planning model ensures a structured approach to designing, implementing, and evaluating the </a:t>
            </a:r>
            <a:r>
              <a:rPr lang="en-US" altLang="zh-CN" sz="2400" b="0" i="0" u="none" strike="noStrike" kern="1200" cap="none" spc="0" baseline="0">
                <a:solidFill>
                  <a:schemeClr val="tx1"/>
                </a:solidFill>
                <a:latin typeface="Aptos" pitchFamily="0" charset="0"/>
                <a:ea typeface="等线" pitchFamily="0" charset="0"/>
                <a:cs typeface="Lucida Sans"/>
              </a:rPr>
              <a:t>intervention.Successful</a:t>
            </a:r>
            <a:r>
              <a:rPr lang="en-US" altLang="zh-CN" sz="2400" b="0" i="0" u="none" strike="noStrike" kern="1200" cap="none" spc="0" baseline="0">
                <a:solidFill>
                  <a:schemeClr val="tx1"/>
                </a:solidFill>
                <a:latin typeface="Aptos" pitchFamily="0" charset="0"/>
                <a:ea typeface="等线" pitchFamily="0" charset="0"/>
                <a:cs typeface="Lucida Sans"/>
              </a:rPr>
              <a:t> digital health interventions require collaboration between healthcare, technology, and public health sectors. Ethical and legal standards must also be addressed to ensure effective </a:t>
            </a:r>
            <a:r>
              <a:rPr lang="en-US" altLang="zh-CN" sz="2400" b="0" i="0" u="none" strike="noStrike" kern="1200" cap="none" spc="0" baseline="0">
                <a:solidFill>
                  <a:schemeClr val="tx1"/>
                </a:solidFill>
                <a:latin typeface="Aptos" pitchFamily="0" charset="0"/>
                <a:ea typeface="等线" pitchFamily="0" charset="0"/>
                <a:cs typeface="Lucida Sans"/>
              </a:rPr>
              <a:t>implementation.Therefore</a:t>
            </a:r>
            <a:r>
              <a:rPr lang="en-US" altLang="zh-CN" sz="2400" b="0" i="0" u="none" strike="noStrike" kern="1200" cap="none" spc="0" baseline="0">
                <a:solidFill>
                  <a:schemeClr val="tx1"/>
                </a:solidFill>
                <a:latin typeface="Aptos" pitchFamily="0" charset="0"/>
                <a:ea typeface="等线" pitchFamily="0" charset="0"/>
                <a:cs typeface="Lucida Sans"/>
              </a:rPr>
              <a:t>, digital health technologies have strong potential to improve population health outcomes, reduce healthcare burdens, and support long-term obesity prevention strategies.</a:t>
            </a:r>
            <a:endParaRPr lang="zh-CN" altLang="en-US" sz="24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641487175"/>
      </p:ext>
    </p:extLst>
  </p:cSld>
  <p:clrMapOvr>
    <a:masterClrMapping/>
  </p:clrMapOvr>
</p:sld>
</file>

<file path=ppt/slides/slide5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406" name="Text box"/>
          <p:cNvSpPr>
            <a:spLocks noGrp="1"/>
          </p:cNvSpPr>
          <p:nvPr>
            <p:ph type="title"/>
          </p:nvPr>
        </p:nvSpPr>
        <p:spPr>
          <a:xfrm rot="0">
            <a:off x="838200" y="365124"/>
            <a:ext cx="10515600" cy="1325562"/>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3400" b="1" i="0" u="none" strike="noStrike" kern="1200" cap="none" spc="0" baseline="0">
                <a:solidFill>
                  <a:schemeClr val="tx1"/>
                </a:solidFill>
                <a:latin typeface="Aptos Display" pitchFamily="0" charset="0"/>
                <a:ea typeface="等线 Light" pitchFamily="0" charset="0"/>
                <a:cs typeface="Lucida Sans"/>
              </a:rPr>
              <a:t>References</a:t>
            </a:r>
            <a:endParaRPr lang="zh-CN" altLang="en-US" sz="3400" b="1" i="0" u="none" strike="noStrike" kern="1200" cap="none" spc="0" baseline="0">
              <a:solidFill>
                <a:schemeClr val="tx1"/>
              </a:solidFill>
              <a:latin typeface="Aptos Display" pitchFamily="0" charset="0"/>
              <a:ea typeface="等线 Light" pitchFamily="0" charset="0"/>
              <a:cs typeface="Lucida Sans"/>
            </a:endParaRPr>
          </a:p>
        </p:txBody>
      </p:sp>
      <p:sp>
        <p:nvSpPr>
          <p:cNvPr id="407" name="Text box"/>
          <p:cNvSpPr>
            <a:spLocks noGrp="1"/>
          </p:cNvSpPr>
          <p:nvPr>
            <p:ph type="body" idx="1"/>
          </p:nvPr>
        </p:nvSpPr>
        <p:spPr>
          <a:xfrm rot="0">
            <a:off x="838200" y="1825625"/>
            <a:ext cx="10515600" cy="4351338"/>
          </a:xfrm>
          <a:prstGeom prst="rect"/>
          <a:noFill/>
          <a:ln w="12700" cmpd="sng" cap="flat">
            <a:noFill/>
            <a:prstDash val="solid"/>
            <a:miter/>
          </a:ln>
        </p:spPr>
        <p:txBody>
          <a:bodyPr vert="horz" wrap="square" lIns="91440" tIns="45720" rIns="91440" bIns="45720" anchor="t" anchorCtr="0">
            <a:prstTxWarp prst="textNoShape"/>
          </a:bodyPr>
          <a:lstStyle/>
          <a:p>
            <a:pPr marL="228600" indent="-228600" algn="l">
              <a:lnSpc>
                <a:spcPct val="70000"/>
              </a:lnSpc>
              <a:spcBef>
                <a:spcPts val="1000"/>
              </a:spcBef>
              <a:spcAft>
                <a:spcPts val="0"/>
              </a:spcAft>
              <a:buFont typeface="Arial" pitchFamily="34" charset="0"/>
              <a:buChar char="•"/>
            </a:pPr>
            <a:r>
              <a:rPr lang="en-US" altLang="zh-CN" sz="1300" b="0" i="0" u="none" strike="noStrike" kern="1200" cap="none" spc="0" baseline="0">
                <a:solidFill>
                  <a:schemeClr val="tx1"/>
                </a:solidFill>
                <a:latin typeface="Aptos" pitchFamily="0" charset="0"/>
                <a:ea typeface="等线" pitchFamily="0" charset="0"/>
                <a:cs typeface="Lucida Sans"/>
              </a:rPr>
              <a:t>Irvin, L., Madden, L.A., Marshall, P. and Vince, R.V., 2023. Digital health solutions for weight loss and obesity: a narrative review. Nutrients, 15(8), p.1858.</a:t>
            </a:r>
            <a:endParaRPr lang="en-US" altLang="zh-CN" sz="13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300" b="0" i="0" u="none" strike="noStrike" kern="1200" cap="none" spc="0" baseline="0">
                <a:solidFill>
                  <a:schemeClr val="tx1"/>
                </a:solidFill>
                <a:latin typeface="Aptos" pitchFamily="0" charset="0"/>
                <a:ea typeface="等线" pitchFamily="0" charset="0"/>
                <a:cs typeface="Lucida Sans"/>
              </a:rPr>
              <a:t>Hinchliffe, N., </a:t>
            </a:r>
            <a:r>
              <a:rPr lang="en-US" altLang="zh-CN" sz="1300" b="0" i="0" u="none" strike="noStrike" kern="1200" cap="none" spc="0" baseline="0">
                <a:solidFill>
                  <a:schemeClr val="tx1"/>
                </a:solidFill>
                <a:latin typeface="Aptos" pitchFamily="0" charset="0"/>
                <a:ea typeface="等线" pitchFamily="0" charset="0"/>
                <a:cs typeface="Lucida Sans"/>
              </a:rPr>
              <a:t>Capehorn</a:t>
            </a:r>
            <a:r>
              <a:rPr lang="en-US" altLang="zh-CN" sz="1300" b="0" i="0" u="none" strike="noStrike" kern="1200" cap="none" spc="0" baseline="0">
                <a:solidFill>
                  <a:schemeClr val="tx1"/>
                </a:solidFill>
                <a:latin typeface="Aptos" pitchFamily="0" charset="0"/>
                <a:ea typeface="等线" pitchFamily="0" charset="0"/>
                <a:cs typeface="Lucida Sans"/>
              </a:rPr>
              <a:t>, M.S., </a:t>
            </a:r>
            <a:r>
              <a:rPr lang="en-US" altLang="zh-CN" sz="1300" b="0" i="0" u="none" strike="noStrike" kern="1200" cap="none" spc="0" baseline="0">
                <a:solidFill>
                  <a:schemeClr val="tx1"/>
                </a:solidFill>
                <a:latin typeface="Aptos" pitchFamily="0" charset="0"/>
                <a:ea typeface="等线" pitchFamily="0" charset="0"/>
                <a:cs typeface="Lucida Sans"/>
              </a:rPr>
              <a:t>Bewick</a:t>
            </a:r>
            <a:r>
              <a:rPr lang="en-US" altLang="zh-CN" sz="1300" b="0" i="0" u="none" strike="noStrike" kern="1200" cap="none" spc="0" baseline="0">
                <a:solidFill>
                  <a:schemeClr val="tx1"/>
                </a:solidFill>
                <a:latin typeface="Aptos" pitchFamily="0" charset="0"/>
                <a:ea typeface="等线" pitchFamily="0" charset="0"/>
                <a:cs typeface="Lucida Sans"/>
              </a:rPr>
              <a:t>, M. and </a:t>
            </a:r>
            <a:r>
              <a:rPr lang="en-US" altLang="zh-CN" sz="1300" b="0" i="0" u="none" strike="noStrike" kern="1200" cap="none" spc="0" baseline="0">
                <a:solidFill>
                  <a:schemeClr val="tx1"/>
                </a:solidFill>
                <a:latin typeface="Aptos" pitchFamily="0" charset="0"/>
                <a:ea typeface="等线" pitchFamily="0" charset="0"/>
                <a:cs typeface="Lucida Sans"/>
              </a:rPr>
              <a:t>Feenie</a:t>
            </a:r>
            <a:r>
              <a:rPr lang="en-US" altLang="zh-CN" sz="1300" b="0" i="0" u="none" strike="noStrike" kern="1200" cap="none" spc="0" baseline="0">
                <a:solidFill>
                  <a:schemeClr val="tx1"/>
                </a:solidFill>
                <a:latin typeface="Aptos" pitchFamily="0" charset="0"/>
                <a:ea typeface="等线" pitchFamily="0" charset="0"/>
                <a:cs typeface="Lucida Sans"/>
              </a:rPr>
              <a:t>, J., 2022. The potential role of digital health in obesity care. Advances in Therapy, 39(10), pp.4397-4412.</a:t>
            </a:r>
            <a:endParaRPr lang="en-US" altLang="zh-CN" sz="13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300" b="0" i="0" u="none" strike="noStrike" kern="1200" cap="none" spc="0" baseline="0">
                <a:solidFill>
                  <a:schemeClr val="tx1"/>
                </a:solidFill>
                <a:latin typeface="Aptos" pitchFamily="0" charset="0"/>
                <a:ea typeface="等线" pitchFamily="0" charset="0"/>
                <a:cs typeface="Lucida Sans"/>
              </a:rPr>
              <a:t>Office for Health Improvement and Disparities (2025) Obesity profile: short statistical commentary, May 2025 GOV.UK. Available at: https://www.gov.uk/government/statistics/obesity-profile-may-2025-update/obesity-profile-short-statistical-commentary-may-2025 (Accessed: 11 March 2026).</a:t>
            </a:r>
            <a:endParaRPr lang="en-US" altLang="zh-CN" sz="13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300" b="0" i="0" u="none" strike="noStrike" kern="1200" cap="none" spc="0" baseline="0">
                <a:solidFill>
                  <a:schemeClr val="tx1"/>
                </a:solidFill>
                <a:latin typeface="Aptos" pitchFamily="0" charset="0"/>
                <a:ea typeface="等线" pitchFamily="0" charset="0"/>
                <a:cs typeface="Lucida Sans"/>
              </a:rPr>
              <a:t>Richards, R., Wren, G. and Whitman, M., 2024. The potential of a digital weight management program to support specialist weight management services in the UK National Health Service: retrospective analysis. JMIR diabetes, 9(1), p.e52987.</a:t>
            </a:r>
            <a:endParaRPr lang="en-US" altLang="zh-CN" sz="13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300" b="0" i="0" u="none" strike="noStrike" kern="1200" cap="none" spc="0" baseline="0">
                <a:solidFill>
                  <a:schemeClr val="tx1"/>
                </a:solidFill>
                <a:latin typeface="Aptos" pitchFamily="0" charset="0"/>
                <a:ea typeface="等线" pitchFamily="0" charset="0"/>
                <a:cs typeface="Lucida Sans"/>
              </a:rPr>
              <a:t>Public Health England (2021) Better Health campaign: evaluation of the NHS 12-week weight loss plan app. London: </a:t>
            </a:r>
            <a:r>
              <a:rPr lang="en-US" altLang="zh-CN" sz="1300" b="0" i="0" u="none" strike="noStrike" kern="1200" cap="none" spc="0" baseline="0">
                <a:solidFill>
                  <a:schemeClr val="tx1"/>
                </a:solidFill>
                <a:latin typeface="Aptos" pitchFamily="0" charset="0"/>
                <a:ea typeface="等线" pitchFamily="0" charset="0"/>
                <a:cs typeface="Lucida Sans"/>
              </a:rPr>
              <a:t>PHEAvailable</a:t>
            </a:r>
            <a:r>
              <a:rPr lang="en-US" altLang="zh-CN" sz="1300" b="0" i="0" u="none" strike="noStrike" kern="1200" cap="none" spc="0" baseline="0">
                <a:solidFill>
                  <a:schemeClr val="tx1"/>
                </a:solidFill>
                <a:latin typeface="Aptos" pitchFamily="0" charset="0"/>
                <a:ea typeface="等线" pitchFamily="0" charset="0"/>
                <a:cs typeface="Lucida Sans"/>
              </a:rPr>
              <a:t> at: https://assets.publishing.service.gov.uk/media/61265801e90e070541075822/Evaluation_of_the_NHS_App_PHE_Report_25Aug2020.pdf (Accessed: 11 March 2026).</a:t>
            </a:r>
            <a:endParaRPr lang="en-US" altLang="zh-CN" sz="13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300" b="0" i="0" u="none" strike="noStrike" kern="1200" cap="none" spc="0" baseline="0">
                <a:solidFill>
                  <a:schemeClr val="tx1"/>
                </a:solidFill>
                <a:latin typeface="Aptos" pitchFamily="0" charset="0"/>
                <a:ea typeface="等线" pitchFamily="0" charset="0"/>
                <a:cs typeface="Lucida Sans"/>
              </a:rPr>
              <a:t>Schoeppe</a:t>
            </a:r>
            <a:r>
              <a:rPr lang="en-US" altLang="zh-CN" sz="1300" b="0" i="0" u="none" strike="noStrike" kern="1200" cap="none" spc="0" baseline="0">
                <a:solidFill>
                  <a:schemeClr val="tx1"/>
                </a:solidFill>
                <a:latin typeface="Aptos" pitchFamily="0" charset="0"/>
                <a:ea typeface="等线" pitchFamily="0" charset="0"/>
                <a:cs typeface="Lucida Sans"/>
              </a:rPr>
              <a:t>, S., Alley, S., Rebar, A.L., Hayman, M., Bray, N.A., Van </a:t>
            </a:r>
            <a:r>
              <a:rPr lang="en-US" altLang="zh-CN" sz="1300" b="0" i="0" u="none" strike="noStrike" kern="1200" cap="none" spc="0" baseline="0">
                <a:solidFill>
                  <a:schemeClr val="tx1"/>
                </a:solidFill>
                <a:latin typeface="Aptos" pitchFamily="0" charset="0"/>
                <a:ea typeface="等线" pitchFamily="0" charset="0"/>
                <a:cs typeface="Lucida Sans"/>
              </a:rPr>
              <a:t>Lippevelde</a:t>
            </a:r>
            <a:r>
              <a:rPr lang="en-US" altLang="zh-CN" sz="1300" b="0" i="0" u="none" strike="noStrike" kern="1200" cap="none" spc="0" baseline="0">
                <a:solidFill>
                  <a:schemeClr val="tx1"/>
                </a:solidFill>
                <a:latin typeface="Aptos" pitchFamily="0" charset="0"/>
                <a:ea typeface="等线" pitchFamily="0" charset="0"/>
                <a:cs typeface="Lucida Sans"/>
              </a:rPr>
              <a:t>, W., </a:t>
            </a:r>
            <a:r>
              <a:rPr lang="en-US" altLang="zh-CN" sz="1300" b="0" i="0" u="none" strike="noStrike" kern="1200" cap="none" spc="0" baseline="0">
                <a:solidFill>
                  <a:schemeClr val="tx1"/>
                </a:solidFill>
                <a:latin typeface="Aptos" pitchFamily="0" charset="0"/>
                <a:ea typeface="等线" pitchFamily="0" charset="0"/>
                <a:cs typeface="Lucida Sans"/>
              </a:rPr>
              <a:t>Gnam</a:t>
            </a:r>
            <a:r>
              <a:rPr lang="en-US" altLang="zh-CN" sz="1300" b="0" i="0" u="none" strike="noStrike" kern="1200" cap="none" spc="0" baseline="0">
                <a:solidFill>
                  <a:schemeClr val="tx1"/>
                </a:solidFill>
                <a:latin typeface="Aptos" pitchFamily="0" charset="0"/>
                <a:ea typeface="等线" pitchFamily="0" charset="0"/>
                <a:cs typeface="Lucida Sans"/>
              </a:rPr>
              <a:t>, J.P., </a:t>
            </a:r>
            <a:r>
              <a:rPr lang="en-US" altLang="zh-CN" sz="1300" b="0" i="0" u="none" strike="noStrike" kern="1200" cap="none" spc="0" baseline="0">
                <a:solidFill>
                  <a:schemeClr val="tx1"/>
                </a:solidFill>
                <a:latin typeface="Aptos" pitchFamily="0" charset="0"/>
                <a:ea typeface="等线" pitchFamily="0" charset="0"/>
                <a:cs typeface="Lucida Sans"/>
              </a:rPr>
              <a:t>Bachert</a:t>
            </a:r>
            <a:r>
              <a:rPr lang="en-US" altLang="zh-CN" sz="1300" b="0" i="0" u="none" strike="noStrike" kern="1200" cap="none" spc="0" baseline="0">
                <a:solidFill>
                  <a:schemeClr val="tx1"/>
                </a:solidFill>
                <a:latin typeface="Aptos" pitchFamily="0" charset="0"/>
                <a:ea typeface="等线" pitchFamily="0" charset="0"/>
                <a:cs typeface="Lucida Sans"/>
              </a:rPr>
              <a:t>, P., </a:t>
            </a:r>
            <a:r>
              <a:rPr lang="en-US" altLang="zh-CN" sz="1300" b="0" i="0" u="none" strike="noStrike" kern="1200" cap="none" spc="0" baseline="0">
                <a:solidFill>
                  <a:schemeClr val="tx1"/>
                </a:solidFill>
                <a:latin typeface="Aptos" pitchFamily="0" charset="0"/>
                <a:ea typeface="等线" pitchFamily="0" charset="0"/>
                <a:cs typeface="Lucida Sans"/>
              </a:rPr>
              <a:t>Direito</a:t>
            </a:r>
            <a:r>
              <a:rPr lang="en-US" altLang="zh-CN" sz="1300" b="0" i="0" u="none" strike="noStrike" kern="1200" cap="none" spc="0" baseline="0">
                <a:solidFill>
                  <a:schemeClr val="tx1"/>
                </a:solidFill>
                <a:latin typeface="Aptos" pitchFamily="0" charset="0"/>
                <a:ea typeface="等线" pitchFamily="0" charset="0"/>
                <a:cs typeface="Lucida Sans"/>
              </a:rPr>
              <a:t>, A. and </a:t>
            </a:r>
            <a:r>
              <a:rPr lang="en-US" altLang="zh-CN" sz="1300" b="0" i="0" u="none" strike="noStrike" kern="1200" cap="none" spc="0" baseline="0">
                <a:solidFill>
                  <a:schemeClr val="tx1"/>
                </a:solidFill>
                <a:latin typeface="Aptos" pitchFamily="0" charset="0"/>
                <a:ea typeface="等线" pitchFamily="0" charset="0"/>
                <a:cs typeface="Lucida Sans"/>
              </a:rPr>
              <a:t>Vandelanotte</a:t>
            </a:r>
            <a:r>
              <a:rPr lang="en-US" altLang="zh-CN" sz="1300" b="0" i="0" u="none" strike="noStrike" kern="1200" cap="none" spc="0" baseline="0">
                <a:solidFill>
                  <a:schemeClr val="tx1"/>
                </a:solidFill>
                <a:latin typeface="Aptos" pitchFamily="0" charset="0"/>
                <a:ea typeface="等线" pitchFamily="0" charset="0"/>
                <a:cs typeface="Lucida Sans"/>
              </a:rPr>
              <a:t>, C., 2017. Apps to improve diet, physical activity and sedentary </a:t>
            </a:r>
            <a:r>
              <a:rPr lang="en-US" altLang="zh-CN" sz="1300" b="0" i="0" u="none" strike="noStrike" kern="1200" cap="none" spc="0" baseline="0">
                <a:solidFill>
                  <a:schemeClr val="tx1"/>
                </a:solidFill>
                <a:latin typeface="Aptos" pitchFamily="0" charset="0"/>
                <a:ea typeface="等线" pitchFamily="0" charset="0"/>
                <a:cs typeface="Lucida Sans"/>
              </a:rPr>
              <a:t>behaviour</a:t>
            </a:r>
            <a:r>
              <a:rPr lang="en-US" altLang="zh-CN" sz="1300" b="0" i="0" u="none" strike="noStrike" kern="1200" cap="none" spc="0" baseline="0">
                <a:solidFill>
                  <a:schemeClr val="tx1"/>
                </a:solidFill>
                <a:latin typeface="Aptos" pitchFamily="0" charset="0"/>
                <a:ea typeface="等线" pitchFamily="0" charset="0"/>
                <a:cs typeface="Lucida Sans"/>
              </a:rPr>
              <a:t> in children and adolescents: a review of quality, features and </a:t>
            </a:r>
            <a:r>
              <a:rPr lang="en-US" altLang="zh-CN" sz="1300" b="0" i="0" u="none" strike="noStrike" kern="1200" cap="none" spc="0" baseline="0">
                <a:solidFill>
                  <a:schemeClr val="tx1"/>
                </a:solidFill>
                <a:latin typeface="Aptos" pitchFamily="0" charset="0"/>
                <a:ea typeface="等线" pitchFamily="0" charset="0"/>
                <a:cs typeface="Lucida Sans"/>
              </a:rPr>
              <a:t>behaviour</a:t>
            </a:r>
            <a:r>
              <a:rPr lang="en-US" altLang="zh-CN" sz="1300" b="0" i="0" u="none" strike="noStrike" kern="1200" cap="none" spc="0" baseline="0">
                <a:solidFill>
                  <a:schemeClr val="tx1"/>
                </a:solidFill>
                <a:latin typeface="Aptos" pitchFamily="0" charset="0"/>
                <a:ea typeface="等线" pitchFamily="0" charset="0"/>
                <a:cs typeface="Lucida Sans"/>
              </a:rPr>
              <a:t> change techniques. International Journal of Behavioral Nutrition and Physical Activity, 14(1), p.83.</a:t>
            </a:r>
            <a:endParaRPr lang="en-US" altLang="zh-CN" sz="13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300" b="0" i="0" u="none" strike="noStrike" kern="1200" cap="none" spc="0" baseline="0">
                <a:solidFill>
                  <a:schemeClr val="tx1"/>
                </a:solidFill>
                <a:latin typeface="Aptos" pitchFamily="0" charset="0"/>
                <a:ea typeface="等线" pitchFamily="0" charset="0"/>
                <a:cs typeface="Lucida Sans"/>
              </a:rPr>
              <a:t>Wang, Y., Min, J., </a:t>
            </a:r>
            <a:r>
              <a:rPr lang="en-US" altLang="zh-CN" sz="1300" b="0" i="0" u="none" strike="noStrike" kern="1200" cap="none" spc="0" baseline="0">
                <a:solidFill>
                  <a:schemeClr val="tx1"/>
                </a:solidFill>
                <a:latin typeface="Aptos" pitchFamily="0" charset="0"/>
                <a:ea typeface="等线" pitchFamily="0" charset="0"/>
                <a:cs typeface="Lucida Sans"/>
              </a:rPr>
              <a:t>Khuri</a:t>
            </a:r>
            <a:r>
              <a:rPr lang="en-US" altLang="zh-CN" sz="1300" b="0" i="0" u="none" strike="noStrike" kern="1200" cap="none" spc="0" baseline="0">
                <a:solidFill>
                  <a:schemeClr val="tx1"/>
                </a:solidFill>
                <a:latin typeface="Aptos" pitchFamily="0" charset="0"/>
                <a:ea typeface="等线" pitchFamily="0" charset="0"/>
                <a:cs typeface="Lucida Sans"/>
              </a:rPr>
              <a:t>, J., </a:t>
            </a:r>
            <a:r>
              <a:rPr lang="en-US" altLang="zh-CN" sz="1300" b="0" i="0" u="none" strike="noStrike" kern="1200" cap="none" spc="0" baseline="0">
                <a:solidFill>
                  <a:schemeClr val="tx1"/>
                </a:solidFill>
                <a:latin typeface="Aptos" pitchFamily="0" charset="0"/>
                <a:ea typeface="等线" pitchFamily="0" charset="0"/>
                <a:cs typeface="Lucida Sans"/>
              </a:rPr>
              <a:t>Xue</a:t>
            </a:r>
            <a:r>
              <a:rPr lang="en-US" altLang="zh-CN" sz="1300" b="0" i="0" u="none" strike="noStrike" kern="1200" cap="none" spc="0" baseline="0">
                <a:solidFill>
                  <a:schemeClr val="tx1"/>
                </a:solidFill>
                <a:latin typeface="Aptos" pitchFamily="0" charset="0"/>
                <a:ea typeface="等线" pitchFamily="0" charset="0"/>
                <a:cs typeface="Lucida Sans"/>
              </a:rPr>
              <a:t>, H., </a:t>
            </a:r>
            <a:r>
              <a:rPr lang="en-US" altLang="zh-CN" sz="1300" b="0" i="0" u="none" strike="noStrike" kern="1200" cap="none" spc="0" baseline="0">
                <a:solidFill>
                  <a:schemeClr val="tx1"/>
                </a:solidFill>
                <a:latin typeface="Aptos" pitchFamily="0" charset="0"/>
                <a:ea typeface="等线" pitchFamily="0" charset="0"/>
                <a:cs typeface="Lucida Sans"/>
              </a:rPr>
              <a:t>Xie</a:t>
            </a:r>
            <a:r>
              <a:rPr lang="en-US" altLang="zh-CN" sz="1300" b="0" i="0" u="none" strike="noStrike" kern="1200" cap="none" spc="0" baseline="0">
                <a:solidFill>
                  <a:schemeClr val="tx1"/>
                </a:solidFill>
                <a:latin typeface="Aptos" pitchFamily="0" charset="0"/>
                <a:ea typeface="等线" pitchFamily="0" charset="0"/>
                <a:cs typeface="Lucida Sans"/>
              </a:rPr>
              <a:t>, B., Kaminsky, L.A. and </a:t>
            </a:r>
            <a:r>
              <a:rPr lang="en-US" altLang="zh-CN" sz="1300" b="0" i="0" u="none" strike="noStrike" kern="1200" cap="none" spc="0" baseline="0">
                <a:solidFill>
                  <a:schemeClr val="tx1"/>
                </a:solidFill>
                <a:latin typeface="Aptos" pitchFamily="0" charset="0"/>
                <a:ea typeface="等线" pitchFamily="0" charset="0"/>
                <a:cs typeface="Lucida Sans"/>
              </a:rPr>
              <a:t>Cheskin</a:t>
            </a:r>
            <a:r>
              <a:rPr lang="en-US" altLang="zh-CN" sz="1300" b="0" i="0" u="none" strike="noStrike" kern="1200" cap="none" spc="0" baseline="0">
                <a:solidFill>
                  <a:schemeClr val="tx1"/>
                </a:solidFill>
                <a:latin typeface="Aptos" pitchFamily="0" charset="0"/>
                <a:ea typeface="等线" pitchFamily="0" charset="0"/>
                <a:cs typeface="Lucida Sans"/>
              </a:rPr>
              <a:t>, L.J., 2020. Effectiveness of mobile health interventions on diabetes and obesity treatment and management: systematic review of systematic reviews. JMIR mHealth and </a:t>
            </a:r>
            <a:r>
              <a:rPr lang="en-US" altLang="zh-CN" sz="1300" b="0" i="0" u="none" strike="noStrike" kern="1200" cap="none" spc="0" baseline="0">
                <a:solidFill>
                  <a:schemeClr val="tx1"/>
                </a:solidFill>
                <a:latin typeface="Aptos" pitchFamily="0" charset="0"/>
                <a:ea typeface="等线" pitchFamily="0" charset="0"/>
                <a:cs typeface="Lucida Sans"/>
              </a:rPr>
              <a:t>uHealth</a:t>
            </a:r>
            <a:r>
              <a:rPr lang="en-US" altLang="zh-CN" sz="1300" b="0" i="0" u="none" strike="noStrike" kern="1200" cap="none" spc="0" baseline="0">
                <a:solidFill>
                  <a:schemeClr val="tx1"/>
                </a:solidFill>
                <a:latin typeface="Aptos" pitchFamily="0" charset="0"/>
                <a:ea typeface="等线" pitchFamily="0" charset="0"/>
                <a:cs typeface="Lucida Sans"/>
              </a:rPr>
              <a:t>, 8(4), p.e15400.</a:t>
            </a:r>
            <a:endParaRPr lang="en-US" altLang="zh-CN" sz="13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300" b="0" i="0" u="none" strike="noStrike" kern="1200" cap="none" spc="0" baseline="0">
                <a:solidFill>
                  <a:schemeClr val="tx1"/>
                </a:solidFill>
                <a:latin typeface="Aptos" pitchFamily="0" charset="0"/>
                <a:ea typeface="等线" pitchFamily="0" charset="0"/>
                <a:cs typeface="Lucida Sans"/>
              </a:rPr>
              <a:t>Wise, J., 2024. NHS weight loss </a:t>
            </a:r>
            <a:r>
              <a:rPr lang="en-US" altLang="zh-CN" sz="1300" b="0" i="0" u="none" strike="noStrike" kern="1200" cap="none" spc="0" baseline="0">
                <a:solidFill>
                  <a:schemeClr val="tx1"/>
                </a:solidFill>
                <a:latin typeface="Aptos" pitchFamily="0" charset="0"/>
                <a:ea typeface="等线" pitchFamily="0" charset="0"/>
                <a:cs typeface="Lucida Sans"/>
              </a:rPr>
              <a:t>programme</a:t>
            </a:r>
            <a:r>
              <a:rPr lang="en-US" altLang="zh-CN" sz="1300" b="0" i="0" u="none" strike="noStrike" kern="1200" cap="none" spc="0" baseline="0">
                <a:solidFill>
                  <a:schemeClr val="tx1"/>
                </a:solidFill>
                <a:latin typeface="Aptos" pitchFamily="0" charset="0"/>
                <a:ea typeface="等线" pitchFamily="0" charset="0"/>
                <a:cs typeface="Lucida Sans"/>
              </a:rPr>
              <a:t> produces moderate benefit, analysis shows. BMJ: British Medical Journal (Online), 385, p.q930.</a:t>
            </a:r>
            <a:endParaRPr lang="en-US" altLang="zh-CN" sz="13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r>
              <a:rPr lang="en-US" altLang="zh-CN" sz="1300" b="0" i="0" u="none" strike="noStrike" kern="1200" cap="none" spc="0" baseline="0">
                <a:solidFill>
                  <a:schemeClr val="tx1"/>
                </a:solidFill>
                <a:latin typeface="Aptos" pitchFamily="0" charset="0"/>
                <a:ea typeface="等线" pitchFamily="0" charset="0"/>
                <a:cs typeface="Lucida Sans"/>
              </a:rPr>
              <a:t>World Health Organization (2025). Obesity and overweight World Health Organization. World Health Organization. Available at: https://www.who.int/news-room/fact-sheets/detail/obesity-and-overweight (Accessed: 11 March 2026).</a:t>
            </a:r>
            <a:endParaRPr lang="en-US" altLang="zh-CN" sz="13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endParaRPr lang="en-US" altLang="zh-CN" sz="13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endParaRPr lang="en-US" altLang="zh-CN" sz="1300" b="0" i="0" u="none" strike="noStrike" kern="1200" cap="none" spc="0" baseline="0">
              <a:solidFill>
                <a:schemeClr val="tx1"/>
              </a:solidFill>
              <a:latin typeface="Aptos" pitchFamily="0" charset="0"/>
              <a:ea typeface="等线" pitchFamily="0" charset="0"/>
              <a:cs typeface="Lucida Sans"/>
            </a:endParaRPr>
          </a:p>
          <a:p>
            <a:pPr marL="228600" indent="-228600" algn="l">
              <a:lnSpc>
                <a:spcPct val="70000"/>
              </a:lnSpc>
              <a:spcBef>
                <a:spcPts val="1000"/>
              </a:spcBef>
              <a:spcAft>
                <a:spcPts val="0"/>
              </a:spcAft>
              <a:buFont typeface="Arial" pitchFamily="34" charset="0"/>
              <a:buChar char="•"/>
            </a:pPr>
            <a:endParaRPr lang="zh-CN" altLang="en-US" sz="1300" b="0" i="0" u="none" strike="noStrike" kern="1200" cap="none" spc="0" baseline="0">
              <a:solidFill>
                <a:schemeClr val="tx1"/>
              </a:solidFill>
              <a:latin typeface="Aptos" pitchFamily="0" charset="0"/>
              <a:ea typeface="等线" pitchFamily="0" charset="0"/>
              <a:cs typeface="Lucida Sans"/>
            </a:endParaRPr>
          </a:p>
        </p:txBody>
      </p:sp>
    </p:spTree>
    <p:extLst>
      <p:ext uri="{BB962C8B-B14F-4D97-AF65-F5344CB8AC3E}">
        <p14:creationId xmlns:p14="http://schemas.microsoft.com/office/powerpoint/2010/main" val="1660821014"/>
      </p:ext>
    </p:extLst>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
        <a:ea typeface=""/>
        <a:cs typeface=""/>
      </a:majorFont>
      <a:minorFont>
        <a:latin typeface=""/>
        <a:ea typeface=""/>
        <a:cs typeface=""/>
      </a:minorFont>
    </a:fontScheme>
    <a:fmtScheme name="Office Theme">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0</TotalTime>
  <Application>Honor_Office</Application>
</Properties>
</file>

<file path=docProps/core.xml><?xml version="1.0" encoding="utf-8"?>
<cp:coreProperties xmlns:cp="http://schemas.openxmlformats.org/package/2006/metadata/core-properties" xmlns:dc="http://purl.org/dc/elements/1.1/" xmlns:dcterms="http://purl.org/dc/terms/" xmlns:xsi="http://www.w3.org/2001/XMLSchema-instance">
  <cp:lastModifiedBy>HONOR Docs</cp:lastModifiedBy>
  <cp:revision>1</cp:revision>
  <dcterms:created xsi:type="dcterms:W3CDTF">2026-03-12T08:41:00Z</dcterms:created>
  <dcterms:modified xsi:type="dcterms:W3CDTF">2026-03-15T14:43:40Z</dcterms:modified>
</cp:coreProperties>
</file>