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8"/>
  </p:notesMasterIdLst>
  <p:sldIdLst>
    <p:sldId id="259" r:id="rId2"/>
    <p:sldId id="260" r:id="rId3"/>
    <p:sldId id="261" r:id="rId4"/>
    <p:sldId id="262" r:id="rId5"/>
    <p:sldId id="263" r:id="rId6"/>
    <p:sldId id="264"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6980" autoAdjust="0"/>
  </p:normalViewPr>
  <p:slideViewPr>
    <p:cSldViewPr snapToGrid="0">
      <p:cViewPr varScale="1">
        <p:scale>
          <a:sx n="82" d="100"/>
          <a:sy n="82" d="100"/>
        </p:scale>
        <p:origin x="-192"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notesMaster" Target="notesMasters/notesMaster1.xml"/><Relationship Id="rId9" Type="http://schemas.openxmlformats.org/officeDocument/2006/relationships/printerSettings" Target="printerSettings/printerSettings1.bin"/><Relationship Id="rId1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465B27-52ED-4A79-9763-0FFBD47B91EE}" type="datetimeFigureOut">
              <a:rPr lang="en-US" smtClean="0"/>
              <a:t>20/12/19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354229-3735-42F1-BFFD-905D46914373}" type="slidenum">
              <a:rPr lang="en-US" smtClean="0"/>
              <a:t>‹#›</a:t>
            </a:fld>
            <a:endParaRPr lang="en-US"/>
          </a:p>
        </p:txBody>
      </p:sp>
    </p:spTree>
    <p:extLst>
      <p:ext uri="{BB962C8B-B14F-4D97-AF65-F5344CB8AC3E}">
        <p14:creationId xmlns:p14="http://schemas.microsoft.com/office/powerpoint/2010/main" val="915427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security guards accounted for the £200 millions and this states that the employees are 50 thousand in this industry. But a decrease of 3 % is recorded because of recession. It was also outlined that increase in terrorism has increased the demand of the security guard services. This is due to the fact that security is the major issue for the big business. With this the market segmentation was outlined and the segment selected was building management firms, large retail companies, event venues and educational institutions.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1</a:t>
            </a:fld>
            <a:endParaRPr lang="en-US"/>
          </a:p>
        </p:txBody>
      </p:sp>
    </p:spTree>
    <p:extLst>
      <p:ext uri="{BB962C8B-B14F-4D97-AF65-F5344CB8AC3E}">
        <p14:creationId xmlns:p14="http://schemas.microsoft.com/office/powerpoint/2010/main" val="1435854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This is majorly because of the reason that these are less risky business as compared to retail and building management business. Thus, the main focus is on the target market only. </a:t>
            </a:r>
            <a:endParaRPr lang="en-US" dirty="0"/>
          </a:p>
        </p:txBody>
      </p:sp>
      <p:sp>
        <p:nvSpPr>
          <p:cNvPr id="4" name="Slide Number Placeholder 3"/>
          <p:cNvSpPr>
            <a:spLocks noGrp="1"/>
          </p:cNvSpPr>
          <p:nvPr>
            <p:ph type="sldNum" sz="quarter" idx="10"/>
          </p:nvPr>
        </p:nvSpPr>
        <p:spPr/>
        <p:txBody>
          <a:bodyPr/>
          <a:lstStyle/>
          <a:p>
            <a:fld id="{25354229-3735-42F1-BFFD-905D46914373}" type="slidenum">
              <a:rPr lang="en-US" smtClean="0"/>
              <a:t>2</a:t>
            </a:fld>
            <a:endParaRPr lang="en-US"/>
          </a:p>
        </p:txBody>
      </p:sp>
    </p:spTree>
    <p:extLst>
      <p:ext uri="{BB962C8B-B14F-4D97-AF65-F5344CB8AC3E}">
        <p14:creationId xmlns:p14="http://schemas.microsoft.com/office/powerpoint/2010/main" val="2629091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New Roman" panose="02020603050405020304" pitchFamily="18" charset="0"/>
                <a:cs typeface="Times New Roman" panose="02020603050405020304" pitchFamily="18" charset="0"/>
              </a:rPr>
              <a:t>This includes the different services given to other business such as security guards, camera system, camera surveillance system and many other security related services. For this different type of marketing are selected to promote the products and services to different types of business. </a:t>
            </a:r>
            <a:endParaRPr lang="en-US" dirty="0"/>
          </a:p>
        </p:txBody>
      </p:sp>
      <p:sp>
        <p:nvSpPr>
          <p:cNvPr id="4" name="Slide Number Placeholder 3"/>
          <p:cNvSpPr>
            <a:spLocks noGrp="1"/>
          </p:cNvSpPr>
          <p:nvPr>
            <p:ph type="sldNum" sz="quarter" idx="10"/>
          </p:nvPr>
        </p:nvSpPr>
        <p:spPr/>
        <p:txBody>
          <a:bodyPr/>
          <a:lstStyle/>
          <a:p>
            <a:fld id="{25354229-3735-42F1-BFFD-905D46914373}" type="slidenum">
              <a:rPr lang="en-US" smtClean="0"/>
              <a:t>3</a:t>
            </a:fld>
            <a:endParaRPr lang="en-US"/>
          </a:p>
        </p:txBody>
      </p:sp>
    </p:spTree>
    <p:extLst>
      <p:ext uri="{BB962C8B-B14F-4D97-AF65-F5344CB8AC3E}">
        <p14:creationId xmlns:p14="http://schemas.microsoft.com/office/powerpoint/2010/main" val="1743900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latin typeface="Times New Roman" panose="02020603050405020304" pitchFamily="18" charset="0"/>
                <a:cs typeface="Times New Roman" panose="02020603050405020304" pitchFamily="18" charset="0"/>
              </a:rPr>
              <a:t>These different companies cover many different types of market, colleges, universities, malls, health care companies, government institutions, real estate, manufacturing and industrial companies. The major practice for facing the competition is the hiring of qualified staff, expertise and knowledge of the owners.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4</a:t>
            </a:fld>
            <a:endParaRPr lang="en-US"/>
          </a:p>
        </p:txBody>
      </p:sp>
    </p:spTree>
    <p:extLst>
      <p:ext uri="{BB962C8B-B14F-4D97-AF65-F5344CB8AC3E}">
        <p14:creationId xmlns:p14="http://schemas.microsoft.com/office/powerpoint/2010/main" val="1532684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For this different type of tactics are being used by the company.  Also, another technique is preparing brochures, business cards and also some videos and power point presentations in order to attract more of the consumers to get in touch with the different segments of the consumers. Also, in the current business world the email campaigns can also be used to advertise along with using SEO that is Search Engine Optimization on Google and </a:t>
            </a:r>
            <a:r>
              <a:rPr lang="en-US" sz="1200" dirty="0" err="1">
                <a:latin typeface="Times New Roman" panose="02020603050405020304" pitchFamily="18" charset="0"/>
                <a:cs typeface="Times New Roman" panose="02020603050405020304" pitchFamily="18" charset="0"/>
              </a:rPr>
              <a:t>analyse</a:t>
            </a:r>
            <a:r>
              <a:rPr lang="en-US" sz="1200" dirty="0">
                <a:latin typeface="Times New Roman" panose="02020603050405020304" pitchFamily="18" charset="0"/>
                <a:cs typeface="Times New Roman" panose="02020603050405020304" pitchFamily="18" charset="0"/>
              </a:rPr>
              <a:t> how many visitors has visited the website of the company. Also, it is very necessary for the company to hire intellectual and competent person so that the sales of the company are fostered. </a:t>
            </a:r>
            <a:endParaRPr lang="en-US" dirty="0"/>
          </a:p>
        </p:txBody>
      </p:sp>
      <p:sp>
        <p:nvSpPr>
          <p:cNvPr id="4" name="Slide Number Placeholder 3"/>
          <p:cNvSpPr>
            <a:spLocks noGrp="1"/>
          </p:cNvSpPr>
          <p:nvPr>
            <p:ph type="sldNum" sz="quarter" idx="10"/>
          </p:nvPr>
        </p:nvSpPr>
        <p:spPr/>
        <p:txBody>
          <a:bodyPr/>
          <a:lstStyle/>
          <a:p>
            <a:fld id="{25354229-3735-42F1-BFFD-905D46914373}" type="slidenum">
              <a:rPr lang="en-US" smtClean="0"/>
              <a:t>5</a:t>
            </a:fld>
            <a:endParaRPr lang="en-US"/>
          </a:p>
        </p:txBody>
      </p:sp>
    </p:spTree>
    <p:extLst>
      <p:ext uri="{BB962C8B-B14F-4D97-AF65-F5344CB8AC3E}">
        <p14:creationId xmlns:p14="http://schemas.microsoft.com/office/powerpoint/2010/main" val="904251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For effective forecast it is very necessary for the company to start with the expenses as there are many expenses. The different types of expenses are like legal charges, use of technology, adverting, marketing, paying of salaries and wages, different types of rent, bills and many other charges. With this estimation the company must also estimate the different sources of income other than sales. This is necessary in order to ensure that whether the income is enough to meet the estimated expenses and cost.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5354229-3735-42F1-BFFD-905D46914373}" type="slidenum">
              <a:rPr lang="en-US" smtClean="0"/>
              <a:t>6</a:t>
            </a:fld>
            <a:endParaRPr lang="en-US"/>
          </a:p>
        </p:txBody>
      </p:sp>
    </p:spTree>
    <p:extLst>
      <p:ext uri="{BB962C8B-B14F-4D97-AF65-F5344CB8AC3E}">
        <p14:creationId xmlns:p14="http://schemas.microsoft.com/office/powerpoint/2010/main" val="3644394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2064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2647F38-B617-4D2F-AE0A-013F0C4D2C57}" type="datetimeFigureOut">
              <a:rPr lang="en-US" smtClean="0"/>
              <a:t>20/12/19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776518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8163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20/12/19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306508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4280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8889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8029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6937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26214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5214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9487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19924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62993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53733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2696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49624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20/12/19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8636945"/>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image" Target="../media/image5.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20/12/19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32797812"/>
      </p:ext>
    </p:extLst>
  </p:cSld>
  <p:clrMap bg1="dk1" tx1="lt1" bg2="dk2"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115297-38A4-41E4-8C34-18889988AA5C}"/>
              </a:ext>
            </a:extLst>
          </p:cNvPr>
          <p:cNvSpPr>
            <a:spLocks noGrp="1"/>
          </p:cNvSpPr>
          <p:nvPr>
            <p:ph type="title"/>
          </p:nvPr>
        </p:nvSpPr>
        <p:spPr>
          <a:xfrm>
            <a:off x="646111" y="452718"/>
            <a:ext cx="9404723" cy="1048278"/>
          </a:xfrm>
        </p:spPr>
        <p:txBody>
          <a:bodyPr>
            <a:normAutofit/>
          </a:bodyPr>
          <a:lstStyle/>
          <a:p>
            <a:r>
              <a:rPr lang="en-GB" b="1" u="sng" dirty="0">
                <a:latin typeface="Times New Roman" panose="02020603050405020304" pitchFamily="18" charset="0"/>
                <a:cs typeface="Times New Roman" panose="02020603050405020304" pitchFamily="18" charset="0"/>
              </a:rPr>
              <a:t>MARKET ANALYSIS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8BF1A2F4-DD86-4758-ACD1-826545E968AB}"/>
              </a:ext>
            </a:extLst>
          </p:cNvPr>
          <p:cNvSpPr>
            <a:spLocks noGrp="1"/>
          </p:cNvSpPr>
          <p:nvPr>
            <p:ph idx="1"/>
          </p:nvPr>
        </p:nvSpPr>
        <p:spPr>
          <a:xfrm>
            <a:off x="1103313" y="2052918"/>
            <a:ext cx="5366498" cy="4195481"/>
          </a:xfrm>
        </p:spPr>
        <p:txBody>
          <a:bodyPr>
            <a:normAutofit lnSpcReduction="10000"/>
          </a:bodyPr>
          <a:lstStyle/>
          <a:p>
            <a:pPr algn="just"/>
            <a:r>
              <a:rPr lang="en-US" sz="2400" dirty="0">
                <a:latin typeface="Times New Roman" panose="02020603050405020304" pitchFamily="18" charset="0"/>
                <a:cs typeface="Times New Roman" panose="02020603050405020304" pitchFamily="18" charset="0"/>
              </a:rPr>
              <a:t>This is defined as the analysis and evaluation of the market and the trends going on in the market. </a:t>
            </a:r>
          </a:p>
          <a:p>
            <a:pPr algn="just"/>
            <a:r>
              <a:rPr lang="en-US" sz="2400" dirty="0">
                <a:latin typeface="Times New Roman" panose="02020603050405020304" pitchFamily="18" charset="0"/>
                <a:cs typeface="Times New Roman" panose="02020603050405020304" pitchFamily="18" charset="0"/>
              </a:rPr>
              <a:t>This is very necessary for the companies to analyze the market before launching any product or service. </a:t>
            </a:r>
          </a:p>
          <a:p>
            <a:pPr algn="just"/>
            <a:r>
              <a:rPr lang="en-US" sz="2400" dirty="0">
                <a:latin typeface="Times New Roman" panose="02020603050405020304" pitchFamily="18" charset="0"/>
                <a:cs typeface="Times New Roman" panose="02020603050405020304" pitchFamily="18" charset="0"/>
              </a:rPr>
              <a:t>With the help of analysis of market for security guard service it was outlined that this industry was £1.1 billion in the year 2018. </a:t>
            </a:r>
          </a:p>
        </p:txBody>
      </p:sp>
      <p:pic>
        <p:nvPicPr>
          <p:cNvPr id="4" name="Picture 3">
            <a:extLst>
              <a:ext uri="{FF2B5EF4-FFF2-40B4-BE49-F238E27FC236}">
                <a16:creationId xmlns="" xmlns:a16="http://schemas.microsoft.com/office/drawing/2014/main" id="{49149C30-3750-4CA6-B49E-645A7F9BF45E}"/>
              </a:ext>
            </a:extLst>
          </p:cNvPr>
          <p:cNvPicPr>
            <a:picLocks noChangeAspect="1"/>
          </p:cNvPicPr>
          <p:nvPr/>
        </p:nvPicPr>
        <p:blipFill>
          <a:blip r:embed="rId3"/>
          <a:stretch>
            <a:fillRect/>
          </a:stretch>
        </p:blipFill>
        <p:spPr>
          <a:xfrm>
            <a:off x="6882724" y="2977875"/>
            <a:ext cx="4882551" cy="3295291"/>
          </a:xfrm>
          <a:prstGeom prst="rect">
            <a:avLst/>
          </a:prstGeom>
        </p:spPr>
      </p:pic>
      <p:pic>
        <p:nvPicPr>
          <p:cNvPr id="5" name="Picture 4" descr="Macintosh HD:Users:oana.manolache:Desktop:997defe6f9144b71b2b8ad1bf91b0004.png"/>
          <p:cNvPicPr/>
          <p:nvPr/>
        </p:nvPicPr>
        <p:blipFill>
          <a:blip r:embed="rId4">
            <a:extLst>
              <a:ext uri="{28A0092B-C50C-407E-A947-70E740481C1C}">
                <a14:useLocalDpi xmlns:a14="http://schemas.microsoft.com/office/drawing/2010/main" val="0"/>
              </a:ext>
            </a:extLst>
          </a:blip>
          <a:srcRect/>
          <a:stretch>
            <a:fillRect/>
          </a:stretch>
        </p:blipFill>
        <p:spPr bwMode="auto">
          <a:xfrm>
            <a:off x="6884028" y="312878"/>
            <a:ext cx="4851916" cy="2374188"/>
          </a:xfrm>
          <a:prstGeom prst="rect">
            <a:avLst/>
          </a:prstGeom>
          <a:noFill/>
          <a:ln>
            <a:noFill/>
          </a:ln>
        </p:spPr>
      </p:pic>
    </p:spTree>
    <p:extLst>
      <p:ext uri="{BB962C8B-B14F-4D97-AF65-F5344CB8AC3E}">
        <p14:creationId xmlns:p14="http://schemas.microsoft.com/office/powerpoint/2010/main" val="1081121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4FBFE61-B0EE-4608-8C62-4EBB3464E9A8}"/>
              </a:ext>
            </a:extLst>
          </p:cNvPr>
          <p:cNvSpPr>
            <a:spLocks noGrp="1"/>
          </p:cNvSpPr>
          <p:nvPr>
            <p:ph type="title"/>
          </p:nvPr>
        </p:nvSpPr>
        <p:spPr>
          <a:xfrm>
            <a:off x="646111" y="452718"/>
            <a:ext cx="9404723" cy="962014"/>
          </a:xfrm>
        </p:spPr>
        <p:txBody>
          <a:bodyPr/>
          <a:lstStyle/>
          <a:p>
            <a:pPr algn="just"/>
            <a:r>
              <a:rPr lang="en-US" b="1" u="sng" dirty="0">
                <a:latin typeface="Times New Roman" panose="02020603050405020304" pitchFamily="18" charset="0"/>
                <a:cs typeface="Times New Roman" panose="02020603050405020304" pitchFamily="18" charset="0"/>
              </a:rPr>
              <a:t>TARGET MARKETING</a:t>
            </a:r>
          </a:p>
        </p:txBody>
      </p:sp>
      <p:sp>
        <p:nvSpPr>
          <p:cNvPr id="3" name="Content Placeholder 2">
            <a:extLst>
              <a:ext uri="{FF2B5EF4-FFF2-40B4-BE49-F238E27FC236}">
                <a16:creationId xmlns="" xmlns:a16="http://schemas.microsoft.com/office/drawing/2014/main" id="{550F79F1-1785-498E-A645-38FD13C24C81}"/>
              </a:ext>
            </a:extLst>
          </p:cNvPr>
          <p:cNvSpPr>
            <a:spLocks noGrp="1"/>
          </p:cNvSpPr>
          <p:nvPr>
            <p:ph idx="1"/>
          </p:nvPr>
        </p:nvSpPr>
        <p:spPr>
          <a:xfrm>
            <a:off x="879894" y="2388120"/>
            <a:ext cx="5538159" cy="3759462"/>
          </a:xfrm>
        </p:spPr>
        <p:txBody>
          <a:bodyPr>
            <a:noAutofit/>
          </a:bodyPr>
          <a:lstStyle/>
          <a:p>
            <a:pPr algn="just"/>
            <a:r>
              <a:rPr lang="en-US" sz="2400" dirty="0">
                <a:latin typeface="Times New Roman" panose="02020603050405020304" pitchFamily="18" charset="0"/>
                <a:cs typeface="Times New Roman" panose="02020603050405020304" pitchFamily="18" charset="0"/>
              </a:rPr>
              <a:t>The major target for the security companies are the retail and building management process. </a:t>
            </a:r>
          </a:p>
          <a:p>
            <a:pPr algn="just"/>
            <a:r>
              <a:rPr lang="en-US" sz="2400" dirty="0">
                <a:latin typeface="Times New Roman" panose="02020603050405020304" pitchFamily="18" charset="0"/>
                <a:cs typeface="Times New Roman" panose="02020603050405020304" pitchFamily="18" charset="0"/>
              </a:rPr>
              <a:t>This is majorly because </a:t>
            </a:r>
            <a:r>
              <a:rPr lang="en-US" sz="2400"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these require more security services as compared to the educational institutes and the event venues. </a:t>
            </a:r>
          </a:p>
        </p:txBody>
      </p:sp>
      <p:pic>
        <p:nvPicPr>
          <p:cNvPr id="4" name="Picture 3">
            <a:extLst>
              <a:ext uri="{FF2B5EF4-FFF2-40B4-BE49-F238E27FC236}">
                <a16:creationId xmlns="" xmlns:a16="http://schemas.microsoft.com/office/drawing/2014/main" id="{396211E5-8E8F-4C9F-8FCB-838B7D528226}"/>
              </a:ext>
            </a:extLst>
          </p:cNvPr>
          <p:cNvPicPr>
            <a:picLocks noChangeAspect="1"/>
          </p:cNvPicPr>
          <p:nvPr/>
        </p:nvPicPr>
        <p:blipFill>
          <a:blip r:embed="rId3"/>
          <a:stretch>
            <a:fillRect/>
          </a:stretch>
        </p:blipFill>
        <p:spPr>
          <a:xfrm>
            <a:off x="7297947" y="2388121"/>
            <a:ext cx="4014159" cy="3081026"/>
          </a:xfrm>
          <a:prstGeom prst="rect">
            <a:avLst/>
          </a:prstGeom>
        </p:spPr>
      </p:pic>
    </p:spTree>
    <p:extLst>
      <p:ext uri="{BB962C8B-B14F-4D97-AF65-F5344CB8AC3E}">
        <p14:creationId xmlns:p14="http://schemas.microsoft.com/office/powerpoint/2010/main" val="419515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4D9B46-F1FD-4B23-945E-EEB3192B186F}"/>
              </a:ext>
            </a:extLst>
          </p:cNvPr>
          <p:cNvSpPr>
            <a:spLocks noGrp="1"/>
          </p:cNvSpPr>
          <p:nvPr>
            <p:ph type="title"/>
          </p:nvPr>
        </p:nvSpPr>
        <p:spPr>
          <a:xfrm>
            <a:off x="646111" y="452718"/>
            <a:ext cx="9404723" cy="823991"/>
          </a:xfrm>
        </p:spPr>
        <p:txBody>
          <a:bodyPr/>
          <a:lstStyle/>
          <a:p>
            <a:r>
              <a:rPr lang="en-US" b="1" u="sng" dirty="0">
                <a:latin typeface="Times New Roman" panose="02020603050405020304" pitchFamily="18" charset="0"/>
                <a:cs typeface="Times New Roman" panose="02020603050405020304" pitchFamily="18" charset="0"/>
              </a:rPr>
              <a:t>PRODUCT, SERVICE AND DEVELOPMENT</a:t>
            </a:r>
            <a:endParaRPr lang="en-US" b="1" u="sng" dirty="0"/>
          </a:p>
        </p:txBody>
      </p:sp>
      <p:sp>
        <p:nvSpPr>
          <p:cNvPr id="3" name="Content Placeholder 2">
            <a:extLst>
              <a:ext uri="{FF2B5EF4-FFF2-40B4-BE49-F238E27FC236}">
                <a16:creationId xmlns="" xmlns:a16="http://schemas.microsoft.com/office/drawing/2014/main" id="{676131F2-7475-44DD-BAFC-63A5CE9C7AEB}"/>
              </a:ext>
            </a:extLst>
          </p:cNvPr>
          <p:cNvSpPr>
            <a:spLocks noGrp="1"/>
          </p:cNvSpPr>
          <p:nvPr>
            <p:ph idx="1"/>
          </p:nvPr>
        </p:nvSpPr>
        <p:spPr>
          <a:xfrm>
            <a:off x="810883" y="2556931"/>
            <a:ext cx="6142008" cy="3589869"/>
          </a:xfrm>
        </p:spPr>
        <p:txBody>
          <a:bodyPr>
            <a:normAutofit/>
          </a:bodyPr>
          <a:lstStyle/>
          <a:p>
            <a:pPr algn="just"/>
            <a:r>
              <a:rPr lang="en-US" sz="2400" dirty="0">
                <a:latin typeface="Times New Roman" panose="02020603050405020304" pitchFamily="18" charset="0"/>
                <a:cs typeface="Times New Roman" panose="02020603050405020304" pitchFamily="18" charset="0"/>
              </a:rPr>
              <a:t>The demand of security guard services depends upon the business and their size. </a:t>
            </a:r>
          </a:p>
          <a:p>
            <a:pPr algn="just"/>
            <a:r>
              <a:rPr lang="en-US" sz="2400" dirty="0">
                <a:latin typeface="Times New Roman" panose="02020603050405020304" pitchFamily="18" charset="0"/>
                <a:cs typeface="Times New Roman" panose="02020603050405020304" pitchFamily="18" charset="0"/>
              </a:rPr>
              <a:t>This is mainly because of the fact that there are many different types of business and all of them deals in different way and requirement of security is also different. </a:t>
            </a:r>
          </a:p>
        </p:txBody>
      </p:sp>
      <p:pic>
        <p:nvPicPr>
          <p:cNvPr id="4" name="Picture 3">
            <a:extLst>
              <a:ext uri="{FF2B5EF4-FFF2-40B4-BE49-F238E27FC236}">
                <a16:creationId xmlns="" xmlns:a16="http://schemas.microsoft.com/office/drawing/2014/main" id="{1F642633-B7D9-4D32-A396-867CF17B47A5}"/>
              </a:ext>
            </a:extLst>
          </p:cNvPr>
          <p:cNvPicPr>
            <a:picLocks noChangeAspect="1"/>
          </p:cNvPicPr>
          <p:nvPr/>
        </p:nvPicPr>
        <p:blipFill>
          <a:blip r:embed="rId3"/>
          <a:stretch>
            <a:fillRect/>
          </a:stretch>
        </p:blipFill>
        <p:spPr>
          <a:xfrm>
            <a:off x="7694762" y="2249337"/>
            <a:ext cx="4224068" cy="3429000"/>
          </a:xfrm>
          <a:prstGeom prst="rect">
            <a:avLst/>
          </a:prstGeom>
        </p:spPr>
      </p:pic>
    </p:spTree>
    <p:extLst>
      <p:ext uri="{BB962C8B-B14F-4D97-AF65-F5344CB8AC3E}">
        <p14:creationId xmlns:p14="http://schemas.microsoft.com/office/powerpoint/2010/main" val="289553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709C16D-5906-4EF1-9F16-C4E9F19885B8}"/>
              </a:ext>
            </a:extLst>
          </p:cNvPr>
          <p:cNvSpPr>
            <a:spLocks noGrp="1"/>
          </p:cNvSpPr>
          <p:nvPr>
            <p:ph type="title"/>
          </p:nvPr>
        </p:nvSpPr>
        <p:spPr>
          <a:xfrm>
            <a:off x="646111" y="452718"/>
            <a:ext cx="9404723" cy="1013773"/>
          </a:xfrm>
        </p:spPr>
        <p:txBody>
          <a:bodyPr>
            <a:normAutofit/>
          </a:bodyPr>
          <a:lstStyle/>
          <a:p>
            <a:r>
              <a:rPr lang="en-GB" b="1" u="sng" dirty="0">
                <a:latin typeface="Times New Roman" panose="02020603050405020304" pitchFamily="18" charset="0"/>
                <a:cs typeface="Times New Roman" panose="02020603050405020304" pitchFamily="18" charset="0"/>
              </a:rPr>
              <a:t>MARKET COMPETITORS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4273ABF6-98AE-4913-AF28-FD295894B23D}"/>
              </a:ext>
            </a:extLst>
          </p:cNvPr>
          <p:cNvSpPr>
            <a:spLocks noGrp="1"/>
          </p:cNvSpPr>
          <p:nvPr>
            <p:ph idx="1"/>
          </p:nvPr>
        </p:nvSpPr>
        <p:spPr>
          <a:xfrm>
            <a:off x="646111" y="2052918"/>
            <a:ext cx="6272274" cy="4195481"/>
          </a:xfrm>
        </p:spPr>
        <p:txBody>
          <a:bodyPr>
            <a:noAutofit/>
          </a:bodyPr>
          <a:lstStyle/>
          <a:p>
            <a:pPr algn="just"/>
            <a:r>
              <a:rPr lang="en-US" sz="2400" dirty="0">
                <a:latin typeface="Times New Roman" panose="02020603050405020304" pitchFamily="18" charset="0"/>
                <a:cs typeface="Times New Roman" panose="02020603050405020304" pitchFamily="18" charset="0"/>
              </a:rPr>
              <a:t>This is defined as the different companies which are dealing in the same business of providing the security services to different clients and companies. </a:t>
            </a:r>
          </a:p>
          <a:p>
            <a:pPr algn="just"/>
            <a:r>
              <a:rPr lang="en-US" sz="2400" dirty="0">
                <a:latin typeface="Times New Roman" panose="02020603050405020304" pitchFamily="18" charset="0"/>
                <a:cs typeface="Times New Roman" panose="02020603050405020304" pitchFamily="18" charset="0"/>
              </a:rPr>
              <a:t>There are many different competitors in the market such as Securitas Security services UK ltd, MITIE Security Limited, G4S Secure Solutions UK limited, ADT fire &amp; Security plc and many other companies which deals in this industry. </a:t>
            </a:r>
          </a:p>
        </p:txBody>
      </p:sp>
      <p:pic>
        <p:nvPicPr>
          <p:cNvPr id="4" name="Picture 3">
            <a:extLst>
              <a:ext uri="{FF2B5EF4-FFF2-40B4-BE49-F238E27FC236}">
                <a16:creationId xmlns="" xmlns:a16="http://schemas.microsoft.com/office/drawing/2014/main" id="{4B6C7BBA-8B95-4B1E-BDC5-FE861CC67A60}"/>
              </a:ext>
            </a:extLst>
          </p:cNvPr>
          <p:cNvPicPr>
            <a:picLocks noChangeAspect="1"/>
          </p:cNvPicPr>
          <p:nvPr/>
        </p:nvPicPr>
        <p:blipFill>
          <a:blip r:embed="rId3"/>
          <a:stretch>
            <a:fillRect/>
          </a:stretch>
        </p:blipFill>
        <p:spPr>
          <a:xfrm>
            <a:off x="7625751" y="2548926"/>
            <a:ext cx="3920138" cy="2989232"/>
          </a:xfrm>
          <a:prstGeom prst="rect">
            <a:avLst/>
          </a:prstGeom>
        </p:spPr>
      </p:pic>
    </p:spTree>
    <p:extLst>
      <p:ext uri="{BB962C8B-B14F-4D97-AF65-F5344CB8AC3E}">
        <p14:creationId xmlns:p14="http://schemas.microsoft.com/office/powerpoint/2010/main" val="1339511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5C4EE4B-1CA1-4F7D-A2F8-8DBBCF689896}"/>
              </a:ext>
            </a:extLst>
          </p:cNvPr>
          <p:cNvSpPr>
            <a:spLocks noGrp="1"/>
          </p:cNvSpPr>
          <p:nvPr>
            <p:ph type="title"/>
          </p:nvPr>
        </p:nvSpPr>
        <p:spPr>
          <a:xfrm>
            <a:off x="646111" y="452718"/>
            <a:ext cx="9404723" cy="910256"/>
          </a:xfrm>
        </p:spPr>
        <p:txBody>
          <a:bodyPr>
            <a:normAutofit/>
          </a:bodyPr>
          <a:lstStyle/>
          <a:p>
            <a:r>
              <a:rPr lang="en-US" b="1" u="sng" dirty="0">
                <a:latin typeface="Times New Roman" panose="02020603050405020304" pitchFamily="18" charset="0"/>
                <a:cs typeface="Times New Roman" panose="02020603050405020304" pitchFamily="18" charset="0"/>
              </a:rPr>
              <a:t>MARKETING STRATEGY</a:t>
            </a:r>
          </a:p>
        </p:txBody>
      </p:sp>
      <p:sp>
        <p:nvSpPr>
          <p:cNvPr id="3" name="Content Placeholder 2">
            <a:extLst>
              <a:ext uri="{FF2B5EF4-FFF2-40B4-BE49-F238E27FC236}">
                <a16:creationId xmlns="" xmlns:a16="http://schemas.microsoft.com/office/drawing/2014/main" id="{BA873EB0-E147-4020-92E1-5BF13803F2CA}"/>
              </a:ext>
            </a:extLst>
          </p:cNvPr>
          <p:cNvSpPr>
            <a:spLocks noGrp="1"/>
          </p:cNvSpPr>
          <p:nvPr>
            <p:ph idx="1"/>
          </p:nvPr>
        </p:nvSpPr>
        <p:spPr>
          <a:xfrm>
            <a:off x="776376" y="2052918"/>
            <a:ext cx="6124755" cy="4195481"/>
          </a:xfrm>
        </p:spPr>
        <p:txBody>
          <a:bodyPr>
            <a:normAutofit/>
          </a:bodyPr>
          <a:lstStyle/>
          <a:p>
            <a:pPr lvl="0" algn="just"/>
            <a:r>
              <a:rPr lang="en-US" sz="2400" dirty="0">
                <a:latin typeface="Times New Roman" panose="02020603050405020304" pitchFamily="18" charset="0"/>
                <a:cs typeface="Times New Roman" panose="02020603050405020304" pitchFamily="18" charset="0"/>
              </a:rPr>
              <a:t>This is defined as the strategy which are being adopted by the companies in order to market the goods and services of the company within the market. </a:t>
            </a:r>
          </a:p>
          <a:p>
            <a:pPr lvl="0" algn="just"/>
            <a:r>
              <a:rPr lang="en-US" sz="2400" dirty="0">
                <a:latin typeface="Times New Roman" panose="02020603050405020304" pitchFamily="18" charset="0"/>
                <a:cs typeface="Times New Roman" panose="02020603050405020304" pitchFamily="18" charset="0"/>
              </a:rPr>
              <a:t>The major tactic used is the launching of the online marketing with help of online advertisement through social media websites and other websites. </a:t>
            </a:r>
          </a:p>
        </p:txBody>
      </p:sp>
      <p:pic>
        <p:nvPicPr>
          <p:cNvPr id="4" name="Picture 3">
            <a:extLst>
              <a:ext uri="{FF2B5EF4-FFF2-40B4-BE49-F238E27FC236}">
                <a16:creationId xmlns="" xmlns:a16="http://schemas.microsoft.com/office/drawing/2014/main" id="{84D8868D-0818-4740-B11D-D9C1C969C8DC}"/>
              </a:ext>
            </a:extLst>
          </p:cNvPr>
          <p:cNvPicPr>
            <a:picLocks noChangeAspect="1"/>
          </p:cNvPicPr>
          <p:nvPr/>
        </p:nvPicPr>
        <p:blipFill>
          <a:blip r:embed="rId3"/>
          <a:stretch>
            <a:fillRect/>
          </a:stretch>
        </p:blipFill>
        <p:spPr>
          <a:xfrm>
            <a:off x="8485394" y="607350"/>
            <a:ext cx="3356970" cy="1988333"/>
          </a:xfrm>
          <a:prstGeom prst="rect">
            <a:avLst/>
          </a:prstGeom>
        </p:spPr>
      </p:pic>
      <p:pic>
        <p:nvPicPr>
          <p:cNvPr id="5" name="Picture 4" descr="Macintosh HD:Users:oana.manolache:Desktop:1d4f31c1020c4b708581d655aa5b45c5.png"/>
          <p:cNvPicPr/>
          <p:nvPr/>
        </p:nvPicPr>
        <p:blipFill>
          <a:blip r:embed="rId4">
            <a:extLst>
              <a:ext uri="{28A0092B-C50C-407E-A947-70E740481C1C}">
                <a14:useLocalDpi xmlns:a14="http://schemas.microsoft.com/office/drawing/2010/main" val="0"/>
              </a:ext>
            </a:extLst>
          </a:blip>
          <a:srcRect/>
          <a:stretch>
            <a:fillRect/>
          </a:stretch>
        </p:blipFill>
        <p:spPr bwMode="auto">
          <a:xfrm>
            <a:off x="6957654" y="3404844"/>
            <a:ext cx="5072794" cy="3323239"/>
          </a:xfrm>
          <a:prstGeom prst="rect">
            <a:avLst/>
          </a:prstGeom>
          <a:noFill/>
          <a:ln>
            <a:noFill/>
          </a:ln>
        </p:spPr>
      </p:pic>
    </p:spTree>
    <p:extLst>
      <p:ext uri="{BB962C8B-B14F-4D97-AF65-F5344CB8AC3E}">
        <p14:creationId xmlns:p14="http://schemas.microsoft.com/office/powerpoint/2010/main" val="3487367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A51FC56-D742-422C-8441-27B18ABFD19F}"/>
              </a:ext>
            </a:extLst>
          </p:cNvPr>
          <p:cNvSpPr>
            <a:spLocks noGrp="1"/>
          </p:cNvSpPr>
          <p:nvPr>
            <p:ph type="title"/>
          </p:nvPr>
        </p:nvSpPr>
        <p:spPr>
          <a:xfrm>
            <a:off x="646111" y="452718"/>
            <a:ext cx="9404723" cy="1031025"/>
          </a:xfrm>
        </p:spPr>
        <p:txBody>
          <a:bodyPr>
            <a:normAutofit/>
          </a:bodyPr>
          <a:lstStyle/>
          <a:p>
            <a:r>
              <a:rPr lang="en-GB" b="1" u="sng" dirty="0">
                <a:latin typeface="Times New Roman" panose="02020603050405020304" pitchFamily="18" charset="0"/>
                <a:cs typeface="Times New Roman" panose="02020603050405020304" pitchFamily="18" charset="0"/>
              </a:rPr>
              <a:t>SALES FORECAST</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C1D007D3-3996-490B-A7D3-F4ACE5AA6961}"/>
              </a:ext>
            </a:extLst>
          </p:cNvPr>
          <p:cNvSpPr>
            <a:spLocks noGrp="1"/>
          </p:cNvSpPr>
          <p:nvPr>
            <p:ph idx="1"/>
          </p:nvPr>
        </p:nvSpPr>
        <p:spPr>
          <a:xfrm>
            <a:off x="646111" y="2052918"/>
            <a:ext cx="6789859" cy="4195481"/>
          </a:xfrm>
        </p:spPr>
        <p:txBody>
          <a:bodyPr>
            <a:normAutofit/>
          </a:bodyPr>
          <a:lstStyle/>
          <a:p>
            <a:pPr algn="just"/>
            <a:r>
              <a:rPr lang="en-US" sz="2400" dirty="0">
                <a:latin typeface="Times New Roman" panose="02020603050405020304" pitchFamily="18" charset="0"/>
                <a:cs typeface="Times New Roman" panose="02020603050405020304" pitchFamily="18" charset="0"/>
              </a:rPr>
              <a:t>This is very necessary in today's competitive world as if the sales of company will not be good then the company will not be able to earn much profits. </a:t>
            </a:r>
          </a:p>
          <a:p>
            <a:pPr algn="just"/>
            <a:r>
              <a:rPr lang="en-US" sz="2400" dirty="0">
                <a:latin typeface="Times New Roman" panose="02020603050405020304" pitchFamily="18" charset="0"/>
                <a:cs typeface="Times New Roman" panose="02020603050405020304" pitchFamily="18" charset="0"/>
              </a:rPr>
              <a:t>Thus, it is very necessary for the company to efficiently and effectively forecast the sales.  </a:t>
            </a:r>
          </a:p>
          <a:p>
            <a:pPr algn="just"/>
            <a:r>
              <a:rPr lang="en-US" sz="2400" dirty="0">
                <a:latin typeface="Times New Roman" panose="02020603050405020304" pitchFamily="18" charset="0"/>
                <a:cs typeface="Times New Roman" panose="02020603050405020304" pitchFamily="18" charset="0"/>
              </a:rPr>
              <a:t>The forecasting does not involve only sales but also includes forecasting of income and expenses which will be incurred by the company while operating the business. </a:t>
            </a:r>
          </a:p>
        </p:txBody>
      </p:sp>
      <p:pic>
        <p:nvPicPr>
          <p:cNvPr id="4" name="Picture 3">
            <a:extLst>
              <a:ext uri="{FF2B5EF4-FFF2-40B4-BE49-F238E27FC236}">
                <a16:creationId xmlns="" xmlns:a16="http://schemas.microsoft.com/office/drawing/2014/main" id="{953CC5BF-8846-4F79-835C-14ADD6FF4FB2}"/>
              </a:ext>
            </a:extLst>
          </p:cNvPr>
          <p:cNvPicPr>
            <a:picLocks noChangeAspect="1"/>
          </p:cNvPicPr>
          <p:nvPr/>
        </p:nvPicPr>
        <p:blipFill>
          <a:blip r:embed="rId3"/>
          <a:stretch>
            <a:fillRect/>
          </a:stretch>
        </p:blipFill>
        <p:spPr>
          <a:xfrm>
            <a:off x="7763774" y="2052918"/>
            <a:ext cx="4120460" cy="3789232"/>
          </a:xfrm>
          <a:prstGeom prst="rect">
            <a:avLst/>
          </a:prstGeom>
        </p:spPr>
      </p:pic>
    </p:spTree>
    <p:extLst>
      <p:ext uri="{BB962C8B-B14F-4D97-AF65-F5344CB8AC3E}">
        <p14:creationId xmlns:p14="http://schemas.microsoft.com/office/powerpoint/2010/main" val="34239856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55</TotalTime>
  <Words>795</Words>
  <Application>Microsoft Macintosh PowerPoint</Application>
  <PresentationFormat>Custom</PresentationFormat>
  <Paragraphs>32</Paragraphs>
  <Slides>6</Slides>
  <Notes>6</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vt:lpstr>
      <vt:lpstr>MARKET ANALYSIS</vt:lpstr>
      <vt:lpstr>TARGET MARKETING</vt:lpstr>
      <vt:lpstr>PRODUCT, SERVICE AND DEVELOPMENT</vt:lpstr>
      <vt:lpstr>MARKET COMPETITORS</vt:lpstr>
      <vt:lpstr>MARKETING STRATEGY</vt:lpstr>
      <vt:lpstr>SALES FORECAST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BSBMKG506 Plan market research</dc:title>
  <dc:creator>user</dc:creator>
  <cp:lastModifiedBy>Oana Manolache</cp:lastModifiedBy>
  <cp:revision>86</cp:revision>
  <dcterms:created xsi:type="dcterms:W3CDTF">2019-12-17T12:08:38Z</dcterms:created>
  <dcterms:modified xsi:type="dcterms:W3CDTF">2019-12-20T09:30:30Z</dcterms:modified>
</cp:coreProperties>
</file>