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1"/>
  </p:notesMasterIdLst>
  <p:handoutMasterIdLst>
    <p:handoutMasterId r:id="rId22"/>
  </p:handoutMasterIdLst>
  <p:sldIdLst>
    <p:sldId id="273" r:id="rId5"/>
    <p:sldId id="275" r:id="rId6"/>
    <p:sldId id="277" r:id="rId7"/>
    <p:sldId id="284" r:id="rId8"/>
    <p:sldId id="279" r:id="rId9"/>
    <p:sldId id="280" r:id="rId10"/>
    <p:sldId id="283" r:id="rId11"/>
    <p:sldId id="282" r:id="rId12"/>
    <p:sldId id="276" r:id="rId13"/>
    <p:sldId id="278" r:id="rId14"/>
    <p:sldId id="285" r:id="rId15"/>
    <p:sldId id="286" r:id="rId16"/>
    <p:sldId id="287" r:id="rId17"/>
    <p:sldId id="288" r:id="rId18"/>
    <p:sldId id="289" r:id="rId19"/>
    <p:sldId id="274" r:id="rId20"/>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9B6316C-5667-428B-9D50-2DDD0FE9CFE0}">
          <p14:sldIdLst>
            <p14:sldId id="273"/>
          </p14:sldIdLst>
        </p14:section>
        <p14:section name="Untitled Section" id="{49D0F973-712F-470D-B623-0B9B8CED3619}">
          <p14:sldIdLst>
            <p14:sldId id="275"/>
            <p14:sldId id="277"/>
            <p14:sldId id="284"/>
            <p14:sldId id="279"/>
            <p14:sldId id="280"/>
            <p14:sldId id="283"/>
            <p14:sldId id="282"/>
            <p14:sldId id="276"/>
            <p14:sldId id="278"/>
            <p14:sldId id="285"/>
            <p14:sldId id="286"/>
            <p14:sldId id="287"/>
            <p14:sldId id="288"/>
            <p14:sldId id="289"/>
            <p14:sldId id="274"/>
          </p14:sldIdLst>
        </p14:section>
      </p14:sectionLst>
    </p:ex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049"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guide id="32" orient="horz" pos="21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CDC5"/>
    <a:srgbClr val="D8BEB2"/>
    <a:srgbClr val="753F2D"/>
    <a:srgbClr val="5E3324"/>
    <a:srgbClr val="8A4C34"/>
    <a:srgbClr val="815550"/>
    <a:srgbClr val="A3573E"/>
    <a:srgbClr val="E7E6E6"/>
    <a:srgbClr val="C28D6D"/>
    <a:srgbClr val="D298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96327"/>
  </p:normalViewPr>
  <p:slideViewPr>
    <p:cSldViewPr snapToGrid="0">
      <p:cViewPr>
        <p:scale>
          <a:sx n="83" d="100"/>
          <a:sy n="83" d="100"/>
        </p:scale>
        <p:origin x="52" y="288"/>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049"/>
        <p:guide orient="horz" pos="2256"/>
        <p:guide pos="7176"/>
        <p:guide orient="horz" pos="1704"/>
        <p:guide pos="4176"/>
        <p:guide orient="horz" pos="2592"/>
        <p:guide pos="6912"/>
        <p:guide pos="3552"/>
        <p:guide orient="horz" pos="2160"/>
      </p:guideLst>
    </p:cSldViewPr>
  </p:slideViewPr>
  <p:notesTextViewPr>
    <p:cViewPr>
      <p:scale>
        <a:sx n="1" d="1"/>
        <a:sy n="1" d="1"/>
      </p:scale>
      <p:origin x="0" y="0"/>
    </p:cViewPr>
  </p:notesText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4966ED-F262-4FB6-A5F3-1024FED8F793}"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67C162F3-D195-458A-9FE0-E1B1AE0CA4F2}">
      <dgm:prSet phldrT="[Text]"/>
      <dgm:spPr/>
      <dgm:t>
        <a:bodyPr/>
        <a:lstStyle/>
        <a:p>
          <a:r>
            <a:rPr lang="en-GB" dirty="0"/>
            <a:t>Competitive Advantage</a:t>
          </a:r>
        </a:p>
      </dgm:t>
    </dgm:pt>
    <dgm:pt modelId="{43C49B46-16A7-4452-92BA-FAEDC45C3367}" type="parTrans" cxnId="{7BDB8817-47E2-4F5F-93F6-14CFC240EC94}">
      <dgm:prSet/>
      <dgm:spPr/>
      <dgm:t>
        <a:bodyPr/>
        <a:lstStyle/>
        <a:p>
          <a:endParaRPr lang="en-GB"/>
        </a:p>
      </dgm:t>
    </dgm:pt>
    <dgm:pt modelId="{F26D5744-B62B-4790-A042-1A3FEF521839}" type="sibTrans" cxnId="{7BDB8817-47E2-4F5F-93F6-14CFC240EC94}">
      <dgm:prSet/>
      <dgm:spPr/>
      <dgm:t>
        <a:bodyPr/>
        <a:lstStyle/>
        <a:p>
          <a:endParaRPr lang="en-GB"/>
        </a:p>
      </dgm:t>
    </dgm:pt>
    <dgm:pt modelId="{A61AE85B-E7E7-4BA4-BF6A-A83D22C47220}">
      <dgm:prSet phldrT="[Text]"/>
      <dgm:spPr/>
      <dgm:t>
        <a:bodyPr/>
        <a:lstStyle/>
        <a:p>
          <a:r>
            <a:rPr lang="en-GB" dirty="0"/>
            <a:t>More focus on content</a:t>
          </a:r>
        </a:p>
      </dgm:t>
    </dgm:pt>
    <dgm:pt modelId="{2F1C02BC-9643-4AB5-A2A9-08238CC7DBB8}" type="parTrans" cxnId="{2D6A04B1-E4B5-46BB-B178-18EEDEBF6AE6}">
      <dgm:prSet/>
      <dgm:spPr/>
      <dgm:t>
        <a:bodyPr/>
        <a:lstStyle/>
        <a:p>
          <a:endParaRPr lang="en-GB"/>
        </a:p>
      </dgm:t>
    </dgm:pt>
    <dgm:pt modelId="{9E32F769-0E39-4340-9EB7-2F04FED8AF32}" type="sibTrans" cxnId="{2D6A04B1-E4B5-46BB-B178-18EEDEBF6AE6}">
      <dgm:prSet/>
      <dgm:spPr/>
      <dgm:t>
        <a:bodyPr/>
        <a:lstStyle/>
        <a:p>
          <a:endParaRPr lang="en-GB"/>
        </a:p>
      </dgm:t>
    </dgm:pt>
    <dgm:pt modelId="{4EC3100C-952E-4310-A70E-13903160EA1D}">
      <dgm:prSet phldrT="[Text]"/>
      <dgm:spPr/>
      <dgm:t>
        <a:bodyPr/>
        <a:lstStyle/>
        <a:p>
          <a:r>
            <a:rPr lang="en-GB" dirty="0"/>
            <a:t>Attracting young generation</a:t>
          </a:r>
        </a:p>
      </dgm:t>
    </dgm:pt>
    <dgm:pt modelId="{3FD890BB-30EE-46B5-8CFB-679CF46B1355}" type="parTrans" cxnId="{4EA104DB-2054-4C02-8AB9-D9BC30AAD810}">
      <dgm:prSet/>
      <dgm:spPr/>
      <dgm:t>
        <a:bodyPr/>
        <a:lstStyle/>
        <a:p>
          <a:endParaRPr lang="en-GB"/>
        </a:p>
      </dgm:t>
    </dgm:pt>
    <dgm:pt modelId="{591DC294-1223-4E18-8171-CE4014268756}" type="sibTrans" cxnId="{4EA104DB-2054-4C02-8AB9-D9BC30AAD810}">
      <dgm:prSet/>
      <dgm:spPr/>
      <dgm:t>
        <a:bodyPr/>
        <a:lstStyle/>
        <a:p>
          <a:endParaRPr lang="en-GB"/>
        </a:p>
      </dgm:t>
    </dgm:pt>
    <dgm:pt modelId="{17F37A14-961A-4C6C-8F0E-18F80DD7AE71}">
      <dgm:prSet phldrT="[Text]"/>
      <dgm:spPr/>
      <dgm:t>
        <a:bodyPr/>
        <a:lstStyle/>
        <a:p>
          <a:r>
            <a:rPr lang="en-GB" dirty="0"/>
            <a:t>Hiring more numbers of actors</a:t>
          </a:r>
        </a:p>
      </dgm:t>
    </dgm:pt>
    <dgm:pt modelId="{01641A47-0B06-4DF2-B56A-FC5CD63241C1}" type="parTrans" cxnId="{F5D18370-7445-4139-927D-0A9E411D0A14}">
      <dgm:prSet/>
      <dgm:spPr/>
      <dgm:t>
        <a:bodyPr/>
        <a:lstStyle/>
        <a:p>
          <a:endParaRPr lang="en-GB"/>
        </a:p>
      </dgm:t>
    </dgm:pt>
    <dgm:pt modelId="{BA2F3216-019A-4EB1-9C65-7BE2249A848E}" type="sibTrans" cxnId="{F5D18370-7445-4139-927D-0A9E411D0A14}">
      <dgm:prSet/>
      <dgm:spPr/>
      <dgm:t>
        <a:bodyPr/>
        <a:lstStyle/>
        <a:p>
          <a:endParaRPr lang="en-GB"/>
        </a:p>
      </dgm:t>
    </dgm:pt>
    <dgm:pt modelId="{0053F4BC-CDD1-480C-9C06-0E246D14D98D}">
      <dgm:prSet phldrT="[Text]"/>
      <dgm:spPr/>
      <dgm:t>
        <a:bodyPr/>
        <a:lstStyle/>
        <a:p>
          <a:r>
            <a:rPr lang="en-GB" dirty="0"/>
            <a:t>Hiring more talented people</a:t>
          </a:r>
        </a:p>
      </dgm:t>
    </dgm:pt>
    <dgm:pt modelId="{325D4E07-DC1B-4415-ADDA-11623F1663A6}" type="parTrans" cxnId="{3FB345A5-A7CB-4D45-9939-22E82AA55DF0}">
      <dgm:prSet/>
      <dgm:spPr/>
      <dgm:t>
        <a:bodyPr/>
        <a:lstStyle/>
        <a:p>
          <a:endParaRPr lang="en-GB"/>
        </a:p>
      </dgm:t>
    </dgm:pt>
    <dgm:pt modelId="{78116199-4573-4BE8-B4B8-D17ED0B854A1}" type="sibTrans" cxnId="{3FB345A5-A7CB-4D45-9939-22E82AA55DF0}">
      <dgm:prSet/>
      <dgm:spPr/>
      <dgm:t>
        <a:bodyPr/>
        <a:lstStyle/>
        <a:p>
          <a:endParaRPr lang="en-GB"/>
        </a:p>
      </dgm:t>
    </dgm:pt>
    <dgm:pt modelId="{F0CEBF90-5B81-47C8-B7C6-F13FAB1EEF1B}" type="pres">
      <dgm:prSet presAssocID="{2C4966ED-F262-4FB6-A5F3-1024FED8F793}" presName="Name0" presStyleCnt="0">
        <dgm:presLayoutVars>
          <dgm:chMax val="1"/>
          <dgm:dir/>
          <dgm:animLvl val="ctr"/>
          <dgm:resizeHandles val="exact"/>
        </dgm:presLayoutVars>
      </dgm:prSet>
      <dgm:spPr/>
    </dgm:pt>
    <dgm:pt modelId="{301B57EA-5E91-4050-B56F-B95CE9A5B93A}" type="pres">
      <dgm:prSet presAssocID="{67C162F3-D195-458A-9FE0-E1B1AE0CA4F2}" presName="centerShape" presStyleLbl="node0" presStyleIdx="0" presStyleCnt="1"/>
      <dgm:spPr/>
    </dgm:pt>
    <dgm:pt modelId="{E3DD110C-F889-437C-BA88-1E9DA8F0FF17}" type="pres">
      <dgm:prSet presAssocID="{A61AE85B-E7E7-4BA4-BF6A-A83D22C47220}" presName="node" presStyleLbl="node1" presStyleIdx="0" presStyleCnt="4" custRadScaleRad="100758" custRadScaleInc="1431">
        <dgm:presLayoutVars>
          <dgm:bulletEnabled val="1"/>
        </dgm:presLayoutVars>
      </dgm:prSet>
      <dgm:spPr/>
    </dgm:pt>
    <dgm:pt modelId="{66C66FC1-A4B3-4813-B57B-A86B582BBC4C}" type="pres">
      <dgm:prSet presAssocID="{A61AE85B-E7E7-4BA4-BF6A-A83D22C47220}" presName="dummy" presStyleCnt="0"/>
      <dgm:spPr/>
    </dgm:pt>
    <dgm:pt modelId="{F5A3F26A-5BAD-4B24-99C0-1C217682FB70}" type="pres">
      <dgm:prSet presAssocID="{9E32F769-0E39-4340-9EB7-2F04FED8AF32}" presName="sibTrans" presStyleLbl="sibTrans2D1" presStyleIdx="0" presStyleCnt="4"/>
      <dgm:spPr/>
    </dgm:pt>
    <dgm:pt modelId="{A34190EC-8A2F-4CFA-AA50-104B962B9F1B}" type="pres">
      <dgm:prSet presAssocID="{4EC3100C-952E-4310-A70E-13903160EA1D}" presName="node" presStyleLbl="node1" presStyleIdx="1" presStyleCnt="4">
        <dgm:presLayoutVars>
          <dgm:bulletEnabled val="1"/>
        </dgm:presLayoutVars>
      </dgm:prSet>
      <dgm:spPr/>
    </dgm:pt>
    <dgm:pt modelId="{C2450342-23AC-4C88-9BAB-8CA305E6669D}" type="pres">
      <dgm:prSet presAssocID="{4EC3100C-952E-4310-A70E-13903160EA1D}" presName="dummy" presStyleCnt="0"/>
      <dgm:spPr/>
    </dgm:pt>
    <dgm:pt modelId="{E8E3A130-C8BF-428B-B970-2B634F425796}" type="pres">
      <dgm:prSet presAssocID="{591DC294-1223-4E18-8171-CE4014268756}" presName="sibTrans" presStyleLbl="sibTrans2D1" presStyleIdx="1" presStyleCnt="4"/>
      <dgm:spPr/>
    </dgm:pt>
    <dgm:pt modelId="{91E3ADAC-CA28-4F42-B4A4-5FEE7FEEEBB2}" type="pres">
      <dgm:prSet presAssocID="{17F37A14-961A-4C6C-8F0E-18F80DD7AE71}" presName="node" presStyleLbl="node1" presStyleIdx="2" presStyleCnt="4">
        <dgm:presLayoutVars>
          <dgm:bulletEnabled val="1"/>
        </dgm:presLayoutVars>
      </dgm:prSet>
      <dgm:spPr/>
    </dgm:pt>
    <dgm:pt modelId="{EBD62175-79E9-44C2-851B-1CEB0E98870E}" type="pres">
      <dgm:prSet presAssocID="{17F37A14-961A-4C6C-8F0E-18F80DD7AE71}" presName="dummy" presStyleCnt="0"/>
      <dgm:spPr/>
    </dgm:pt>
    <dgm:pt modelId="{D874A925-9531-46A0-89F2-5FA2920BD95D}" type="pres">
      <dgm:prSet presAssocID="{BA2F3216-019A-4EB1-9C65-7BE2249A848E}" presName="sibTrans" presStyleLbl="sibTrans2D1" presStyleIdx="2" presStyleCnt="4"/>
      <dgm:spPr/>
    </dgm:pt>
    <dgm:pt modelId="{16FA45BA-6B90-48DB-8C72-A3D87C798018}" type="pres">
      <dgm:prSet presAssocID="{0053F4BC-CDD1-480C-9C06-0E246D14D98D}" presName="node" presStyleLbl="node1" presStyleIdx="3" presStyleCnt="4">
        <dgm:presLayoutVars>
          <dgm:bulletEnabled val="1"/>
        </dgm:presLayoutVars>
      </dgm:prSet>
      <dgm:spPr/>
    </dgm:pt>
    <dgm:pt modelId="{0C8C51EA-E6A5-4C22-A1BE-9CD9581EAD86}" type="pres">
      <dgm:prSet presAssocID="{0053F4BC-CDD1-480C-9C06-0E246D14D98D}" presName="dummy" presStyleCnt="0"/>
      <dgm:spPr/>
    </dgm:pt>
    <dgm:pt modelId="{3D21355D-7229-44E7-9163-795443F24FA7}" type="pres">
      <dgm:prSet presAssocID="{78116199-4573-4BE8-B4B8-D17ED0B854A1}" presName="sibTrans" presStyleLbl="sibTrans2D1" presStyleIdx="3" presStyleCnt="4"/>
      <dgm:spPr/>
    </dgm:pt>
  </dgm:ptLst>
  <dgm:cxnLst>
    <dgm:cxn modelId="{618A2F06-9032-46C9-8E9E-A786125C9BC8}" type="presOf" srcId="{4EC3100C-952E-4310-A70E-13903160EA1D}" destId="{A34190EC-8A2F-4CFA-AA50-104B962B9F1B}" srcOrd="0" destOrd="0" presId="urn:microsoft.com/office/officeart/2005/8/layout/radial6"/>
    <dgm:cxn modelId="{7BDB8817-47E2-4F5F-93F6-14CFC240EC94}" srcId="{2C4966ED-F262-4FB6-A5F3-1024FED8F793}" destId="{67C162F3-D195-458A-9FE0-E1B1AE0CA4F2}" srcOrd="0" destOrd="0" parTransId="{43C49B46-16A7-4452-92BA-FAEDC45C3367}" sibTransId="{F26D5744-B62B-4790-A042-1A3FEF521839}"/>
    <dgm:cxn modelId="{47441E35-D708-4E5A-A77E-3A2D869198FA}" type="presOf" srcId="{BA2F3216-019A-4EB1-9C65-7BE2249A848E}" destId="{D874A925-9531-46A0-89F2-5FA2920BD95D}" srcOrd="0" destOrd="0" presId="urn:microsoft.com/office/officeart/2005/8/layout/radial6"/>
    <dgm:cxn modelId="{06E43F39-6D02-4270-BB79-AE6FCE6650F2}" type="presOf" srcId="{0053F4BC-CDD1-480C-9C06-0E246D14D98D}" destId="{16FA45BA-6B90-48DB-8C72-A3D87C798018}" srcOrd="0" destOrd="0" presId="urn:microsoft.com/office/officeart/2005/8/layout/radial6"/>
    <dgm:cxn modelId="{8B796C3D-31A5-400C-A50A-FACD6407BC2F}" type="presOf" srcId="{A61AE85B-E7E7-4BA4-BF6A-A83D22C47220}" destId="{E3DD110C-F889-437C-BA88-1E9DA8F0FF17}" srcOrd="0" destOrd="0" presId="urn:microsoft.com/office/officeart/2005/8/layout/radial6"/>
    <dgm:cxn modelId="{A5720E5B-B58B-405D-927D-7C0FC420D56E}" type="presOf" srcId="{17F37A14-961A-4C6C-8F0E-18F80DD7AE71}" destId="{91E3ADAC-CA28-4F42-B4A4-5FEE7FEEEBB2}" srcOrd="0" destOrd="0" presId="urn:microsoft.com/office/officeart/2005/8/layout/radial6"/>
    <dgm:cxn modelId="{BE71276C-13D5-4570-AD91-B4CD938CA453}" type="presOf" srcId="{2C4966ED-F262-4FB6-A5F3-1024FED8F793}" destId="{F0CEBF90-5B81-47C8-B7C6-F13FAB1EEF1B}" srcOrd="0" destOrd="0" presId="urn:microsoft.com/office/officeart/2005/8/layout/radial6"/>
    <dgm:cxn modelId="{B430BF4C-2B68-4E12-A052-5C4565CE5ADB}" type="presOf" srcId="{9E32F769-0E39-4340-9EB7-2F04FED8AF32}" destId="{F5A3F26A-5BAD-4B24-99C0-1C217682FB70}" srcOrd="0" destOrd="0" presId="urn:microsoft.com/office/officeart/2005/8/layout/radial6"/>
    <dgm:cxn modelId="{E01F8D4E-ABB3-47C0-A0E9-9AF34C4D515B}" type="presOf" srcId="{78116199-4573-4BE8-B4B8-D17ED0B854A1}" destId="{3D21355D-7229-44E7-9163-795443F24FA7}" srcOrd="0" destOrd="0" presId="urn:microsoft.com/office/officeart/2005/8/layout/radial6"/>
    <dgm:cxn modelId="{F5D18370-7445-4139-927D-0A9E411D0A14}" srcId="{67C162F3-D195-458A-9FE0-E1B1AE0CA4F2}" destId="{17F37A14-961A-4C6C-8F0E-18F80DD7AE71}" srcOrd="2" destOrd="0" parTransId="{01641A47-0B06-4DF2-B56A-FC5CD63241C1}" sibTransId="{BA2F3216-019A-4EB1-9C65-7BE2249A848E}"/>
    <dgm:cxn modelId="{6E7C479F-3281-4378-AD83-09A96BDE21B0}" type="presOf" srcId="{591DC294-1223-4E18-8171-CE4014268756}" destId="{E8E3A130-C8BF-428B-B970-2B634F425796}" srcOrd="0" destOrd="0" presId="urn:microsoft.com/office/officeart/2005/8/layout/radial6"/>
    <dgm:cxn modelId="{3FB345A5-A7CB-4D45-9939-22E82AA55DF0}" srcId="{67C162F3-D195-458A-9FE0-E1B1AE0CA4F2}" destId="{0053F4BC-CDD1-480C-9C06-0E246D14D98D}" srcOrd="3" destOrd="0" parTransId="{325D4E07-DC1B-4415-ADDA-11623F1663A6}" sibTransId="{78116199-4573-4BE8-B4B8-D17ED0B854A1}"/>
    <dgm:cxn modelId="{2D6A04B1-E4B5-46BB-B178-18EEDEBF6AE6}" srcId="{67C162F3-D195-458A-9FE0-E1B1AE0CA4F2}" destId="{A61AE85B-E7E7-4BA4-BF6A-A83D22C47220}" srcOrd="0" destOrd="0" parTransId="{2F1C02BC-9643-4AB5-A2A9-08238CC7DBB8}" sibTransId="{9E32F769-0E39-4340-9EB7-2F04FED8AF32}"/>
    <dgm:cxn modelId="{4EA104DB-2054-4C02-8AB9-D9BC30AAD810}" srcId="{67C162F3-D195-458A-9FE0-E1B1AE0CA4F2}" destId="{4EC3100C-952E-4310-A70E-13903160EA1D}" srcOrd="1" destOrd="0" parTransId="{3FD890BB-30EE-46B5-8CFB-679CF46B1355}" sibTransId="{591DC294-1223-4E18-8171-CE4014268756}"/>
    <dgm:cxn modelId="{83548EFA-C649-4EE8-8B9B-8030A7E885EA}" type="presOf" srcId="{67C162F3-D195-458A-9FE0-E1B1AE0CA4F2}" destId="{301B57EA-5E91-4050-B56F-B95CE9A5B93A}" srcOrd="0" destOrd="0" presId="urn:microsoft.com/office/officeart/2005/8/layout/radial6"/>
    <dgm:cxn modelId="{25059F1E-EBE9-47C4-94C7-DCF66C18E1ED}" type="presParOf" srcId="{F0CEBF90-5B81-47C8-B7C6-F13FAB1EEF1B}" destId="{301B57EA-5E91-4050-B56F-B95CE9A5B93A}" srcOrd="0" destOrd="0" presId="urn:microsoft.com/office/officeart/2005/8/layout/radial6"/>
    <dgm:cxn modelId="{CB2919AC-19FC-4DFD-9FC4-00610B432C18}" type="presParOf" srcId="{F0CEBF90-5B81-47C8-B7C6-F13FAB1EEF1B}" destId="{E3DD110C-F889-437C-BA88-1E9DA8F0FF17}" srcOrd="1" destOrd="0" presId="urn:microsoft.com/office/officeart/2005/8/layout/radial6"/>
    <dgm:cxn modelId="{7D42F129-4FF7-4784-90B4-6A8E71264708}" type="presParOf" srcId="{F0CEBF90-5B81-47C8-B7C6-F13FAB1EEF1B}" destId="{66C66FC1-A4B3-4813-B57B-A86B582BBC4C}" srcOrd="2" destOrd="0" presId="urn:microsoft.com/office/officeart/2005/8/layout/radial6"/>
    <dgm:cxn modelId="{5978BC64-F3FB-49DC-8D6D-F1D8D8584200}" type="presParOf" srcId="{F0CEBF90-5B81-47C8-B7C6-F13FAB1EEF1B}" destId="{F5A3F26A-5BAD-4B24-99C0-1C217682FB70}" srcOrd="3" destOrd="0" presId="urn:microsoft.com/office/officeart/2005/8/layout/radial6"/>
    <dgm:cxn modelId="{08388E65-9B30-45C1-AC9D-63A6A6A7EFD2}" type="presParOf" srcId="{F0CEBF90-5B81-47C8-B7C6-F13FAB1EEF1B}" destId="{A34190EC-8A2F-4CFA-AA50-104B962B9F1B}" srcOrd="4" destOrd="0" presId="urn:microsoft.com/office/officeart/2005/8/layout/radial6"/>
    <dgm:cxn modelId="{0AC710E2-9B32-45C9-8999-0598076460C4}" type="presParOf" srcId="{F0CEBF90-5B81-47C8-B7C6-F13FAB1EEF1B}" destId="{C2450342-23AC-4C88-9BAB-8CA305E6669D}" srcOrd="5" destOrd="0" presId="urn:microsoft.com/office/officeart/2005/8/layout/radial6"/>
    <dgm:cxn modelId="{FB8DD32E-00A7-485C-8886-F60C53768DC3}" type="presParOf" srcId="{F0CEBF90-5B81-47C8-B7C6-F13FAB1EEF1B}" destId="{E8E3A130-C8BF-428B-B970-2B634F425796}" srcOrd="6" destOrd="0" presId="urn:microsoft.com/office/officeart/2005/8/layout/radial6"/>
    <dgm:cxn modelId="{EBC0E873-B19D-4B94-A330-9CDDFF7B2470}" type="presParOf" srcId="{F0CEBF90-5B81-47C8-B7C6-F13FAB1EEF1B}" destId="{91E3ADAC-CA28-4F42-B4A4-5FEE7FEEEBB2}" srcOrd="7" destOrd="0" presId="urn:microsoft.com/office/officeart/2005/8/layout/radial6"/>
    <dgm:cxn modelId="{52D5288C-F49D-440B-BF82-FD7661C0EE60}" type="presParOf" srcId="{F0CEBF90-5B81-47C8-B7C6-F13FAB1EEF1B}" destId="{EBD62175-79E9-44C2-851B-1CEB0E98870E}" srcOrd="8" destOrd="0" presId="urn:microsoft.com/office/officeart/2005/8/layout/radial6"/>
    <dgm:cxn modelId="{125970E5-C2D6-4EEC-AB87-20188917F947}" type="presParOf" srcId="{F0CEBF90-5B81-47C8-B7C6-F13FAB1EEF1B}" destId="{D874A925-9531-46A0-89F2-5FA2920BD95D}" srcOrd="9" destOrd="0" presId="urn:microsoft.com/office/officeart/2005/8/layout/radial6"/>
    <dgm:cxn modelId="{8113E396-8288-4A75-A35E-700CF1BC9214}" type="presParOf" srcId="{F0CEBF90-5B81-47C8-B7C6-F13FAB1EEF1B}" destId="{16FA45BA-6B90-48DB-8C72-A3D87C798018}" srcOrd="10" destOrd="0" presId="urn:microsoft.com/office/officeart/2005/8/layout/radial6"/>
    <dgm:cxn modelId="{79F17060-B9FF-406B-A8BD-0B30ED06D321}" type="presParOf" srcId="{F0CEBF90-5B81-47C8-B7C6-F13FAB1EEF1B}" destId="{0C8C51EA-E6A5-4C22-A1BE-9CD9581EAD86}" srcOrd="11" destOrd="0" presId="urn:microsoft.com/office/officeart/2005/8/layout/radial6"/>
    <dgm:cxn modelId="{DE7C929B-28F1-46C8-B626-2CE5EF0E26E3}" type="presParOf" srcId="{F0CEBF90-5B81-47C8-B7C6-F13FAB1EEF1B}" destId="{3D21355D-7229-44E7-9163-795443F24FA7}"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388E6B-D085-4977-9197-29534F38E4CC}"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A2FF7A5F-7FC4-4735-8F96-5D0E7CE11347}">
      <dgm:prSet phldrT="[Text]"/>
      <dgm:spPr>
        <a:solidFill>
          <a:srgbClr val="002060"/>
        </a:solidFill>
      </dgm:spPr>
      <dgm:t>
        <a:bodyPr/>
        <a:lstStyle/>
        <a:p>
          <a:r>
            <a:rPr lang="en-GB" dirty="0"/>
            <a:t>Combination of Technology and Innovation</a:t>
          </a:r>
        </a:p>
      </dgm:t>
    </dgm:pt>
    <dgm:pt modelId="{C63C4A86-A0C5-4E70-A46E-297A13021645}" type="parTrans" cxnId="{C0AF510E-BF7A-4B70-9B6E-D411AE033F7C}">
      <dgm:prSet/>
      <dgm:spPr/>
      <dgm:t>
        <a:bodyPr/>
        <a:lstStyle/>
        <a:p>
          <a:endParaRPr lang="en-GB"/>
        </a:p>
      </dgm:t>
    </dgm:pt>
    <dgm:pt modelId="{F115D76F-25AC-42C3-A57F-7EAF92DF5E6A}" type="sibTrans" cxnId="{C0AF510E-BF7A-4B70-9B6E-D411AE033F7C}">
      <dgm:prSet/>
      <dgm:spPr/>
      <dgm:t>
        <a:bodyPr/>
        <a:lstStyle/>
        <a:p>
          <a:endParaRPr lang="en-GB"/>
        </a:p>
      </dgm:t>
    </dgm:pt>
    <dgm:pt modelId="{97788E1C-EF3F-4B33-8058-3DAF2482076C}">
      <dgm:prSet phldrT="[Text]"/>
      <dgm:spPr>
        <a:solidFill>
          <a:srgbClr val="002060"/>
        </a:solidFill>
      </dgm:spPr>
      <dgm:t>
        <a:bodyPr/>
        <a:lstStyle/>
        <a:p>
          <a:r>
            <a:rPr lang="en-GB" dirty="0"/>
            <a:t>Highly motivated employees</a:t>
          </a:r>
        </a:p>
      </dgm:t>
    </dgm:pt>
    <dgm:pt modelId="{AFEE4F0F-6F21-4076-85B5-FA2BAA826F56}" type="parTrans" cxnId="{BA00FB50-FA8B-492A-9693-4BDAF89F553A}">
      <dgm:prSet/>
      <dgm:spPr/>
      <dgm:t>
        <a:bodyPr/>
        <a:lstStyle/>
        <a:p>
          <a:endParaRPr lang="en-GB"/>
        </a:p>
      </dgm:t>
    </dgm:pt>
    <dgm:pt modelId="{608B9FEC-5C2B-4538-BE43-6A44206D5F25}" type="sibTrans" cxnId="{BA00FB50-FA8B-492A-9693-4BDAF89F553A}">
      <dgm:prSet/>
      <dgm:spPr/>
      <dgm:t>
        <a:bodyPr/>
        <a:lstStyle/>
        <a:p>
          <a:endParaRPr lang="en-GB"/>
        </a:p>
      </dgm:t>
    </dgm:pt>
    <dgm:pt modelId="{B04BAA97-79D7-4515-8F41-5F1E3618963B}">
      <dgm:prSet phldrT="[Text]"/>
      <dgm:spPr>
        <a:solidFill>
          <a:srgbClr val="FFC000"/>
        </a:solidFill>
      </dgm:spPr>
      <dgm:t>
        <a:bodyPr/>
        <a:lstStyle/>
        <a:p>
          <a:r>
            <a:rPr lang="en-GB" dirty="0"/>
            <a:t>Work life Balance </a:t>
          </a:r>
        </a:p>
      </dgm:t>
    </dgm:pt>
    <dgm:pt modelId="{55B89079-F65A-458C-9EE5-C74FDAD6DD7B}" type="parTrans" cxnId="{54C570B4-75FE-4DFD-8664-3D16500F8015}">
      <dgm:prSet/>
      <dgm:spPr/>
      <dgm:t>
        <a:bodyPr/>
        <a:lstStyle/>
        <a:p>
          <a:endParaRPr lang="en-GB"/>
        </a:p>
      </dgm:t>
    </dgm:pt>
    <dgm:pt modelId="{3E938F80-6280-4F39-B935-991D2561CD12}" type="sibTrans" cxnId="{54C570B4-75FE-4DFD-8664-3D16500F8015}">
      <dgm:prSet/>
      <dgm:spPr/>
      <dgm:t>
        <a:bodyPr/>
        <a:lstStyle/>
        <a:p>
          <a:endParaRPr lang="en-GB"/>
        </a:p>
      </dgm:t>
    </dgm:pt>
    <dgm:pt modelId="{62E5502F-D31D-409C-B0E7-22A0404F0558}">
      <dgm:prSet phldrT="[Text]"/>
      <dgm:spPr>
        <a:solidFill>
          <a:srgbClr val="002060"/>
        </a:solidFill>
      </dgm:spPr>
      <dgm:t>
        <a:bodyPr/>
        <a:lstStyle/>
        <a:p>
          <a:r>
            <a:rPr lang="en-GB" dirty="0"/>
            <a:t>Top notch salaries</a:t>
          </a:r>
        </a:p>
      </dgm:t>
    </dgm:pt>
    <dgm:pt modelId="{DEB8BB43-531A-447A-AAAD-A62DD8D552B5}" type="parTrans" cxnId="{C52EB4C0-75BA-446C-A569-C9CD08F04F6B}">
      <dgm:prSet/>
      <dgm:spPr/>
      <dgm:t>
        <a:bodyPr/>
        <a:lstStyle/>
        <a:p>
          <a:endParaRPr lang="en-GB"/>
        </a:p>
      </dgm:t>
    </dgm:pt>
    <dgm:pt modelId="{BF9ADEFD-B0EE-4376-99B3-17CA9B53279C}" type="sibTrans" cxnId="{C52EB4C0-75BA-446C-A569-C9CD08F04F6B}">
      <dgm:prSet/>
      <dgm:spPr/>
      <dgm:t>
        <a:bodyPr/>
        <a:lstStyle/>
        <a:p>
          <a:endParaRPr lang="en-GB"/>
        </a:p>
      </dgm:t>
    </dgm:pt>
    <dgm:pt modelId="{5BD4BB5D-893C-4A51-9778-E22F5266743D}" type="pres">
      <dgm:prSet presAssocID="{4C388E6B-D085-4977-9197-29534F38E4CC}" presName="compositeShape" presStyleCnt="0">
        <dgm:presLayoutVars>
          <dgm:chMax val="9"/>
          <dgm:dir/>
          <dgm:resizeHandles val="exact"/>
        </dgm:presLayoutVars>
      </dgm:prSet>
      <dgm:spPr/>
    </dgm:pt>
    <dgm:pt modelId="{D20099F1-EA04-474D-954A-4D73BB0C0083}" type="pres">
      <dgm:prSet presAssocID="{4C388E6B-D085-4977-9197-29534F38E4CC}" presName="triangle1" presStyleLbl="node1" presStyleIdx="0" presStyleCnt="4" custLinFactNeighborX="-623" custLinFactNeighborY="935">
        <dgm:presLayoutVars>
          <dgm:bulletEnabled val="1"/>
        </dgm:presLayoutVars>
      </dgm:prSet>
      <dgm:spPr/>
    </dgm:pt>
    <dgm:pt modelId="{4B6D4580-BD6C-492E-BDF5-6DB1CED64F6D}" type="pres">
      <dgm:prSet presAssocID="{4C388E6B-D085-4977-9197-29534F38E4CC}" presName="triangle2" presStyleLbl="node1" presStyleIdx="1" presStyleCnt="4">
        <dgm:presLayoutVars>
          <dgm:bulletEnabled val="1"/>
        </dgm:presLayoutVars>
      </dgm:prSet>
      <dgm:spPr/>
    </dgm:pt>
    <dgm:pt modelId="{7CB5F8C5-9EF4-4B71-84FC-DD611850E8EE}" type="pres">
      <dgm:prSet presAssocID="{4C388E6B-D085-4977-9197-29534F38E4CC}" presName="triangle3" presStyleLbl="node1" presStyleIdx="2" presStyleCnt="4">
        <dgm:presLayoutVars>
          <dgm:bulletEnabled val="1"/>
        </dgm:presLayoutVars>
      </dgm:prSet>
      <dgm:spPr/>
    </dgm:pt>
    <dgm:pt modelId="{A2F049D8-A59B-40FC-9D1A-CF68E9E38D73}" type="pres">
      <dgm:prSet presAssocID="{4C388E6B-D085-4977-9197-29534F38E4CC}" presName="triangle4" presStyleLbl="node1" presStyleIdx="3" presStyleCnt="4">
        <dgm:presLayoutVars>
          <dgm:bulletEnabled val="1"/>
        </dgm:presLayoutVars>
      </dgm:prSet>
      <dgm:spPr/>
    </dgm:pt>
  </dgm:ptLst>
  <dgm:cxnLst>
    <dgm:cxn modelId="{C0AF510E-BF7A-4B70-9B6E-D411AE033F7C}" srcId="{4C388E6B-D085-4977-9197-29534F38E4CC}" destId="{A2FF7A5F-7FC4-4735-8F96-5D0E7CE11347}" srcOrd="0" destOrd="0" parTransId="{C63C4A86-A0C5-4E70-A46E-297A13021645}" sibTransId="{F115D76F-25AC-42C3-A57F-7EAF92DF5E6A}"/>
    <dgm:cxn modelId="{2A589866-8559-4796-97BD-64DE37516567}" type="presOf" srcId="{4C388E6B-D085-4977-9197-29534F38E4CC}" destId="{5BD4BB5D-893C-4A51-9778-E22F5266743D}" srcOrd="0" destOrd="0" presId="urn:microsoft.com/office/officeart/2005/8/layout/pyramid4"/>
    <dgm:cxn modelId="{6D86616E-B7A6-47A5-8FE6-D70659D128EA}" type="presOf" srcId="{B04BAA97-79D7-4515-8F41-5F1E3618963B}" destId="{7CB5F8C5-9EF4-4B71-84FC-DD611850E8EE}" srcOrd="0" destOrd="0" presId="urn:microsoft.com/office/officeart/2005/8/layout/pyramid4"/>
    <dgm:cxn modelId="{BA00FB50-FA8B-492A-9693-4BDAF89F553A}" srcId="{4C388E6B-D085-4977-9197-29534F38E4CC}" destId="{97788E1C-EF3F-4B33-8058-3DAF2482076C}" srcOrd="1" destOrd="0" parTransId="{AFEE4F0F-6F21-4076-85B5-FA2BAA826F56}" sibTransId="{608B9FEC-5C2B-4538-BE43-6A44206D5F25}"/>
    <dgm:cxn modelId="{AD8D4DA5-AB98-4B70-A152-70917B568A6D}" type="presOf" srcId="{62E5502F-D31D-409C-B0E7-22A0404F0558}" destId="{A2F049D8-A59B-40FC-9D1A-CF68E9E38D73}" srcOrd="0" destOrd="0" presId="urn:microsoft.com/office/officeart/2005/8/layout/pyramid4"/>
    <dgm:cxn modelId="{B0D37EB0-2B14-43A0-B639-78A8E1AB3B98}" type="presOf" srcId="{A2FF7A5F-7FC4-4735-8F96-5D0E7CE11347}" destId="{D20099F1-EA04-474D-954A-4D73BB0C0083}" srcOrd="0" destOrd="0" presId="urn:microsoft.com/office/officeart/2005/8/layout/pyramid4"/>
    <dgm:cxn modelId="{54C570B4-75FE-4DFD-8664-3D16500F8015}" srcId="{4C388E6B-D085-4977-9197-29534F38E4CC}" destId="{B04BAA97-79D7-4515-8F41-5F1E3618963B}" srcOrd="2" destOrd="0" parTransId="{55B89079-F65A-458C-9EE5-C74FDAD6DD7B}" sibTransId="{3E938F80-6280-4F39-B935-991D2561CD12}"/>
    <dgm:cxn modelId="{C52EB4C0-75BA-446C-A569-C9CD08F04F6B}" srcId="{4C388E6B-D085-4977-9197-29534F38E4CC}" destId="{62E5502F-D31D-409C-B0E7-22A0404F0558}" srcOrd="3" destOrd="0" parTransId="{DEB8BB43-531A-447A-AAAD-A62DD8D552B5}" sibTransId="{BF9ADEFD-B0EE-4376-99B3-17CA9B53279C}"/>
    <dgm:cxn modelId="{8F5110E2-BB20-4E5A-95AB-F2304AD73672}" type="presOf" srcId="{97788E1C-EF3F-4B33-8058-3DAF2482076C}" destId="{4B6D4580-BD6C-492E-BDF5-6DB1CED64F6D}" srcOrd="0" destOrd="0" presId="urn:microsoft.com/office/officeart/2005/8/layout/pyramid4"/>
    <dgm:cxn modelId="{DDC107D7-4243-427D-B50E-24DC33EAA942}" type="presParOf" srcId="{5BD4BB5D-893C-4A51-9778-E22F5266743D}" destId="{D20099F1-EA04-474D-954A-4D73BB0C0083}" srcOrd="0" destOrd="0" presId="urn:microsoft.com/office/officeart/2005/8/layout/pyramid4"/>
    <dgm:cxn modelId="{4B140C41-72D4-4D2A-8E5F-F97733369F0B}" type="presParOf" srcId="{5BD4BB5D-893C-4A51-9778-E22F5266743D}" destId="{4B6D4580-BD6C-492E-BDF5-6DB1CED64F6D}" srcOrd="1" destOrd="0" presId="urn:microsoft.com/office/officeart/2005/8/layout/pyramid4"/>
    <dgm:cxn modelId="{01628095-8853-4EBE-9B01-EE016DD477C1}" type="presParOf" srcId="{5BD4BB5D-893C-4A51-9778-E22F5266743D}" destId="{7CB5F8C5-9EF4-4B71-84FC-DD611850E8EE}" srcOrd="2" destOrd="0" presId="urn:microsoft.com/office/officeart/2005/8/layout/pyramid4"/>
    <dgm:cxn modelId="{E173D5AC-0B98-473E-B250-2B45702C7611}" type="presParOf" srcId="{5BD4BB5D-893C-4A51-9778-E22F5266743D}" destId="{A2F049D8-A59B-40FC-9D1A-CF68E9E38D73}"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1355D-7229-44E7-9163-795443F24FA7}">
      <dsp:nvSpPr>
        <dsp:cNvPr id="0" name=""/>
        <dsp:cNvSpPr/>
      </dsp:nvSpPr>
      <dsp:spPr>
        <a:xfrm>
          <a:off x="2026439" y="466400"/>
          <a:ext cx="3120591" cy="3120591"/>
        </a:xfrm>
        <a:prstGeom prst="blockArc">
          <a:avLst>
            <a:gd name="adj1" fmla="val 10797105"/>
            <a:gd name="adj2" fmla="val 16225954"/>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74A925-9531-46A0-89F2-5FA2920BD95D}">
      <dsp:nvSpPr>
        <dsp:cNvPr id="0" name=""/>
        <dsp:cNvSpPr/>
      </dsp:nvSpPr>
      <dsp:spPr>
        <a:xfrm>
          <a:off x="2026440" y="467683"/>
          <a:ext cx="3120591" cy="3120591"/>
        </a:xfrm>
        <a:prstGeom prst="blockArc">
          <a:avLst>
            <a:gd name="adj1" fmla="val 5400000"/>
            <a:gd name="adj2" fmla="val 10800000"/>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E3A130-C8BF-428B-B970-2B634F425796}">
      <dsp:nvSpPr>
        <dsp:cNvPr id="0" name=""/>
        <dsp:cNvSpPr/>
      </dsp:nvSpPr>
      <dsp:spPr>
        <a:xfrm>
          <a:off x="2026440" y="467683"/>
          <a:ext cx="3120591" cy="3120591"/>
        </a:xfrm>
        <a:prstGeom prst="blockArc">
          <a:avLst>
            <a:gd name="adj1" fmla="val 0"/>
            <a:gd name="adj2" fmla="val 5400000"/>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3F26A-5BAD-4B24-99C0-1C217682FB70}">
      <dsp:nvSpPr>
        <dsp:cNvPr id="0" name=""/>
        <dsp:cNvSpPr/>
      </dsp:nvSpPr>
      <dsp:spPr>
        <a:xfrm>
          <a:off x="2026440" y="466400"/>
          <a:ext cx="3120591" cy="3120591"/>
        </a:xfrm>
        <a:prstGeom prst="blockArc">
          <a:avLst>
            <a:gd name="adj1" fmla="val 16225952"/>
            <a:gd name="adj2" fmla="val 2895"/>
            <a:gd name="adj3" fmla="val 463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1B57EA-5E91-4050-B56F-B95CE9A5B93A}">
      <dsp:nvSpPr>
        <dsp:cNvPr id="0" name=""/>
        <dsp:cNvSpPr/>
      </dsp:nvSpPr>
      <dsp:spPr>
        <a:xfrm>
          <a:off x="2868688" y="1309931"/>
          <a:ext cx="1436095" cy="14360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Competitive Advantage</a:t>
          </a:r>
        </a:p>
      </dsp:txBody>
      <dsp:txXfrm>
        <a:off x="3078999" y="1520242"/>
        <a:ext cx="1015473" cy="1015473"/>
      </dsp:txXfrm>
    </dsp:sp>
    <dsp:sp modelId="{E3DD110C-F889-437C-BA88-1E9DA8F0FF17}">
      <dsp:nvSpPr>
        <dsp:cNvPr id="0" name=""/>
        <dsp:cNvSpPr/>
      </dsp:nvSpPr>
      <dsp:spPr>
        <a:xfrm>
          <a:off x="3095608" y="0"/>
          <a:ext cx="1005266" cy="10052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More focus on content</a:t>
          </a:r>
        </a:p>
      </dsp:txBody>
      <dsp:txXfrm>
        <a:off x="3242826" y="147218"/>
        <a:ext cx="710830" cy="710830"/>
      </dsp:txXfrm>
    </dsp:sp>
    <dsp:sp modelId="{A34190EC-8A2F-4CFA-AA50-104B962B9F1B}">
      <dsp:nvSpPr>
        <dsp:cNvPr id="0" name=""/>
        <dsp:cNvSpPr/>
      </dsp:nvSpPr>
      <dsp:spPr>
        <a:xfrm>
          <a:off x="4608208" y="1525346"/>
          <a:ext cx="1005266" cy="10052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Attracting young generation</a:t>
          </a:r>
        </a:p>
      </dsp:txBody>
      <dsp:txXfrm>
        <a:off x="4755426" y="1672564"/>
        <a:ext cx="710830" cy="710830"/>
      </dsp:txXfrm>
    </dsp:sp>
    <dsp:sp modelId="{91E3ADAC-CA28-4F42-B4A4-5FEE7FEEEBB2}">
      <dsp:nvSpPr>
        <dsp:cNvPr id="0" name=""/>
        <dsp:cNvSpPr/>
      </dsp:nvSpPr>
      <dsp:spPr>
        <a:xfrm>
          <a:off x="3084102" y="3049452"/>
          <a:ext cx="1005266" cy="10052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Hiring more numbers of actors</a:t>
          </a:r>
        </a:p>
      </dsp:txBody>
      <dsp:txXfrm>
        <a:off x="3231320" y="3196670"/>
        <a:ext cx="710830" cy="710830"/>
      </dsp:txXfrm>
    </dsp:sp>
    <dsp:sp modelId="{16FA45BA-6B90-48DB-8C72-A3D87C798018}">
      <dsp:nvSpPr>
        <dsp:cNvPr id="0" name=""/>
        <dsp:cNvSpPr/>
      </dsp:nvSpPr>
      <dsp:spPr>
        <a:xfrm>
          <a:off x="1559996" y="1525346"/>
          <a:ext cx="1005266" cy="10052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Hiring more talented people</a:t>
          </a:r>
        </a:p>
      </dsp:txBody>
      <dsp:txXfrm>
        <a:off x="1707214" y="1672564"/>
        <a:ext cx="710830" cy="71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099F1-EA04-474D-954A-4D73BB0C0083}">
      <dsp:nvSpPr>
        <dsp:cNvPr id="0" name=""/>
        <dsp:cNvSpPr/>
      </dsp:nvSpPr>
      <dsp:spPr>
        <a:xfrm>
          <a:off x="2815652" y="23056"/>
          <a:ext cx="2465970" cy="2465970"/>
        </a:xfrm>
        <a:prstGeom prst="triangl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Combination of Technology and Innovation</a:t>
          </a:r>
        </a:p>
      </dsp:txBody>
      <dsp:txXfrm>
        <a:off x="3432145" y="1256041"/>
        <a:ext cx="1232985" cy="1232985"/>
      </dsp:txXfrm>
    </dsp:sp>
    <dsp:sp modelId="{4B6D4580-BD6C-492E-BDF5-6DB1CED64F6D}">
      <dsp:nvSpPr>
        <dsp:cNvPr id="0" name=""/>
        <dsp:cNvSpPr/>
      </dsp:nvSpPr>
      <dsp:spPr>
        <a:xfrm>
          <a:off x="1598029" y="2465970"/>
          <a:ext cx="2465970" cy="2465970"/>
        </a:xfrm>
        <a:prstGeom prst="triangl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Highly motivated employees</a:t>
          </a:r>
        </a:p>
      </dsp:txBody>
      <dsp:txXfrm>
        <a:off x="2214522" y="3698955"/>
        <a:ext cx="1232985" cy="1232985"/>
      </dsp:txXfrm>
    </dsp:sp>
    <dsp:sp modelId="{7CB5F8C5-9EF4-4B71-84FC-DD611850E8EE}">
      <dsp:nvSpPr>
        <dsp:cNvPr id="0" name=""/>
        <dsp:cNvSpPr/>
      </dsp:nvSpPr>
      <dsp:spPr>
        <a:xfrm rot="10800000">
          <a:off x="2831015" y="2465970"/>
          <a:ext cx="2465970" cy="2465970"/>
        </a:xfrm>
        <a:prstGeom prst="triangl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Work life Balance </a:t>
          </a:r>
        </a:p>
      </dsp:txBody>
      <dsp:txXfrm rot="10800000">
        <a:off x="3447507" y="2465970"/>
        <a:ext cx="1232985" cy="1232985"/>
      </dsp:txXfrm>
    </dsp:sp>
    <dsp:sp modelId="{A2F049D8-A59B-40FC-9D1A-CF68E9E38D73}">
      <dsp:nvSpPr>
        <dsp:cNvPr id="0" name=""/>
        <dsp:cNvSpPr/>
      </dsp:nvSpPr>
      <dsp:spPr>
        <a:xfrm>
          <a:off x="4064000" y="2465970"/>
          <a:ext cx="2465970" cy="2465970"/>
        </a:xfrm>
        <a:prstGeom prst="triangl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Top notch salaries</a:t>
          </a:r>
        </a:p>
      </dsp:txBody>
      <dsp:txXfrm>
        <a:off x="4680493" y="3698955"/>
        <a:ext cx="1232985" cy="1232985"/>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8B30D67-EB7C-4323-A6AB-20071C4FCC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B26DD94-0E47-FE33-5C0F-9E497B99B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433F7E-3633-4FA3-974D-CA21FB24834F}" type="datetimeFigureOut">
              <a:rPr lang="en-US" smtClean="0"/>
              <a:t>7/10/2023</a:t>
            </a:fld>
            <a:endParaRPr lang="en-US"/>
          </a:p>
        </p:txBody>
      </p:sp>
      <p:sp>
        <p:nvSpPr>
          <p:cNvPr id="4" name="Footer Placeholder 3">
            <a:extLst>
              <a:ext uri="{FF2B5EF4-FFF2-40B4-BE49-F238E27FC236}">
                <a16:creationId xmlns:a16="http://schemas.microsoft.com/office/drawing/2014/main" id="{B9636FF0-1B83-FCD7-197D-6F6CBEA8FE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A88305-7C09-5A95-A84B-C7CEA8D00F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482836-E43C-41FF-A11B-3D8AB6E68FC7}" type="slidenum">
              <a:rPr lang="en-US" smtClean="0"/>
              <a:t>‹#›</a:t>
            </a:fld>
            <a:endParaRPr lang="en-US"/>
          </a:p>
        </p:txBody>
      </p:sp>
    </p:spTree>
    <p:extLst>
      <p:ext uri="{BB962C8B-B14F-4D97-AF65-F5344CB8AC3E}">
        <p14:creationId xmlns:p14="http://schemas.microsoft.com/office/powerpoint/2010/main" val="38009817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7-10T23:51:20.040"/>
    </inkml:context>
    <inkml:brush xml:id="br0">
      <inkml:brushProperty name="width" value="0.05" units="cm"/>
      <inkml:brushProperty name="height" value="0.05" units="cm"/>
      <inkml:brushProperty name="color" value="#917D6F"/>
    </inkml:brush>
  </inkml:definitions>
  <inkml:trace contextRef="#ctx0" brushRef="#br0">0 82 21503,'345'-81'0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7/10/2023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dirty="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DE012-9E2E-4477-8B5C-4E7D4E9BCBA6}" type="slidenum">
              <a:rPr lang="en-US" smtClean="0"/>
              <a:t>1</a:t>
            </a:fld>
            <a:endParaRPr lang="en-US"/>
          </a:p>
        </p:txBody>
      </p:sp>
    </p:spTree>
    <p:extLst>
      <p:ext uri="{BB962C8B-B14F-4D97-AF65-F5344CB8AC3E}">
        <p14:creationId xmlns:p14="http://schemas.microsoft.com/office/powerpoint/2010/main" val="1498192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CDE012-9E2E-4477-8B5C-4E7D4E9BCBA6}" type="slidenum">
              <a:rPr lang="en-US" noProof="0" smtClean="0"/>
              <a:t>2</a:t>
            </a:fld>
            <a:endParaRPr lang="en-US" noProof="0"/>
          </a:p>
        </p:txBody>
      </p:sp>
    </p:spTree>
    <p:extLst>
      <p:ext uri="{BB962C8B-B14F-4D97-AF65-F5344CB8AC3E}">
        <p14:creationId xmlns:p14="http://schemas.microsoft.com/office/powerpoint/2010/main" val="2032439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CDE012-9E2E-4477-8B5C-4E7D4E9BCBA6}" type="slidenum">
              <a:rPr lang="en-US" noProof="0" smtClean="0"/>
              <a:t>3</a:t>
            </a:fld>
            <a:endParaRPr lang="en-US" noProof="0"/>
          </a:p>
        </p:txBody>
      </p:sp>
    </p:spTree>
    <p:extLst>
      <p:ext uri="{BB962C8B-B14F-4D97-AF65-F5344CB8AC3E}">
        <p14:creationId xmlns:p14="http://schemas.microsoft.com/office/powerpoint/2010/main" val="1673130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US" dirty="0"/>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US" dirty="0"/>
              <a:t>Click to edit Master title style</a:t>
            </a:r>
            <a:endParaRPr lang="en-PK" dirty="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US" dirty="0"/>
              <a:t>Click to edit Master text styles</a:t>
            </a:r>
          </a:p>
          <a:p>
            <a:pPr lvl="1"/>
            <a:r>
              <a:rPr lang="en-US" dirty="0"/>
              <a:t>Second level</a:t>
            </a:r>
          </a:p>
          <a:p>
            <a:pPr lvl="2"/>
            <a:endParaRPr lang="en-PK" dirty="0"/>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dirty="0"/>
              <a:t>Presentation title</a:t>
            </a:r>
            <a:endParaRPr lang="en-PK"/>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US" dirty="0"/>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US" noProof="0"/>
              <a:t>Click to edit Master title style</a:t>
            </a:r>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dirty="0"/>
              <a:t>Presentation title</a:t>
            </a:r>
            <a:endParaRPr lang="en-PK"/>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US" dirty="0"/>
              <a:t>Click to edit Master title style</a:t>
            </a:r>
            <a:endParaRPr lang="en-PK" dirty="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US" dirty="0"/>
              <a:t>Click to edit Master title style</a:t>
            </a:r>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C28C00-D101-DFF8-7E0A-1AEBF0DBE72B}"/>
              </a:ext>
            </a:extLst>
          </p:cNvPr>
          <p:cNvSpPr>
            <a:spLocks noGrp="1"/>
          </p:cNvSpPr>
          <p:nvPr>
            <p:ph type="dt" sz="half" idx="10"/>
          </p:nvPr>
        </p:nvSpPr>
        <p:spPr/>
        <p:txBody>
          <a:bodyPr/>
          <a:lstStyle/>
          <a:p>
            <a:endParaRPr lang="en-US" noProof="0" dirty="0"/>
          </a:p>
        </p:txBody>
      </p:sp>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dirty="0"/>
              <a:t>Presentation title</a:t>
            </a:r>
            <a:endParaRPr lang="en-PK"/>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64B432-06C2-E932-E96F-67CECC2E9658}"/>
              </a:ext>
            </a:extLst>
          </p:cNvPr>
          <p:cNvSpPr>
            <a:spLocks noGrp="1"/>
          </p:cNvSpPr>
          <p:nvPr>
            <p:ph type="dt" sz="half" idx="10"/>
          </p:nvPr>
        </p:nvSpPr>
        <p:spPr/>
        <p:txBody>
          <a:bodyPr/>
          <a:lstStyle/>
          <a:p>
            <a:endParaRPr lang="en-US" noProof="0" dirty="0"/>
          </a:p>
        </p:txBody>
      </p:sp>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dirty="0"/>
              <a:t>Presentation title</a:t>
            </a:r>
            <a:endParaRPr lang="en-PK"/>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6493B1-79A4-1FA9-B462-853856DE870E}"/>
              </a:ext>
            </a:extLst>
          </p:cNvPr>
          <p:cNvSpPr>
            <a:spLocks noGrp="1"/>
          </p:cNvSpPr>
          <p:nvPr>
            <p:ph type="dt" sz="half" idx="10"/>
          </p:nvPr>
        </p:nvSpPr>
        <p:spPr/>
        <p:txBody>
          <a:bodyPr/>
          <a:lstStyle/>
          <a:p>
            <a:endParaRPr lang="en-US" noProof="0" dirty="0"/>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dirty="0"/>
              <a:t>Presentation title</a:t>
            </a:r>
            <a:endParaRPr lang="en-PK"/>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D4464F27-6C3B-1E36-B1DC-ECB72DCF22AC}"/>
              </a:ext>
            </a:extLst>
          </p:cNvPr>
          <p:cNvSpPr>
            <a:spLocks noGrp="1"/>
          </p:cNvSpPr>
          <p:nvPr>
            <p:ph type="dt" sz="half" idx="10"/>
          </p:nvPr>
        </p:nvSpPr>
        <p:spPr/>
        <p:txBody>
          <a:bodyPr/>
          <a:lstStyle/>
          <a:p>
            <a:endParaRPr lang="en-US" noProof="0"/>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PK"/>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dirty="0"/>
              <a:t>Presentation title</a:t>
            </a:r>
            <a:endParaRPr lang="en-PK" dirty="0"/>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entertainment-arts-66165766" TargetMode="External"/><Relationship Id="rId2" Type="http://schemas.openxmlformats.org/officeDocument/2006/relationships/hyperlink" Target="https://thehackernews.com/2023/07/hackers-steal-20-million-by-exploiting.html"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itle 23">
            <a:extLst>
              <a:ext uri="{FF2B5EF4-FFF2-40B4-BE49-F238E27FC236}">
                <a16:creationId xmlns:a16="http://schemas.microsoft.com/office/drawing/2014/main" id="{6750DBDE-7587-EF17-1428-A82B8FF8BE87}"/>
              </a:ext>
            </a:extLst>
          </p:cNvPr>
          <p:cNvSpPr>
            <a:spLocks noGrp="1"/>
          </p:cNvSpPr>
          <p:nvPr>
            <p:ph type="ctrTitle"/>
          </p:nvPr>
        </p:nvSpPr>
        <p:spPr>
          <a:xfrm>
            <a:off x="357809" y="270344"/>
            <a:ext cx="8310703" cy="3525432"/>
          </a:xfrm>
        </p:spPr>
        <p:txBody>
          <a:bodyPr>
            <a:normAutofit fontScale="90000"/>
          </a:bodyPr>
          <a:lstStyle/>
          <a:p>
            <a:br>
              <a:rPr lang="en-US" sz="2400" cap="none" dirty="0"/>
            </a:br>
            <a:br>
              <a:rPr lang="en-US" sz="2400" cap="none" dirty="0"/>
            </a:br>
            <a:br>
              <a:rPr lang="en-US" sz="2400" cap="none" dirty="0"/>
            </a:br>
            <a:br>
              <a:rPr lang="en-US" sz="2400" cap="none" dirty="0"/>
            </a:br>
            <a:br>
              <a:rPr lang="en-US" sz="2400" cap="none" dirty="0"/>
            </a:br>
            <a:br>
              <a:rPr lang="en-US" sz="2400" cap="none" dirty="0"/>
            </a:br>
            <a:r>
              <a:rPr lang="en-US" sz="2400" cap="none" dirty="0"/>
              <a:t>Name – Shivcharan Mistry</a:t>
            </a:r>
            <a:br>
              <a:rPr lang="en-US" sz="2400" cap="none" dirty="0"/>
            </a:br>
            <a:br>
              <a:rPr lang="en-US" sz="2400" cap="none" dirty="0"/>
            </a:br>
            <a:r>
              <a:rPr lang="en-US" sz="2400" cap="none" dirty="0"/>
              <a:t>Module – Human Resource Management </a:t>
            </a:r>
            <a:br>
              <a:rPr lang="en-US" sz="2400" cap="none" dirty="0"/>
            </a:br>
            <a:br>
              <a:rPr lang="en-US" sz="2400" cap="none" dirty="0"/>
            </a:br>
            <a:r>
              <a:rPr lang="en-US" sz="2400" cap="none" dirty="0"/>
              <a:t>Module Code – LCMB7000</a:t>
            </a:r>
            <a:br>
              <a:rPr lang="en-US" sz="2400" cap="none" dirty="0"/>
            </a:br>
            <a:br>
              <a:rPr lang="en-US" sz="2400" cap="none" dirty="0"/>
            </a:br>
            <a:r>
              <a:rPr lang="en-US" sz="2400" cap="none" dirty="0"/>
              <a:t>Assignment Title - </a:t>
            </a:r>
            <a:r>
              <a:rPr lang="en-GB" sz="2400" cap="none" dirty="0">
                <a:effectLst/>
                <a:ea typeface="Times New Roman" panose="02020603050405020304" pitchFamily="18" charset="0"/>
              </a:rPr>
              <a:t>Assessment Component 2</a:t>
            </a:r>
            <a:br>
              <a:rPr lang="en-GB" sz="2400" cap="none" dirty="0">
                <a:effectLst/>
                <a:ea typeface="Times New Roman" panose="02020603050405020304" pitchFamily="18" charset="0"/>
              </a:rPr>
            </a:br>
            <a:br>
              <a:rPr lang="en-GB" sz="2400" cap="none" dirty="0">
                <a:effectLst/>
                <a:ea typeface="Times New Roman" panose="02020603050405020304" pitchFamily="18" charset="0"/>
              </a:rPr>
            </a:br>
            <a:r>
              <a:rPr lang="en-GB" sz="2400" cap="none" dirty="0">
                <a:effectLst/>
                <a:ea typeface="Times New Roman" panose="02020603050405020304" pitchFamily="18" charset="0"/>
              </a:rPr>
              <a:t>Lecturer – Prof D G </a:t>
            </a:r>
            <a:r>
              <a:rPr lang="en-GB" sz="2400" cap="none" dirty="0" err="1">
                <a:effectLst/>
                <a:ea typeface="Times New Roman" panose="02020603050405020304" pitchFamily="18" charset="0"/>
              </a:rPr>
              <a:t>Pepple</a:t>
            </a:r>
            <a:br>
              <a:rPr lang="en-GB" sz="2400" cap="none" dirty="0">
                <a:effectLst/>
                <a:ea typeface="Times New Roman" panose="02020603050405020304" pitchFamily="18" charset="0"/>
              </a:rPr>
            </a:br>
            <a:br>
              <a:rPr lang="en-GB" sz="2400" cap="none" dirty="0">
                <a:effectLst/>
                <a:ea typeface="Times New Roman" panose="02020603050405020304" pitchFamily="18" charset="0"/>
              </a:rPr>
            </a:br>
            <a:r>
              <a:rPr lang="en-GB" sz="2400" cap="none" dirty="0">
                <a:effectLst/>
                <a:ea typeface="Times New Roman" panose="02020603050405020304" pitchFamily="18" charset="0"/>
              </a:rPr>
              <a:t>Submission Date – 10/07/2023</a:t>
            </a:r>
            <a:endParaRPr lang="en-US" sz="2400" cap="none" dirty="0"/>
          </a:p>
        </p:txBody>
      </p:sp>
      <p:pic>
        <p:nvPicPr>
          <p:cNvPr id="1026" name="Picture 2" descr="UWTSD Birmingham | Birmingham">
            <a:extLst>
              <a:ext uri="{FF2B5EF4-FFF2-40B4-BE49-F238E27FC236}">
                <a16:creationId xmlns:a16="http://schemas.microsoft.com/office/drawing/2014/main" id="{78F9AB75-8FD3-DF8D-1FD2-730D8F02EC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3495" y="1628364"/>
            <a:ext cx="4106311" cy="3738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a:xfrm>
            <a:off x="117282" y="301752"/>
            <a:ext cx="4400930" cy="930700"/>
          </a:xfrm>
        </p:spPr>
        <p:txBody>
          <a:bodyPr/>
          <a:lstStyle/>
          <a:p>
            <a:r>
              <a:rPr lang="en-US" sz="2400" b="1" dirty="0">
                <a:latin typeface="+mj-lt"/>
              </a:rPr>
              <a:t>Table of Contents </a:t>
            </a:r>
            <a:endParaRPr lang="en-PK" sz="2400" b="1" dirty="0">
              <a:latin typeface="+mj-lt"/>
            </a:endParaRPr>
          </a:p>
        </p:txBody>
      </p:sp>
      <p:sp>
        <p:nvSpPr>
          <p:cNvPr id="22" name="Footer Placeholder 2">
            <a:extLst>
              <a:ext uri="{FF2B5EF4-FFF2-40B4-BE49-F238E27FC236}">
                <a16:creationId xmlns:a16="http://schemas.microsoft.com/office/drawing/2014/main" id="{BBFA86A4-36EE-B1CF-3752-D36D4F6969CC}"/>
              </a:ext>
            </a:extLst>
          </p:cNvPr>
          <p:cNvSpPr txBox="1">
            <a:spLocks/>
          </p:cNvSpPr>
          <p:nvPr/>
        </p:nvSpPr>
        <p:spPr>
          <a:xfrm>
            <a:off x="117282" y="1042547"/>
            <a:ext cx="6601570" cy="5207527"/>
          </a:xfrm>
          <a:prstGeom prst="rect">
            <a:avLst/>
          </a:prstGeom>
        </p:spPr>
        <p:txBody>
          <a:bodyPr vert="horz" lIns="91440" tIns="45720" rIns="91440" bIns="45720" rtlCol="0" anchor="ctr">
            <a:noAutofit/>
          </a:bodyPr>
          <a:lstStyle>
            <a:defPPr>
              <a:defRPr lang="en-PK"/>
            </a:defPPr>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800" dirty="0">
                <a:latin typeface="+mj-lt"/>
              </a:rPr>
              <a:t> </a:t>
            </a:r>
            <a:endParaRPr lang="en-PK" sz="2400" dirty="0">
              <a:latin typeface="+mj-lt"/>
            </a:endParaRPr>
          </a:p>
        </p:txBody>
      </p:sp>
      <p:sp>
        <p:nvSpPr>
          <p:cNvPr id="23" name="TextBox 22">
            <a:extLst>
              <a:ext uri="{FF2B5EF4-FFF2-40B4-BE49-F238E27FC236}">
                <a16:creationId xmlns:a16="http://schemas.microsoft.com/office/drawing/2014/main" id="{B149486A-3F5F-580F-E193-FDCBBFFF05F4}"/>
              </a:ext>
            </a:extLst>
          </p:cNvPr>
          <p:cNvSpPr txBox="1"/>
          <p:nvPr/>
        </p:nvSpPr>
        <p:spPr>
          <a:xfrm>
            <a:off x="117282" y="1042546"/>
            <a:ext cx="10378440" cy="6186309"/>
          </a:xfrm>
          <a:prstGeom prst="rect">
            <a:avLst/>
          </a:prstGeom>
          <a:noFill/>
        </p:spPr>
        <p:txBody>
          <a:bodyPr wrap="square" rtlCol="0">
            <a:spAutoFit/>
          </a:bodyPr>
          <a:lstStyle/>
          <a:p>
            <a:pPr marL="342900" indent="-342900">
              <a:buFont typeface="+mj-lt"/>
              <a:buAutoNum type="arabicPeriod"/>
            </a:pPr>
            <a:r>
              <a:rPr lang="en-GB" dirty="0"/>
              <a:t>Literature Review………………………………………………………………………………………....1 </a:t>
            </a:r>
          </a:p>
          <a:p>
            <a:r>
              <a:rPr lang="en-GB" dirty="0"/>
              <a:t>1.1 Training &amp; Development ………………………………………………………………………………...1</a:t>
            </a:r>
          </a:p>
          <a:p>
            <a:r>
              <a:rPr lang="en-GB" dirty="0"/>
              <a:t>1.2 Performance Appraisal…………………………………………………………………………………..1</a:t>
            </a:r>
          </a:p>
          <a:p>
            <a:r>
              <a:rPr lang="en-GB" dirty="0"/>
              <a:t>1.3 Selection System…………………………………………………………………………………………2</a:t>
            </a:r>
          </a:p>
          <a:p>
            <a:r>
              <a:rPr lang="en-GB" dirty="0"/>
              <a:t>2. Revolut………………………………………………………………………………………………………3 3. BBC…………………………………………………………………………………………………............4</a:t>
            </a:r>
          </a:p>
          <a:p>
            <a:r>
              <a:rPr lang="en-GB" dirty="0"/>
              <a:t>4. Human Resource Strategy in Revolut to accomplish organisational goals……………………….....5</a:t>
            </a:r>
          </a:p>
          <a:p>
            <a:r>
              <a:rPr lang="en-GB" dirty="0"/>
              <a:t>4.1 Work from Home and Office…………………………………………………......................................5</a:t>
            </a:r>
          </a:p>
          <a:p>
            <a:r>
              <a:rPr lang="en-GB" dirty="0"/>
              <a:t>4.2 Diversify Culture…………………………………………………........................................................6</a:t>
            </a:r>
          </a:p>
          <a:p>
            <a:r>
              <a:rPr lang="en-GB" dirty="0"/>
              <a:t>4.3 Building leadership through Reverse Mentoring………………………………………………………6</a:t>
            </a:r>
          </a:p>
          <a:p>
            <a:r>
              <a:rPr lang="en-GB" dirty="0"/>
              <a:t>5. Human Resource Strategy in BBC to accomplish organisational goals and objectives…………....7</a:t>
            </a:r>
          </a:p>
          <a:p>
            <a:r>
              <a:rPr lang="en-GB" dirty="0"/>
              <a:t>5.1 Free counselling and employee assistance……………………………………………………………7</a:t>
            </a:r>
          </a:p>
          <a:p>
            <a:r>
              <a:rPr lang="en-GB" dirty="0"/>
              <a:t>5.2 Employee Engagement………………………………………………………………………………......7</a:t>
            </a:r>
          </a:p>
          <a:p>
            <a:r>
              <a:rPr lang="en-GB" dirty="0"/>
              <a:t>6. Impact of HR Strategy on Overall Organisation goals at BBC…………………………………………8</a:t>
            </a:r>
          </a:p>
          <a:p>
            <a:r>
              <a:rPr lang="en-GB" dirty="0"/>
              <a:t>7. Impact of HR Strategy on Overall Organisation goals at Revolut……………………………………..9</a:t>
            </a:r>
          </a:p>
          <a:p>
            <a:r>
              <a:rPr lang="en-GB" dirty="0"/>
              <a:t>8. Performance………………………………………………………………………………………………..10</a:t>
            </a:r>
          </a:p>
          <a:p>
            <a:r>
              <a:rPr lang="en-GB" dirty="0"/>
              <a:t>9. Conclusion………………………………………………………………………………………………….11</a:t>
            </a:r>
          </a:p>
          <a:p>
            <a:r>
              <a:rPr lang="en-GB" dirty="0"/>
              <a:t>10. List of References………………………………………………………………………………………..12</a:t>
            </a:r>
          </a:p>
          <a:p>
            <a:endParaRPr lang="en-GB" dirty="0"/>
          </a:p>
          <a:p>
            <a:r>
              <a:rPr lang="en-GB" dirty="0"/>
              <a:t> </a:t>
            </a:r>
          </a:p>
          <a:p>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a:xfrm>
            <a:off x="3700769" y="551821"/>
            <a:ext cx="4790462" cy="745832"/>
          </a:xfrm>
        </p:spPr>
        <p:txBody>
          <a:bodyPr/>
          <a:lstStyle/>
          <a:p>
            <a:pPr algn="ctr"/>
            <a:r>
              <a:rPr lang="en-US" sz="2400" dirty="0"/>
              <a:t>1. Literature Review</a:t>
            </a:r>
          </a:p>
        </p:txBody>
      </p:sp>
      <p:sp>
        <p:nvSpPr>
          <p:cNvPr id="3" name="Text Placeholder 2">
            <a:extLst>
              <a:ext uri="{FF2B5EF4-FFF2-40B4-BE49-F238E27FC236}">
                <a16:creationId xmlns:a16="http://schemas.microsoft.com/office/drawing/2014/main" id="{F02F894F-23A1-85D4-2713-57D743F8086A}"/>
              </a:ext>
            </a:extLst>
          </p:cNvPr>
          <p:cNvSpPr>
            <a:spLocks noGrp="1"/>
          </p:cNvSpPr>
          <p:nvPr>
            <p:ph type="body" sz="quarter" idx="13"/>
          </p:nvPr>
        </p:nvSpPr>
        <p:spPr>
          <a:xfrm>
            <a:off x="0" y="1017767"/>
            <a:ext cx="12192000" cy="5840233"/>
          </a:xfrm>
        </p:spPr>
        <p:txBody>
          <a:bodyPr/>
          <a:lstStyle/>
          <a:p>
            <a:pPr algn="just"/>
            <a:r>
              <a:rPr lang="en-US" sz="1800" b="0" dirty="0"/>
              <a:t>The focus of the study is on the significance of the HR strategy is to the organisation strategy of the company. Management of human resources is seen as an essential and crucial business process. All the activities involving employees and the means by which direction is provided to them in order to achieve the objectives of the organisation fall under this function, which is further subdivided into recruitment, compensation, development related to the organisation, security, inspiration of employee, benefit wellness, communication and training, and performance management(</a:t>
            </a:r>
            <a:r>
              <a:rPr lang="en-US" sz="1800" b="0" dirty="0" err="1"/>
              <a:t>Ayesh</a:t>
            </a:r>
            <a:r>
              <a:rPr lang="en-US" sz="1800" b="0" dirty="0"/>
              <a:t> et. al 2012). I will discuss about the human resources strategy that will assist the organisation accomplish its objectives and goals.</a:t>
            </a:r>
          </a:p>
          <a:p>
            <a:pPr algn="just"/>
            <a:endParaRPr lang="en-US" sz="1800" b="0" dirty="0"/>
          </a:p>
          <a:p>
            <a:pPr algn="just"/>
            <a:r>
              <a:rPr lang="en-US" sz="1800" dirty="0">
                <a:latin typeface="+mj-lt"/>
              </a:rPr>
              <a:t>1.1 Training and Development</a:t>
            </a:r>
            <a:r>
              <a:rPr lang="en-US" sz="1800" dirty="0"/>
              <a:t> - </a:t>
            </a:r>
            <a:r>
              <a:rPr lang="en-US" sz="1800" b="0" i="0" u="none" strike="noStrike" dirty="0">
                <a:solidFill>
                  <a:srgbClr val="000000"/>
                </a:solidFill>
                <a:effectLst/>
              </a:rPr>
              <a:t>According to studies, putting effort into training employees has favorable firm-level   results (Barak et.al, 1999)</a:t>
            </a:r>
            <a:r>
              <a:rPr lang="en-US" sz="1800" b="0" i="0" u="none" strike="noStrike" dirty="0">
                <a:solidFill>
                  <a:srgbClr val="000000"/>
                </a:solidFill>
                <a:effectLst/>
                <a:latin typeface="Arial" panose="020B0604020202020204" pitchFamily="34" charset="0"/>
              </a:rPr>
              <a:t>. </a:t>
            </a:r>
            <a:r>
              <a:rPr lang="en-US" sz="1800" b="0" dirty="0"/>
              <a:t>HRM helps workers get the training and development they need to improve their skills and abilities in a way that fits with the organization's strategic goals. This makes sure that workers have the tools they need to help the planned projects succeed. The concept of training &amp; development refers to any effort to improve current and future skills, knowledge and abilities of employee (Aswathappa,2008).</a:t>
            </a:r>
          </a:p>
          <a:p>
            <a:pPr marL="342900" indent="-342900" algn="just">
              <a:buAutoNum type="arabicPeriod"/>
            </a:pPr>
            <a:endParaRPr lang="en-US" sz="1800" b="0" dirty="0"/>
          </a:p>
          <a:p>
            <a:pPr algn="just"/>
            <a:r>
              <a:rPr lang="en-US" sz="1800" dirty="0">
                <a:latin typeface="+mj-lt"/>
              </a:rPr>
              <a:t>1.2 Performance Appraisal</a:t>
            </a:r>
            <a:r>
              <a:rPr lang="en-US" sz="1800" b="0" dirty="0">
                <a:latin typeface="+mj-lt"/>
              </a:rPr>
              <a:t> </a:t>
            </a:r>
            <a:r>
              <a:rPr lang="en-US" sz="1800" b="0" dirty="0"/>
              <a:t>- HRM should develop performance management strategies that align team and        individual goals with the organization's overall goals. This helps encourage employees to contribute to the achievements of strategic objectives. The </a:t>
            </a:r>
            <a:r>
              <a:rPr lang="en-US" sz="1800" b="0" dirty="0" err="1"/>
              <a:t>utilisation</a:t>
            </a:r>
            <a:r>
              <a:rPr lang="en-US" sz="1800" b="0" dirty="0"/>
              <a:t> of performance appraisal includes different goals, including promotion, termination, test validation, and performance development. Thus, it is essential that today's organisations concentrate on the enhancement of performance appraisal for all individuals (</a:t>
            </a:r>
            <a:r>
              <a:rPr lang="en-US" sz="1800" b="0" dirty="0" err="1"/>
              <a:t>Muczky</a:t>
            </a:r>
            <a:r>
              <a:rPr lang="en-US" sz="1800" b="0" dirty="0"/>
              <a:t>, 1987).​</a:t>
            </a:r>
          </a:p>
          <a:p>
            <a:pPr marL="342900" indent="-342900" algn="just">
              <a:buFont typeface="Arial" panose="020B0604020202020204" pitchFamily="34" charset="0"/>
              <a:buAutoNum type="arabicPeriod"/>
            </a:pPr>
            <a:endParaRPr lang="en-US" sz="1800" b="0" dirty="0"/>
          </a:p>
          <a:p>
            <a:pPr marL="342900" indent="-342900" algn="just">
              <a:buAutoNum type="arabicPeriod"/>
            </a:pPr>
            <a:endParaRPr lang="en-US" sz="1800" b="0" dirty="0"/>
          </a:p>
          <a:p>
            <a:pPr algn="just"/>
            <a:endParaRPr lang="en-US" sz="1800" dirty="0"/>
          </a:p>
          <a:p>
            <a:endParaRPr lang="en-US" sz="1800" b="0" dirty="0"/>
          </a:p>
          <a:p>
            <a:endParaRPr lang="en-US" sz="1800" b="0" dirty="0"/>
          </a:p>
          <a:p>
            <a:endParaRPr lang="en-PK" sz="1800" b="0" dirty="0"/>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r>
              <a:rPr lang="en-US" dirty="0"/>
              <a:t>1</a:t>
            </a:r>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accent6"/>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35A2E07-2DC4-FFA2-3EC4-CECE9AC70798}"/>
              </a:ext>
            </a:extLst>
          </p:cNvPr>
          <p:cNvSpPr>
            <a:spLocks noGrp="1"/>
          </p:cNvSpPr>
          <p:nvPr>
            <p:ph type="sldNum" sz="quarter" idx="12"/>
          </p:nvPr>
        </p:nvSpPr>
        <p:spPr/>
        <p:txBody>
          <a:bodyPr/>
          <a:lstStyle/>
          <a:p>
            <a:r>
              <a:rPr lang="en-US" dirty="0"/>
              <a:t>2</a:t>
            </a:r>
            <a:endParaRPr lang="en-US" noProof="0" dirty="0"/>
          </a:p>
        </p:txBody>
      </p:sp>
      <p:sp>
        <p:nvSpPr>
          <p:cNvPr id="12" name="TextBox 11">
            <a:extLst>
              <a:ext uri="{FF2B5EF4-FFF2-40B4-BE49-F238E27FC236}">
                <a16:creationId xmlns:a16="http://schemas.microsoft.com/office/drawing/2014/main" id="{F74EAA8B-50C7-C561-33B5-B04C9816AF1D}"/>
              </a:ext>
            </a:extLst>
          </p:cNvPr>
          <p:cNvSpPr txBox="1"/>
          <p:nvPr/>
        </p:nvSpPr>
        <p:spPr>
          <a:xfrm>
            <a:off x="99089" y="0"/>
            <a:ext cx="11819615" cy="3970318"/>
          </a:xfrm>
          <a:prstGeom prst="rect">
            <a:avLst/>
          </a:prstGeom>
          <a:noFill/>
        </p:spPr>
        <p:txBody>
          <a:bodyPr wrap="square">
            <a:spAutoFit/>
          </a:bodyPr>
          <a:lstStyle/>
          <a:p>
            <a:endParaRPr lang="en-GB" dirty="0"/>
          </a:p>
          <a:p>
            <a:endParaRPr lang="en-GB" dirty="0"/>
          </a:p>
          <a:p>
            <a:endParaRPr lang="en-GB" dirty="0"/>
          </a:p>
          <a:p>
            <a:pPr algn="just"/>
            <a:r>
              <a:rPr lang="en-GB" b="1" dirty="0">
                <a:latin typeface="+mj-lt"/>
              </a:rPr>
              <a:t>1.3 </a:t>
            </a:r>
            <a:r>
              <a:rPr lang="en-US" b="1" dirty="0">
                <a:latin typeface="+mj-lt"/>
              </a:rPr>
              <a:t>Selection System </a:t>
            </a:r>
            <a:r>
              <a:rPr lang="en-US" b="1" dirty="0"/>
              <a:t>- </a:t>
            </a:r>
            <a:r>
              <a:rPr lang="en-US" b="0" i="0" u="none" strike="noStrike" dirty="0">
                <a:effectLst/>
              </a:rPr>
              <a:t>Organisations today have the difficulty of attracting and retaining talented workers. Developing a successful selection procedure is one method to improve organisational outcomes. A company's selection system is made up of the tools and tests it uses to find the best people to hire. </a:t>
            </a:r>
            <a:r>
              <a:rPr lang="en-US" dirty="0"/>
              <a:t>Furthermore, this practice aids in the identification of suitable candidates who possess the potential to excel, fosters a perception of exclusivity, establishes elevated performance standards, and conveys the significance of individuals to the organisation (Pfeffer,1994). </a:t>
            </a:r>
            <a:r>
              <a:rPr lang="en-US" b="0" i="0" u="none" strike="noStrike" dirty="0">
                <a:effectLst/>
              </a:rPr>
              <a:t>HRM is responsible for attracting and selecting candidates who possess the required competencies and are a good cultural match for the organisation. HRM ensures that the organisation has the appropriate talent to advance its strategy by aligning recruitment and selection practices with strategic objectives.</a:t>
            </a:r>
          </a:p>
          <a:p>
            <a:pPr algn="just"/>
            <a:endParaRPr lang="en-US" dirty="0"/>
          </a:p>
          <a:p>
            <a:endParaRPr lang="en-US" noProof="0" dirty="0"/>
          </a:p>
          <a:p>
            <a:endParaRPr lang="en-GB" dirty="0"/>
          </a:p>
        </p:txBody>
      </p:sp>
    </p:spTree>
    <p:extLst>
      <p:ext uri="{BB962C8B-B14F-4D97-AF65-F5344CB8AC3E}">
        <p14:creationId xmlns:p14="http://schemas.microsoft.com/office/powerpoint/2010/main" val="3258350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r>
              <a:rPr lang="en-US" dirty="0"/>
              <a:t>3</a:t>
            </a:r>
          </a:p>
        </p:txBody>
      </p:sp>
      <p:pic>
        <p:nvPicPr>
          <p:cNvPr id="10" name="Picture 9" descr="A white square with a black letter&#10;&#10;Description automatically generated">
            <a:extLst>
              <a:ext uri="{FF2B5EF4-FFF2-40B4-BE49-F238E27FC236}">
                <a16:creationId xmlns:a16="http://schemas.microsoft.com/office/drawing/2014/main" id="{1BD07B8B-18BF-9311-E060-1A54815D4B63}"/>
              </a:ext>
            </a:extLst>
          </p:cNvPr>
          <p:cNvPicPr>
            <a:picLocks noChangeAspect="1"/>
          </p:cNvPicPr>
          <p:nvPr/>
        </p:nvPicPr>
        <p:blipFill>
          <a:blip r:embed="rId2"/>
          <a:stretch>
            <a:fillRect/>
          </a:stretch>
        </p:blipFill>
        <p:spPr>
          <a:xfrm>
            <a:off x="61472" y="899032"/>
            <a:ext cx="5645426" cy="4241586"/>
          </a:xfrm>
          <a:prstGeom prst="rect">
            <a:avLst/>
          </a:prstGeom>
        </p:spPr>
      </p:pic>
      <p:sp>
        <p:nvSpPr>
          <p:cNvPr id="15" name="TextBox 14">
            <a:extLst>
              <a:ext uri="{FF2B5EF4-FFF2-40B4-BE49-F238E27FC236}">
                <a16:creationId xmlns:a16="http://schemas.microsoft.com/office/drawing/2014/main" id="{FA78A6A1-8BC9-255C-D0AC-42AAD983FBB9}"/>
              </a:ext>
            </a:extLst>
          </p:cNvPr>
          <p:cNvSpPr txBox="1"/>
          <p:nvPr/>
        </p:nvSpPr>
        <p:spPr>
          <a:xfrm flipH="1">
            <a:off x="5701552" y="459390"/>
            <a:ext cx="6132627" cy="4893647"/>
          </a:xfrm>
          <a:prstGeom prst="rect">
            <a:avLst/>
          </a:prstGeom>
          <a:noFill/>
        </p:spPr>
        <p:txBody>
          <a:bodyPr wrap="square" rtlCol="0">
            <a:spAutoFit/>
          </a:bodyPr>
          <a:lstStyle/>
          <a:p>
            <a:pPr algn="ctr"/>
            <a:r>
              <a:rPr lang="en-GB" sz="2400" b="1" dirty="0">
                <a:solidFill>
                  <a:schemeClr val="bg1"/>
                </a:solidFill>
                <a:latin typeface="+mj-lt"/>
              </a:rPr>
              <a:t>2. Revolut</a:t>
            </a:r>
            <a:endParaRPr lang="en-GB" b="1" dirty="0">
              <a:solidFill>
                <a:schemeClr val="bg1"/>
              </a:solidFill>
              <a:latin typeface="+mj-lt"/>
            </a:endParaRPr>
          </a:p>
          <a:p>
            <a:pPr algn="just"/>
            <a:r>
              <a:rPr lang="en-US" dirty="0">
                <a:solidFill>
                  <a:schemeClr val="bg1"/>
                </a:solidFill>
              </a:rPr>
              <a:t>Revolut is a digital banking and financial technology firm founded by Nik </a:t>
            </a:r>
            <a:r>
              <a:rPr lang="en-US" dirty="0" err="1">
                <a:solidFill>
                  <a:schemeClr val="bg1"/>
                </a:solidFill>
              </a:rPr>
              <a:t>Storonsky</a:t>
            </a:r>
            <a:r>
              <a:rPr lang="en-US" dirty="0">
                <a:solidFill>
                  <a:schemeClr val="bg1"/>
                </a:solidFill>
              </a:rPr>
              <a:t> and Vlad </a:t>
            </a:r>
            <a:r>
              <a:rPr lang="en-US" dirty="0" err="1">
                <a:solidFill>
                  <a:schemeClr val="bg1"/>
                </a:solidFill>
              </a:rPr>
              <a:t>Yatsenko</a:t>
            </a:r>
            <a:r>
              <a:rPr lang="en-US" dirty="0">
                <a:solidFill>
                  <a:schemeClr val="bg1"/>
                </a:solidFill>
              </a:rPr>
              <a:t> and their headquarters in London, United Kingdom. It provides a variety of financial services, such as foreign exchange, money transactions, and personal banking. Since its debut in 2015, Revolut has garnered millions of users globally and has grown substantially in popularity. Based on its attributes, offerings, and client opinions.</a:t>
            </a:r>
            <a:r>
              <a:rPr lang="en-GB" dirty="0">
                <a:solidFill>
                  <a:schemeClr val="bg1"/>
                </a:solidFill>
              </a:rPr>
              <a:t> </a:t>
            </a:r>
          </a:p>
          <a:p>
            <a:pPr algn="just"/>
            <a:endParaRPr lang="en-GB" dirty="0">
              <a:solidFill>
                <a:schemeClr val="bg1"/>
              </a:solidFill>
            </a:endParaRPr>
          </a:p>
          <a:p>
            <a:pPr algn="just"/>
            <a:r>
              <a:rPr lang="en-US" dirty="0">
                <a:solidFill>
                  <a:schemeClr val="bg1"/>
                </a:solidFill>
              </a:rPr>
              <a:t>Since its beginnings, Revolut has expanded its product and service offerings to include other banking options. Individuals and businesses alike may open accounts to shop online, send and receive money, trade stocks and commodities, and manage their budgets and savings. In addition, they provide services including cost management software, mileage logs, and vacation insurance.</a:t>
            </a:r>
            <a:endParaRPr lang="en-GB" dirty="0">
              <a:solidFill>
                <a:schemeClr val="bg1"/>
              </a:solidFill>
            </a:endParaRPr>
          </a:p>
        </p:txBody>
      </p:sp>
      <p:sp>
        <p:nvSpPr>
          <p:cNvPr id="2" name="TextBox 1">
            <a:extLst>
              <a:ext uri="{FF2B5EF4-FFF2-40B4-BE49-F238E27FC236}">
                <a16:creationId xmlns:a16="http://schemas.microsoft.com/office/drawing/2014/main" id="{90071A74-3496-0155-9CA2-BEFA24A88A54}"/>
              </a:ext>
            </a:extLst>
          </p:cNvPr>
          <p:cNvSpPr txBox="1"/>
          <p:nvPr/>
        </p:nvSpPr>
        <p:spPr>
          <a:xfrm>
            <a:off x="0" y="5271247"/>
            <a:ext cx="11702782" cy="1477328"/>
          </a:xfrm>
          <a:prstGeom prst="rect">
            <a:avLst/>
          </a:prstGeom>
          <a:noFill/>
        </p:spPr>
        <p:txBody>
          <a:bodyPr wrap="square" rtlCol="0">
            <a:spAutoFit/>
          </a:bodyPr>
          <a:lstStyle/>
          <a:p>
            <a:pPr algn="just"/>
            <a:r>
              <a:rPr lang="en-US" dirty="0">
                <a:solidFill>
                  <a:schemeClr val="bg1"/>
                </a:solidFill>
              </a:rPr>
              <a:t>By using cutting-edge technology and original thinking to streamline and better serve customers, Revolut has established itself as a financial disruptor. It uses mobile applications and an intuitive design to offer users more control over their money and make their interactions with the service more streamlined. The business has taken on a customer-first philosophy in an effort to counter conventional banking's drawbacks including excessive fees, convoluted procedures, and a lack of openness</a:t>
            </a:r>
            <a:endParaRPr lang="en-GB" dirty="0"/>
          </a:p>
        </p:txBody>
      </p:sp>
    </p:spTree>
    <p:extLst>
      <p:ext uri="{BB962C8B-B14F-4D97-AF65-F5344CB8AC3E}">
        <p14:creationId xmlns:p14="http://schemas.microsoft.com/office/powerpoint/2010/main" val="616355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accent6"/>
        </a:solidFill>
        <a:effectLst/>
      </p:bgPr>
    </p:bg>
    <p:spTree>
      <p:nvGrpSpPr>
        <p:cNvPr id="1" name=""/>
        <p:cNvGrpSpPr/>
        <p:nvPr/>
      </p:nvGrpSpPr>
      <p:grpSpPr>
        <a:xfrm>
          <a:off x="0" y="0"/>
          <a:ext cx="0" cy="0"/>
          <a:chOff x="0" y="0"/>
          <a:chExt cx="0" cy="0"/>
        </a:xfrm>
      </p:grpSpPr>
      <p:pic>
        <p:nvPicPr>
          <p:cNvPr id="4098" name="Picture 2" descr="Future of the BBC back in the spotlight as licence fee set to be frozen and  then abolished | Complete Music Update">
            <a:extLst>
              <a:ext uri="{FF2B5EF4-FFF2-40B4-BE49-F238E27FC236}">
                <a16:creationId xmlns:a16="http://schemas.microsoft.com/office/drawing/2014/main" id="{C0EAE672-8721-264A-12F7-F3101F9343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947181" y="1947184"/>
            <a:ext cx="6939642" cy="3045279"/>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DB7065F4-1F97-BA3B-CE10-DD4DD397F429}"/>
              </a:ext>
            </a:extLst>
          </p:cNvPr>
          <p:cNvSpPr txBox="1"/>
          <p:nvPr/>
        </p:nvSpPr>
        <p:spPr>
          <a:xfrm>
            <a:off x="4379899" y="106136"/>
            <a:ext cx="5809129" cy="461665"/>
          </a:xfrm>
          <a:prstGeom prst="rect">
            <a:avLst/>
          </a:prstGeom>
          <a:noFill/>
        </p:spPr>
        <p:txBody>
          <a:bodyPr wrap="square" rtlCol="0">
            <a:spAutoFit/>
          </a:bodyPr>
          <a:lstStyle/>
          <a:p>
            <a:r>
              <a:rPr lang="en-GB" sz="2400" b="1" dirty="0">
                <a:latin typeface="+mj-lt"/>
              </a:rPr>
              <a:t>3. British Broadcasting Corporation</a:t>
            </a:r>
          </a:p>
        </p:txBody>
      </p:sp>
      <p:sp>
        <p:nvSpPr>
          <p:cNvPr id="22" name="TextBox 21">
            <a:extLst>
              <a:ext uri="{FF2B5EF4-FFF2-40B4-BE49-F238E27FC236}">
                <a16:creationId xmlns:a16="http://schemas.microsoft.com/office/drawing/2014/main" id="{06D43C0B-B978-2048-AD67-192C1D007C55}"/>
              </a:ext>
            </a:extLst>
          </p:cNvPr>
          <p:cNvSpPr txBox="1"/>
          <p:nvPr/>
        </p:nvSpPr>
        <p:spPr>
          <a:xfrm>
            <a:off x="3298371" y="677636"/>
            <a:ext cx="8893629" cy="7017306"/>
          </a:xfrm>
          <a:prstGeom prst="rect">
            <a:avLst/>
          </a:prstGeom>
          <a:noFill/>
        </p:spPr>
        <p:txBody>
          <a:bodyPr wrap="square" rtlCol="0">
            <a:spAutoFit/>
          </a:bodyPr>
          <a:lstStyle/>
          <a:p>
            <a:r>
              <a:rPr lang="en-US" sz="1800" b="0" i="0" u="none" strike="noStrike" dirty="0">
                <a:solidFill>
                  <a:srgbClr val="000000"/>
                </a:solidFill>
                <a:effectLst/>
                <a:latin typeface="Arial" panose="020B0604020202020204" pitchFamily="34" charset="0"/>
              </a:rPr>
              <a:t>The British Broadcasting Corporation (BBC), with headquarters in London, is the most renowned British public service broadcaster and founded by a Royal Charter. Most of the BBC's money comes from TV licence fees. In 2021, the BBC made a little more than 5 billion British pounds a year, and more than 3.7 billion of that came from TV licence fees (Guttmann, 2022)</a:t>
            </a:r>
            <a:endParaRPr lang="en-US" dirty="0"/>
          </a:p>
          <a:p>
            <a:endParaRPr lang="en-US" dirty="0"/>
          </a:p>
          <a:p>
            <a:r>
              <a:rPr lang="en-US" sz="1800" b="0" i="0" u="none" strike="noStrike" dirty="0">
                <a:solidFill>
                  <a:srgbClr val="000000"/>
                </a:solidFill>
                <a:effectLst/>
                <a:latin typeface="Arial" panose="020B0604020202020204" pitchFamily="34" charset="0"/>
              </a:rPr>
              <a:t>BBC provides programming in over 40 languages across radio, television, and the internet. It is our responsibility to carry out our mandate and further our Public Purposes https://www.bbc.com/aboutthebbc (1997)</a:t>
            </a:r>
            <a:endParaRPr lang="en-US" dirty="0"/>
          </a:p>
          <a:p>
            <a:endParaRPr lang="en-US" dirty="0"/>
          </a:p>
          <a:p>
            <a:r>
              <a:rPr lang="en-US" dirty="0"/>
              <a:t>The BBC's television division runs numerous channels, including BBC One, BBC Two, BBC Three, and BBC Four. These channels broadcast a wide variety of programmes, from news and documentaries to dramas and comedy. BBC Radio 1, BBC Radio 2, BBC Radio 4, and BBC 6 Music are just a few of the stations in the BBC's radio network that play music across genres and audiences.</a:t>
            </a:r>
          </a:p>
          <a:p>
            <a:endParaRPr lang="en-US" dirty="0"/>
          </a:p>
          <a:p>
            <a:r>
              <a:rPr lang="en-US" dirty="0"/>
              <a:t>The BBC is a public service broadcaster, meaning it answers to its viewers and listeners and is governed by a Royal Charter outlining the organization's goals and principles. The group's mission is to further the public good by informing, edifying, and entertaining its audience members in a fair and balanced manner that celebrates and promotes variety and originality.</a:t>
            </a:r>
          </a:p>
          <a:p>
            <a:endParaRPr lang="en-US" dirty="0"/>
          </a:p>
          <a:p>
            <a:endParaRPr lang="en-US" dirty="0"/>
          </a:p>
          <a:p>
            <a:endParaRPr lang="en-US" dirty="0"/>
          </a:p>
          <a:p>
            <a:endParaRPr lang="en-GB" dirty="0"/>
          </a:p>
        </p:txBody>
      </p:sp>
      <p:sp>
        <p:nvSpPr>
          <p:cNvPr id="2" name="Slide Number Placeholder 3">
            <a:extLst>
              <a:ext uri="{FF2B5EF4-FFF2-40B4-BE49-F238E27FC236}">
                <a16:creationId xmlns:a16="http://schemas.microsoft.com/office/drawing/2014/main" id="{D014A37C-91BA-71A9-A8FA-20B6CA11CFBB}"/>
              </a:ext>
            </a:extLst>
          </p:cNvPr>
          <p:cNvSpPr>
            <a:spLocks noGrp="1"/>
          </p:cNvSpPr>
          <p:nvPr>
            <p:ph type="sldNum" sz="quarter" idx="12"/>
          </p:nvPr>
        </p:nvSpPr>
        <p:spPr>
          <a:xfrm>
            <a:off x="10122408" y="301752"/>
            <a:ext cx="1673352" cy="274320"/>
          </a:xfrm>
        </p:spPr>
        <p:txBody>
          <a:bodyPr/>
          <a:lstStyle/>
          <a:p>
            <a:r>
              <a:rPr lang="en-US" dirty="0"/>
              <a:t>4</a:t>
            </a:r>
          </a:p>
        </p:txBody>
      </p:sp>
    </p:spTree>
    <p:extLst>
      <p:ext uri="{BB962C8B-B14F-4D97-AF65-F5344CB8AC3E}">
        <p14:creationId xmlns:p14="http://schemas.microsoft.com/office/powerpoint/2010/main" val="4122396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07DEA71C-42D4-BE2D-D6F7-A2937645E815}"/>
              </a:ext>
            </a:extLst>
          </p:cNvPr>
          <p:cNvSpPr txBox="1"/>
          <p:nvPr/>
        </p:nvSpPr>
        <p:spPr>
          <a:xfrm>
            <a:off x="-92208" y="89133"/>
            <a:ext cx="12191999" cy="830997"/>
          </a:xfrm>
          <a:prstGeom prst="rect">
            <a:avLst/>
          </a:prstGeom>
          <a:noFill/>
        </p:spPr>
        <p:txBody>
          <a:bodyPr wrap="square" rtlCol="0">
            <a:spAutoFit/>
          </a:bodyPr>
          <a:lstStyle/>
          <a:p>
            <a:pPr algn="ctr"/>
            <a:r>
              <a:rPr lang="en-GB" sz="2400" b="1" dirty="0">
                <a:latin typeface="+mj-lt"/>
              </a:rPr>
              <a:t>4. Human Resource Strategy in Revolut to</a:t>
            </a:r>
          </a:p>
          <a:p>
            <a:pPr algn="ctr"/>
            <a:r>
              <a:rPr lang="en-GB" sz="2400" b="1" dirty="0">
                <a:latin typeface="+mj-lt"/>
              </a:rPr>
              <a:t>accomplish organisational goals </a:t>
            </a:r>
          </a:p>
        </p:txBody>
      </p:sp>
      <p:sp>
        <p:nvSpPr>
          <p:cNvPr id="27" name="TextBox 26">
            <a:extLst>
              <a:ext uri="{FF2B5EF4-FFF2-40B4-BE49-F238E27FC236}">
                <a16:creationId xmlns:a16="http://schemas.microsoft.com/office/drawing/2014/main" id="{8E90E49E-3981-C7FE-DDB3-3BF91E25CE57}"/>
              </a:ext>
            </a:extLst>
          </p:cNvPr>
          <p:cNvSpPr txBox="1"/>
          <p:nvPr/>
        </p:nvSpPr>
        <p:spPr>
          <a:xfrm>
            <a:off x="71562" y="1073426"/>
            <a:ext cx="11982615" cy="2585323"/>
          </a:xfrm>
          <a:prstGeom prst="rect">
            <a:avLst/>
          </a:prstGeom>
          <a:noFill/>
        </p:spPr>
        <p:txBody>
          <a:bodyPr wrap="square" rtlCol="0">
            <a:spAutoFit/>
          </a:bodyPr>
          <a:lstStyle/>
          <a:p>
            <a:pPr algn="just"/>
            <a:r>
              <a:rPr lang="en-GB" b="1" dirty="0">
                <a:latin typeface="+mj-lt"/>
              </a:rPr>
              <a:t>4.1 Work from Home and Office flexibility </a:t>
            </a:r>
            <a:r>
              <a:rPr lang="en-GB" dirty="0"/>
              <a:t>– Human Resource at Revolut </a:t>
            </a:r>
            <a:r>
              <a:rPr lang="en-US" dirty="0"/>
              <a:t>promote work from home and office both. So, employee can maintain work-life balance by establish boundaries between work and personal life. They educate employees on managing their time effectively, setting priorities, and creating a conducive work environment at home. This is how they promote HR strategy to achieve organisational goals. </a:t>
            </a:r>
          </a:p>
          <a:p>
            <a:pPr algn="just"/>
            <a:endParaRPr lang="en-US" dirty="0"/>
          </a:p>
          <a:p>
            <a:endParaRPr lang="en-US" dirty="0"/>
          </a:p>
          <a:p>
            <a:endParaRPr lang="en-US" dirty="0"/>
          </a:p>
          <a:p>
            <a:endParaRPr lang="en-US" dirty="0"/>
          </a:p>
          <a:p>
            <a:r>
              <a:rPr lang="en-GB" dirty="0"/>
              <a:t>                                                                      </a:t>
            </a:r>
          </a:p>
        </p:txBody>
      </p:sp>
      <p:pic>
        <p:nvPicPr>
          <p:cNvPr id="3" name="Picture 2" descr="A screenshot of a computer">
            <a:extLst>
              <a:ext uri="{FF2B5EF4-FFF2-40B4-BE49-F238E27FC236}">
                <a16:creationId xmlns:a16="http://schemas.microsoft.com/office/drawing/2014/main" id="{758704D2-70A2-B18F-6921-50C6AA4E2656}"/>
              </a:ext>
              <a:ext uri="{C183D7F6-B498-43B3-948B-1728B52AA6E4}">
                <adec:decorative xmlns:adec="http://schemas.microsoft.com/office/drawing/2017/decorative" val="0"/>
              </a:ext>
            </a:extLst>
          </p:cNvPr>
          <p:cNvPicPr>
            <a:picLocks noChangeAspect="1"/>
          </p:cNvPicPr>
          <p:nvPr/>
        </p:nvPicPr>
        <p:blipFill>
          <a:blip r:embed="rId2"/>
          <a:stretch>
            <a:fillRect/>
          </a:stretch>
        </p:blipFill>
        <p:spPr>
          <a:xfrm>
            <a:off x="278969" y="2665708"/>
            <a:ext cx="4068306" cy="3696346"/>
          </a:xfrm>
          <a:prstGeom prst="rect">
            <a:avLst/>
          </a:prstGeom>
        </p:spPr>
      </p:pic>
      <p:pic>
        <p:nvPicPr>
          <p:cNvPr id="5" name="Picture 4" descr="A person standing on a railing&#10;&#10;Description automatically generated">
            <a:extLst>
              <a:ext uri="{FF2B5EF4-FFF2-40B4-BE49-F238E27FC236}">
                <a16:creationId xmlns:a16="http://schemas.microsoft.com/office/drawing/2014/main" id="{468EA536-5DC8-65DC-CF1E-6281384D90F6}"/>
              </a:ext>
            </a:extLst>
          </p:cNvPr>
          <p:cNvPicPr>
            <a:picLocks noChangeAspect="1"/>
          </p:cNvPicPr>
          <p:nvPr/>
        </p:nvPicPr>
        <p:blipFill>
          <a:blip r:embed="rId3"/>
          <a:stretch>
            <a:fillRect/>
          </a:stretch>
        </p:blipFill>
        <p:spPr>
          <a:xfrm>
            <a:off x="4517756" y="2681206"/>
            <a:ext cx="7619999" cy="3662876"/>
          </a:xfrm>
          <a:prstGeom prst="rect">
            <a:avLst/>
          </a:prstGeom>
        </p:spPr>
      </p:pic>
      <p:sp>
        <p:nvSpPr>
          <p:cNvPr id="7" name="Slide Number Placeholder 3">
            <a:extLst>
              <a:ext uri="{FF2B5EF4-FFF2-40B4-BE49-F238E27FC236}">
                <a16:creationId xmlns:a16="http://schemas.microsoft.com/office/drawing/2014/main" id="{F2ADFA1E-0864-6BB1-044D-5AD999D3C98A}"/>
              </a:ext>
            </a:extLst>
          </p:cNvPr>
          <p:cNvSpPr>
            <a:spLocks noGrp="1"/>
          </p:cNvSpPr>
          <p:nvPr>
            <p:ph type="sldNum" sz="quarter" idx="12"/>
          </p:nvPr>
        </p:nvSpPr>
        <p:spPr>
          <a:xfrm>
            <a:off x="10122408" y="301752"/>
            <a:ext cx="1673352" cy="274320"/>
          </a:xfrm>
        </p:spPr>
        <p:txBody>
          <a:bodyPr/>
          <a:lstStyle/>
          <a:p>
            <a:r>
              <a:rPr lang="en-US" dirty="0"/>
              <a:t>5</a:t>
            </a:r>
          </a:p>
        </p:txBody>
      </p:sp>
    </p:spTree>
    <p:extLst>
      <p:ext uri="{BB962C8B-B14F-4D97-AF65-F5344CB8AC3E}">
        <p14:creationId xmlns:p14="http://schemas.microsoft.com/office/powerpoint/2010/main" val="476614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A0AAC9-67DC-846B-A444-BD2C5120E8D0}"/>
              </a:ext>
            </a:extLst>
          </p:cNvPr>
          <p:cNvSpPr txBox="1"/>
          <p:nvPr/>
        </p:nvSpPr>
        <p:spPr>
          <a:xfrm flipH="1">
            <a:off x="0" y="464949"/>
            <a:ext cx="5300420" cy="2308324"/>
          </a:xfrm>
          <a:prstGeom prst="rect">
            <a:avLst/>
          </a:prstGeom>
          <a:noFill/>
        </p:spPr>
        <p:txBody>
          <a:bodyPr wrap="square" rtlCol="0">
            <a:spAutoFit/>
          </a:bodyPr>
          <a:lstStyle/>
          <a:p>
            <a:r>
              <a:rPr lang="en-GB" b="1" dirty="0"/>
              <a:t>4.2 Diversify Culture </a:t>
            </a:r>
            <a:r>
              <a:rPr lang="en-GB" dirty="0"/>
              <a:t>– At Revolut the company promote diversify culture and promotes people from different various backgrounds. </a:t>
            </a:r>
            <a:r>
              <a:rPr lang="en-US" dirty="0"/>
              <a:t>The team at Revolut is full of ambitious and skilled individuals. A supportive and inspiring setting is ideal. We also pride ourselves on being a multicultural workplace where employees speak a wide variety of languages.</a:t>
            </a:r>
            <a:endParaRPr lang="en-GB" dirty="0"/>
          </a:p>
        </p:txBody>
      </p:sp>
      <p:pic>
        <p:nvPicPr>
          <p:cNvPr id="5" name="Picture 4" descr="A person sitting on a rock">
            <a:extLst>
              <a:ext uri="{FF2B5EF4-FFF2-40B4-BE49-F238E27FC236}">
                <a16:creationId xmlns:a16="http://schemas.microsoft.com/office/drawing/2014/main" id="{FCCCFE52-06D4-20BD-E550-E23028B8ECBC}"/>
              </a:ext>
            </a:extLst>
          </p:cNvPr>
          <p:cNvPicPr>
            <a:picLocks noChangeAspect="1"/>
          </p:cNvPicPr>
          <p:nvPr/>
        </p:nvPicPr>
        <p:blipFill>
          <a:blip r:embed="rId2"/>
          <a:stretch>
            <a:fillRect/>
          </a:stretch>
        </p:blipFill>
        <p:spPr>
          <a:xfrm>
            <a:off x="5514185" y="526943"/>
            <a:ext cx="6282608" cy="3000266"/>
          </a:xfrm>
          <a:prstGeom prst="rect">
            <a:avLst/>
          </a:prstGeom>
        </p:spPr>
      </p:pic>
      <p:sp>
        <p:nvSpPr>
          <p:cNvPr id="6" name="TextBox 5">
            <a:extLst>
              <a:ext uri="{FF2B5EF4-FFF2-40B4-BE49-F238E27FC236}">
                <a16:creationId xmlns:a16="http://schemas.microsoft.com/office/drawing/2014/main" id="{55A6001E-27A1-8B62-3D26-9F80CB7FAE74}"/>
              </a:ext>
            </a:extLst>
          </p:cNvPr>
          <p:cNvSpPr txBox="1"/>
          <p:nvPr/>
        </p:nvSpPr>
        <p:spPr>
          <a:xfrm flipH="1">
            <a:off x="6182257" y="3995678"/>
            <a:ext cx="5656881" cy="2862322"/>
          </a:xfrm>
          <a:prstGeom prst="rect">
            <a:avLst/>
          </a:prstGeom>
          <a:noFill/>
        </p:spPr>
        <p:txBody>
          <a:bodyPr wrap="square" rtlCol="0">
            <a:spAutoFit/>
          </a:bodyPr>
          <a:lstStyle/>
          <a:p>
            <a:r>
              <a:rPr lang="en-GB" b="1" dirty="0"/>
              <a:t>4.3 Building Leadership through – Reverse Mentoring </a:t>
            </a:r>
          </a:p>
          <a:p>
            <a:endParaRPr lang="en-GB" b="1" dirty="0"/>
          </a:p>
          <a:p>
            <a:r>
              <a:rPr lang="en-US" dirty="0"/>
              <a:t>At Revolut, we launched our Reverse Mentoring Programme this summer. In the scheme, men in directorships or higher were partnered with women in similar positions to serve as "Reverse Mentors." These one-on-one relationships allowed Revoluters to gain and share valuable insights and information that aided in their leadership development.</a:t>
            </a:r>
            <a:endParaRPr lang="en-GB" dirty="0"/>
          </a:p>
        </p:txBody>
      </p:sp>
      <p:pic>
        <p:nvPicPr>
          <p:cNvPr id="8" name="Picture 7" descr="A group of people standing outside&#10;&#10;Description automatically generated">
            <a:extLst>
              <a:ext uri="{FF2B5EF4-FFF2-40B4-BE49-F238E27FC236}">
                <a16:creationId xmlns:a16="http://schemas.microsoft.com/office/drawing/2014/main" id="{7684736D-0C25-2AC1-6C76-D86D81C3CBC8}"/>
              </a:ext>
            </a:extLst>
          </p:cNvPr>
          <p:cNvPicPr>
            <a:picLocks noChangeAspect="1"/>
          </p:cNvPicPr>
          <p:nvPr/>
        </p:nvPicPr>
        <p:blipFill>
          <a:blip r:embed="rId3"/>
          <a:stretch>
            <a:fillRect/>
          </a:stretch>
        </p:blipFill>
        <p:spPr>
          <a:xfrm>
            <a:off x="0" y="3696346"/>
            <a:ext cx="5517397" cy="3161654"/>
          </a:xfrm>
          <a:prstGeom prst="rect">
            <a:avLst/>
          </a:prstGeom>
        </p:spPr>
      </p:pic>
      <p:sp>
        <p:nvSpPr>
          <p:cNvPr id="9" name="Slide Number Placeholder 3">
            <a:extLst>
              <a:ext uri="{FF2B5EF4-FFF2-40B4-BE49-F238E27FC236}">
                <a16:creationId xmlns:a16="http://schemas.microsoft.com/office/drawing/2014/main" id="{E80CEA96-ED0A-E685-D4BC-E5A0B2CE4BEA}"/>
              </a:ext>
            </a:extLst>
          </p:cNvPr>
          <p:cNvSpPr>
            <a:spLocks noGrp="1"/>
          </p:cNvSpPr>
          <p:nvPr>
            <p:ph type="sldNum" sz="quarter" idx="12"/>
          </p:nvPr>
        </p:nvSpPr>
        <p:spPr>
          <a:xfrm>
            <a:off x="10122408" y="301752"/>
            <a:ext cx="1673352" cy="274320"/>
          </a:xfrm>
        </p:spPr>
        <p:txBody>
          <a:bodyPr/>
          <a:lstStyle/>
          <a:p>
            <a:r>
              <a:rPr lang="en-US" dirty="0"/>
              <a:t>6</a:t>
            </a:r>
          </a:p>
        </p:txBody>
      </p:sp>
    </p:spTree>
    <p:extLst>
      <p:ext uri="{BB962C8B-B14F-4D97-AF65-F5344CB8AC3E}">
        <p14:creationId xmlns:p14="http://schemas.microsoft.com/office/powerpoint/2010/main" val="112505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accent4"/>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7E66AE0-9DD8-64AC-0CE6-9F1E694F6D96}"/>
              </a:ext>
            </a:extLst>
          </p:cNvPr>
          <p:cNvSpPr txBox="1"/>
          <p:nvPr/>
        </p:nvSpPr>
        <p:spPr>
          <a:xfrm>
            <a:off x="2925695" y="271040"/>
            <a:ext cx="6097280" cy="1200329"/>
          </a:xfrm>
          <a:prstGeom prst="rect">
            <a:avLst/>
          </a:prstGeom>
          <a:noFill/>
        </p:spPr>
        <p:txBody>
          <a:bodyPr wrap="square">
            <a:spAutoFit/>
          </a:bodyPr>
          <a:lstStyle/>
          <a:p>
            <a:pPr algn="ctr"/>
            <a:r>
              <a:rPr lang="en-US" sz="2400" b="1" dirty="0">
                <a:solidFill>
                  <a:schemeClr val="bg1"/>
                </a:solidFill>
                <a:latin typeface="+mj-lt"/>
              </a:rPr>
              <a:t>5. Human Resource Strategy in BBC to accomplish organisational goals and objectives </a:t>
            </a:r>
            <a:endParaRPr lang="en-GB" sz="2400" b="1" dirty="0">
              <a:latin typeface="+mj-lt"/>
            </a:endParaRPr>
          </a:p>
        </p:txBody>
      </p:sp>
      <p:sp>
        <p:nvSpPr>
          <p:cNvPr id="16" name="TextBox 15">
            <a:extLst>
              <a:ext uri="{FF2B5EF4-FFF2-40B4-BE49-F238E27FC236}">
                <a16:creationId xmlns:a16="http://schemas.microsoft.com/office/drawing/2014/main" id="{4A6051CF-4463-0124-929C-8576E92965FD}"/>
              </a:ext>
            </a:extLst>
          </p:cNvPr>
          <p:cNvSpPr txBox="1"/>
          <p:nvPr/>
        </p:nvSpPr>
        <p:spPr>
          <a:xfrm>
            <a:off x="153681" y="1544492"/>
            <a:ext cx="12038319" cy="4801314"/>
          </a:xfrm>
          <a:prstGeom prst="rect">
            <a:avLst/>
          </a:prstGeom>
          <a:noFill/>
        </p:spPr>
        <p:txBody>
          <a:bodyPr wrap="square">
            <a:spAutoFit/>
          </a:bodyPr>
          <a:lstStyle/>
          <a:p>
            <a:pPr algn="just"/>
            <a:r>
              <a:rPr lang="en-US" b="1" dirty="0">
                <a:solidFill>
                  <a:schemeClr val="bg1"/>
                </a:solidFill>
              </a:rPr>
              <a:t>5.1 Free counselling and Employee Assistance </a:t>
            </a:r>
            <a:r>
              <a:rPr lang="en-US" dirty="0">
                <a:solidFill>
                  <a:schemeClr val="bg1"/>
                </a:solidFill>
              </a:rPr>
              <a:t>– BBC provides Employee Assistance Programme to all their employees have access to free, impartial and private information, resources, and counselling on a wide variety of work-related, family-related, and personal-related issues because we care deeply about their well-being. This is how they make sure that every employee who is working at BBC focus on the quality work to achieve their organisational goals (BBC employee benefits)</a:t>
            </a:r>
          </a:p>
          <a:p>
            <a:pPr algn="just"/>
            <a:endParaRPr lang="en-US" dirty="0">
              <a:solidFill>
                <a:schemeClr val="bg1"/>
              </a:solidFill>
            </a:endParaRPr>
          </a:p>
          <a:p>
            <a:pPr algn="just"/>
            <a:r>
              <a:rPr lang="en-US" b="1" dirty="0">
                <a:solidFill>
                  <a:schemeClr val="bg1"/>
                </a:solidFill>
              </a:rPr>
              <a:t>5.2 Employee Engagement – </a:t>
            </a:r>
            <a:r>
              <a:rPr lang="en-US" dirty="0">
                <a:solidFill>
                  <a:schemeClr val="bg1"/>
                </a:solidFill>
              </a:rPr>
              <a:t>At BBC, Employees to encourage an atmosphere of openness and honesty in all communications with organisation. You can learn how satisfied and invested your employees are in their work by conducting frequent surveys and holding focus groups. They take social and corporate steps to keep the employees focused and loyal to their job.</a:t>
            </a:r>
          </a:p>
          <a:p>
            <a:pPr algn="just"/>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GB" dirty="0"/>
          </a:p>
        </p:txBody>
      </p:sp>
      <p:sp>
        <p:nvSpPr>
          <p:cNvPr id="17" name="Slide Number Placeholder 3">
            <a:extLst>
              <a:ext uri="{FF2B5EF4-FFF2-40B4-BE49-F238E27FC236}">
                <a16:creationId xmlns:a16="http://schemas.microsoft.com/office/drawing/2014/main" id="{EFC0A77D-A3FD-1CC6-3015-2E22181F738F}"/>
              </a:ext>
            </a:extLst>
          </p:cNvPr>
          <p:cNvSpPr>
            <a:spLocks noGrp="1"/>
          </p:cNvSpPr>
          <p:nvPr>
            <p:ph type="sldNum" sz="quarter" idx="12"/>
          </p:nvPr>
        </p:nvSpPr>
        <p:spPr>
          <a:xfrm>
            <a:off x="10122408" y="301752"/>
            <a:ext cx="1673352" cy="274320"/>
          </a:xfrm>
        </p:spPr>
        <p:txBody>
          <a:bodyPr/>
          <a:lstStyle/>
          <a:p>
            <a:r>
              <a:rPr lang="en-US" dirty="0">
                <a:solidFill>
                  <a:schemeClr val="bg1"/>
                </a:solidFill>
              </a:rPr>
              <a:t>7</a:t>
            </a:r>
          </a:p>
        </p:txBody>
      </p:sp>
    </p:spTree>
    <p:extLst>
      <p:ext uri="{BB962C8B-B14F-4D97-AF65-F5344CB8AC3E}">
        <p14:creationId xmlns:p14="http://schemas.microsoft.com/office/powerpoint/2010/main" val="3274647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D0CDC5"/>
        </a:soli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r>
              <a:rPr lang="en-US" dirty="0"/>
              <a:t>8</a:t>
            </a:r>
          </a:p>
        </p:txBody>
      </p:sp>
      <p:sp>
        <p:nvSpPr>
          <p:cNvPr id="10" name="TextBox 9">
            <a:extLst>
              <a:ext uri="{FF2B5EF4-FFF2-40B4-BE49-F238E27FC236}">
                <a16:creationId xmlns:a16="http://schemas.microsoft.com/office/drawing/2014/main" id="{86CA3AB2-6E13-CE48-17D2-AC7CABC5D011}"/>
              </a:ext>
            </a:extLst>
          </p:cNvPr>
          <p:cNvSpPr txBox="1"/>
          <p:nvPr/>
        </p:nvSpPr>
        <p:spPr>
          <a:xfrm>
            <a:off x="3025588" y="295400"/>
            <a:ext cx="6097280" cy="830997"/>
          </a:xfrm>
          <a:prstGeom prst="rect">
            <a:avLst/>
          </a:prstGeom>
          <a:noFill/>
        </p:spPr>
        <p:txBody>
          <a:bodyPr wrap="square">
            <a:spAutoFit/>
          </a:bodyPr>
          <a:lstStyle/>
          <a:p>
            <a:pPr algn="ctr"/>
            <a:r>
              <a:rPr lang="en-US" sz="2400" b="1" dirty="0"/>
              <a:t>6. Impact of HR strategy on overall organisation goals at BBC</a:t>
            </a:r>
            <a:endParaRPr lang="en-GB" sz="2400" b="1" dirty="0"/>
          </a:p>
        </p:txBody>
      </p:sp>
      <p:sp>
        <p:nvSpPr>
          <p:cNvPr id="16" name="TextBox 15">
            <a:extLst>
              <a:ext uri="{FF2B5EF4-FFF2-40B4-BE49-F238E27FC236}">
                <a16:creationId xmlns:a16="http://schemas.microsoft.com/office/drawing/2014/main" id="{A04A1B6F-E3ED-1621-ED6C-A271C09842AF}"/>
              </a:ext>
            </a:extLst>
          </p:cNvPr>
          <p:cNvSpPr txBox="1"/>
          <p:nvPr/>
        </p:nvSpPr>
        <p:spPr>
          <a:xfrm>
            <a:off x="-23052" y="1675120"/>
            <a:ext cx="12215052" cy="1754326"/>
          </a:xfrm>
          <a:prstGeom prst="rect">
            <a:avLst/>
          </a:prstGeom>
          <a:noFill/>
        </p:spPr>
        <p:txBody>
          <a:bodyPr wrap="square">
            <a:spAutoFit/>
          </a:bodyPr>
          <a:lstStyle/>
          <a:p>
            <a:r>
              <a:rPr lang="en-US" dirty="0"/>
              <a:t>The BBC's competitive advantage in today's media landscape, and how Line of Duty helps them stand out. The BBC's ability to attract large audiences and maintain its relevance in the face of increasing viewer fatigue caused by the proliferation of viewing options, the glut of available titles, and the rise of alternative media like streaming services and podcasts is due to a number of factors.</a:t>
            </a:r>
          </a:p>
          <a:p>
            <a:endParaRPr lang="en-US" dirty="0"/>
          </a:p>
          <a:p>
            <a:endParaRPr lang="en-GB" dirty="0"/>
          </a:p>
        </p:txBody>
      </p:sp>
      <p:graphicFrame>
        <p:nvGraphicFramePr>
          <p:cNvPr id="17" name="Diagram 16">
            <a:extLst>
              <a:ext uri="{FF2B5EF4-FFF2-40B4-BE49-F238E27FC236}">
                <a16:creationId xmlns:a16="http://schemas.microsoft.com/office/drawing/2014/main" id="{058D78A4-1237-3582-40F4-46ADB6786BD2}"/>
              </a:ext>
            </a:extLst>
          </p:cNvPr>
          <p:cNvGraphicFramePr/>
          <p:nvPr>
            <p:extLst>
              <p:ext uri="{D42A27DB-BD31-4B8C-83A1-F6EECF244321}">
                <p14:modId xmlns:p14="http://schemas.microsoft.com/office/powerpoint/2010/main" val="1603228027"/>
              </p:ext>
            </p:extLst>
          </p:nvPr>
        </p:nvGraphicFramePr>
        <p:xfrm>
          <a:off x="2416202" y="2712465"/>
          <a:ext cx="7173472" cy="40559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84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D0CDC5"/>
        </a:soli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r>
              <a:rPr lang="en-US" dirty="0"/>
              <a:t>9</a:t>
            </a:r>
          </a:p>
        </p:txBody>
      </p:sp>
      <p:sp>
        <p:nvSpPr>
          <p:cNvPr id="10" name="TextBox 9">
            <a:extLst>
              <a:ext uri="{FF2B5EF4-FFF2-40B4-BE49-F238E27FC236}">
                <a16:creationId xmlns:a16="http://schemas.microsoft.com/office/drawing/2014/main" id="{86CA3AB2-6E13-CE48-17D2-AC7CABC5D011}"/>
              </a:ext>
            </a:extLst>
          </p:cNvPr>
          <p:cNvSpPr txBox="1"/>
          <p:nvPr/>
        </p:nvSpPr>
        <p:spPr>
          <a:xfrm>
            <a:off x="3025588" y="295400"/>
            <a:ext cx="6097280" cy="830997"/>
          </a:xfrm>
          <a:prstGeom prst="rect">
            <a:avLst/>
          </a:prstGeom>
          <a:noFill/>
        </p:spPr>
        <p:txBody>
          <a:bodyPr wrap="square">
            <a:spAutoFit/>
          </a:bodyPr>
          <a:lstStyle/>
          <a:p>
            <a:pPr algn="ctr"/>
            <a:r>
              <a:rPr lang="en-US" sz="2400" b="1" dirty="0"/>
              <a:t>7. Impact of HR strategy on overall organisation goals at Revolut</a:t>
            </a:r>
            <a:endParaRPr lang="en-GB" sz="2400" b="1" dirty="0"/>
          </a:p>
        </p:txBody>
      </p:sp>
      <p:graphicFrame>
        <p:nvGraphicFramePr>
          <p:cNvPr id="4" name="Diagram 3">
            <a:extLst>
              <a:ext uri="{FF2B5EF4-FFF2-40B4-BE49-F238E27FC236}">
                <a16:creationId xmlns:a16="http://schemas.microsoft.com/office/drawing/2014/main" id="{2B5DC863-D088-212C-47C3-E53C832C827F}"/>
              </a:ext>
            </a:extLst>
          </p:cNvPr>
          <p:cNvGraphicFramePr/>
          <p:nvPr>
            <p:extLst>
              <p:ext uri="{D42A27DB-BD31-4B8C-83A1-F6EECF244321}">
                <p14:modId xmlns:p14="http://schemas.microsoft.com/office/powerpoint/2010/main" val="690845933"/>
              </p:ext>
            </p:extLst>
          </p:nvPr>
        </p:nvGraphicFramePr>
        <p:xfrm>
          <a:off x="2032000" y="1206393"/>
          <a:ext cx="8128000" cy="4931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9818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accent3"/>
        </a:soli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r>
              <a:rPr lang="en-US" dirty="0"/>
              <a:t>10</a:t>
            </a:r>
          </a:p>
        </p:txBody>
      </p:sp>
      <p:sp>
        <p:nvSpPr>
          <p:cNvPr id="10" name="TextBox 9">
            <a:extLst>
              <a:ext uri="{FF2B5EF4-FFF2-40B4-BE49-F238E27FC236}">
                <a16:creationId xmlns:a16="http://schemas.microsoft.com/office/drawing/2014/main" id="{86CA3AB2-6E13-CE48-17D2-AC7CABC5D011}"/>
              </a:ext>
            </a:extLst>
          </p:cNvPr>
          <p:cNvSpPr txBox="1"/>
          <p:nvPr/>
        </p:nvSpPr>
        <p:spPr>
          <a:xfrm>
            <a:off x="3025588" y="295400"/>
            <a:ext cx="6097280" cy="461665"/>
          </a:xfrm>
          <a:prstGeom prst="rect">
            <a:avLst/>
          </a:prstGeom>
          <a:noFill/>
        </p:spPr>
        <p:txBody>
          <a:bodyPr wrap="square">
            <a:spAutoFit/>
          </a:bodyPr>
          <a:lstStyle/>
          <a:p>
            <a:pPr algn="ctr"/>
            <a:r>
              <a:rPr lang="en-US" sz="2400" b="1" dirty="0"/>
              <a:t>8. Performance </a:t>
            </a:r>
            <a:endParaRPr lang="en-GB" sz="2400" b="1" dirty="0"/>
          </a:p>
        </p:txBody>
      </p:sp>
      <p:sp>
        <p:nvSpPr>
          <p:cNvPr id="3" name="TextBox 2">
            <a:extLst>
              <a:ext uri="{FF2B5EF4-FFF2-40B4-BE49-F238E27FC236}">
                <a16:creationId xmlns:a16="http://schemas.microsoft.com/office/drawing/2014/main" id="{5B78201C-ED2B-29E6-7C6E-B5D4D1B1AA08}"/>
              </a:ext>
            </a:extLst>
          </p:cNvPr>
          <p:cNvSpPr txBox="1"/>
          <p:nvPr/>
        </p:nvSpPr>
        <p:spPr>
          <a:xfrm>
            <a:off x="-378439" y="1294199"/>
            <a:ext cx="609728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8.1 Revolut</a:t>
            </a:r>
            <a:endParaRPr kumimoji="0" lang="en-GB" sz="2400" b="1" i="0" u="none" strike="noStrike" kern="1200" cap="none" spc="0" normalizeH="0" baseline="0" noProof="0" dirty="0">
              <a:ln>
                <a:noFill/>
              </a:ln>
              <a:solidFill>
                <a:srgbClr val="000000"/>
              </a:solidFill>
              <a:effectLst/>
              <a:uLnTx/>
              <a:uFillTx/>
              <a:latin typeface="Arial"/>
              <a:ea typeface="+mn-ea"/>
              <a:cs typeface="+mn-cs"/>
            </a:endParaRPr>
          </a:p>
        </p:txBody>
      </p:sp>
      <p:sp>
        <p:nvSpPr>
          <p:cNvPr id="5" name="TextBox 4">
            <a:extLst>
              <a:ext uri="{FF2B5EF4-FFF2-40B4-BE49-F238E27FC236}">
                <a16:creationId xmlns:a16="http://schemas.microsoft.com/office/drawing/2014/main" id="{A2A132D0-4022-C680-B055-BD3AE6091763}"/>
              </a:ext>
            </a:extLst>
          </p:cNvPr>
          <p:cNvSpPr txBox="1"/>
          <p:nvPr/>
        </p:nvSpPr>
        <p:spPr>
          <a:xfrm>
            <a:off x="5617028" y="1271148"/>
            <a:ext cx="6285538"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a:ea typeface="+mn-ea"/>
                <a:cs typeface="+mn-cs"/>
              </a:rPr>
              <a:t>8.2 BB</a:t>
            </a:r>
            <a:r>
              <a:rPr lang="en-US" sz="2400" b="1" dirty="0">
                <a:solidFill>
                  <a:srgbClr val="000000"/>
                </a:solidFill>
                <a:latin typeface="Arial"/>
              </a:rPr>
              <a:t>C</a:t>
            </a:r>
            <a:endParaRPr kumimoji="0" lang="en-GB" sz="2400" b="1" i="0" u="none" strike="noStrike" kern="1200" cap="none" spc="0" normalizeH="0" baseline="0" noProof="0" dirty="0">
              <a:ln>
                <a:noFill/>
              </a:ln>
              <a:solidFill>
                <a:srgbClr val="000000"/>
              </a:solidFill>
              <a:effectLst/>
              <a:uLnTx/>
              <a:uFillTx/>
              <a:latin typeface="Arial"/>
              <a:ea typeface="+mn-ea"/>
              <a:cs typeface="+mn-cs"/>
            </a:endParaRPr>
          </a:p>
        </p:txBody>
      </p:sp>
      <p:sp>
        <p:nvSpPr>
          <p:cNvPr id="7" name="TextBox 6">
            <a:extLst>
              <a:ext uri="{FF2B5EF4-FFF2-40B4-BE49-F238E27FC236}">
                <a16:creationId xmlns:a16="http://schemas.microsoft.com/office/drawing/2014/main" id="{2EC4B445-AEAC-A6C2-4F36-8DCEC8E7FA7D}"/>
              </a:ext>
            </a:extLst>
          </p:cNvPr>
          <p:cNvSpPr txBox="1"/>
          <p:nvPr/>
        </p:nvSpPr>
        <p:spPr>
          <a:xfrm>
            <a:off x="0" y="2231652"/>
            <a:ext cx="6285538"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Arial"/>
              </a:rPr>
              <a:t>Since its establishment in 2015, </a:t>
            </a:r>
            <a:r>
              <a:rPr lang="en-US" dirty="0" err="1">
                <a:solidFill>
                  <a:srgbClr val="000000"/>
                </a:solidFill>
                <a:latin typeface="Arial"/>
              </a:rPr>
              <a:t>Revolut's</a:t>
            </a:r>
            <a:r>
              <a:rPr lang="en-US" dirty="0">
                <a:solidFill>
                  <a:srgbClr val="000000"/>
                </a:solidFill>
                <a:latin typeface="Arial"/>
              </a:rPr>
              <a:t> performance has been phenomenal, and the company has taken numerous steps to simplify the investing and banking processes for customers. </a:t>
            </a:r>
          </a:p>
        </p:txBody>
      </p:sp>
      <p:sp>
        <p:nvSpPr>
          <p:cNvPr id="9" name="TextBox 8">
            <a:extLst>
              <a:ext uri="{FF2B5EF4-FFF2-40B4-BE49-F238E27FC236}">
                <a16:creationId xmlns:a16="http://schemas.microsoft.com/office/drawing/2014/main" id="{27028149-32EA-557E-9092-DD25AE1960F7}"/>
              </a:ext>
            </a:extLst>
          </p:cNvPr>
          <p:cNvSpPr txBox="1"/>
          <p:nvPr/>
        </p:nvSpPr>
        <p:spPr>
          <a:xfrm>
            <a:off x="6493008" y="2208352"/>
            <a:ext cx="5601661" cy="923330"/>
          </a:xfrm>
          <a:prstGeom prst="rect">
            <a:avLst/>
          </a:prstGeom>
          <a:noFill/>
        </p:spPr>
        <p:txBody>
          <a:bodyPr wrap="square">
            <a:spAutoFit/>
          </a:bodyPr>
          <a:lstStyle/>
          <a:p>
            <a:r>
              <a:rPr lang="en-US" dirty="0"/>
              <a:t>The BBC invests heavily on a variety of programmes and applications in order to maintain its position as the industry leader.</a:t>
            </a:r>
          </a:p>
        </p:txBody>
      </p:sp>
    </p:spTree>
    <p:extLst>
      <p:ext uri="{BB962C8B-B14F-4D97-AF65-F5344CB8AC3E}">
        <p14:creationId xmlns:p14="http://schemas.microsoft.com/office/powerpoint/2010/main" val="1711461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D0CDC5"/>
        </a:soli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r>
              <a:rPr lang="en-US" dirty="0"/>
              <a:t>11</a:t>
            </a:r>
          </a:p>
        </p:txBody>
      </p:sp>
      <p:sp>
        <p:nvSpPr>
          <p:cNvPr id="10" name="TextBox 9">
            <a:extLst>
              <a:ext uri="{FF2B5EF4-FFF2-40B4-BE49-F238E27FC236}">
                <a16:creationId xmlns:a16="http://schemas.microsoft.com/office/drawing/2014/main" id="{86CA3AB2-6E13-CE48-17D2-AC7CABC5D011}"/>
              </a:ext>
            </a:extLst>
          </p:cNvPr>
          <p:cNvSpPr txBox="1"/>
          <p:nvPr/>
        </p:nvSpPr>
        <p:spPr>
          <a:xfrm>
            <a:off x="3025588" y="295400"/>
            <a:ext cx="6097280" cy="461665"/>
          </a:xfrm>
          <a:prstGeom prst="rect">
            <a:avLst/>
          </a:prstGeom>
          <a:noFill/>
        </p:spPr>
        <p:txBody>
          <a:bodyPr wrap="square">
            <a:spAutoFit/>
          </a:bodyPr>
          <a:lstStyle/>
          <a:p>
            <a:pPr algn="ctr"/>
            <a:r>
              <a:rPr lang="en-US" sz="2400" b="1" dirty="0"/>
              <a:t>9. Conclusion</a:t>
            </a:r>
            <a:endParaRPr lang="en-GB" sz="2400" b="1" dirty="0"/>
          </a:p>
        </p:txBody>
      </p:sp>
      <p:sp>
        <p:nvSpPr>
          <p:cNvPr id="16" name="TextBox 15">
            <a:extLst>
              <a:ext uri="{FF2B5EF4-FFF2-40B4-BE49-F238E27FC236}">
                <a16:creationId xmlns:a16="http://schemas.microsoft.com/office/drawing/2014/main" id="{A04A1B6F-E3ED-1621-ED6C-A271C09842AF}"/>
              </a:ext>
            </a:extLst>
          </p:cNvPr>
          <p:cNvSpPr txBox="1"/>
          <p:nvPr/>
        </p:nvSpPr>
        <p:spPr>
          <a:xfrm>
            <a:off x="0" y="1252497"/>
            <a:ext cx="12192000" cy="1200329"/>
          </a:xfrm>
          <a:prstGeom prst="rect">
            <a:avLst/>
          </a:prstGeom>
          <a:noFill/>
        </p:spPr>
        <p:txBody>
          <a:bodyPr wrap="square">
            <a:spAutoFit/>
          </a:bodyPr>
          <a:lstStyle/>
          <a:p>
            <a:pPr algn="just"/>
            <a:r>
              <a:rPr lang="en-US" dirty="0"/>
              <a:t>9.1 Revolut – There are so may lope holes in the technology used by Revolut. </a:t>
            </a:r>
          </a:p>
          <a:p>
            <a:pPr algn="just"/>
            <a:endParaRPr lang="en-US" dirty="0"/>
          </a:p>
          <a:p>
            <a:pPr algn="just"/>
            <a:r>
              <a:rPr lang="en-US" dirty="0"/>
              <a:t>They should make more improvement in Technology and Human Resource – through they can hire more talented people so they can stop these kind of frauds. Please refer to the link below to know more.</a:t>
            </a:r>
            <a:endParaRPr lang="en-GB" dirty="0"/>
          </a:p>
        </p:txBody>
      </p:sp>
      <p:sp>
        <p:nvSpPr>
          <p:cNvPr id="3" name="TextBox 2">
            <a:extLst>
              <a:ext uri="{FF2B5EF4-FFF2-40B4-BE49-F238E27FC236}">
                <a16:creationId xmlns:a16="http://schemas.microsoft.com/office/drawing/2014/main" id="{F6CAAA4F-AF51-6040-B7D4-E452278D65FB}"/>
              </a:ext>
            </a:extLst>
          </p:cNvPr>
          <p:cNvSpPr txBox="1"/>
          <p:nvPr/>
        </p:nvSpPr>
        <p:spPr>
          <a:xfrm>
            <a:off x="-69157" y="2539138"/>
            <a:ext cx="6147226" cy="646331"/>
          </a:xfrm>
          <a:prstGeom prst="rect">
            <a:avLst/>
          </a:prstGeom>
          <a:noFill/>
        </p:spPr>
        <p:txBody>
          <a:bodyPr wrap="square">
            <a:spAutoFit/>
          </a:bodyPr>
          <a:lstStyle/>
          <a:p>
            <a:r>
              <a:rPr lang="en-GB" dirty="0">
                <a:hlinkClick r:id="rId2"/>
              </a:rPr>
              <a:t>https://thehackernews.com/2023/07/hackers-steal-20-million-by-exploiting.html</a:t>
            </a:r>
            <a:endParaRPr lang="en-GB" dirty="0"/>
          </a:p>
        </p:txBody>
      </p:sp>
      <p:sp>
        <p:nvSpPr>
          <p:cNvPr id="5" name="TextBox 4">
            <a:extLst>
              <a:ext uri="{FF2B5EF4-FFF2-40B4-BE49-F238E27FC236}">
                <a16:creationId xmlns:a16="http://schemas.microsoft.com/office/drawing/2014/main" id="{D73EA470-E1B7-A4EC-206E-C7D0C086C620}"/>
              </a:ext>
            </a:extLst>
          </p:cNvPr>
          <p:cNvSpPr txBox="1"/>
          <p:nvPr/>
        </p:nvSpPr>
        <p:spPr>
          <a:xfrm>
            <a:off x="0" y="3661007"/>
            <a:ext cx="12192000" cy="1200329"/>
          </a:xfrm>
          <a:prstGeom prst="rect">
            <a:avLst/>
          </a:prstGeom>
          <a:noFill/>
        </p:spPr>
        <p:txBody>
          <a:bodyPr wrap="square">
            <a:spAutoFit/>
          </a:bodyPr>
          <a:lstStyle/>
          <a:p>
            <a:r>
              <a:rPr lang="en-US" dirty="0"/>
              <a:t>9.2 BBC – Workers are repeatedly disobeying management. Human resources officials need to make more stringent decisions in this area and provide training on legal and policy matters pertaining to the workplace. </a:t>
            </a:r>
          </a:p>
          <a:p>
            <a:endParaRPr lang="en-US" dirty="0"/>
          </a:p>
          <a:p>
            <a:r>
              <a:rPr lang="en-GB" dirty="0">
                <a:hlinkClick r:id="rId3"/>
              </a:rPr>
              <a:t>https://www.bbc.co.uk/news/entertainment-arts-66165766</a:t>
            </a:r>
            <a:endParaRPr lang="en-GB" dirty="0"/>
          </a:p>
        </p:txBody>
      </p:sp>
    </p:spTree>
    <p:extLst>
      <p:ext uri="{BB962C8B-B14F-4D97-AF65-F5344CB8AC3E}">
        <p14:creationId xmlns:p14="http://schemas.microsoft.com/office/powerpoint/2010/main" val="2995280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D0CDC5"/>
        </a:soli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r>
              <a:rPr lang="en-US" dirty="0"/>
              <a:t>12</a:t>
            </a:r>
          </a:p>
        </p:txBody>
      </p:sp>
      <mc:AlternateContent xmlns:mc="http://schemas.openxmlformats.org/markup-compatibility/2006">
        <mc:Choice xmlns:p14="http://schemas.microsoft.com/office/powerpoint/2010/main" Requires="p14">
          <p:contentPart p14:bwMode="auto" r:id="rId2">
            <p14:nvContentPartPr>
              <p14:cNvPr id="2" name="Ink 1">
                <a:extLst>
                  <a:ext uri="{FF2B5EF4-FFF2-40B4-BE49-F238E27FC236}">
                    <a16:creationId xmlns:a16="http://schemas.microsoft.com/office/drawing/2014/main" id="{5C6CD45B-588E-6804-DAB3-F8D8CB074826}"/>
                  </a:ext>
                </a:extLst>
              </p14:cNvPr>
              <p14:cNvContentPartPr/>
              <p14:nvPr/>
            </p14:nvContentPartPr>
            <p14:xfrm>
              <a:off x="1562699" y="248110"/>
              <a:ext cx="124560" cy="29520"/>
            </p14:xfrm>
          </p:contentPart>
        </mc:Choice>
        <mc:Fallback>
          <p:pic>
            <p:nvPicPr>
              <p:cNvPr id="2" name="Ink 1">
                <a:extLst>
                  <a:ext uri="{FF2B5EF4-FFF2-40B4-BE49-F238E27FC236}">
                    <a16:creationId xmlns:a16="http://schemas.microsoft.com/office/drawing/2014/main" id="{5C6CD45B-588E-6804-DAB3-F8D8CB074826}"/>
                  </a:ext>
                </a:extLst>
              </p:cNvPr>
              <p:cNvPicPr/>
              <p:nvPr/>
            </p:nvPicPr>
            <p:blipFill>
              <a:blip r:embed="rId3"/>
              <a:stretch>
                <a:fillRect/>
              </a:stretch>
            </p:blipFill>
            <p:spPr>
              <a:xfrm>
                <a:off x="1553699" y="239470"/>
                <a:ext cx="142200" cy="47160"/>
              </a:xfrm>
              <a:prstGeom prst="rect">
                <a:avLst/>
              </a:prstGeom>
            </p:spPr>
          </p:pic>
        </mc:Fallback>
      </mc:AlternateContent>
      <p:sp>
        <p:nvSpPr>
          <p:cNvPr id="4" name="TextBox 3">
            <a:extLst>
              <a:ext uri="{FF2B5EF4-FFF2-40B4-BE49-F238E27FC236}">
                <a16:creationId xmlns:a16="http://schemas.microsoft.com/office/drawing/2014/main" id="{2A96C42C-EA8A-72FE-C51F-E27920DCD96E}"/>
              </a:ext>
            </a:extLst>
          </p:cNvPr>
          <p:cNvSpPr txBox="1"/>
          <p:nvPr/>
        </p:nvSpPr>
        <p:spPr>
          <a:xfrm>
            <a:off x="3179268" y="503055"/>
            <a:ext cx="6097280" cy="461665"/>
          </a:xfrm>
          <a:prstGeom prst="rect">
            <a:avLst/>
          </a:prstGeom>
          <a:noFill/>
        </p:spPr>
        <p:txBody>
          <a:bodyPr wrap="square">
            <a:spAutoFit/>
          </a:bodyPr>
          <a:lstStyle/>
          <a:p>
            <a:pPr algn="ctr"/>
            <a:r>
              <a:rPr lang="en-GB" sz="2400" dirty="0"/>
              <a:t>10. List of Reference </a:t>
            </a:r>
          </a:p>
        </p:txBody>
      </p:sp>
      <p:sp>
        <p:nvSpPr>
          <p:cNvPr id="7" name="TextBox 6">
            <a:extLst>
              <a:ext uri="{FF2B5EF4-FFF2-40B4-BE49-F238E27FC236}">
                <a16:creationId xmlns:a16="http://schemas.microsoft.com/office/drawing/2014/main" id="{584835CE-517C-B62F-D086-49DA523EC7FF}"/>
              </a:ext>
            </a:extLst>
          </p:cNvPr>
          <p:cNvSpPr txBox="1"/>
          <p:nvPr/>
        </p:nvSpPr>
        <p:spPr>
          <a:xfrm>
            <a:off x="1" y="1306286"/>
            <a:ext cx="9620410" cy="5355312"/>
          </a:xfrm>
          <a:prstGeom prst="rect">
            <a:avLst/>
          </a:prstGeom>
          <a:noFill/>
        </p:spPr>
        <p:txBody>
          <a:bodyPr wrap="square" rtlCol="0">
            <a:spAutoFit/>
          </a:bodyPr>
          <a:lstStyle/>
          <a:p>
            <a:r>
              <a:rPr lang="en-US" dirty="0"/>
              <a:t>Ayesha, J.,</a:t>
            </a:r>
            <a:r>
              <a:rPr lang="en-US" dirty="0" err="1"/>
              <a:t>Nosheen,N</a:t>
            </a:r>
            <a:r>
              <a:rPr lang="en-US" dirty="0"/>
              <a:t>., </a:t>
            </a:r>
            <a:r>
              <a:rPr lang="en-US" dirty="0" err="1"/>
              <a:t>Reema,y.,and</a:t>
            </a:r>
            <a:r>
              <a:rPr lang="en-US" dirty="0"/>
              <a:t> M.A.N.(2012) Human Resource Management and Productivity: </a:t>
            </a:r>
            <a:r>
              <a:rPr lang="en-US" dirty="0" err="1"/>
              <a:t>ComparativeStudy</a:t>
            </a:r>
            <a:r>
              <a:rPr lang="en-US" dirty="0"/>
              <a:t> among Banks in Bahawalpur Division. European Journal of Business andManagement,vol4,No.8.</a:t>
            </a:r>
          </a:p>
          <a:p>
            <a:endParaRPr lang="en-US" dirty="0"/>
          </a:p>
          <a:p>
            <a:r>
              <a:rPr lang="en-US" dirty="0" err="1"/>
              <a:t>Aswathappa,E</a:t>
            </a:r>
            <a:r>
              <a:rPr lang="en-US" dirty="0"/>
              <a:t>. K.(2008).Human Resource Management: Text and Cases. Delhi: </a:t>
            </a:r>
            <a:r>
              <a:rPr lang="en-US" dirty="0" err="1"/>
              <a:t>Aata</a:t>
            </a:r>
            <a:r>
              <a:rPr lang="en-US" dirty="0"/>
              <a:t> McGraw- Hill publishing company limited.</a:t>
            </a:r>
          </a:p>
          <a:p>
            <a:endParaRPr lang="en-US" dirty="0"/>
          </a:p>
          <a:p>
            <a:r>
              <a:rPr lang="en-US" dirty="0"/>
              <a:t>Guttmann, A. (2022) Statista. Available at: https://www.statista.com/topics/3836/the-bbc/#topicOverview(Accessed: 9 June 2023).</a:t>
            </a:r>
          </a:p>
          <a:p>
            <a:endParaRPr lang="en-US" dirty="0"/>
          </a:p>
          <a:p>
            <a:r>
              <a:rPr lang="en-US" dirty="0"/>
              <a:t>https://www.bbc.com/aboutthebbc (1997) (Accessed: 9 July 2023).</a:t>
            </a:r>
          </a:p>
          <a:p>
            <a:endParaRPr lang="en-US" dirty="0"/>
          </a:p>
          <a:p>
            <a:r>
              <a:rPr lang="en-US" dirty="0"/>
              <a:t>McMahon, D. (2021) Title of website. Available at: https://repository.derby.ac.uk/item/9422v/holding-their-own-how-line-of-duty-offers-the-bbc-a-competitive-edge-in-an-increasingly-crowded-mediascape (Accessed: 09 July 2023).</a:t>
            </a:r>
          </a:p>
          <a:p>
            <a:endParaRPr lang="en-US" dirty="0"/>
          </a:p>
          <a:p>
            <a:r>
              <a:rPr lang="en-US" dirty="0" err="1"/>
              <a:t>Muczky,J.P</a:t>
            </a:r>
            <a:r>
              <a:rPr lang="en-US" dirty="0"/>
              <a:t>.&amp; Gable, M.(1997). Managing Sales Performance Through Comprehensive Performance appraisal System. Journal of Personnel Selling and sales Management,7:41-52.</a:t>
            </a:r>
          </a:p>
          <a:p>
            <a:endParaRPr lang="en-US" dirty="0"/>
          </a:p>
        </p:txBody>
      </p:sp>
    </p:spTree>
    <p:extLst>
      <p:ext uri="{BB962C8B-B14F-4D97-AF65-F5344CB8AC3E}">
        <p14:creationId xmlns:p14="http://schemas.microsoft.com/office/powerpoint/2010/main" val="1917459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B2E6CE1-5661-A80D-8D46-18BF21DC90E8}"/>
              </a:ext>
            </a:extLst>
          </p:cNvPr>
          <p:cNvSpPr txBox="1"/>
          <p:nvPr/>
        </p:nvSpPr>
        <p:spPr>
          <a:xfrm>
            <a:off x="107577" y="437991"/>
            <a:ext cx="8475490" cy="3139321"/>
          </a:xfrm>
          <a:prstGeom prst="rect">
            <a:avLst/>
          </a:prstGeom>
          <a:noFill/>
        </p:spPr>
        <p:txBody>
          <a:bodyPr wrap="square" rtlCol="0">
            <a:spAutoFit/>
          </a:bodyPr>
          <a:lstStyle/>
          <a:p>
            <a:r>
              <a:rPr lang="en-US" dirty="0"/>
              <a:t>People talking at an event. Available at: https://blog.revolut.com/people/ DOI (Accessed: 09 July 2023).</a:t>
            </a:r>
          </a:p>
          <a:p>
            <a:endParaRPr lang="en-US" dirty="0"/>
          </a:p>
          <a:p>
            <a:r>
              <a:rPr lang="en-US" dirty="0" err="1"/>
              <a:t>Pfeffer,J</a:t>
            </a:r>
            <a:r>
              <a:rPr lang="en-US" dirty="0"/>
              <a:t>.(1994).Competitive Advantage Through people. Harvard Business School Press, Boston.</a:t>
            </a:r>
          </a:p>
          <a:p>
            <a:endParaRPr lang="en-US" dirty="0"/>
          </a:p>
          <a:p>
            <a:r>
              <a:rPr lang="en-US" dirty="0"/>
              <a:t>Picture of girl travelling. Available at: https://blog.revolut.com/people/ DOI (Accessed: 09 July 2023).</a:t>
            </a:r>
          </a:p>
          <a:p>
            <a:endParaRPr lang="en-US" dirty="0"/>
          </a:p>
          <a:p>
            <a:r>
              <a:rPr lang="en-US" dirty="0"/>
              <a:t>Picture of Revolut Employee. Available at: https://blog.revolut.com/people/ DOI (Accessed: 09 July 2023).</a:t>
            </a:r>
          </a:p>
        </p:txBody>
      </p:sp>
    </p:spTree>
    <p:extLst>
      <p:ext uri="{BB962C8B-B14F-4D97-AF65-F5344CB8AC3E}">
        <p14:creationId xmlns:p14="http://schemas.microsoft.com/office/powerpoint/2010/main" val="305684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4AE1-C6FD-2EFB-79A7-7C9A6C853EF8}"/>
              </a:ext>
            </a:extLst>
          </p:cNvPr>
          <p:cNvSpPr>
            <a:spLocks noGrp="1"/>
          </p:cNvSpPr>
          <p:nvPr>
            <p:ph type="title"/>
          </p:nvPr>
        </p:nvSpPr>
        <p:spPr/>
        <p:txBody>
          <a:bodyPr/>
          <a:lstStyle/>
          <a:p>
            <a:r>
              <a:rPr lang="en-US" dirty="0"/>
              <a:t>Thank</a:t>
            </a:r>
            <a:br>
              <a:rPr lang="en-US" dirty="0"/>
            </a:br>
            <a:r>
              <a:rPr lang="en-US" dirty="0"/>
              <a:t>You</a:t>
            </a:r>
          </a:p>
        </p:txBody>
      </p:sp>
      <p:sp>
        <p:nvSpPr>
          <p:cNvPr id="3" name="Text Placeholder 2">
            <a:extLst>
              <a:ext uri="{FF2B5EF4-FFF2-40B4-BE49-F238E27FC236}">
                <a16:creationId xmlns:a16="http://schemas.microsoft.com/office/drawing/2014/main" id="{33FB47C1-128E-60DF-5281-30C3EFCAB395}"/>
              </a:ext>
            </a:extLst>
          </p:cNvPr>
          <p:cNvSpPr>
            <a:spLocks noGrp="1"/>
          </p:cNvSpPr>
          <p:nvPr>
            <p:ph type="body" sz="quarter" idx="10"/>
          </p:nvPr>
        </p:nvSpPr>
        <p:spPr/>
        <p:txBody>
          <a:bodyPr/>
          <a:lstStyle/>
          <a:p>
            <a:r>
              <a:rPr lang="en-US" dirty="0"/>
              <a:t>Shivcharan Mistry</a:t>
            </a:r>
          </a:p>
          <a:p>
            <a:endParaRPr lang="en-US" dirty="0"/>
          </a:p>
        </p:txBody>
      </p:sp>
    </p:spTree>
    <p:extLst>
      <p:ext uri="{BB962C8B-B14F-4D97-AF65-F5344CB8AC3E}">
        <p14:creationId xmlns:p14="http://schemas.microsoft.com/office/powerpoint/2010/main" val="226236345"/>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2" id="{5D6FBA16-B4D1-4307-B1D7-61285FA0D9C0}" vid="{1DA9E459-46CB-4408-AA4C-63950E2E54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B4CAA5-BE7A-46AB-97ED-63B24C46A3A8}">
  <ds:schemaRefs>
    <ds:schemaRef ds:uri="http://schemas.microsoft.com/sharepoint/v3/contenttype/forms"/>
  </ds:schemaRefs>
</ds:datastoreItem>
</file>

<file path=customXml/itemProps2.xml><?xml version="1.0" encoding="utf-8"?>
<ds:datastoreItem xmlns:ds="http://schemas.openxmlformats.org/officeDocument/2006/customXml" ds:itemID="{411F98F7-6576-47F1-AD63-56E26C33974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783CE7D-BFC6-4030-A335-E7F88DB664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2072</Words>
  <Application>Microsoft Office PowerPoint</Application>
  <PresentationFormat>Widescreen</PresentationFormat>
  <Paragraphs>134</Paragraphs>
  <Slides>16</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      Name – Shivcharan Mistry  Module – Human Resource Management   Module Code – LCMB7000  Assignment Title - Assessment Component 2  Lecturer – Prof D G Pepple  Submission Date – 10/07/2023</vt:lpstr>
      <vt:lpstr>PowerPoint Presentation</vt:lpstr>
      <vt:lpstr>1. Literature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2022-06-28T06:29:45Z</dcterms:created>
  <dcterms:modified xsi:type="dcterms:W3CDTF">2023-07-12T23:36:45Z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