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9" r:id="rId4"/>
    <p:sldId id="258" r:id="rId5"/>
    <p:sldId id="266" r:id="rId6"/>
    <p:sldId id="265" r:id="rId7"/>
    <p:sldId id="262" r:id="rId8"/>
    <p:sldId id="263" r:id="rId9"/>
    <p:sldId id="264" r:id="rId10"/>
    <p:sldId id="270" r:id="rId11"/>
    <p:sldId id="269" r:id="rId12"/>
    <p:sldId id="271" r:id="rId13"/>
    <p:sldId id="260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45" autoAdjust="0"/>
    <p:restoredTop sz="94660"/>
  </p:normalViewPr>
  <p:slideViewPr>
    <p:cSldViewPr snapToGrid="0">
      <p:cViewPr varScale="1">
        <p:scale>
          <a:sx n="56" d="100"/>
          <a:sy n="56" d="100"/>
        </p:scale>
        <p:origin x="99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1F51-98D2-45C2-A3B0-752FF0E33552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4DB10-B612-47FD-ADC1-3B879D79D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219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1F51-98D2-45C2-A3B0-752FF0E33552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4DB10-B612-47FD-ADC1-3B879D79D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960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1F51-98D2-45C2-A3B0-752FF0E33552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4DB10-B612-47FD-ADC1-3B879D79D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874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1F51-98D2-45C2-A3B0-752FF0E33552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4DB10-B612-47FD-ADC1-3B879D79D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7601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1F51-98D2-45C2-A3B0-752FF0E33552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4DB10-B612-47FD-ADC1-3B879D79D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667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1F51-98D2-45C2-A3B0-752FF0E33552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4DB10-B612-47FD-ADC1-3B879D79D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8585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1F51-98D2-45C2-A3B0-752FF0E33552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4DB10-B612-47FD-ADC1-3B879D79D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3549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1F51-98D2-45C2-A3B0-752FF0E33552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4DB10-B612-47FD-ADC1-3B879D79D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942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1F51-98D2-45C2-A3B0-752FF0E33552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4DB10-B612-47FD-ADC1-3B879D79D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108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1F51-98D2-45C2-A3B0-752FF0E33552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4DB10-B612-47FD-ADC1-3B879D79D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2104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81F51-98D2-45C2-A3B0-752FF0E33552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34DB10-B612-47FD-ADC1-3B879D79D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792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181F51-98D2-45C2-A3B0-752FF0E33552}" type="datetimeFigureOut">
              <a:rPr lang="en-GB" smtClean="0"/>
              <a:t>03/05/2019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34DB10-B612-47FD-ADC1-3B879D79D7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24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Geneva_Conventions" TargetMode="External"/><Relationship Id="rId2" Type="http://schemas.openxmlformats.org/officeDocument/2006/relationships/hyperlink" Target="https://en.wikipedia.org/wiki/Jean-Henri_Dunan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n.wikipedia.org/wiki/International_Red_Cross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2133375"/>
          </a:xfrm>
        </p:spPr>
        <p:txBody>
          <a:bodyPr>
            <a:noAutofit/>
          </a:bodyPr>
          <a:lstStyle/>
          <a:p>
            <a:r>
              <a:rPr lang="en-GB" sz="36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en-GB" sz="36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20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Humanitarian </a:t>
            </a:r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Intervention </a:t>
            </a:r>
            <a:r>
              <a:rPr lang="en-GB" sz="20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HPAN4004</a:t>
            </a:r>
            <a:r>
              <a:rPr lang="en-GB" sz="2000" b="1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: </a:t>
            </a:r>
            <a:r>
              <a:rPr lang="en-GB" sz="2000" b="1">
                <a:solidFill>
                  <a:schemeClr val="accent1">
                    <a:lumMod val="50000"/>
                  </a:schemeClr>
                </a:solidFill>
                <a:latin typeface="+mn-lt"/>
              </a:rPr>
              <a:t>P</a:t>
            </a:r>
            <a:r>
              <a:rPr lang="en-GB" sz="2000" b="1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art </a:t>
            </a:r>
            <a:r>
              <a:rPr lang="en-GB" sz="20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2</a:t>
            </a: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en-GB" sz="36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32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Modern Humanitarianism – Dilemmas and Controversies</a:t>
            </a: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en-GB" sz="32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sz="3200" b="1" dirty="0">
              <a:latin typeface="+mn-lt"/>
            </a:endParaRPr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4710" y="2498500"/>
            <a:ext cx="4132977" cy="2632750"/>
          </a:xfrm>
        </p:spPr>
      </p:pic>
    </p:spTree>
    <p:extLst>
      <p:ext uri="{BB962C8B-B14F-4D97-AF65-F5344CB8AC3E}">
        <p14:creationId xmlns:p14="http://schemas.microsoft.com/office/powerpoint/2010/main" val="26255403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00062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sz="49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Humanitarian Intervention:</a:t>
            </a:r>
            <a:br>
              <a:rPr lang="en-GB" sz="49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31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Part One: The </a:t>
            </a:r>
            <a:r>
              <a:rPr lang="en-GB" sz="31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historical </a:t>
            </a:r>
            <a:r>
              <a:rPr lang="en-GB" sz="3100" b="1" i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roots</a:t>
            </a:r>
            <a:r>
              <a:rPr lang="en-GB" sz="31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of humanitarianism</a:t>
            </a:r>
            <a:endParaRPr lang="en-GB" sz="31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The rules of War: </a:t>
            </a:r>
            <a:r>
              <a:rPr lang="en-GB" b="1" i="1" dirty="0" smtClean="0">
                <a:solidFill>
                  <a:schemeClr val="accent1">
                    <a:lumMod val="50000"/>
                  </a:schemeClr>
                </a:solidFill>
              </a:rPr>
              <a:t>Jus in bello</a:t>
            </a: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779" y="2442021"/>
            <a:ext cx="7416621" cy="3831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67949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Solferino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 1859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03336"/>
            <a:ext cx="7886700" cy="4928461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Battle of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Solferino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on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24 June 1859 resulted in the victory of the allied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French Army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under Napoleon III and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the Sardinian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Army under Victor Emmanuel II (together known as the Franco-Sardinian Alliance) against the Austrian Army under Emperor Franz Joseph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I. Perhaps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300,000 soldiers fought in the important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battle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, the largest since the Battle of Leipzig in 1813. There were about 130,000 Austrian troops and a combined total of 140,000 French and allied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Piedmontese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troops. 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The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battle led the Swiss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hlinkClick r:id="rId2" tooltip="Jean-Henri Dunant"/>
              </a:rPr>
              <a:t>Jean-Henri Dunant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to write his book,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A Memory of </a:t>
            </a:r>
            <a:r>
              <a:rPr lang="en-GB" i="1" dirty="0" err="1">
                <a:solidFill>
                  <a:schemeClr val="accent1">
                    <a:lumMod val="50000"/>
                  </a:schemeClr>
                </a:solidFill>
              </a:rPr>
              <a:t>Solferino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 Although he did not witness the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battle itself,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he toured the field following the battle and was greatly moved by what he saw. Horrified by the suffering of wounded soldiers left on the battlefield, Dunant set about a process that led to the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hlinkClick r:id="rId3" tooltip="Geneva Conventions"/>
              </a:rPr>
              <a:t>Geneva Conventions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and the establishment of the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hlinkClick r:id="rId4" tooltip="International Red Cross"/>
              </a:rPr>
              <a:t>International Red Cross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6238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Humanitarian Intervention:</a:t>
            </a:r>
            <a:b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32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historical </a:t>
            </a:r>
            <a:r>
              <a:rPr lang="en-GB" sz="3200" b="1" i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roots</a:t>
            </a:r>
            <a:r>
              <a:rPr lang="en-GB" sz="32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 of humanitarianism</a:t>
            </a:r>
            <a:endParaRPr lang="en-GB" sz="32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38504"/>
            <a:ext cx="78867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1860s: Some context</a:t>
            </a:r>
          </a:p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Italian unification: </a:t>
            </a:r>
            <a:r>
              <a:rPr lang="en-GB" b="1" i="1" dirty="0" smtClean="0">
                <a:solidFill>
                  <a:schemeClr val="accent1">
                    <a:lumMod val="50000"/>
                  </a:schemeClr>
                </a:solidFill>
              </a:rPr>
              <a:t>Il Risorgimento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The Battle of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Solferino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1859 and formation of the ICRC: Henri Dunant and the First Geneva Convention, 1864</a:t>
            </a:r>
          </a:p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Prussia - and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G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erman unification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Prussia v Denmark 1864; Prussia v Austria 1866;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Prussia v France 1870-71</a:t>
            </a:r>
          </a:p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US Civil War 1861-1865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: The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Lieber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Code of 1863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0808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2133375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What battlefield issues concerned Henri Dunant (and the military surgeons-general)?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922" y="2498500"/>
            <a:ext cx="1581193" cy="2228045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3175" y="2498501"/>
            <a:ext cx="5972175" cy="358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6940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Battlefield issues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sz="4000" dirty="0" smtClean="0">
                <a:solidFill>
                  <a:schemeClr val="accent1">
                    <a:lumMod val="50000"/>
                  </a:schemeClr>
                </a:solidFill>
              </a:rPr>
              <a:t>Care of the sick and wounded</a:t>
            </a:r>
          </a:p>
          <a:p>
            <a:r>
              <a:rPr lang="en-GB" sz="4000" dirty="0" smtClean="0">
                <a:solidFill>
                  <a:schemeClr val="accent1">
                    <a:lumMod val="50000"/>
                  </a:schemeClr>
                </a:solidFill>
              </a:rPr>
              <a:t>Battlefield access for non-military medical personnel</a:t>
            </a:r>
          </a:p>
          <a:p>
            <a:r>
              <a:rPr lang="en-GB" sz="4000" dirty="0" smtClean="0">
                <a:solidFill>
                  <a:schemeClr val="accent1">
                    <a:lumMod val="50000"/>
                  </a:schemeClr>
                </a:solidFill>
              </a:rPr>
              <a:t>Protection of non-combatants</a:t>
            </a:r>
          </a:p>
          <a:p>
            <a:r>
              <a:rPr lang="en-GB" sz="4000" dirty="0" smtClean="0">
                <a:solidFill>
                  <a:schemeClr val="accent1">
                    <a:lumMod val="50000"/>
                  </a:schemeClr>
                </a:solidFill>
              </a:rPr>
              <a:t>Conditions for prisoners of war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756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Controversy from the outset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4000" b="1" dirty="0" smtClean="0">
                <a:solidFill>
                  <a:schemeClr val="accent1">
                    <a:lumMod val="50000"/>
                  </a:schemeClr>
                </a:solidFill>
              </a:rPr>
              <a:t>Florence Nightingale v Henri Dunant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Who should be responsible for (and bear the cost of) medical assistance on the battlefield?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1083" y="3316601"/>
            <a:ext cx="4726949" cy="2749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9208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…and in the USA, the United States Sanitary Commission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1108" y="1825625"/>
            <a:ext cx="5801784" cy="4351338"/>
          </a:xfrm>
        </p:spPr>
      </p:pic>
    </p:spTree>
    <p:extLst>
      <p:ext uri="{BB962C8B-B14F-4D97-AF65-F5344CB8AC3E}">
        <p14:creationId xmlns:p14="http://schemas.microsoft.com/office/powerpoint/2010/main" val="1677124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USSC, 1861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 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United States Sanitary Commission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(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USSC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) was a private relief agency created by federal legislation on June 18, 1861, to support sick and wounded soldiers of the United States Army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(Union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Army) during the American Civil War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.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It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raised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an estimated $25 million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(equivalent to $400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million in 2018)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and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enlisted thousands of volunteers. 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[Modelled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on the British Sanitary Commission, set up during the Crimean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War,1853-1856.]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39245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The Red Cross and the Red Crescent in the Great War</a:t>
            </a:r>
            <a:endParaRPr lang="en-GB" b="1" dirty="0"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4778" y="2062285"/>
            <a:ext cx="3179517" cy="4042301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276" y="2062284"/>
            <a:ext cx="2943627" cy="4578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6864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An appeal to Humanity…or patriotism?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732" y="1837722"/>
            <a:ext cx="3361386" cy="4604399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1095" y="1837722"/>
            <a:ext cx="3070471" cy="4531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57695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100" dirty="0" smtClean="0">
                <a:latin typeface="+mn-lt"/>
              </a:rPr>
              <a:t/>
            </a:r>
            <a:br>
              <a:rPr lang="en-GB" sz="3100" dirty="0" smtClean="0">
                <a:latin typeface="+mn-lt"/>
              </a:rPr>
            </a:br>
            <a:r>
              <a:rPr lang="en-GB" sz="3100" dirty="0">
                <a:latin typeface="+mn-lt"/>
              </a:rPr>
              <a:t/>
            </a:r>
            <a:br>
              <a:rPr lang="en-GB" sz="3100" dirty="0">
                <a:latin typeface="+mn-lt"/>
              </a:rPr>
            </a:br>
            <a:r>
              <a:rPr lang="en-GB" sz="3100" dirty="0" smtClean="0">
                <a:latin typeface="+mn-lt"/>
              </a:rPr>
              <a:t/>
            </a:r>
            <a:br>
              <a:rPr lang="en-GB" sz="3100" dirty="0" smtClean="0">
                <a:latin typeface="+mn-lt"/>
              </a:rPr>
            </a:br>
            <a:r>
              <a:rPr lang="en-GB" sz="3100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Hutchinson</a:t>
            </a:r>
            <a:r>
              <a:rPr lang="en-GB" sz="31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, J.F., 1996. </a:t>
            </a:r>
            <a:r>
              <a:rPr lang="en-GB" sz="3100" i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Champions of Charity: War and the Rise of the Red Cross</a:t>
            </a:r>
            <a:r>
              <a:rPr lang="en-GB" sz="31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. Boulder, CO: Westview Press</a:t>
            </a:r>
            <a:br>
              <a:rPr lang="en-GB" sz="3100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292439"/>
            <a:ext cx="7886700" cy="3884524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                        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5622" y="1420431"/>
            <a:ext cx="3052293" cy="4633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37707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790414"/>
            <a:ext cx="7886700" cy="1301857"/>
          </a:xfrm>
        </p:spPr>
        <p:txBody>
          <a:bodyPr>
            <a:noAutofit/>
          </a:bodyPr>
          <a:lstStyle/>
          <a:p>
            <a:r>
              <a:rPr lang="en-GB" sz="3600" b="1" i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Modern Humanitarianism </a:t>
            </a:r>
            <a:r>
              <a:rPr lang="en-GB" sz="36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since 1945 – the era of the UN</a:t>
            </a:r>
            <a:endParaRPr lang="en-GB" sz="3600" b="1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1951-53 Korea: UN Military Intervention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1960 Congo; 1961 Biafra: ICRC and MSF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1984 Ethiopia (and Band Aid)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1991 Gulf War I (UN-sanctioned)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1992-1995 Somalia, Bosnia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1998-1999 Kosovo crisis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1994 Rwanda (and Congo)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2001 Gulf War II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2004 Asian Tsunami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2013-2016 West Africa Ebola crisis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2000s Other long-running crises: Sudan/Darfur/S Sudan; Afghanistan, Eritrea, Libya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495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126</TotalTime>
  <Words>483</Words>
  <Application>Microsoft Office PowerPoint</Application>
  <PresentationFormat>On-screen Show (4:3)</PresentationFormat>
  <Paragraphs>47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 Humanitarian Intervention HPAN4004: Part 2 Modern Humanitarianism – Dilemmas and Controversies </vt:lpstr>
      <vt:lpstr>Humanitarian Intervention: Part One: The historical roots of humanitarianism</vt:lpstr>
      <vt:lpstr>Solferino 1859</vt:lpstr>
      <vt:lpstr>Humanitarian Intervention: The historical roots of humanitarianism</vt:lpstr>
      <vt:lpstr>What battlefield issues concerned Henri Dunant (and the military surgeons-general)?</vt:lpstr>
      <vt:lpstr>Battlefield issues</vt:lpstr>
      <vt:lpstr>Controversy from the outset</vt:lpstr>
      <vt:lpstr>…and in the USA, the United States Sanitary Commission</vt:lpstr>
      <vt:lpstr>USSC, 1861</vt:lpstr>
      <vt:lpstr>The Red Cross and the Red Crescent in the Great War</vt:lpstr>
      <vt:lpstr>An appeal to Humanity…or patriotism?</vt:lpstr>
      <vt:lpstr>   Hutchinson, J.F., 1996. Champions of Charity: War and the Rise of the Red Cross. Boulder, CO: Westview Press  </vt:lpstr>
      <vt:lpstr>Modern Humanitarianism since 1945 – the era of the UN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Humanitarian Intervention HPID4002 Week 2: Modern Humanitarianism – Dilemmas and Controversies</dc:title>
  <dc:creator>Andy Bevan</dc:creator>
  <cp:lastModifiedBy>Andy Bevan</cp:lastModifiedBy>
  <cp:revision>14</cp:revision>
  <dcterms:created xsi:type="dcterms:W3CDTF">2018-01-30T08:50:41Z</dcterms:created>
  <dcterms:modified xsi:type="dcterms:W3CDTF">2019-05-03T12:27:44Z</dcterms:modified>
</cp:coreProperties>
</file>