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33" r:id="rId2"/>
    <p:sldId id="309" r:id="rId3"/>
    <p:sldId id="310" r:id="rId4"/>
    <p:sldId id="331" r:id="rId5"/>
    <p:sldId id="311" r:id="rId6"/>
    <p:sldId id="312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7" r:id="rId16"/>
    <p:sldId id="322" r:id="rId17"/>
    <p:sldId id="323" r:id="rId18"/>
    <p:sldId id="324" r:id="rId19"/>
    <p:sldId id="325" r:id="rId20"/>
    <p:sldId id="326" r:id="rId21"/>
    <p:sldId id="328" r:id="rId22"/>
    <p:sldId id="332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435" autoAdjust="0"/>
  </p:normalViewPr>
  <p:slideViewPr>
    <p:cSldViewPr>
      <p:cViewPr>
        <p:scale>
          <a:sx n="76" d="100"/>
          <a:sy n="76" d="100"/>
        </p:scale>
        <p:origin x="58" y="2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4056" y="11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makes information useful for decision making? Say about each a bit…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6908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audit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350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35769-12F3-4A59-8D2F-61B8998048E8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8814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47386" y="1556792"/>
            <a:ext cx="9909254" cy="2609124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8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8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1 Session 2</a:t>
            </a:r>
            <a:endParaRPr lang="en-GB" sz="4000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01613" y="4581128"/>
            <a:ext cx="6400800" cy="1172961"/>
          </a:xfrm>
        </p:spPr>
        <p:txBody>
          <a:bodyPr/>
          <a:lstStyle/>
          <a:p>
            <a:br>
              <a:rPr lang="en-GB" sz="28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025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067" name="Group 3"/>
          <p:cNvGrpSpPr>
            <a:grpSpLocks/>
          </p:cNvGrpSpPr>
          <p:nvPr/>
        </p:nvGrpSpPr>
        <p:grpSpPr bwMode="auto">
          <a:xfrm>
            <a:off x="3088481" y="1172368"/>
            <a:ext cx="6015038" cy="4394200"/>
            <a:chOff x="1037" y="724"/>
            <a:chExt cx="3789" cy="2768"/>
          </a:xfrm>
        </p:grpSpPr>
        <p:sp>
          <p:nvSpPr>
            <p:cNvPr id="88068" name="AutoShape 4"/>
            <p:cNvSpPr>
              <a:spLocks noChangeArrowheads="1"/>
            </p:cNvSpPr>
            <p:nvPr/>
          </p:nvSpPr>
          <p:spPr bwMode="auto">
            <a:xfrm>
              <a:off x="1037" y="724"/>
              <a:ext cx="3789" cy="2768"/>
            </a:xfrm>
            <a:prstGeom prst="roundRect">
              <a:avLst>
                <a:gd name="adj" fmla="val 11287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69" name="Text Box 5"/>
            <p:cNvSpPr txBox="1">
              <a:spLocks noChangeArrowheads="1"/>
            </p:cNvSpPr>
            <p:nvPr/>
          </p:nvSpPr>
          <p:spPr bwMode="auto">
            <a:xfrm>
              <a:off x="1798" y="802"/>
              <a:ext cx="292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endParaRPr lang="en-US" altLang="en-US" sz="1800" b="1" i="1">
                <a:solidFill>
                  <a:srgbClr val="CC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1" name="AutoShape 7"/>
            <p:cNvSpPr>
              <a:spLocks noChangeArrowheads="1"/>
            </p:cNvSpPr>
            <p:nvPr/>
          </p:nvSpPr>
          <p:spPr bwMode="auto">
            <a:xfrm>
              <a:off x="1181" y="873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Going concern</a:t>
              </a:r>
            </a:p>
          </p:txBody>
        </p:sp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1161" y="1388"/>
              <a:ext cx="1756" cy="409"/>
            </a:xfrm>
            <a:prstGeom prst="cube">
              <a:avLst>
                <a:gd name="adj" fmla="val 19069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>
              <a:off x="1156" y="2439"/>
              <a:ext cx="1747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Matching Concept</a:t>
              </a:r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1218" y="146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Historical cost</a:t>
              </a:r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2950" y="1040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 dirty="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8" name="AutoShape 14"/>
            <p:cNvSpPr>
              <a:spLocks noChangeArrowheads="1"/>
            </p:cNvSpPr>
            <p:nvPr/>
          </p:nvSpPr>
          <p:spPr bwMode="auto">
            <a:xfrm>
              <a:off x="2944" y="1619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9" name="Text Box 15"/>
            <p:cNvSpPr txBox="1">
              <a:spLocks noChangeArrowheads="1"/>
            </p:cNvSpPr>
            <p:nvPr/>
          </p:nvSpPr>
          <p:spPr bwMode="auto">
            <a:xfrm>
              <a:off x="3015" y="1114"/>
              <a:ext cx="1611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Consistency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0" name="Text Box 16"/>
            <p:cNvSpPr txBox="1">
              <a:spLocks noChangeArrowheads="1"/>
            </p:cNvSpPr>
            <p:nvPr/>
          </p:nvSpPr>
          <p:spPr bwMode="auto">
            <a:xfrm>
              <a:off x="3011" y="171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Prudence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1" name="AutoShape 17"/>
            <p:cNvSpPr>
              <a:spLocks noChangeArrowheads="1"/>
            </p:cNvSpPr>
            <p:nvPr/>
          </p:nvSpPr>
          <p:spPr bwMode="auto">
            <a:xfrm>
              <a:off x="1133" y="2977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2" name="AutoShape 18"/>
            <p:cNvSpPr>
              <a:spLocks noChangeArrowheads="1"/>
            </p:cNvSpPr>
            <p:nvPr/>
          </p:nvSpPr>
          <p:spPr bwMode="auto">
            <a:xfrm>
              <a:off x="2969" y="2804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3" name="Text Box 19"/>
            <p:cNvSpPr txBox="1">
              <a:spLocks noChangeArrowheads="1"/>
            </p:cNvSpPr>
            <p:nvPr/>
          </p:nvSpPr>
          <p:spPr bwMode="auto">
            <a:xfrm>
              <a:off x="2943" y="2891"/>
              <a:ext cx="1786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Stable monetary unit</a:t>
              </a:r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1205" y="3056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Objectivity</a:t>
              </a:r>
            </a:p>
          </p:txBody>
        </p:sp>
      </p:grpSp>
      <p:sp>
        <p:nvSpPr>
          <p:cNvPr id="4" name="AutoShape 13">
            <a:extLst>
              <a:ext uri="{FF2B5EF4-FFF2-40B4-BE49-F238E27FC236}">
                <a16:creationId xmlns:a16="http://schemas.microsoft.com/office/drawing/2014/main" id="{7394C400-1D28-9B5C-28B4-40D846E81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107" y="3030539"/>
            <a:ext cx="2787650" cy="649288"/>
          </a:xfrm>
          <a:prstGeom prst="cube">
            <a:avLst>
              <a:gd name="adj" fmla="val 17116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b="1" dirty="0">
                <a:solidFill>
                  <a:schemeClr val="tx1"/>
                </a:solidFill>
                <a:latin typeface="+mn-lt"/>
              </a:rPr>
              <a:t>Accruals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5E420A-63CA-1671-33D4-D2BF108922A5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b="1" dirty="0"/>
              <a:t>Measurement Principles</a:t>
            </a:r>
            <a:endParaRPr lang="en-GB" b="1" dirty="0"/>
          </a:p>
        </p:txBody>
      </p:sp>
      <p:sp>
        <p:nvSpPr>
          <p:cNvPr id="7" name="AutoShape 9">
            <a:extLst>
              <a:ext uri="{FF2B5EF4-FFF2-40B4-BE49-F238E27FC236}">
                <a16:creationId xmlns:a16="http://schemas.microsoft.com/office/drawing/2014/main" id="{0087FD66-F677-38CE-F9FB-549BA09A30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2357" y="3537742"/>
            <a:ext cx="2787650" cy="649288"/>
          </a:xfrm>
          <a:prstGeom prst="cube">
            <a:avLst>
              <a:gd name="adj" fmla="val 19069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</a:rPr>
              <a:t>Materiality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446AC40-AC86-2AE5-299A-0D69591B633A}"/>
              </a:ext>
            </a:extLst>
          </p:cNvPr>
          <p:cNvSpPr txBox="1">
            <a:spLocks/>
          </p:cNvSpPr>
          <p:nvPr/>
        </p:nvSpPr>
        <p:spPr bwMode="auto">
          <a:xfrm>
            <a:off x="9480550" y="6381751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812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064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Principles</a:t>
            </a:r>
            <a:endParaRPr lang="en-US" altLang="en-US" b="1" dirty="0"/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623392" y="1403648"/>
            <a:ext cx="10801200" cy="3753544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Going concern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An entity the is viewed as continuing in business for the foreseeable future.</a:t>
            </a:r>
          </a:p>
          <a:p>
            <a:pPr marL="0" indent="0" eaLnBrk="1" hangingPunct="1">
              <a:buNone/>
            </a:pPr>
            <a:r>
              <a:rPr lang="en-GB" altLang="en-US" sz="2800" dirty="0"/>
              <a:t>Example: Asset cost £100, depreciation £10, market price if sold in crisis = £60. Record £90 net book value.</a:t>
            </a:r>
          </a:p>
          <a:p>
            <a:pPr algn="just" eaLnBrk="1" hangingPunct="1">
              <a:buFontTx/>
              <a:buNone/>
            </a:pPr>
            <a:r>
              <a:rPr lang="en-GB" altLang="en-US" b="1" dirty="0"/>
              <a:t>Historical cost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Non – current asset is recorded using their original cost (under historical cost regardless of market value).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AD518A6-0A05-1B71-6B68-E8F08E025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186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19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</a:t>
            </a:r>
            <a:r>
              <a:rPr lang="en-US" altLang="en-US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67408" y="1592796"/>
            <a:ext cx="10873208" cy="3672408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Accruals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 This is the recording of an expense that was incurred in one accounting period, but not paid until a future accounting period</a:t>
            </a:r>
          </a:p>
          <a:p>
            <a:pPr eaLnBrk="1" hangingPunct="1"/>
            <a:r>
              <a:rPr lang="en-GB" altLang="en-US" sz="2800" dirty="0"/>
              <a:t>Telephone paid £100, invoice due £20.  Recorded expense is £120.</a:t>
            </a:r>
            <a:endParaRPr lang="en-GB" altLang="en-US" sz="2800" b="1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Matching Concept</a:t>
            </a:r>
          </a:p>
          <a:p>
            <a:pPr algn="just" eaLnBrk="1" hangingPunct="1"/>
            <a:r>
              <a:rPr lang="en-GB" altLang="en-US" sz="2800" dirty="0"/>
              <a:t>Expenses are recorded in the period they relate to and revenue as they relate to.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C39CCFC-F6FB-E18B-DD07-AB3DB7845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2906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90776" y="136524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Measurement Principle</a:t>
            </a:r>
            <a:r>
              <a:rPr lang="en-US" altLang="en-US" sz="3600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67408" y="1484784"/>
            <a:ext cx="10945216" cy="280903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algn="just" eaLnBrk="1" hangingPunct="1">
              <a:buFontTx/>
              <a:buNone/>
            </a:pPr>
            <a:r>
              <a:rPr lang="en-GB" altLang="en-US" b="1" dirty="0"/>
              <a:t>Objectivity</a:t>
            </a:r>
            <a:endParaRPr lang="en-GB" altLang="en-US" sz="2800" b="1" dirty="0"/>
          </a:p>
          <a:p>
            <a:pPr algn="just" eaLnBrk="1" hangingPunct="1"/>
            <a:r>
              <a:rPr lang="en-GB" altLang="en-US" sz="2800" dirty="0"/>
              <a:t>Accounting information have to be reliable and verifiable.</a:t>
            </a:r>
          </a:p>
          <a:p>
            <a:pPr algn="just" eaLnBrk="1" hangingPunct="1"/>
            <a:endParaRPr lang="en-GB" altLang="en-US" sz="2800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Consistency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Use similar policies from one year to next or explain reason for and effect of change.</a:t>
            </a:r>
            <a:endParaRPr lang="en-GB" altLang="en-US" sz="2800" b="1" dirty="0"/>
          </a:p>
          <a:p>
            <a:pPr algn="just" eaLnBrk="1" hangingPunct="1">
              <a:buFontTx/>
              <a:buNone/>
            </a:pPr>
            <a:endParaRPr lang="en-GB" altLang="en-US" sz="2400" b="1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BBEAD44A-019E-7A05-2D6A-BD9E514BB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749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Prudence</a:t>
            </a:r>
            <a:endParaRPr lang="en-US" altLang="en-US" sz="4000" b="1" dirty="0"/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443038"/>
            <a:ext cx="10657184" cy="327315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/>
          <a:lstStyle/>
          <a:p>
            <a:pPr marL="0" indent="0" eaLnBrk="1" hangingPunct="1">
              <a:buNone/>
              <a:tabLst>
                <a:tab pos="330200" algn="l"/>
              </a:tabLst>
            </a:pPr>
            <a:r>
              <a:rPr lang="en-GB" altLang="en-US" dirty="0"/>
              <a:t>Inclusion of a degree of caution in accounting judgements under conditions of uncertainty.</a:t>
            </a:r>
            <a:endParaRPr lang="en-US" altLang="en-US" dirty="0"/>
          </a:p>
          <a:p>
            <a:pPr marL="0" indent="0" algn="just" eaLnBrk="1" hangingPunct="1">
              <a:buNone/>
              <a:tabLst>
                <a:tab pos="330200" algn="l"/>
              </a:tabLst>
            </a:pPr>
            <a:endParaRPr lang="en-US" altLang="en-US" dirty="0"/>
          </a:p>
          <a:p>
            <a:pPr marL="0" indent="0" algn="just" eaLnBrk="1" hangingPunct="1">
              <a:buNone/>
              <a:tabLst>
                <a:tab pos="330200" algn="l"/>
              </a:tabLst>
            </a:pPr>
            <a:r>
              <a:rPr lang="en-US" altLang="en-US" dirty="0"/>
              <a:t>Examples:</a:t>
            </a:r>
            <a:endParaRPr lang="en-GB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GB" altLang="en-US" dirty="0"/>
              <a:t> Inventory (stock) valuation</a:t>
            </a:r>
            <a:endParaRPr lang="en-US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US" altLang="en-US" dirty="0"/>
              <a:t> Provision for doubtful debts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F04F2A3-F67D-F235-F22E-4AD3F8D67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104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Materiality</a:t>
            </a:r>
            <a:endParaRPr lang="en-US" altLang="en-US" b="1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479376" y="1451070"/>
            <a:ext cx="11233248" cy="3552800"/>
          </a:xfr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Threshold for considering an item. </a:t>
            </a:r>
            <a:br>
              <a:rPr lang="en-GB" altLang="en-US" sz="3000" dirty="0"/>
            </a:br>
            <a:r>
              <a:rPr lang="en-GB" altLang="en-US" sz="3000" dirty="0"/>
              <a:t>Would </a:t>
            </a:r>
            <a:r>
              <a:rPr lang="en-GB" altLang="en-US" sz="3000" b="1" i="1" dirty="0"/>
              <a:t>a user’s decision change</a:t>
            </a:r>
            <a:r>
              <a:rPr lang="en-GB" altLang="en-US" sz="3000" dirty="0"/>
              <a:t> if the information were omitted or misstated?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For example error of £10m in expense item. Overall profit £500m. Error is not material at 2% of profit.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Error of £10m in expense item. Overall profit £20m. Error is material at 50% of profit.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C668287-B94C-32F2-156E-425C2B3D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61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2310607" y="269552"/>
            <a:ext cx="7570787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ORGANISATION</a:t>
            </a:r>
          </a:p>
        </p:txBody>
      </p:sp>
      <p:graphicFrame>
        <p:nvGraphicFramePr>
          <p:cNvPr id="26655" name="Group 3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760160516"/>
              </p:ext>
            </p:extLst>
          </p:nvPr>
        </p:nvGraphicFramePr>
        <p:xfrm>
          <a:off x="2063552" y="1628800"/>
          <a:ext cx="8229600" cy="3816648"/>
        </p:xfrm>
        <a:graphic>
          <a:graphicData uri="http://schemas.openxmlformats.org/drawingml/2006/table">
            <a:tbl>
              <a:tblPr/>
              <a:tblGrid>
                <a:gridCol w="2314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7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57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3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Profit seeking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Not for profit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9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Public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State trading organisations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Local 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NHS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Private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Sole trader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Partnership/LLP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Company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Charities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Clubs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Friendly Societies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422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8FD96BE-0CA9-4425-869B-228EE7EEED5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4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BUSINESS</a:t>
            </a:r>
            <a:br>
              <a:rPr lang="en-GB" altLang="en-US" b="1" dirty="0">
                <a:ea typeface="+mj-ea"/>
              </a:rPr>
            </a:br>
            <a:r>
              <a:rPr lang="en-GB" altLang="en-US" sz="2000" b="1" dirty="0">
                <a:highlight>
                  <a:srgbClr val="00FFFF"/>
                </a:highlight>
              </a:rPr>
              <a:t>(See Lecture Handout)</a:t>
            </a:r>
          </a:p>
        </p:txBody>
      </p:sp>
      <p:sp>
        <p:nvSpPr>
          <p:cNvPr id="2867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Sole trader (proprietorship)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Limited liability 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Companies (corporation)</a:t>
            </a:r>
          </a:p>
        </p:txBody>
      </p:sp>
      <p:sp>
        <p:nvSpPr>
          <p:cNvPr id="952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32EC863-68A1-4940-9E01-56F9371594A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5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2462214" y="382589"/>
            <a:ext cx="7634287" cy="13176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u="sng" dirty="0">
                <a:ea typeface="+mj-ea"/>
              </a:rPr>
              <a:t>TYPES OF COMPANY</a:t>
            </a:r>
            <a:br>
              <a:rPr lang="en-GB" altLang="en-US" b="1" u="sng" dirty="0">
                <a:ea typeface="+mj-ea"/>
              </a:rPr>
            </a:br>
            <a:r>
              <a:rPr lang="en-GB" altLang="en-US" sz="2400" b="1" dirty="0">
                <a:highlight>
                  <a:srgbClr val="00FFFF"/>
                </a:highlight>
              </a:rPr>
              <a:t>(See Lecture Handout)</a:t>
            </a:r>
            <a:endParaRPr lang="en-GB" altLang="en-US" b="1" u="sng" dirty="0">
              <a:ea typeface="+mj-ea"/>
            </a:endParaRP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695401" y="2042790"/>
            <a:ext cx="9217744" cy="2815382"/>
          </a:xfrm>
        </p:spPr>
        <p:txBody>
          <a:bodyPr/>
          <a:lstStyle/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Private company (Ltd.)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Public company (Plc)</a:t>
            </a:r>
            <a:endParaRPr lang="en-GB" altLang="en-US" sz="2800" b="1" dirty="0"/>
          </a:p>
          <a:p>
            <a:pPr lvl="1"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dirty="0"/>
              <a:t>Shares are usually quoted in the stock exchange</a:t>
            </a:r>
          </a:p>
        </p:txBody>
      </p:sp>
      <p:sp>
        <p:nvSpPr>
          <p:cNvPr id="9626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26ED15B-C78A-4EF3-892B-2A2D8C511C7D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88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KEY FEATURES OF A COMPANY</a:t>
            </a:r>
          </a:p>
        </p:txBody>
      </p:sp>
      <p:sp>
        <p:nvSpPr>
          <p:cNvPr id="97283" name="Rectangle 3"/>
          <p:cNvSpPr>
            <a:spLocks noGrp="1"/>
          </p:cNvSpPr>
          <p:nvPr>
            <p:ph idx="1"/>
          </p:nvPr>
        </p:nvSpPr>
        <p:spPr>
          <a:xfrm>
            <a:off x="1127448" y="2060575"/>
            <a:ext cx="9237340" cy="28082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No maximum number of owners</a:t>
            </a:r>
          </a:p>
          <a:p>
            <a:pPr eaLnBrk="1" hangingPunct="1"/>
            <a:r>
              <a:rPr lang="en-GB" altLang="en-US" b="1" dirty="0"/>
              <a:t>Limited liability</a:t>
            </a:r>
          </a:p>
          <a:p>
            <a:pPr eaLnBrk="1" hangingPunct="1"/>
            <a:r>
              <a:rPr lang="en-GB" altLang="en-US" b="1" dirty="0"/>
              <a:t>Separation of ownership and management</a:t>
            </a:r>
          </a:p>
          <a:p>
            <a:pPr eaLnBrk="1" hangingPunct="1"/>
            <a:r>
              <a:rPr lang="en-GB" altLang="en-US" b="1" dirty="0"/>
              <a:t>Perpetual life</a:t>
            </a:r>
          </a:p>
        </p:txBody>
      </p:sp>
      <p:sp>
        <p:nvSpPr>
          <p:cNvPr id="9728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4541450-700B-4E10-84D7-5511494F8C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881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TYPES OF REGULATION</a:t>
            </a:r>
          </a:p>
        </p:txBody>
      </p:sp>
      <p:sp>
        <p:nvSpPr>
          <p:cNvPr id="98307" name="Rectangle 3"/>
          <p:cNvSpPr>
            <a:spLocks noGrp="1"/>
          </p:cNvSpPr>
          <p:nvPr>
            <p:ph idx="1"/>
          </p:nvPr>
        </p:nvSpPr>
        <p:spPr>
          <a:xfrm>
            <a:off x="839416" y="1196752"/>
            <a:ext cx="9443392" cy="3888433"/>
          </a:xfrm>
        </p:spPr>
        <p:txBody>
          <a:bodyPr/>
          <a:lstStyle/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Statute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Stock Exchange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Financial Reporting Council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International regulation</a:t>
            </a:r>
          </a:p>
          <a:p>
            <a:pPr eaLnBrk="1" hangingPunct="1">
              <a:buFontTx/>
              <a:buNone/>
            </a:pPr>
            <a:endParaRPr lang="en-GB" altLang="en-US" sz="2400" dirty="0"/>
          </a:p>
        </p:txBody>
      </p:sp>
      <p:sp>
        <p:nvSpPr>
          <p:cNvPr id="9830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C4F7BB2-1374-4175-A0CB-ADC908FE5E2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416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STATUTE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EU directives</a:t>
            </a:r>
          </a:p>
          <a:p>
            <a:pPr eaLnBrk="1" hangingPunct="1">
              <a:defRPr/>
            </a:pPr>
            <a:r>
              <a:rPr lang="en-GB" altLang="en-US" b="1" dirty="0"/>
              <a:t>Companies Act </a:t>
            </a:r>
          </a:p>
          <a:p>
            <a:pPr lvl="1" eaLnBrk="1" hangingPunct="1">
              <a:defRPr/>
            </a:pPr>
            <a:r>
              <a:rPr lang="en-GB" altLang="en-US" dirty="0"/>
              <a:t>Keep proper books and records</a:t>
            </a:r>
          </a:p>
          <a:p>
            <a:pPr lvl="1" eaLnBrk="1" hangingPunct="1">
              <a:defRPr/>
            </a:pPr>
            <a:r>
              <a:rPr lang="en-GB" altLang="en-US" dirty="0"/>
              <a:t>Prepare financial statements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Audit</a:t>
            </a:r>
          </a:p>
          <a:p>
            <a:pPr lvl="1" eaLnBrk="1" hangingPunct="1">
              <a:defRPr/>
            </a:pPr>
            <a:r>
              <a:rPr lang="en-GB" altLang="en-US" dirty="0"/>
              <a:t>Publication of financial statements</a:t>
            </a:r>
          </a:p>
          <a:p>
            <a:pPr marL="342900" lvl="1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3200" b="1" dirty="0"/>
              <a:t>Accounting Standards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buFontTx/>
              <a:buNone/>
              <a:defRPr/>
            </a:pPr>
            <a:endParaRPr lang="en-GB" altLang="en-US" sz="2400" dirty="0"/>
          </a:p>
        </p:txBody>
      </p:sp>
      <p:sp>
        <p:nvSpPr>
          <p:cNvPr id="9933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3ED840A-1BFC-48C1-9AA1-4D4057D46CE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3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AUDIT</a:t>
            </a:r>
          </a:p>
        </p:txBody>
      </p:sp>
      <p:sp>
        <p:nvSpPr>
          <p:cNvPr id="10243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670976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Required for PLCs and private firms that meet 2 out of 3 criteria (i.e., turnover greater than £10.2m, assets worth more than £5.1m, &gt;50 employees)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Must be registered auditor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Appointment by shareholders/directors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400" b="1" i="1" dirty="0"/>
              <a:t>Limitations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Do not comment on quality of management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Samples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duty to prevent or detect fraud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opinion on future of prospects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</p:txBody>
      </p:sp>
      <p:sp>
        <p:nvSpPr>
          <p:cNvPr id="1003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B3AC033-000C-4257-9502-1D92C5D2DEA3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4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ACCOUNTING STANDARDS</a:t>
            </a: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382944" cy="3917032"/>
          </a:xfrm>
        </p:spPr>
        <p:txBody>
          <a:bodyPr anchor="ctr"/>
          <a:lstStyle/>
          <a:p>
            <a:pPr eaLnBrk="1" hangingPunct="1"/>
            <a:r>
              <a:rPr lang="en-GB" altLang="en-US" sz="2400" dirty="0"/>
              <a:t>Statements of Standard Accounting Practice</a:t>
            </a:r>
          </a:p>
          <a:p>
            <a:pPr eaLnBrk="1" hangingPunct="1"/>
            <a:r>
              <a:rPr lang="en-GB" altLang="en-US" sz="2400" dirty="0"/>
              <a:t>Financial Reporting Standards</a:t>
            </a:r>
          </a:p>
          <a:p>
            <a:pPr eaLnBrk="1" hangingPunct="1"/>
            <a:r>
              <a:rPr lang="en-GB" altLang="en-US" sz="2400" dirty="0"/>
              <a:t>Financial Reporting Standard for Smaller Entities</a:t>
            </a:r>
          </a:p>
          <a:p>
            <a:pPr eaLnBrk="1" hangingPunct="1"/>
            <a:r>
              <a:rPr lang="en-GB" altLang="en-US" sz="2400" dirty="0"/>
              <a:t>International Accounting Standards</a:t>
            </a:r>
          </a:p>
          <a:p>
            <a:pPr eaLnBrk="1" hangingPunct="1"/>
            <a:r>
              <a:rPr lang="en-GB" altLang="en-US" sz="2400" dirty="0"/>
              <a:t>IFRS for Small and Medium Sized Entities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endParaRPr lang="en-GB" altLang="en-US" sz="2400" dirty="0"/>
          </a:p>
        </p:txBody>
      </p:sp>
      <p:sp>
        <p:nvSpPr>
          <p:cNvPr id="1065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D5C70E3-553E-4149-A24E-EA1C67B7646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4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STOCK EXCHANGE</a:t>
            </a:r>
          </a:p>
        </p:txBody>
      </p:sp>
      <p:sp>
        <p:nvSpPr>
          <p:cNvPr id="225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Requires additional information to be disclosed.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Sanctions</a:t>
            </a:r>
          </a:p>
          <a:p>
            <a:pPr lvl="1" eaLnBrk="1" hangingPunct="1"/>
            <a:r>
              <a:rPr lang="en-GB" altLang="en-US" dirty="0"/>
              <a:t>Publicity</a:t>
            </a:r>
          </a:p>
          <a:p>
            <a:pPr lvl="1" eaLnBrk="1" hangingPunct="1"/>
            <a:r>
              <a:rPr lang="en-GB" altLang="en-US" dirty="0"/>
              <a:t>Fines</a:t>
            </a:r>
          </a:p>
          <a:p>
            <a:pPr lvl="1" eaLnBrk="1" hangingPunct="1"/>
            <a:r>
              <a:rPr lang="en-GB" altLang="en-US" dirty="0"/>
              <a:t>De-listing</a:t>
            </a:r>
          </a:p>
        </p:txBody>
      </p:sp>
      <p:sp>
        <p:nvSpPr>
          <p:cNvPr id="10138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3BB646B-2A6B-4F07-A2D3-C3465D370F74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42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FINANCIAL REPORTING COUNCIL</a:t>
            </a:r>
          </a:p>
        </p:txBody>
      </p:sp>
      <p:sp>
        <p:nvSpPr>
          <p:cNvPr id="102403" name="Rectangle 3"/>
          <p:cNvSpPr>
            <a:spLocks noGrp="1"/>
          </p:cNvSpPr>
          <p:nvPr>
            <p:ph idx="1"/>
          </p:nvPr>
        </p:nvSpPr>
        <p:spPr>
          <a:xfrm>
            <a:off x="1754188" y="1381920"/>
            <a:ext cx="8302624" cy="377527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  <p:sp>
        <p:nvSpPr>
          <p:cNvPr id="10240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2B4D611-A0EE-41FA-803E-4A1A5F6F28F7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771900" y="2152651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3387A2A-CFED-B75F-4DDA-BCD29B94D0C1}"/>
              </a:ext>
            </a:extLst>
          </p:cNvPr>
          <p:cNvGrpSpPr/>
          <p:nvPr/>
        </p:nvGrpSpPr>
        <p:grpSpPr>
          <a:xfrm>
            <a:off x="2225656" y="1594644"/>
            <a:ext cx="7848600" cy="3744913"/>
            <a:chOff x="701656" y="1594643"/>
            <a:chExt cx="7848600" cy="3744913"/>
          </a:xfrm>
        </p:grpSpPr>
        <p:sp>
          <p:nvSpPr>
            <p:cNvPr id="102406" name="Rectangle 8"/>
            <p:cNvSpPr>
              <a:spLocks noChangeArrowheads="1"/>
            </p:cNvSpPr>
            <p:nvPr/>
          </p:nvSpPr>
          <p:spPr bwMode="auto">
            <a:xfrm>
              <a:off x="3294043" y="1594643"/>
              <a:ext cx="2089150" cy="86518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Financial 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GB" altLang="en-US" sz="18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02407" name="Rectangle 9"/>
            <p:cNvSpPr>
              <a:spLocks noChangeArrowheads="1"/>
            </p:cNvSpPr>
            <p:nvPr/>
          </p:nvSpPr>
          <p:spPr bwMode="auto">
            <a:xfrm>
              <a:off x="7470756" y="1594643"/>
              <a:ext cx="1079500" cy="8636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</p:txBody>
        </p:sp>
        <p:sp>
          <p:nvSpPr>
            <p:cNvPr id="102408" name="Rectangle 10"/>
            <p:cNvSpPr>
              <a:spLocks noChangeArrowheads="1"/>
            </p:cNvSpPr>
            <p:nvPr/>
          </p:nvSpPr>
          <p:spPr bwMode="auto">
            <a:xfrm>
              <a:off x="701656" y="4402931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Urgent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Issues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Task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force</a:t>
              </a:r>
            </a:p>
          </p:txBody>
        </p:sp>
        <p:sp>
          <p:nvSpPr>
            <p:cNvPr id="102409" name="Rectangle 13"/>
            <p:cNvSpPr>
              <a:spLocks noChangeArrowheads="1"/>
            </p:cNvSpPr>
            <p:nvPr/>
          </p:nvSpPr>
          <p:spPr bwMode="auto">
            <a:xfrm>
              <a:off x="2055793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Auditing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practices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0" name="Rectangle 15"/>
            <p:cNvSpPr>
              <a:spLocks noChangeArrowheads="1"/>
            </p:cNvSpPr>
            <p:nvPr/>
          </p:nvSpPr>
          <p:spPr bwMode="auto">
            <a:xfrm>
              <a:off x="6116618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Professional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Oversight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1" name="Rectangle 16"/>
            <p:cNvSpPr>
              <a:spLocks noChangeArrowheads="1"/>
            </p:cNvSpPr>
            <p:nvPr/>
          </p:nvSpPr>
          <p:spPr bwMode="auto">
            <a:xfrm>
              <a:off x="3409931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Financial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Review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panel</a:t>
              </a:r>
            </a:p>
          </p:txBody>
        </p:sp>
        <p:sp>
          <p:nvSpPr>
            <p:cNvPr id="102412" name="Rectangle 17"/>
            <p:cNvSpPr>
              <a:spLocks noChangeArrowheads="1"/>
            </p:cNvSpPr>
            <p:nvPr/>
          </p:nvSpPr>
          <p:spPr bwMode="auto">
            <a:xfrm>
              <a:off x="4764068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Accountancy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Discipline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3" name="Rectangle 18"/>
            <p:cNvSpPr>
              <a:spLocks noChangeArrowheads="1"/>
            </p:cNvSpPr>
            <p:nvPr/>
          </p:nvSpPr>
          <p:spPr bwMode="auto">
            <a:xfrm>
              <a:off x="7470756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Committee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On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Corporate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Governance</a:t>
              </a:r>
            </a:p>
          </p:txBody>
        </p:sp>
        <p:sp>
          <p:nvSpPr>
            <p:cNvPr id="102414" name="Rectangle 23"/>
            <p:cNvSpPr>
              <a:spLocks noChangeArrowheads="1"/>
            </p:cNvSpPr>
            <p:nvPr/>
          </p:nvSpPr>
          <p:spPr bwMode="auto">
            <a:xfrm>
              <a:off x="6116618" y="4331493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Audit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Inspection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 Unit</a:t>
              </a:r>
            </a:p>
          </p:txBody>
        </p:sp>
        <p:sp>
          <p:nvSpPr>
            <p:cNvPr id="102415" name="Rectangle 24"/>
            <p:cNvSpPr>
              <a:spLocks noChangeArrowheads="1"/>
            </p:cNvSpPr>
            <p:nvPr/>
          </p:nvSpPr>
          <p:spPr bwMode="auto">
            <a:xfrm>
              <a:off x="701656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Accounting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standards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cxnSp>
          <p:nvCxnSpPr>
            <p:cNvPr id="102416" name="AutoShape 26"/>
            <p:cNvCxnSpPr>
              <a:cxnSpLocks noChangeShapeType="1"/>
              <a:stCxn id="102407" idx="2"/>
              <a:endCxn id="102413" idx="0"/>
            </p:cNvCxnSpPr>
            <p:nvPr/>
          </p:nvCxnSpPr>
          <p:spPr bwMode="auto">
            <a:xfrm>
              <a:off x="8010506" y="2458243"/>
              <a:ext cx="0" cy="72072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7" name="AutoShape 27"/>
            <p:cNvCxnSpPr>
              <a:cxnSpLocks noChangeShapeType="1"/>
              <a:stCxn id="102415" idx="2"/>
              <a:endCxn id="102408" idx="0"/>
            </p:cNvCxnSpPr>
            <p:nvPr/>
          </p:nvCxnSpPr>
          <p:spPr bwMode="auto">
            <a:xfrm flipH="1">
              <a:off x="1241406" y="4115593"/>
              <a:ext cx="1587" cy="28733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8" name="AutoShape 29"/>
            <p:cNvCxnSpPr>
              <a:cxnSpLocks noChangeShapeType="1"/>
              <a:stCxn id="102406" idx="3"/>
              <a:endCxn id="102407" idx="1"/>
            </p:cNvCxnSpPr>
            <p:nvPr/>
          </p:nvCxnSpPr>
          <p:spPr bwMode="auto">
            <a:xfrm flipV="1">
              <a:off x="5383193" y="2026443"/>
              <a:ext cx="2087563" cy="15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9" name="AutoShape 30"/>
            <p:cNvCxnSpPr>
              <a:cxnSpLocks noChangeShapeType="1"/>
              <a:stCxn id="102410" idx="2"/>
              <a:endCxn id="102414" idx="0"/>
            </p:cNvCxnSpPr>
            <p:nvPr/>
          </p:nvCxnSpPr>
          <p:spPr bwMode="auto">
            <a:xfrm>
              <a:off x="6657956" y="4115593"/>
              <a:ext cx="0" cy="2159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420" name="Line 39"/>
            <p:cNvSpPr>
              <a:spLocks noChangeShapeType="1"/>
            </p:cNvSpPr>
            <p:nvPr/>
          </p:nvSpPr>
          <p:spPr bwMode="auto">
            <a:xfrm>
              <a:off x="1206481" y="2747168"/>
              <a:ext cx="54721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40"/>
            <p:cNvSpPr>
              <a:spLocks noChangeShapeType="1"/>
            </p:cNvSpPr>
            <p:nvPr/>
          </p:nvSpPr>
          <p:spPr bwMode="auto">
            <a:xfrm>
              <a:off x="1206481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41"/>
            <p:cNvSpPr>
              <a:spLocks noChangeShapeType="1"/>
            </p:cNvSpPr>
            <p:nvPr/>
          </p:nvSpPr>
          <p:spPr bwMode="auto">
            <a:xfrm>
              <a:off x="2574906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42"/>
            <p:cNvSpPr>
              <a:spLocks noChangeShapeType="1"/>
            </p:cNvSpPr>
            <p:nvPr/>
          </p:nvSpPr>
          <p:spPr bwMode="auto">
            <a:xfrm flipV="1">
              <a:off x="394174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43"/>
            <p:cNvSpPr>
              <a:spLocks noChangeShapeType="1"/>
            </p:cNvSpPr>
            <p:nvPr/>
          </p:nvSpPr>
          <p:spPr bwMode="auto">
            <a:xfrm flipV="1">
              <a:off x="5310168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45"/>
            <p:cNvSpPr>
              <a:spLocks noChangeShapeType="1"/>
            </p:cNvSpPr>
            <p:nvPr/>
          </p:nvSpPr>
          <p:spPr bwMode="auto">
            <a:xfrm>
              <a:off x="667859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47"/>
            <p:cNvSpPr>
              <a:spLocks noChangeShapeType="1"/>
            </p:cNvSpPr>
            <p:nvPr/>
          </p:nvSpPr>
          <p:spPr bwMode="auto">
            <a:xfrm>
              <a:off x="4302106" y="2458243"/>
              <a:ext cx="0" cy="2889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45143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GUIDANCE ISSUED</a:t>
            </a:r>
          </a:p>
        </p:txBody>
      </p:sp>
      <p:sp>
        <p:nvSpPr>
          <p:cNvPr id="103427" name="Rectangle 3"/>
          <p:cNvSpPr>
            <a:spLocks noGrp="1"/>
          </p:cNvSpPr>
          <p:nvPr>
            <p:ph idx="1"/>
          </p:nvPr>
        </p:nvSpPr>
        <p:spPr>
          <a:xfrm>
            <a:off x="1981200" y="1268760"/>
            <a:ext cx="8229600" cy="2548880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Corporate Governance Codes</a:t>
            </a:r>
          </a:p>
          <a:p>
            <a:pPr eaLnBrk="1" hangingPunct="1"/>
            <a:r>
              <a:rPr lang="en-GB" altLang="en-US" sz="2800" dirty="0"/>
              <a:t>Conceptual Frameworks</a:t>
            </a:r>
          </a:p>
          <a:p>
            <a:pPr eaLnBrk="1" hangingPunct="1"/>
            <a:r>
              <a:rPr lang="en-GB" altLang="en-US" sz="2800" dirty="0"/>
              <a:t>Other guidance</a:t>
            </a:r>
          </a:p>
        </p:txBody>
      </p:sp>
      <p:sp>
        <p:nvSpPr>
          <p:cNvPr id="10342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CA4332-73D6-4CCE-8D49-41975955564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495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75669" y="529744"/>
            <a:ext cx="9443392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CORPORATE GOVERNANCE CODE</a:t>
            </a:r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>
          <a:xfrm>
            <a:off x="510208" y="1417639"/>
            <a:ext cx="9443392" cy="3744417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Leadership of the company</a:t>
            </a:r>
          </a:p>
          <a:p>
            <a:pPr eaLnBrk="1" hangingPunct="1"/>
            <a:r>
              <a:rPr lang="en-GB" altLang="en-US" sz="2800" dirty="0"/>
              <a:t>Effectiveness of the board </a:t>
            </a:r>
          </a:p>
          <a:p>
            <a:pPr eaLnBrk="1" hangingPunct="1"/>
            <a:r>
              <a:rPr lang="en-GB" altLang="en-US" sz="2800" dirty="0"/>
              <a:t>Accountability</a:t>
            </a:r>
          </a:p>
          <a:p>
            <a:pPr eaLnBrk="1" hangingPunct="1"/>
            <a:r>
              <a:rPr lang="en-GB" altLang="en-US" sz="2800" dirty="0"/>
              <a:t>Remuneration</a:t>
            </a:r>
          </a:p>
          <a:p>
            <a:pPr eaLnBrk="1" hangingPunct="1"/>
            <a:r>
              <a:rPr lang="en-GB" altLang="en-US" sz="2800" dirty="0"/>
              <a:t>Relations with shareholders</a:t>
            </a:r>
          </a:p>
        </p:txBody>
      </p:sp>
      <p:sp>
        <p:nvSpPr>
          <p:cNvPr id="10445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D9A9E53-22C8-43CF-8D7B-0F1504CD1FB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08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CONCEPTUAL FRAMEWORKS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68760"/>
            <a:ext cx="9601200" cy="4056186"/>
          </a:xfrm>
        </p:spPr>
        <p:txBody>
          <a:bodyPr rtlCol="0" anchor="ctr">
            <a:no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altLang="en-US" sz="2800" dirty="0"/>
              <a:t>UK: Statement of Principles (1999)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Objective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Reporting Entity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Qualitative Characteristics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Elements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Recognition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Measurement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Presentation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Accounting for Interests in Other Entities</a:t>
            </a:r>
            <a:endParaRPr lang="en-GB" altLang="en-US" sz="2400" dirty="0"/>
          </a:p>
        </p:txBody>
      </p:sp>
      <p:sp>
        <p:nvSpPr>
          <p:cNvPr id="1054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E169D05-5BA6-45B6-BE4F-AE93C3B6FC5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38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OTHER GUIDANCE</a:t>
            </a:r>
          </a:p>
        </p:txBody>
      </p:sp>
      <p:sp>
        <p:nvSpPr>
          <p:cNvPr id="1075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Statements of Recommended Practice</a:t>
            </a:r>
          </a:p>
          <a:p>
            <a:pPr eaLnBrk="1" hangingPunct="1"/>
            <a:r>
              <a:rPr lang="en-GB" altLang="en-US" sz="2800" dirty="0"/>
              <a:t>Exposure drafts etc.</a:t>
            </a:r>
          </a:p>
        </p:txBody>
      </p:sp>
      <p:sp>
        <p:nvSpPr>
          <p:cNvPr id="1075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449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348" y="229815"/>
            <a:ext cx="8229600" cy="1143000"/>
          </a:xfrm>
        </p:spPr>
        <p:txBody>
          <a:bodyPr/>
          <a:lstStyle/>
          <a:p>
            <a:pPr algn="ctr">
              <a:defRPr/>
            </a:pPr>
            <a:r>
              <a:rPr lang="en-GB" b="1" dirty="0"/>
              <a:t>LECTURE SUMMRY</a:t>
            </a:r>
          </a:p>
        </p:txBody>
      </p:sp>
      <p:sp>
        <p:nvSpPr>
          <p:cNvPr id="1085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 dirty="0"/>
              <a:t>Main Reading: </a:t>
            </a:r>
            <a:r>
              <a:rPr lang="en-GB" altLang="en-US" sz="2400" b="1" dirty="0" err="1"/>
              <a:t>Atrill</a:t>
            </a:r>
            <a:r>
              <a:rPr lang="en-GB" altLang="en-US" sz="2400" b="1" dirty="0"/>
              <a:t> and </a:t>
            </a:r>
            <a:r>
              <a:rPr lang="en-GB" altLang="en-US" sz="2400" b="1" dirty="0" err="1"/>
              <a:t>McLaney</a:t>
            </a:r>
            <a:r>
              <a:rPr lang="en-GB" altLang="en-US" sz="2400" b="1" dirty="0"/>
              <a:t> Chapter 1</a:t>
            </a:r>
          </a:p>
          <a:p>
            <a:pPr lvl="1"/>
            <a:r>
              <a:rPr lang="en-GB" sz="2000" b="1" i="1" dirty="0"/>
              <a:t>Accounting and Finance for Non-Specialists (10th Edition)</a:t>
            </a:r>
            <a:endParaRPr lang="en-GB" sz="2000" dirty="0"/>
          </a:p>
          <a:p>
            <a:r>
              <a:rPr lang="en-GB" altLang="en-US" sz="2400" b="1" dirty="0"/>
              <a:t>Supplementary Reading: Jones Chapters 1, 2, 7 &amp; 10</a:t>
            </a:r>
          </a:p>
          <a:p>
            <a:pPr lvl="1"/>
            <a:r>
              <a:rPr lang="en-GB" sz="2000" b="1" i="1" dirty="0"/>
              <a:t>Accounting (3rd Edition)</a:t>
            </a:r>
            <a:endParaRPr lang="en-GB" sz="2000" dirty="0"/>
          </a:p>
          <a:p>
            <a:pPr marL="0" indent="0">
              <a:buNone/>
            </a:pPr>
            <a:endParaRPr lang="en-GB" altLang="en-US" sz="2400" dirty="0"/>
          </a:p>
          <a:p>
            <a:endParaRPr lang="en-GB" altLang="en-US" b="1" dirty="0"/>
          </a:p>
          <a:p>
            <a:r>
              <a:rPr lang="en-GB" altLang="en-US" b="1" dirty="0"/>
              <a:t>ANY QUESTIONS?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6F6279F-9BDF-3C56-9D82-581A2C248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0503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701</Words>
  <Application>Microsoft Office PowerPoint</Application>
  <PresentationFormat>Widescreen</PresentationFormat>
  <Paragraphs>198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MS PGothic</vt:lpstr>
      <vt:lpstr>Myriad Pro</vt:lpstr>
      <vt:lpstr>Arial</vt:lpstr>
      <vt:lpstr>Verdana</vt:lpstr>
      <vt:lpstr>20140311PresentationUWTSDTemplate</vt:lpstr>
      <vt:lpstr>LCBB5011 Essentials of Accounting &amp; Finance Week 1 Session 2</vt:lpstr>
      <vt:lpstr>PowerPoint Presentation</vt:lpstr>
      <vt:lpstr>Measurement Principles</vt:lpstr>
      <vt:lpstr>Measurement Principles</vt:lpstr>
      <vt:lpstr>Measurement Principles</vt:lpstr>
      <vt:lpstr>Prudence</vt:lpstr>
      <vt:lpstr>Materiality</vt:lpstr>
      <vt:lpstr>TYPES OF ORGANISATION</vt:lpstr>
      <vt:lpstr>TYPES OF BUSINESS (See Lecture Handout)</vt:lpstr>
      <vt:lpstr>TYPES OF COMPANY (See Lecture Handout)</vt:lpstr>
      <vt:lpstr>KEY FEATURES OF A COMPANY</vt:lpstr>
      <vt:lpstr>TYPES OF REGULATION</vt:lpstr>
      <vt:lpstr>STATUTE</vt:lpstr>
      <vt:lpstr>AUDIT</vt:lpstr>
      <vt:lpstr>ACCOUNTING STANDARDS</vt:lpstr>
      <vt:lpstr>STOCK EXCHANGE</vt:lpstr>
      <vt:lpstr>FINANCIAL REPORTING COUNCIL</vt:lpstr>
      <vt:lpstr>GUIDANCE ISSUED</vt:lpstr>
      <vt:lpstr>CORPORATE GOVERNANCE CODE</vt:lpstr>
      <vt:lpstr>CONCEPTUAL FRAMEWORKS</vt:lpstr>
      <vt:lpstr>OTHER GUIDANCE</vt:lpstr>
      <vt:lpstr>LECTURE SUMMRY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152</cp:revision>
  <cp:lastPrinted>2018-07-09T15:27:01Z</cp:lastPrinted>
  <dcterms:created xsi:type="dcterms:W3CDTF">2002-10-07T19:43:58Z</dcterms:created>
  <dcterms:modified xsi:type="dcterms:W3CDTF">2025-09-08T11:33:46Z</dcterms:modified>
</cp:coreProperties>
</file>