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67" r:id="rId7"/>
    <p:sldId id="266" r:id="rId8"/>
    <p:sldId id="269" r:id="rId9"/>
    <p:sldId id="270" r:id="rId10"/>
    <p:sldId id="268" r:id="rId11"/>
    <p:sldId id="264" r:id="rId12"/>
    <p:sldId id="265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7AB289-063D-4D6B-B589-7752176DAD50}" v="1" dt="2022-07-07T19:09:33.2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162" autoAdjust="0"/>
  </p:normalViewPr>
  <p:slideViewPr>
    <p:cSldViewPr snapToGrid="0">
      <p:cViewPr varScale="1">
        <p:scale>
          <a:sx n="67" d="100"/>
          <a:sy n="67" d="100"/>
        </p:scale>
        <p:origin x="834" y="60"/>
      </p:cViewPr>
      <p:guideLst/>
    </p:cSldViewPr>
  </p:slideViewPr>
  <p:outlineViewPr>
    <p:cViewPr>
      <p:scale>
        <a:sx n="33" d="100"/>
        <a:sy n="33" d="100"/>
      </p:scale>
      <p:origin x="0" y="-237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Negesc" userId="c08affbce93c9c1d" providerId="LiveId" clId="{FA7AB289-063D-4D6B-B589-7752176DAD50}"/>
    <pc:docChg chg="undo redo custSel modSld">
      <pc:chgData name="Cristina Negesc" userId="c08affbce93c9c1d" providerId="LiveId" clId="{FA7AB289-063D-4D6B-B589-7752176DAD50}" dt="2022-07-07T19:58:23.066" v="425" actId="207"/>
      <pc:docMkLst>
        <pc:docMk/>
      </pc:docMkLst>
      <pc:sldChg chg="addSp modSp mod">
        <pc:chgData name="Cristina Negesc" userId="c08affbce93c9c1d" providerId="LiveId" clId="{FA7AB289-063D-4D6B-B589-7752176DAD50}" dt="2022-07-07T19:10:21.487" v="395" actId="1076"/>
        <pc:sldMkLst>
          <pc:docMk/>
          <pc:sldMk cId="3373438385" sldId="256"/>
        </pc:sldMkLst>
        <pc:spChg chg="mod">
          <ac:chgData name="Cristina Negesc" userId="c08affbce93c9c1d" providerId="LiveId" clId="{FA7AB289-063D-4D6B-B589-7752176DAD50}" dt="2022-07-07T19:07:12.020" v="360" actId="14100"/>
          <ac:spMkLst>
            <pc:docMk/>
            <pc:sldMk cId="3373438385" sldId="256"/>
            <ac:spMk id="2" creationId="{464B3249-A5AF-AE8B-B03C-0AA4CA268434}"/>
          </ac:spMkLst>
        </pc:spChg>
        <pc:spChg chg="mod">
          <ac:chgData name="Cristina Negesc" userId="c08affbce93c9c1d" providerId="LiveId" clId="{FA7AB289-063D-4D6B-B589-7752176DAD50}" dt="2022-07-07T19:08:42.373" v="385" actId="1076"/>
          <ac:spMkLst>
            <pc:docMk/>
            <pc:sldMk cId="3373438385" sldId="256"/>
            <ac:spMk id="3" creationId="{1618DF49-F1DA-A602-E9F9-29A2DBAAC2B5}"/>
          </ac:spMkLst>
        </pc:spChg>
        <pc:spChg chg="add mod">
          <ac:chgData name="Cristina Negesc" userId="c08affbce93c9c1d" providerId="LiveId" clId="{FA7AB289-063D-4D6B-B589-7752176DAD50}" dt="2022-07-07T19:10:21.487" v="395" actId="1076"/>
          <ac:spMkLst>
            <pc:docMk/>
            <pc:sldMk cId="3373438385" sldId="256"/>
            <ac:spMk id="4" creationId="{F480E2E7-7D69-0255-1E89-6F667F6C3F2B}"/>
          </ac:spMkLst>
        </pc:spChg>
        <pc:picChg chg="mod">
          <ac:chgData name="Cristina Negesc" userId="c08affbce93c9c1d" providerId="LiveId" clId="{FA7AB289-063D-4D6B-B589-7752176DAD50}" dt="2022-07-07T19:06:36.795" v="355" actId="1076"/>
          <ac:picMkLst>
            <pc:docMk/>
            <pc:sldMk cId="3373438385" sldId="256"/>
            <ac:picMk id="16" creationId="{8E45D54D-8ACF-B577-4C16-313740C4122E}"/>
          </ac:picMkLst>
        </pc:picChg>
      </pc:sldChg>
      <pc:sldChg chg="modSp mod">
        <pc:chgData name="Cristina Negesc" userId="c08affbce93c9c1d" providerId="LiveId" clId="{FA7AB289-063D-4D6B-B589-7752176DAD50}" dt="2022-07-07T19:04:26.026" v="348"/>
        <pc:sldMkLst>
          <pc:docMk/>
          <pc:sldMk cId="1577784333" sldId="257"/>
        </pc:sldMkLst>
        <pc:spChg chg="mod">
          <ac:chgData name="Cristina Negesc" userId="c08affbce93c9c1d" providerId="LiveId" clId="{FA7AB289-063D-4D6B-B589-7752176DAD50}" dt="2022-07-07T19:04:26.026" v="348"/>
          <ac:spMkLst>
            <pc:docMk/>
            <pc:sldMk cId="1577784333" sldId="257"/>
            <ac:spMk id="3" creationId="{FA3D43B5-ECD1-D254-C4E0-4406B74C1516}"/>
          </ac:spMkLst>
        </pc:spChg>
      </pc:sldChg>
      <pc:sldChg chg="addSp delSp modSp mod setBg setClrOvrMap">
        <pc:chgData name="Cristina Negesc" userId="c08affbce93c9c1d" providerId="LiveId" clId="{FA7AB289-063D-4D6B-B589-7752176DAD50}" dt="2022-07-07T18:58:58.326" v="340" actId="20577"/>
        <pc:sldMkLst>
          <pc:docMk/>
          <pc:sldMk cId="4154114640" sldId="267"/>
        </pc:sldMkLst>
        <pc:spChg chg="mod">
          <ac:chgData name="Cristina Negesc" userId="c08affbce93c9c1d" providerId="LiveId" clId="{FA7AB289-063D-4D6B-B589-7752176DAD50}" dt="2022-07-07T18:54:43.953" v="0" actId="26606"/>
          <ac:spMkLst>
            <pc:docMk/>
            <pc:sldMk cId="4154114640" sldId="267"/>
            <ac:spMk id="2" creationId="{F16A0116-ED61-843D-09E1-91D67227608A}"/>
          </ac:spMkLst>
        </pc:spChg>
        <pc:spChg chg="mod">
          <ac:chgData name="Cristina Negesc" userId="c08affbce93c9c1d" providerId="LiveId" clId="{FA7AB289-063D-4D6B-B589-7752176DAD50}" dt="2022-07-07T18:58:58.326" v="340" actId="20577"/>
          <ac:spMkLst>
            <pc:docMk/>
            <pc:sldMk cId="4154114640" sldId="267"/>
            <ac:spMk id="3" creationId="{570CD7CF-BBEC-E68B-97CE-5C2BCB8032E2}"/>
          </ac:spMkLst>
        </pc:spChg>
        <pc:spChg chg="del">
          <ac:chgData name="Cristina Negesc" userId="c08affbce93c9c1d" providerId="LiveId" clId="{FA7AB289-063D-4D6B-B589-7752176DAD50}" dt="2022-07-07T18:54:43.953" v="0" actId="26606"/>
          <ac:spMkLst>
            <pc:docMk/>
            <pc:sldMk cId="4154114640" sldId="267"/>
            <ac:spMk id="8" creationId="{74CD14DB-BB81-479F-A1FC-1C75640E9F84}"/>
          </ac:spMkLst>
        </pc:spChg>
        <pc:spChg chg="del">
          <ac:chgData name="Cristina Negesc" userId="c08affbce93c9c1d" providerId="LiveId" clId="{FA7AB289-063D-4D6B-B589-7752176DAD50}" dt="2022-07-07T18:54:43.953" v="0" actId="26606"/>
          <ac:spMkLst>
            <pc:docMk/>
            <pc:sldMk cId="4154114640" sldId="267"/>
            <ac:spMk id="10" creationId="{C943A91B-7CA7-4592-A975-73B1BF8C4C74}"/>
          </ac:spMkLst>
        </pc:spChg>
        <pc:spChg chg="del">
          <ac:chgData name="Cristina Negesc" userId="c08affbce93c9c1d" providerId="LiveId" clId="{FA7AB289-063D-4D6B-B589-7752176DAD50}" dt="2022-07-07T18:54:43.953" v="0" actId="26606"/>
          <ac:spMkLst>
            <pc:docMk/>
            <pc:sldMk cId="4154114640" sldId="267"/>
            <ac:spMk id="12" creationId="{EC471314-E46A-414B-8D91-74880E84F187}"/>
          </ac:spMkLst>
        </pc:spChg>
        <pc:spChg chg="del">
          <ac:chgData name="Cristina Negesc" userId="c08affbce93c9c1d" providerId="LiveId" clId="{FA7AB289-063D-4D6B-B589-7752176DAD50}" dt="2022-07-07T18:54:43.953" v="0" actId="26606"/>
          <ac:spMkLst>
            <pc:docMk/>
            <pc:sldMk cId="4154114640" sldId="267"/>
            <ac:spMk id="14" creationId="{6A681326-1C9D-44A3-A627-3871BDAE4127}"/>
          </ac:spMkLst>
        </pc:spChg>
        <pc:spChg chg="add">
          <ac:chgData name="Cristina Negesc" userId="c08affbce93c9c1d" providerId="LiveId" clId="{FA7AB289-063D-4D6B-B589-7752176DAD50}" dt="2022-07-07T18:54:43.953" v="0" actId="26606"/>
          <ac:spMkLst>
            <pc:docMk/>
            <pc:sldMk cId="4154114640" sldId="267"/>
            <ac:spMk id="20" creationId="{C8A3C342-1D03-412F-8DD3-BF519E8E0AE9}"/>
          </ac:spMkLst>
        </pc:spChg>
        <pc:spChg chg="add">
          <ac:chgData name="Cristina Negesc" userId="c08affbce93c9c1d" providerId="LiveId" clId="{FA7AB289-063D-4D6B-B589-7752176DAD50}" dt="2022-07-07T18:54:43.953" v="0" actId="26606"/>
          <ac:spMkLst>
            <pc:docMk/>
            <pc:sldMk cId="4154114640" sldId="267"/>
            <ac:spMk id="22" creationId="{81CC9B02-E087-4350-AEBD-2C3CF001AF01}"/>
          </ac:spMkLst>
        </pc:spChg>
        <pc:picChg chg="add">
          <ac:chgData name="Cristina Negesc" userId="c08affbce93c9c1d" providerId="LiveId" clId="{FA7AB289-063D-4D6B-B589-7752176DAD50}" dt="2022-07-07T18:54:43.953" v="0" actId="26606"/>
          <ac:picMkLst>
            <pc:docMk/>
            <pc:sldMk cId="4154114640" sldId="267"/>
            <ac:picMk id="16" creationId="{1EA255A9-DFA5-FF52-CE11-7E88F9A88E5E}"/>
          </ac:picMkLst>
        </pc:picChg>
      </pc:sldChg>
      <pc:sldChg chg="modSp mod">
        <pc:chgData name="Cristina Negesc" userId="c08affbce93c9c1d" providerId="LiveId" clId="{FA7AB289-063D-4D6B-B589-7752176DAD50}" dt="2022-07-07T19:58:23.066" v="425" actId="207"/>
        <pc:sldMkLst>
          <pc:docMk/>
          <pc:sldMk cId="3266688626" sldId="271"/>
        </pc:sldMkLst>
        <pc:spChg chg="mod">
          <ac:chgData name="Cristina Negesc" userId="c08affbce93c9c1d" providerId="LiveId" clId="{FA7AB289-063D-4D6B-B589-7752176DAD50}" dt="2022-07-07T19:58:23.066" v="425" actId="207"/>
          <ac:spMkLst>
            <pc:docMk/>
            <pc:sldMk cId="3266688626" sldId="271"/>
            <ac:spMk id="3" creationId="{2893F7F4-4101-DCA1-946F-D2D79D1E559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889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591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443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28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979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988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732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203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124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43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500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6012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231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7203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9915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370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662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8D4F17-B7D6-4CFC-AA59-F03BBA705AA9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5C7E5-CB5A-446B-9FF7-1EC00FE8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6606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mtdtraining.com/blog/what-is-the-difference-between-transactional-and-transformational-leadership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atlassian.com/blog/leadership/democratic-leadership-styl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One in a crowd">
            <a:extLst>
              <a:ext uri="{FF2B5EF4-FFF2-40B4-BE49-F238E27FC236}">
                <a16:creationId xmlns:a16="http://schemas.microsoft.com/office/drawing/2014/main" id="{8E45D54D-8ACF-B577-4C16-313740C412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984" b="10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4B3249-A5AF-AE8B-B03C-0AA4CA2684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5054" y="2631286"/>
            <a:ext cx="7074646" cy="1076918"/>
          </a:xfrm>
        </p:spPr>
        <p:txBody>
          <a:bodyPr>
            <a:normAutofit fontScale="90000"/>
          </a:bodyPr>
          <a:lstStyle/>
          <a:p>
            <a:r>
              <a:rPr lang="en-GB" dirty="0"/>
              <a:t>Leadership styles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18DF49-F1DA-A602-E9F9-29A2DBAAC2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7464" y="3708204"/>
            <a:ext cx="6129336" cy="861420"/>
          </a:xfrm>
        </p:spPr>
        <p:txBody>
          <a:bodyPr>
            <a:normAutofit fontScale="92500"/>
          </a:bodyPr>
          <a:lstStyle/>
          <a:p>
            <a:r>
              <a:rPr lang="en-GB" dirty="0"/>
              <a:t>Emergent Leadership Skills in the Workplace</a:t>
            </a:r>
          </a:p>
          <a:p>
            <a:r>
              <a:rPr lang="en-GB" dirty="0"/>
              <a:t>6101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80E2E7-7D69-0255-1E89-6F667F6C3F2B}"/>
              </a:ext>
            </a:extLst>
          </p:cNvPr>
          <p:cNvSpPr txBox="1"/>
          <p:nvPr/>
        </p:nvSpPr>
        <p:spPr>
          <a:xfrm>
            <a:off x="185738" y="5824539"/>
            <a:ext cx="4329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GB" altLang="en-US" dirty="0">
                <a:latin typeface="Calibri" panose="020F0502020204030204" pitchFamily="34" charset="0"/>
                <a:sym typeface="Tahoma" panose="020B0604030504040204" pitchFamily="34" charset="0"/>
              </a:rPr>
              <a:t>Student name: Cristina Larisa Negesc</a:t>
            </a:r>
          </a:p>
          <a:p>
            <a:r>
              <a:rPr lang="en-US" altLang="zh-CN" dirty="0">
                <a:latin typeface="Calibri" panose="020F0502020204030204" pitchFamily="34" charset="0"/>
                <a:sym typeface="Tahoma" panose="020B0604030504040204" pitchFamily="34" charset="0"/>
              </a:rPr>
              <a:t>Student Number: </a:t>
            </a:r>
            <a:r>
              <a:rPr lang="en-GB" altLang="en-US" dirty="0">
                <a:latin typeface="Calibri" panose="020F0502020204030204" pitchFamily="34" charset="0"/>
                <a:sym typeface="Tahoma" panose="020B0604030504040204" pitchFamily="34" charset="0"/>
              </a:rPr>
              <a:t>1917996 </a:t>
            </a:r>
            <a:endParaRPr lang="en-US" altLang="zh-CN" dirty="0">
              <a:latin typeface="Calibri" panose="020F0502020204030204" pitchFamily="34" charset="0"/>
              <a:sym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US" altLang="zh-CN" dirty="0">
                <a:latin typeface="Calibri" panose="020F0502020204030204" pitchFamily="34" charset="0"/>
                <a:sym typeface="Tahoma" panose="020B0604030504040204" pitchFamily="34" charset="0"/>
              </a:rPr>
              <a:t>Lecturer’s name: </a:t>
            </a:r>
            <a:r>
              <a:rPr lang="en-US" altLang="zh-CN" dirty="0" err="1">
                <a:latin typeface="Calibri" panose="020F0502020204030204" pitchFamily="34" charset="0"/>
                <a:sym typeface="Tahoma" panose="020B0604030504040204" pitchFamily="34" charset="0"/>
              </a:rPr>
              <a:t>Sujeewa</a:t>
            </a:r>
            <a:r>
              <a:rPr lang="en-US" altLang="zh-CN" dirty="0">
                <a:latin typeface="Calibri" panose="020F0502020204030204" pitchFamily="34" charset="0"/>
                <a:sym typeface="Tahoma" panose="020B0604030504040204" pitchFamily="34" charset="0"/>
              </a:rPr>
              <a:t> Herath</a:t>
            </a:r>
          </a:p>
        </p:txBody>
      </p:sp>
    </p:spTree>
    <p:extLst>
      <p:ext uri="{BB962C8B-B14F-4D97-AF65-F5344CB8AC3E}">
        <p14:creationId xmlns:p14="http://schemas.microsoft.com/office/powerpoint/2010/main" val="337343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1838E-98C2-1C98-7AF5-C416FC3AE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D43B5-ECD1-D254-C4E0-4406B74C1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7843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A0116-ED61-843D-09E1-91D672276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CD7CF-BBEC-E68B-97CE-5C2BCB803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purpose of this work is to present the different leadership styles backed up by the Theories X, Y and Z, comparing the transactional and transformational leadership and at the end exploring my own personal leadership style including advantages and disadvantages.</a:t>
            </a:r>
          </a:p>
        </p:txBody>
      </p:sp>
      <p:sp>
        <p:nvSpPr>
          <p:cNvPr id="2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qua and green fractal background like floral petal">
            <a:extLst>
              <a:ext uri="{FF2B5EF4-FFF2-40B4-BE49-F238E27FC236}">
                <a16:creationId xmlns:a16="http://schemas.microsoft.com/office/drawing/2014/main" id="{1EA255A9-DFA5-FF52-CE11-7E88F9A88E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71" r="26750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114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80386-C3C2-1224-2FC7-7BAE1F876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Leadership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A0B156-1E1B-BE6F-4B37-67F0316AEA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Authoritarian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1F8A9D-25C6-F9C1-52A7-641EFB8844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Authoritarian leaders have complete control. Authoritarian leaders advise their followers what to do. This technique allows the leader to make a rapid choice and give straightforward directions under time pressure.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4E9CC-BF6D-8F04-CB96-AEBAE82B2B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Theory X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95B0D2-8BE9-B0A5-C869-9A27DAF0672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The employees must be forced to work towards the goal.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046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C1EEA-E5BE-0CC0-0923-FA9560DF4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Leadership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30E999-99C7-4417-543F-F5DC070A8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Democratic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00BCE6-4504-38E9-ABD2-029EC59A67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Democratic leadership combines group and leader decision-making. Democratic leaders participate in conversations but also listen to others. This method creates good, collaborative work environments. A good democratic leader may boost collective innovation. 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91A757-2867-5F56-4E79-2C84BE6BBF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Theory 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F10330-2FDD-D599-0072-D692FFE4F94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The authority is divided among the employees. The employees take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218711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F22EF-9F8A-554B-826E-EB4341CAD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Leadership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79FE47-1897-A3F9-505A-4D6384F1E1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Laisez</a:t>
            </a:r>
            <a:r>
              <a:rPr lang="en-GB" dirty="0"/>
              <a:t>-Faire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9D59F-CC05-8A64-C0D1-B802274ACE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Laissez-faire leadership gives everyone freedom. Laissez-faire leaders never engage in decision-making. This technique works effectively with motivated and skilled groups. Without a leader, group members might fight over positions and duties.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0FE971-B3A1-D5B3-FD92-AEFC27051A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Theory Z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175C89-7CA9-CC69-7A11-A2E5AFE38E5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Theory Z is characterised by long term job security, consensual decision making, group goals and responsibility achievement.</a:t>
            </a:r>
          </a:p>
        </p:txBody>
      </p:sp>
    </p:spTree>
    <p:extLst>
      <p:ext uri="{BB962C8B-B14F-4D97-AF65-F5344CB8AC3E}">
        <p14:creationId xmlns:p14="http://schemas.microsoft.com/office/powerpoint/2010/main" val="1688279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4">
            <a:extLst>
              <a:ext uri="{FF2B5EF4-FFF2-40B4-BE49-F238E27FC236}">
                <a16:creationId xmlns:a16="http://schemas.microsoft.com/office/drawing/2014/main" id="{5F3FC718-FDE3-4EF7-921E-A5F374EAF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63CF5-983A-C7FC-738A-35D3EE409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799"/>
            <a:ext cx="3108626" cy="144475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solidFill>
                  <a:srgbClr val="EBEBEB"/>
                </a:solidFill>
              </a:rPr>
              <a:t>Transformational versus transactional</a:t>
            </a:r>
          </a:p>
        </p:txBody>
      </p:sp>
      <p:sp>
        <p:nvSpPr>
          <p:cNvPr id="29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Freeform: Shape 18">
            <a:extLst>
              <a:ext uri="{FF2B5EF4-FFF2-40B4-BE49-F238E27FC236}">
                <a16:creationId xmlns:a16="http://schemas.microsoft.com/office/drawing/2014/main" id="{7DCB61BE-FA0F-4EFB-BE0E-268BAD8E3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sp>
        <p:nvSpPr>
          <p:cNvPr id="31" name="Rectangle 20">
            <a:extLst>
              <a:ext uri="{FF2B5EF4-FFF2-40B4-BE49-F238E27FC236}">
                <a16:creationId xmlns:a16="http://schemas.microsoft.com/office/drawing/2014/main" id="{A4B31EAA-7423-46F7-9B90-4AB2B09C3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Content Placeholder 11">
            <a:extLst>
              <a:ext uri="{FF2B5EF4-FFF2-40B4-BE49-F238E27FC236}">
                <a16:creationId xmlns:a16="http://schemas.microsoft.com/office/drawing/2014/main" id="{7B4FC92C-593F-A33F-D28D-07F403149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55" y="3072385"/>
            <a:ext cx="3108057" cy="2947415"/>
          </a:xfrm>
        </p:spPr>
        <p:txBody>
          <a:bodyPr>
            <a:normAutofit/>
          </a:bodyPr>
          <a:lstStyle/>
          <a:p>
            <a:endParaRPr lang="en-US" sz="1400">
              <a:solidFill>
                <a:srgbClr val="FFFFFF"/>
              </a:solidFill>
            </a:endParaRPr>
          </a:p>
        </p:txBody>
      </p:sp>
      <p:pic>
        <p:nvPicPr>
          <p:cNvPr id="8" name="Content Placeholder 7">
            <a:hlinkClick r:id="rId2"/>
            <a:extLst>
              <a:ext uri="{FF2B5EF4-FFF2-40B4-BE49-F238E27FC236}">
                <a16:creationId xmlns:a16="http://schemas.microsoft.com/office/drawing/2014/main" id="{A9E84BE0-CC07-403C-1CC5-6123E9E0AD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3211" y="1302197"/>
            <a:ext cx="7341152" cy="481488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628118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28951-CC7D-975D-238C-67071C60A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Personal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60C1F-330B-81EE-180C-674A2B91D3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00338"/>
            <a:ext cx="8946541" cy="3548061"/>
          </a:xfrm>
        </p:spPr>
        <p:txBody>
          <a:bodyPr/>
          <a:lstStyle/>
          <a:p>
            <a:r>
              <a:rPr lang="en-GB" dirty="0"/>
              <a:t>Based on the test conducted in class, my leadership style is democratic.</a:t>
            </a:r>
          </a:p>
          <a:p>
            <a:r>
              <a:rPr lang="en-GB" dirty="0"/>
              <a:t>I always involve people in the decision process, I provide directions when needed, I let my group members know I am there if needed and I love involving people in every decision.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40AA39-A363-9F46-FF3D-0C6935339D3A}"/>
              </a:ext>
            </a:extLst>
          </p:cNvPr>
          <p:cNvSpPr txBox="1"/>
          <p:nvPr/>
        </p:nvSpPr>
        <p:spPr>
          <a:xfrm>
            <a:off x="1814513" y="1700213"/>
            <a:ext cx="7429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Democratic</a:t>
            </a:r>
            <a:r>
              <a:rPr lang="en-GB" dirty="0"/>
              <a:t> </a:t>
            </a:r>
            <a:r>
              <a:rPr lang="en-GB" sz="2800" dirty="0"/>
              <a:t>Leadership</a:t>
            </a:r>
          </a:p>
        </p:txBody>
      </p:sp>
    </p:spTree>
    <p:extLst>
      <p:ext uri="{BB962C8B-B14F-4D97-AF65-F5344CB8AC3E}">
        <p14:creationId xmlns:p14="http://schemas.microsoft.com/office/powerpoint/2010/main" val="765456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0A67A-D203-58DD-D124-E4587E0B1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Advantages and Disadvantages</a:t>
            </a:r>
          </a:p>
        </p:txBody>
      </p:sp>
      <p:pic>
        <p:nvPicPr>
          <p:cNvPr id="4" name="Content Placeholder 3">
            <a:hlinkClick r:id="rId2"/>
            <a:extLst>
              <a:ext uri="{FF2B5EF4-FFF2-40B4-BE49-F238E27FC236}">
                <a16:creationId xmlns:a16="http://schemas.microsoft.com/office/drawing/2014/main" id="{980FAE7F-3C40-2102-5306-CEB4596B49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26330" y="2339934"/>
            <a:ext cx="9689307" cy="3269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986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E1071-F192-3A77-261A-1C054A264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3F7F4-4101-DCA1-946F-D2D79D1E55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b="0" i="0" dirty="0" err="1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Aithal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, P.S., &amp; Kumar, P.M. (2016). Comparative Analysis of Theory X, Theory Y, Theory Z, and Theory A for Managing People and Performance. </a:t>
            </a:r>
            <a:r>
              <a:rPr lang="en-GB" sz="1200" b="0" i="1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Management of Innovation </a:t>
            </a:r>
            <a:r>
              <a:rPr lang="en-GB" sz="1200" b="0" i="1" dirty="0" err="1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eJournal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Bouchard, J. (2019). Transformational and Transactional Leadership. 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Reaserchgate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. , p3-8.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Carlin, D. (2019).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Democratic, Authoritarian, Laissez-Faire: What Type Of Leader Are You?.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https://www.forbes.com/sites/davidcarlin/2019/10/18/democratic-authoritarian-laissez-faire-what-type-of-leader-are-you/?sh=37bdc6cc2a6b. Last accessed 7th Jul 2022.</a:t>
            </a:r>
          </a:p>
          <a:p>
            <a:r>
              <a:rPr lang="en-GB" sz="12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Droege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, S. (2018).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THEORY Z.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https://www.referenceforbusiness.com/management/Str-Ti/Theory-Z.html. Last accessed 7th Jul 2022.</a:t>
            </a:r>
          </a:p>
          <a:p>
            <a:r>
              <a:rPr lang="en-GB" sz="12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McPheat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, S. (2020).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What Is The Difference Between Transactional and Transformational Leadership?.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https://www.mtdtraining.com/blog/what-is-the-difference-between-transactional-and-transformational-leadership.htm. Last accessed 6th Jul 2022.</a:t>
            </a:r>
          </a:p>
          <a:p>
            <a:r>
              <a:rPr lang="en-US" sz="1200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Piccolo, R. F., &amp; Colquitt, J. A. (2006). Transformational leadership and job behaviors: The 	mediating role of core job characteristics. </a:t>
            </a:r>
            <a:r>
              <a:rPr lang="en-US" sz="1200" i="1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Academy of Management journal</a:t>
            </a:r>
            <a:r>
              <a:rPr lang="en-US" sz="1200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, </a:t>
            </a:r>
            <a:r>
              <a:rPr lang="en-US" sz="1200" i="1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49</a:t>
            </a:r>
            <a:r>
              <a:rPr lang="en-US" sz="1200" dirty="0">
                <a:solidFill>
                  <a:schemeClr val="bg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(2), 327-3	340.</a:t>
            </a:r>
            <a:endParaRPr lang="en-GB" sz="1200" dirty="0">
              <a:solidFill>
                <a:schemeClr val="bg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Taylor, K. (2022).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How to use a democratic leadership style without succumbing to ‘majority rules’.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https://www.atlassian.com/blog/leadership/democratic-leadership-style. Last accessed 7th Jul 2022.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266688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1" ma:contentTypeDescription="Create a new document." ma:contentTypeScope="" ma:versionID="6ef7596af6f78f67c386f6044d030e58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ea8244be1cb733cbff19568c6b5e6ac8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15EBDEC-37A6-4CD1-A922-D92E0C41CF6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0098849-CFAA-480A-BFF8-788069041D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007776A-E6C0-406A-904E-DF82387B9074}">
  <ds:schemaRefs>
    <ds:schemaRef ds:uri="http://schemas.microsoft.com/office/2006/documentManagement/types"/>
    <ds:schemaRef ds:uri="http://www.w3.org/XML/1998/namespace"/>
    <ds:schemaRef ds:uri="d2ec016d-25cf-4c07-aa6b-c53e267faa6f"/>
    <ds:schemaRef ds:uri="9902240c-f584-4322-946e-7b0be23bca91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420</TotalTime>
  <Words>564</Words>
  <Application>Microsoft Office PowerPoint</Application>
  <PresentationFormat>Widescreen</PresentationFormat>
  <Paragraphs>38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verdana</vt:lpstr>
      <vt:lpstr>verdana</vt:lpstr>
      <vt:lpstr>Wingdings 3</vt:lpstr>
      <vt:lpstr>Ion</vt:lpstr>
      <vt:lpstr>Leadership styles</vt:lpstr>
      <vt:lpstr>Table of contents</vt:lpstr>
      <vt:lpstr>Introduction</vt:lpstr>
      <vt:lpstr>Leadership Style</vt:lpstr>
      <vt:lpstr>Leadership Style</vt:lpstr>
      <vt:lpstr>Leadership Style</vt:lpstr>
      <vt:lpstr>Transformational versus transactional</vt:lpstr>
      <vt:lpstr>Personal Leadership Style</vt:lpstr>
      <vt:lpstr>Advantages and Disadvantages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styles</dc:title>
  <dc:creator>Cristina Negesc</dc:creator>
  <cp:lastModifiedBy>Cristina Negesc</cp:lastModifiedBy>
  <cp:revision>7</cp:revision>
  <dcterms:created xsi:type="dcterms:W3CDTF">2022-07-06T20:23:31Z</dcterms:created>
  <dcterms:modified xsi:type="dcterms:W3CDTF">2022-07-07T19:58:23Z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