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51" r:id="rId4"/>
  </p:sldMasterIdLst>
  <p:notesMasterIdLst>
    <p:notesMasterId r:id="rId20"/>
  </p:notesMasterIdLst>
  <p:handoutMasterIdLst>
    <p:handoutMasterId r:id="rId21"/>
  </p:handoutMasterIdLst>
  <p:sldIdLst>
    <p:sldId id="270" r:id="rId5"/>
    <p:sldId id="256" r:id="rId6"/>
    <p:sldId id="257" r:id="rId7"/>
    <p:sldId id="258" r:id="rId8"/>
    <p:sldId id="265" r:id="rId9"/>
    <p:sldId id="259" r:id="rId10"/>
    <p:sldId id="260" r:id="rId11"/>
    <p:sldId id="261" r:id="rId12"/>
    <p:sldId id="266" r:id="rId13"/>
    <p:sldId id="263" r:id="rId14"/>
    <p:sldId id="264" r:id="rId15"/>
    <p:sldId id="267" r:id="rId16"/>
    <p:sldId id="268" r:id="rId17"/>
    <p:sldId id="262" r:id="rId18"/>
    <p:sldId id="269" r:id="rId1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7" autoAdjust="0"/>
    <p:restoredTop sz="94660"/>
  </p:normalViewPr>
  <p:slideViewPr>
    <p:cSldViewPr snapToGrid="0">
      <p:cViewPr varScale="1">
        <p:scale>
          <a:sx n="63" d="100"/>
          <a:sy n="63" d="100"/>
        </p:scale>
        <p:origin x="800" y="44"/>
      </p:cViewPr>
      <p:guideLst/>
    </p:cSldViewPr>
  </p:slideViewPr>
  <p:notesTextViewPr>
    <p:cViewPr>
      <p:scale>
        <a:sx n="1" d="1"/>
        <a:sy n="1" d="1"/>
      </p:scale>
      <p:origin x="0" y="0"/>
    </p:cViewPr>
  </p:notesTextViewPr>
  <p:notesViewPr>
    <p:cSldViewPr snapToGrid="0">
      <p:cViewPr varScale="1">
        <p:scale>
          <a:sx n="83" d="100"/>
          <a:sy n="83" d="100"/>
        </p:scale>
        <p:origin x="3906"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E3905A3-4D9B-4802-BE68-DDDE86C38BC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7308C056-811D-4F3B-993B-8CDF5B0AEE5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9EBF718-F906-4CD7-B18C-7AE42EFB4D17}" type="datetime1">
              <a:rPr lang="en-GB" smtClean="0"/>
              <a:t>25/07/2023</a:t>
            </a:fld>
            <a:endParaRPr lang="en-GB"/>
          </a:p>
        </p:txBody>
      </p:sp>
      <p:sp>
        <p:nvSpPr>
          <p:cNvPr id="4" name="Footer Placeholder 3">
            <a:extLst>
              <a:ext uri="{FF2B5EF4-FFF2-40B4-BE49-F238E27FC236}">
                <a16:creationId xmlns:a16="http://schemas.microsoft.com/office/drawing/2014/main" id="{0FBA321A-940B-443D-9990-EF5F7C98D88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9E0A6265-8966-4E1E-B03D-9F0B359505B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0EE09C4-05F2-4210-9799-59B976D6157E}" type="slidenum">
              <a:rPr lang="en-GB" smtClean="0"/>
              <a:t>‹#›</a:t>
            </a:fld>
            <a:endParaRPr lang="en-GB"/>
          </a:p>
        </p:txBody>
      </p:sp>
    </p:spTree>
    <p:extLst>
      <p:ext uri="{BB962C8B-B14F-4D97-AF65-F5344CB8AC3E}">
        <p14:creationId xmlns:p14="http://schemas.microsoft.com/office/powerpoint/2010/main" val="385351145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8E3A4D5-265B-4041-948A-62A536BCB535}" type="datetime1">
              <a:rPr lang="en-GB" noProof="0" smtClean="0"/>
              <a:t>25/07/2023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C3FB8A0-E701-47A0-967E-A6B83C7F0A58}" type="slidenum">
              <a:rPr lang="en-GB" noProof="0" smtClean="0"/>
              <a:t>‹#›</a:t>
            </a:fld>
            <a:endParaRPr lang="en-GB" noProof="0"/>
          </a:p>
        </p:txBody>
      </p:sp>
    </p:spTree>
    <p:extLst>
      <p:ext uri="{BB962C8B-B14F-4D97-AF65-F5344CB8AC3E}">
        <p14:creationId xmlns:p14="http://schemas.microsoft.com/office/powerpoint/2010/main" val="183390737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AC3FB8A0-E701-47A0-967E-A6B83C7F0A58}" type="slidenum">
              <a:rPr lang="en-GB" smtClean="0"/>
              <a:t>2</a:t>
            </a:fld>
            <a:endParaRPr lang="en-GB"/>
          </a:p>
        </p:txBody>
      </p:sp>
    </p:spTree>
    <p:extLst>
      <p:ext uri="{BB962C8B-B14F-4D97-AF65-F5344CB8AC3E}">
        <p14:creationId xmlns:p14="http://schemas.microsoft.com/office/powerpoint/2010/main" val="288216880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97280" y="758952"/>
            <a:ext cx="10058400" cy="3566160"/>
          </a:xfrm>
        </p:spPr>
        <p:txBody>
          <a:bodyPr rtlCol="0" anchor="b">
            <a:normAutofit/>
          </a:bodyPr>
          <a:lstStyle>
            <a:lvl1pPr algn="l">
              <a:lnSpc>
                <a:spcPct val="85000"/>
              </a:lnSpc>
              <a:defRPr sz="6500" spc="-50" baseline="0">
                <a:solidFill>
                  <a:schemeClr val="tx1">
                    <a:lumMod val="85000"/>
                    <a:lumOff val="15000"/>
                  </a:schemeClr>
                </a:solidFill>
              </a:defRPr>
            </a:lvl1pPr>
          </a:lstStyle>
          <a:p>
            <a:pPr rtl="0"/>
            <a:r>
              <a:rPr lang="en-GB" noProof="0"/>
              <a:t>Click to edit Master title style</a:t>
            </a:r>
          </a:p>
        </p:txBody>
      </p:sp>
      <p:sp>
        <p:nvSpPr>
          <p:cNvPr id="3" name="Subtitle 2"/>
          <p:cNvSpPr>
            <a:spLocks noGrp="1"/>
          </p:cNvSpPr>
          <p:nvPr>
            <p:ph type="subTitle" idx="1"/>
          </p:nvPr>
        </p:nvSpPr>
        <p:spPr>
          <a:xfrm>
            <a:off x="1100051" y="4455621"/>
            <a:ext cx="10058400" cy="1143000"/>
          </a:xfrm>
        </p:spPr>
        <p:txBody>
          <a:bodyPr lIns="91440" rIns="91440" rtlCol="0">
            <a:normAutofit/>
          </a:bodyPr>
          <a:lstStyle>
            <a:lvl1pPr marL="0" indent="0" algn="l">
              <a:buNone/>
              <a:defRPr sz="20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ECE511C3-4370-43CE-9F3E-F5C5BEB42A1B}" type="datetime1">
              <a:rPr lang="en-GB" noProof="0" smtClean="0"/>
              <a:t>25/07/2023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A0E9ABD0-655E-4203-B2D8-6AEABBAE044C}" type="slidenum">
              <a:rPr lang="en-GB" noProof="0" smtClean="0"/>
              <a:t>‹#›</a:t>
            </a:fld>
            <a:endParaRPr lang="en-GB" noProof="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25E5463A-8C7C-435B-A44B-7B61150BE8D4}"/>
              </a:ext>
            </a:extLst>
          </p:cNvPr>
          <p:cNvGrpSpPr/>
          <p:nvPr userDrawn="1"/>
        </p:nvGrpSpPr>
        <p:grpSpPr>
          <a:xfrm>
            <a:off x="-8713" y="5486400"/>
            <a:ext cx="12204696" cy="1386478"/>
            <a:chOff x="-8713" y="5486400"/>
            <a:chExt cx="12204696" cy="1386478"/>
          </a:xfrm>
        </p:grpSpPr>
        <p:pic>
          <p:nvPicPr>
            <p:cNvPr id="11" name="Graphic 10">
              <a:extLst>
                <a:ext uri="{FF2B5EF4-FFF2-40B4-BE49-F238E27FC236}">
                  <a16:creationId xmlns:a16="http://schemas.microsoft.com/office/drawing/2014/main" id="{4144B2B5-9F80-4228-9E10-F356EC2E5C4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713" y="5494973"/>
              <a:ext cx="12200714" cy="1362075"/>
            </a:xfrm>
            <a:prstGeom prst="rect">
              <a:avLst/>
            </a:prstGeom>
          </p:spPr>
        </p:pic>
        <p:pic>
          <p:nvPicPr>
            <p:cNvPr id="12" name="Graphic 11">
              <a:extLst>
                <a:ext uri="{FF2B5EF4-FFF2-40B4-BE49-F238E27FC236}">
                  <a16:creationId xmlns:a16="http://schemas.microsoft.com/office/drawing/2014/main" id="{04659CE7-6D4A-4EBD-8E75-5296445C74A3}"/>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010150" y="5486400"/>
              <a:ext cx="7185833" cy="1386478"/>
            </a:xfrm>
            <a:prstGeom prst="rect">
              <a:avLst/>
            </a:prstGeom>
          </p:spPr>
        </p:pic>
        <p:pic>
          <p:nvPicPr>
            <p:cNvPr id="13" name="Graphic 12">
              <a:extLst>
                <a:ext uri="{FF2B5EF4-FFF2-40B4-BE49-F238E27FC236}">
                  <a16:creationId xmlns:a16="http://schemas.microsoft.com/office/drawing/2014/main" id="{E5ACF01D-261F-4D39-AD15-F68B86B05756}"/>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0" y="5556446"/>
              <a:ext cx="11658600" cy="1301554"/>
            </a:xfrm>
            <a:prstGeom prst="rect">
              <a:avLst/>
            </a:prstGeom>
          </p:spPr>
        </p:pic>
      </p:grpSp>
    </p:spTree>
    <p:extLst>
      <p:ext uri="{BB962C8B-B14F-4D97-AF65-F5344CB8AC3E}">
        <p14:creationId xmlns:p14="http://schemas.microsoft.com/office/powerpoint/2010/main" val="1281117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F690D33B-EA30-4084-913D-063DA437140C}" type="datetime1">
              <a:rPr lang="en-GB" noProof="0" smtClean="0"/>
              <a:t>25/07/2023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A0E9ABD0-655E-4203-B2D8-6AEABBAE044C}" type="slidenum">
              <a:rPr lang="en-GB" noProof="0" smtClean="0"/>
              <a:t>‹#›</a:t>
            </a:fld>
            <a:endParaRPr lang="en-GB" noProof="0"/>
          </a:p>
        </p:txBody>
      </p:sp>
    </p:spTree>
    <p:extLst>
      <p:ext uri="{BB962C8B-B14F-4D97-AF65-F5344CB8AC3E}">
        <p14:creationId xmlns:p14="http://schemas.microsoft.com/office/powerpoint/2010/main" val="1211441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758952"/>
            <a:ext cx="10058400" cy="3566160"/>
          </a:xfrm>
        </p:spPr>
        <p:txBody>
          <a:bodyPr rtlCol="0" anchor="b" anchorCtr="0">
            <a:normAutofit/>
          </a:bodyPr>
          <a:lstStyle>
            <a:lvl1pPr>
              <a:lnSpc>
                <a:spcPct val="85000"/>
              </a:lnSpc>
              <a:defRPr sz="8000" b="0">
                <a:solidFill>
                  <a:schemeClr val="tx1">
                    <a:lumMod val="85000"/>
                    <a:lumOff val="15000"/>
                  </a:schemeClr>
                </a:solidFill>
              </a:defRPr>
            </a:lvl1pPr>
          </a:lstStyle>
          <a:p>
            <a:pPr rtl="0"/>
            <a:r>
              <a:rPr lang="en-GB" noProof="0"/>
              <a:t>Click to edit Master title style</a:t>
            </a:r>
          </a:p>
        </p:txBody>
      </p:sp>
      <p:sp>
        <p:nvSpPr>
          <p:cNvPr id="3" name="Text Placeholder 2"/>
          <p:cNvSpPr>
            <a:spLocks noGrp="1"/>
          </p:cNvSpPr>
          <p:nvPr>
            <p:ph type="body" idx="1" hasCustomPrompt="1"/>
          </p:nvPr>
        </p:nvSpPr>
        <p:spPr>
          <a:xfrm>
            <a:off x="1097280" y="4453128"/>
            <a:ext cx="10058400" cy="1143000"/>
          </a:xfrm>
        </p:spPr>
        <p:txBody>
          <a:bodyPr lIns="91440" rIns="91440" rtlCol="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77206E9A-4BF0-4482-863E-09D906918079}" type="datetime1">
              <a:rPr lang="en-GB" noProof="0" smtClean="0"/>
              <a:t>25/07/2023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A0E9ABD0-655E-4203-B2D8-6AEABBAE044C}" type="slidenum">
              <a:rPr lang="en-GB" noProof="0" smtClean="0"/>
              <a:t>‹#›</a:t>
            </a:fld>
            <a:endParaRPr lang="en-GB" noProof="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E03B9914-2712-4C5D-B07A-AEE803E52E59}"/>
              </a:ext>
            </a:extLst>
          </p:cNvPr>
          <p:cNvGrpSpPr/>
          <p:nvPr userDrawn="1"/>
        </p:nvGrpSpPr>
        <p:grpSpPr>
          <a:xfrm>
            <a:off x="-8713" y="5486400"/>
            <a:ext cx="12204696" cy="1386478"/>
            <a:chOff x="-8713" y="5486400"/>
            <a:chExt cx="12204696" cy="1386478"/>
          </a:xfrm>
        </p:grpSpPr>
        <p:pic>
          <p:nvPicPr>
            <p:cNvPr id="13" name="Graphic 12">
              <a:extLst>
                <a:ext uri="{FF2B5EF4-FFF2-40B4-BE49-F238E27FC236}">
                  <a16:creationId xmlns:a16="http://schemas.microsoft.com/office/drawing/2014/main" id="{B2D5F1E0-9C00-4EC9-B051-82E5B52E677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713" y="5494973"/>
              <a:ext cx="12200714" cy="1362075"/>
            </a:xfrm>
            <a:prstGeom prst="rect">
              <a:avLst/>
            </a:prstGeom>
          </p:spPr>
        </p:pic>
        <p:pic>
          <p:nvPicPr>
            <p:cNvPr id="14" name="Graphic 13">
              <a:extLst>
                <a:ext uri="{FF2B5EF4-FFF2-40B4-BE49-F238E27FC236}">
                  <a16:creationId xmlns:a16="http://schemas.microsoft.com/office/drawing/2014/main" id="{F1E66CAA-7EE6-43F3-9DA4-13F334E0C544}"/>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010150" y="5486400"/>
              <a:ext cx="7185833" cy="1386478"/>
            </a:xfrm>
            <a:prstGeom prst="rect">
              <a:avLst/>
            </a:prstGeom>
          </p:spPr>
        </p:pic>
        <p:pic>
          <p:nvPicPr>
            <p:cNvPr id="15" name="Graphic 14">
              <a:extLst>
                <a:ext uri="{FF2B5EF4-FFF2-40B4-BE49-F238E27FC236}">
                  <a16:creationId xmlns:a16="http://schemas.microsoft.com/office/drawing/2014/main" id="{D67A7579-730D-49B5-BFC5-E4BAFD5D7B8C}"/>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0" y="5556446"/>
              <a:ext cx="11658600" cy="1301554"/>
            </a:xfrm>
            <a:prstGeom prst="rect">
              <a:avLst/>
            </a:prstGeom>
          </p:spPr>
        </p:pic>
      </p:grpSp>
    </p:spTree>
    <p:extLst>
      <p:ext uri="{BB962C8B-B14F-4D97-AF65-F5344CB8AC3E}">
        <p14:creationId xmlns:p14="http://schemas.microsoft.com/office/powerpoint/2010/main" val="1718167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rtlCol="0"/>
          <a:lstStyle/>
          <a:p>
            <a:pPr rtl="0"/>
            <a:r>
              <a:rPr lang="en-GB" noProof="0"/>
              <a:t>Click to edit Master title style</a:t>
            </a:r>
          </a:p>
        </p:txBody>
      </p:sp>
      <p:sp>
        <p:nvSpPr>
          <p:cNvPr id="3" name="Content Placeholder 2"/>
          <p:cNvSpPr>
            <a:spLocks noGrp="1"/>
          </p:cNvSpPr>
          <p:nvPr>
            <p:ph sz="half" idx="1" hasCustomPrompt="1"/>
          </p:nvPr>
        </p:nvSpPr>
        <p:spPr>
          <a:xfrm>
            <a:off x="1097278" y="1845734"/>
            <a:ext cx="4937760" cy="402336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217920" y="1845735"/>
            <a:ext cx="4937760" cy="402336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D5C1AAA2-8992-43A5-97DF-AD03445E3191}" type="datetime1">
              <a:rPr lang="en-GB" noProof="0" smtClean="0"/>
              <a:t>25/07/2023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A0E9ABD0-655E-4203-B2D8-6AEABBAE044C}" type="slidenum">
              <a:rPr lang="en-GB" noProof="0" smtClean="0"/>
              <a:t>‹#›</a:t>
            </a:fld>
            <a:endParaRPr lang="en-GB" noProof="0"/>
          </a:p>
        </p:txBody>
      </p:sp>
    </p:spTree>
    <p:extLst>
      <p:ext uri="{BB962C8B-B14F-4D97-AF65-F5344CB8AC3E}">
        <p14:creationId xmlns:p14="http://schemas.microsoft.com/office/powerpoint/2010/main" val="927051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rtlCol="0"/>
          <a:lstStyle/>
          <a:p>
            <a:pPr rtl="0"/>
            <a:r>
              <a:rPr lang="en-GB" noProof="0"/>
              <a:t>Click to edit Master title style</a:t>
            </a:r>
          </a:p>
        </p:txBody>
      </p:sp>
      <p:sp>
        <p:nvSpPr>
          <p:cNvPr id="3" name="Text Placeholder 2"/>
          <p:cNvSpPr>
            <a:spLocks noGrp="1"/>
          </p:cNvSpPr>
          <p:nvPr>
            <p:ph type="body" idx="1" hasCustomPrompt="1"/>
          </p:nvPr>
        </p:nvSpPr>
        <p:spPr>
          <a:xfrm>
            <a:off x="1097280" y="1846052"/>
            <a:ext cx="4937760" cy="736282"/>
          </a:xfrm>
        </p:spPr>
        <p:txBody>
          <a:bodyPr lIns="91440" rIns="91440" rtlCol="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1097280" y="2582334"/>
            <a:ext cx="4937760" cy="33782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217920" y="1846052"/>
            <a:ext cx="4937760" cy="736282"/>
          </a:xfrm>
        </p:spPr>
        <p:txBody>
          <a:bodyPr lIns="91440" rIns="91440" rtlCol="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217920" y="2582334"/>
            <a:ext cx="4937760" cy="33782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C33CFBB3-F142-4FA5-8027-80EC336C750C}" type="datetime1">
              <a:rPr lang="en-GB" noProof="0" smtClean="0"/>
              <a:t>25/07/2023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A0E9ABD0-655E-4203-B2D8-6AEABBAE044C}" type="slidenum">
              <a:rPr lang="en-GB" noProof="0" smtClean="0"/>
              <a:t>‹#›</a:t>
            </a:fld>
            <a:endParaRPr lang="en-GB" noProof="0"/>
          </a:p>
        </p:txBody>
      </p:sp>
    </p:spTree>
    <p:extLst>
      <p:ext uri="{BB962C8B-B14F-4D97-AF65-F5344CB8AC3E}">
        <p14:creationId xmlns:p14="http://schemas.microsoft.com/office/powerpoint/2010/main" val="1302716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5B7A8349-B1AD-4D6F-8B19-5C1D679A1AA4}" type="datetime1">
              <a:rPr lang="en-GB" noProof="0" smtClean="0"/>
              <a:t>25/07/2023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A0E9ABD0-655E-4203-B2D8-6AEABBAE044C}" type="slidenum">
              <a:rPr lang="en-GB" noProof="0" smtClean="0"/>
              <a:t>‹#›</a:t>
            </a:fld>
            <a:endParaRPr lang="en-GB" noProof="0"/>
          </a:p>
        </p:txBody>
      </p:sp>
      <p:sp>
        <p:nvSpPr>
          <p:cNvPr id="6" name="Text Placeholder 2">
            <a:extLst>
              <a:ext uri="{FF2B5EF4-FFF2-40B4-BE49-F238E27FC236}">
                <a16:creationId xmlns:a16="http://schemas.microsoft.com/office/drawing/2014/main" id="{593680F6-B3B6-4791-B9D2-3DAE2B6DFBB3}"/>
              </a:ext>
            </a:extLst>
          </p:cNvPr>
          <p:cNvSpPr>
            <a:spLocks noGrp="1"/>
          </p:cNvSpPr>
          <p:nvPr>
            <p:ph idx="1" hasCustomPrompt="1"/>
          </p:nvPr>
        </p:nvSpPr>
        <p:spPr>
          <a:xfrm>
            <a:off x="1097280" y="1845734"/>
            <a:ext cx="10058400" cy="4023360"/>
          </a:xfrm>
          <a:prstGeom prst="rect">
            <a:avLst/>
          </a:prstGeom>
        </p:spPr>
        <p:txBody>
          <a:bodyPr vert="horz" lIns="0" tIns="45720" rIns="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407478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Content with Caption">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4780EEAF-F689-42D7-9EE1-6CE0D81D3B30}"/>
              </a:ext>
            </a:extLst>
          </p:cNvPr>
          <p:cNvGrpSpPr/>
          <p:nvPr userDrawn="1"/>
        </p:nvGrpSpPr>
        <p:grpSpPr>
          <a:xfrm rot="5400000">
            <a:off x="-2191122" y="2163412"/>
            <a:ext cx="6945333" cy="2618508"/>
            <a:chOff x="4" y="2981324"/>
            <a:chExt cx="12226464" cy="1367657"/>
          </a:xfrm>
        </p:grpSpPr>
        <p:pic>
          <p:nvPicPr>
            <p:cNvPr id="28" name="Graphic 27">
              <a:extLst>
                <a:ext uri="{FF2B5EF4-FFF2-40B4-BE49-F238E27FC236}">
                  <a16:creationId xmlns:a16="http://schemas.microsoft.com/office/drawing/2014/main" id="{386A642E-1027-49BB-8DE0-D3CEBB9751F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 y="2981324"/>
              <a:ext cx="12191995" cy="1361101"/>
            </a:xfrm>
            <a:prstGeom prst="rect">
              <a:avLst/>
            </a:prstGeom>
          </p:spPr>
        </p:pic>
        <p:pic>
          <p:nvPicPr>
            <p:cNvPr id="29" name="Graphic 28">
              <a:extLst>
                <a:ext uri="{FF2B5EF4-FFF2-40B4-BE49-F238E27FC236}">
                  <a16:creationId xmlns:a16="http://schemas.microsoft.com/office/drawing/2014/main" id="{9C6F5092-7738-410D-8BFF-E85A47B1CC9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H="1">
              <a:off x="4" y="2987880"/>
              <a:ext cx="12191995" cy="1361101"/>
            </a:xfrm>
            <a:prstGeom prst="rect">
              <a:avLst/>
            </a:prstGeom>
          </p:spPr>
        </p:pic>
        <p:pic>
          <p:nvPicPr>
            <p:cNvPr id="30" name="Graphic 29">
              <a:extLst>
                <a:ext uri="{FF2B5EF4-FFF2-40B4-BE49-F238E27FC236}">
                  <a16:creationId xmlns:a16="http://schemas.microsoft.com/office/drawing/2014/main" id="{DD87D332-94F6-40EE-A077-923476C95CA0}"/>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4890618" y="2987879"/>
              <a:ext cx="7335850" cy="1354545"/>
            </a:xfrm>
            <a:prstGeom prst="rect">
              <a:avLst/>
            </a:prstGeom>
          </p:spPr>
        </p:pic>
      </p:grpSp>
      <p:sp>
        <p:nvSpPr>
          <p:cNvPr id="3" name="Content Placeholder 2"/>
          <p:cNvSpPr>
            <a:spLocks noGrp="1"/>
          </p:cNvSpPr>
          <p:nvPr>
            <p:ph idx="1" hasCustomPrompt="1"/>
          </p:nvPr>
        </p:nvSpPr>
        <p:spPr>
          <a:xfrm>
            <a:off x="5533292" y="738553"/>
            <a:ext cx="5931877" cy="491196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a:xfrm>
            <a:off x="465512" y="6459785"/>
            <a:ext cx="2618510" cy="365125"/>
          </a:xfrm>
        </p:spPr>
        <p:txBody>
          <a:bodyPr rtlCol="0"/>
          <a:lstStyle>
            <a:lvl1pPr algn="l">
              <a:defRPr/>
            </a:lvl1pPr>
          </a:lstStyle>
          <a:p>
            <a:pPr rtl="0"/>
            <a:fld id="{131D9471-CB61-4A94-AF10-264EBCCCAB9B}" type="datetime1">
              <a:rPr lang="en-GB" noProof="0" smtClean="0"/>
              <a:t>25/07/2023</a:t>
            </a:fld>
            <a:endParaRPr lang="en-GB" noProof="0"/>
          </a:p>
        </p:txBody>
      </p:sp>
      <p:sp>
        <p:nvSpPr>
          <p:cNvPr id="6" name="Footer Placeholder 5"/>
          <p:cNvSpPr>
            <a:spLocks noGrp="1"/>
          </p:cNvSpPr>
          <p:nvPr>
            <p:ph type="ftr" sz="quarter" idx="11"/>
          </p:nvPr>
        </p:nvSpPr>
        <p:spPr>
          <a:xfrm>
            <a:off x="4800600" y="6459785"/>
            <a:ext cx="4648200" cy="365125"/>
          </a:xfrm>
        </p:spPr>
        <p:txBody>
          <a:bodyPr rtlCol="0"/>
          <a:lstStyle>
            <a:lvl1pPr algn="l">
              <a:defRPr>
                <a:solidFill>
                  <a:schemeClr val="tx2"/>
                </a:solidFill>
              </a:defRPr>
            </a:lvl1pPr>
          </a:lstStyle>
          <a:p>
            <a:pPr rtl="0"/>
            <a:endParaRPr lang="en-GB" noProof="0"/>
          </a:p>
        </p:txBody>
      </p:sp>
      <p:sp>
        <p:nvSpPr>
          <p:cNvPr id="7" name="Slide Number Placeholder 6"/>
          <p:cNvSpPr>
            <a:spLocks noGrp="1"/>
          </p:cNvSpPr>
          <p:nvPr>
            <p:ph type="sldNum" sz="quarter" idx="12"/>
          </p:nvPr>
        </p:nvSpPr>
        <p:spPr/>
        <p:txBody>
          <a:bodyPr rtlCol="0"/>
          <a:lstStyle>
            <a:lvl1pPr>
              <a:defRPr>
                <a:solidFill>
                  <a:schemeClr val="tx2"/>
                </a:solidFill>
              </a:defRPr>
            </a:lvl1pPr>
          </a:lstStyle>
          <a:p>
            <a:pPr rtl="0"/>
            <a:fld id="{A0E9ABD0-655E-4203-B2D8-6AEABBAE044C}" type="slidenum">
              <a:rPr lang="en-GB" noProof="0" smtClean="0"/>
              <a:t>‹#›</a:t>
            </a:fld>
            <a:endParaRPr lang="en-GB" noProof="0"/>
          </a:p>
        </p:txBody>
      </p:sp>
      <p:cxnSp>
        <p:nvCxnSpPr>
          <p:cNvPr id="34" name="Straight Connector 33">
            <a:extLst>
              <a:ext uri="{FF2B5EF4-FFF2-40B4-BE49-F238E27FC236}">
                <a16:creationId xmlns:a16="http://schemas.microsoft.com/office/drawing/2014/main" id="{5B58FC21-5EBB-4148-B9B6-5C86CD586D7D}"/>
              </a:ext>
            </a:extLst>
          </p:cNvPr>
          <p:cNvCxnSpPr>
            <a:cxnSpLocks/>
          </p:cNvCxnSpPr>
          <p:nvPr userDrawn="1"/>
        </p:nvCxnSpPr>
        <p:spPr>
          <a:xfrm>
            <a:off x="671247" y="2531221"/>
            <a:ext cx="2080916" cy="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47" name="Title 1">
            <a:extLst>
              <a:ext uri="{FF2B5EF4-FFF2-40B4-BE49-F238E27FC236}">
                <a16:creationId xmlns:a16="http://schemas.microsoft.com/office/drawing/2014/main" id="{5C76D475-C577-46F3-AE49-D62D8FD859EC}"/>
              </a:ext>
            </a:extLst>
          </p:cNvPr>
          <p:cNvSpPr>
            <a:spLocks noGrp="1"/>
          </p:cNvSpPr>
          <p:nvPr>
            <p:ph type="title"/>
          </p:nvPr>
        </p:nvSpPr>
        <p:spPr>
          <a:xfrm>
            <a:off x="586981" y="948681"/>
            <a:ext cx="4784947" cy="1358539"/>
          </a:xfrm>
        </p:spPr>
        <p:txBody>
          <a:bodyPr rtlCol="0" anchor="b">
            <a:normAutofit/>
          </a:bodyPr>
          <a:lstStyle>
            <a:lvl1pPr>
              <a:defRPr sz="3600" b="0">
                <a:solidFill>
                  <a:schemeClr val="tx2"/>
                </a:solidFill>
              </a:defRPr>
            </a:lvl1pPr>
          </a:lstStyle>
          <a:p>
            <a:pPr rtl="0"/>
            <a:r>
              <a:rPr lang="en-GB" noProof="0"/>
              <a:t>Click to edit Master title style</a:t>
            </a:r>
          </a:p>
        </p:txBody>
      </p:sp>
    </p:spTree>
    <p:extLst>
      <p:ext uri="{BB962C8B-B14F-4D97-AF65-F5344CB8AC3E}">
        <p14:creationId xmlns:p14="http://schemas.microsoft.com/office/powerpoint/2010/main" val="203395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hasCustomPrompt="1"/>
          </p:nvPr>
        </p:nvSpPr>
        <p:spPr/>
        <p:txBody>
          <a:bodyPr vert="eaVert" lIns="45720" tIns="0" rIns="45720" bIns="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0BC2A77-B99B-4E7E-8B6E-132FD9F31B98}" type="datetime1">
              <a:rPr lang="en-GB" noProof="0" smtClean="0"/>
              <a:t>25/07/2023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A0E9ABD0-655E-4203-B2D8-6AEABBAE044C}" type="slidenum">
              <a:rPr lang="en-GB" noProof="0" smtClean="0"/>
              <a:t>‹#›</a:t>
            </a:fld>
            <a:endParaRPr lang="en-GB" noProof="0"/>
          </a:p>
        </p:txBody>
      </p:sp>
    </p:spTree>
    <p:extLst>
      <p:ext uri="{BB962C8B-B14F-4D97-AF65-F5344CB8AC3E}">
        <p14:creationId xmlns:p14="http://schemas.microsoft.com/office/powerpoint/2010/main" val="2394141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4.sv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2.svg"/><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pPr rtl="0"/>
            <a:r>
              <a:rPr lang="en-GB" noProof="0"/>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pPr rtl="0"/>
            <a:fld id="{21D0F02D-3A31-4748-9082-AB2A14F2DA91}" type="datetime1">
              <a:rPr lang="en-GB" noProof="0" smtClean="0"/>
              <a:t>25/07/2023</a:t>
            </a:fld>
            <a:endParaRPr lang="en-GB" noProof="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pPr rtl="0"/>
            <a:endParaRPr lang="en-GB" noProof="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pPr rtl="0"/>
            <a:fld id="{A0E9ABD0-655E-4203-B2D8-6AEABBAE044C}" type="slidenum">
              <a:rPr lang="en-GB" noProof="0" smtClean="0"/>
              <a:t>‹#›</a:t>
            </a:fld>
            <a:endParaRPr lang="en-GB" noProof="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15" name="Group 14">
            <a:extLst>
              <a:ext uri="{FF2B5EF4-FFF2-40B4-BE49-F238E27FC236}">
                <a16:creationId xmlns:a16="http://schemas.microsoft.com/office/drawing/2014/main" id="{44E4C7C4-9571-445F-8933-0F25198EC520}"/>
              </a:ext>
            </a:extLst>
          </p:cNvPr>
          <p:cNvGrpSpPr/>
          <p:nvPr userDrawn="1"/>
        </p:nvGrpSpPr>
        <p:grpSpPr>
          <a:xfrm>
            <a:off x="4" y="5490343"/>
            <a:ext cx="12226464" cy="1367657"/>
            <a:chOff x="4" y="2981324"/>
            <a:chExt cx="12226464" cy="1367657"/>
          </a:xfrm>
        </p:grpSpPr>
        <p:pic>
          <p:nvPicPr>
            <p:cNvPr id="16" name="Graphic 15">
              <a:extLst>
                <a:ext uri="{FF2B5EF4-FFF2-40B4-BE49-F238E27FC236}">
                  <a16:creationId xmlns:a16="http://schemas.microsoft.com/office/drawing/2014/main" id="{0F2538E2-1955-4ABC-9B76-D200298C3EF9}"/>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4" y="2981324"/>
              <a:ext cx="12191995" cy="1361101"/>
            </a:xfrm>
            <a:prstGeom prst="rect">
              <a:avLst/>
            </a:prstGeom>
          </p:spPr>
        </p:pic>
        <p:pic>
          <p:nvPicPr>
            <p:cNvPr id="17" name="Graphic 16">
              <a:extLst>
                <a:ext uri="{FF2B5EF4-FFF2-40B4-BE49-F238E27FC236}">
                  <a16:creationId xmlns:a16="http://schemas.microsoft.com/office/drawing/2014/main" id="{26FEE2BA-38F3-4EAD-9127-79A1262808F0}"/>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flipH="1">
              <a:off x="4" y="2987880"/>
              <a:ext cx="12191995" cy="1361101"/>
            </a:xfrm>
            <a:prstGeom prst="rect">
              <a:avLst/>
            </a:prstGeom>
          </p:spPr>
        </p:pic>
        <p:pic>
          <p:nvPicPr>
            <p:cNvPr id="18" name="Graphic 17">
              <a:extLst>
                <a:ext uri="{FF2B5EF4-FFF2-40B4-BE49-F238E27FC236}">
                  <a16:creationId xmlns:a16="http://schemas.microsoft.com/office/drawing/2014/main" id="{B34F226C-805A-40FF-9E4F-19D10E6AD156}"/>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4890618" y="2987879"/>
              <a:ext cx="7335850" cy="1354545"/>
            </a:xfrm>
            <a:prstGeom prst="rect">
              <a:avLst/>
            </a:prstGeom>
          </p:spPr>
        </p:pic>
      </p:grpSp>
    </p:spTree>
    <p:extLst>
      <p:ext uri="{BB962C8B-B14F-4D97-AF65-F5344CB8AC3E}">
        <p14:creationId xmlns:p14="http://schemas.microsoft.com/office/powerpoint/2010/main" val="658146518"/>
      </p:ext>
    </p:extLst>
  </p:cSld>
  <p:clrMap bg1="lt1" tx1="dk1" bg2="lt2" tx2="dk2" accent1="accent1" accent2="accent2" accent3="accent3" accent4="accent4" accent5="accent5" accent6="accent6" hlink="hlink" folHlink="folHlink"/>
  <p:sldLayoutIdLst>
    <p:sldLayoutId id="2147483952" r:id="rId1"/>
    <p:sldLayoutId id="2147483953" r:id="rId2"/>
    <p:sldLayoutId id="2147483954" r:id="rId3"/>
    <p:sldLayoutId id="2147483955" r:id="rId4"/>
    <p:sldLayoutId id="2147483956" r:id="rId5"/>
    <p:sldLayoutId id="2147483957" r:id="rId6"/>
    <p:sldLayoutId id="2147483959" r:id="rId7"/>
    <p:sldLayoutId id="2147483961" r:id="rId8"/>
  </p:sldLayoutIdLst>
  <p:hf sldNum="0" hdr="0" ftr="0" dt="0"/>
  <p:txStyles>
    <p:titleStyle>
      <a:lvl1pPr algn="l" defTabSz="914400" rtl="0" eaLnBrk="1" latinLnBrk="0" hangingPunct="1">
        <a:lnSpc>
          <a:spcPct val="85000"/>
        </a:lnSpc>
        <a:spcBef>
          <a:spcPct val="0"/>
        </a:spcBef>
        <a:buNone/>
        <a:defRPr sz="2800" b="1"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1800" kern="1200">
          <a:solidFill>
            <a:schemeClr val="tx2"/>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600" kern="1200">
          <a:solidFill>
            <a:schemeClr val="tx2"/>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200" kern="1200">
          <a:solidFill>
            <a:schemeClr val="tx2"/>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200" kern="1200">
          <a:solidFill>
            <a:schemeClr val="tx2"/>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200" kern="1200">
          <a:solidFill>
            <a:schemeClr val="tx2"/>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65E964B6-6949-BE4A-2E9B-2F212118BEC4}"/>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3073" name="Picture 2" descr="Text&#10;&#10;Description automatically generated with medium confidence">
            <a:extLst>
              <a:ext uri="{FF2B5EF4-FFF2-40B4-BE49-F238E27FC236}">
                <a16:creationId xmlns:a16="http://schemas.microsoft.com/office/drawing/2014/main" id="{781C7F47-94B9-60ED-0AC9-F946DCA614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6000" y="457200"/>
            <a:ext cx="3676650" cy="12192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5EABD596-AB63-E115-78E8-F65C43D904C6}"/>
              </a:ext>
            </a:extLst>
          </p:cNvPr>
          <p:cNvSpPr>
            <a:spLocks noChangeArrowheads="1"/>
          </p:cNvSpPr>
          <p:nvPr/>
        </p:nvSpPr>
        <p:spPr bwMode="auto">
          <a:xfrm>
            <a:off x="1016000" y="2133600"/>
            <a:ext cx="4076757"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BA BUSINESS MANAGEMENT</a:t>
            </a:r>
            <a:endParaRPr kumimoji="0" lang="en-GB"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Assignment 1</a:t>
            </a:r>
            <a:endParaRPr kumimoji="0" lang="en-GB"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Module</a:t>
            </a:r>
            <a:r>
              <a:rPr kumimoji="0" lang="en-GB" altLang="en-US"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Managing people</a:t>
            </a:r>
            <a:endParaRPr kumimoji="0" lang="en-GB"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Code</a:t>
            </a:r>
            <a:r>
              <a:rPr kumimoji="0" lang="en-GB" altLang="en-US"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LCBB5004</a:t>
            </a:r>
            <a:endParaRPr kumimoji="0" lang="en-GB"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Lecturer</a:t>
            </a:r>
            <a:r>
              <a:rPr lang="en-GB" sz="2000" dirty="0"/>
              <a:t> Afzal Sayed Munna </a:t>
            </a:r>
            <a:endParaRPr kumimoji="0" lang="en-GB"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Name: </a:t>
            </a:r>
            <a:r>
              <a:rPr kumimoji="0" lang="en-GB" altLang="en-US"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Nezabravka Vasileva</a:t>
            </a:r>
            <a:endParaRPr kumimoji="0" lang="en-GB"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Student ID: </a:t>
            </a:r>
            <a:r>
              <a:rPr kumimoji="0" lang="en-GB" altLang="en-US" sz="2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2129046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SUBMITTED ON THE 28/07/2023</a:t>
            </a:r>
            <a:endParaRPr kumimoji="0" lang="en-GB"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095932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F5C3808-92E6-386D-525E-B98746E22673}"/>
              </a:ext>
            </a:extLst>
          </p:cNvPr>
          <p:cNvSpPr>
            <a:spLocks noGrp="1"/>
          </p:cNvSpPr>
          <p:nvPr>
            <p:ph type="title"/>
          </p:nvPr>
        </p:nvSpPr>
        <p:spPr>
          <a:xfrm>
            <a:off x="3073278" y="1897557"/>
            <a:ext cx="4784947" cy="2329361"/>
          </a:xfrm>
        </p:spPr>
        <p:txBody>
          <a:bodyPr>
            <a:normAutofit/>
          </a:bodyPr>
          <a:lstStyle/>
          <a:p>
            <a:r>
              <a:rPr lang="en-US" sz="3900" b="1" dirty="0"/>
              <a:t>Managing people</a:t>
            </a:r>
            <a:br>
              <a:rPr lang="en-US" dirty="0"/>
            </a:br>
            <a:br>
              <a:rPr lang="en-US" dirty="0"/>
            </a:br>
            <a:br>
              <a:rPr lang="en-GB" dirty="0"/>
            </a:br>
            <a:endParaRPr lang="en-US" dirty="0"/>
          </a:p>
        </p:txBody>
      </p:sp>
      <p:sp>
        <p:nvSpPr>
          <p:cNvPr id="19" name="TextBox 18">
            <a:extLst>
              <a:ext uri="{FF2B5EF4-FFF2-40B4-BE49-F238E27FC236}">
                <a16:creationId xmlns:a16="http://schemas.microsoft.com/office/drawing/2014/main" id="{6E1F5358-3636-B46C-B205-BA57DF290328}"/>
              </a:ext>
            </a:extLst>
          </p:cNvPr>
          <p:cNvSpPr txBox="1"/>
          <p:nvPr/>
        </p:nvSpPr>
        <p:spPr>
          <a:xfrm>
            <a:off x="8473441" y="5558441"/>
            <a:ext cx="3270068" cy="830997"/>
          </a:xfrm>
          <a:prstGeom prst="rect">
            <a:avLst/>
          </a:prstGeom>
          <a:noFill/>
        </p:spPr>
        <p:txBody>
          <a:bodyPr wrap="square">
            <a:spAutoFit/>
          </a:bodyPr>
          <a:lstStyle/>
          <a:p>
            <a:r>
              <a:rPr kumimoji="0" lang="en-US" sz="2400" b="0" i="0" u="none" strike="noStrike" kern="1200" cap="none" spc="-50" normalizeH="0" baseline="0" noProof="0" dirty="0" err="1">
                <a:ln>
                  <a:noFill/>
                </a:ln>
                <a:solidFill>
                  <a:srgbClr val="082A75"/>
                </a:solidFill>
                <a:effectLst/>
                <a:uLnTx/>
                <a:uFillTx/>
                <a:latin typeface="Century Gothic"/>
                <a:ea typeface="+mj-ea"/>
                <a:cs typeface="+mj-cs"/>
              </a:rPr>
              <a:t>Nezabravka</a:t>
            </a:r>
            <a:r>
              <a:rPr kumimoji="0" lang="en-US" sz="2400" b="0" i="0" u="none" strike="noStrike" kern="1200" cap="none" spc="-50" normalizeH="0" baseline="0" noProof="0" dirty="0">
                <a:ln>
                  <a:noFill/>
                </a:ln>
                <a:solidFill>
                  <a:srgbClr val="082A75"/>
                </a:solidFill>
                <a:effectLst/>
                <a:uLnTx/>
                <a:uFillTx/>
                <a:latin typeface="Century Gothic"/>
                <a:ea typeface="+mj-ea"/>
                <a:cs typeface="+mj-cs"/>
              </a:rPr>
              <a:t> </a:t>
            </a:r>
            <a:r>
              <a:rPr kumimoji="0" lang="en-US" sz="2400" b="0" i="0" u="none" strike="noStrike" kern="1200" cap="none" spc="-50" normalizeH="0" baseline="0" noProof="0" dirty="0" err="1">
                <a:ln>
                  <a:noFill/>
                </a:ln>
                <a:solidFill>
                  <a:srgbClr val="082A75"/>
                </a:solidFill>
                <a:effectLst/>
                <a:uLnTx/>
                <a:uFillTx/>
                <a:latin typeface="Century Gothic"/>
                <a:ea typeface="+mj-ea"/>
                <a:cs typeface="+mj-cs"/>
              </a:rPr>
              <a:t>Vasileva</a:t>
            </a:r>
            <a:endParaRPr kumimoji="0" lang="en-US" sz="2400" b="0" i="0" u="none" strike="noStrike" kern="1200" cap="none" spc="-50" normalizeH="0" baseline="0" noProof="0" dirty="0">
              <a:ln>
                <a:noFill/>
              </a:ln>
              <a:solidFill>
                <a:srgbClr val="082A75"/>
              </a:solidFill>
              <a:effectLst/>
              <a:uLnTx/>
              <a:uFillTx/>
              <a:latin typeface="Century Gothic"/>
              <a:ea typeface="+mj-ea"/>
              <a:cs typeface="+mj-cs"/>
            </a:endParaRPr>
          </a:p>
          <a:p>
            <a:r>
              <a:rPr lang="en-US" sz="2400" spc="-50" dirty="0">
                <a:solidFill>
                  <a:srgbClr val="082A75"/>
                </a:solidFill>
                <a:latin typeface="Century Gothic"/>
                <a:ea typeface="+mj-ea"/>
                <a:cs typeface="+mj-cs"/>
              </a:rPr>
              <a:t>2129046</a:t>
            </a:r>
            <a:endParaRPr lang="en-US" sz="2400" dirty="0"/>
          </a:p>
        </p:txBody>
      </p:sp>
      <p:pic>
        <p:nvPicPr>
          <p:cNvPr id="22" name="Picture 21">
            <a:extLst>
              <a:ext uri="{FF2B5EF4-FFF2-40B4-BE49-F238E27FC236}">
                <a16:creationId xmlns:a16="http://schemas.microsoft.com/office/drawing/2014/main" id="{2685064A-1C2D-ED1A-3177-79969DD2FB79}"/>
              </a:ext>
            </a:extLst>
          </p:cNvPr>
          <p:cNvPicPr>
            <a:picLocks noChangeAspect="1"/>
          </p:cNvPicPr>
          <p:nvPr/>
        </p:nvPicPr>
        <p:blipFill>
          <a:blip r:embed="rId3"/>
          <a:stretch>
            <a:fillRect/>
          </a:stretch>
        </p:blipFill>
        <p:spPr>
          <a:xfrm>
            <a:off x="3669224" y="3813080"/>
            <a:ext cx="3593054" cy="2743200"/>
          </a:xfrm>
          <a:prstGeom prst="rect">
            <a:avLst/>
          </a:prstGeom>
        </p:spPr>
      </p:pic>
      <p:pic>
        <p:nvPicPr>
          <p:cNvPr id="23" name="Picture 22">
            <a:extLst>
              <a:ext uri="{FF2B5EF4-FFF2-40B4-BE49-F238E27FC236}">
                <a16:creationId xmlns:a16="http://schemas.microsoft.com/office/drawing/2014/main" id="{DA648136-3537-27C7-DD2B-87309BCA20C2}"/>
              </a:ext>
            </a:extLst>
          </p:cNvPr>
          <p:cNvPicPr>
            <a:picLocks noChangeAspect="1"/>
          </p:cNvPicPr>
          <p:nvPr/>
        </p:nvPicPr>
        <p:blipFill>
          <a:blip r:embed="rId4"/>
          <a:stretch>
            <a:fillRect/>
          </a:stretch>
        </p:blipFill>
        <p:spPr>
          <a:xfrm>
            <a:off x="7766785" y="333736"/>
            <a:ext cx="3777343" cy="2329362"/>
          </a:xfrm>
          <a:prstGeom prst="rect">
            <a:avLst/>
          </a:prstGeom>
        </p:spPr>
      </p:pic>
      <p:pic>
        <p:nvPicPr>
          <p:cNvPr id="24" name="Picture 23">
            <a:extLst>
              <a:ext uri="{FF2B5EF4-FFF2-40B4-BE49-F238E27FC236}">
                <a16:creationId xmlns:a16="http://schemas.microsoft.com/office/drawing/2014/main" id="{A98613A0-BC29-589F-A620-25BAA26CAA59}"/>
              </a:ext>
            </a:extLst>
          </p:cNvPr>
          <p:cNvPicPr>
            <a:picLocks noChangeAspect="1"/>
          </p:cNvPicPr>
          <p:nvPr/>
        </p:nvPicPr>
        <p:blipFill>
          <a:blip r:embed="rId5"/>
          <a:stretch>
            <a:fillRect/>
          </a:stretch>
        </p:blipFill>
        <p:spPr>
          <a:xfrm>
            <a:off x="7245772" y="3062238"/>
            <a:ext cx="4819368" cy="2329361"/>
          </a:xfrm>
          <a:prstGeom prst="rect">
            <a:avLst/>
          </a:prstGeom>
        </p:spPr>
      </p:pic>
    </p:spTree>
    <p:extLst>
      <p:ext uri="{BB962C8B-B14F-4D97-AF65-F5344CB8AC3E}">
        <p14:creationId xmlns:p14="http://schemas.microsoft.com/office/powerpoint/2010/main" val="3027573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3C10F72-24B4-4893-6CA9-63BA1C4ADB38}"/>
              </a:ext>
            </a:extLst>
          </p:cNvPr>
          <p:cNvSpPr>
            <a:spLocks noGrp="1"/>
          </p:cNvSpPr>
          <p:nvPr>
            <p:ph idx="1"/>
          </p:nvPr>
        </p:nvSpPr>
        <p:spPr>
          <a:xfrm>
            <a:off x="5533292" y="1259840"/>
            <a:ext cx="5931877" cy="4445110"/>
          </a:xfrm>
        </p:spPr>
        <p:txBody>
          <a:bodyPr>
            <a:normAutofit lnSpcReduction="10000"/>
          </a:bodyPr>
          <a:lstStyle/>
          <a:p>
            <a:pPr>
              <a:buFont typeface="Wingdings" pitchFamily="2" charset="2"/>
              <a:buChar char="v"/>
            </a:pPr>
            <a:r>
              <a:rPr lang="en-US" dirty="0"/>
              <a:t> </a:t>
            </a:r>
            <a:r>
              <a:rPr lang="en-US" sz="2200" dirty="0"/>
              <a:t>Introduction</a:t>
            </a:r>
          </a:p>
          <a:p>
            <a:pPr marL="0" indent="0">
              <a:buNone/>
            </a:pPr>
            <a:endParaRPr lang="en-US" sz="2200" dirty="0"/>
          </a:p>
          <a:p>
            <a:pPr>
              <a:buFont typeface="Wingdings" pitchFamily="2" charset="2"/>
              <a:buChar char="v"/>
            </a:pPr>
            <a:r>
              <a:rPr lang="en-US" sz="2200" dirty="0"/>
              <a:t> Talent acquisition strategies</a:t>
            </a:r>
          </a:p>
          <a:p>
            <a:pPr marL="0" indent="0">
              <a:buNone/>
            </a:pPr>
            <a:endParaRPr lang="en-US" sz="2200" dirty="0"/>
          </a:p>
          <a:p>
            <a:pPr>
              <a:buFont typeface="Wingdings" pitchFamily="2" charset="2"/>
              <a:buChar char="v"/>
            </a:pPr>
            <a:r>
              <a:rPr lang="en-US" sz="2200" dirty="0"/>
              <a:t> Monetary and non-monetary incentives methods</a:t>
            </a:r>
          </a:p>
          <a:p>
            <a:pPr marL="0" indent="0">
              <a:buNone/>
            </a:pPr>
            <a:endParaRPr lang="en-US" sz="2200" dirty="0"/>
          </a:p>
          <a:p>
            <a:pPr>
              <a:buFont typeface="Wingdings" pitchFamily="2" charset="2"/>
              <a:buChar char="v"/>
            </a:pPr>
            <a:r>
              <a:rPr lang="en-US" sz="2200" dirty="0"/>
              <a:t>Conclusion</a:t>
            </a:r>
          </a:p>
          <a:p>
            <a:pPr marL="0" indent="0">
              <a:buNone/>
            </a:pPr>
            <a:endParaRPr lang="en-US" sz="2200" dirty="0"/>
          </a:p>
          <a:p>
            <a:pPr>
              <a:buFont typeface="Wingdings" pitchFamily="2" charset="2"/>
              <a:buChar char="v"/>
            </a:pPr>
            <a:r>
              <a:rPr lang="en-US" sz="2200" dirty="0"/>
              <a:t> References</a:t>
            </a:r>
          </a:p>
        </p:txBody>
      </p:sp>
      <p:sp>
        <p:nvSpPr>
          <p:cNvPr id="3" name="Title 2">
            <a:extLst>
              <a:ext uri="{FF2B5EF4-FFF2-40B4-BE49-F238E27FC236}">
                <a16:creationId xmlns:a16="http://schemas.microsoft.com/office/drawing/2014/main" id="{3EC41811-1E22-E9F8-7808-677985407C3C}"/>
              </a:ext>
            </a:extLst>
          </p:cNvPr>
          <p:cNvSpPr>
            <a:spLocks noGrp="1"/>
          </p:cNvSpPr>
          <p:nvPr>
            <p:ph type="title"/>
          </p:nvPr>
        </p:nvSpPr>
        <p:spPr/>
        <p:txBody>
          <a:bodyPr/>
          <a:lstStyle/>
          <a:p>
            <a:r>
              <a:rPr lang="en-US" b="1" dirty="0"/>
              <a:t>Table of contents</a:t>
            </a:r>
          </a:p>
        </p:txBody>
      </p:sp>
    </p:spTree>
    <p:extLst>
      <p:ext uri="{BB962C8B-B14F-4D97-AF65-F5344CB8AC3E}">
        <p14:creationId xmlns:p14="http://schemas.microsoft.com/office/powerpoint/2010/main" val="4161677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1A24E5D-34DF-DD8B-9B68-83D116EF8451}"/>
              </a:ext>
            </a:extLst>
          </p:cNvPr>
          <p:cNvSpPr>
            <a:spLocks noGrp="1"/>
          </p:cNvSpPr>
          <p:nvPr>
            <p:ph idx="1"/>
          </p:nvPr>
        </p:nvSpPr>
        <p:spPr>
          <a:xfrm>
            <a:off x="4364110" y="948681"/>
            <a:ext cx="7401170" cy="3224176"/>
          </a:xfrm>
        </p:spPr>
        <p:txBody>
          <a:bodyPr/>
          <a:lstStyle/>
          <a:p>
            <a:pPr>
              <a:buFont typeface="Wingdings" pitchFamily="2" charset="2"/>
              <a:buChar char="Ø"/>
            </a:pPr>
            <a:r>
              <a:rPr lang="en-US" sz="2200" dirty="0"/>
              <a:t> </a:t>
            </a:r>
            <a:r>
              <a:rPr lang="en-US" sz="2400" dirty="0"/>
              <a:t>The restaurant industry </a:t>
            </a:r>
          </a:p>
          <a:p>
            <a:pPr>
              <a:buFont typeface="Wingdings" pitchFamily="2" charset="2"/>
              <a:buChar char="Ø"/>
            </a:pPr>
            <a:r>
              <a:rPr lang="en-US" sz="2400" dirty="0"/>
              <a:t>What is talent management?</a:t>
            </a:r>
          </a:p>
          <a:p>
            <a:pPr>
              <a:buFont typeface="Wingdings" pitchFamily="2" charset="2"/>
              <a:buChar char="Ø"/>
            </a:pPr>
            <a:r>
              <a:rPr lang="en-US" sz="2400" dirty="0"/>
              <a:t>Description and explanation of the talent acquisition techniques</a:t>
            </a:r>
          </a:p>
          <a:p>
            <a:pPr>
              <a:buFont typeface="Wingdings" pitchFamily="2" charset="2"/>
              <a:buChar char="Ø"/>
            </a:pPr>
            <a:r>
              <a:rPr lang="en-US" sz="2400" dirty="0"/>
              <a:t>Strategies to get candidates recruited </a:t>
            </a:r>
          </a:p>
          <a:p>
            <a:endParaRPr lang="en-US" dirty="0"/>
          </a:p>
          <a:p>
            <a:endParaRPr lang="en-US" dirty="0"/>
          </a:p>
        </p:txBody>
      </p:sp>
      <p:sp>
        <p:nvSpPr>
          <p:cNvPr id="3" name="Title 2">
            <a:extLst>
              <a:ext uri="{FF2B5EF4-FFF2-40B4-BE49-F238E27FC236}">
                <a16:creationId xmlns:a16="http://schemas.microsoft.com/office/drawing/2014/main" id="{6A854093-B2DB-E2AD-99D8-BD61C1DBB871}"/>
              </a:ext>
            </a:extLst>
          </p:cNvPr>
          <p:cNvSpPr>
            <a:spLocks noGrp="1"/>
          </p:cNvSpPr>
          <p:nvPr>
            <p:ph type="title"/>
          </p:nvPr>
        </p:nvSpPr>
        <p:spPr/>
        <p:txBody>
          <a:bodyPr/>
          <a:lstStyle/>
          <a:p>
            <a:r>
              <a:rPr lang="en-US" b="1" dirty="0"/>
              <a:t>Introduction </a:t>
            </a:r>
          </a:p>
        </p:txBody>
      </p:sp>
      <p:pic>
        <p:nvPicPr>
          <p:cNvPr id="4" name="Picture 3">
            <a:extLst>
              <a:ext uri="{FF2B5EF4-FFF2-40B4-BE49-F238E27FC236}">
                <a16:creationId xmlns:a16="http://schemas.microsoft.com/office/drawing/2014/main" id="{F84F9011-CAAE-1551-04D0-32E02737EB17}"/>
              </a:ext>
            </a:extLst>
          </p:cNvPr>
          <p:cNvPicPr>
            <a:picLocks noChangeAspect="1"/>
          </p:cNvPicPr>
          <p:nvPr/>
        </p:nvPicPr>
        <p:blipFill>
          <a:blip r:embed="rId2"/>
          <a:stretch>
            <a:fillRect/>
          </a:stretch>
        </p:blipFill>
        <p:spPr>
          <a:xfrm>
            <a:off x="3845169" y="3955143"/>
            <a:ext cx="7620000" cy="2540000"/>
          </a:xfrm>
          <a:prstGeom prst="rect">
            <a:avLst/>
          </a:prstGeom>
        </p:spPr>
      </p:pic>
    </p:spTree>
    <p:extLst>
      <p:ext uri="{BB962C8B-B14F-4D97-AF65-F5344CB8AC3E}">
        <p14:creationId xmlns:p14="http://schemas.microsoft.com/office/powerpoint/2010/main" val="1902494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Modern Guide to Customer Satisfaction in the Restaurant Industry -  ReviewTrackers">
            <a:extLst>
              <a:ext uri="{FF2B5EF4-FFF2-40B4-BE49-F238E27FC236}">
                <a16:creationId xmlns:a16="http://schemas.microsoft.com/office/drawing/2014/main" id="{08001E7B-C313-3C12-F3A5-645F6090529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60213" y="567396"/>
            <a:ext cx="7086347" cy="212590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5A1801E9-FADE-B37F-4B39-B02EDE70B3FE}"/>
              </a:ext>
            </a:extLst>
          </p:cNvPr>
          <p:cNvSpPr>
            <a:spLocks noGrp="1"/>
          </p:cNvSpPr>
          <p:nvPr>
            <p:ph type="title"/>
          </p:nvPr>
        </p:nvSpPr>
        <p:spPr>
          <a:xfrm>
            <a:off x="586981" y="948681"/>
            <a:ext cx="4784947" cy="1358539"/>
          </a:xfrm>
        </p:spPr>
        <p:txBody>
          <a:bodyPr anchor="b">
            <a:normAutofit/>
          </a:bodyPr>
          <a:lstStyle/>
          <a:p>
            <a:r>
              <a:rPr lang="en-GB" dirty="0"/>
              <a:t>The restaurant industry </a:t>
            </a:r>
          </a:p>
        </p:txBody>
      </p:sp>
      <p:sp>
        <p:nvSpPr>
          <p:cNvPr id="6" name="TextBox 5">
            <a:extLst>
              <a:ext uri="{FF2B5EF4-FFF2-40B4-BE49-F238E27FC236}">
                <a16:creationId xmlns:a16="http://schemas.microsoft.com/office/drawing/2014/main" id="{13F9A46F-3554-38AC-CCF9-C1F130FC5BFF}"/>
              </a:ext>
            </a:extLst>
          </p:cNvPr>
          <p:cNvSpPr txBox="1"/>
          <p:nvPr/>
        </p:nvSpPr>
        <p:spPr>
          <a:xfrm>
            <a:off x="586981" y="3667760"/>
            <a:ext cx="3720859" cy="1200329"/>
          </a:xfrm>
          <a:prstGeom prst="rect">
            <a:avLst/>
          </a:prstGeom>
          <a:noFill/>
        </p:spPr>
        <p:txBody>
          <a:bodyPr wrap="square" rtlCol="0">
            <a:spAutoFit/>
          </a:bodyPr>
          <a:lstStyle/>
          <a:p>
            <a:r>
              <a:rPr kumimoji="0" lang="en-GB" sz="3600" b="0" i="0" u="none" strike="noStrike" kern="1200" cap="none" spc="-50" normalizeH="0" baseline="0" noProof="0" dirty="0">
                <a:ln>
                  <a:noFill/>
                </a:ln>
                <a:solidFill>
                  <a:srgbClr val="082A75"/>
                </a:solidFill>
                <a:effectLst/>
                <a:uLnTx/>
                <a:uFillTx/>
                <a:latin typeface="Century Gothic"/>
                <a:ea typeface="+mj-ea"/>
                <a:cs typeface="+mj-cs"/>
              </a:rPr>
              <a:t>What is talent management?</a:t>
            </a:r>
            <a:endParaRPr lang="en-GB" dirty="0"/>
          </a:p>
        </p:txBody>
      </p:sp>
      <p:sp>
        <p:nvSpPr>
          <p:cNvPr id="9" name="TextBox 8">
            <a:extLst>
              <a:ext uri="{FF2B5EF4-FFF2-40B4-BE49-F238E27FC236}">
                <a16:creationId xmlns:a16="http://schemas.microsoft.com/office/drawing/2014/main" id="{91C1AE5E-6777-229A-4962-24DA52A80801}"/>
              </a:ext>
            </a:extLst>
          </p:cNvPr>
          <p:cNvSpPr txBox="1"/>
          <p:nvPr/>
        </p:nvSpPr>
        <p:spPr>
          <a:xfrm>
            <a:off x="5628640" y="3667760"/>
            <a:ext cx="5750560" cy="30469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0" i="1" u="none" strike="noStrike" kern="1200" cap="none" spc="0" normalizeH="0" baseline="0" noProof="0" dirty="0">
                <a:ln>
                  <a:noFill/>
                </a:ln>
                <a:solidFill>
                  <a:srgbClr val="0F0D29"/>
                </a:solidFill>
                <a:effectLst/>
                <a:uLnTx/>
                <a:uFillTx/>
                <a:latin typeface="+mj-lt"/>
                <a:ea typeface="+mn-ea"/>
                <a:cs typeface="+mn-cs"/>
              </a:rPr>
              <a:t>’’Talent management is the systematic attraction, identification, development, engagement, retention, and deployment of those individuals who are of particular value to an organisation due to their high potential or because they fulfil critical roles.’’ </a:t>
            </a:r>
            <a:r>
              <a:rPr lang="en-GB" sz="2200" dirty="0">
                <a:latin typeface="+mj-lt"/>
              </a:rPr>
              <a:t>(CIPD, 2023)</a:t>
            </a:r>
            <a:endParaRPr kumimoji="0" lang="en-GB" sz="2200" b="0" i="1" u="none" strike="noStrike" kern="1200" cap="none" spc="0" normalizeH="0" baseline="0" noProof="0" dirty="0">
              <a:ln>
                <a:noFill/>
              </a:ln>
              <a:solidFill>
                <a:srgbClr val="0F0D29"/>
              </a:solidFill>
              <a:effectLst/>
              <a:uLnTx/>
              <a:uFillTx/>
              <a:latin typeface="+mj-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F0D29"/>
              </a:solidFill>
              <a:effectLst/>
              <a:uLnTx/>
              <a:uFillTx/>
              <a:latin typeface="Lucida San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F0D29"/>
              </a:solidFill>
              <a:effectLst/>
              <a:uLnTx/>
              <a:uFillTx/>
              <a:latin typeface="Lucida Sans"/>
              <a:ea typeface="+mn-ea"/>
              <a:cs typeface="+mn-cs"/>
            </a:endParaRPr>
          </a:p>
        </p:txBody>
      </p:sp>
    </p:spTree>
    <p:extLst>
      <p:ext uri="{BB962C8B-B14F-4D97-AF65-F5344CB8AC3E}">
        <p14:creationId xmlns:p14="http://schemas.microsoft.com/office/powerpoint/2010/main" val="9613266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3336AF8-AD19-937A-E788-015AA5A4ACE2}"/>
              </a:ext>
            </a:extLst>
          </p:cNvPr>
          <p:cNvSpPr>
            <a:spLocks noGrp="1"/>
          </p:cNvSpPr>
          <p:nvPr>
            <p:ph idx="1"/>
          </p:nvPr>
        </p:nvSpPr>
        <p:spPr>
          <a:xfrm>
            <a:off x="5821679" y="1120678"/>
            <a:ext cx="6087293" cy="3343302"/>
          </a:xfrm>
        </p:spPr>
        <p:txBody>
          <a:bodyPr/>
          <a:lstStyle/>
          <a:p>
            <a:pPr>
              <a:lnSpc>
                <a:spcPct val="150000"/>
              </a:lnSpc>
            </a:pPr>
            <a:r>
              <a:rPr lang="en-US" i="1" dirty="0"/>
              <a:t>’’A long-term HR strategy called talent acquisition looks to discover top people and persuade them to contribute their </a:t>
            </a:r>
            <a:r>
              <a:rPr lang="en-US" i="1" dirty="0" err="1"/>
              <a:t>specialised</a:t>
            </a:r>
            <a:r>
              <a:rPr lang="en-US" i="1" dirty="0"/>
              <a:t> talents to the </a:t>
            </a:r>
            <a:r>
              <a:rPr lang="en-US" i="1" dirty="0" err="1"/>
              <a:t>organisation</a:t>
            </a:r>
            <a:r>
              <a:rPr lang="en-US" i="1" dirty="0"/>
              <a:t> in order to meet </a:t>
            </a:r>
            <a:r>
              <a:rPr lang="en-US" i="1" dirty="0" err="1"/>
              <a:t>organisational</a:t>
            </a:r>
            <a:r>
              <a:rPr lang="en-US" i="1" dirty="0"/>
              <a:t> demands.’’ (</a:t>
            </a:r>
            <a:r>
              <a:rPr lang="en-US" i="1" dirty="0" err="1"/>
              <a:t>Forsey</a:t>
            </a:r>
            <a:r>
              <a:rPr lang="en-US" i="1" dirty="0"/>
              <a:t>, 2022)</a:t>
            </a:r>
          </a:p>
          <a:p>
            <a:pPr marL="0" indent="0">
              <a:lnSpc>
                <a:spcPct val="150000"/>
              </a:lnSpc>
              <a:buNone/>
            </a:pPr>
            <a:endParaRPr lang="en-US" dirty="0"/>
          </a:p>
          <a:p>
            <a:pPr>
              <a:lnSpc>
                <a:spcPct val="150000"/>
              </a:lnSpc>
            </a:pPr>
            <a:endParaRPr lang="en-US" dirty="0"/>
          </a:p>
        </p:txBody>
      </p:sp>
      <p:sp>
        <p:nvSpPr>
          <p:cNvPr id="3" name="Title 2">
            <a:extLst>
              <a:ext uri="{FF2B5EF4-FFF2-40B4-BE49-F238E27FC236}">
                <a16:creationId xmlns:a16="http://schemas.microsoft.com/office/drawing/2014/main" id="{AF82BF94-C5A0-3244-5BE4-EEEA0D70E13B}"/>
              </a:ext>
            </a:extLst>
          </p:cNvPr>
          <p:cNvSpPr>
            <a:spLocks noGrp="1"/>
          </p:cNvSpPr>
          <p:nvPr>
            <p:ph type="title"/>
          </p:nvPr>
        </p:nvSpPr>
        <p:spPr/>
        <p:txBody>
          <a:bodyPr/>
          <a:lstStyle/>
          <a:p>
            <a:r>
              <a:rPr lang="en-US" dirty="0"/>
              <a:t>Different talent acquisition strategies</a:t>
            </a:r>
          </a:p>
        </p:txBody>
      </p:sp>
      <p:pic>
        <p:nvPicPr>
          <p:cNvPr id="4" name="Picture 3">
            <a:extLst>
              <a:ext uri="{FF2B5EF4-FFF2-40B4-BE49-F238E27FC236}">
                <a16:creationId xmlns:a16="http://schemas.microsoft.com/office/drawing/2014/main" id="{60796AF8-C3E0-E400-7F9D-56901DF64EF2}"/>
              </a:ext>
            </a:extLst>
          </p:cNvPr>
          <p:cNvPicPr>
            <a:picLocks noChangeAspect="1"/>
          </p:cNvPicPr>
          <p:nvPr/>
        </p:nvPicPr>
        <p:blipFill>
          <a:blip r:embed="rId2"/>
          <a:stretch>
            <a:fillRect/>
          </a:stretch>
        </p:blipFill>
        <p:spPr>
          <a:xfrm>
            <a:off x="5821679" y="3181004"/>
            <a:ext cx="4960085" cy="2930266"/>
          </a:xfrm>
          <a:prstGeom prst="rect">
            <a:avLst/>
          </a:prstGeom>
        </p:spPr>
      </p:pic>
    </p:spTree>
    <p:extLst>
      <p:ext uri="{BB962C8B-B14F-4D97-AF65-F5344CB8AC3E}">
        <p14:creationId xmlns:p14="http://schemas.microsoft.com/office/powerpoint/2010/main" val="22057885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45D0BE6-DCD6-D2C8-CC0E-F1F62FA57B8A}"/>
              </a:ext>
            </a:extLst>
          </p:cNvPr>
          <p:cNvSpPr>
            <a:spLocks noGrp="1"/>
          </p:cNvSpPr>
          <p:nvPr>
            <p:ph idx="1"/>
          </p:nvPr>
        </p:nvSpPr>
        <p:spPr>
          <a:xfrm>
            <a:off x="5522406" y="1297024"/>
            <a:ext cx="5931877" cy="4911969"/>
          </a:xfrm>
        </p:spPr>
        <p:txBody>
          <a:bodyPr>
            <a:normAutofit/>
          </a:bodyPr>
          <a:lstStyle/>
          <a:p>
            <a:r>
              <a:rPr lang="en-US" dirty="0"/>
              <a:t> 1. Examine the hiring requirements in terms of          time and expertise.</a:t>
            </a:r>
          </a:p>
          <a:p>
            <a:pPr marL="0" indent="0">
              <a:buNone/>
            </a:pPr>
            <a:endParaRPr lang="en-US" dirty="0"/>
          </a:p>
          <a:p>
            <a:pPr lvl="1"/>
            <a:r>
              <a:rPr lang="en-US" dirty="0"/>
              <a:t>Analyze the gap between capacity and demand</a:t>
            </a:r>
          </a:p>
          <a:p>
            <a:pPr lvl="1"/>
            <a:r>
              <a:rPr lang="en-US" dirty="0"/>
              <a:t>Identify skill requirements</a:t>
            </a:r>
          </a:p>
          <a:p>
            <a:pPr lvl="1"/>
            <a:r>
              <a:rPr lang="en-US" dirty="0"/>
              <a:t>Present them to HR department</a:t>
            </a:r>
          </a:p>
          <a:p>
            <a:pPr marL="201168" lvl="1" indent="0">
              <a:buNone/>
            </a:pPr>
            <a:endParaRPr lang="en-US" dirty="0"/>
          </a:p>
          <a:p>
            <a:pPr marL="201168" lvl="1" indent="0">
              <a:buNone/>
            </a:pPr>
            <a:r>
              <a:rPr lang="en-US" sz="1800" dirty="0"/>
              <a:t>2. Empower chosen suppliers to serve your short-term hiring requirements.</a:t>
            </a:r>
          </a:p>
          <a:p>
            <a:pPr marL="201168" lvl="1" indent="0">
              <a:buNone/>
            </a:pPr>
            <a:endParaRPr lang="en-US" sz="1800" dirty="0"/>
          </a:p>
          <a:p>
            <a:pPr marL="201168" lvl="1" indent="0">
              <a:buNone/>
            </a:pPr>
            <a:r>
              <a:rPr lang="en-US" sz="1800" dirty="0"/>
              <a:t>3. Create a precise job description that places a focus on role information.</a:t>
            </a:r>
          </a:p>
          <a:p>
            <a:pPr marL="201168" lvl="1" indent="0">
              <a:buNone/>
            </a:pPr>
            <a:endParaRPr lang="en-US" sz="1800" dirty="0"/>
          </a:p>
          <a:p>
            <a:pPr marL="201168" lvl="1" indent="0">
              <a:buNone/>
            </a:pPr>
            <a:endParaRPr lang="en-US" sz="1800" dirty="0"/>
          </a:p>
          <a:p>
            <a:pPr marL="201168" lvl="1" indent="0">
              <a:buNone/>
            </a:pPr>
            <a:endParaRPr lang="en-US" sz="1800" dirty="0"/>
          </a:p>
          <a:p>
            <a:pPr marL="201168" lvl="1" indent="0">
              <a:buNone/>
            </a:pPr>
            <a:r>
              <a:rPr lang="en-US" sz="1400" dirty="0"/>
              <a:t>					(</a:t>
            </a:r>
            <a:r>
              <a:rPr lang="en-US" sz="1400" dirty="0" err="1"/>
              <a:t>Saviom</a:t>
            </a:r>
            <a:r>
              <a:rPr lang="en-US" sz="1400" dirty="0"/>
              <a:t>, 2023)</a:t>
            </a:r>
          </a:p>
        </p:txBody>
      </p:sp>
      <p:sp>
        <p:nvSpPr>
          <p:cNvPr id="3" name="Title 2">
            <a:extLst>
              <a:ext uri="{FF2B5EF4-FFF2-40B4-BE49-F238E27FC236}">
                <a16:creationId xmlns:a16="http://schemas.microsoft.com/office/drawing/2014/main" id="{D5B82EBA-3A7A-9AF3-1EBE-E9C00560995B}"/>
              </a:ext>
            </a:extLst>
          </p:cNvPr>
          <p:cNvSpPr>
            <a:spLocks noGrp="1"/>
          </p:cNvSpPr>
          <p:nvPr>
            <p:ph type="title"/>
          </p:nvPr>
        </p:nvSpPr>
        <p:spPr/>
        <p:txBody>
          <a:bodyPr/>
          <a:lstStyle/>
          <a:p>
            <a:r>
              <a:rPr lang="en-US" dirty="0"/>
              <a:t>Short term talent acquisition</a:t>
            </a:r>
          </a:p>
        </p:txBody>
      </p:sp>
    </p:spTree>
    <p:extLst>
      <p:ext uri="{BB962C8B-B14F-4D97-AF65-F5344CB8AC3E}">
        <p14:creationId xmlns:p14="http://schemas.microsoft.com/office/powerpoint/2010/main" val="37447290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078A492-2B1D-3D79-17A4-6E44EEBB738F}"/>
              </a:ext>
            </a:extLst>
          </p:cNvPr>
          <p:cNvSpPr>
            <a:spLocks noGrp="1"/>
          </p:cNvSpPr>
          <p:nvPr>
            <p:ph idx="1"/>
          </p:nvPr>
        </p:nvSpPr>
        <p:spPr>
          <a:xfrm>
            <a:off x="6008914" y="493136"/>
            <a:ext cx="5931877" cy="4911969"/>
          </a:xfrm>
        </p:spPr>
        <p:txBody>
          <a:bodyPr/>
          <a:lstStyle/>
          <a:p>
            <a:r>
              <a:rPr lang="en-US" dirty="0"/>
              <a:t>1. Make a recruiting calendar and long-term hiring plan </a:t>
            </a:r>
          </a:p>
          <a:p>
            <a:endParaRPr lang="en-US" dirty="0"/>
          </a:p>
          <a:p>
            <a:r>
              <a:rPr lang="en-US" dirty="0"/>
              <a:t>2. Encourage employee recommendations to attract prospective candidates for jobs</a:t>
            </a:r>
          </a:p>
          <a:p>
            <a:endParaRPr lang="en-US" dirty="0"/>
          </a:p>
          <a:p>
            <a:r>
              <a:rPr lang="en-US" dirty="0"/>
              <a:t>3. For a competitive edge, concentrate on improving employer branding</a:t>
            </a:r>
          </a:p>
          <a:p>
            <a:r>
              <a:rPr lang="en-US" sz="1800" dirty="0"/>
              <a:t> 			</a:t>
            </a:r>
            <a:r>
              <a:rPr lang="en-US" sz="1400" dirty="0"/>
              <a:t>							(</a:t>
            </a:r>
            <a:r>
              <a:rPr lang="en-US" sz="1400" dirty="0" err="1"/>
              <a:t>Mesrobian</a:t>
            </a:r>
            <a:r>
              <a:rPr lang="en-US" sz="1400" dirty="0"/>
              <a:t>, 2022)</a:t>
            </a:r>
          </a:p>
          <a:p>
            <a:endParaRPr lang="en-US" dirty="0"/>
          </a:p>
        </p:txBody>
      </p:sp>
      <p:sp>
        <p:nvSpPr>
          <p:cNvPr id="3" name="Title 2">
            <a:extLst>
              <a:ext uri="{FF2B5EF4-FFF2-40B4-BE49-F238E27FC236}">
                <a16:creationId xmlns:a16="http://schemas.microsoft.com/office/drawing/2014/main" id="{15C189BE-6A8E-7EDE-604E-2DDCC9E42EE4}"/>
              </a:ext>
            </a:extLst>
          </p:cNvPr>
          <p:cNvSpPr>
            <a:spLocks noGrp="1"/>
          </p:cNvSpPr>
          <p:nvPr>
            <p:ph type="title"/>
          </p:nvPr>
        </p:nvSpPr>
        <p:spPr/>
        <p:txBody>
          <a:bodyPr>
            <a:normAutofit/>
          </a:bodyPr>
          <a:lstStyle/>
          <a:p>
            <a:r>
              <a:rPr lang="en-US" dirty="0"/>
              <a:t>Long term talent acquisition strategies</a:t>
            </a:r>
          </a:p>
        </p:txBody>
      </p:sp>
      <p:pic>
        <p:nvPicPr>
          <p:cNvPr id="4" name="Picture 3">
            <a:extLst>
              <a:ext uri="{FF2B5EF4-FFF2-40B4-BE49-F238E27FC236}">
                <a16:creationId xmlns:a16="http://schemas.microsoft.com/office/drawing/2014/main" id="{1462DF0B-6C24-3071-9A69-C6ED78F2D453}"/>
              </a:ext>
            </a:extLst>
          </p:cNvPr>
          <p:cNvPicPr>
            <a:picLocks noChangeAspect="1"/>
          </p:cNvPicPr>
          <p:nvPr/>
        </p:nvPicPr>
        <p:blipFill>
          <a:blip r:embed="rId2"/>
          <a:stretch>
            <a:fillRect/>
          </a:stretch>
        </p:blipFill>
        <p:spPr>
          <a:xfrm>
            <a:off x="3032860" y="3737182"/>
            <a:ext cx="4678136" cy="2627682"/>
          </a:xfrm>
          <a:prstGeom prst="rect">
            <a:avLst/>
          </a:prstGeom>
        </p:spPr>
      </p:pic>
    </p:spTree>
    <p:extLst>
      <p:ext uri="{BB962C8B-B14F-4D97-AF65-F5344CB8AC3E}">
        <p14:creationId xmlns:p14="http://schemas.microsoft.com/office/powerpoint/2010/main" val="2959485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9F0EFC2-4811-E85A-BC52-5081A31D4915}"/>
              </a:ext>
            </a:extLst>
          </p:cNvPr>
          <p:cNvSpPr>
            <a:spLocks noGrp="1"/>
          </p:cNvSpPr>
          <p:nvPr>
            <p:ph type="title"/>
          </p:nvPr>
        </p:nvSpPr>
        <p:spPr/>
        <p:txBody>
          <a:bodyPr>
            <a:normAutofit fontScale="90000"/>
          </a:bodyPr>
          <a:lstStyle/>
          <a:p>
            <a:r>
              <a:rPr lang="en-GB" dirty="0"/>
              <a:t>Different incentives methods to attract potential candidates</a:t>
            </a:r>
          </a:p>
        </p:txBody>
      </p:sp>
      <p:pic>
        <p:nvPicPr>
          <p:cNvPr id="2056" name="Picture 8" descr="How to find an attractive incentive for employees - TestGorilla">
            <a:extLst>
              <a:ext uri="{FF2B5EF4-FFF2-40B4-BE49-F238E27FC236}">
                <a16:creationId xmlns:a16="http://schemas.microsoft.com/office/drawing/2014/main" id="{08C69693-7A3D-FD25-FB60-84672F6CC16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8074" b="12889"/>
          <a:stretch/>
        </p:blipFill>
        <p:spPr bwMode="auto">
          <a:xfrm>
            <a:off x="5516880" y="948681"/>
            <a:ext cx="5811520" cy="55071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3392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2986333-2DC0-BC29-F078-A3CE0873A698}"/>
              </a:ext>
            </a:extLst>
          </p:cNvPr>
          <p:cNvSpPr>
            <a:spLocks noGrp="1"/>
          </p:cNvSpPr>
          <p:nvPr>
            <p:ph idx="1"/>
          </p:nvPr>
        </p:nvSpPr>
        <p:spPr>
          <a:xfrm>
            <a:off x="6235850" y="814753"/>
            <a:ext cx="5369169" cy="4911969"/>
          </a:xfrm>
        </p:spPr>
        <p:txBody>
          <a:bodyPr>
            <a:normAutofit lnSpcReduction="10000"/>
          </a:bodyPr>
          <a:lstStyle/>
          <a:p>
            <a:r>
              <a:rPr lang="en-US" dirty="0"/>
              <a:t>1. Salary rises are important in the current employment market.</a:t>
            </a:r>
          </a:p>
          <a:p>
            <a:endParaRPr lang="en-US" dirty="0"/>
          </a:p>
          <a:p>
            <a:r>
              <a:rPr lang="en-US" dirty="0"/>
              <a:t>2. Bonuses or Sign-on incentives are an investment for the future.</a:t>
            </a:r>
          </a:p>
          <a:p>
            <a:endParaRPr lang="en-US" dirty="0"/>
          </a:p>
          <a:p>
            <a:r>
              <a:rPr lang="en-US" dirty="0"/>
              <a:t>3. Hiring bonuses</a:t>
            </a:r>
          </a:p>
          <a:p>
            <a:endParaRPr lang="en-US" dirty="0"/>
          </a:p>
          <a:p>
            <a:r>
              <a:rPr lang="en-US" dirty="0"/>
              <a:t>4. Emphasizing professional development and growth opportunities</a:t>
            </a:r>
          </a:p>
          <a:p>
            <a:endParaRPr lang="en-US" dirty="0"/>
          </a:p>
          <a:p>
            <a:endParaRPr lang="en-US" dirty="0"/>
          </a:p>
          <a:p>
            <a:r>
              <a:rPr lang="en-US" sz="1200" dirty="0"/>
              <a:t> 									(</a:t>
            </a:r>
            <a:r>
              <a:rPr lang="en-US" sz="1200" dirty="0" err="1"/>
              <a:t>Mesrobian</a:t>
            </a:r>
            <a:r>
              <a:rPr lang="en-US" sz="1200" dirty="0"/>
              <a:t>, 2022)</a:t>
            </a:r>
          </a:p>
          <a:p>
            <a:endParaRPr lang="en-US" dirty="0"/>
          </a:p>
        </p:txBody>
      </p:sp>
      <p:sp>
        <p:nvSpPr>
          <p:cNvPr id="3" name="Title 2">
            <a:extLst>
              <a:ext uri="{FF2B5EF4-FFF2-40B4-BE49-F238E27FC236}">
                <a16:creationId xmlns:a16="http://schemas.microsoft.com/office/drawing/2014/main" id="{658C1F59-F4D4-DD23-5C03-88EF9531AAD4}"/>
              </a:ext>
            </a:extLst>
          </p:cNvPr>
          <p:cNvSpPr>
            <a:spLocks noGrp="1"/>
          </p:cNvSpPr>
          <p:nvPr>
            <p:ph type="title"/>
          </p:nvPr>
        </p:nvSpPr>
        <p:spPr/>
        <p:txBody>
          <a:bodyPr>
            <a:normAutofit fontScale="90000"/>
          </a:bodyPr>
          <a:lstStyle/>
          <a:p>
            <a:r>
              <a:rPr lang="en-US" dirty="0"/>
              <a:t>Monetary incentive methods to attract candidates </a:t>
            </a:r>
          </a:p>
        </p:txBody>
      </p:sp>
      <p:pic>
        <p:nvPicPr>
          <p:cNvPr id="4" name="Picture 3">
            <a:extLst>
              <a:ext uri="{FF2B5EF4-FFF2-40B4-BE49-F238E27FC236}">
                <a16:creationId xmlns:a16="http://schemas.microsoft.com/office/drawing/2014/main" id="{D20B8151-4D64-1D77-C815-6503ED029D57}"/>
              </a:ext>
            </a:extLst>
          </p:cNvPr>
          <p:cNvPicPr>
            <a:picLocks noChangeAspect="1"/>
          </p:cNvPicPr>
          <p:nvPr/>
        </p:nvPicPr>
        <p:blipFill>
          <a:blip r:embed="rId2"/>
          <a:stretch>
            <a:fillRect/>
          </a:stretch>
        </p:blipFill>
        <p:spPr>
          <a:xfrm>
            <a:off x="2710772" y="4409266"/>
            <a:ext cx="3811436" cy="2143933"/>
          </a:xfrm>
          <a:prstGeom prst="rect">
            <a:avLst/>
          </a:prstGeom>
        </p:spPr>
      </p:pic>
    </p:spTree>
    <p:extLst>
      <p:ext uri="{BB962C8B-B14F-4D97-AF65-F5344CB8AC3E}">
        <p14:creationId xmlns:p14="http://schemas.microsoft.com/office/powerpoint/2010/main" val="827262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59CB4FE-BFB6-8607-ECAC-3D818EE49974}"/>
              </a:ext>
            </a:extLst>
          </p:cNvPr>
          <p:cNvSpPr>
            <a:spLocks noGrp="1"/>
          </p:cNvSpPr>
          <p:nvPr>
            <p:ph idx="1"/>
          </p:nvPr>
        </p:nvSpPr>
        <p:spPr/>
        <p:txBody>
          <a:bodyPr/>
          <a:lstStyle/>
          <a:p>
            <a:r>
              <a:rPr lang="en-US" dirty="0"/>
              <a:t>1. Flexibility at work</a:t>
            </a:r>
          </a:p>
          <a:p>
            <a:endParaRPr lang="en-US" dirty="0"/>
          </a:p>
          <a:p>
            <a:r>
              <a:rPr lang="en-US" dirty="0"/>
              <a:t>2. Extra day-off</a:t>
            </a:r>
          </a:p>
          <a:p>
            <a:endParaRPr lang="en-US" dirty="0"/>
          </a:p>
          <a:p>
            <a:r>
              <a:rPr lang="en-US" dirty="0"/>
              <a:t>3. Mentoring the employees</a:t>
            </a:r>
          </a:p>
          <a:p>
            <a:endParaRPr lang="en-US" dirty="0"/>
          </a:p>
          <a:p>
            <a:r>
              <a:rPr lang="en-US" dirty="0"/>
              <a:t>4. Leadership opportunities</a:t>
            </a:r>
          </a:p>
          <a:p>
            <a:pPr marL="566928" lvl="3" indent="0">
              <a:buNone/>
            </a:pPr>
            <a:endParaRPr lang="en-US" dirty="0"/>
          </a:p>
          <a:p>
            <a:pPr marL="566928" lvl="3" indent="0">
              <a:buNone/>
            </a:pPr>
            <a:endParaRPr lang="en-US" dirty="0"/>
          </a:p>
          <a:p>
            <a:pPr marL="566928" lvl="3" indent="0">
              <a:buNone/>
            </a:pPr>
            <a:endParaRPr lang="en-US" dirty="0"/>
          </a:p>
          <a:p>
            <a:pPr marL="566928" lvl="3" indent="0">
              <a:buNone/>
            </a:pPr>
            <a:endParaRPr lang="en-US" dirty="0"/>
          </a:p>
          <a:p>
            <a:pPr marL="566928" lvl="3" indent="0">
              <a:buNone/>
            </a:pPr>
            <a:endParaRPr lang="en-US" dirty="0"/>
          </a:p>
          <a:p>
            <a:pPr marL="566928" lvl="3" indent="0">
              <a:buNone/>
            </a:pPr>
            <a:endParaRPr lang="en-US" dirty="0"/>
          </a:p>
          <a:p>
            <a:pPr marL="566928" lvl="3" indent="0">
              <a:buNone/>
            </a:pPr>
            <a:r>
              <a:rPr lang="en-US" dirty="0"/>
              <a:t>					(Pathak, 2023)</a:t>
            </a:r>
          </a:p>
        </p:txBody>
      </p:sp>
      <p:sp>
        <p:nvSpPr>
          <p:cNvPr id="3" name="Title 2">
            <a:extLst>
              <a:ext uri="{FF2B5EF4-FFF2-40B4-BE49-F238E27FC236}">
                <a16:creationId xmlns:a16="http://schemas.microsoft.com/office/drawing/2014/main" id="{80F1944A-2D92-A931-849F-1037B3C06FDD}"/>
              </a:ext>
            </a:extLst>
          </p:cNvPr>
          <p:cNvSpPr>
            <a:spLocks noGrp="1"/>
          </p:cNvSpPr>
          <p:nvPr>
            <p:ph type="title"/>
          </p:nvPr>
        </p:nvSpPr>
        <p:spPr/>
        <p:txBody>
          <a:bodyPr>
            <a:normAutofit fontScale="90000"/>
          </a:bodyPr>
          <a:lstStyle/>
          <a:p>
            <a:r>
              <a:rPr lang="en-US" dirty="0"/>
              <a:t>Non-monetary incentive methods to attract candidates</a:t>
            </a:r>
          </a:p>
        </p:txBody>
      </p:sp>
      <p:pic>
        <p:nvPicPr>
          <p:cNvPr id="5" name="Picture 4">
            <a:extLst>
              <a:ext uri="{FF2B5EF4-FFF2-40B4-BE49-F238E27FC236}">
                <a16:creationId xmlns:a16="http://schemas.microsoft.com/office/drawing/2014/main" id="{887D5C60-0EFE-12C6-778F-283C76B3B714}"/>
              </a:ext>
            </a:extLst>
          </p:cNvPr>
          <p:cNvPicPr>
            <a:picLocks noChangeAspect="1"/>
          </p:cNvPicPr>
          <p:nvPr/>
        </p:nvPicPr>
        <p:blipFill>
          <a:blip r:embed="rId2"/>
          <a:stretch>
            <a:fillRect/>
          </a:stretch>
        </p:blipFill>
        <p:spPr>
          <a:xfrm>
            <a:off x="5533292" y="4072425"/>
            <a:ext cx="4040586" cy="2230403"/>
          </a:xfrm>
          <a:prstGeom prst="rect">
            <a:avLst/>
          </a:prstGeom>
        </p:spPr>
      </p:pic>
    </p:spTree>
    <p:extLst>
      <p:ext uri="{BB962C8B-B14F-4D97-AF65-F5344CB8AC3E}">
        <p14:creationId xmlns:p14="http://schemas.microsoft.com/office/powerpoint/2010/main" val="3949150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628ED41-DBEB-3BC3-599F-F3B6F3A07844}"/>
              </a:ext>
            </a:extLst>
          </p:cNvPr>
          <p:cNvSpPr>
            <a:spLocks noGrp="1"/>
          </p:cNvSpPr>
          <p:nvPr>
            <p:ph idx="1"/>
          </p:nvPr>
        </p:nvSpPr>
        <p:spPr>
          <a:xfrm>
            <a:off x="4013200" y="1625600"/>
            <a:ext cx="7451969" cy="4024922"/>
          </a:xfrm>
        </p:spPr>
        <p:txBody>
          <a:bodyPr>
            <a:normAutofit/>
          </a:bodyPr>
          <a:lstStyle/>
          <a:p>
            <a:pPr>
              <a:lnSpc>
                <a:spcPct val="150000"/>
              </a:lnSpc>
            </a:pPr>
            <a:r>
              <a:rPr lang="en-GB" sz="3000" b="1" i="1" dirty="0"/>
              <a:t>The restaurant business is a big risk, BUT any good manager can succeed by applying the right strategies and methods.</a:t>
            </a:r>
          </a:p>
        </p:txBody>
      </p:sp>
      <p:sp>
        <p:nvSpPr>
          <p:cNvPr id="3" name="Title 2">
            <a:extLst>
              <a:ext uri="{FF2B5EF4-FFF2-40B4-BE49-F238E27FC236}">
                <a16:creationId xmlns:a16="http://schemas.microsoft.com/office/drawing/2014/main" id="{F637EA33-BEDF-C8E2-FCDA-C47D8A83289D}"/>
              </a:ext>
            </a:extLst>
          </p:cNvPr>
          <p:cNvSpPr>
            <a:spLocks noGrp="1"/>
          </p:cNvSpPr>
          <p:nvPr>
            <p:ph type="title"/>
          </p:nvPr>
        </p:nvSpPr>
        <p:spPr/>
        <p:txBody>
          <a:bodyPr/>
          <a:lstStyle/>
          <a:p>
            <a:r>
              <a:rPr lang="en-GB" dirty="0"/>
              <a:t>Conclusion</a:t>
            </a:r>
          </a:p>
        </p:txBody>
      </p:sp>
    </p:spTree>
    <p:extLst>
      <p:ext uri="{BB962C8B-B14F-4D97-AF65-F5344CB8AC3E}">
        <p14:creationId xmlns:p14="http://schemas.microsoft.com/office/powerpoint/2010/main" val="2951116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10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2">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2">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00B9FCB-BAFA-6E43-2ABA-3BC2852E589B}"/>
              </a:ext>
            </a:extLst>
          </p:cNvPr>
          <p:cNvSpPr>
            <a:spLocks noGrp="1"/>
          </p:cNvSpPr>
          <p:nvPr>
            <p:ph type="title"/>
          </p:nvPr>
        </p:nvSpPr>
        <p:spPr>
          <a:xfrm>
            <a:off x="3218421" y="1487161"/>
            <a:ext cx="7876299" cy="1358539"/>
          </a:xfrm>
        </p:spPr>
        <p:txBody>
          <a:bodyPr>
            <a:normAutofit/>
          </a:bodyPr>
          <a:lstStyle/>
          <a:p>
            <a:r>
              <a:rPr lang="en-GB" sz="4600" b="1" dirty="0"/>
              <a:t>Any </a:t>
            </a:r>
            <a:r>
              <a:rPr lang="en-GB" sz="4800" b="1" dirty="0"/>
              <a:t>questions</a:t>
            </a:r>
            <a:r>
              <a:rPr lang="en-GB" sz="4600" b="1" dirty="0"/>
              <a:t>?</a:t>
            </a:r>
          </a:p>
        </p:txBody>
      </p:sp>
    </p:spTree>
    <p:extLst>
      <p:ext uri="{BB962C8B-B14F-4D97-AF65-F5344CB8AC3E}">
        <p14:creationId xmlns:p14="http://schemas.microsoft.com/office/powerpoint/2010/main" val="8967276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E2022F-B2A1-4CAB-7202-A0290001D912}"/>
              </a:ext>
            </a:extLst>
          </p:cNvPr>
          <p:cNvSpPr>
            <a:spLocks noGrp="1"/>
          </p:cNvSpPr>
          <p:nvPr>
            <p:ph idx="1"/>
          </p:nvPr>
        </p:nvSpPr>
        <p:spPr>
          <a:xfrm>
            <a:off x="5533292" y="1228410"/>
            <a:ext cx="5931877" cy="4911969"/>
          </a:xfrm>
        </p:spPr>
        <p:txBody>
          <a:bodyPr>
            <a:normAutofit/>
          </a:bodyPr>
          <a:lstStyle/>
          <a:p>
            <a:pPr>
              <a:buFont typeface="Arial" panose="020B0604020202020204" pitchFamily="34" charset="0"/>
              <a:buChar char="•"/>
            </a:pPr>
            <a:r>
              <a:rPr lang="en-US" sz="1400" dirty="0" err="1"/>
              <a:t>Bboldt</a:t>
            </a:r>
            <a:r>
              <a:rPr lang="en-US" sz="1400" dirty="0"/>
              <a:t> (2023) Top 5 incentives employers are using to attract candidates, </a:t>
            </a:r>
            <a:r>
              <a:rPr lang="en-US" sz="1400" dirty="0" err="1"/>
              <a:t>PeopleReady</a:t>
            </a:r>
            <a:r>
              <a:rPr lang="en-US" sz="1400" dirty="0"/>
              <a:t>. Available at: https://www.peopleready.com/top-5-incentives-employers-are-using-to-attract-candidates/ (Accessed: 30 June 2023). </a:t>
            </a:r>
          </a:p>
          <a:p>
            <a:pPr>
              <a:buFont typeface="Arial" panose="020B0604020202020204" pitchFamily="34" charset="0"/>
              <a:buChar char="•"/>
            </a:pPr>
            <a:r>
              <a:rPr lang="en-GB" sz="1400" dirty="0">
                <a:effectLst/>
              </a:rPr>
              <a:t>CIPD (no date) Talent management: Factsheets, CIPD. Available at: https://www.cipd.org/uk/knowledge/factsheets/talent-factsheet/#Whatis (Accessed: 25 July 2023). </a:t>
            </a:r>
          </a:p>
          <a:p>
            <a:pPr>
              <a:buFont typeface="Arial" panose="020B0604020202020204" pitchFamily="34" charset="0"/>
              <a:buChar char="•"/>
            </a:pPr>
            <a:r>
              <a:rPr lang="en-US" sz="1400" dirty="0"/>
              <a:t> </a:t>
            </a:r>
            <a:r>
              <a:rPr lang="en-US" sz="1400" dirty="0" err="1"/>
              <a:t>Forsey</a:t>
            </a:r>
            <a:r>
              <a:rPr lang="en-US" sz="1400" dirty="0"/>
              <a:t>, C. (2022) 11 talent acquisition strategies to find the best employees, HubSpot Blog. Available at: https://blog.hubspot.com/marketing/talent-acquisition (Accessed: 30 June 2023). </a:t>
            </a:r>
            <a:endParaRPr lang="en-GB" sz="1400" dirty="0">
              <a:solidFill>
                <a:srgbClr val="000000"/>
              </a:solidFill>
              <a:latin typeface="-webkit-standard"/>
            </a:endParaRPr>
          </a:p>
          <a:p>
            <a:pPr>
              <a:buFont typeface="Arial" panose="020B0604020202020204" pitchFamily="34" charset="0"/>
              <a:buChar char="•"/>
            </a:pPr>
            <a:r>
              <a:rPr lang="en-US" sz="1400" dirty="0" err="1"/>
              <a:t>Mesrobian</a:t>
            </a:r>
            <a:r>
              <a:rPr lang="en-US" sz="1400" dirty="0"/>
              <a:t>, C. (2022) 7 hiring incentives for attracting talent in a tight labor market, Rasmussen University. Available at: https://</a:t>
            </a:r>
            <a:r>
              <a:rPr lang="en-US" sz="1400" dirty="0" err="1"/>
              <a:t>www.rasmussen.edu</a:t>
            </a:r>
            <a:r>
              <a:rPr lang="en-US" sz="1400" dirty="0"/>
              <a:t>/degrees/business/blog/hiring-incentives/ (Accessed: 30 June 2023). </a:t>
            </a:r>
          </a:p>
          <a:p>
            <a:pPr>
              <a:buFont typeface="Arial" panose="020B0604020202020204" pitchFamily="34" charset="0"/>
              <a:buChar char="•"/>
            </a:pPr>
            <a:r>
              <a:rPr lang="en-US" sz="1400" dirty="0"/>
              <a:t> Pathak, A. (2023) Top 12 non-monetary incentives to motivate and retain your employees, Nurture an Engaged and Satisfied Workforce | Vantage Circle HR Blog. Available at: https://blog.vantagecircle.com/non-monetary-incentives/ (Accessed: 30 June 2023). </a:t>
            </a:r>
          </a:p>
          <a:p>
            <a:pPr>
              <a:buFont typeface="Arial" panose="020B0604020202020204" pitchFamily="34" charset="0"/>
              <a:buChar char="•"/>
            </a:pPr>
            <a:endParaRPr lang="en-US" sz="1400" dirty="0"/>
          </a:p>
        </p:txBody>
      </p:sp>
      <p:sp>
        <p:nvSpPr>
          <p:cNvPr id="3" name="Title 2">
            <a:extLst>
              <a:ext uri="{FF2B5EF4-FFF2-40B4-BE49-F238E27FC236}">
                <a16:creationId xmlns:a16="http://schemas.microsoft.com/office/drawing/2014/main" id="{0DACFF30-2ECB-0DC8-1FAA-3F8E66943C1E}"/>
              </a:ext>
            </a:extLst>
          </p:cNvPr>
          <p:cNvSpPr>
            <a:spLocks noGrp="1"/>
          </p:cNvSpPr>
          <p:nvPr>
            <p:ph type="title"/>
          </p:nvPr>
        </p:nvSpPr>
        <p:spPr/>
        <p:txBody>
          <a:bodyPr/>
          <a:lstStyle/>
          <a:p>
            <a:r>
              <a:rPr lang="en-US" b="1" dirty="0"/>
              <a:t>References</a:t>
            </a:r>
          </a:p>
        </p:txBody>
      </p:sp>
    </p:spTree>
    <p:extLst>
      <p:ext uri="{BB962C8B-B14F-4D97-AF65-F5344CB8AC3E}">
        <p14:creationId xmlns:p14="http://schemas.microsoft.com/office/powerpoint/2010/main" val="1915592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2C8515-5A74-2C0C-EF0E-E4A8777608CD}"/>
              </a:ext>
            </a:extLst>
          </p:cNvPr>
          <p:cNvSpPr>
            <a:spLocks noGrp="1"/>
          </p:cNvSpPr>
          <p:nvPr>
            <p:ph type="title"/>
          </p:nvPr>
        </p:nvSpPr>
        <p:spPr>
          <a:xfrm>
            <a:off x="3482581" y="1548121"/>
            <a:ext cx="4784947" cy="1358539"/>
          </a:xfrm>
        </p:spPr>
        <p:txBody>
          <a:bodyPr>
            <a:normAutofit/>
          </a:bodyPr>
          <a:lstStyle/>
          <a:p>
            <a:r>
              <a:rPr lang="en-GB" sz="5000" b="1" dirty="0"/>
              <a:t>THANK YOU</a:t>
            </a:r>
          </a:p>
        </p:txBody>
      </p:sp>
    </p:spTree>
    <p:extLst>
      <p:ext uri="{BB962C8B-B14F-4D97-AF65-F5344CB8AC3E}">
        <p14:creationId xmlns:p14="http://schemas.microsoft.com/office/powerpoint/2010/main" val="1673882135"/>
      </p:ext>
    </p:extLst>
  </p:cSld>
  <p:clrMapOvr>
    <a:masterClrMapping/>
  </p:clrMapOvr>
</p:sld>
</file>

<file path=ppt/theme/theme1.xml><?xml version="1.0" encoding="utf-8"?>
<a:theme xmlns:a="http://schemas.openxmlformats.org/drawingml/2006/main" name="Retrospect">
  <a:themeElements>
    <a:clrScheme name="Custom 8">
      <a:dk1>
        <a:srgbClr val="0F0D29"/>
      </a:dk1>
      <a:lt1>
        <a:srgbClr val="FFFFFF"/>
      </a:lt1>
      <a:dk2>
        <a:srgbClr val="082A75"/>
      </a:dk2>
      <a:lt2>
        <a:srgbClr val="E7E6E6"/>
      </a:lt2>
      <a:accent1>
        <a:srgbClr val="024F75"/>
      </a:accent1>
      <a:accent2>
        <a:srgbClr val="3592CF"/>
      </a:accent2>
      <a:accent3>
        <a:srgbClr val="34ABA2"/>
      </a:accent3>
      <a:accent4>
        <a:srgbClr val="66B2CA"/>
      </a:accent4>
      <a:accent5>
        <a:srgbClr val="E0EFF4"/>
      </a:accent5>
      <a:accent6>
        <a:srgbClr val="34ABA2"/>
      </a:accent6>
      <a:hlink>
        <a:srgbClr val="3592CF"/>
      </a:hlink>
      <a:folHlink>
        <a:srgbClr val="3592CF"/>
      </a:folHlink>
    </a:clrScheme>
    <a:fontScheme name="Custom 2">
      <a:majorFont>
        <a:latin typeface="Century Gothic"/>
        <a:ea typeface=""/>
        <a:cs typeface=""/>
      </a:majorFont>
      <a:minorFont>
        <a:latin typeface="Lucida Sans"/>
        <a:ea typeface=""/>
        <a:cs typeface=""/>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Office_62975876_TF04001427_Win32" id="{DBEEECB7-1FBD-4130-BBA4-3AAED4068CA3}" vid="{68C7E18A-ADE4-44B6-99A9-5EE2991815C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EA7292D2-F2DF-4CCD-907A-872557A22F1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78D4D99-8A00-4AF3-870C-951CFCBBB15C}">
  <ds:schemaRefs>
    <ds:schemaRef ds:uri="http://schemas.microsoft.com/sharepoint/v3/contenttype/forms"/>
  </ds:schemaRefs>
</ds:datastoreItem>
</file>

<file path=customXml/itemProps3.xml><?xml version="1.0" encoding="utf-8"?>
<ds:datastoreItem xmlns:ds="http://schemas.openxmlformats.org/officeDocument/2006/customXml" ds:itemID="{91A3B03E-652D-4D8F-863F-26347F2C84A4}">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Retrospect</Template>
  <TotalTime>4411</TotalTime>
  <Words>640</Words>
  <Application>Microsoft Office PowerPoint</Application>
  <PresentationFormat>Widescreen</PresentationFormat>
  <Paragraphs>91</Paragraphs>
  <Slides>15</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Century Gothic</vt:lpstr>
      <vt:lpstr>Lucida Sans</vt:lpstr>
      <vt:lpstr>-webkit-standard</vt:lpstr>
      <vt:lpstr>Wingdings</vt:lpstr>
      <vt:lpstr>Retrospect</vt:lpstr>
      <vt:lpstr>PowerPoint Presentation</vt:lpstr>
      <vt:lpstr>Managing people   </vt:lpstr>
      <vt:lpstr>Table of contents</vt:lpstr>
      <vt:lpstr>Introduction </vt:lpstr>
      <vt:lpstr>The restaurant industry </vt:lpstr>
      <vt:lpstr>Different talent acquisition strategies</vt:lpstr>
      <vt:lpstr>Short term talent acquisition</vt:lpstr>
      <vt:lpstr>Long term talent acquisition strategies</vt:lpstr>
      <vt:lpstr>Different incentives methods to attract potential candidates</vt:lpstr>
      <vt:lpstr>Monetary incentive methods to attract candidates </vt:lpstr>
      <vt:lpstr>Non-monetary incentive methods to attract candidates</vt:lpstr>
      <vt:lpstr>Conclusion</vt:lpstr>
      <vt:lpstr>Any questions?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creator>Lilia Petrova</dc:creator>
  <cp:lastModifiedBy>Nezabravka Vasileva</cp:lastModifiedBy>
  <cp:revision>22</cp:revision>
  <dcterms:created xsi:type="dcterms:W3CDTF">2023-06-30T09:42:17Z</dcterms:created>
  <dcterms:modified xsi:type="dcterms:W3CDTF">2023-07-28T16:43:48Z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