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7"/>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475" r:id="rId33"/>
    <p:sldId id="476" r:id="rId34"/>
    <p:sldId id="477" r:id="rId35"/>
    <p:sldId id="478" r:id="rId36"/>
    <p:sldId id="479" r:id="rId37"/>
    <p:sldId id="480" r:id="rId38"/>
    <p:sldId id="481" r:id="rId39"/>
    <p:sldId id="482" r:id="rId40"/>
    <p:sldId id="483" r:id="rId41"/>
    <p:sldId id="484" r:id="rId42"/>
    <p:sldId id="485" r:id="rId43"/>
    <p:sldId id="486" r:id="rId44"/>
    <p:sldId id="487" r:id="rId45"/>
    <p:sldId id="488" r:id="rId46"/>
    <p:sldId id="489" r:id="rId47"/>
    <p:sldId id="490" r:id="rId48"/>
    <p:sldId id="491" r:id="rId49"/>
    <p:sldId id="492" r:id="rId50"/>
    <p:sldId id="493" r:id="rId51"/>
    <p:sldId id="494" r:id="rId52"/>
    <p:sldId id="495" r:id="rId53"/>
    <p:sldId id="496" r:id="rId54"/>
    <p:sldId id="387" r:id="rId55"/>
    <p:sldId id="415" r:id="rId5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89" d="100"/>
          <a:sy n="89" d="100"/>
        </p:scale>
        <p:origin x="426" y="5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10/5/2026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trained</a:t>
            </a:r>
            <a:r>
              <a:rPr lang="en-GB" baseline="0" dirty="0"/>
              <a:t> hard… but every time we formed up teams would  be reorganized.  I was to learn that we meet any new situation by reorganizing.  And a wonderful method it can be for creating the illusion of progress while producing confusion, inefficiency, and demoralization. </a:t>
            </a:r>
            <a:r>
              <a:rPr lang="en-GB" i="1" baseline="0" dirty="0"/>
              <a:t>~Petronius arbiter, roman writer and satirist, 210 </a:t>
            </a:r>
            <a:r>
              <a:rPr lang="en-GB" i="1" baseline="0" dirty="0" err="1"/>
              <a:t>b.c.</a:t>
            </a:r>
            <a:r>
              <a:rPr lang="en-GB" i="1" baseline="0" dirty="0"/>
              <a:t>~</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6733FC-2E67-41EB-84F1-8278C5A19F63}" type="slidenum">
              <a:rPr lang="en-US" sz="1200" smtClean="0"/>
              <a:pPr eaLnBrk="1" hangingPunct="1"/>
              <a:t>3</a:t>
            </a:fld>
            <a:endParaRPr lang="en-US" sz="1200"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variables that determine how to structure an InfoSec program are organizational culture, size, security personnel budget, and security capital budget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organizations get larger in size, their security departments are not keeping up with the demands of increasingly complex organizational infrastructures. Security spending per user and per machine declines exponentially as organizations grow, leaving most handcuffed when it comes to implementing effective security procedures”</a:t>
            </a:r>
          </a:p>
          <a:p>
            <a:pPr eaLnBrk="1" hangingPunct="1"/>
            <a:endParaRPr lang="en-US" dirty="0"/>
          </a:p>
        </p:txBody>
      </p:sp>
    </p:spTree>
    <p:extLst>
      <p:ext uri="{BB962C8B-B14F-4D97-AF65-F5344CB8AC3E}">
        <p14:creationId xmlns:p14="http://schemas.microsoft.com/office/powerpoint/2010/main" val="317497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674049-0F77-4A12-80B9-36F2C09D3BAA}" type="slidenum">
              <a:rPr lang="en-US" sz="1200" smtClean="0"/>
              <a:pPr eaLnBrk="1" hangingPunct="1"/>
              <a:t>5</a:t>
            </a:fld>
            <a:endParaRPr lang="en-US" sz="1200" dirty="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recommended approach is to separate the functions into those performed: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nontechnology business units outside the IT area of management control, such as legal and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IT groups outside the InfoSec area of management control, such as systems security administration, network security administration, and centralized authentication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InfoSec department as a customer service to the organization and its external partners such as risk assessment, systems testing, incident response planning, disaster recovery planning, performance measurement, and vulnerability assessment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InfoSec department as a compliance enforcement obligation, such as policy, compliance/audit, and risk management</a:t>
            </a:r>
          </a:p>
          <a:p>
            <a:pPr eaLnBrk="1" hangingPunct="1"/>
            <a:endParaRPr lang="en-US" dirty="0"/>
          </a:p>
        </p:txBody>
      </p:sp>
    </p:spTree>
    <p:extLst>
      <p:ext uri="{BB962C8B-B14F-4D97-AF65-F5344CB8AC3E}">
        <p14:creationId xmlns:p14="http://schemas.microsoft.com/office/powerpoint/2010/main" val="2389089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remains the CISO’s responsibility to see that information security functions are adequately performed somewhere within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deployment of full-time security personnel depends on a number of factors, including sensitivity of the information to be protected, industry regulations, and general profitability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more money the company can dedicate to its personnel budget, the more likely it is to maintain a large information security staff</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174272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E745BA8-359D-4588-A03E-85053FAB3400}" type="slidenum">
              <a:rPr lang="en-US" sz="1200" smtClean="0"/>
              <a:pPr eaLnBrk="1" hangingPunct="1"/>
              <a:t>8</a:t>
            </a:fld>
            <a:endParaRPr lang="en-US" sz="1200" dirty="0"/>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3162314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3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B70480A-3043-495D-B3A5-FE520FD517E3}" type="slidenum">
              <a:rPr lang="en-US" sz="1200" smtClean="0"/>
              <a:pPr eaLnBrk="1" hangingPunct="1"/>
              <a:t>9</a:t>
            </a:fld>
            <a:endParaRPr lang="en-US" sz="1200" dirty="0"/>
          </a:p>
        </p:txBody>
      </p:sp>
    </p:spTree>
    <p:extLst>
      <p:ext uri="{BB962C8B-B14F-4D97-AF65-F5344CB8AC3E}">
        <p14:creationId xmlns:p14="http://schemas.microsoft.com/office/powerpoint/2010/main" val="1809390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ED529A2-C9EA-4A0F-AE3E-5548D22DEAA0}" type="slidenum">
              <a:rPr lang="en-US" sz="1200" smtClean="0"/>
              <a:pPr eaLnBrk="1" hangingPunct="1"/>
              <a:t>10</a:t>
            </a:fld>
            <a:endParaRPr lang="en-US" sz="1200" dirty="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feel that small organizations, to their advantage, avoid some threats precisely because of their small size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Threats from insiders are also less likely in an environment where every employee knows every other employee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the less anonymity an employee has, the less likely he or she feels able to get away with abuse or misuse of company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Smaller organizations typically have either one individual who has full-time duties in InfoSec or, more likely, one individual who manages or conducts InfoSec duties in addition to those of other functional areas, most likely IT, possibly with one or two assistants</a:t>
            </a:r>
          </a:p>
          <a:p>
            <a:pPr eaLnBrk="1" hangingPunct="1"/>
            <a:endParaRPr lang="en-US" sz="1000" dirty="0"/>
          </a:p>
        </p:txBody>
      </p:sp>
    </p:spTree>
    <p:extLst>
      <p:ext uri="{BB962C8B-B14F-4D97-AF65-F5344CB8AC3E}">
        <p14:creationId xmlns:p14="http://schemas.microsoft.com/office/powerpoint/2010/main" val="3363860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723722D-46DF-4893-B477-3B0216C4FD68}" type="slidenum">
              <a:rPr lang="en-US" sz="1200" smtClean="0"/>
              <a:pPr eaLnBrk="1" hangingPunct="1"/>
              <a:t>11</a:t>
            </a:fld>
            <a:endParaRPr lang="en-US" sz="1200" dirty="0"/>
          </a:p>
        </p:txBody>
      </p:sp>
    </p:spTree>
    <p:extLst>
      <p:ext uri="{BB962C8B-B14F-4D97-AF65-F5344CB8AC3E}">
        <p14:creationId xmlns:p14="http://schemas.microsoft.com/office/powerpoint/2010/main" val="3681513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33C53D-D662-4C26-A056-5C6BCB0BE0FF}" type="slidenum">
              <a:rPr lang="en-US" sz="1200" smtClean="0"/>
              <a:pPr eaLnBrk="1" hangingPunct="1"/>
              <a:t>12</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508586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67AAAA3-4B82-4C02-990A-074462761325}" type="slidenum">
              <a:rPr lang="en-US" sz="1200" smtClean="0"/>
              <a:pPr eaLnBrk="1" hangingPunct="1"/>
              <a:t>13</a:t>
            </a:fld>
            <a:endParaRPr lang="en-US" sz="1200" dirty="0"/>
          </a:p>
        </p:txBody>
      </p:sp>
    </p:spTree>
    <p:extLst>
      <p:ext uri="{BB962C8B-B14F-4D97-AF65-F5344CB8AC3E}">
        <p14:creationId xmlns:p14="http://schemas.microsoft.com/office/powerpoint/2010/main" val="2384401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0891D9-7F4E-4AC0-8F38-78F9CED883A8}" type="slidenum">
              <a:rPr lang="en-US" sz="1200" smtClean="0"/>
              <a:pPr eaLnBrk="1" hangingPunct="1"/>
              <a:t>14</a:t>
            </a:fld>
            <a:endParaRPr lang="en-US" sz="1200" dirty="0"/>
          </a:p>
        </p:txBody>
      </p:sp>
    </p:spTree>
    <p:extLst>
      <p:ext uri="{BB962C8B-B14F-4D97-AF65-F5344CB8AC3E}">
        <p14:creationId xmlns:p14="http://schemas.microsoft.com/office/powerpoint/2010/main" val="10831946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64B9BCD-5C65-40CE-AAF0-C6518C155240}" type="slidenum">
              <a:rPr lang="en-US" sz="1200" smtClean="0"/>
              <a:pPr eaLnBrk="1" hangingPunct="1"/>
              <a:t>15</a:t>
            </a:fld>
            <a:endParaRPr lang="en-US" sz="1200" dirty="0"/>
          </a:p>
        </p:txBody>
      </p:sp>
    </p:spTree>
    <p:extLst>
      <p:ext uri="{BB962C8B-B14F-4D97-AF65-F5344CB8AC3E}">
        <p14:creationId xmlns:p14="http://schemas.microsoft.com/office/powerpoint/2010/main" val="38154304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0B146E3-F74B-441B-8054-3CFE2ED41E1C}" type="slidenum">
              <a:rPr lang="en-US" sz="1200" smtClean="0"/>
              <a:pPr eaLnBrk="1" hangingPunct="1"/>
              <a:t>16</a:t>
            </a:fld>
            <a:endParaRPr lang="en-US" sz="1200" dirty="0"/>
          </a:p>
        </p:txBody>
      </p:sp>
    </p:spTree>
    <p:extLst>
      <p:ext uri="{BB962C8B-B14F-4D97-AF65-F5344CB8AC3E}">
        <p14:creationId xmlns:p14="http://schemas.microsoft.com/office/powerpoint/2010/main" val="21580905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16F2FD1-A1D0-43A6-89A6-3DADE89FF5CC}" type="slidenum">
              <a:rPr lang="en-US" sz="1200" smtClean="0"/>
              <a:pPr eaLnBrk="1" hangingPunct="1"/>
              <a:t>17</a:t>
            </a:fld>
            <a:endParaRPr lang="en-US" sz="1200" dirty="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2820329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482A0AD-4370-4DEF-AC1C-DBF1BBB13EFE}" type="slidenum">
              <a:rPr lang="en-US" sz="1200" smtClean="0"/>
              <a:pPr eaLnBrk="1" hangingPunct="1"/>
              <a:t>18</a:t>
            </a:fld>
            <a:endParaRPr lang="en-US" sz="1200" dirty="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550472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9018305-A962-4FB8-B9C7-CCEC1A9D6640}" type="slidenum">
              <a:rPr lang="en-US" sz="1200" smtClean="0"/>
              <a:pPr eaLnBrk="1" hangingPunct="1"/>
              <a:t>22</a:t>
            </a:fld>
            <a:endParaRPr lang="en-US" sz="1200" dirty="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27778734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3413F2E-2AC2-4180-8D94-B7D732B2CA40}" type="slidenum">
              <a:rPr lang="en-US" sz="1200" smtClean="0"/>
              <a:pPr eaLnBrk="1" hangingPunct="1"/>
              <a:t>23</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11607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EC8351-5FC8-49F6-84E3-F3CC19B63CF1}" type="slidenum">
              <a:rPr lang="en-US" sz="1200" smtClean="0"/>
              <a:pPr eaLnBrk="1" hangingPunct="1"/>
              <a:t>24</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lang="en-US" dirty="0"/>
              <a:t>Representative example of a possible organization of roles.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The chief information security officer (CISO),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 in some cases, the CSO, is usually the top InfoSec officer in the organization and is the spokesperson for the security team and responsible for the overall InfoSec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senior executive responsible for security may also be called the director of security, senior security manager, or some similar title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CISO usually reports directly to the CIO, although in larger organizations one or more additional layers of management may separate the two officers</a:t>
            </a:r>
          </a:p>
          <a:p>
            <a:pPr eaLnBrk="1" hangingPunct="1"/>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Convergence and the Rise of the True CSO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organizations use the title “chief security officer” to describe the CISO</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more mature (and often larger) organization will use the CSO title to identify a role that is responsible for the convergence of the physical and IT risks into one complete program to control all those risks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however, will simply call the senior executive for physical security the CSO and define a role for the CSO that is not integrated into a holistic risk management program</a:t>
            </a:r>
          </a:p>
          <a:p>
            <a:pPr eaLnBrk="1" hangingPunct="1"/>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manager</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 are accountable for the day-to-day operations of the InfoSec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accomplish objectives identified by the CISO, to whom they and they resolve issues identified by technicians, administrators, analysts, or staffers whom they supervise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Managing security requires an understanding of technology but not necessarily technical mastery</a:t>
            </a:r>
          </a:p>
          <a:p>
            <a:pPr eaLnBrk="1" hangingPunct="1"/>
            <a:endParaRPr lang="en-US" dirty="0"/>
          </a:p>
          <a:p>
            <a:r>
              <a:rPr lang="en-US" dirty="0"/>
              <a:t>The </a:t>
            </a:r>
            <a:r>
              <a:rPr lang="en-US" b="1" dirty="0"/>
              <a:t>security administrator </a:t>
            </a:r>
            <a:r>
              <a:rPr lang="en-US" dirty="0"/>
              <a:t>is a hybrid of a security technician and a security manager, with both technical knowledge and managerial skill</a:t>
            </a:r>
          </a:p>
          <a:p>
            <a:r>
              <a:rPr lang="en-US" b="1" dirty="0"/>
              <a:t>The security analyst</a:t>
            </a:r>
            <a:r>
              <a:rPr lang="en-US" dirty="0"/>
              <a:t> is a specialized security administrator that, in addition to performing security administration duties, must analyze and design security solutions within a specific domain</a:t>
            </a:r>
          </a:p>
          <a:p>
            <a:r>
              <a:rPr lang="en-US" dirty="0"/>
              <a:t>Security analysts must be able to identify users’ needs and understand the technological complexities and capabilities of the security systems they design</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a:t>
            </a: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technician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technically qualified individual who may configure firewalls and IDPSs, implement security software, diagnose and troubleshoot problems, and coordinate with systems and network administrators to ensure that security technical controls are properly implemented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technician is typically an entry-level position, but one that requires a certain level of technical skills, which can be difficult to obtain without experience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technicians who want to move up in the corporate hierarchy must expand their technical knowledge horizontally and obtain an understanding of the general organizational side of InfoSec as well as all technical areas</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staffer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catchall title that applies to those who perform routine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or administrative activities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 </a:t>
            </a: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1"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watchstander</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includes the people who monitor technical security controls and systems and perform other administrative yet critical roles that support the mission of the InfoSec department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watchstanders</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are often entry-level InfoSec professionals responsible for monitoring some aspect of the organization’s security posture, whether technical or managerial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position, new InfoSec professionals have the opportunity to learn more about the organization’s InfoSec program before becoming critical components of its administration</a:t>
            </a:r>
            <a:endParaRPr lang="en-US" dirty="0"/>
          </a:p>
          <a:p>
            <a:pPr eaLnBrk="1" hangingPunct="1"/>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InfoSec consultant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typically an independent expert in some aspect of InfoSec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 or she is usually brought in when the organization makes the decision to outsource one or more aspects of its security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it is usually preferable to involve a formal managed security services (MSS) company, qualified individual consultants are available for hire to organizations that do not choose to hire an MSS company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Officers and Investigators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Occasionally, the physical security and InfoSec programs are blended into a single, converged functional unit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that occurs, several roles are added to the pure IT security program, including physical security officers and investigators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referred to as the guards, gates, and guns (GGG) aspect of security, these roles are often closely related to law enforcement and may rely on employing persons trained in law enforcement and/or criminal justice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Help Desk Personnel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important part of the information security team is the help desk, which enhances the security team’s ability to identify potential problems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user calls the help desk with a complaint about his or her computer, the network, or an Internet connection, the user’s problem may turn out to be related to a bigger problem, such as a hacker, denial-of-service attack, or a virus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help desk technicians perform a specialized role in information security, they may need specialized training</a:t>
            </a:r>
          </a:p>
          <a:p>
            <a:pPr eaLnBrk="1" hangingPunct="1"/>
            <a:endParaRPr lang="en-US" dirty="0"/>
          </a:p>
          <a:p>
            <a:pPr eaLnBrk="1" hangingPunct="1"/>
            <a:endParaRPr lang="en-US" dirty="0"/>
          </a:p>
        </p:txBody>
      </p:sp>
    </p:spTree>
    <p:extLst>
      <p:ext uri="{BB962C8B-B14F-4D97-AF65-F5344CB8AC3E}">
        <p14:creationId xmlns:p14="http://schemas.microsoft.com/office/powerpoint/2010/main" val="10957385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748CC47-FB88-4054-8B67-F371F8DF7E6C}" type="slidenum">
              <a:rPr lang="en-US" sz="1200" smtClean="0"/>
              <a:pPr eaLnBrk="1" hangingPunct="1"/>
              <a:t>25</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874152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500" b="1" i="0" u="none" strike="noStrike" kern="1200" cap="none" spc="0" normalizeH="0" baseline="0" noProof="0" dirty="0">
                <a:ln>
                  <a:noFill/>
                </a:ln>
                <a:solidFill>
                  <a:srgbClr val="055C91"/>
                </a:solidFill>
                <a:effectLst/>
                <a:uLnTx/>
                <a:uFillTx/>
                <a:latin typeface="Calibri Light"/>
                <a:ea typeface="+mj-ea"/>
                <a:cs typeface="+mj-cs"/>
              </a:rPr>
              <a:t>Certified Information Systems Security Professional (CISSP)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Considered one of the most prestigious certification for security managers and CISOs, the CISSP certification recognizes mastery of an internationally recognized common body of knowledge (CBK) in information security, covering these domains: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Asset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Network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Identity and Access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and Risk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Assessment and Testing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Engineering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Operations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Development Security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CISSP Concentrations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ISSAP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Architecture Professional—The CISSP-ISSAP is an appropriate credential for Chief Security Architects and Analysts who may typically work as independent consultants or in similar capacities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ISSEP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Engineering Professional—The CISSP-ISSEP credential was developed in conjunction with the U.S. National Security Agency (NSA) providing an invaluable tool for any systems security engineering professional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ISSMP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Management Professional Enterprise Security Management Practice—The CISSP-ISSMP credential contains deep managerial elements, such as project management, risk management, setting up and delivering a security awareness program, and managing a business continuity planning program</a:t>
            </a:r>
            <a:b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b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Source: (ISC)</a:t>
            </a:r>
            <a:r>
              <a:rPr kumimoji="0" lang="en-US" sz="2400" b="0" i="1" u="none" strike="noStrike" kern="1200" cap="none" spc="0" normalizeH="0" baseline="30000" noProof="0" dirty="0">
                <a:ln>
                  <a:noFill/>
                </a:ln>
                <a:solidFill>
                  <a:srgbClr val="000000">
                    <a:lumMod val="75000"/>
                    <a:lumOff val="25000"/>
                  </a:srgbClr>
                </a:solidFill>
                <a:effectLst/>
                <a:uLnTx/>
                <a:uFillTx/>
                <a:latin typeface="+mn-lt"/>
                <a:ea typeface="+mn-ea"/>
                <a:cs typeface="+mn-cs"/>
              </a:rPr>
              <a:t>2</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a:t>
            </a: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Systems Security Certified Practitioner (SSCP)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SSCP certification is more applicable to an entry-level security manager than a technician, as the bulk of its questions focus on the operational InfoSec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SSCP focuses “on practices, roles, and responsibilities as defined by experts from major IS industries” and covers seven domains: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controls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and recovery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Networks and communications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identification, monitoring, and analysis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operations and administration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 and applications security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3986098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7401330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Information Security Manager (CISM)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credential is geared toward experienced information security managers and others who may have information security management responsibilities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can assure executive management that a candidate has the required background knowledge needed for effective security management and consulting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exam covers: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governance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risk management</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program development and management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incident management</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 the Governance of IT (CGEIT)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ISACA’s Certified in the Governance of IT (CGEIT) certification is targeted at upper-level executives, including CISOs and CIOs, directors, and consultants with knowledge and experience in IT governance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exam covers the following areas: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for the governance of enterprise IT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Strategic management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Benefits realization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optimization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optimization</a:t>
            </a:r>
          </a:p>
          <a:p>
            <a:endParaRPr lang="en-GB" dirty="0"/>
          </a:p>
          <a:p>
            <a:r>
              <a:rPr kumimoji="0" lang="en-US" sz="2500" b="1" i="0" u="none" strike="noStrike" kern="1200" cap="none" spc="0" normalizeH="0" baseline="0" noProof="0" dirty="0">
                <a:ln>
                  <a:noFill/>
                </a:ln>
                <a:solidFill>
                  <a:srgbClr val="055C91"/>
                </a:solidFill>
                <a:effectLst/>
                <a:uLnTx/>
                <a:uFillTx/>
                <a:latin typeface="Calibri Light"/>
                <a:ea typeface="+mj-ea"/>
                <a:cs typeface="+mj-cs"/>
              </a:rPr>
              <a:t>Certified in Risk and Information Systems Controls (CRISC)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CRISC prepares and enables IT professionals for the challenges of IT and enterprise risk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CRISC certification exam tests applicants over the following domains: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risk identification</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 risk assessment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response and mitigation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and control monitoring and reporting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Applicants must also have three years experience in risk management and IS control</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Information Systems Auditor (CISA)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promotes the CISA as being appropriate for auditing, networking, and security professionals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exam covers the following areas of information systems auditing: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process of auditing information systems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Governance and management of IT</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systems acquisition, development, and implementation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systems operations, maintenance, and support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Protection of information assets </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6731602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697E09D-832C-4385-927E-F7CDB1A21A7E}" type="slidenum">
              <a:rPr lang="en-US" sz="1200" smtClean="0"/>
              <a:pPr eaLnBrk="1" hangingPunct="1"/>
              <a:t>29</a:t>
            </a:fld>
            <a:endParaRPr lang="en-US" sz="1200" dirty="0"/>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185879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887AA9-1D65-4C52-99CE-31501405935A}" type="slidenum">
              <a:rPr lang="en-US" sz="1200" smtClean="0"/>
              <a:pPr eaLnBrk="1" hangingPunct="1"/>
              <a:t>32</a:t>
            </a:fld>
            <a:endParaRPr 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6157502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A65028C-B1DF-425E-9119-E92E0D0E6731}" type="slidenum">
              <a:rPr lang="en-US" sz="1200" smtClean="0"/>
              <a:pPr eaLnBrk="1" hangingPunct="1"/>
              <a:t>33</a:t>
            </a:fld>
            <a:endParaRPr lang="en-US" sz="1200" dirty="0"/>
          </a:p>
        </p:txBody>
      </p:sp>
    </p:spTree>
    <p:extLst>
      <p:ext uri="{BB962C8B-B14F-4D97-AF65-F5344CB8AC3E}">
        <p14:creationId xmlns:p14="http://schemas.microsoft.com/office/powerpoint/2010/main" val="24912088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277BAEB-B785-40C4-B6BF-969170A09110}" type="slidenum">
              <a:rPr lang="en-US" sz="1200" smtClean="0"/>
              <a:pPr eaLnBrk="1" hangingPunct="1"/>
              <a:t>34</a:t>
            </a:fld>
            <a:endParaRPr lang="en-US" sz="1200" dirty="0"/>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261428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organizations may have employees within the InfoSec department who are not prepared by their background or experience for the InfoSec roles they are supposed to perform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circumstances allow and/or strategic imperatives dictate, these employees may be encouraged to use a formal education method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many institutions have no frame of reference for the knowledge and skills that are required for a particular job area, they frequently refer to the certifications offered in that field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training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involves providing members of the organization with detailed information and hands-on instruction to enable them to perform their duties securely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can either develop customized training or outsource all or part of the training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two methods for customizing training for users: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 background:</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General user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Managerial user</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user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Skill level: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Novice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Intermediate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271633E-F548-4E4C-8442-F416AD5FBB96}" type="slidenum">
              <a:rPr lang="en-US" sz="1200" smtClean="0"/>
              <a:pPr eaLnBrk="1" hangingPunct="1"/>
              <a:t>35</a:t>
            </a:fld>
            <a:endParaRPr lang="en-US" sz="1200" dirty="0"/>
          </a:p>
        </p:txBody>
      </p:sp>
    </p:spTree>
    <p:extLst>
      <p:ext uri="{BB962C8B-B14F-4D97-AF65-F5344CB8AC3E}">
        <p14:creationId xmlns:p14="http://schemas.microsoft.com/office/powerpoint/2010/main" val="21586553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DC81AE-323B-4372-BBC9-B457AFC45212}" type="slidenum">
              <a:rPr lang="en-US" sz="1200" smtClean="0"/>
              <a:pPr eaLnBrk="1" hangingPunct="1"/>
              <a:t>36</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9535414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907582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DC81AE-323B-4372-BBC9-B457AFC45212}" type="slidenum">
              <a:rPr lang="en-US" sz="1200" smtClean="0"/>
              <a:pPr eaLnBrk="1" hangingPunct="1"/>
              <a:t>38</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Delivery Methods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Selection of the training delivery method is not always based on the best outcome for the trainee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Often other factors—budget, scheduling, and needs of the organization—come first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One-on-One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Formal Class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Computer-Based Training (CBT)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Distance Learning/Web Seminars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User Support Group</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On-the-Job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Self-Study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Noncomputerized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Implementing Training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each organization develops its own strategy based on the techniques discussed above, the following seven-step methodology generally applies: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1: Identify program scope, goals, and objectives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2: Identify training staff</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3: Identify target audiences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4: Motivate management and employees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5: Administer the program</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6: Maintain the program</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7: Evaluate the program</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Security Awareness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least frequently implemented, but most effective security methods, is the security awareness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programs: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set the stage for training by changing organizational attitudes to realize the importance of security and the adverse consequences of its failure;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remind users of the procedures to be followed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developing an awareness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Focus on people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Refrain from using technical jargon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every available venue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Define learning objectives, state them clearly, and provide sufficient detail and coverage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Keep things light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Don’t overload the users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Help users understand their roles in InfoSec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Take advantage of in-house communications media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the awareness program formal; plan and document all actions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Provide good information early, rather than perfect information late</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Employee Behavior and Awareness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and security training are designed to modify any employee behavior that endangers the security of the organization’s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training and awareness activities can be undermined, however, if management does not set a good example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Effective training and awareness programs make employees accountable for their actions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Warning employees that misconduct, abuse, and misuse of information resources will not be tolerated and that the organization will not defend employees who engage in this behavior can help indemnify the institution against lawsuits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Awareness Techniques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Awareness can take on different forms for particular audiences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awareness program can use many methods to deliver its message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Effective security awareness programs need to be designed with the recognition that people tend to practice a tuning out process (acclimation) and for this reason, awareness techniques should be creative and frequently changed</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Developing Security Awareness Components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security awareness components are available at little or no cost—others can be very expensive if purchased externally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components include the following items: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Videos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Posters and banners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Lectures and conferences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Computer-based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Newsletters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Brochures and flyers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Trinkets (coffee cups, pens, pencils, T-shirts)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Bulletin boards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Security Awareness Conference/Presentations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means of renewing the information security message is to have a guest speaker or even a mini-conference dedicated to the topic—perhaps in association with the formal computer security days: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International Computer Security Day—November 30</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National Computer Security Days—October 31 and April 4</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Tree>
    <p:extLst>
      <p:ext uri="{BB962C8B-B14F-4D97-AF65-F5344CB8AC3E}">
        <p14:creationId xmlns:p14="http://schemas.microsoft.com/office/powerpoint/2010/main" val="17527938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39</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799313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a:ln/>
        </p:spPr>
      </p:sp>
      <p:sp>
        <p:nvSpPr>
          <p:cNvPr id="1280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280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3285BC3-516B-473B-B7DD-B2BBA926FE96}" type="slidenum">
              <a:rPr lang="en-US" sz="1200" smtClean="0"/>
              <a:pPr eaLnBrk="1" hangingPunct="1"/>
              <a:t>40</a:t>
            </a:fld>
            <a:endParaRPr lang="en-US" sz="1200" dirty="0"/>
          </a:p>
        </p:txBody>
      </p:sp>
    </p:spTree>
    <p:extLst>
      <p:ext uri="{BB962C8B-B14F-4D97-AF65-F5344CB8AC3E}">
        <p14:creationId xmlns:p14="http://schemas.microsoft.com/office/powerpoint/2010/main" val="12128673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2909C0F-E781-48E5-A68D-0B2328C7482F}" type="slidenum">
              <a:rPr lang="en-US" sz="1200" smtClean="0"/>
              <a:pPr eaLnBrk="1" hangingPunct="1"/>
              <a:t>41</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make project management skills a priority benefit in the following ways: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Implementing a methodology ensures that no steps are missed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Creating a detailed blueprint of project activities provides a common reference tool and makes all project team members more productive by shortening the learning curve when getting projects underway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Identifying specific responsibilities for all the involved personnel reduces ambiguity and also reduces confusion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Clearly defining project constraints and minimum quality requirements increases the likelihood that the project will stay within them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Establishing performance measures and creating project milestones simplifies project monitoring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Identifying deviations in quality, time, or budget early on enables early correction of the problems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Successful project management relies on careful and realistic project planning coupled with aggressive, proactive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Project success may be defined differently in each organization, but in general a project is deemed a success when: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completed on time or early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completed at or below its budgeted amount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meets all specifications outlined in the approved project definition, and the deliverables are accepted by the end user and/or assigning 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Regardless of the approach, the goal is the same: to have all elements of the InfoSec program completed with quality deliverables, on a timely basis, and within budget</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sz="1000" dirty="0"/>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sz="1000" dirty="0"/>
          </a:p>
        </p:txBody>
      </p:sp>
    </p:spTree>
    <p:extLst>
      <p:ext uri="{BB962C8B-B14F-4D97-AF65-F5344CB8AC3E}">
        <p14:creationId xmlns:p14="http://schemas.microsoft.com/office/powerpoint/2010/main" val="36118004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E08A93-4795-476B-A17D-F955170088C2}" type="slidenum">
              <a:rPr lang="en-US" sz="1200" smtClean="0"/>
              <a:pPr eaLnBrk="1" hangingPunct="1"/>
              <a:t>42</a:t>
            </a:fld>
            <a:endParaRPr lang="en-US" sz="1200" dirty="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kumimoji="0" lang="en-US" sz="4600" b="0" i="0" u="none" strike="noStrike" kern="1200" cap="none" spc="0" normalizeH="0" baseline="0" noProof="0" dirty="0" err="1">
                <a:ln>
                  <a:noFill/>
                </a:ln>
                <a:solidFill>
                  <a:srgbClr val="2C7C9F"/>
                </a:solidFill>
                <a:effectLst/>
                <a:uLnTx/>
                <a:uFillTx/>
                <a:latin typeface="News Gothic MT"/>
                <a:ea typeface="+mj-ea"/>
                <a:cs typeface="+mj-cs"/>
              </a:rPr>
              <a:t>PMBoK</a:t>
            </a:r>
            <a:r>
              <a:rPr kumimoji="0" lang="en-US" sz="4600" b="0" i="0" u="none" strike="noStrike" kern="1200" cap="none" spc="0" normalizeH="0" baseline="0" noProof="0" dirty="0">
                <a:ln>
                  <a:noFill/>
                </a:ln>
                <a:solidFill>
                  <a:srgbClr val="2C7C9F"/>
                </a:solidFill>
                <a:effectLst/>
                <a:uLnTx/>
                <a:uFillTx/>
                <a:latin typeface="News Gothic MT"/>
                <a:ea typeface="+mj-ea"/>
                <a:cs typeface="+mj-cs"/>
              </a:rPr>
              <a:t> (Project Management Body of Knowledge)</a:t>
            </a:r>
            <a:endParaRPr lang="en-US" dirty="0"/>
          </a:p>
        </p:txBody>
      </p:sp>
    </p:spTree>
    <p:extLst>
      <p:ext uri="{BB962C8B-B14F-4D97-AF65-F5344CB8AC3E}">
        <p14:creationId xmlns:p14="http://schemas.microsoft.com/office/powerpoint/2010/main" val="6802690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Slide Image Placeholder 1"/>
          <p:cNvSpPr>
            <a:spLocks noGrp="1" noRot="1" noChangeAspect="1" noTextEdit="1"/>
          </p:cNvSpPr>
          <p:nvPr>
            <p:ph type="sldImg"/>
          </p:nvPr>
        </p:nvSpPr>
        <p:spPr>
          <a:ln/>
        </p:spPr>
      </p:sp>
      <p:sp>
        <p:nvSpPr>
          <p:cNvPr id="1310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310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54C967E-7AE8-46EA-B343-EE84B1329ADE}" type="slidenum">
              <a:rPr lang="en-US" sz="1200" smtClean="0"/>
              <a:pPr eaLnBrk="1" hangingPunct="1"/>
              <a:t>43</a:t>
            </a:fld>
            <a:endParaRPr lang="en-US" sz="1200" dirty="0"/>
          </a:p>
        </p:txBody>
      </p:sp>
    </p:spTree>
    <p:extLst>
      <p:ext uri="{BB962C8B-B14F-4D97-AF65-F5344CB8AC3E}">
        <p14:creationId xmlns:p14="http://schemas.microsoft.com/office/powerpoint/2010/main" val="10844625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E08A93-4795-476B-A17D-F955170088C2}" type="slidenum">
              <a:rPr lang="en-US" sz="1200" smtClean="0"/>
              <a:pPr eaLnBrk="1" hangingPunct="1"/>
              <a:t>44</a:t>
            </a:fld>
            <a:endParaRPr lang="en-US" sz="1200" dirty="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145174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E6388DB-33B0-44A1-A612-F296DC8126E1}" type="slidenum">
              <a:rPr lang="en-US" sz="1200" smtClean="0"/>
              <a:pPr eaLnBrk="1" hangingPunct="1"/>
              <a:t>45</a:t>
            </a:fld>
            <a:endParaRPr lang="en-US" sz="1200" dirty="0"/>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eaLnBrk="1" hangingPunct="1">
              <a:lnSpc>
                <a:spcPct val="90000"/>
              </a:lnSpc>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Work Breakdown Structure: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project plan can be created using a very simple planning tool, such as the work breakdown structure (WBS)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WBS approach, the project plan is first broken down into a few major tasks. Each of these major tasks is placed on the WBS task list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minimum attributes that should be determined for each task 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work to be accomplished (activities and deliverables)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Estimated amount of effort required for completion in hours or workdays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common or specialty skills needed to perform the task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Task interdependencies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Tree>
    <p:extLst>
      <p:ext uri="{BB962C8B-B14F-4D97-AF65-F5344CB8AC3E}">
        <p14:creationId xmlns:p14="http://schemas.microsoft.com/office/powerpoint/2010/main" val="1319786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Slide Image Placeholder 1"/>
          <p:cNvSpPr>
            <a:spLocks noGrp="1" noRot="1" noChangeAspect="1" noTextEdit="1"/>
          </p:cNvSpPr>
          <p:nvPr>
            <p:ph type="sldImg"/>
          </p:nvPr>
        </p:nvSpPr>
        <p:spPr>
          <a:ln/>
        </p:spPr>
      </p:sp>
      <p:sp>
        <p:nvSpPr>
          <p:cNvPr id="151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Task Sequencing Approaches: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project reaches even a relatively modest size, say a few dozen tasks, there can be almost innumerable possibilities for task assignment and scheduling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number of approaches are available to assist the project manager in this sequencing effort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method for sequencing tasks and subtasks in a project plan is known as network scheduling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 refers to the web of possible pathways to project completion from the beginning task to the ending task</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Program Evaluation and Review Technique (PERT):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most popular of networking dependency diagramming techniques, PERT was originally developed in the late 1950s to meet the needs of rapidly expanding government-driven engineering projects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About the same time, a similar project, called the critical path method, was being developed in industry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to take a very complex operation and diagram it in PERT if you can answer three key questions about each activity: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 long will this activity take?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activity occurs immediately before this activity can take place?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activity occurs immediately after this activity?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identifying the path through the various activities, you can determine the critical path</a:t>
            </a:r>
          </a:p>
          <a:p>
            <a:pPr eaLnBrk="1" hangingPunct="1"/>
            <a:endParaRPr lang="en-US" dirty="0"/>
          </a:p>
          <a:p>
            <a:pPr eaLnBrk="1" hangingPunct="1"/>
            <a:endParaRPr lang="en-US" dirty="0"/>
          </a:p>
        </p:txBody>
      </p:sp>
      <p:sp>
        <p:nvSpPr>
          <p:cNvPr id="151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47D843C-78A6-4091-B438-D755FB6551D6}" type="slidenum">
              <a:rPr lang="en-US" altLang="en-US" sz="1200" smtClean="0"/>
              <a:pPr eaLnBrk="1" hangingPunct="1"/>
              <a:t>46</a:t>
            </a:fld>
            <a:endParaRPr lang="en-US" altLang="en-US" sz="1200" dirty="0"/>
          </a:p>
        </p:txBody>
      </p:sp>
    </p:spTree>
    <p:extLst>
      <p:ext uri="{BB962C8B-B14F-4D97-AF65-F5344CB8AC3E}">
        <p14:creationId xmlns:p14="http://schemas.microsoft.com/office/powerpoint/2010/main" val="329264122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ln/>
        </p:spPr>
      </p:sp>
      <p:sp>
        <p:nvSpPr>
          <p:cNvPr id="164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popular project management tool is the bar or Gantt chart, named for Henry Gantt, who developed this method in the early 1900s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network diagrams, Gantt charts are easy to read and understand, and thus easy to present to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simple bar charts are even easier to design and implement than the PERT diagrams, and yield much of the same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Gantt chart lists activities on the vertical axis of a bar chart, and provides a simple timeline on the horizontal axis</a:t>
            </a:r>
          </a:p>
          <a:p>
            <a:pPr eaLnBrk="1" hangingPunct="1"/>
            <a:endParaRPr lang="en-US" dirty="0"/>
          </a:p>
        </p:txBody>
      </p:sp>
      <p:sp>
        <p:nvSpPr>
          <p:cNvPr id="164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BF64299-D8F9-4E97-BAEB-262A6878B1A2}" type="slidenum">
              <a:rPr lang="en-US" altLang="en-US" sz="1200" smtClean="0"/>
              <a:pPr eaLnBrk="1" hangingPunct="1"/>
              <a:t>48</a:t>
            </a:fld>
            <a:endParaRPr lang="en-US" altLang="en-US" sz="1200" dirty="0"/>
          </a:p>
        </p:txBody>
      </p:sp>
    </p:spTree>
    <p:extLst>
      <p:ext uri="{BB962C8B-B14F-4D97-AF65-F5344CB8AC3E}">
        <p14:creationId xmlns:p14="http://schemas.microsoft.com/office/powerpoint/2010/main" val="25440858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5C7F008-BE9B-4D4C-98D1-19190F26B05F}" type="slidenum">
              <a:rPr lang="en-US" sz="1200" smtClean="0"/>
              <a:pPr eaLnBrk="1" hangingPunct="1"/>
              <a:t>49</a:t>
            </a:fld>
            <a:endParaRPr lang="en-US" sz="1200" dirty="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187728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50</a:t>
            </a:fld>
            <a:endParaRPr lang="en-US" sz="1200" dirty="0"/>
          </a:p>
        </p:txBody>
      </p:sp>
    </p:spTree>
    <p:extLst>
      <p:ext uri="{BB962C8B-B14F-4D97-AF65-F5344CB8AC3E}">
        <p14:creationId xmlns:p14="http://schemas.microsoft.com/office/powerpoint/2010/main" val="32943682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51</a:t>
            </a:fld>
            <a:endParaRPr lang="en-US" sz="1200" dirty="0"/>
          </a:p>
        </p:txBody>
      </p:sp>
    </p:spTree>
    <p:extLst>
      <p:ext uri="{BB962C8B-B14F-4D97-AF65-F5344CB8AC3E}">
        <p14:creationId xmlns:p14="http://schemas.microsoft.com/office/powerpoint/2010/main" val="8794351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52</a:t>
            </a:fld>
            <a:endParaRPr lang="en-US" sz="1200" dirty="0"/>
          </a:p>
        </p:txBody>
      </p:sp>
    </p:spTree>
    <p:extLst>
      <p:ext uri="{BB962C8B-B14F-4D97-AF65-F5344CB8AC3E}">
        <p14:creationId xmlns:p14="http://schemas.microsoft.com/office/powerpoint/2010/main" val="21972072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53</a:t>
            </a:fld>
            <a:endParaRPr lang="en-US" sz="1200" dirty="0"/>
          </a:p>
        </p:txBody>
      </p:sp>
    </p:spTree>
    <p:extLst>
      <p:ext uri="{BB962C8B-B14F-4D97-AF65-F5344CB8AC3E}">
        <p14:creationId xmlns:p14="http://schemas.microsoft.com/office/powerpoint/2010/main" val="18732832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54</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55</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10/5/2026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knowledgehut.com/blog/security/ec-council-certification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geeksforgeeks.org/software-engineering/project-evaluation-and-review-technique-pert/"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0.xml"/><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5500" y="723899"/>
            <a:ext cx="8204200" cy="2809875"/>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Developing the Security Program</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85475" y="3929717"/>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5</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List and describe the </a:t>
            </a:r>
            <a:r>
              <a:rPr lang="en-US" sz="2000" b="1" dirty="0">
                <a:solidFill>
                  <a:srgbClr val="000000">
                    <a:lumMod val="75000"/>
                    <a:lumOff val="25000"/>
                  </a:srgbClr>
                </a:solidFill>
                <a:latin typeface="Calibri"/>
              </a:rPr>
              <a:t>functional components </a:t>
            </a:r>
            <a:r>
              <a:rPr lang="en-US" sz="2000" dirty="0">
                <a:solidFill>
                  <a:srgbClr val="000000">
                    <a:lumMod val="75000"/>
                    <a:lumOff val="25000"/>
                  </a:srgbClr>
                </a:solidFill>
                <a:latin typeface="Calibri"/>
              </a:rPr>
              <a:t>of an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how to plan and staff an organization’s information security </a:t>
            </a:r>
            <a:r>
              <a:rPr lang="en-US" sz="2000" b="1" dirty="0">
                <a:solidFill>
                  <a:srgbClr val="000000">
                    <a:lumMod val="75000"/>
                    <a:lumOff val="25000"/>
                  </a:srgbClr>
                </a:solidFill>
                <a:latin typeface="Calibri"/>
              </a:rPr>
              <a:t>program based on its size</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Explain the </a:t>
            </a:r>
            <a:r>
              <a:rPr lang="en-US" sz="2000" b="1" dirty="0">
                <a:solidFill>
                  <a:srgbClr val="000000">
                    <a:lumMod val="75000"/>
                    <a:lumOff val="25000"/>
                  </a:srgbClr>
                </a:solidFill>
                <a:latin typeface="Calibri"/>
              </a:rPr>
              <a:t>internal and external factors </a:t>
            </a:r>
            <a:r>
              <a:rPr lang="en-US" sz="2000" dirty="0">
                <a:solidFill>
                  <a:srgbClr val="000000">
                    <a:lumMod val="75000"/>
                    <a:lumOff val="25000"/>
                  </a:srgbClr>
                </a:solidFill>
                <a:latin typeface="Calibri"/>
              </a:rPr>
              <a:t>that influence the activities and organization of an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List and describe the </a:t>
            </a:r>
            <a:r>
              <a:rPr lang="en-US" sz="2000" b="1" dirty="0">
                <a:solidFill>
                  <a:srgbClr val="000000">
                    <a:lumMod val="75000"/>
                    <a:lumOff val="25000"/>
                  </a:srgbClr>
                </a:solidFill>
                <a:latin typeface="Calibri"/>
              </a:rPr>
              <a:t>typical job titles and functions </a:t>
            </a:r>
            <a:r>
              <a:rPr lang="en-US" sz="2000" dirty="0">
                <a:solidFill>
                  <a:srgbClr val="000000">
                    <a:lumMod val="75000"/>
                    <a:lumOff val="25000"/>
                  </a:srgbClr>
                </a:solidFill>
                <a:latin typeface="Calibri"/>
              </a:rPr>
              <a:t>performed in the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the components of a security </a:t>
            </a:r>
            <a:r>
              <a:rPr lang="en-US" sz="2000" b="1" dirty="0">
                <a:solidFill>
                  <a:srgbClr val="000000">
                    <a:lumMod val="75000"/>
                    <a:lumOff val="25000"/>
                  </a:srgbClr>
                </a:solidFill>
                <a:latin typeface="Calibri"/>
              </a:rPr>
              <a:t>education, training, and awareness </a:t>
            </a:r>
            <a:r>
              <a:rPr lang="en-US" sz="2000" dirty="0">
                <a:solidFill>
                  <a:srgbClr val="000000">
                    <a:lumMod val="75000"/>
                    <a:lumOff val="25000"/>
                  </a:srgbClr>
                </a:solidFill>
                <a:latin typeface="Calibri"/>
              </a:rPr>
              <a:t>program and explain how organizations create and manage these programs</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the role of </a:t>
            </a:r>
            <a:r>
              <a:rPr lang="en-US" sz="2000" b="1" dirty="0">
                <a:solidFill>
                  <a:srgbClr val="000000">
                    <a:lumMod val="75000"/>
                    <a:lumOff val="25000"/>
                  </a:srgbClr>
                </a:solidFill>
                <a:latin typeface="Calibri"/>
              </a:rPr>
              <a:t>project management </a:t>
            </a:r>
            <a:r>
              <a:rPr lang="en-US" sz="2000" dirty="0">
                <a:solidFill>
                  <a:srgbClr val="000000">
                    <a:lumMod val="75000"/>
                    <a:lumOff val="25000"/>
                  </a:srgbClr>
                </a:solidFill>
                <a:latin typeface="Calibri"/>
              </a:rPr>
              <a:t>in information security</a:t>
            </a:r>
            <a:endParaRPr lang="en-GB" dirty="0"/>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365125" y="1538818"/>
            <a:ext cx="8415338" cy="2609945"/>
          </a:xfrm>
        </p:spPr>
        <p:txBody>
          <a:bodyPr>
            <a:normAutofit fontScale="92500"/>
          </a:bodyPr>
          <a:lstStyle/>
          <a:p>
            <a:pPr algn="just"/>
            <a:r>
              <a:rPr lang="en-US" dirty="0"/>
              <a:t>Some organizations use the term “</a:t>
            </a:r>
            <a:r>
              <a:rPr lang="en-US" b="1" dirty="0"/>
              <a:t>security program</a:t>
            </a:r>
            <a:r>
              <a:rPr lang="en-US" dirty="0"/>
              <a:t>” to describe the entire set of personnel, </a:t>
            </a:r>
            <a:r>
              <a:rPr lang="en-US" b="1" dirty="0"/>
              <a:t>plans, policies, and initiatives</a:t>
            </a:r>
            <a:r>
              <a:rPr lang="en-US" dirty="0"/>
              <a:t> related to information security</a:t>
            </a:r>
          </a:p>
          <a:p>
            <a:pPr algn="just"/>
            <a:r>
              <a:rPr lang="en-US" dirty="0"/>
              <a:t>The term “</a:t>
            </a:r>
            <a:r>
              <a:rPr lang="en-US" b="1" dirty="0"/>
              <a:t>information security program</a:t>
            </a:r>
            <a:r>
              <a:rPr lang="en-US" dirty="0"/>
              <a:t>” is used here to describe the structure and organization of the effort to manage risks to an organization’s information assets</a:t>
            </a:r>
          </a:p>
        </p:txBody>
      </p:sp>
      <p:sp>
        <p:nvSpPr>
          <p:cNvPr id="5123" name="Rectangle 4"/>
          <p:cNvSpPr>
            <a:spLocks noGrp="1" noChangeArrowheads="1"/>
          </p:cNvSpPr>
          <p:nvPr>
            <p:ph type="title"/>
          </p:nvPr>
        </p:nvSpPr>
        <p:spPr>
          <a:xfrm>
            <a:off x="549275" y="101226"/>
            <a:ext cx="8042276" cy="832224"/>
          </a:xfrm>
        </p:spPr>
        <p:txBody>
          <a:bodyPr/>
          <a:lstStyle/>
          <a:p>
            <a:r>
              <a:rPr lang="en-US" dirty="0"/>
              <a:t>Organizing for Security</a:t>
            </a:r>
          </a:p>
        </p:txBody>
      </p:sp>
    </p:spTree>
    <p:extLst>
      <p:ext uri="{BB962C8B-B14F-4D97-AF65-F5344CB8AC3E}">
        <p14:creationId xmlns:p14="http://schemas.microsoft.com/office/powerpoint/2010/main" val="11828512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669925" y="1538818"/>
            <a:ext cx="3749675" cy="3947582"/>
          </a:xfrm>
        </p:spPr>
        <p:txBody>
          <a:bodyPr>
            <a:normAutofit fontScale="85000" lnSpcReduction="20000"/>
          </a:bodyPr>
          <a:lstStyle/>
          <a:p>
            <a:r>
              <a:rPr lang="en-US" dirty="0"/>
              <a:t>Risk assessment</a:t>
            </a:r>
          </a:p>
          <a:p>
            <a:r>
              <a:rPr lang="en-US" dirty="0"/>
              <a:t>Risk management</a:t>
            </a:r>
          </a:p>
          <a:p>
            <a:r>
              <a:rPr lang="en-US" dirty="0"/>
              <a:t>Systems testing</a:t>
            </a:r>
          </a:p>
          <a:p>
            <a:r>
              <a:rPr lang="en-US" dirty="0"/>
              <a:t>Policy</a:t>
            </a:r>
          </a:p>
          <a:p>
            <a:r>
              <a:rPr lang="en-US" dirty="0"/>
              <a:t>Legal assessment</a:t>
            </a:r>
          </a:p>
          <a:p>
            <a:r>
              <a:rPr lang="en-US" dirty="0"/>
              <a:t>Incident response</a:t>
            </a:r>
          </a:p>
          <a:p>
            <a:r>
              <a:rPr lang="en-US" dirty="0"/>
              <a:t>Planning</a:t>
            </a:r>
          </a:p>
          <a:p>
            <a:r>
              <a:rPr lang="en-US" dirty="0"/>
              <a:t>Measurement</a:t>
            </a:r>
          </a:p>
        </p:txBody>
      </p:sp>
      <p:sp>
        <p:nvSpPr>
          <p:cNvPr id="6" name="Title 5"/>
          <p:cNvSpPr>
            <a:spLocks noGrp="1"/>
          </p:cNvSpPr>
          <p:nvPr>
            <p:ph type="title"/>
          </p:nvPr>
        </p:nvSpPr>
        <p:spPr>
          <a:xfrm>
            <a:off x="549274" y="107576"/>
            <a:ext cx="8334375" cy="1168774"/>
          </a:xfrm>
        </p:spPr>
        <p:txBody>
          <a:bodyPr/>
          <a:lstStyle/>
          <a:p>
            <a:r>
              <a:rPr lang="en-US" sz="4000" dirty="0">
                <a:highlight>
                  <a:srgbClr val="FFFF00"/>
                </a:highlight>
              </a:rPr>
              <a:t>Functions Needed to Implement the InfoSec Program</a:t>
            </a:r>
            <a:endParaRPr lang="en-US" dirty="0">
              <a:highlight>
                <a:srgbClr val="FFFF00"/>
              </a:highlight>
            </a:endParaRPr>
          </a:p>
        </p:txBody>
      </p:sp>
      <p:sp>
        <p:nvSpPr>
          <p:cNvPr id="8" name="Content Placeholder 7"/>
          <p:cNvSpPr>
            <a:spLocks noGrp="1"/>
          </p:cNvSpPr>
          <p:nvPr>
            <p:ph sz="half" idx="4294967295"/>
          </p:nvPr>
        </p:nvSpPr>
        <p:spPr>
          <a:xfrm>
            <a:off x="4724400" y="1600201"/>
            <a:ext cx="4038600" cy="4241800"/>
          </a:xfrm>
        </p:spPr>
        <p:txBody>
          <a:bodyPr>
            <a:normAutofit fontScale="92500"/>
          </a:bodyPr>
          <a:lstStyle/>
          <a:p>
            <a:r>
              <a:rPr lang="en-US" dirty="0"/>
              <a:t>Compliance</a:t>
            </a:r>
          </a:p>
          <a:p>
            <a:r>
              <a:rPr lang="en-US" dirty="0"/>
              <a:t>Centralized authentication</a:t>
            </a:r>
          </a:p>
          <a:p>
            <a:r>
              <a:rPr lang="en-US" b="1" dirty="0"/>
              <a:t>Systems security administration</a:t>
            </a:r>
          </a:p>
          <a:p>
            <a:r>
              <a:rPr lang="en-US" dirty="0"/>
              <a:t>Training</a:t>
            </a:r>
          </a:p>
          <a:p>
            <a:r>
              <a:rPr lang="en-US" b="1" dirty="0"/>
              <a:t>Network security administration</a:t>
            </a:r>
          </a:p>
          <a:p>
            <a:r>
              <a:rPr lang="en-US" dirty="0"/>
              <a:t>Vulnerability assessment</a:t>
            </a:r>
          </a:p>
        </p:txBody>
      </p:sp>
    </p:spTree>
    <p:extLst>
      <p:ext uri="{BB962C8B-B14F-4D97-AF65-F5344CB8AC3E}">
        <p14:creationId xmlns:p14="http://schemas.microsoft.com/office/powerpoint/2010/main" val="426603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5"/>
          <p:cNvSpPr>
            <a:spLocks noGrp="1" noChangeArrowheads="1"/>
          </p:cNvSpPr>
          <p:nvPr>
            <p:ph type="body" idx="1"/>
          </p:nvPr>
        </p:nvSpPr>
        <p:spPr>
          <a:xfrm>
            <a:off x="304800" y="1502467"/>
            <a:ext cx="8545513" cy="3428631"/>
          </a:xfrm>
        </p:spPr>
        <p:txBody>
          <a:bodyPr/>
          <a:lstStyle/>
          <a:p>
            <a:pPr algn="just"/>
            <a:r>
              <a:rPr lang="en-US" dirty="0"/>
              <a:t>Information security departments in such organizations tend to form and re-form internal groups to meet </a:t>
            </a:r>
            <a:r>
              <a:rPr lang="en-US" b="1" dirty="0"/>
              <a:t>long-term challenges </a:t>
            </a:r>
            <a:r>
              <a:rPr lang="en-US" dirty="0"/>
              <a:t>even as they handle day-to-day security operations</a:t>
            </a:r>
          </a:p>
          <a:p>
            <a:pPr algn="just"/>
            <a:r>
              <a:rPr lang="en-US" b="1" dirty="0"/>
              <a:t>Functions</a:t>
            </a:r>
            <a:r>
              <a:rPr lang="en-US" dirty="0"/>
              <a:t> are likely to be split into groups in contrast to smaller organizations, which typically create fewer groups, perhaps only having one general group of specialists</a:t>
            </a:r>
          </a:p>
        </p:txBody>
      </p:sp>
      <p:sp>
        <p:nvSpPr>
          <p:cNvPr id="7171" name="Rectangle 4"/>
          <p:cNvSpPr>
            <a:spLocks noGrp="1" noChangeArrowheads="1"/>
          </p:cNvSpPr>
          <p:nvPr>
            <p:ph type="title"/>
          </p:nvPr>
        </p:nvSpPr>
        <p:spPr>
          <a:xfrm>
            <a:off x="549274" y="107576"/>
            <a:ext cx="8410575" cy="825874"/>
          </a:xfrm>
        </p:spPr>
        <p:txBody>
          <a:bodyPr/>
          <a:lstStyle/>
          <a:p>
            <a:r>
              <a:rPr lang="en-US" sz="4000" dirty="0"/>
              <a:t>Security in Large Organizations </a:t>
            </a:r>
          </a:p>
        </p:txBody>
      </p:sp>
    </p:spTree>
    <p:extLst>
      <p:ext uri="{BB962C8B-B14F-4D97-AF65-F5344CB8AC3E}">
        <p14:creationId xmlns:p14="http://schemas.microsoft.com/office/powerpoint/2010/main" val="5745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74650" y="105165"/>
            <a:ext cx="8591550" cy="5108185"/>
            <a:chOff x="508000" y="105165"/>
            <a:chExt cx="8458200" cy="4914297"/>
          </a:xfrm>
        </p:grpSpPr>
        <p:pic>
          <p:nvPicPr>
            <p:cNvPr id="3" name="Picture 2" descr="A flowchart shows InfoSec staffing in a large organization. C I S O is divided into technical security, and, risk management and policy. Technical security is further divided into perimeter security, firewall or I D P S, and, malwares and servers. Text reads, 1 to 2 Full-time security managers, 3 to 4 Full-time security administrators or technicians, 3 to 4 Part-time security managers, 10 to 12 Part-time security administrators or technician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8000" y="105165"/>
              <a:ext cx="8458200" cy="4914297"/>
            </a:xfrm>
            <a:prstGeom prst="rect">
              <a:avLst/>
            </a:prstGeom>
            <a:solidFill>
              <a:schemeClr val="bg1"/>
            </a:solidFill>
          </p:spPr>
        </p:pic>
        <p:sp>
          <p:nvSpPr>
            <p:cNvPr id="2" name="TextBox 1"/>
            <p:cNvSpPr txBox="1"/>
            <p:nvPr/>
          </p:nvSpPr>
          <p:spPr>
            <a:xfrm>
              <a:off x="508000" y="4622800"/>
              <a:ext cx="1530350" cy="39666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10302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6837" y="56453"/>
            <a:ext cx="8791413" cy="6758129"/>
            <a:chOff x="66837" y="56453"/>
            <a:chExt cx="8791413" cy="6758129"/>
          </a:xfrm>
        </p:grpSpPr>
        <p:pic>
          <p:nvPicPr>
            <p:cNvPr id="3" name="Picture 2" descr="A flowchart shows InfoSec staffing in a very large organization. C I S O is divided into technical services, and, compliance. Technical services are further divided into vulnerability assessment, malware, and, technical consulting. Compliance is divided into risk assessment, and, risk management. Further, vulnerability assessment is divided into D M Z, infranet, and, clients and servers. Malware is further divided into client, and, server. Technical consulting is further divided into design, architecture, and, implementation. Text reads, 4 to 5 Full-time security managers, 10 to 15 Full-time security administrators or technicians, 5 to 10 Part-time security managers, 30 to 35 Full-time security administrators/ technicia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6837" y="56453"/>
              <a:ext cx="8791413" cy="6744397"/>
            </a:xfrm>
            <a:prstGeom prst="rect">
              <a:avLst/>
            </a:prstGeom>
          </p:spPr>
        </p:pic>
        <p:sp>
          <p:nvSpPr>
            <p:cNvPr id="2" name="TextBox 1"/>
            <p:cNvSpPr txBox="1"/>
            <p:nvPr/>
          </p:nvSpPr>
          <p:spPr>
            <a:xfrm>
              <a:off x="66837" y="6445250"/>
              <a:ext cx="138731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08777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5"/>
          <p:cNvSpPr>
            <a:spLocks noGrp="1" noChangeArrowheads="1"/>
          </p:cNvSpPr>
          <p:nvPr>
            <p:ph type="body" idx="1"/>
          </p:nvPr>
        </p:nvSpPr>
        <p:spPr>
          <a:xfrm>
            <a:off x="584992" y="891118"/>
            <a:ext cx="8415338" cy="4627032"/>
          </a:xfrm>
        </p:spPr>
        <p:txBody>
          <a:bodyPr/>
          <a:lstStyle/>
          <a:p>
            <a:pPr algn="just"/>
            <a:r>
              <a:rPr lang="en-US" dirty="0"/>
              <a:t>Medium-sized organizations may still be large enough to implement the </a:t>
            </a:r>
            <a:r>
              <a:rPr lang="en-US" b="1" dirty="0"/>
              <a:t>multi-tiered</a:t>
            </a:r>
            <a:r>
              <a:rPr lang="en-US" dirty="0"/>
              <a:t> approach to security described for large organizations, though perhaps with fewer dedicated groups and more functions assigned to each group</a:t>
            </a:r>
          </a:p>
          <a:p>
            <a:pPr algn="just"/>
            <a:r>
              <a:rPr lang="en-US" dirty="0"/>
              <a:t>In a medium-sized organization, more of the </a:t>
            </a:r>
            <a:r>
              <a:rPr lang="en-US" b="1" dirty="0"/>
              <a:t>functional areas </a:t>
            </a:r>
            <a:r>
              <a:rPr lang="en-US" dirty="0"/>
              <a:t>are assigned to other departments within IT but outside the InfoSec department</a:t>
            </a:r>
          </a:p>
          <a:p>
            <a:pPr algn="just"/>
            <a:r>
              <a:rPr lang="en-US" dirty="0"/>
              <a:t>The medium-sized organization may only have </a:t>
            </a:r>
            <a:r>
              <a:rPr lang="en-US" b="1" dirty="0"/>
              <a:t>one full-time security person</a:t>
            </a:r>
            <a:r>
              <a:rPr lang="en-US" dirty="0"/>
              <a:t>, with perhaps three individuals with part-time InfoSec responsibilities</a:t>
            </a:r>
          </a:p>
        </p:txBody>
      </p:sp>
      <p:sp>
        <p:nvSpPr>
          <p:cNvPr id="14339" name="Rectangle 4"/>
          <p:cNvSpPr>
            <a:spLocks noGrp="1" noChangeArrowheads="1"/>
          </p:cNvSpPr>
          <p:nvPr>
            <p:ph type="title"/>
          </p:nvPr>
        </p:nvSpPr>
        <p:spPr>
          <a:xfrm>
            <a:off x="549274" y="107576"/>
            <a:ext cx="8486775" cy="673474"/>
          </a:xfrm>
        </p:spPr>
        <p:txBody>
          <a:bodyPr/>
          <a:lstStyle/>
          <a:p>
            <a:r>
              <a:rPr lang="en-US" sz="3200" dirty="0"/>
              <a:t>Security in Medium-Sized Organizations</a:t>
            </a:r>
          </a:p>
        </p:txBody>
      </p:sp>
    </p:spTree>
    <p:extLst>
      <p:ext uri="{BB962C8B-B14F-4D97-AF65-F5344CB8AC3E}">
        <p14:creationId xmlns:p14="http://schemas.microsoft.com/office/powerpoint/2010/main" val="236541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4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99974" y="457200"/>
            <a:ext cx="7701075" cy="4657840"/>
            <a:chOff x="788874" y="190500"/>
            <a:chExt cx="7701075" cy="4657840"/>
          </a:xfrm>
        </p:grpSpPr>
        <p:pic>
          <p:nvPicPr>
            <p:cNvPr id="2" name="Picture 1" descr="A flowchart shows InfoSec staffing in a medium-sized organization. Security manager is divided into security administrator, and, security technician. Text reads, 1 Full-time manager and partial-support staff member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8874" y="190500"/>
              <a:ext cx="7701075" cy="4657840"/>
            </a:xfrm>
            <a:prstGeom prst="rect">
              <a:avLst/>
            </a:prstGeom>
          </p:spPr>
        </p:pic>
        <p:sp>
          <p:nvSpPr>
            <p:cNvPr id="3" name="TextBox 2"/>
            <p:cNvSpPr txBox="1"/>
            <p:nvPr/>
          </p:nvSpPr>
          <p:spPr>
            <a:xfrm>
              <a:off x="788874" y="3987800"/>
              <a:ext cx="1947976" cy="4064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98392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5"/>
          <p:cNvSpPr>
            <a:spLocks noGrp="1" noChangeArrowheads="1"/>
          </p:cNvSpPr>
          <p:nvPr>
            <p:ph type="body" idx="1"/>
          </p:nvPr>
        </p:nvSpPr>
        <p:spPr>
          <a:xfrm>
            <a:off x="191589" y="667485"/>
            <a:ext cx="8677774" cy="4810548"/>
          </a:xfrm>
        </p:spPr>
        <p:txBody>
          <a:bodyPr/>
          <a:lstStyle/>
          <a:p>
            <a:pPr algn="just"/>
            <a:r>
              <a:rPr lang="en-US" dirty="0"/>
              <a:t>In a small organization, InfoSec often becomes the responsibility of a jack-of-all-trades, </a:t>
            </a:r>
            <a:r>
              <a:rPr lang="en-US" b="1" dirty="0"/>
              <a:t>a single security administrator</a:t>
            </a:r>
            <a:r>
              <a:rPr lang="en-US" dirty="0"/>
              <a:t> with perhaps one or two assistants for managing the technical components</a:t>
            </a:r>
          </a:p>
          <a:p>
            <a:pPr algn="just"/>
            <a:r>
              <a:rPr lang="en-US" dirty="0"/>
              <a:t>It is not uncommon in smaller organizations to have the </a:t>
            </a:r>
            <a:r>
              <a:rPr lang="en-US" b="1" dirty="0"/>
              <a:t>systems or network administrators </a:t>
            </a:r>
            <a:r>
              <a:rPr lang="en-US" dirty="0"/>
              <a:t>perform these many roles</a:t>
            </a:r>
          </a:p>
          <a:p>
            <a:pPr algn="just"/>
            <a:r>
              <a:rPr lang="en-US" dirty="0"/>
              <a:t>Because resources are often limited in smaller organizations, the </a:t>
            </a:r>
            <a:r>
              <a:rPr lang="en-US" b="1" dirty="0"/>
              <a:t>security administrator </a:t>
            </a:r>
            <a:r>
              <a:rPr lang="en-US" dirty="0"/>
              <a:t>frequently turns to freeware or open source software to lower the costs of assessing and implementing security</a:t>
            </a:r>
          </a:p>
        </p:txBody>
      </p:sp>
      <p:sp>
        <p:nvSpPr>
          <p:cNvPr id="16387" name="Rectangle 4"/>
          <p:cNvSpPr>
            <a:spLocks noGrp="1" noChangeArrowheads="1"/>
          </p:cNvSpPr>
          <p:nvPr>
            <p:ph type="title"/>
          </p:nvPr>
        </p:nvSpPr>
        <p:spPr>
          <a:xfrm>
            <a:off x="549275" y="107576"/>
            <a:ext cx="8042276" cy="544274"/>
          </a:xfrm>
        </p:spPr>
        <p:txBody>
          <a:bodyPr/>
          <a:lstStyle/>
          <a:p>
            <a:r>
              <a:rPr lang="en-US" sz="4000" dirty="0"/>
              <a:t>Security in Small Organizations</a:t>
            </a:r>
          </a:p>
        </p:txBody>
      </p:sp>
    </p:spTree>
    <p:extLst>
      <p:ext uri="{BB962C8B-B14F-4D97-AF65-F5344CB8AC3E}">
        <p14:creationId xmlns:p14="http://schemas.microsoft.com/office/powerpoint/2010/main" val="210781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11250" y="568053"/>
            <a:ext cx="6645953" cy="4458192"/>
            <a:chOff x="1524000" y="1600200"/>
            <a:chExt cx="6233203" cy="3626342"/>
          </a:xfrm>
        </p:grpSpPr>
        <p:pic>
          <p:nvPicPr>
            <p:cNvPr id="2" name="Picture 1" descr="A flowchart shows InfoSec staffing in a smaller organization. Security manager is divided into security administrator, and, security technician. Text reads, 1 Full-time or part-time manager and part-time support staff member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1600200"/>
              <a:ext cx="6233203" cy="3626342"/>
            </a:xfrm>
            <a:prstGeom prst="rect">
              <a:avLst/>
            </a:prstGeom>
          </p:spPr>
        </p:pic>
        <p:sp>
          <p:nvSpPr>
            <p:cNvPr id="3" name="TextBox 2"/>
            <p:cNvSpPr txBox="1"/>
            <p:nvPr/>
          </p:nvSpPr>
          <p:spPr>
            <a:xfrm>
              <a:off x="1524000" y="4552950"/>
              <a:ext cx="164465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17788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7"/>
          <p:cNvSpPr>
            <a:spLocks noGrp="1" noChangeArrowheads="1"/>
          </p:cNvSpPr>
          <p:nvPr>
            <p:ph type="body" idx="1"/>
          </p:nvPr>
        </p:nvSpPr>
        <p:spPr>
          <a:xfrm>
            <a:off x="365125" y="1149230"/>
            <a:ext cx="8415338" cy="4197470"/>
          </a:xfrm>
        </p:spPr>
        <p:txBody>
          <a:bodyPr>
            <a:normAutofit fontScale="92500" lnSpcReduction="20000"/>
          </a:bodyPr>
          <a:lstStyle/>
          <a:p>
            <a:pPr algn="just"/>
            <a:r>
              <a:rPr lang="en-US" sz="2400" dirty="0"/>
              <a:t>In large organizations, InfoSec is often located within an IT division headed by the </a:t>
            </a:r>
            <a:r>
              <a:rPr lang="en-US" sz="2400" b="1" dirty="0"/>
              <a:t>CISO</a:t>
            </a:r>
            <a:r>
              <a:rPr lang="en-US" sz="2400" dirty="0"/>
              <a:t>, who reports directly to the </a:t>
            </a:r>
            <a:r>
              <a:rPr lang="en-US" sz="2400" b="1" dirty="0"/>
              <a:t>CIO</a:t>
            </a:r>
          </a:p>
          <a:p>
            <a:pPr algn="just"/>
            <a:r>
              <a:rPr lang="en-US" sz="2400" dirty="0"/>
              <a:t>By its very nature, an InfoSec program is sometimes at odds with the </a:t>
            </a:r>
            <a:r>
              <a:rPr lang="en-US" sz="2400" b="1" dirty="0"/>
              <a:t>goals and objectives of the IT </a:t>
            </a:r>
            <a:r>
              <a:rPr lang="en-US" sz="2400" dirty="0"/>
              <a:t>department as a whole</a:t>
            </a:r>
          </a:p>
          <a:p>
            <a:pPr algn="just"/>
            <a:r>
              <a:rPr lang="en-US" sz="2400" dirty="0"/>
              <a:t>Because the goals and objectives of the </a:t>
            </a:r>
            <a:r>
              <a:rPr lang="en-US" sz="2400" b="1" dirty="0"/>
              <a:t>CIO and the CISO </a:t>
            </a:r>
            <a:r>
              <a:rPr lang="en-US" sz="2400" dirty="0"/>
              <a:t>may come in conflict, the current movement is to separate InfoSec from the IT division</a:t>
            </a:r>
          </a:p>
          <a:p>
            <a:pPr algn="just"/>
            <a:r>
              <a:rPr lang="en-US" sz="2400" dirty="0"/>
              <a:t>The challenge is to design a reporting </a:t>
            </a:r>
            <a:r>
              <a:rPr lang="en-US" sz="2400" b="1" dirty="0"/>
              <a:t>structure</a:t>
            </a:r>
            <a:r>
              <a:rPr lang="en-US" sz="2400" dirty="0"/>
              <a:t> for the InfoSec program that balances the competing needs of each of the communities of interest</a:t>
            </a:r>
          </a:p>
        </p:txBody>
      </p:sp>
      <p:sp>
        <p:nvSpPr>
          <p:cNvPr id="18435" name="Rectangle 6"/>
          <p:cNvSpPr>
            <a:spLocks noGrp="1" noChangeArrowheads="1"/>
          </p:cNvSpPr>
          <p:nvPr>
            <p:ph type="title"/>
          </p:nvPr>
        </p:nvSpPr>
        <p:spPr>
          <a:xfrm>
            <a:off x="762000" y="165100"/>
            <a:ext cx="8299450" cy="984130"/>
          </a:xfrm>
        </p:spPr>
        <p:txBody>
          <a:bodyPr/>
          <a:lstStyle/>
          <a:p>
            <a:r>
              <a:rPr lang="en-US" sz="3600" dirty="0"/>
              <a:t>Placing Information Security Within an Organization</a:t>
            </a:r>
          </a:p>
        </p:txBody>
      </p:sp>
    </p:spTree>
    <p:extLst>
      <p:ext uri="{BB962C8B-B14F-4D97-AF65-F5344CB8AC3E}">
        <p14:creationId xmlns:p14="http://schemas.microsoft.com/office/powerpoint/2010/main" val="119679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1" name="Rectangle 3"/>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4909" y="361951"/>
            <a:ext cx="9000159" cy="6311900"/>
            <a:chOff x="-14909" y="361951"/>
            <a:chExt cx="9000159" cy="6311900"/>
          </a:xfrm>
        </p:grpSpPr>
        <p:pic>
          <p:nvPicPr>
            <p:cNvPr id="2" name="Picture 1" descr="A flowchart shows InfoSec reporting to I T department. Board is divided into Audit committee and C E O. C E O is further divided into legal, marketing and sales, information technology, administration services, risk &amp; insurance, human resources, and, internal audit. Further, internal audit is divided into E D P audit, and, quality assurance. Human resources comprises of training. Risk and assurance comprises of business contingency planning. Administration services comprises of physical training. Marketing and sales comprises of public relations. Information technology is further divided into help desk, computer and network operations, systems development, records management, database administration and data warehousing, telecommunications, internet commerce, systems and network administration, and, information security. Information security is further divided into systems development, consulting on security, computer emergency response, systems contingency planning, and, Information security management committee. Text reads, Departments not related to Information Security have been omitted from diagram for clarit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909" y="361951"/>
              <a:ext cx="9000159" cy="6311900"/>
            </a:xfrm>
            <a:prstGeom prst="rect">
              <a:avLst/>
            </a:prstGeom>
          </p:spPr>
        </p:pic>
        <p:sp>
          <p:nvSpPr>
            <p:cNvPr id="3" name="TextBox 2"/>
            <p:cNvSpPr txBox="1"/>
            <p:nvPr/>
          </p:nvSpPr>
          <p:spPr>
            <a:xfrm>
              <a:off x="0" y="5854700"/>
              <a:ext cx="142875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15605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5"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0486" name="Rectangle 6"/>
          <p:cNvSpPr>
            <a:spLocks noChangeArrowheads="1"/>
          </p:cNvSpPr>
          <p:nvPr/>
        </p:nvSpPr>
        <p:spPr bwMode="auto">
          <a:xfrm>
            <a:off x="1776413" y="14970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20650" y="258349"/>
            <a:ext cx="8750300" cy="6390101"/>
            <a:chOff x="120650" y="258349"/>
            <a:chExt cx="8750300" cy="6390101"/>
          </a:xfrm>
        </p:grpSpPr>
        <p:pic>
          <p:nvPicPr>
            <p:cNvPr id="2" name="Picture 1" descr="A flowchart shows InfoSec reporting to broadly defined security department. Board is divided into Audit committee, and, C E O. C E O is further divided into legal, marketing and sales, information technology, administration services, accounting and finance, and, internal audit. Marketing and sales complies of public relations. Further, internal audit is divided into E D P audit, and, quality assurance. Accounting and Finance complies of Risk and Insurance which comprises of Business Contingency Planning). Information technology is divided into help desk, computer and network operations, systems development, records management, database administration and data warehousing, telecommunications, and, internal commerce. Administration services is further divided into human resources and security. Security is further divided into information security, personal security and safety, physical security, and, information security management committee. Information security is further divided into systems development, consulting on security, computer emergency response, and, systems contingency planning. Text reads, Departments not related to Information Security have been omitted from diagram for clarit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20650" y="258349"/>
              <a:ext cx="8750300" cy="6390101"/>
            </a:xfrm>
            <a:prstGeom prst="rect">
              <a:avLst/>
            </a:prstGeom>
          </p:spPr>
        </p:pic>
        <p:sp>
          <p:nvSpPr>
            <p:cNvPr id="3" name="TextBox 2"/>
            <p:cNvSpPr txBox="1"/>
            <p:nvPr/>
          </p:nvSpPr>
          <p:spPr>
            <a:xfrm>
              <a:off x="120650" y="5568950"/>
              <a:ext cx="1460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46550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2535" name="Rectangle 6"/>
          <p:cNvSpPr>
            <a:spLocks noChangeArrowheads="1"/>
          </p:cNvSpPr>
          <p:nvPr/>
        </p:nvSpPr>
        <p:spPr bwMode="auto">
          <a:xfrm>
            <a:off x="0" y="19050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33350" y="269385"/>
            <a:ext cx="8775700" cy="6442565"/>
            <a:chOff x="133350" y="269385"/>
            <a:chExt cx="8775700" cy="6442565"/>
          </a:xfrm>
        </p:grpSpPr>
        <p:pic>
          <p:nvPicPr>
            <p:cNvPr id="2" name="Picture 1" descr="A flowchart of InfoSec reporting to insurance and risk management department. Board is divided into Audit committee, and, C E O. C E O is further divided into legal, marketing and sales, information technology, insurance risk and management, and, internal audit. Marketing &amp; sales comprises of public relations. Further, internal audit is divided into E D P audit, and, quality assurance.  Information technology is divided into help desk, computer and network operations, systems development, records management, database administration and data warehousing, telecommunications, systems and network administration, and, internet commerce. Insurance risk and management is divided into physical security, personal security and safety, and information security. Information security is further divided into systems development, consulting on security, computer emergency response, and, systems contingency planning. Information security is connected to information management security committe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3350" y="269385"/>
              <a:ext cx="8775700" cy="6442565"/>
            </a:xfrm>
            <a:prstGeom prst="rect">
              <a:avLst/>
            </a:prstGeom>
          </p:spPr>
        </p:pic>
        <p:sp>
          <p:nvSpPr>
            <p:cNvPr id="3" name="TextBox 2"/>
            <p:cNvSpPr txBox="1"/>
            <p:nvPr/>
          </p:nvSpPr>
          <p:spPr>
            <a:xfrm>
              <a:off x="133350" y="5607050"/>
              <a:ext cx="1397000" cy="3683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23431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7"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3559" name="Rectangle 6"/>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84150" y="59767"/>
            <a:ext cx="8661400" cy="6601383"/>
            <a:chOff x="184150" y="59767"/>
            <a:chExt cx="8661400" cy="6601383"/>
          </a:xfrm>
        </p:grpSpPr>
        <p:pic>
          <p:nvPicPr>
            <p:cNvPr id="2" name="Picture 1" descr="A flowchart shows InfoSec reporting to strategy and planning department. Board is divided into Audit committee, and, C E O. C E O is further divided into legal, marketing and sales, information technology, strategic and planning, human resources, facility management, and, internal audit. Marketing and sales comprises of public relations. Further, internal audit is divided into E D P audit, and, quality assurance.  Information technology is divided into help desk, computer and network operations, systems development, records management, database administration and data warehousing, telecommunications, systems and network administration, and, internet commerce. Facility management comprises of physical security. Human resources is divided into training, and, personal security and safety. Strategy and planning is further divided into strategic planning, risk and management, and information security, and, business contingency planning. Information security is further divided into computer emergency response, and, systems contingency planning. Information security is connected to information management security committee. Text reads, Departments not related to Information Security have been omitted from diagram for clarit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4150" y="59767"/>
              <a:ext cx="8661400" cy="6601383"/>
            </a:xfrm>
            <a:prstGeom prst="rect">
              <a:avLst/>
            </a:prstGeom>
          </p:spPr>
        </p:pic>
        <p:sp>
          <p:nvSpPr>
            <p:cNvPr id="3" name="TextBox 2"/>
            <p:cNvSpPr txBox="1"/>
            <p:nvPr/>
          </p:nvSpPr>
          <p:spPr>
            <a:xfrm>
              <a:off x="184150" y="5549900"/>
              <a:ext cx="13589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50756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7"/>
          <p:cNvSpPr>
            <a:spLocks noGrp="1" noChangeArrowheads="1"/>
          </p:cNvSpPr>
          <p:nvPr>
            <p:ph type="body" idx="1"/>
          </p:nvPr>
        </p:nvSpPr>
        <p:spPr>
          <a:xfrm>
            <a:off x="1111249" y="1132418"/>
            <a:ext cx="7910513" cy="4265082"/>
          </a:xfrm>
        </p:spPr>
        <p:txBody>
          <a:bodyPr>
            <a:normAutofit/>
          </a:bodyPr>
          <a:lstStyle/>
          <a:p>
            <a:pPr marL="0" indent="0">
              <a:buNone/>
            </a:pPr>
            <a:r>
              <a:rPr lang="en-US" dirty="0"/>
              <a:t>Option 6: Legal Department</a:t>
            </a:r>
          </a:p>
          <a:p>
            <a:pPr marL="0" indent="0">
              <a:buNone/>
            </a:pPr>
            <a:r>
              <a:rPr lang="en-US" dirty="0"/>
              <a:t>Option 7: Internal Audit Department</a:t>
            </a:r>
          </a:p>
          <a:p>
            <a:pPr marL="0" indent="0">
              <a:buNone/>
            </a:pPr>
            <a:r>
              <a:rPr lang="en-US" dirty="0"/>
              <a:t>Option 8: Help Desk </a:t>
            </a:r>
          </a:p>
          <a:p>
            <a:pPr marL="0" indent="0">
              <a:buNone/>
            </a:pPr>
            <a:r>
              <a:rPr lang="en-US" dirty="0"/>
              <a:t>Option 9: Accounting and Finance Department via IT </a:t>
            </a:r>
          </a:p>
          <a:p>
            <a:pPr marL="0" indent="0">
              <a:buNone/>
            </a:pPr>
            <a:r>
              <a:rPr lang="en-US" dirty="0"/>
              <a:t>Option 10: Human Resources Department</a:t>
            </a:r>
          </a:p>
          <a:p>
            <a:pPr marL="0" indent="0">
              <a:buNone/>
            </a:pPr>
            <a:r>
              <a:rPr lang="en-US" dirty="0"/>
              <a:t>Option 11: Facilities Management Department</a:t>
            </a:r>
          </a:p>
          <a:p>
            <a:pPr marL="0" indent="0">
              <a:buNone/>
            </a:pPr>
            <a:r>
              <a:rPr lang="en-US" dirty="0"/>
              <a:t>Option 12: Operations Approach</a:t>
            </a:r>
          </a:p>
        </p:txBody>
      </p:sp>
      <p:sp>
        <p:nvSpPr>
          <p:cNvPr id="24579" name="Rectangle 6"/>
          <p:cNvSpPr>
            <a:spLocks noGrp="1" noChangeArrowheads="1"/>
          </p:cNvSpPr>
          <p:nvPr>
            <p:ph type="title"/>
          </p:nvPr>
        </p:nvSpPr>
        <p:spPr>
          <a:xfrm>
            <a:off x="549275" y="107576"/>
            <a:ext cx="8042276" cy="813174"/>
          </a:xfrm>
        </p:spPr>
        <p:txBody>
          <a:bodyPr/>
          <a:lstStyle/>
          <a:p>
            <a:r>
              <a:rPr lang="en-US" dirty="0"/>
              <a:t>Other Options</a:t>
            </a:r>
          </a:p>
        </p:txBody>
      </p:sp>
    </p:spTree>
    <p:extLst>
      <p:ext uri="{BB962C8B-B14F-4D97-AF65-F5344CB8AC3E}">
        <p14:creationId xmlns:p14="http://schemas.microsoft.com/office/powerpoint/2010/main" val="219300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7"/>
          <p:cNvSpPr>
            <a:spLocks noGrp="1" noChangeArrowheads="1"/>
          </p:cNvSpPr>
          <p:nvPr>
            <p:ph type="body" idx="1"/>
          </p:nvPr>
        </p:nvSpPr>
        <p:spPr>
          <a:xfrm>
            <a:off x="466725" y="1183218"/>
            <a:ext cx="8415338" cy="3991862"/>
          </a:xfrm>
        </p:spPr>
        <p:txBody>
          <a:bodyPr/>
          <a:lstStyle/>
          <a:p>
            <a:pPr algn="just"/>
            <a:r>
              <a:rPr lang="en-US" dirty="0"/>
              <a:t>The information security needs of any organization are unique to its </a:t>
            </a:r>
            <a:r>
              <a:rPr lang="en-US" b="1" dirty="0"/>
              <a:t>culture, size, and budget </a:t>
            </a:r>
          </a:p>
          <a:p>
            <a:pPr algn="just"/>
            <a:r>
              <a:rPr lang="en-US" dirty="0"/>
              <a:t>Determining the level at which the InfoSec program operates on depends on the organization’s </a:t>
            </a:r>
            <a:r>
              <a:rPr lang="en-US" b="1" dirty="0"/>
              <a:t>strategic plan</a:t>
            </a:r>
            <a:r>
              <a:rPr lang="en-US" dirty="0"/>
              <a:t>, and in particular on the plan’s </a:t>
            </a:r>
            <a:r>
              <a:rPr lang="en-US" b="1" dirty="0"/>
              <a:t>vision and mission</a:t>
            </a:r>
            <a:r>
              <a:rPr lang="en-US" dirty="0"/>
              <a:t> statements</a:t>
            </a:r>
          </a:p>
          <a:p>
            <a:pPr algn="just"/>
            <a:r>
              <a:rPr lang="en-US" dirty="0"/>
              <a:t>The CIO and CISO should use these two documents to formulate the </a:t>
            </a:r>
            <a:r>
              <a:rPr lang="en-US" b="1" dirty="0"/>
              <a:t>mission statement </a:t>
            </a:r>
            <a:r>
              <a:rPr lang="en-US" dirty="0"/>
              <a:t>for the information security program</a:t>
            </a:r>
          </a:p>
        </p:txBody>
      </p:sp>
      <p:sp>
        <p:nvSpPr>
          <p:cNvPr id="25603" name="Rectangle 6"/>
          <p:cNvSpPr>
            <a:spLocks noGrp="1" noChangeArrowheads="1"/>
          </p:cNvSpPr>
          <p:nvPr>
            <p:ph type="title"/>
          </p:nvPr>
        </p:nvSpPr>
        <p:spPr>
          <a:xfrm>
            <a:off x="180974" y="107576"/>
            <a:ext cx="8804276" cy="825874"/>
          </a:xfrm>
        </p:spPr>
        <p:txBody>
          <a:bodyPr/>
          <a:lstStyle/>
          <a:p>
            <a:r>
              <a:rPr lang="en-US" sz="3600" dirty="0">
                <a:highlight>
                  <a:srgbClr val="FFFF00"/>
                </a:highlight>
              </a:rPr>
              <a:t>Components of the Security Program</a:t>
            </a:r>
          </a:p>
        </p:txBody>
      </p:sp>
    </p:spTree>
    <p:extLst>
      <p:ext uri="{BB962C8B-B14F-4D97-AF65-F5344CB8AC3E}">
        <p14:creationId xmlns:p14="http://schemas.microsoft.com/office/powerpoint/2010/main" val="128311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4450" y="268701"/>
            <a:ext cx="8712200" cy="6386099"/>
            <a:chOff x="-44450" y="268701"/>
            <a:chExt cx="8712200" cy="6386099"/>
          </a:xfrm>
        </p:grpSpPr>
        <p:pic>
          <p:nvPicPr>
            <p:cNvPr id="3" name="Picture 2" descr="The table provides Elements of a Security Program. The table has 2 columns and 14 rows. The column headings are as follows from left to right: Primary element, Components. The row entries are as follows. Row 1. Primary Element, Policy. Components, Program policy, issue-specific policy, system-specific policy. Row 2. Primary Element, Program management. Components, Central security program, system-level program. Row 3, Primary Element, Risk management. Components, Risk assessment, risk mitigation, uncertainty analysis. Row 4. Primary Element, Life-cycle planning. Components, Security plan, initiation phase, development or acquisition phase, implementation phase, operation or maintenance phase. Row 5. Primary Element, Personnel or user issues. Components, Staffing, user administration. Row 6. Primary Element, Preparing for contingencies and disasters. Components, Business plan, identify resources, develop scenarios, develop strategies, test and revise plan. Row 7. Primary Element, Computer security incident handling. Components, Incident detection, reaction, recovery, follow-up. Row 8. Primary Element, Awareness and training. Components, S E T A plans, awareness projects, policy and procedure training. Row 9. Primary Element, Security considerations in computer support and operations. Components, help desk integration, defending against social engineering, improving system administration. Row 10. Primary Element, Physical and environmental security. Components, Guards, gates, locks and keys, alarms. Row 11. Primary Element, Identification and authentication. Components, Identification, authentication, passwords, advanced authentication. Row 12. Primary Element, Logical access control. Components, Access criteria, access control mechanisms. Row 13. Primary Element. Audit trails. Components, System logs, log review processes, log consolidation and management. Row 14. Primary Element, Cryptography. Components, T K I, V P N, key management, key recovery.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4450" y="268701"/>
              <a:ext cx="8712200" cy="6386099"/>
            </a:xfrm>
            <a:prstGeom prst="rect">
              <a:avLst/>
            </a:prstGeom>
          </p:spPr>
        </p:pic>
        <p:sp>
          <p:nvSpPr>
            <p:cNvPr id="2" name="TextBox 1"/>
            <p:cNvSpPr txBox="1"/>
            <p:nvPr/>
          </p:nvSpPr>
          <p:spPr>
            <a:xfrm>
              <a:off x="247650" y="3683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67261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64331" y="753992"/>
            <a:ext cx="8415338" cy="4796698"/>
          </a:xfrm>
        </p:spPr>
        <p:txBody>
          <a:bodyPr>
            <a:normAutofit fontScale="92500" lnSpcReduction="20000"/>
          </a:bodyPr>
          <a:lstStyle/>
          <a:p>
            <a:pPr algn="just"/>
            <a:r>
              <a:rPr lang="en-US" sz="2200" dirty="0"/>
              <a:t>Selecting an effective mix of InfoSec personnel for an organization requires that you consider a number of criteria; including the </a:t>
            </a:r>
            <a:r>
              <a:rPr lang="en-US" sz="2200" b="1" dirty="0"/>
              <a:t>supply and demand of various skills </a:t>
            </a:r>
            <a:r>
              <a:rPr lang="en-US" sz="2200" dirty="0"/>
              <a:t>and experience levels</a:t>
            </a:r>
          </a:p>
          <a:p>
            <a:pPr algn="just"/>
            <a:r>
              <a:rPr lang="en-US" sz="2200" dirty="0"/>
              <a:t>When demand for personnel with critical </a:t>
            </a:r>
            <a:r>
              <a:rPr lang="en-US" sz="2200" b="1" dirty="0"/>
              <a:t>InfoSec skills </a:t>
            </a:r>
            <a:r>
              <a:rPr lang="en-US" sz="2200" dirty="0"/>
              <a:t>rises quickly, supply often fails to meet it; as demand becomes known, professionals seek to gain the required skills, experience, and credentials</a:t>
            </a:r>
          </a:p>
          <a:p>
            <a:pPr algn="just"/>
            <a:r>
              <a:rPr lang="en-US" sz="2200" dirty="0"/>
              <a:t>Until supply can meet demand, </a:t>
            </a:r>
            <a:r>
              <a:rPr lang="en-US" sz="2200" b="1" dirty="0"/>
              <a:t>competition</a:t>
            </a:r>
            <a:r>
              <a:rPr lang="en-US" sz="2200" dirty="0"/>
              <a:t> for the scarce resource will continue to drive up costs</a:t>
            </a:r>
          </a:p>
          <a:p>
            <a:pPr algn="just"/>
            <a:r>
              <a:rPr lang="en-US" sz="2200" dirty="0"/>
              <a:t>Once the </a:t>
            </a:r>
            <a:r>
              <a:rPr lang="en-US" sz="2200" b="1" dirty="0"/>
              <a:t>supply</a:t>
            </a:r>
            <a:r>
              <a:rPr lang="en-US" sz="2200" dirty="0"/>
              <a:t> is level with or </a:t>
            </a:r>
            <a:r>
              <a:rPr lang="en-US" sz="2200" b="1" dirty="0"/>
              <a:t>higher than demand</a:t>
            </a:r>
            <a:r>
              <a:rPr lang="en-US" sz="2200" dirty="0"/>
              <a:t>, organizations can become more selective and no longer need to pay a premium for those skills</a:t>
            </a:r>
          </a:p>
          <a:p>
            <a:pPr algn="just"/>
            <a:r>
              <a:rPr lang="en-US" sz="2200" dirty="0"/>
              <a:t>This process swings back and forth because the real economy, unlike an </a:t>
            </a:r>
            <a:r>
              <a:rPr lang="en-US" sz="2200" b="1" dirty="0"/>
              <a:t>econometric model</a:t>
            </a:r>
            <a:r>
              <a:rPr lang="en-US" sz="2200" dirty="0"/>
              <a:t>, is seldom in equilibrium for long</a:t>
            </a:r>
          </a:p>
        </p:txBody>
      </p:sp>
      <p:sp>
        <p:nvSpPr>
          <p:cNvPr id="4" name="Title 3"/>
          <p:cNvSpPr>
            <a:spLocks noGrp="1"/>
          </p:cNvSpPr>
          <p:nvPr>
            <p:ph type="title"/>
          </p:nvPr>
        </p:nvSpPr>
        <p:spPr>
          <a:xfrm>
            <a:off x="549275" y="107576"/>
            <a:ext cx="8042276" cy="607648"/>
          </a:xfrm>
        </p:spPr>
        <p:txBody>
          <a:bodyPr/>
          <a:lstStyle/>
          <a:p>
            <a:r>
              <a:rPr lang="en-US" sz="4000" dirty="0"/>
              <a:t>Staffing the Security Function</a:t>
            </a:r>
          </a:p>
        </p:txBody>
      </p:sp>
    </p:spTree>
    <p:extLst>
      <p:ext uri="{BB962C8B-B14F-4D97-AF65-F5344CB8AC3E}">
        <p14:creationId xmlns:p14="http://schemas.microsoft.com/office/powerpoint/2010/main" val="72405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250950"/>
            <a:ext cx="8415338" cy="4273550"/>
          </a:xfrm>
        </p:spPr>
        <p:txBody>
          <a:bodyPr>
            <a:normAutofit fontScale="92500"/>
          </a:bodyPr>
          <a:lstStyle/>
          <a:p>
            <a:pPr algn="just"/>
            <a:r>
              <a:rPr lang="en-US" dirty="0"/>
              <a:t>Due to the relatively recent emergence of InfoSec as a distinct discipline, many organizations are still not certain which </a:t>
            </a:r>
            <a:r>
              <a:rPr lang="en-US" b="1" dirty="0"/>
              <a:t>qualifications competent </a:t>
            </a:r>
            <a:r>
              <a:rPr lang="en-US" dirty="0"/>
              <a:t>InfoSec personnel should have</a:t>
            </a:r>
          </a:p>
          <a:p>
            <a:pPr algn="just"/>
            <a:r>
              <a:rPr lang="en-US" dirty="0"/>
              <a:t>In many cases, the InfoSec staff lacks established </a:t>
            </a:r>
            <a:r>
              <a:rPr lang="en-US" b="1" dirty="0"/>
              <a:t>roles and responsibilities</a:t>
            </a:r>
          </a:p>
          <a:p>
            <a:pPr algn="just"/>
            <a:r>
              <a:rPr lang="en-US" dirty="0"/>
              <a:t>In most cases, organizations look for a </a:t>
            </a:r>
            <a:r>
              <a:rPr lang="en-US" b="1" dirty="0"/>
              <a:t>technically qualified </a:t>
            </a:r>
            <a:r>
              <a:rPr lang="en-US" dirty="0"/>
              <a:t>InfoSec generalist with a solid understanding of how organizations operate</a:t>
            </a:r>
          </a:p>
          <a:p>
            <a:pPr algn="just"/>
            <a:r>
              <a:rPr lang="en-US" dirty="0"/>
              <a:t>In InfoSec, </a:t>
            </a:r>
            <a:r>
              <a:rPr lang="en-US" b="1" dirty="0"/>
              <a:t>overspecialization</a:t>
            </a:r>
            <a:r>
              <a:rPr lang="en-US" dirty="0"/>
              <a:t> may actually be a drawback</a:t>
            </a:r>
          </a:p>
        </p:txBody>
      </p:sp>
      <p:sp>
        <p:nvSpPr>
          <p:cNvPr id="3" name="Title 2"/>
          <p:cNvSpPr>
            <a:spLocks noGrp="1"/>
          </p:cNvSpPr>
          <p:nvPr>
            <p:ph type="title"/>
          </p:nvPr>
        </p:nvSpPr>
        <p:spPr>
          <a:xfrm>
            <a:off x="184150" y="107576"/>
            <a:ext cx="8763000" cy="1143374"/>
          </a:xfrm>
        </p:spPr>
        <p:txBody>
          <a:bodyPr/>
          <a:lstStyle/>
          <a:p>
            <a:r>
              <a:rPr lang="en-US" sz="4000" dirty="0">
                <a:highlight>
                  <a:srgbClr val="FFFF00"/>
                </a:highlight>
              </a:rPr>
              <a:t>Defining the Qualifications and Requirements </a:t>
            </a:r>
          </a:p>
        </p:txBody>
      </p:sp>
    </p:spTree>
    <p:extLst>
      <p:ext uri="{BB962C8B-B14F-4D97-AF65-F5344CB8AC3E}">
        <p14:creationId xmlns:p14="http://schemas.microsoft.com/office/powerpoint/2010/main" val="101277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7"/>
          <p:cNvSpPr>
            <a:spLocks noGrp="1" noChangeArrowheads="1"/>
          </p:cNvSpPr>
          <p:nvPr>
            <p:ph type="body" idx="1"/>
          </p:nvPr>
        </p:nvSpPr>
        <p:spPr>
          <a:xfrm>
            <a:off x="549274" y="895350"/>
            <a:ext cx="8296275" cy="4603750"/>
          </a:xfrm>
        </p:spPr>
        <p:txBody>
          <a:bodyPr>
            <a:normAutofit fontScale="92500" lnSpcReduction="20000"/>
          </a:bodyPr>
          <a:lstStyle/>
          <a:p>
            <a:pPr algn="just"/>
            <a:r>
              <a:rPr lang="en-US" dirty="0"/>
              <a:t>According to Schwartz et al., InfoSec positions can be classified into </a:t>
            </a:r>
            <a:r>
              <a:rPr lang="en-US" b="1" dirty="0"/>
              <a:t>one of three types</a:t>
            </a:r>
            <a:r>
              <a:rPr lang="en-US" dirty="0"/>
              <a:t>: those that define, those that build, and those that administer:</a:t>
            </a:r>
          </a:p>
          <a:p>
            <a:pPr lvl="1" algn="just"/>
            <a:r>
              <a:rPr lang="en-US" b="1" dirty="0"/>
              <a:t>Definers</a:t>
            </a:r>
            <a:r>
              <a:rPr lang="en-US" dirty="0"/>
              <a:t> provide the </a:t>
            </a:r>
            <a:r>
              <a:rPr lang="en-US" b="1" dirty="0"/>
              <a:t>policies, guidelines, and standards</a:t>
            </a:r>
          </a:p>
          <a:p>
            <a:pPr lvl="2" algn="just"/>
            <a:r>
              <a:rPr lang="en-US" dirty="0"/>
              <a:t>They’re the people who do the consulting and the risk assessment, who develop the product and technical architectures</a:t>
            </a:r>
          </a:p>
          <a:p>
            <a:pPr lvl="2" algn="just"/>
            <a:r>
              <a:rPr lang="en-US" dirty="0"/>
              <a:t>These are senior people with a lot of broad knowledge, but often not a lot of depth</a:t>
            </a:r>
          </a:p>
          <a:p>
            <a:pPr lvl="1" algn="just"/>
            <a:r>
              <a:rPr lang="en-US" dirty="0"/>
              <a:t>Then you have the </a:t>
            </a:r>
            <a:r>
              <a:rPr lang="en-US" b="1" dirty="0"/>
              <a:t>builders</a:t>
            </a:r>
          </a:p>
          <a:p>
            <a:pPr lvl="2" algn="just"/>
            <a:r>
              <a:rPr lang="en-US" dirty="0"/>
              <a:t>They’re the real techies, who create and install security solutions</a:t>
            </a:r>
          </a:p>
          <a:p>
            <a:pPr lvl="1" algn="just"/>
            <a:r>
              <a:rPr lang="en-US" dirty="0"/>
              <a:t>Finally, you have the </a:t>
            </a:r>
            <a:r>
              <a:rPr lang="en-US" b="1" dirty="0"/>
              <a:t>people</a:t>
            </a:r>
            <a:r>
              <a:rPr lang="en-US" dirty="0"/>
              <a:t> who operate and administrate the security tools, the security monitoring function, and the people who continuously improve the processes</a:t>
            </a:r>
          </a:p>
        </p:txBody>
      </p:sp>
      <p:sp>
        <p:nvSpPr>
          <p:cNvPr id="26627" name="Rectangle 6"/>
          <p:cNvSpPr>
            <a:spLocks noGrp="1" noChangeArrowheads="1"/>
          </p:cNvSpPr>
          <p:nvPr>
            <p:ph type="title"/>
          </p:nvPr>
        </p:nvSpPr>
        <p:spPr>
          <a:xfrm>
            <a:off x="930275" y="107576"/>
            <a:ext cx="8042276" cy="643862"/>
          </a:xfrm>
        </p:spPr>
        <p:txBody>
          <a:bodyPr/>
          <a:lstStyle/>
          <a:p>
            <a:r>
              <a:rPr lang="en-US" sz="4000" dirty="0">
                <a:highlight>
                  <a:srgbClr val="FFFF00"/>
                </a:highlight>
              </a:rPr>
              <a:t>Information Security Positions</a:t>
            </a:r>
          </a:p>
        </p:txBody>
      </p:sp>
    </p:spTree>
    <p:extLst>
      <p:ext uri="{BB962C8B-B14F-4D97-AF65-F5344CB8AC3E}">
        <p14:creationId xmlns:p14="http://schemas.microsoft.com/office/powerpoint/2010/main" val="3461926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662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62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8">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6628">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62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3"/>
          <p:cNvSpPr>
            <a:spLocks noGrp="1" noChangeArrowheads="1"/>
          </p:cNvSpPr>
          <p:nvPr>
            <p:ph type="body" idx="1"/>
          </p:nvPr>
        </p:nvSpPr>
        <p:spPr>
          <a:xfrm>
            <a:off x="415925" y="875106"/>
            <a:ext cx="8415338" cy="4687437"/>
          </a:xfrm>
        </p:spPr>
        <p:txBody>
          <a:bodyPr>
            <a:normAutofit fontScale="92500" lnSpcReduction="10000"/>
          </a:bodyPr>
          <a:lstStyle/>
          <a:p>
            <a:r>
              <a:rPr lang="en-US" sz="2400" dirty="0"/>
              <a:t>A typical organization has a number of </a:t>
            </a:r>
            <a:r>
              <a:rPr lang="en-US" sz="2400" b="1" dirty="0"/>
              <a:t>individuals</a:t>
            </a:r>
            <a:r>
              <a:rPr lang="en-US" sz="2400" dirty="0"/>
              <a:t> with information security responsibilities</a:t>
            </a:r>
          </a:p>
          <a:p>
            <a:r>
              <a:rPr lang="en-US" sz="2400" dirty="0"/>
              <a:t>While the </a:t>
            </a:r>
            <a:r>
              <a:rPr lang="en-US" sz="2400" b="1" dirty="0"/>
              <a:t>titles</a:t>
            </a:r>
            <a:r>
              <a:rPr lang="en-US" sz="2400" dirty="0"/>
              <a:t> used may be different, most of the job functions fit into one of the following:</a:t>
            </a:r>
          </a:p>
          <a:p>
            <a:pPr lvl="1"/>
            <a:r>
              <a:rPr lang="en-US" sz="2000" b="1" dirty="0"/>
              <a:t>Chief information security officer </a:t>
            </a:r>
            <a:r>
              <a:rPr lang="en-US" sz="2000" dirty="0"/>
              <a:t>(CISO) or chief security officer (CSO)</a:t>
            </a:r>
          </a:p>
          <a:p>
            <a:pPr lvl="1"/>
            <a:r>
              <a:rPr lang="en-US" sz="2000" dirty="0"/>
              <a:t>Security managers</a:t>
            </a:r>
          </a:p>
          <a:p>
            <a:pPr lvl="1"/>
            <a:r>
              <a:rPr lang="en-US" sz="2000" dirty="0"/>
              <a:t>Security administrators and analysts</a:t>
            </a:r>
          </a:p>
          <a:p>
            <a:pPr lvl="1"/>
            <a:r>
              <a:rPr lang="en-US" sz="2000" dirty="0"/>
              <a:t>Security technicians</a:t>
            </a:r>
          </a:p>
          <a:p>
            <a:pPr lvl="1"/>
            <a:r>
              <a:rPr lang="en-US" sz="2000" dirty="0"/>
              <a:t>Security staffers and watchstanders</a:t>
            </a:r>
          </a:p>
          <a:p>
            <a:pPr lvl="1"/>
            <a:r>
              <a:rPr lang="en-US" sz="2000" dirty="0"/>
              <a:t>Security consultants</a:t>
            </a:r>
          </a:p>
          <a:p>
            <a:pPr lvl="1"/>
            <a:r>
              <a:rPr lang="en-US" sz="2000" dirty="0"/>
              <a:t>Security officers and investigators</a:t>
            </a:r>
          </a:p>
          <a:p>
            <a:pPr lvl="1"/>
            <a:r>
              <a:rPr lang="en-US" sz="2000" dirty="0"/>
              <a:t>Help desk personnel</a:t>
            </a:r>
          </a:p>
        </p:txBody>
      </p:sp>
      <p:sp>
        <p:nvSpPr>
          <p:cNvPr id="27651" name="Rectangle 2"/>
          <p:cNvSpPr>
            <a:spLocks noGrp="1" noChangeArrowheads="1"/>
          </p:cNvSpPr>
          <p:nvPr>
            <p:ph type="title"/>
          </p:nvPr>
        </p:nvSpPr>
        <p:spPr>
          <a:xfrm>
            <a:off x="550862" y="190123"/>
            <a:ext cx="8042276" cy="567288"/>
          </a:xfrm>
        </p:spPr>
        <p:txBody>
          <a:bodyPr/>
          <a:lstStyle/>
          <a:p>
            <a:r>
              <a:rPr lang="en-US" sz="2800" dirty="0"/>
              <a:t>Information Security Positions (Continued)</a:t>
            </a:r>
          </a:p>
        </p:txBody>
      </p:sp>
    </p:spTree>
    <p:extLst>
      <p:ext uri="{BB962C8B-B14F-4D97-AF65-F5344CB8AC3E}">
        <p14:creationId xmlns:p14="http://schemas.microsoft.com/office/powerpoint/2010/main" val="2551187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65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65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765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765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93565" y="165099"/>
            <a:ext cx="8655269" cy="4588717"/>
            <a:chOff x="193565" y="165099"/>
            <a:chExt cx="8655269" cy="4588717"/>
          </a:xfrm>
        </p:grpSpPr>
        <p:pic>
          <p:nvPicPr>
            <p:cNvPr id="2" name="Picture 1" descr="A flowchart shows InfoSec roles. Chief information security officer is divided into Information security consultant, information security manager, and, physical security manager. Information security manager is divided into Information security technician/engineer and Information security administrator. Physical security manager to physical security offic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3565" y="165099"/>
              <a:ext cx="8655269" cy="4588717"/>
            </a:xfrm>
            <a:prstGeom prst="rect">
              <a:avLst/>
            </a:prstGeom>
          </p:spPr>
        </p:pic>
        <p:sp>
          <p:nvSpPr>
            <p:cNvPr id="3" name="TextBox 2"/>
            <p:cNvSpPr txBox="1"/>
            <p:nvPr/>
          </p:nvSpPr>
          <p:spPr>
            <a:xfrm>
              <a:off x="193565" y="4254500"/>
              <a:ext cx="2060685" cy="499316"/>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625112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4"/>
          <p:cNvSpPr>
            <a:spLocks noGrp="1" noChangeArrowheads="1"/>
          </p:cNvSpPr>
          <p:nvPr>
            <p:ph type="title"/>
          </p:nvPr>
        </p:nvSpPr>
        <p:spPr>
          <a:xfrm>
            <a:off x="549275" y="107576"/>
            <a:ext cx="8042276" cy="1166278"/>
          </a:xfrm>
        </p:spPr>
        <p:txBody>
          <a:bodyPr>
            <a:normAutofit fontScale="90000"/>
          </a:bodyPr>
          <a:lstStyle/>
          <a:p>
            <a:r>
              <a:rPr lang="en-US" dirty="0">
                <a:highlight>
                  <a:srgbClr val="FFFF00"/>
                </a:highlight>
              </a:rPr>
              <a:t>Information Security Professional Credentials</a:t>
            </a:r>
          </a:p>
        </p:txBody>
      </p:sp>
      <p:sp>
        <p:nvSpPr>
          <p:cNvPr id="20484" name="Rectangle 5"/>
          <p:cNvSpPr>
            <a:spLocks noGrp="1" noChangeArrowheads="1"/>
          </p:cNvSpPr>
          <p:nvPr>
            <p:ph type="body" idx="1"/>
          </p:nvPr>
        </p:nvSpPr>
        <p:spPr>
          <a:xfrm>
            <a:off x="288223" y="1257300"/>
            <a:ext cx="8556922" cy="4343400"/>
          </a:xfrm>
        </p:spPr>
        <p:txBody>
          <a:bodyPr>
            <a:normAutofit fontScale="85000" lnSpcReduction="10000"/>
          </a:bodyPr>
          <a:lstStyle/>
          <a:p>
            <a:pPr algn="just"/>
            <a:r>
              <a:rPr lang="en-US" dirty="0"/>
              <a:t>Many organizations rely to some extent on recognizable </a:t>
            </a:r>
            <a:r>
              <a:rPr lang="en-US" b="1" dirty="0"/>
              <a:t>professional certifications </a:t>
            </a:r>
            <a:r>
              <a:rPr lang="en-US" dirty="0"/>
              <a:t>to ascertain the level of knowledge and experience possessed by any given candidate</a:t>
            </a:r>
          </a:p>
          <a:p>
            <a:pPr algn="just"/>
            <a:r>
              <a:rPr lang="en-US" dirty="0"/>
              <a:t>Because some certification programs are relatively new, their precise value is </a:t>
            </a:r>
            <a:r>
              <a:rPr lang="en-US" b="1" dirty="0"/>
              <a:t>not fully understood </a:t>
            </a:r>
            <a:r>
              <a:rPr lang="en-US" dirty="0"/>
              <a:t>by most hiring organizations</a:t>
            </a:r>
          </a:p>
          <a:p>
            <a:pPr algn="just"/>
            <a:r>
              <a:rPr lang="en-US" dirty="0"/>
              <a:t>The </a:t>
            </a:r>
            <a:r>
              <a:rPr lang="en-US" b="1" dirty="0"/>
              <a:t>certifying bodies </a:t>
            </a:r>
            <a:r>
              <a:rPr lang="en-US" dirty="0"/>
              <a:t>work diligently to educate their constituent communities on the value and qualifications of their certification recipients</a:t>
            </a:r>
          </a:p>
          <a:p>
            <a:pPr algn="just"/>
            <a:r>
              <a:rPr lang="en-US" dirty="0"/>
              <a:t>Employers </a:t>
            </a:r>
            <a:r>
              <a:rPr lang="en-US" b="1" dirty="0"/>
              <a:t>struggle to match certifications </a:t>
            </a:r>
            <a:r>
              <a:rPr lang="en-US" dirty="0"/>
              <a:t>to position requirements, while potential information security workers try to determine which certification programs will help them in the job market </a:t>
            </a:r>
          </a:p>
        </p:txBody>
      </p:sp>
    </p:spTree>
    <p:extLst>
      <p:ext uri="{BB962C8B-B14F-4D97-AF65-F5344CB8AC3E}">
        <p14:creationId xmlns:p14="http://schemas.microsoft.com/office/powerpoint/2010/main" val="3254899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4843"/>
          </a:xfrm>
        </p:spPr>
        <p:txBody>
          <a:bodyPr/>
          <a:lstStyle/>
          <a:p>
            <a:r>
              <a:rPr lang="en-US" dirty="0">
                <a:highlight>
                  <a:srgbClr val="FFFF00"/>
                </a:highlight>
              </a:rPr>
              <a:t>(ISC)</a:t>
            </a:r>
            <a:r>
              <a:rPr lang="en-US" baseline="30000" dirty="0">
                <a:highlight>
                  <a:srgbClr val="FFFF00"/>
                </a:highlight>
              </a:rPr>
              <a:t>2</a:t>
            </a:r>
            <a:r>
              <a:rPr lang="en-US" dirty="0">
                <a:highlight>
                  <a:srgbClr val="FFFF00"/>
                </a:highlight>
              </a:rPr>
              <a:t> Certifications</a:t>
            </a:r>
          </a:p>
        </p:txBody>
      </p:sp>
      <p:sp>
        <p:nvSpPr>
          <p:cNvPr id="3" name="Content Placeholder 2"/>
          <p:cNvSpPr>
            <a:spLocks noGrp="1"/>
          </p:cNvSpPr>
          <p:nvPr>
            <p:ph idx="1"/>
          </p:nvPr>
        </p:nvSpPr>
        <p:spPr>
          <a:xfrm>
            <a:off x="612337" y="969580"/>
            <a:ext cx="8329864" cy="4343400"/>
          </a:xfrm>
        </p:spPr>
        <p:txBody>
          <a:bodyPr>
            <a:normAutofit fontScale="92500"/>
          </a:bodyPr>
          <a:lstStyle/>
          <a:p>
            <a:pPr algn="just"/>
            <a:r>
              <a:rPr lang="en-US" dirty="0"/>
              <a:t>The </a:t>
            </a:r>
            <a:r>
              <a:rPr lang="en-US" b="1" dirty="0"/>
              <a:t>I</a:t>
            </a:r>
            <a:r>
              <a:rPr lang="en-US" dirty="0"/>
              <a:t>nternational </a:t>
            </a:r>
            <a:r>
              <a:rPr lang="en-US" b="1" dirty="0"/>
              <a:t>I</a:t>
            </a:r>
            <a:r>
              <a:rPr lang="en-US" dirty="0"/>
              <a:t>nformation </a:t>
            </a:r>
            <a:r>
              <a:rPr lang="en-US" b="1" dirty="0"/>
              <a:t>S</a:t>
            </a:r>
            <a:r>
              <a:rPr lang="en-US" dirty="0"/>
              <a:t>ystems </a:t>
            </a:r>
            <a:r>
              <a:rPr lang="en-US" b="1" dirty="0"/>
              <a:t>S</a:t>
            </a:r>
            <a:r>
              <a:rPr lang="en-US" dirty="0"/>
              <a:t>ecurity </a:t>
            </a:r>
            <a:r>
              <a:rPr lang="en-US" b="1" dirty="0"/>
              <a:t>C</a:t>
            </a:r>
            <a:r>
              <a:rPr lang="en-US" dirty="0"/>
              <a:t>ertification </a:t>
            </a:r>
            <a:r>
              <a:rPr lang="en-US" b="1" dirty="0"/>
              <a:t>C</a:t>
            </a:r>
            <a:r>
              <a:rPr lang="en-US" dirty="0"/>
              <a:t>onsortium </a:t>
            </a:r>
            <a:r>
              <a:rPr lang="en-US" b="1" dirty="0"/>
              <a:t>(ISC)</a:t>
            </a:r>
            <a:r>
              <a:rPr lang="en-US" b="1" baseline="30000" dirty="0"/>
              <a:t>2</a:t>
            </a:r>
            <a:r>
              <a:rPr lang="en-US" b="1" dirty="0"/>
              <a:t> </a:t>
            </a:r>
            <a:r>
              <a:rPr lang="en-US" dirty="0"/>
              <a:t>offers several managerial security-related certifications, among them:</a:t>
            </a:r>
          </a:p>
          <a:p>
            <a:pPr lvl="1" algn="just"/>
            <a:r>
              <a:rPr lang="en-US" dirty="0"/>
              <a:t>Certified Information Systems Security Professional </a:t>
            </a:r>
            <a:r>
              <a:rPr lang="en-US" b="1" dirty="0"/>
              <a:t>(CISSP) </a:t>
            </a:r>
          </a:p>
          <a:p>
            <a:pPr lvl="1" algn="just"/>
            <a:r>
              <a:rPr lang="en-US" dirty="0"/>
              <a:t>Systems Security Certified Practitioner </a:t>
            </a:r>
            <a:r>
              <a:rPr lang="en-US" b="1" dirty="0"/>
              <a:t>(SSCP)</a:t>
            </a:r>
          </a:p>
          <a:p>
            <a:pPr lvl="1" algn="just"/>
            <a:r>
              <a:rPr lang="en-US" dirty="0"/>
              <a:t>Certified Authorization Professional </a:t>
            </a:r>
            <a:r>
              <a:rPr lang="en-US" b="1" dirty="0"/>
              <a:t>(CAP)</a:t>
            </a:r>
          </a:p>
          <a:p>
            <a:pPr lvl="1" algn="just"/>
            <a:r>
              <a:rPr lang="en-US" dirty="0"/>
              <a:t>Certified Cyber Forensics Professional </a:t>
            </a:r>
            <a:r>
              <a:rPr lang="en-US" b="1" dirty="0"/>
              <a:t>(CCFP)</a:t>
            </a:r>
          </a:p>
          <a:p>
            <a:pPr lvl="1" algn="just"/>
            <a:r>
              <a:rPr lang="en-US" dirty="0"/>
              <a:t>Certified Cloud Security Professional </a:t>
            </a:r>
            <a:r>
              <a:rPr lang="en-US" b="1" dirty="0"/>
              <a:t>(CCSP)</a:t>
            </a:r>
          </a:p>
          <a:p>
            <a:pPr lvl="1" algn="just"/>
            <a:r>
              <a:rPr lang="en-US" dirty="0"/>
              <a:t>Certified Secure Software Lifecycle Professional </a:t>
            </a:r>
            <a:r>
              <a:rPr lang="en-US" b="1" dirty="0"/>
              <a:t>(CSSLP)</a:t>
            </a:r>
          </a:p>
          <a:p>
            <a:pPr lvl="1" algn="just"/>
            <a:r>
              <a:rPr lang="en-US" dirty="0"/>
              <a:t>Health Care Information Security and Privacy Practitioner </a:t>
            </a:r>
            <a:r>
              <a:rPr lang="en-US" b="1" dirty="0"/>
              <a:t>(HCISPP)</a:t>
            </a:r>
          </a:p>
        </p:txBody>
      </p:sp>
    </p:spTree>
    <p:extLst>
      <p:ext uri="{BB962C8B-B14F-4D97-AF65-F5344CB8AC3E}">
        <p14:creationId xmlns:p14="http://schemas.microsoft.com/office/powerpoint/2010/main" val="2031625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01417"/>
          </a:xfrm>
        </p:spPr>
        <p:txBody>
          <a:bodyPr>
            <a:normAutofit/>
          </a:bodyPr>
          <a:lstStyle/>
          <a:p>
            <a:r>
              <a:rPr lang="en-US" dirty="0"/>
              <a:t>Other (ISC)</a:t>
            </a:r>
            <a:r>
              <a:rPr lang="en-US" baseline="30000" dirty="0"/>
              <a:t>2</a:t>
            </a:r>
            <a:r>
              <a:rPr lang="en-US" dirty="0"/>
              <a:t> Certifications </a:t>
            </a:r>
          </a:p>
        </p:txBody>
      </p:sp>
      <p:sp>
        <p:nvSpPr>
          <p:cNvPr id="3" name="Content Placeholder 2"/>
          <p:cNvSpPr>
            <a:spLocks noGrp="1"/>
          </p:cNvSpPr>
          <p:nvPr>
            <p:ph idx="1"/>
          </p:nvPr>
        </p:nvSpPr>
        <p:spPr>
          <a:xfrm>
            <a:off x="331076" y="931742"/>
            <a:ext cx="8686800" cy="4419600"/>
          </a:xfrm>
        </p:spPr>
        <p:txBody>
          <a:bodyPr>
            <a:normAutofit fontScale="92500" lnSpcReduction="10000"/>
          </a:bodyPr>
          <a:lstStyle/>
          <a:p>
            <a:r>
              <a:rPr lang="en-US" dirty="0"/>
              <a:t>In addition to the </a:t>
            </a:r>
            <a:r>
              <a:rPr lang="en-US" b="1" dirty="0"/>
              <a:t>CISSP</a:t>
            </a:r>
            <a:r>
              <a:rPr lang="en-US" dirty="0"/>
              <a:t> and its concentrations, and the SSCP, (ISC)</a:t>
            </a:r>
            <a:r>
              <a:rPr lang="en-US" baseline="30000" dirty="0"/>
              <a:t>2</a:t>
            </a:r>
            <a:r>
              <a:rPr lang="en-US" dirty="0"/>
              <a:t> offers additional, </a:t>
            </a:r>
            <a:r>
              <a:rPr lang="en-US" b="1" dirty="0"/>
              <a:t>specialized</a:t>
            </a:r>
            <a:r>
              <a:rPr lang="en-US" dirty="0"/>
              <a:t> certifications:</a:t>
            </a:r>
          </a:p>
          <a:p>
            <a:pPr lvl="1"/>
            <a:r>
              <a:rPr lang="en-US" dirty="0"/>
              <a:t>Certified Authorization Professional </a:t>
            </a:r>
            <a:r>
              <a:rPr lang="en-US" b="1" dirty="0"/>
              <a:t>(CAP</a:t>
            </a:r>
            <a:r>
              <a:rPr lang="en-US" dirty="0"/>
              <a:t>)—For individuals responsible for maintaining and authorizing systems</a:t>
            </a:r>
          </a:p>
          <a:p>
            <a:pPr lvl="1"/>
            <a:r>
              <a:rPr lang="en-US" dirty="0"/>
              <a:t>Certified Cyber Forensics Professional </a:t>
            </a:r>
            <a:r>
              <a:rPr lang="en-US" b="1" dirty="0"/>
              <a:t>(CCFP</a:t>
            </a:r>
            <a:r>
              <a:rPr lang="en-US" dirty="0"/>
              <a:t>)—For individuals with digital forensics responsibility</a:t>
            </a:r>
          </a:p>
          <a:p>
            <a:pPr lvl="1"/>
            <a:r>
              <a:rPr lang="en-US" dirty="0"/>
              <a:t>Certified Cloud Security Professional </a:t>
            </a:r>
            <a:r>
              <a:rPr lang="en-US" b="1" dirty="0"/>
              <a:t>(CCSP</a:t>
            </a:r>
            <a:r>
              <a:rPr lang="en-US" dirty="0"/>
              <a:t>)—For individuals with responsibility for cloud-based systems security</a:t>
            </a:r>
          </a:p>
          <a:p>
            <a:pPr lvl="1"/>
            <a:r>
              <a:rPr lang="en-US" dirty="0"/>
              <a:t>Certified Secure Software Lifecycle Professional </a:t>
            </a:r>
            <a:r>
              <a:rPr lang="en-US" b="1" dirty="0"/>
              <a:t>(CSSLP</a:t>
            </a:r>
            <a:r>
              <a:rPr lang="en-US" dirty="0"/>
              <a:t>)—For individuals with responsibility for the development and implementation of secure software</a:t>
            </a:r>
          </a:p>
          <a:p>
            <a:pPr lvl="1"/>
            <a:r>
              <a:rPr lang="en-US" dirty="0"/>
              <a:t>Health Care Information Security and Privacy Practitioner </a:t>
            </a:r>
            <a:r>
              <a:rPr lang="en-US" b="1" dirty="0"/>
              <a:t>(HCISPP</a:t>
            </a:r>
            <a:r>
              <a:rPr lang="en-US" dirty="0"/>
              <a:t>)—For individuals working in the healthcare field or with responsibilities to manage, audit, or secure healthcare systems</a:t>
            </a:r>
          </a:p>
        </p:txBody>
      </p:sp>
    </p:spTree>
    <p:extLst>
      <p:ext uri="{BB962C8B-B14F-4D97-AF65-F5344CB8AC3E}">
        <p14:creationId xmlns:p14="http://schemas.microsoft.com/office/powerpoint/2010/main" val="6912936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3"/>
          </a:xfrm>
        </p:spPr>
        <p:txBody>
          <a:bodyPr/>
          <a:lstStyle/>
          <a:p>
            <a:r>
              <a:rPr lang="en-US" dirty="0">
                <a:highlight>
                  <a:srgbClr val="FFFF00"/>
                </a:highlight>
              </a:rPr>
              <a:t>ISACA Certifications</a:t>
            </a:r>
          </a:p>
        </p:txBody>
      </p:sp>
      <p:sp>
        <p:nvSpPr>
          <p:cNvPr id="3" name="Content Placeholder 2"/>
          <p:cNvSpPr>
            <a:spLocks noGrp="1"/>
          </p:cNvSpPr>
          <p:nvPr>
            <p:ph idx="1"/>
          </p:nvPr>
        </p:nvSpPr>
        <p:spPr>
          <a:xfrm>
            <a:off x="550862" y="1046183"/>
            <a:ext cx="8042276" cy="4343400"/>
          </a:xfrm>
        </p:spPr>
        <p:txBody>
          <a:bodyPr>
            <a:normAutofit/>
          </a:bodyPr>
          <a:lstStyle/>
          <a:p>
            <a:r>
              <a:rPr lang="en-US" dirty="0"/>
              <a:t>Formerly known as the </a:t>
            </a:r>
            <a:r>
              <a:rPr lang="en-US" b="1" dirty="0"/>
              <a:t>Information Systems Audit and Control Association</a:t>
            </a:r>
            <a:r>
              <a:rPr lang="en-US" dirty="0"/>
              <a:t>, ISACA promotes four certifications: </a:t>
            </a:r>
          </a:p>
          <a:p>
            <a:pPr lvl="1"/>
            <a:r>
              <a:rPr lang="en-US" dirty="0"/>
              <a:t>Certified Information Security Manager </a:t>
            </a:r>
            <a:r>
              <a:rPr lang="en-US" b="1" dirty="0"/>
              <a:t>(CISM)</a:t>
            </a:r>
          </a:p>
          <a:p>
            <a:pPr lvl="1"/>
            <a:r>
              <a:rPr lang="en-US" dirty="0"/>
              <a:t>Certified Information Security Auditor </a:t>
            </a:r>
            <a:r>
              <a:rPr lang="en-US" b="1" dirty="0"/>
              <a:t>(CISA)</a:t>
            </a:r>
          </a:p>
          <a:p>
            <a:pPr lvl="1"/>
            <a:r>
              <a:rPr lang="en-US" dirty="0"/>
              <a:t>Certified in the Governance of Enterprise IT </a:t>
            </a:r>
            <a:r>
              <a:rPr lang="en-US" b="1" dirty="0"/>
              <a:t>(CGEIT)</a:t>
            </a:r>
          </a:p>
          <a:p>
            <a:pPr lvl="1"/>
            <a:r>
              <a:rPr lang="en-US" dirty="0"/>
              <a:t>Certified in Risk and Information Systems Control </a:t>
            </a:r>
            <a:r>
              <a:rPr lang="en-US" b="1" dirty="0"/>
              <a:t>(CRISC)</a:t>
            </a:r>
          </a:p>
        </p:txBody>
      </p:sp>
    </p:spTree>
    <p:extLst>
      <p:ext uri="{BB962C8B-B14F-4D97-AF65-F5344CB8AC3E}">
        <p14:creationId xmlns:p14="http://schemas.microsoft.com/office/powerpoint/2010/main" val="692729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4"/>
          <p:cNvSpPr>
            <a:spLocks noGrp="1" noChangeArrowheads="1"/>
          </p:cNvSpPr>
          <p:nvPr>
            <p:ph type="title"/>
          </p:nvPr>
        </p:nvSpPr>
        <p:spPr>
          <a:xfrm>
            <a:off x="549275" y="107576"/>
            <a:ext cx="8042276" cy="575738"/>
          </a:xfrm>
        </p:spPr>
        <p:txBody>
          <a:bodyPr>
            <a:normAutofit fontScale="90000"/>
          </a:bodyPr>
          <a:lstStyle/>
          <a:p>
            <a:r>
              <a:rPr lang="en-US" dirty="0">
                <a:highlight>
                  <a:srgbClr val="FFFF00"/>
                </a:highlight>
              </a:rPr>
              <a:t>GIAC Certifications</a:t>
            </a:r>
          </a:p>
        </p:txBody>
      </p:sp>
      <p:sp>
        <p:nvSpPr>
          <p:cNvPr id="28676" name="Rectangle 5"/>
          <p:cNvSpPr>
            <a:spLocks noGrp="1" noChangeArrowheads="1"/>
          </p:cNvSpPr>
          <p:nvPr>
            <p:ph type="body" idx="1"/>
          </p:nvPr>
        </p:nvSpPr>
        <p:spPr>
          <a:xfrm>
            <a:off x="457199" y="610885"/>
            <a:ext cx="8421939" cy="4866461"/>
          </a:xfrm>
        </p:spPr>
        <p:txBody>
          <a:bodyPr>
            <a:noAutofit/>
          </a:bodyPr>
          <a:lstStyle/>
          <a:p>
            <a:pPr marL="0" algn="just">
              <a:spcBef>
                <a:spcPts val="0"/>
              </a:spcBef>
            </a:pPr>
            <a:r>
              <a:rPr lang="en-US" sz="2100" dirty="0"/>
              <a:t>The System Administration, Networking, and Security Organization </a:t>
            </a:r>
            <a:r>
              <a:rPr lang="en-US" sz="2100" b="1" dirty="0"/>
              <a:t>(SANS) </a:t>
            </a:r>
            <a:r>
              <a:rPr lang="en-US" sz="2100" dirty="0"/>
              <a:t>has developed a series of technical security certifications known as the Global Information Assurance Certification </a:t>
            </a:r>
            <a:r>
              <a:rPr lang="en-US" sz="2100" b="1" dirty="0"/>
              <a:t>(GIAC)</a:t>
            </a:r>
          </a:p>
          <a:p>
            <a:pPr marL="0" algn="just">
              <a:spcBef>
                <a:spcPts val="0"/>
              </a:spcBef>
            </a:pPr>
            <a:r>
              <a:rPr lang="en-US" sz="2100" dirty="0"/>
              <a:t>The organization now classifies its training branch as SANS and certification branch as GIAC</a:t>
            </a:r>
          </a:p>
          <a:p>
            <a:pPr marL="0" algn="just">
              <a:spcBef>
                <a:spcPts val="0"/>
              </a:spcBef>
            </a:pPr>
            <a:r>
              <a:rPr lang="en-US" sz="2100" dirty="0"/>
              <a:t>GIAC certifications are organized into </a:t>
            </a:r>
            <a:r>
              <a:rPr lang="en-US" sz="2100" b="1" dirty="0"/>
              <a:t>five domains</a:t>
            </a:r>
            <a:r>
              <a:rPr lang="en-US" sz="2100" dirty="0"/>
              <a:t>: </a:t>
            </a:r>
          </a:p>
          <a:p>
            <a:pPr marL="857250" indent="-400050" algn="just">
              <a:lnSpc>
                <a:spcPct val="100000"/>
              </a:lnSpc>
              <a:spcBef>
                <a:spcPts val="0"/>
              </a:spcBef>
              <a:buFont typeface="Wingdings" panose="05000000000000000000" pitchFamily="2" charset="2"/>
              <a:buChar char="§"/>
            </a:pPr>
            <a:r>
              <a:rPr lang="en-US" sz="2100" dirty="0"/>
              <a:t>Developer</a:t>
            </a:r>
          </a:p>
          <a:p>
            <a:pPr marL="857250" indent="-400050" algn="just">
              <a:lnSpc>
                <a:spcPct val="100000"/>
              </a:lnSpc>
              <a:spcBef>
                <a:spcPts val="0"/>
              </a:spcBef>
              <a:buFont typeface="Wingdings" panose="05000000000000000000" pitchFamily="2" charset="2"/>
              <a:buChar char="§"/>
            </a:pPr>
            <a:r>
              <a:rPr lang="en-US" sz="2100" dirty="0"/>
              <a:t>Cyber defense</a:t>
            </a:r>
          </a:p>
          <a:p>
            <a:pPr marL="857250" indent="-400050" algn="just">
              <a:lnSpc>
                <a:spcPct val="100000"/>
              </a:lnSpc>
              <a:spcBef>
                <a:spcPts val="0"/>
              </a:spcBef>
              <a:buFont typeface="Wingdings" panose="05000000000000000000" pitchFamily="2" charset="2"/>
              <a:buChar char="§"/>
            </a:pPr>
            <a:r>
              <a:rPr lang="en-US" sz="2100" dirty="0"/>
              <a:t>Penetration testing</a:t>
            </a:r>
          </a:p>
          <a:p>
            <a:pPr marL="857250" indent="-400050" algn="just">
              <a:lnSpc>
                <a:spcPct val="100000"/>
              </a:lnSpc>
              <a:spcBef>
                <a:spcPts val="0"/>
              </a:spcBef>
              <a:buFont typeface="Wingdings" panose="05000000000000000000" pitchFamily="2" charset="2"/>
              <a:buChar char="§"/>
            </a:pPr>
            <a:r>
              <a:rPr lang="en-US" sz="2100" dirty="0"/>
              <a:t>Digital Forensics and incident response</a:t>
            </a:r>
          </a:p>
          <a:p>
            <a:pPr marL="857250" indent="-400050" algn="just">
              <a:lnSpc>
                <a:spcPct val="100000"/>
              </a:lnSpc>
              <a:spcBef>
                <a:spcPts val="0"/>
              </a:spcBef>
              <a:buFont typeface="Wingdings" panose="05000000000000000000" pitchFamily="2" charset="2"/>
              <a:buChar char="§"/>
            </a:pPr>
            <a:r>
              <a:rPr lang="en-US" sz="2100" dirty="0"/>
              <a:t>Management and leadership </a:t>
            </a:r>
          </a:p>
          <a:p>
            <a:pPr marL="0" algn="just">
              <a:spcBef>
                <a:spcPts val="0"/>
              </a:spcBef>
            </a:pPr>
            <a:r>
              <a:rPr lang="en-US" sz="2100" dirty="0"/>
              <a:t>The GIAC certifications can be pursued </a:t>
            </a:r>
            <a:r>
              <a:rPr lang="en-US" sz="2100" b="1" dirty="0"/>
              <a:t>independently</a:t>
            </a:r>
            <a:r>
              <a:rPr lang="en-US" sz="2100" dirty="0"/>
              <a:t> or </a:t>
            </a:r>
            <a:r>
              <a:rPr lang="en-US" sz="2100" b="1" dirty="0"/>
              <a:t>combined</a:t>
            </a:r>
            <a:r>
              <a:rPr lang="en-US" sz="2100" dirty="0"/>
              <a:t> to earn a comprehensive certification called GIAC Security Engineer </a:t>
            </a:r>
            <a:r>
              <a:rPr lang="en-US" sz="2100" b="1" dirty="0"/>
              <a:t>(GSE) </a:t>
            </a:r>
            <a:r>
              <a:rPr lang="en-US" sz="2100" dirty="0"/>
              <a:t>and enhanced at “Gold” status</a:t>
            </a:r>
          </a:p>
        </p:txBody>
      </p:sp>
    </p:spTree>
    <p:extLst>
      <p:ext uri="{BB962C8B-B14F-4D97-AF65-F5344CB8AC3E}">
        <p14:creationId xmlns:p14="http://schemas.microsoft.com/office/powerpoint/2010/main" val="330601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67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67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67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867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68987"/>
          </a:xfrm>
        </p:spPr>
        <p:txBody>
          <a:bodyPr>
            <a:normAutofit fontScale="90000"/>
          </a:bodyPr>
          <a:lstStyle/>
          <a:p>
            <a:r>
              <a:rPr lang="en-US" dirty="0">
                <a:highlight>
                  <a:srgbClr val="FFFF00"/>
                </a:highlight>
              </a:rPr>
              <a:t>EC-Council Certifications</a:t>
            </a:r>
          </a:p>
        </p:txBody>
      </p:sp>
      <p:sp>
        <p:nvSpPr>
          <p:cNvPr id="3" name="Content Placeholder 2"/>
          <p:cNvSpPr>
            <a:spLocks noGrp="1"/>
          </p:cNvSpPr>
          <p:nvPr>
            <p:ph idx="1"/>
          </p:nvPr>
        </p:nvSpPr>
        <p:spPr>
          <a:xfrm>
            <a:off x="549275" y="1032643"/>
            <a:ext cx="8042276" cy="4227420"/>
          </a:xfrm>
          <a:ln>
            <a:solidFill>
              <a:schemeClr val="accent1"/>
            </a:solidFill>
          </a:ln>
        </p:spPr>
        <p:txBody>
          <a:bodyPr>
            <a:normAutofit fontScale="77500" lnSpcReduction="20000"/>
          </a:bodyPr>
          <a:lstStyle/>
          <a:p>
            <a:pPr algn="just"/>
            <a:r>
              <a:rPr lang="en-US" b="1" dirty="0"/>
              <a:t>EC-Council’s</a:t>
            </a:r>
            <a:r>
              <a:rPr lang="en-US" dirty="0"/>
              <a:t> C|CISO tests not only </a:t>
            </a:r>
            <a:r>
              <a:rPr lang="en-US" b="1" dirty="0"/>
              <a:t>security domain </a:t>
            </a:r>
            <a:r>
              <a:rPr lang="en-US" dirty="0"/>
              <a:t>knowledge but also executive </a:t>
            </a:r>
            <a:r>
              <a:rPr lang="en-US" b="1" dirty="0"/>
              <a:t>business management </a:t>
            </a:r>
            <a:r>
              <a:rPr lang="en-US" dirty="0"/>
              <a:t>knowledge</a:t>
            </a:r>
          </a:p>
          <a:p>
            <a:pPr algn="just"/>
            <a:r>
              <a:rPr lang="en-US" dirty="0"/>
              <a:t>The C|CISO domains include the following:</a:t>
            </a:r>
          </a:p>
          <a:p>
            <a:pPr lvl="1" algn="just"/>
            <a:r>
              <a:rPr lang="en-US" dirty="0"/>
              <a:t>Domain 1: </a:t>
            </a:r>
            <a:r>
              <a:rPr lang="en-US" b="1" dirty="0"/>
              <a:t>Governance</a:t>
            </a:r>
            <a:r>
              <a:rPr lang="en-US" dirty="0"/>
              <a:t> </a:t>
            </a:r>
          </a:p>
          <a:p>
            <a:pPr lvl="1" algn="just"/>
            <a:r>
              <a:rPr lang="en-US" dirty="0"/>
              <a:t>Domain 2: IS management </a:t>
            </a:r>
            <a:r>
              <a:rPr lang="en-US" b="1" dirty="0"/>
              <a:t>controls and auditing </a:t>
            </a:r>
            <a:r>
              <a:rPr lang="en-US" dirty="0"/>
              <a:t>management </a:t>
            </a:r>
          </a:p>
          <a:p>
            <a:pPr lvl="1" algn="just"/>
            <a:r>
              <a:rPr lang="en-US" dirty="0"/>
              <a:t>Domain 3: Information </a:t>
            </a:r>
            <a:r>
              <a:rPr lang="en-US" b="1" dirty="0"/>
              <a:t>security leadership</a:t>
            </a:r>
            <a:r>
              <a:rPr lang="en-US" dirty="0"/>
              <a:t>—projects and operations </a:t>
            </a:r>
          </a:p>
          <a:p>
            <a:pPr lvl="1" algn="just"/>
            <a:r>
              <a:rPr lang="en-US" dirty="0"/>
              <a:t>Domain 4: Information security </a:t>
            </a:r>
            <a:r>
              <a:rPr lang="en-US" b="1" dirty="0"/>
              <a:t>core competencies</a:t>
            </a:r>
          </a:p>
          <a:p>
            <a:pPr lvl="1" algn="just"/>
            <a:r>
              <a:rPr lang="en-US" dirty="0"/>
              <a:t>Domain 5: Strategic </a:t>
            </a:r>
            <a:r>
              <a:rPr lang="en-US" b="1" dirty="0"/>
              <a:t>planning and finance</a:t>
            </a:r>
          </a:p>
          <a:p>
            <a:pPr algn="just"/>
            <a:r>
              <a:rPr lang="en-US" dirty="0"/>
              <a:t>Individuals who are interested in the C|CISO certification but have not yet met the experience requirements can consider the Information Security Manager </a:t>
            </a:r>
            <a:r>
              <a:rPr lang="en-US" b="1" dirty="0"/>
              <a:t>(E|ISM) </a:t>
            </a:r>
            <a:r>
              <a:rPr lang="en-US" dirty="0"/>
              <a:t>certification</a:t>
            </a:r>
          </a:p>
        </p:txBody>
      </p:sp>
      <p:sp>
        <p:nvSpPr>
          <p:cNvPr id="7" name="TextBox 6">
            <a:extLst>
              <a:ext uri="{FF2B5EF4-FFF2-40B4-BE49-F238E27FC236}">
                <a16:creationId xmlns:a16="http://schemas.microsoft.com/office/drawing/2014/main" id="{2D9A1CD1-53B3-CEC3-90E9-9BBF627D28B0}"/>
              </a:ext>
            </a:extLst>
          </p:cNvPr>
          <p:cNvSpPr txBox="1"/>
          <p:nvPr/>
        </p:nvSpPr>
        <p:spPr>
          <a:xfrm>
            <a:off x="466370" y="4564024"/>
            <a:ext cx="8208085" cy="369332"/>
          </a:xfrm>
          <a:prstGeom prst="rect">
            <a:avLst/>
          </a:prstGeom>
          <a:noFill/>
        </p:spPr>
        <p:txBody>
          <a:bodyPr wrap="square">
            <a:spAutoFit/>
          </a:bodyPr>
          <a:lstStyle/>
          <a:p>
            <a:r>
              <a:rPr lang="en-GB" b="1" dirty="0">
                <a:hlinkClick r:id="rId2"/>
              </a:rPr>
              <a:t>https://www.knowledgehut.com/blog/security/ec-council-certifications</a:t>
            </a:r>
            <a:r>
              <a:rPr lang="en-GB" b="1" dirty="0"/>
              <a:t> </a:t>
            </a:r>
          </a:p>
        </p:txBody>
      </p:sp>
    </p:spTree>
    <p:extLst>
      <p:ext uri="{BB962C8B-B14F-4D97-AF65-F5344CB8AC3E}">
        <p14:creationId xmlns:p14="http://schemas.microsoft.com/office/powerpoint/2010/main" val="269965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39097"/>
          </a:xfrm>
        </p:spPr>
        <p:txBody>
          <a:bodyPr/>
          <a:lstStyle/>
          <a:p>
            <a:r>
              <a:rPr lang="en-US" dirty="0">
                <a:highlight>
                  <a:srgbClr val="FFFF00"/>
                </a:highlight>
              </a:rPr>
              <a:t>CompTIA Certifications</a:t>
            </a:r>
          </a:p>
        </p:txBody>
      </p:sp>
      <p:sp>
        <p:nvSpPr>
          <p:cNvPr id="3" name="Content Placeholder 2"/>
          <p:cNvSpPr>
            <a:spLocks noGrp="1"/>
          </p:cNvSpPr>
          <p:nvPr>
            <p:ph idx="1"/>
          </p:nvPr>
        </p:nvSpPr>
        <p:spPr>
          <a:xfrm>
            <a:off x="549275" y="1196789"/>
            <a:ext cx="8042276" cy="3963255"/>
          </a:xfrm>
        </p:spPr>
        <p:txBody>
          <a:bodyPr>
            <a:normAutofit/>
          </a:bodyPr>
          <a:lstStyle/>
          <a:p>
            <a:pPr algn="just"/>
            <a:r>
              <a:rPr lang="en-US" dirty="0"/>
              <a:t>The Computing Technology Industry Association </a:t>
            </a:r>
            <a:r>
              <a:rPr lang="en-US" b="1" dirty="0"/>
              <a:t>(CompTIA) </a:t>
            </a:r>
            <a:r>
              <a:rPr lang="en-US" dirty="0"/>
              <a:t>— the organization that offered the first vendor-neutral professional IT certifications, the A+ series—now offers </a:t>
            </a:r>
            <a:r>
              <a:rPr lang="en-US" b="1" dirty="0"/>
              <a:t>several security-related </a:t>
            </a:r>
            <a:r>
              <a:rPr lang="en-US" dirty="0"/>
              <a:t>certifications:</a:t>
            </a:r>
          </a:p>
          <a:p>
            <a:pPr lvl="1" algn="just"/>
            <a:r>
              <a:rPr lang="en-US" dirty="0"/>
              <a:t>Security+</a:t>
            </a:r>
          </a:p>
          <a:p>
            <a:pPr lvl="1" algn="just"/>
            <a:r>
              <a:rPr lang="en-US" dirty="0"/>
              <a:t>Cybersecurity Analyst+</a:t>
            </a:r>
          </a:p>
          <a:p>
            <a:pPr lvl="1" algn="just"/>
            <a:r>
              <a:rPr lang="en-US" dirty="0"/>
              <a:t>CompTIA Advanced Security Practitioner (CASP)</a:t>
            </a:r>
          </a:p>
        </p:txBody>
      </p:sp>
    </p:spTree>
    <p:extLst>
      <p:ext uri="{BB962C8B-B14F-4D97-AF65-F5344CB8AC3E}">
        <p14:creationId xmlns:p14="http://schemas.microsoft.com/office/powerpoint/2010/main" val="416188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4"/>
          <p:cNvSpPr>
            <a:spLocks noGrp="1" noChangeArrowheads="1"/>
          </p:cNvSpPr>
          <p:nvPr>
            <p:ph type="title"/>
          </p:nvPr>
        </p:nvSpPr>
        <p:spPr>
          <a:xfrm>
            <a:off x="549275" y="107576"/>
            <a:ext cx="8042276" cy="813130"/>
          </a:xfrm>
        </p:spPr>
        <p:txBody>
          <a:bodyPr/>
          <a:lstStyle/>
          <a:p>
            <a:r>
              <a:rPr lang="en-US" dirty="0"/>
              <a:t>Certification Costs</a:t>
            </a:r>
          </a:p>
        </p:txBody>
      </p:sp>
      <p:sp>
        <p:nvSpPr>
          <p:cNvPr id="32772" name="Rectangle 5"/>
          <p:cNvSpPr>
            <a:spLocks noGrp="1" noChangeArrowheads="1"/>
          </p:cNvSpPr>
          <p:nvPr>
            <p:ph type="body" idx="1"/>
          </p:nvPr>
        </p:nvSpPr>
        <p:spPr>
          <a:xfrm>
            <a:off x="608549" y="856067"/>
            <a:ext cx="8229600" cy="4603173"/>
          </a:xfrm>
        </p:spPr>
        <p:txBody>
          <a:bodyPr>
            <a:normAutofit fontScale="92500" lnSpcReduction="20000"/>
          </a:bodyPr>
          <a:lstStyle/>
          <a:p>
            <a:pPr algn="just"/>
            <a:r>
              <a:rPr lang="en-US" dirty="0"/>
              <a:t>Certifications cost money, and the </a:t>
            </a:r>
            <a:r>
              <a:rPr lang="en-US" b="1" dirty="0"/>
              <a:t>more preferred certifications</a:t>
            </a:r>
            <a:r>
              <a:rPr lang="en-US" dirty="0"/>
              <a:t> can be expensive </a:t>
            </a:r>
          </a:p>
          <a:p>
            <a:pPr algn="just"/>
            <a:r>
              <a:rPr lang="en-US" dirty="0"/>
              <a:t>Given the nature of the knowledge needed to pass the examinations, </a:t>
            </a:r>
            <a:r>
              <a:rPr lang="en-US" b="1" dirty="0"/>
              <a:t>most experienced professionals </a:t>
            </a:r>
            <a:r>
              <a:rPr lang="en-US" dirty="0"/>
              <a:t>find it difficult to do well without at least some review</a:t>
            </a:r>
          </a:p>
          <a:p>
            <a:pPr algn="just"/>
            <a:r>
              <a:rPr lang="en-US" dirty="0"/>
              <a:t>Certifications are designed to </a:t>
            </a:r>
            <a:r>
              <a:rPr lang="en-US" b="1" dirty="0"/>
              <a:t>recognize experts </a:t>
            </a:r>
            <a:r>
              <a:rPr lang="en-US" dirty="0"/>
              <a:t>in their respective fields, and the cost of certification deters those who might otherwise take the exam just to see if they can pass</a:t>
            </a:r>
          </a:p>
          <a:p>
            <a:pPr algn="just"/>
            <a:r>
              <a:rPr lang="en-US" dirty="0"/>
              <a:t>Most examinations require between </a:t>
            </a:r>
            <a:r>
              <a:rPr lang="en-US" b="1" dirty="0"/>
              <a:t>two and three years of work experience</a:t>
            </a:r>
            <a:r>
              <a:rPr lang="en-US" dirty="0"/>
              <a:t>, and they are often structured to reward candidates who have significant </a:t>
            </a:r>
            <a:r>
              <a:rPr lang="en-US" b="1" dirty="0"/>
              <a:t>hands-on experience</a:t>
            </a:r>
          </a:p>
        </p:txBody>
      </p:sp>
    </p:spTree>
    <p:extLst>
      <p:ext uri="{BB962C8B-B14F-4D97-AF65-F5344CB8AC3E}">
        <p14:creationId xmlns:p14="http://schemas.microsoft.com/office/powerpoint/2010/main" val="123067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4901" y="64669"/>
            <a:ext cx="8896219" cy="6793331"/>
            <a:chOff x="64901" y="64669"/>
            <a:chExt cx="8738563" cy="6604967"/>
          </a:xfrm>
        </p:grpSpPr>
        <p:pic>
          <p:nvPicPr>
            <p:cNvPr id="3" name="Picture 2" descr="An illustration shows six photos. A collection of books labeled self-study guides; three persons discussing at workplace labeled as mentors and study partners, a computer labeled as training media, a group of people each working before a computer labeled as formal training programs, a mentor guiding his students in front of a computer labeled as work experience. All these photos are pointing towards a photo of a certificat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901" y="64669"/>
              <a:ext cx="8738563" cy="6604967"/>
            </a:xfrm>
            <a:prstGeom prst="rect">
              <a:avLst/>
            </a:prstGeom>
          </p:spPr>
        </p:pic>
        <p:sp>
          <p:nvSpPr>
            <p:cNvPr id="2" name="TextBox 1"/>
            <p:cNvSpPr txBox="1"/>
            <p:nvPr/>
          </p:nvSpPr>
          <p:spPr>
            <a:xfrm>
              <a:off x="64901" y="5921528"/>
              <a:ext cx="14107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86989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7"/>
          <p:cNvSpPr>
            <a:spLocks noGrp="1" noChangeArrowheads="1"/>
          </p:cNvSpPr>
          <p:nvPr>
            <p:ph type="body" idx="1"/>
          </p:nvPr>
        </p:nvSpPr>
        <p:spPr>
          <a:xfrm>
            <a:off x="428187" y="1028203"/>
            <a:ext cx="8415338" cy="4414241"/>
          </a:xfrm>
        </p:spPr>
        <p:txBody>
          <a:bodyPr>
            <a:normAutofit fontScale="85000" lnSpcReduction="20000"/>
          </a:bodyPr>
          <a:lstStyle/>
          <a:p>
            <a:pPr algn="just"/>
            <a:r>
              <a:rPr lang="en-US" sz="2400" dirty="0"/>
              <a:t>The </a:t>
            </a:r>
            <a:r>
              <a:rPr lang="en-US" sz="2400" b="1" dirty="0"/>
              <a:t>SETA</a:t>
            </a:r>
            <a:r>
              <a:rPr lang="en-US" sz="2400" dirty="0"/>
              <a:t> program is designed to reduce </a:t>
            </a:r>
            <a:r>
              <a:rPr lang="en-US" sz="2400" b="1" dirty="0"/>
              <a:t>accidental</a:t>
            </a:r>
            <a:r>
              <a:rPr lang="en-US" sz="2400" dirty="0"/>
              <a:t> security breaches by members of the organization</a:t>
            </a:r>
          </a:p>
          <a:p>
            <a:pPr algn="just"/>
            <a:r>
              <a:rPr lang="en-US" sz="2400" dirty="0"/>
              <a:t>SETA programs offer </a:t>
            </a:r>
            <a:r>
              <a:rPr lang="en-US" sz="2400" b="1" dirty="0"/>
              <a:t>three</a:t>
            </a:r>
            <a:r>
              <a:rPr lang="en-US" sz="2400" dirty="0"/>
              <a:t> major benefits:</a:t>
            </a:r>
          </a:p>
          <a:p>
            <a:pPr lvl="1" algn="just"/>
            <a:r>
              <a:rPr lang="en-US" sz="2000" dirty="0"/>
              <a:t>They can improve employee </a:t>
            </a:r>
            <a:r>
              <a:rPr lang="en-US" sz="2000" b="1" dirty="0"/>
              <a:t>behavior</a:t>
            </a:r>
          </a:p>
          <a:p>
            <a:pPr lvl="1" algn="just"/>
            <a:r>
              <a:rPr lang="en-US" sz="2000" dirty="0"/>
              <a:t>They can inform members of the organization about where to report </a:t>
            </a:r>
            <a:r>
              <a:rPr lang="en-US" sz="2000" b="1" dirty="0"/>
              <a:t>violations</a:t>
            </a:r>
            <a:r>
              <a:rPr lang="en-US" sz="2000" dirty="0"/>
              <a:t> of policy</a:t>
            </a:r>
          </a:p>
          <a:p>
            <a:pPr lvl="1" algn="just"/>
            <a:r>
              <a:rPr lang="en-US" sz="2000" dirty="0"/>
              <a:t>They enable the organization to hold employees accountable for their </a:t>
            </a:r>
            <a:r>
              <a:rPr lang="en-US" sz="2000" b="1" dirty="0"/>
              <a:t>actions</a:t>
            </a:r>
          </a:p>
          <a:p>
            <a:pPr algn="just"/>
            <a:r>
              <a:rPr lang="en-US" sz="2400" dirty="0"/>
              <a:t>The purpose of SETA is to enhance security:</a:t>
            </a:r>
          </a:p>
          <a:p>
            <a:pPr lvl="1" algn="just"/>
            <a:r>
              <a:rPr lang="en-US" sz="2000" dirty="0"/>
              <a:t>By </a:t>
            </a:r>
            <a:r>
              <a:rPr lang="en-US" sz="2000" b="1" dirty="0"/>
              <a:t>building</a:t>
            </a:r>
            <a:r>
              <a:rPr lang="en-US" sz="2000" dirty="0"/>
              <a:t> </a:t>
            </a:r>
            <a:r>
              <a:rPr lang="en-US" sz="2000" b="1" dirty="0"/>
              <a:t>in-depth knowledge</a:t>
            </a:r>
            <a:r>
              <a:rPr lang="en-US" sz="2000" dirty="0"/>
              <a:t>, as needed, to design, implement, or operate security programs for organizations and systems</a:t>
            </a:r>
          </a:p>
          <a:p>
            <a:pPr lvl="1" algn="just"/>
            <a:r>
              <a:rPr lang="en-US" sz="2000" dirty="0"/>
              <a:t>By </a:t>
            </a:r>
            <a:r>
              <a:rPr lang="en-US" sz="2000" b="1" dirty="0"/>
              <a:t>developing</a:t>
            </a:r>
            <a:r>
              <a:rPr lang="en-US" sz="2000" dirty="0"/>
              <a:t> </a:t>
            </a:r>
            <a:r>
              <a:rPr lang="en-US" sz="2000" b="1" dirty="0"/>
              <a:t>skills</a:t>
            </a:r>
            <a:r>
              <a:rPr lang="en-US" sz="2000" dirty="0"/>
              <a:t> and knowledge so that computer users can perform their jobs while using IT systems more securely</a:t>
            </a:r>
          </a:p>
          <a:p>
            <a:pPr lvl="1" algn="just"/>
            <a:r>
              <a:rPr lang="en-US" sz="2000" dirty="0"/>
              <a:t>By </a:t>
            </a:r>
            <a:r>
              <a:rPr lang="en-US" sz="2000" b="1" dirty="0"/>
              <a:t>improving awareness </a:t>
            </a:r>
            <a:r>
              <a:rPr lang="en-US" sz="2000" dirty="0"/>
              <a:t>of the need to protect system resources</a:t>
            </a:r>
          </a:p>
        </p:txBody>
      </p:sp>
      <p:sp>
        <p:nvSpPr>
          <p:cNvPr id="30723" name="Rectangle 6"/>
          <p:cNvSpPr>
            <a:spLocks noGrp="1" noChangeArrowheads="1"/>
          </p:cNvSpPr>
          <p:nvPr>
            <p:ph type="title"/>
          </p:nvPr>
        </p:nvSpPr>
        <p:spPr>
          <a:xfrm>
            <a:off x="549275" y="107576"/>
            <a:ext cx="8042276" cy="924519"/>
          </a:xfrm>
        </p:spPr>
        <p:txBody>
          <a:bodyPr/>
          <a:lstStyle/>
          <a:p>
            <a:r>
              <a:rPr lang="en-US" sz="3200" dirty="0">
                <a:highlight>
                  <a:srgbClr val="FFFF00"/>
                </a:highlight>
              </a:rPr>
              <a:t>Implementing </a:t>
            </a:r>
            <a:r>
              <a:rPr lang="en-US" sz="3200" b="1" dirty="0">
                <a:highlight>
                  <a:srgbClr val="FFFF00"/>
                </a:highlight>
              </a:rPr>
              <a:t>S</a:t>
            </a:r>
            <a:r>
              <a:rPr lang="en-US" sz="3200" dirty="0">
                <a:highlight>
                  <a:srgbClr val="FFFF00"/>
                </a:highlight>
              </a:rPr>
              <a:t>ecurity </a:t>
            </a:r>
            <a:r>
              <a:rPr lang="en-US" sz="3200" b="1" dirty="0">
                <a:highlight>
                  <a:srgbClr val="FFFF00"/>
                </a:highlight>
              </a:rPr>
              <a:t>E</a:t>
            </a:r>
            <a:r>
              <a:rPr lang="en-US" sz="3200" dirty="0">
                <a:highlight>
                  <a:srgbClr val="FFFF00"/>
                </a:highlight>
              </a:rPr>
              <a:t>ducation, </a:t>
            </a:r>
            <a:r>
              <a:rPr lang="en-US" sz="3200" b="1" dirty="0">
                <a:highlight>
                  <a:srgbClr val="FFFF00"/>
                </a:highlight>
              </a:rPr>
              <a:t>T</a:t>
            </a:r>
            <a:r>
              <a:rPr lang="en-US" sz="3200" dirty="0">
                <a:highlight>
                  <a:srgbClr val="FFFF00"/>
                </a:highlight>
              </a:rPr>
              <a:t>raining, and </a:t>
            </a:r>
            <a:r>
              <a:rPr lang="en-US" sz="3200" b="1" dirty="0">
                <a:highlight>
                  <a:srgbClr val="FFFF00"/>
                </a:highlight>
              </a:rPr>
              <a:t>A</a:t>
            </a:r>
            <a:r>
              <a:rPr lang="en-US" sz="3200" dirty="0">
                <a:highlight>
                  <a:srgbClr val="FFFF00"/>
                </a:highlight>
              </a:rPr>
              <a:t>wareness Programs</a:t>
            </a:r>
          </a:p>
        </p:txBody>
      </p:sp>
    </p:spTree>
    <p:extLst>
      <p:ext uri="{BB962C8B-B14F-4D97-AF65-F5344CB8AC3E}">
        <p14:creationId xmlns:p14="http://schemas.microsoft.com/office/powerpoint/2010/main" val="3164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072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0724">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724">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072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3512" y="262805"/>
            <a:ext cx="8954814" cy="6396549"/>
            <a:chOff x="1409700" y="262805"/>
            <a:chExt cx="6324600" cy="6111493"/>
          </a:xfrm>
        </p:grpSpPr>
        <p:pic>
          <p:nvPicPr>
            <p:cNvPr id="2" name="Picture 1" descr="The table provides Framework of Security Education, Training, and Awareness. The table has 4 columns and 6 rows. The column headings are as follows from left to right: Awareness, Training, Education. The first column is left blank. The row entries are as follows. Row 1. Attribute. Awareness, seeks to teach members of the organization what security is and what the employee should do in some situations. Training, seeks to train members of the organization how they should react and respond when threats are encountered in specified situations. Education, seeks to educate members of the organization as to why it has prepared in the way it has and why the organization reacts in the ways it does. Row 2. Level. Awareness, Offers basic information about threats and responses. Training, offers more detailed knowledge about detecting threats and teaches skills needed for effective reaction. Education, Offers the background and depth of knowledge to gain insight into how processes are developed and enables ongoing improvement. Row 3. Objective. Awareness, Members of the organization can recognize threats and formulate simple responses. Training, Members of the organization can mount effective responses using learned skills. Education, Members of the organization can engage in active defense and use understanding of the organization’s objectives to make continuous improvement. Row 4. Teaching Methods. Awareness, Media videos, Newsletters, Posters, Informal training. Training, Formal training, Workshops, Hands-on practice. Education, Theoretical instruction, Discussions or seminars, Background reading. Row 5. Assessment. Awareness, True or false or multiple choice, identify learning. Training, Problem solving, apply learning. Education, Essay, interpret learning. Row 6. Impact Timeframe. Awareness, Short-term. Training, Intermediate. Education, Long-term.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09700" y="262805"/>
              <a:ext cx="6324600" cy="6111493"/>
            </a:xfrm>
            <a:prstGeom prst="rect">
              <a:avLst/>
            </a:prstGeom>
          </p:spPr>
        </p:pic>
        <p:sp>
          <p:nvSpPr>
            <p:cNvPr id="3" name="TextBox 2"/>
            <p:cNvSpPr txBox="1"/>
            <p:nvPr/>
          </p:nvSpPr>
          <p:spPr>
            <a:xfrm>
              <a:off x="1639614" y="353148"/>
              <a:ext cx="81980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365779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7"/>
          <p:cNvSpPr>
            <a:spLocks noGrp="1" noChangeArrowheads="1"/>
          </p:cNvSpPr>
          <p:nvPr>
            <p:ph type="body" idx="1"/>
          </p:nvPr>
        </p:nvSpPr>
        <p:spPr>
          <a:xfrm>
            <a:off x="491249" y="756745"/>
            <a:ext cx="8415338" cy="4786411"/>
          </a:xfrm>
        </p:spPr>
        <p:txBody>
          <a:bodyPr>
            <a:normAutofit fontScale="92500" lnSpcReduction="20000"/>
          </a:bodyPr>
          <a:lstStyle/>
          <a:p>
            <a:r>
              <a:rPr lang="en-US" sz="2400" b="1" dirty="0"/>
              <a:t>Security training </a:t>
            </a:r>
            <a:r>
              <a:rPr lang="en-US" sz="2400" dirty="0"/>
              <a:t>involves providing members of the organization with detailed information and hands-on instruction to enable them to perform their duties securely</a:t>
            </a:r>
          </a:p>
          <a:p>
            <a:r>
              <a:rPr lang="en-US" sz="2400" dirty="0"/>
              <a:t>Management can either develop </a:t>
            </a:r>
            <a:r>
              <a:rPr lang="en-US" sz="2400" b="1" dirty="0"/>
              <a:t>customized training </a:t>
            </a:r>
            <a:r>
              <a:rPr lang="en-US" sz="2400" dirty="0"/>
              <a:t>or outsource all or part of the training program</a:t>
            </a:r>
          </a:p>
          <a:p>
            <a:r>
              <a:rPr lang="en-US" sz="2400" dirty="0"/>
              <a:t>There are </a:t>
            </a:r>
            <a:r>
              <a:rPr lang="en-US" sz="2400" b="1" dirty="0"/>
              <a:t>two methods </a:t>
            </a:r>
            <a:r>
              <a:rPr lang="en-US" sz="2400" dirty="0"/>
              <a:t>for customizing training for users: </a:t>
            </a:r>
          </a:p>
          <a:p>
            <a:pPr marL="806450" lvl="1" indent="-457200">
              <a:buFont typeface="+mj-lt"/>
              <a:buAutoNum type="arabicPeriod"/>
            </a:pPr>
            <a:r>
              <a:rPr lang="en-US" sz="2000" b="1" dirty="0"/>
              <a:t>Functional background</a:t>
            </a:r>
            <a:r>
              <a:rPr lang="en-US" sz="2000" dirty="0"/>
              <a:t>:</a:t>
            </a:r>
          </a:p>
          <a:p>
            <a:pPr lvl="2"/>
            <a:r>
              <a:rPr lang="en-US" sz="1800" dirty="0"/>
              <a:t>General user </a:t>
            </a:r>
          </a:p>
          <a:p>
            <a:pPr lvl="2"/>
            <a:r>
              <a:rPr lang="en-US" sz="1800" dirty="0"/>
              <a:t>Managerial user</a:t>
            </a:r>
          </a:p>
          <a:p>
            <a:pPr lvl="2"/>
            <a:r>
              <a:rPr lang="en-US" sz="1800" dirty="0"/>
              <a:t>Technical user</a:t>
            </a:r>
          </a:p>
          <a:p>
            <a:pPr marL="806450" lvl="1" indent="-457200">
              <a:buFont typeface="+mj-lt"/>
              <a:buAutoNum type="arabicPeriod"/>
            </a:pPr>
            <a:r>
              <a:rPr lang="en-US" sz="2000" b="1" dirty="0"/>
              <a:t>Skill level: </a:t>
            </a:r>
          </a:p>
          <a:p>
            <a:pPr lvl="2"/>
            <a:r>
              <a:rPr lang="en-US" sz="1800" dirty="0"/>
              <a:t>Novice</a:t>
            </a:r>
          </a:p>
          <a:p>
            <a:pPr lvl="2"/>
            <a:r>
              <a:rPr lang="en-US" sz="1800" dirty="0"/>
              <a:t>Intermediate</a:t>
            </a:r>
          </a:p>
          <a:p>
            <a:pPr lvl="2"/>
            <a:r>
              <a:rPr lang="en-US" sz="1800" dirty="0"/>
              <a:t>Advanced</a:t>
            </a:r>
          </a:p>
        </p:txBody>
      </p:sp>
      <p:sp>
        <p:nvSpPr>
          <p:cNvPr id="38915" name="Rectangle 6"/>
          <p:cNvSpPr>
            <a:spLocks noGrp="1" noChangeArrowheads="1"/>
          </p:cNvSpPr>
          <p:nvPr>
            <p:ph type="title"/>
          </p:nvPr>
        </p:nvSpPr>
        <p:spPr>
          <a:xfrm>
            <a:off x="549275" y="107576"/>
            <a:ext cx="8042276" cy="649169"/>
          </a:xfrm>
        </p:spPr>
        <p:txBody>
          <a:bodyPr/>
          <a:lstStyle/>
          <a:p>
            <a:r>
              <a:rPr lang="en-US" dirty="0">
                <a:highlight>
                  <a:srgbClr val="FFFF00"/>
                </a:highlight>
              </a:rPr>
              <a:t>Security Training</a:t>
            </a:r>
          </a:p>
        </p:txBody>
      </p:sp>
    </p:spTree>
    <p:extLst>
      <p:ext uri="{BB962C8B-B14F-4D97-AF65-F5344CB8AC3E}">
        <p14:creationId xmlns:p14="http://schemas.microsoft.com/office/powerpoint/2010/main" val="196709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6">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8916">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8916">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8916">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8916">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8916">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891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0287" y="89821"/>
            <a:ext cx="8811913" cy="6712413"/>
            <a:chOff x="130287" y="89821"/>
            <a:chExt cx="8811913" cy="6712413"/>
          </a:xfrm>
        </p:grpSpPr>
        <p:pic>
          <p:nvPicPr>
            <p:cNvPr id="2" name="Picture 1" descr="Kennesaw state university training module. The top of the page shows the tabs, home, incidents, documents, training, resources, reports, and, manage, from which training is selected. Under the label training, the tabs, all courses, and, courses I’ve taken are shown, from which all courses tab is selected. Under this tab, an option, by category with a dropdown box in which, all is selected. There is another dropdown box in the right corner in which A to Z is selected. Below these tabs, six courses are shown in grid view. The first course reads, first certification: introduction. Two buttons, retake, and, detail are shown below the module, from which retake is selected. The second course reads, second certification: your preparedness program. The third course reads, third certification: taking action, The fourth course reads, fourth certification: active shooter. The fifth course reads, fifth certification: anthrax. The sixth course reads, sixth certification: blackout. The right pane of the page shows brand new courses, information security and its details, and, feature courses, medical emergency: traumatic and its details at the bottom."/>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0287" y="89821"/>
              <a:ext cx="8811913" cy="6712413"/>
            </a:xfrm>
            <a:prstGeom prst="rect">
              <a:avLst/>
            </a:prstGeom>
          </p:spPr>
        </p:pic>
        <p:sp>
          <p:nvSpPr>
            <p:cNvPr id="3" name="TextBox 2"/>
            <p:cNvSpPr txBox="1"/>
            <p:nvPr/>
          </p:nvSpPr>
          <p:spPr>
            <a:xfrm>
              <a:off x="130287" y="6255757"/>
              <a:ext cx="13201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423369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7"/>
          <p:cNvSpPr>
            <a:spLocks noGrp="1" noChangeArrowheads="1"/>
          </p:cNvSpPr>
          <p:nvPr>
            <p:ph type="body" idx="1"/>
          </p:nvPr>
        </p:nvSpPr>
        <p:spPr>
          <a:xfrm>
            <a:off x="549275" y="1015300"/>
            <a:ext cx="8452540" cy="4416780"/>
          </a:xfrm>
        </p:spPr>
        <p:txBody>
          <a:bodyPr>
            <a:normAutofit lnSpcReduction="10000"/>
          </a:bodyPr>
          <a:lstStyle/>
          <a:p>
            <a:r>
              <a:rPr lang="en-US" sz="3200" b="1" dirty="0"/>
              <a:t>SETA</a:t>
            </a:r>
            <a:r>
              <a:rPr lang="en-US" sz="3200" dirty="0"/>
              <a:t> involves:</a:t>
            </a:r>
          </a:p>
          <a:p>
            <a:pPr lvl="1"/>
            <a:r>
              <a:rPr lang="en-US" sz="2800" dirty="0"/>
              <a:t>Delivery method</a:t>
            </a:r>
          </a:p>
          <a:p>
            <a:pPr lvl="1"/>
            <a:r>
              <a:rPr lang="en-US" sz="2800" dirty="0"/>
              <a:t>Implementing training</a:t>
            </a:r>
          </a:p>
          <a:p>
            <a:pPr lvl="1"/>
            <a:r>
              <a:rPr lang="en-US" sz="2800" dirty="0"/>
              <a:t>Security awareness</a:t>
            </a:r>
          </a:p>
          <a:p>
            <a:pPr lvl="1"/>
            <a:r>
              <a:rPr lang="en-US" sz="2800" dirty="0"/>
              <a:t>Employee behavior and awareness</a:t>
            </a:r>
          </a:p>
          <a:p>
            <a:pPr lvl="1"/>
            <a:r>
              <a:rPr lang="en-US" sz="2800" dirty="0"/>
              <a:t>Awareness techniques</a:t>
            </a:r>
          </a:p>
          <a:p>
            <a:pPr lvl="1"/>
            <a:r>
              <a:rPr lang="en-US" sz="2800" dirty="0"/>
              <a:t>Developing Security Awareness components</a:t>
            </a:r>
          </a:p>
          <a:p>
            <a:pPr lvl="1"/>
            <a:r>
              <a:rPr lang="en-US" sz="2800" dirty="0"/>
              <a:t>Security Awareness Conference/presentations</a:t>
            </a:r>
          </a:p>
          <a:p>
            <a:endParaRPr lang="en-US" sz="2400" dirty="0"/>
          </a:p>
        </p:txBody>
      </p:sp>
      <p:sp>
        <p:nvSpPr>
          <p:cNvPr id="38915" name="Rectangle 6"/>
          <p:cNvSpPr>
            <a:spLocks noGrp="1" noChangeArrowheads="1"/>
          </p:cNvSpPr>
          <p:nvPr>
            <p:ph type="title"/>
          </p:nvPr>
        </p:nvSpPr>
        <p:spPr>
          <a:xfrm>
            <a:off x="549275" y="107576"/>
            <a:ext cx="8042276" cy="819436"/>
          </a:xfrm>
        </p:spPr>
        <p:txBody>
          <a:bodyPr/>
          <a:lstStyle/>
          <a:p>
            <a:r>
              <a:rPr lang="en-US" sz="2800" dirty="0">
                <a:solidFill>
                  <a:srgbClr val="055C91"/>
                </a:solidFill>
                <a:highlight>
                  <a:srgbClr val="FFFF00"/>
                </a:highlight>
                <a:latin typeface="Calibri Light"/>
              </a:rPr>
              <a:t>Implementing Security Education, Training, and Awareness (SETA) Programs</a:t>
            </a:r>
            <a:endParaRPr lang="en-US" dirty="0">
              <a:highlight>
                <a:srgbClr val="FFFF00"/>
              </a:highlight>
            </a:endParaRPr>
          </a:p>
        </p:txBody>
      </p:sp>
    </p:spTree>
    <p:extLst>
      <p:ext uri="{BB962C8B-B14F-4D97-AF65-F5344CB8AC3E}">
        <p14:creationId xmlns:p14="http://schemas.microsoft.com/office/powerpoint/2010/main" val="357815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91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891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549275" y="864054"/>
            <a:ext cx="8415338" cy="4653877"/>
          </a:xfrm>
        </p:spPr>
        <p:txBody>
          <a:bodyPr>
            <a:normAutofit lnSpcReduction="10000"/>
          </a:bodyPr>
          <a:lstStyle/>
          <a:p>
            <a:pPr algn="just"/>
            <a:r>
              <a:rPr lang="en-US" dirty="0"/>
              <a:t>How can </a:t>
            </a:r>
            <a:r>
              <a:rPr lang="en-US" b="1" dirty="0"/>
              <a:t>information security </a:t>
            </a:r>
            <a:r>
              <a:rPr lang="en-US" dirty="0"/>
              <a:t>be both a process and a project? It is, in fact, a continuous series, or chain, of projects</a:t>
            </a:r>
          </a:p>
          <a:p>
            <a:pPr algn="just"/>
            <a:r>
              <a:rPr lang="en-US" dirty="0"/>
              <a:t>Some aspects of information security are </a:t>
            </a:r>
            <a:r>
              <a:rPr lang="en-US" b="1" dirty="0"/>
              <a:t>not project-based</a:t>
            </a:r>
            <a:r>
              <a:rPr lang="en-US" dirty="0"/>
              <a:t>; rather, they are </a:t>
            </a:r>
            <a:r>
              <a:rPr lang="en-US" b="1" dirty="0"/>
              <a:t>managed processes </a:t>
            </a:r>
            <a:r>
              <a:rPr lang="en-US" dirty="0"/>
              <a:t>(operations) and are ongoing</a:t>
            </a:r>
          </a:p>
          <a:p>
            <a:pPr algn="just"/>
            <a:r>
              <a:rPr lang="en-US" dirty="0"/>
              <a:t>Projects are </a:t>
            </a:r>
            <a:r>
              <a:rPr lang="en-US" b="1" dirty="0"/>
              <a:t>discrete sequences </a:t>
            </a:r>
            <a:r>
              <a:rPr lang="en-US" dirty="0"/>
              <a:t>of activities with starting points and defined completion points</a:t>
            </a:r>
          </a:p>
          <a:p>
            <a:pPr algn="just"/>
            <a:r>
              <a:rPr lang="en-US" b="1" dirty="0"/>
              <a:t>A project is different from a process </a:t>
            </a:r>
            <a:r>
              <a:rPr lang="en-US" dirty="0"/>
              <a:t>in that it is a temporary activity that is used to create a specific product, service, or end result, but may be repeated</a:t>
            </a:r>
          </a:p>
        </p:txBody>
      </p:sp>
      <p:sp>
        <p:nvSpPr>
          <p:cNvPr id="44034" name="Rectangle 4"/>
          <p:cNvSpPr>
            <a:spLocks noGrp="1" noChangeArrowheads="1"/>
          </p:cNvSpPr>
          <p:nvPr>
            <p:ph type="title"/>
          </p:nvPr>
        </p:nvSpPr>
        <p:spPr>
          <a:xfrm>
            <a:off x="549275" y="107576"/>
            <a:ext cx="8042276" cy="737456"/>
          </a:xfrm>
        </p:spPr>
        <p:txBody>
          <a:bodyPr/>
          <a:lstStyle/>
          <a:p>
            <a:r>
              <a:rPr lang="en-US" dirty="0">
                <a:highlight>
                  <a:srgbClr val="FFFF00"/>
                </a:highlight>
              </a:rPr>
              <a:t>Project Management</a:t>
            </a:r>
          </a:p>
        </p:txBody>
      </p:sp>
    </p:spTree>
    <p:extLst>
      <p:ext uri="{BB962C8B-B14F-4D97-AF65-F5344CB8AC3E}">
        <p14:creationId xmlns:p14="http://schemas.microsoft.com/office/powerpoint/2010/main" val="94075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0071" y="556671"/>
            <a:ext cx="8643393" cy="4116228"/>
            <a:chOff x="324034" y="1502602"/>
            <a:chExt cx="8591366" cy="3852797"/>
          </a:xfrm>
        </p:grpSpPr>
        <p:pic>
          <p:nvPicPr>
            <p:cNvPr id="2" name="Picture 1" descr="A diagram shows two longitudinal ovals connected by a chained arrow. The text on first oval reads, initial state. The links of chain are labeled as Enterprise information security policy, Business impact analysis, Firewall implementation, Risk assessment process, Network perimeter and D M Z design. The text on second oval reads, planned or desired sta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24034" y="1502602"/>
              <a:ext cx="8591366" cy="3852797"/>
            </a:xfrm>
            <a:prstGeom prst="rect">
              <a:avLst/>
            </a:prstGeom>
          </p:spPr>
        </p:pic>
        <p:sp>
          <p:nvSpPr>
            <p:cNvPr id="3" name="TextBox 2"/>
            <p:cNvSpPr txBox="1"/>
            <p:nvPr/>
          </p:nvSpPr>
          <p:spPr>
            <a:xfrm>
              <a:off x="324034" y="4981903"/>
              <a:ext cx="1599359" cy="373496"/>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693310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5"/>
          <p:cNvSpPr>
            <a:spLocks noGrp="1" noChangeArrowheads="1"/>
          </p:cNvSpPr>
          <p:nvPr>
            <p:ph idx="1"/>
          </p:nvPr>
        </p:nvSpPr>
        <p:spPr>
          <a:xfrm>
            <a:off x="302062" y="1138903"/>
            <a:ext cx="8415338" cy="4344873"/>
          </a:xfrm>
        </p:spPr>
        <p:txBody>
          <a:bodyPr>
            <a:normAutofit lnSpcReduction="10000"/>
          </a:bodyPr>
          <a:lstStyle/>
          <a:p>
            <a:pPr algn="just"/>
            <a:r>
              <a:rPr lang="en-US" dirty="0"/>
              <a:t>W.R. Duncan’s A Guide to the </a:t>
            </a:r>
            <a:r>
              <a:rPr lang="en-US" b="1" dirty="0"/>
              <a:t>Project Management Body of Knowledge </a:t>
            </a:r>
            <a:r>
              <a:rPr lang="en-US" dirty="0"/>
              <a:t>(</a:t>
            </a:r>
            <a:r>
              <a:rPr lang="en-US" dirty="0" err="1"/>
              <a:t>PMBoK</a:t>
            </a:r>
            <a:r>
              <a:rPr lang="en-US" dirty="0"/>
              <a:t>) defines project management as: </a:t>
            </a:r>
          </a:p>
          <a:p>
            <a:pPr lvl="1" algn="just"/>
            <a:r>
              <a:rPr lang="en-US" i="1" dirty="0"/>
              <a:t>the application of knowledge, skills, tools, and techniques to project activities to meet project requirements. </a:t>
            </a:r>
            <a:r>
              <a:rPr lang="en-US" b="1" i="1" dirty="0"/>
              <a:t>Project management</a:t>
            </a:r>
            <a:r>
              <a:rPr lang="en-US" i="1" dirty="0"/>
              <a:t> is accomplished through the use of processes such as: initiating, planning, executing, controlling, and closing</a:t>
            </a:r>
          </a:p>
          <a:p>
            <a:pPr algn="just"/>
            <a:r>
              <a:rPr lang="en-US" b="1" dirty="0"/>
              <a:t>Project management </a:t>
            </a:r>
            <a:r>
              <a:rPr lang="en-US" dirty="0"/>
              <a:t>involves the temporary assemblage of resources to complete a project</a:t>
            </a:r>
          </a:p>
          <a:p>
            <a:pPr algn="just"/>
            <a:r>
              <a:rPr lang="en-US" dirty="0"/>
              <a:t>Some </a:t>
            </a:r>
            <a:r>
              <a:rPr lang="en-US" b="1" dirty="0"/>
              <a:t>projects</a:t>
            </a:r>
            <a:r>
              <a:rPr lang="en-US" dirty="0"/>
              <a:t> are iterative and occur regularly</a:t>
            </a:r>
          </a:p>
        </p:txBody>
      </p:sp>
      <p:sp>
        <p:nvSpPr>
          <p:cNvPr id="46082" name="Rectangle 4"/>
          <p:cNvSpPr>
            <a:spLocks noGrp="1" noChangeArrowheads="1"/>
          </p:cNvSpPr>
          <p:nvPr>
            <p:ph type="title"/>
          </p:nvPr>
        </p:nvSpPr>
        <p:spPr>
          <a:xfrm>
            <a:off x="549275" y="107576"/>
            <a:ext cx="8042276" cy="687006"/>
          </a:xfrm>
        </p:spPr>
        <p:txBody>
          <a:bodyPr/>
          <a:lstStyle/>
          <a:p>
            <a:r>
              <a:rPr lang="en-US" sz="3600" dirty="0"/>
              <a:t>Project Management (Continued)</a:t>
            </a:r>
          </a:p>
        </p:txBody>
      </p:sp>
    </p:spTree>
    <p:extLst>
      <p:ext uri="{BB962C8B-B14F-4D97-AF65-F5344CB8AC3E}">
        <p14:creationId xmlns:p14="http://schemas.microsoft.com/office/powerpoint/2010/main" val="580908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5"/>
          <p:cNvSpPr>
            <a:spLocks noGrp="1" noChangeArrowheads="1"/>
          </p:cNvSpPr>
          <p:nvPr>
            <p:ph idx="1"/>
          </p:nvPr>
        </p:nvSpPr>
        <p:spPr>
          <a:xfrm>
            <a:off x="549275" y="1073076"/>
            <a:ext cx="8042276" cy="3797912"/>
          </a:xfrm>
        </p:spPr>
        <p:txBody>
          <a:bodyPr/>
          <a:lstStyle/>
          <a:p>
            <a:pPr algn="just"/>
            <a:r>
              <a:rPr lang="en-US" dirty="0"/>
              <a:t>To apply project management to InfoSec, you must first identify an established </a:t>
            </a:r>
            <a:r>
              <a:rPr lang="en-US" b="1" dirty="0"/>
              <a:t>project management methodology</a:t>
            </a:r>
          </a:p>
          <a:p>
            <a:pPr algn="just"/>
            <a:r>
              <a:rPr lang="en-US" dirty="0"/>
              <a:t>While other project management approaches exist, the PMBoK, promoted by the Project Management Institute </a:t>
            </a:r>
            <a:r>
              <a:rPr lang="en-US" b="1" dirty="0"/>
              <a:t>(PMI) </a:t>
            </a:r>
            <a:r>
              <a:rPr lang="en-US" dirty="0"/>
              <a:t>is considered the industry best practice</a:t>
            </a:r>
          </a:p>
        </p:txBody>
      </p:sp>
      <p:sp>
        <p:nvSpPr>
          <p:cNvPr id="47106" name="Rectangle 4"/>
          <p:cNvSpPr>
            <a:spLocks noGrp="1" noChangeArrowheads="1"/>
          </p:cNvSpPr>
          <p:nvPr>
            <p:ph type="title"/>
          </p:nvPr>
        </p:nvSpPr>
        <p:spPr>
          <a:xfrm>
            <a:off x="549275" y="107576"/>
            <a:ext cx="8042276" cy="785309"/>
          </a:xfrm>
        </p:spPr>
        <p:txBody>
          <a:bodyPr/>
          <a:lstStyle/>
          <a:p>
            <a:r>
              <a:rPr lang="en-US" dirty="0">
                <a:highlight>
                  <a:srgbClr val="FFFF00"/>
                </a:highlight>
              </a:rPr>
              <a:t>PMBoK Knowledge Areas</a:t>
            </a:r>
          </a:p>
        </p:txBody>
      </p:sp>
    </p:spTree>
    <p:extLst>
      <p:ext uri="{BB962C8B-B14F-4D97-AF65-F5344CB8AC3E}">
        <p14:creationId xmlns:p14="http://schemas.microsoft.com/office/powerpoint/2010/main" val="3762006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89559"/>
            <a:ext cx="8727789" cy="6331957"/>
            <a:chOff x="0" y="289559"/>
            <a:chExt cx="8727789" cy="6331957"/>
          </a:xfrm>
        </p:grpSpPr>
        <p:pic>
          <p:nvPicPr>
            <p:cNvPr id="2" name="Picture 1" descr="A table provides Project Management Knowledge Areas. The table has 3 columns and 10 rows. The column headings are as follows from left to right: Knowledge Area, Focus, Processes. The row entries are as follows. Row 1. Knowledge area, Communications. Focus, Assurance that all project participants communicate effectively. Processes, Development of a workable communications plan, implementing means to distribute, project information, Periodic reporting on worker, performance and task completion, releasing workers to other assignments as tasks are completed. Row 2. Knowledge Area, Cost. Focus, Managing the financial resources committed to the project. Processes, estimating financial cost of resources, Developing the financial budget, Using the financial budget to control costs. Row 3. Knowledge area, Human Resources. Focus, Managing the use of workers effectively. Processes, acquiring workers, allocating workers to tasks, Supervising and controlling human resources, Training and development of human resources. Row 4. Knowledge Area, Integration. Focus, Defining the pieces to be included and organizing and controlling the anticipated work. Processes, Developing the plan, Executing the project plan, Change control. Row 5. Knowledge Area, Procurement. Focus, acquiring resources other than human resources needed to complete project tasks. Processes, planning for resource acquisition, preparing for competitive solicitation of high-value resources, Supervising the solicitation bidding for high-value resources, Managing contracts for suppliers, Contract closeout. Row 5. Knowledge Area, Quality. Focus, assuring that the project meets initial or revised specifications. Processes, Measurement of deliverables against specifications, Controlling quality of deliverables. Row 7. Knowledge Area, Risk. Focus, Minimizing impact of adverse occurrences. Processes, identifying project risk factors, Assessing the degree of risk to various project elements, preparing responses to anticipated adverse occurrences, Responding to adverse event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289559"/>
              <a:ext cx="8727789" cy="6331957"/>
            </a:xfrm>
            <a:prstGeom prst="rect">
              <a:avLst/>
            </a:prstGeom>
          </p:spPr>
        </p:pic>
        <p:sp>
          <p:nvSpPr>
            <p:cNvPr id="3" name="TextBox 2"/>
            <p:cNvSpPr txBox="1"/>
            <p:nvPr/>
          </p:nvSpPr>
          <p:spPr>
            <a:xfrm>
              <a:off x="315310" y="334231"/>
              <a:ext cx="1141424"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4893547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4"/>
          <p:cNvSpPr>
            <a:spLocks noGrp="1" noChangeArrowheads="1"/>
          </p:cNvSpPr>
          <p:nvPr>
            <p:ph type="title"/>
          </p:nvPr>
        </p:nvSpPr>
        <p:spPr>
          <a:xfrm>
            <a:off x="762000" y="176574"/>
            <a:ext cx="8026400" cy="838649"/>
          </a:xfrm>
        </p:spPr>
        <p:txBody>
          <a:bodyPr/>
          <a:lstStyle/>
          <a:p>
            <a:r>
              <a:rPr lang="en-US" sz="3200" dirty="0"/>
              <a:t>Project Management Knowledge Areas (Continued)</a:t>
            </a:r>
          </a:p>
        </p:txBody>
      </p:sp>
      <p:pic>
        <p:nvPicPr>
          <p:cNvPr id="5" name="Picture 4" descr="Project Management Knowledge Areas, continued. Row 8. Knowledge Area, Scope. Focus, defining what is included in the work to be done, and what is to be excluded. Processes, identifying included elements, Articulating the boundaries of the project, verifying that the scope reflects management intent. Row 9. Knowledge Area, Stakeholder. Focus, Identifying and cultivating relationships with those affected by the project and those that influence the project. Processes, locating stakeholders and managing interaction, Planning stakeholder management. Row 10. Knowledge Area. Time. Focus, Managing the resource of elapsed time as well as time spent by resources. Processes, defining work elements such as work breakdown, Sequencing work elements, estimating resource effort time and elapsed time, preparing a schedule, Using the schedule to control the project.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5295" y="1198179"/>
            <a:ext cx="8539810" cy="4103292"/>
          </a:xfrm>
          <a:prstGeom prst="rect">
            <a:avLst/>
          </a:prstGeom>
        </p:spPr>
      </p:pic>
    </p:spTree>
    <p:extLst>
      <p:ext uri="{BB962C8B-B14F-4D97-AF65-F5344CB8AC3E}">
        <p14:creationId xmlns:p14="http://schemas.microsoft.com/office/powerpoint/2010/main" val="19967146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7"/>
          <p:cNvSpPr>
            <a:spLocks noGrp="1" noChangeArrowheads="1"/>
          </p:cNvSpPr>
          <p:nvPr>
            <p:ph idx="1"/>
          </p:nvPr>
        </p:nvSpPr>
        <p:spPr>
          <a:xfrm>
            <a:off x="681706" y="944356"/>
            <a:ext cx="8042276" cy="4343400"/>
          </a:xfrm>
        </p:spPr>
        <p:txBody>
          <a:bodyPr>
            <a:normAutofit lnSpcReduction="10000"/>
          </a:bodyPr>
          <a:lstStyle/>
          <a:p>
            <a:pPr algn="just"/>
            <a:r>
              <a:rPr lang="en-US" dirty="0"/>
              <a:t>There are many tools that support the management of the diverse resources in </a:t>
            </a:r>
            <a:r>
              <a:rPr lang="en-US" b="1" dirty="0"/>
              <a:t>complex projects</a:t>
            </a:r>
          </a:p>
          <a:p>
            <a:pPr lvl="1" algn="just"/>
            <a:r>
              <a:rPr lang="en-US" dirty="0"/>
              <a:t>Most project managers combine </a:t>
            </a:r>
            <a:r>
              <a:rPr lang="en-US" b="1" dirty="0"/>
              <a:t>software tools </a:t>
            </a:r>
            <a:r>
              <a:rPr lang="en-US" dirty="0"/>
              <a:t>that implement </a:t>
            </a:r>
            <a:r>
              <a:rPr lang="en-US" b="1" dirty="0"/>
              <a:t>one or more </a:t>
            </a:r>
            <a:r>
              <a:rPr lang="en-US" dirty="0"/>
              <a:t>of the dominant modeling approaches</a:t>
            </a:r>
          </a:p>
          <a:p>
            <a:pPr algn="just"/>
            <a:r>
              <a:rPr lang="en-US" b="1" dirty="0"/>
              <a:t>Projectitis </a:t>
            </a:r>
            <a:r>
              <a:rPr lang="en-US" dirty="0"/>
              <a:t>occurs when the project manager spends more time </a:t>
            </a:r>
            <a:r>
              <a:rPr lang="en-US" b="1" dirty="0"/>
              <a:t>documenting</a:t>
            </a:r>
            <a:r>
              <a:rPr lang="en-US" dirty="0"/>
              <a:t> project tasks, </a:t>
            </a:r>
            <a:r>
              <a:rPr lang="en-US" b="1" dirty="0"/>
              <a:t>collecting</a:t>
            </a:r>
            <a:r>
              <a:rPr lang="en-US" dirty="0"/>
              <a:t> performance measurements, </a:t>
            </a:r>
            <a:r>
              <a:rPr lang="en-US" b="1" dirty="0"/>
              <a:t>recording</a:t>
            </a:r>
            <a:r>
              <a:rPr lang="en-US" dirty="0"/>
              <a:t> project task information, and </a:t>
            </a:r>
            <a:r>
              <a:rPr lang="en-US" b="1" dirty="0"/>
              <a:t>updating</a:t>
            </a:r>
            <a:r>
              <a:rPr lang="en-US" dirty="0"/>
              <a:t> project completion forecasts than accomplishing meaningful project work</a:t>
            </a:r>
          </a:p>
        </p:txBody>
      </p:sp>
      <p:sp>
        <p:nvSpPr>
          <p:cNvPr id="62466" name="Rectangle 6"/>
          <p:cNvSpPr>
            <a:spLocks noGrp="1" noChangeArrowheads="1"/>
          </p:cNvSpPr>
          <p:nvPr>
            <p:ph type="title"/>
          </p:nvPr>
        </p:nvSpPr>
        <p:spPr>
          <a:xfrm>
            <a:off x="549275" y="107576"/>
            <a:ext cx="8042276" cy="724843"/>
          </a:xfrm>
        </p:spPr>
        <p:txBody>
          <a:bodyPr/>
          <a:lstStyle/>
          <a:p>
            <a:r>
              <a:rPr lang="en-US" dirty="0">
                <a:highlight>
                  <a:srgbClr val="FFFF00"/>
                </a:highlight>
              </a:rPr>
              <a:t>Project Management Tools</a:t>
            </a:r>
          </a:p>
        </p:txBody>
      </p:sp>
      <p:sp>
        <p:nvSpPr>
          <p:cNvPr id="3" name="TextBox 2">
            <a:extLst>
              <a:ext uri="{FF2B5EF4-FFF2-40B4-BE49-F238E27FC236}">
                <a16:creationId xmlns:a16="http://schemas.microsoft.com/office/drawing/2014/main" id="{57847250-08E0-B2F6-EFDD-97FEFFC4BAC0}"/>
              </a:ext>
            </a:extLst>
          </p:cNvPr>
          <p:cNvSpPr txBox="1"/>
          <p:nvPr/>
        </p:nvSpPr>
        <p:spPr>
          <a:xfrm>
            <a:off x="130844" y="4964590"/>
            <a:ext cx="9013156" cy="646331"/>
          </a:xfrm>
          <a:prstGeom prst="rect">
            <a:avLst/>
          </a:prstGeom>
          <a:noFill/>
        </p:spPr>
        <p:txBody>
          <a:bodyPr wrap="square">
            <a:spAutoFit/>
          </a:bodyPr>
          <a:lstStyle/>
          <a:p>
            <a:r>
              <a:rPr lang="en-GB" dirty="0">
                <a:hlinkClick r:id="rId3"/>
              </a:rPr>
              <a:t>https://www.geeksforgeeks.org/software-engineering/project-evaluation-and-review-technique-pert/</a:t>
            </a:r>
            <a:r>
              <a:rPr lang="en-GB" dirty="0"/>
              <a:t> </a:t>
            </a:r>
          </a:p>
        </p:txBody>
      </p:sp>
    </p:spTree>
    <p:extLst>
      <p:ext uri="{BB962C8B-B14F-4D97-AF65-F5344CB8AC3E}">
        <p14:creationId xmlns:p14="http://schemas.microsoft.com/office/powerpoint/2010/main" val="415747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82162" y="582396"/>
            <a:ext cx="8305800" cy="4551123"/>
            <a:chOff x="482162" y="582396"/>
            <a:chExt cx="8305800" cy="4551123"/>
          </a:xfrm>
        </p:grpSpPr>
        <p:pic>
          <p:nvPicPr>
            <p:cNvPr id="2" name="Picture 1" descr="A table provides Example of an Early-Draft Work Breakdown Structure. The table has 4 columns and 7 rows. The column headings are as follows from left to right: Task, Effort in hours, Skill, Dependencies. The row entries are as follows. Row 1. Task, Contact field office and confirm network assumptions. Effort in hours, 2. Skill, Network architect. Dependencies, Nil. Row 2. Task, Purchase standard firewall hardware. Effort in hours, 4. Skill, Network architect and purchasing group. Dependencies, 1. Row 3. Task, Configure firewall. Effort in hours, 8. Skill, Network Architect. Dependencies, 2. Row 4. Task, Package and ship firewall to field office. Effort in hours, 2. Skill, intern. Dependencies, 3. Row 5. Task, Work with local technical resource to install and test firewall. Effort in hours, 6. Skill, network architect. Dependencies, 4. Row 6. Task, Complete network vulnerability assessment. Effort in hours, 12. Skill, Network architect and penetration test team. Dependencies, 5. Row 7. Task, get remote office sign-off and update network drawings and documentation. Effort in hours, 8. Skill, Network architect. Dependencies, 6.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2162" y="582396"/>
              <a:ext cx="8305800" cy="4551123"/>
            </a:xfrm>
            <a:prstGeom prst="rect">
              <a:avLst/>
            </a:prstGeom>
          </p:spPr>
        </p:pic>
        <p:sp>
          <p:nvSpPr>
            <p:cNvPr id="3" name="TextBox 2"/>
            <p:cNvSpPr txBox="1"/>
            <p:nvPr/>
          </p:nvSpPr>
          <p:spPr>
            <a:xfrm>
              <a:off x="681070" y="744132"/>
              <a:ext cx="116034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138431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70823" y="224754"/>
            <a:ext cx="8802354" cy="6221357"/>
            <a:chOff x="152460" y="413013"/>
            <a:chExt cx="8802354" cy="6221357"/>
          </a:xfrm>
        </p:grpSpPr>
        <p:pic>
          <p:nvPicPr>
            <p:cNvPr id="2" name="Picture 1" descr="purchasing group. Dependencies, 1. Row 3. Task, Configure firewall. Effort in hours, 8. Skill, Network Architect. Dependencies, 2. Row 4. Task, Package and ship firewall to field office. Effort in hours, 2. Skill, intern. Dependencies, 3. Row 5. Task, Work with local technical resource to install and test firewall. Effort in hours, 6. Skill, network architect. Dependencies, 4. Row 6. Task, Complete network vulnerability assessment. Effort in hours, 12. Skill, Network architect and penetration test team. Dependencies, 5. Row 7. Task, get remote office sign-off and update network drawings and documentation. Effort in hours, 8. Skill, Network architect. Dependencies, 6.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52460" y="413013"/>
              <a:ext cx="8802354" cy="6221357"/>
            </a:xfrm>
            <a:prstGeom prst="rect">
              <a:avLst/>
            </a:prstGeom>
          </p:spPr>
        </p:pic>
        <p:sp>
          <p:nvSpPr>
            <p:cNvPr id="3" name="TextBox 2"/>
            <p:cNvSpPr txBox="1"/>
            <p:nvPr/>
          </p:nvSpPr>
          <p:spPr>
            <a:xfrm>
              <a:off x="152460" y="6249451"/>
              <a:ext cx="1606972" cy="38491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715847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6277" y="557106"/>
            <a:ext cx="9005820" cy="3413702"/>
            <a:chOff x="332095" y="496146"/>
            <a:chExt cx="9005820" cy="3413702"/>
          </a:xfrm>
        </p:grpSpPr>
        <p:pic>
          <p:nvPicPr>
            <p:cNvPr id="2" name="Picture 1" descr="Gantt chart is shown. The left pane shows a table. Columns: task name, duration, start. The list of task names is: policy refresh-investigation phase, Draft E I S P (Enterprise Information Security Policy), which has sub options below it. The right pane shows the list of activities in the following order: management, management, project manager, project manager, technical communicators, management, analyst, management. The activities are presented as horizontal lines. Each activity has a different length indicating the duration. The lines are drawn one below the othe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2095" y="496146"/>
              <a:ext cx="9005820" cy="3413702"/>
            </a:xfrm>
            <a:prstGeom prst="rect">
              <a:avLst/>
            </a:prstGeom>
          </p:spPr>
        </p:pic>
        <p:sp>
          <p:nvSpPr>
            <p:cNvPr id="3" name="TextBox 2"/>
            <p:cNvSpPr txBox="1"/>
            <p:nvPr/>
          </p:nvSpPr>
          <p:spPr>
            <a:xfrm>
              <a:off x="378372" y="3373821"/>
              <a:ext cx="131169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7243594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Rectangle 5"/>
          <p:cNvSpPr>
            <a:spLocks noGrp="1" noChangeArrowheads="1"/>
          </p:cNvSpPr>
          <p:nvPr>
            <p:ph idx="1"/>
          </p:nvPr>
        </p:nvSpPr>
        <p:spPr>
          <a:xfrm>
            <a:off x="624950" y="944355"/>
            <a:ext cx="8042276" cy="4343400"/>
          </a:xfrm>
        </p:spPr>
        <p:txBody>
          <a:bodyPr/>
          <a:lstStyle/>
          <a:p>
            <a:pPr algn="just"/>
            <a:r>
              <a:rPr lang="en-US" b="1" dirty="0"/>
              <a:t>Microsoft Project </a:t>
            </a:r>
            <a:r>
              <a:rPr lang="en-US" dirty="0"/>
              <a:t>is a widely used project management tool</a:t>
            </a:r>
          </a:p>
          <a:p>
            <a:pPr algn="just"/>
            <a:r>
              <a:rPr lang="en-US" dirty="0"/>
              <a:t>If you’re considering using an </a:t>
            </a:r>
            <a:r>
              <a:rPr lang="en-US" b="1" dirty="0"/>
              <a:t>automated project management tool</a:t>
            </a:r>
            <a:r>
              <a:rPr lang="en-US" dirty="0"/>
              <a:t>, keep the following in mind:</a:t>
            </a:r>
          </a:p>
          <a:p>
            <a:pPr lvl="1" algn="just"/>
            <a:r>
              <a:rPr lang="en-US" dirty="0"/>
              <a:t>A software program </a:t>
            </a:r>
            <a:r>
              <a:rPr lang="en-US" b="1" dirty="0"/>
              <a:t>cannot</a:t>
            </a:r>
            <a:r>
              <a:rPr lang="en-US" dirty="0"/>
              <a:t> take the place of a skilled and experienced project manager who understands how to </a:t>
            </a:r>
            <a:r>
              <a:rPr lang="en-US" b="1" dirty="0"/>
              <a:t>define tasks</a:t>
            </a:r>
            <a:r>
              <a:rPr lang="en-US" dirty="0"/>
              <a:t>, allocate scarce resources, and manage the resources that are assigned</a:t>
            </a:r>
          </a:p>
          <a:p>
            <a:pPr lvl="1" algn="just"/>
            <a:r>
              <a:rPr lang="en-US" dirty="0"/>
              <a:t>A </a:t>
            </a:r>
            <a:r>
              <a:rPr lang="en-US" b="1" dirty="0"/>
              <a:t>software tool </a:t>
            </a:r>
            <a:r>
              <a:rPr lang="en-US" dirty="0"/>
              <a:t>can get in the way of the work</a:t>
            </a:r>
          </a:p>
          <a:p>
            <a:pPr lvl="1" algn="just"/>
            <a:r>
              <a:rPr lang="en-US" dirty="0"/>
              <a:t>Choose a </a:t>
            </a:r>
            <a:r>
              <a:rPr lang="en-US" b="1" dirty="0"/>
              <a:t>tool</a:t>
            </a:r>
            <a:r>
              <a:rPr lang="en-US" dirty="0"/>
              <a:t> that you can use effectively</a:t>
            </a:r>
          </a:p>
        </p:txBody>
      </p:sp>
      <p:sp>
        <p:nvSpPr>
          <p:cNvPr id="82946" name="Rectangle 4"/>
          <p:cNvSpPr>
            <a:spLocks noGrp="1" noChangeArrowheads="1"/>
          </p:cNvSpPr>
          <p:nvPr>
            <p:ph type="title"/>
          </p:nvPr>
        </p:nvSpPr>
        <p:spPr>
          <a:xfrm>
            <a:off x="549275" y="107576"/>
            <a:ext cx="8042276" cy="750068"/>
          </a:xfrm>
        </p:spPr>
        <p:txBody>
          <a:bodyPr/>
          <a:lstStyle/>
          <a:p>
            <a:r>
              <a:rPr lang="en-US" dirty="0">
                <a:highlight>
                  <a:srgbClr val="FFFF00"/>
                </a:highlight>
              </a:rPr>
              <a:t>Automated Project Tools</a:t>
            </a:r>
          </a:p>
        </p:txBody>
      </p:sp>
    </p:spTree>
    <p:extLst>
      <p:ext uri="{BB962C8B-B14F-4D97-AF65-F5344CB8AC3E}">
        <p14:creationId xmlns:p14="http://schemas.microsoft.com/office/powerpoint/2010/main" val="216167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29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29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uiExpand="1"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466025" y="864054"/>
            <a:ext cx="8415338" cy="4650504"/>
          </a:xfrm>
        </p:spPr>
        <p:txBody>
          <a:bodyPr>
            <a:normAutofit fontScale="85000" lnSpcReduction="10000"/>
          </a:bodyPr>
          <a:lstStyle/>
          <a:p>
            <a:pPr algn="just"/>
            <a:r>
              <a:rPr lang="en-US" sz="2000" dirty="0"/>
              <a:t>An </a:t>
            </a:r>
            <a:r>
              <a:rPr lang="en-US" sz="2000" b="1" dirty="0"/>
              <a:t>InfoSec program </a:t>
            </a:r>
            <a:r>
              <a:rPr lang="en-US" sz="2000" dirty="0"/>
              <a:t>describes the structure and organization of the effort to contain risks to the information assets of an organization</a:t>
            </a:r>
          </a:p>
          <a:p>
            <a:pPr algn="just"/>
            <a:r>
              <a:rPr lang="en-US" sz="2000" dirty="0"/>
              <a:t>In the largest organizations, </a:t>
            </a:r>
            <a:r>
              <a:rPr lang="en-US" sz="2000" b="1" dirty="0"/>
              <a:t>specific InfoSec functions </a:t>
            </a:r>
            <a:r>
              <a:rPr lang="en-US" sz="2000" dirty="0"/>
              <a:t>are likely to be performed by specialized groups of staff members; in smaller organizations, these functions may be carried out by all members of the department. These functions should be separated into </a:t>
            </a:r>
            <a:r>
              <a:rPr lang="en-US" sz="2000" b="1" dirty="0"/>
              <a:t>four areas</a:t>
            </a:r>
            <a:r>
              <a:rPr lang="en-US" sz="2000" dirty="0"/>
              <a:t>:</a:t>
            </a:r>
          </a:p>
          <a:p>
            <a:pPr marL="692150" lvl="1" indent="-342900" algn="just">
              <a:buFont typeface="+mj-lt"/>
              <a:buAutoNum type="arabicPeriod"/>
            </a:pPr>
            <a:r>
              <a:rPr lang="en-US" sz="1600" dirty="0"/>
              <a:t>Functions performed by </a:t>
            </a:r>
            <a:r>
              <a:rPr lang="en-US" sz="1600" b="1" dirty="0"/>
              <a:t>nontechnical areas </a:t>
            </a:r>
            <a:r>
              <a:rPr lang="en-US" sz="1600" dirty="0"/>
              <a:t>of the organization outside the IT area of management control</a:t>
            </a:r>
          </a:p>
          <a:p>
            <a:pPr marL="692150" lvl="1" indent="-342900" algn="just">
              <a:buFont typeface="+mj-lt"/>
              <a:buAutoNum type="arabicPeriod"/>
            </a:pPr>
            <a:r>
              <a:rPr lang="en-US" sz="1600" dirty="0"/>
              <a:t>Functions performed by </a:t>
            </a:r>
            <a:r>
              <a:rPr lang="en-US" sz="1600" b="1" dirty="0"/>
              <a:t>IT groups </a:t>
            </a:r>
            <a:r>
              <a:rPr lang="en-US" sz="1600" dirty="0"/>
              <a:t>outside the InfoSec area of management control</a:t>
            </a:r>
          </a:p>
          <a:p>
            <a:pPr marL="692150" lvl="1" indent="-342900" algn="just">
              <a:buFont typeface="+mj-lt"/>
              <a:buAutoNum type="arabicPeriod"/>
            </a:pPr>
            <a:r>
              <a:rPr lang="en-US" sz="1600" dirty="0"/>
              <a:t>Functions performed within the InfoSec department as a </a:t>
            </a:r>
            <a:r>
              <a:rPr lang="en-US" sz="1600" b="1" dirty="0"/>
              <a:t>customer service </a:t>
            </a:r>
            <a:r>
              <a:rPr lang="en-US" sz="1600" dirty="0"/>
              <a:t>to the organization and its external partners</a:t>
            </a:r>
          </a:p>
          <a:p>
            <a:pPr marL="692150" lvl="1" indent="-342900" algn="just">
              <a:buFont typeface="+mj-lt"/>
              <a:buAutoNum type="arabicPeriod"/>
            </a:pPr>
            <a:r>
              <a:rPr lang="en-US" sz="1600" dirty="0"/>
              <a:t>Functions performed within the InfoSec department as a </a:t>
            </a:r>
            <a:r>
              <a:rPr lang="en-US" sz="1600" b="1" dirty="0"/>
              <a:t>compliance enforcement </a:t>
            </a:r>
            <a:r>
              <a:rPr lang="en-US" sz="1600" dirty="0"/>
              <a:t>obligation</a:t>
            </a:r>
          </a:p>
          <a:p>
            <a:pPr algn="just"/>
            <a:r>
              <a:rPr lang="en-US" sz="2000" dirty="0"/>
              <a:t>InfoSec needs of an organization are </a:t>
            </a:r>
            <a:r>
              <a:rPr lang="en-US" sz="2000" b="1" dirty="0"/>
              <a:t>unique</a:t>
            </a:r>
            <a:r>
              <a:rPr lang="en-US" sz="2000" dirty="0"/>
              <a:t> to its culture, size, and budget and include </a:t>
            </a:r>
            <a:r>
              <a:rPr lang="en-US" sz="2000" b="1" dirty="0"/>
              <a:t>personnel and the procedures </a:t>
            </a:r>
            <a:r>
              <a:rPr lang="en-US" sz="2000" dirty="0"/>
              <a:t>to be integrated into all human resources (HR) activities, including hiring, training, promotion, and termination practices</a:t>
            </a:r>
            <a:endParaRPr lang="en-US" sz="1600" dirty="0"/>
          </a:p>
        </p:txBody>
      </p:sp>
      <p:sp>
        <p:nvSpPr>
          <p:cNvPr id="59395" name="Rectangle 6"/>
          <p:cNvSpPr>
            <a:spLocks noGrp="1" noChangeArrowheads="1"/>
          </p:cNvSpPr>
          <p:nvPr>
            <p:ph type="title"/>
          </p:nvPr>
        </p:nvSpPr>
        <p:spPr>
          <a:xfrm>
            <a:off x="549275" y="107576"/>
            <a:ext cx="8042276" cy="762681"/>
          </a:xfrm>
        </p:spPr>
        <p:txBody>
          <a:bodyPr/>
          <a:lstStyle/>
          <a:p>
            <a:r>
              <a:rPr lang="en-US" dirty="0"/>
              <a:t>Summary</a:t>
            </a:r>
          </a:p>
        </p:txBody>
      </p:sp>
    </p:spTree>
    <p:extLst>
      <p:ext uri="{BB962C8B-B14F-4D97-AF65-F5344CB8AC3E}">
        <p14:creationId xmlns:p14="http://schemas.microsoft.com/office/powerpoint/2010/main" val="8999581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362744" y="876667"/>
            <a:ext cx="8415338" cy="4564466"/>
          </a:xfrm>
        </p:spPr>
        <p:txBody>
          <a:bodyPr>
            <a:normAutofit fontScale="92500" lnSpcReduction="20000"/>
          </a:bodyPr>
          <a:lstStyle/>
          <a:p>
            <a:pPr algn="just"/>
            <a:r>
              <a:rPr lang="en-US" sz="2000" dirty="0"/>
              <a:t>Full-time </a:t>
            </a:r>
            <a:r>
              <a:rPr lang="en-US" sz="2000" b="1" dirty="0"/>
              <a:t>security personnel deployment </a:t>
            </a:r>
            <a:r>
              <a:rPr lang="en-US" sz="2000" dirty="0"/>
              <a:t>will vary depending on the organization’s size:</a:t>
            </a:r>
          </a:p>
          <a:p>
            <a:pPr lvl="1" algn="just"/>
            <a:r>
              <a:rPr lang="en-US" sz="1600" b="1" dirty="0"/>
              <a:t>Very large </a:t>
            </a:r>
            <a:r>
              <a:rPr lang="en-US" sz="1600" dirty="0"/>
              <a:t>organizations may have more than 20 full-time security personnel and 40 or more individuals with part-time responsibilities</a:t>
            </a:r>
          </a:p>
          <a:p>
            <a:pPr lvl="1" algn="just"/>
            <a:r>
              <a:rPr lang="en-US" sz="1600" b="1" dirty="0"/>
              <a:t>Large</a:t>
            </a:r>
            <a:r>
              <a:rPr lang="en-US" sz="1600" dirty="0"/>
              <a:t> organizations will have an average of one to two full-time managers, three to four full-time technicians/administrators, and as many as 16 part-time staff members</a:t>
            </a:r>
          </a:p>
          <a:p>
            <a:pPr lvl="1" algn="just"/>
            <a:r>
              <a:rPr lang="en-US" sz="1600" b="1" dirty="0"/>
              <a:t>Medium-sized</a:t>
            </a:r>
            <a:r>
              <a:rPr lang="en-US" sz="1600" dirty="0"/>
              <a:t> organizations may have only one full-time security person and as many as three individuals with part-time responsibilities</a:t>
            </a:r>
          </a:p>
          <a:p>
            <a:pPr lvl="1" algn="just"/>
            <a:r>
              <a:rPr lang="en-US" sz="1600" b="1" dirty="0"/>
              <a:t>Smaller </a:t>
            </a:r>
            <a:r>
              <a:rPr lang="en-US" sz="1600" dirty="0"/>
              <a:t>organizations may have either one individual with full-time duties in InfoSec or one individual who is a part-time manager</a:t>
            </a:r>
          </a:p>
          <a:p>
            <a:pPr algn="just"/>
            <a:r>
              <a:rPr lang="en-US" sz="2000" dirty="0"/>
              <a:t>Selecting an effective mix of InfoSec personnel for your organization requires that you consider a number of criteria, including </a:t>
            </a:r>
            <a:r>
              <a:rPr lang="en-US" sz="2000" b="1" dirty="0"/>
              <a:t>standardizing job descriptions </a:t>
            </a:r>
            <a:r>
              <a:rPr lang="en-US" sz="2000" dirty="0"/>
              <a:t>using standard roles and titles. These titles include CISO or CSO, security managers, security administrators and analysts, security technicians and engineers, security staffers and watchstanders, security consultants, security officers and investigators, and help desk personnel </a:t>
            </a:r>
          </a:p>
        </p:txBody>
      </p:sp>
      <p:sp>
        <p:nvSpPr>
          <p:cNvPr id="59395" name="Rectangle 6"/>
          <p:cNvSpPr>
            <a:spLocks noGrp="1" noChangeArrowheads="1"/>
          </p:cNvSpPr>
          <p:nvPr>
            <p:ph type="title"/>
          </p:nvPr>
        </p:nvSpPr>
        <p:spPr>
          <a:xfrm>
            <a:off x="549275" y="107576"/>
            <a:ext cx="8042276" cy="762681"/>
          </a:xfrm>
        </p:spPr>
        <p:txBody>
          <a:bodyPr/>
          <a:lstStyle/>
          <a:p>
            <a:r>
              <a:rPr lang="en-US" dirty="0"/>
              <a:t>Summary (Continued)</a:t>
            </a:r>
          </a:p>
        </p:txBody>
      </p:sp>
    </p:spTree>
    <p:extLst>
      <p:ext uri="{BB962C8B-B14F-4D97-AF65-F5344CB8AC3E}">
        <p14:creationId xmlns:p14="http://schemas.microsoft.com/office/powerpoint/2010/main" val="7152900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362744" y="865865"/>
            <a:ext cx="8415338" cy="4416594"/>
          </a:xfrm>
        </p:spPr>
        <p:txBody>
          <a:bodyPr>
            <a:normAutofit fontScale="85000" lnSpcReduction="10000"/>
          </a:bodyPr>
          <a:lstStyle/>
          <a:p>
            <a:pPr algn="just"/>
            <a:r>
              <a:rPr lang="en-US" sz="2000" dirty="0"/>
              <a:t>Many organizations rely to some extent on </a:t>
            </a:r>
            <a:r>
              <a:rPr lang="en-US" sz="2000" b="1" dirty="0"/>
              <a:t>professional certifications </a:t>
            </a:r>
            <a:r>
              <a:rPr lang="en-US" sz="2000" dirty="0"/>
              <a:t>to ascertain the level of proficiency possessed by a given candidate. The more </a:t>
            </a:r>
            <a:r>
              <a:rPr lang="en-US" sz="2000" b="1" dirty="0"/>
              <a:t>salient certifications </a:t>
            </a:r>
            <a:r>
              <a:rPr lang="en-US" sz="2000" dirty="0"/>
              <a:t>include those from the (ISC)</a:t>
            </a:r>
            <a:r>
              <a:rPr lang="en-US" sz="2000" baseline="30000" dirty="0"/>
              <a:t>2</a:t>
            </a:r>
            <a:r>
              <a:rPr lang="en-US" sz="2000" dirty="0"/>
              <a:t>, ISACA, the SANS Institute, the EC-Council, and CompTIA</a:t>
            </a:r>
          </a:p>
          <a:p>
            <a:pPr algn="just"/>
            <a:r>
              <a:rPr lang="en-US" sz="2000" dirty="0"/>
              <a:t>Many InfoSec professionals enter the field after prior careers in </a:t>
            </a:r>
            <a:r>
              <a:rPr lang="en-US" sz="2000" b="1" dirty="0"/>
              <a:t>law enforcement or the military</a:t>
            </a:r>
            <a:r>
              <a:rPr lang="en-US" sz="2000" dirty="0"/>
              <a:t>, after careers in other IT areas, or as college graduates who have tailored their degree programs to specialize in InfoSec</a:t>
            </a:r>
          </a:p>
          <a:p>
            <a:pPr algn="just"/>
            <a:r>
              <a:rPr lang="en-US" sz="2000" dirty="0"/>
              <a:t>The NICE Cybersecurity Workforce Framework </a:t>
            </a:r>
            <a:r>
              <a:rPr lang="en-US" sz="2000" b="1" dirty="0"/>
              <a:t>(NCWF) </a:t>
            </a:r>
            <a:r>
              <a:rPr lang="en-US" sz="2000" dirty="0"/>
              <a:t>defines a common means of classifying roles in the discipline of cybersecurity</a:t>
            </a:r>
          </a:p>
          <a:p>
            <a:pPr algn="just"/>
            <a:r>
              <a:rPr lang="en-US" sz="2000" dirty="0"/>
              <a:t>The SETA program is the </a:t>
            </a:r>
            <a:r>
              <a:rPr lang="en-US" sz="2000" b="1" dirty="0"/>
              <a:t>responsibility of the CISO </a:t>
            </a:r>
            <a:r>
              <a:rPr lang="en-US" sz="2000" dirty="0"/>
              <a:t>and is designed to reduce the incidence of accidental security breaches</a:t>
            </a:r>
          </a:p>
          <a:p>
            <a:pPr algn="just"/>
            <a:r>
              <a:rPr lang="en-US" sz="2000" dirty="0"/>
              <a:t>SETA programs improve </a:t>
            </a:r>
            <a:r>
              <a:rPr lang="en-US" sz="2000" b="1" dirty="0"/>
              <a:t>employee behavior </a:t>
            </a:r>
            <a:r>
              <a:rPr lang="en-US" sz="2000" dirty="0"/>
              <a:t>and enable the organization to hold employees accountable for their actions</a:t>
            </a:r>
          </a:p>
        </p:txBody>
      </p:sp>
      <p:sp>
        <p:nvSpPr>
          <p:cNvPr id="59395" name="Rectangle 6"/>
          <p:cNvSpPr>
            <a:spLocks noGrp="1" noChangeArrowheads="1"/>
          </p:cNvSpPr>
          <p:nvPr>
            <p:ph type="title"/>
          </p:nvPr>
        </p:nvSpPr>
        <p:spPr>
          <a:xfrm>
            <a:off x="549275" y="107576"/>
            <a:ext cx="8042276" cy="863580"/>
          </a:xfrm>
        </p:spPr>
        <p:txBody>
          <a:bodyPr/>
          <a:lstStyle/>
          <a:p>
            <a:r>
              <a:rPr lang="en-US" dirty="0"/>
              <a:t>Summary (Continued)</a:t>
            </a:r>
          </a:p>
        </p:txBody>
      </p:sp>
    </p:spTree>
    <p:extLst>
      <p:ext uri="{BB962C8B-B14F-4D97-AF65-F5344CB8AC3E}">
        <p14:creationId xmlns:p14="http://schemas.microsoft.com/office/powerpoint/2010/main" val="10584551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503862" y="737805"/>
            <a:ext cx="8415338" cy="5001369"/>
          </a:xfrm>
        </p:spPr>
        <p:txBody>
          <a:bodyPr>
            <a:normAutofit fontScale="92500" lnSpcReduction="20000"/>
          </a:bodyPr>
          <a:lstStyle/>
          <a:p>
            <a:pPr algn="just"/>
            <a:r>
              <a:rPr lang="en-US" sz="2000" b="1" dirty="0"/>
              <a:t>Training</a:t>
            </a:r>
            <a:r>
              <a:rPr lang="en-US" sz="2000" dirty="0"/>
              <a:t> is most effective when it is designed for a specific category of users. Training includes teaching users not only what they should or should not do but also </a:t>
            </a:r>
            <a:r>
              <a:rPr lang="en-US" sz="2000" b="1" dirty="0"/>
              <a:t>how they should do it</a:t>
            </a:r>
          </a:p>
          <a:p>
            <a:pPr algn="just"/>
            <a:r>
              <a:rPr lang="en-US" sz="2000" dirty="0"/>
              <a:t>A </a:t>
            </a:r>
            <a:r>
              <a:rPr lang="en-US" sz="2000" b="1" dirty="0"/>
              <a:t>security awareness </a:t>
            </a:r>
            <a:r>
              <a:rPr lang="en-US" sz="2000" dirty="0"/>
              <a:t>program can deliver its message via videotapes, newsletters, posters, bulletin boards, flyers, demonstrations, briefings, short reminder notices at log-on, talks, or lectures</a:t>
            </a:r>
          </a:p>
          <a:p>
            <a:pPr algn="just"/>
            <a:r>
              <a:rPr lang="en-US" sz="2000" b="1" dirty="0"/>
              <a:t>Project management </a:t>
            </a:r>
            <a:r>
              <a:rPr lang="en-US" sz="2000" dirty="0"/>
              <a:t>is the application of knowledge, skills, tools, and techniques to project activities to meet project requirements. Project management is accomplished through the use of processes that include initiation, planning, execution, controlling, and closing</a:t>
            </a:r>
          </a:p>
          <a:p>
            <a:pPr algn="just"/>
            <a:r>
              <a:rPr lang="en-US" sz="2000" dirty="0"/>
              <a:t>The creation of a </a:t>
            </a:r>
            <a:r>
              <a:rPr lang="en-US" sz="2000" b="1" dirty="0"/>
              <a:t>project plan </a:t>
            </a:r>
            <a:r>
              <a:rPr lang="en-US" sz="2000" dirty="0"/>
              <a:t>can be accomplished using a very simple planning tool, such as the work breakdown structure </a:t>
            </a:r>
            <a:r>
              <a:rPr lang="en-US" sz="2000" b="1" dirty="0"/>
              <a:t>(WBS)</a:t>
            </a:r>
          </a:p>
          <a:p>
            <a:pPr algn="just"/>
            <a:r>
              <a:rPr lang="en-US" sz="2000" dirty="0"/>
              <a:t>A set of methods that can be used to </a:t>
            </a:r>
            <a:r>
              <a:rPr lang="en-US" sz="2000" b="1" dirty="0"/>
              <a:t>sequence the tasks </a:t>
            </a:r>
            <a:r>
              <a:rPr lang="en-US" sz="2000" dirty="0"/>
              <a:t>and subtasks in a project plan is known as network scheduling. Popular techniques include </a:t>
            </a:r>
            <a:r>
              <a:rPr lang="en-US" sz="2000" b="1" dirty="0"/>
              <a:t>PERT, CPM, and the Gantt chart</a:t>
            </a:r>
          </a:p>
        </p:txBody>
      </p:sp>
      <p:sp>
        <p:nvSpPr>
          <p:cNvPr id="59395" name="Rectangle 6"/>
          <p:cNvSpPr>
            <a:spLocks noGrp="1" noChangeArrowheads="1"/>
          </p:cNvSpPr>
          <p:nvPr>
            <p:ph type="title"/>
          </p:nvPr>
        </p:nvSpPr>
        <p:spPr>
          <a:xfrm>
            <a:off x="549275" y="107576"/>
            <a:ext cx="8042276" cy="705925"/>
          </a:xfrm>
        </p:spPr>
        <p:txBody>
          <a:bodyPr/>
          <a:lstStyle/>
          <a:p>
            <a:r>
              <a:rPr lang="en-US" dirty="0"/>
              <a:t>Summary (Continued)</a:t>
            </a:r>
          </a:p>
        </p:txBody>
      </p:sp>
    </p:spTree>
    <p:extLst>
      <p:ext uri="{BB962C8B-B14F-4D97-AF65-F5344CB8AC3E}">
        <p14:creationId xmlns:p14="http://schemas.microsoft.com/office/powerpoint/2010/main" val="16187848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0</TotalTime>
  <Words>6084</Words>
  <Application>Microsoft Office PowerPoint</Application>
  <PresentationFormat>On-screen Show (4:3)</PresentationFormat>
  <Paragraphs>515</Paragraphs>
  <Slides>55</Slides>
  <Notes>47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Arial</vt:lpstr>
      <vt:lpstr>Calibri</vt:lpstr>
      <vt:lpstr>Calibri Light</vt:lpstr>
      <vt:lpstr>News Gothic MT</vt:lpstr>
      <vt:lpstr>Times New Roman</vt:lpstr>
      <vt:lpstr>Wingdings</vt:lpstr>
      <vt:lpstr>Wingdings 2</vt:lpstr>
      <vt:lpstr>Breeze</vt:lpstr>
      <vt:lpstr>  Developing the Security Program  Data Security</vt:lpstr>
      <vt:lpstr> Learning Outcome</vt:lpstr>
      <vt:lpstr>Organizing for Security</vt:lpstr>
      <vt:lpstr>Functions Needed to Implement the InfoSec Program</vt:lpstr>
      <vt:lpstr>Security in Large Organizations </vt:lpstr>
      <vt:lpstr>PowerPoint Presentation</vt:lpstr>
      <vt:lpstr>PowerPoint Presentation</vt:lpstr>
      <vt:lpstr>Security in Medium-Sized Organizations</vt:lpstr>
      <vt:lpstr>PowerPoint Presentation</vt:lpstr>
      <vt:lpstr>Security in Small Organizations</vt:lpstr>
      <vt:lpstr>PowerPoint Presentation</vt:lpstr>
      <vt:lpstr>Placing Information Security Within an Organization</vt:lpstr>
      <vt:lpstr>PowerPoint Presentation</vt:lpstr>
      <vt:lpstr>PowerPoint Presentation</vt:lpstr>
      <vt:lpstr>PowerPoint Presentation</vt:lpstr>
      <vt:lpstr>PowerPoint Presentation</vt:lpstr>
      <vt:lpstr>Other Options</vt:lpstr>
      <vt:lpstr>Components of the Security Program</vt:lpstr>
      <vt:lpstr>PowerPoint Presentation</vt:lpstr>
      <vt:lpstr>Staffing the Security Function</vt:lpstr>
      <vt:lpstr>Defining the Qualifications and Requirements </vt:lpstr>
      <vt:lpstr>Information Security Positions</vt:lpstr>
      <vt:lpstr>Information Security Positions (Continued)</vt:lpstr>
      <vt:lpstr>PowerPoint Presentation</vt:lpstr>
      <vt:lpstr>Information Security Professional Credentials</vt:lpstr>
      <vt:lpstr>(ISC)2 Certifications</vt:lpstr>
      <vt:lpstr>Other (ISC)2 Certifications </vt:lpstr>
      <vt:lpstr>ISACA Certifications</vt:lpstr>
      <vt:lpstr>GIAC Certifications</vt:lpstr>
      <vt:lpstr>EC-Council Certifications</vt:lpstr>
      <vt:lpstr>CompTIA Certifications</vt:lpstr>
      <vt:lpstr>Certification Costs</vt:lpstr>
      <vt:lpstr>PowerPoint Presentation</vt:lpstr>
      <vt:lpstr>Implementing Security Education, Training, and Awareness Programs</vt:lpstr>
      <vt:lpstr>PowerPoint Presentation</vt:lpstr>
      <vt:lpstr>Security Training</vt:lpstr>
      <vt:lpstr>PowerPoint Presentation</vt:lpstr>
      <vt:lpstr>Implementing Security Education, Training, and Awareness (SETA) Programs</vt:lpstr>
      <vt:lpstr>Project Management</vt:lpstr>
      <vt:lpstr>PowerPoint Presentation</vt:lpstr>
      <vt:lpstr>Project Management (Continued)</vt:lpstr>
      <vt:lpstr>PMBoK Knowledge Areas</vt:lpstr>
      <vt:lpstr>PowerPoint Presentation</vt:lpstr>
      <vt:lpstr>Project Management Knowledge Areas (Continued)</vt:lpstr>
      <vt:lpstr>Project Management Tools</vt:lpstr>
      <vt:lpstr>PowerPoint Presentation</vt:lpstr>
      <vt:lpstr>PowerPoint Presentation</vt:lpstr>
      <vt:lpstr>PowerPoint Presentation</vt:lpstr>
      <vt:lpstr>Automated Project Tools</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Vijey Thayananthan</cp:lastModifiedBy>
  <cp:revision>597</cp:revision>
  <dcterms:created xsi:type="dcterms:W3CDTF">2011-10-03T10:20:59Z</dcterms:created>
  <dcterms:modified xsi:type="dcterms:W3CDTF">2026-10-05T06:03:24Z</dcterms:modified>
</cp:coreProperties>
</file>