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76" r:id="rId2"/>
    <p:sldId id="277" r:id="rId3"/>
    <p:sldId id="278" r:id="rId4"/>
    <p:sldId id="279" r:id="rId5"/>
    <p:sldId id="280" r:id="rId6"/>
    <p:sldId id="281" r:id="rId7"/>
    <p:sldId id="282" r:id="rId8"/>
    <p:sldId id="283" r:id="rId9"/>
    <p:sldId id="284" r:id="rId10"/>
    <p:sldId id="285" r:id="rId11"/>
    <p:sldId id="286" r:id="rId12"/>
    <p:sldId id="287" r:id="rId13"/>
    <p:sldId id="288" r:id="rId14"/>
    <p:sldId id="28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5850" autoAdjust="0"/>
  </p:normalViewPr>
  <p:slideViewPr>
    <p:cSldViewPr>
      <p:cViewPr varScale="1">
        <p:scale>
          <a:sx n="109" d="100"/>
          <a:sy n="109" d="100"/>
        </p:scale>
        <p:origin x="2264" y="1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483730-1705-4252-92CD-298954CA36D4}" type="datetimeFigureOut">
              <a:rPr lang="en-US" smtClean="0"/>
              <a:t>5/25/23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2B8758-5B78-4DAC-8365-38D4FECBB24C}" type="slidenum">
              <a:rPr lang="en-US" smtClean="0"/>
              <a:t>‹#›</a:t>
            </a:fld>
            <a:endParaRPr lang="en-US"/>
          </a:p>
        </p:txBody>
      </p:sp>
    </p:spTree>
    <p:extLst>
      <p:ext uri="{BB962C8B-B14F-4D97-AF65-F5344CB8AC3E}">
        <p14:creationId xmlns:p14="http://schemas.microsoft.com/office/powerpoint/2010/main" val="2227702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2B8758-5B78-4DAC-8365-38D4FECBB24C}" type="slidenum">
              <a:rPr lang="en-US" smtClean="0"/>
              <a:t>1</a:t>
            </a:fld>
            <a:endParaRPr lang="en-US"/>
          </a:p>
        </p:txBody>
      </p:sp>
    </p:spTree>
    <p:extLst>
      <p:ext uri="{BB962C8B-B14F-4D97-AF65-F5344CB8AC3E}">
        <p14:creationId xmlns:p14="http://schemas.microsoft.com/office/powerpoint/2010/main" val="2887271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72B8758-5B78-4DAC-8365-38D4FECBB24C}" type="slidenum">
              <a:rPr lang="en-US" smtClean="0"/>
              <a:t>3</a:t>
            </a:fld>
            <a:endParaRPr lang="en-US"/>
          </a:p>
        </p:txBody>
      </p:sp>
    </p:spTree>
    <p:extLst>
      <p:ext uri="{BB962C8B-B14F-4D97-AF65-F5344CB8AC3E}">
        <p14:creationId xmlns:p14="http://schemas.microsoft.com/office/powerpoint/2010/main" val="3082135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Marriott International is a well-known multinational hotel company. This is a USA-based company and has over 30 hotel brands under it. Currently, it operates in about 135 countries with 7500 properties. So this is a very big and reputed company in the hospitality industry. This task is going to study the Ritz-Carlton hotel brand of Marriott International. The Ritz-Carlton Hotel is a luxurious brand of Marriott International. This hotel was established in 1993 and currently operates in more than 30 countries across the globe. Luxury, world-class amenities, high-quality services, personalised services, well-decorated, and well hospitality services are the key facilities of the Ritz Carlton hotel brand.</a:t>
            </a:r>
          </a:p>
          <a:p>
            <a:endParaRPr lang="en-US" dirty="0"/>
          </a:p>
        </p:txBody>
      </p:sp>
      <p:sp>
        <p:nvSpPr>
          <p:cNvPr id="4" name="Slide Number Placeholder 3"/>
          <p:cNvSpPr>
            <a:spLocks noGrp="1"/>
          </p:cNvSpPr>
          <p:nvPr>
            <p:ph type="sldNum" sz="quarter" idx="10"/>
          </p:nvPr>
        </p:nvSpPr>
        <p:spPr/>
        <p:txBody>
          <a:bodyPr/>
          <a:lstStyle/>
          <a:p>
            <a:fld id="{672B8758-5B78-4DAC-8365-38D4FECBB24C}" type="slidenum">
              <a:rPr lang="en-US" smtClean="0"/>
              <a:t>4</a:t>
            </a:fld>
            <a:endParaRPr lang="en-US"/>
          </a:p>
        </p:txBody>
      </p:sp>
    </p:spTree>
    <p:extLst>
      <p:ext uri="{BB962C8B-B14F-4D97-AF65-F5344CB8AC3E}">
        <p14:creationId xmlns:p14="http://schemas.microsoft.com/office/powerpoint/2010/main" val="2254125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High-end leisure travellers: High-end leisure travellers are the main consumers of the Ritz Carlton Hotel (</a:t>
            </a:r>
            <a:r>
              <a:rPr lang="en-GB" sz="1200" kern="1200" dirty="0" err="1">
                <a:solidFill>
                  <a:schemeClr val="tx1"/>
                </a:solidFill>
                <a:effectLst/>
                <a:latin typeface="+mn-lt"/>
                <a:ea typeface="+mn-ea"/>
                <a:cs typeface="+mn-cs"/>
              </a:rPr>
              <a:t>Shugan</a:t>
            </a:r>
            <a:r>
              <a:rPr lang="en-GB" sz="1200" kern="1200" dirty="0">
                <a:solidFill>
                  <a:schemeClr val="tx1"/>
                </a:solidFill>
                <a:effectLst/>
                <a:latin typeface="+mn-lt"/>
                <a:ea typeface="+mn-ea"/>
                <a:cs typeface="+mn-cs"/>
              </a:rPr>
              <a:t> et al., 2017). This type of traveller is usually seeking a luxurious place and accommodation facilities. Also, these categories of consumers are always willing to extra money on personalised services and accommodation services. This type of consumer always wants to get a unique experience from the hotel. The income sources of high-end leisure are also wide and tend to spend money on new experiences.</a:t>
            </a:r>
          </a:p>
          <a:p>
            <a:r>
              <a:rPr lang="en-GB" sz="1200" kern="1200" dirty="0">
                <a:solidFill>
                  <a:schemeClr val="tx1"/>
                </a:solidFill>
                <a:effectLst/>
                <a:latin typeface="+mn-lt"/>
                <a:ea typeface="+mn-ea"/>
                <a:cs typeface="+mn-cs"/>
              </a:rPr>
              <a:t>Business executives: Business executives from different countries are also the main consumers of the Ritz Carlton Hotel (Lee &amp; </a:t>
            </a:r>
            <a:r>
              <a:rPr lang="en-GB" sz="1200" kern="1200" dirty="0" err="1">
                <a:solidFill>
                  <a:schemeClr val="tx1"/>
                </a:solidFill>
                <a:effectLst/>
                <a:latin typeface="+mn-lt"/>
                <a:ea typeface="+mn-ea"/>
                <a:cs typeface="+mn-cs"/>
              </a:rPr>
              <a:t>Kwag</a:t>
            </a:r>
            <a:r>
              <a:rPr lang="en-GB" sz="1200" kern="1200" dirty="0">
                <a:solidFill>
                  <a:schemeClr val="tx1"/>
                </a:solidFill>
                <a:effectLst/>
                <a:latin typeface="+mn-lt"/>
                <a:ea typeface="+mn-ea"/>
                <a:cs typeface="+mn-cs"/>
              </a:rPr>
              <a:t>, 2017). They usually take the services of their hotel for international trips and business meetings. Sometimes, they are exploring of different cultures of the countries for business purposes and the Ritz Carlton Hotel always tries to provide high-end hospitality and accommodation services.</a:t>
            </a:r>
          </a:p>
          <a:p>
            <a:endParaRPr lang="en-US" dirty="0"/>
          </a:p>
        </p:txBody>
      </p:sp>
      <p:sp>
        <p:nvSpPr>
          <p:cNvPr id="4" name="Slide Number Placeholder 3"/>
          <p:cNvSpPr>
            <a:spLocks noGrp="1"/>
          </p:cNvSpPr>
          <p:nvPr>
            <p:ph type="sldNum" sz="quarter" idx="10"/>
          </p:nvPr>
        </p:nvSpPr>
        <p:spPr/>
        <p:txBody>
          <a:bodyPr/>
          <a:lstStyle/>
          <a:p>
            <a:fld id="{672B8758-5B78-4DAC-8365-38D4FECBB24C}" type="slidenum">
              <a:rPr lang="en-US" smtClean="0"/>
              <a:t>5</a:t>
            </a:fld>
            <a:endParaRPr lang="en-US"/>
          </a:p>
        </p:txBody>
      </p:sp>
    </p:spTree>
    <p:extLst>
      <p:ext uri="{BB962C8B-B14F-4D97-AF65-F5344CB8AC3E}">
        <p14:creationId xmlns:p14="http://schemas.microsoft.com/office/powerpoint/2010/main" val="1363612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Elder and middle-aged travellers are also the main consumers of the Ritz Carlton Hotel. Some key points of this hotel attract this group of customers for example high level of hospitality, customer services, service qualities, and overall uniqueness of the hotel. These particular consumer groups have usually used this hotel for tourism and expending some outdoor activities for the family members.</a:t>
            </a:r>
          </a:p>
          <a:p>
            <a:r>
              <a:rPr lang="en-GB" sz="1200" kern="1200" dirty="0">
                <a:solidFill>
                  <a:schemeClr val="tx1"/>
                </a:solidFill>
                <a:effectLst/>
                <a:latin typeface="+mn-lt"/>
                <a:ea typeface="+mn-ea"/>
                <a:cs typeface="+mn-cs"/>
              </a:rPr>
              <a:t>Upper-class society’s family members are also vital consumers of the Ritz Carlton Hotel (Yang &amp; </a:t>
            </a:r>
            <a:r>
              <a:rPr lang="en-GB" sz="1200" kern="1200" dirty="0" err="1">
                <a:solidFill>
                  <a:schemeClr val="tx1"/>
                </a:solidFill>
                <a:effectLst/>
                <a:latin typeface="+mn-lt"/>
                <a:ea typeface="+mn-ea"/>
                <a:cs typeface="+mn-cs"/>
              </a:rPr>
              <a:t>Mattila</a:t>
            </a:r>
            <a:r>
              <a:rPr lang="en-GB" sz="1200" kern="1200" dirty="0">
                <a:solidFill>
                  <a:schemeClr val="tx1"/>
                </a:solidFill>
                <a:effectLst/>
                <a:latin typeface="+mn-lt"/>
                <a:ea typeface="+mn-ea"/>
                <a:cs typeface="+mn-cs"/>
              </a:rPr>
              <a:t>, 2017). The uniqueness of the hotel structure, dining, accommodation facilities, spas, fitness facilities, personalised services, and wellness facilities are the key attractive point of this hotel. This group of consumers does not care about the money but wants some exclusive facilities from the hotel.</a:t>
            </a:r>
          </a:p>
          <a:p>
            <a:endParaRPr lang="en-US" dirty="0"/>
          </a:p>
        </p:txBody>
      </p:sp>
      <p:sp>
        <p:nvSpPr>
          <p:cNvPr id="4" name="Slide Number Placeholder 3"/>
          <p:cNvSpPr>
            <a:spLocks noGrp="1"/>
          </p:cNvSpPr>
          <p:nvPr>
            <p:ph type="sldNum" sz="quarter" idx="10"/>
          </p:nvPr>
        </p:nvSpPr>
        <p:spPr/>
        <p:txBody>
          <a:bodyPr/>
          <a:lstStyle/>
          <a:p>
            <a:fld id="{672B8758-5B78-4DAC-8365-38D4FECBB24C}" type="slidenum">
              <a:rPr lang="en-US" smtClean="0"/>
              <a:t>6</a:t>
            </a:fld>
            <a:endParaRPr lang="en-US"/>
          </a:p>
        </p:txBody>
      </p:sp>
    </p:spTree>
    <p:extLst>
      <p:ext uri="{BB962C8B-B14F-4D97-AF65-F5344CB8AC3E}">
        <p14:creationId xmlns:p14="http://schemas.microsoft.com/office/powerpoint/2010/main" val="3795268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warm welcome with a local vibe is the first guest service from the Ritz Carlton Hotel authorities (Solomon, 2016). High-quality accommodation services are the part of guest services and facilities of this hotel. Luxurious rooms, high-quality furniture, digital access, and stunner’s view of the local city and surrounding areas. In terms of food and culture, it always emphasises the customer's preferences for selecting and serving foods. Also, it offers bars, dining restaurants, and different regional cuisines.</a:t>
            </a:r>
          </a:p>
          <a:p>
            <a:endParaRPr lang="en-US" dirty="0"/>
          </a:p>
        </p:txBody>
      </p:sp>
      <p:sp>
        <p:nvSpPr>
          <p:cNvPr id="4" name="Slide Number Placeholder 3"/>
          <p:cNvSpPr>
            <a:spLocks noGrp="1"/>
          </p:cNvSpPr>
          <p:nvPr>
            <p:ph type="sldNum" sz="quarter" idx="10"/>
          </p:nvPr>
        </p:nvSpPr>
        <p:spPr/>
        <p:txBody>
          <a:bodyPr/>
          <a:lstStyle/>
          <a:p>
            <a:fld id="{672B8758-5B78-4DAC-8365-38D4FECBB24C}" type="slidenum">
              <a:rPr lang="en-US" smtClean="0"/>
              <a:t>7</a:t>
            </a:fld>
            <a:endParaRPr lang="en-US"/>
          </a:p>
        </p:txBody>
      </p:sp>
    </p:spTree>
    <p:extLst>
      <p:ext uri="{BB962C8B-B14F-4D97-AF65-F5344CB8AC3E}">
        <p14:creationId xmlns:p14="http://schemas.microsoft.com/office/powerpoint/2010/main" val="12476817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Wellness facilities are the exceptional services from the Ritz Carlton Hotel. It provides luxurious spas, gymnastics, swimming pools, meditation, exclusive beauty treatment facilities and so on (O'Dell, 2020). Every service is high in quality and luxurious touch which makes it different from the customers. In terms of sustainable business operations, it offers a range of services for environmentally aware consumers like reduce of food waste, use of sustainable packaging and materials, use of green energy and so on. Cultural experience is another great guest facility from the Ritz-Carlton hotel like local dance, food, sports, song, and so on.</a:t>
            </a:r>
          </a:p>
          <a:p>
            <a:endParaRPr lang="en-US" dirty="0"/>
          </a:p>
        </p:txBody>
      </p:sp>
      <p:sp>
        <p:nvSpPr>
          <p:cNvPr id="4" name="Slide Number Placeholder 3"/>
          <p:cNvSpPr>
            <a:spLocks noGrp="1"/>
          </p:cNvSpPr>
          <p:nvPr>
            <p:ph type="sldNum" sz="quarter" idx="10"/>
          </p:nvPr>
        </p:nvSpPr>
        <p:spPr/>
        <p:txBody>
          <a:bodyPr/>
          <a:lstStyle/>
          <a:p>
            <a:fld id="{672B8758-5B78-4DAC-8365-38D4FECBB24C}" type="slidenum">
              <a:rPr lang="en-US" smtClean="0"/>
              <a:t>8</a:t>
            </a:fld>
            <a:endParaRPr lang="en-US"/>
          </a:p>
        </p:txBody>
      </p:sp>
    </p:spTree>
    <p:extLst>
      <p:ext uri="{BB962C8B-B14F-4D97-AF65-F5344CB8AC3E}">
        <p14:creationId xmlns:p14="http://schemas.microsoft.com/office/powerpoint/2010/main" val="3457862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Guest service is a vital aspect of hotel management and has a key role maintain guest services (Raman, 2019). Guest service includes all the activities that will make a customer satisfied. Guest service can impact the hotel's reputation by increasing or decreasing the quality of guest services. The brand image of the hotel also depends on the guest experience so needs to consider guest services for a better position in the market.</a:t>
            </a:r>
          </a:p>
          <a:p>
            <a:endParaRPr lang="en-US" dirty="0"/>
          </a:p>
        </p:txBody>
      </p:sp>
      <p:sp>
        <p:nvSpPr>
          <p:cNvPr id="4" name="Slide Number Placeholder 3"/>
          <p:cNvSpPr>
            <a:spLocks noGrp="1"/>
          </p:cNvSpPr>
          <p:nvPr>
            <p:ph type="sldNum" sz="quarter" idx="10"/>
          </p:nvPr>
        </p:nvSpPr>
        <p:spPr/>
        <p:txBody>
          <a:bodyPr/>
          <a:lstStyle/>
          <a:p>
            <a:fld id="{672B8758-5B78-4DAC-8365-38D4FECBB24C}" type="slidenum">
              <a:rPr lang="en-US" smtClean="0"/>
              <a:t>9</a:t>
            </a:fld>
            <a:endParaRPr lang="en-US"/>
          </a:p>
        </p:txBody>
      </p:sp>
    </p:spTree>
    <p:extLst>
      <p:ext uri="{BB962C8B-B14F-4D97-AF65-F5344CB8AC3E}">
        <p14:creationId xmlns:p14="http://schemas.microsoft.com/office/powerpoint/2010/main" val="2782495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 range of functions of guest services like assisting guests by providing instructions and information, easy check-in and out, accommodation facilities, amenities and other services related to better guest experiences (Cetin &amp; Walls, 2016).</a:t>
            </a:r>
          </a:p>
          <a:p>
            <a:endParaRPr lang="en-US" dirty="0"/>
          </a:p>
        </p:txBody>
      </p:sp>
      <p:sp>
        <p:nvSpPr>
          <p:cNvPr id="4" name="Slide Number Placeholder 3"/>
          <p:cNvSpPr>
            <a:spLocks noGrp="1"/>
          </p:cNvSpPr>
          <p:nvPr>
            <p:ph type="sldNum" sz="quarter" idx="10"/>
          </p:nvPr>
        </p:nvSpPr>
        <p:spPr/>
        <p:txBody>
          <a:bodyPr/>
          <a:lstStyle/>
          <a:p>
            <a:fld id="{672B8758-5B78-4DAC-8365-38D4FECBB24C}" type="slidenum">
              <a:rPr lang="en-US" smtClean="0"/>
              <a:t>10</a:t>
            </a:fld>
            <a:endParaRPr lang="en-US"/>
          </a:p>
        </p:txBody>
      </p:sp>
    </p:spTree>
    <p:extLst>
      <p:ext uri="{BB962C8B-B14F-4D97-AF65-F5344CB8AC3E}">
        <p14:creationId xmlns:p14="http://schemas.microsoft.com/office/powerpoint/2010/main" val="2337284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Hospitality has huge importance in making strong brand images (</a:t>
            </a:r>
            <a:r>
              <a:rPr lang="en-GB" sz="1200" kern="1200" dirty="0" err="1">
                <a:solidFill>
                  <a:schemeClr val="tx1"/>
                </a:solidFill>
                <a:effectLst/>
                <a:latin typeface="+mn-lt"/>
                <a:ea typeface="+mn-ea"/>
                <a:cs typeface="+mn-cs"/>
              </a:rPr>
              <a:t>Sürücü</a:t>
            </a:r>
            <a:r>
              <a:rPr lang="en-GB" sz="1200" kern="1200" dirty="0">
                <a:solidFill>
                  <a:schemeClr val="tx1"/>
                </a:solidFill>
                <a:effectLst/>
                <a:latin typeface="+mn-lt"/>
                <a:ea typeface="+mn-ea"/>
                <a:cs typeface="+mn-cs"/>
              </a:rPr>
              <a:t> et al., 2019). Also, it is helpful to provide a greater guest experience in the hotel.</a:t>
            </a:r>
          </a:p>
          <a:p>
            <a:endParaRPr lang="en-US" dirty="0"/>
          </a:p>
        </p:txBody>
      </p:sp>
      <p:sp>
        <p:nvSpPr>
          <p:cNvPr id="4" name="Slide Number Placeholder 3"/>
          <p:cNvSpPr>
            <a:spLocks noGrp="1"/>
          </p:cNvSpPr>
          <p:nvPr>
            <p:ph type="sldNum" sz="quarter" idx="10"/>
          </p:nvPr>
        </p:nvSpPr>
        <p:spPr/>
        <p:txBody>
          <a:bodyPr/>
          <a:lstStyle/>
          <a:p>
            <a:fld id="{672B8758-5B78-4DAC-8365-38D4FECBB24C}" type="slidenum">
              <a:rPr lang="en-US" smtClean="0"/>
              <a:t>11</a:t>
            </a:fld>
            <a:endParaRPr lang="en-US"/>
          </a:p>
        </p:txBody>
      </p:sp>
    </p:spTree>
    <p:extLst>
      <p:ext uri="{BB962C8B-B14F-4D97-AF65-F5344CB8AC3E}">
        <p14:creationId xmlns:p14="http://schemas.microsoft.com/office/powerpoint/2010/main" val="13196095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Ritz-Carlton continuously works to meet the guest's expectations (Wan, 2015). Luxurious accommodation facilities, personalised amenities, and persistence are the key areas to meet the Ritz Carlton's guests' expectations.</a:t>
            </a:r>
          </a:p>
          <a:p>
            <a:endParaRPr lang="en-US" dirty="0"/>
          </a:p>
        </p:txBody>
      </p:sp>
      <p:sp>
        <p:nvSpPr>
          <p:cNvPr id="4" name="Slide Number Placeholder 3"/>
          <p:cNvSpPr>
            <a:spLocks noGrp="1"/>
          </p:cNvSpPr>
          <p:nvPr>
            <p:ph type="sldNum" sz="quarter" idx="10"/>
          </p:nvPr>
        </p:nvSpPr>
        <p:spPr/>
        <p:txBody>
          <a:bodyPr/>
          <a:lstStyle/>
          <a:p>
            <a:fld id="{672B8758-5B78-4DAC-8365-38D4FECBB24C}" type="slidenum">
              <a:rPr lang="en-US" smtClean="0"/>
              <a:t>12</a:t>
            </a:fld>
            <a:endParaRPr lang="en-US"/>
          </a:p>
        </p:txBody>
      </p:sp>
    </p:spTree>
    <p:extLst>
      <p:ext uri="{BB962C8B-B14F-4D97-AF65-F5344CB8AC3E}">
        <p14:creationId xmlns:p14="http://schemas.microsoft.com/office/powerpoint/2010/main" val="248209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72B8758-5B78-4DAC-8365-38D4FECBB24C}" type="slidenum">
              <a:rPr lang="en-US" smtClean="0"/>
              <a:t>13</a:t>
            </a:fld>
            <a:endParaRPr lang="en-US"/>
          </a:p>
        </p:txBody>
      </p:sp>
    </p:spTree>
    <p:extLst>
      <p:ext uri="{BB962C8B-B14F-4D97-AF65-F5344CB8AC3E}">
        <p14:creationId xmlns:p14="http://schemas.microsoft.com/office/powerpoint/2010/main" val="3348917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2B8758-5B78-4DAC-8365-38D4FECBB24C}" type="slidenum">
              <a:rPr lang="en-US" smtClean="0"/>
              <a:t>14</a:t>
            </a:fld>
            <a:endParaRPr lang="en-US"/>
          </a:p>
        </p:txBody>
      </p:sp>
    </p:spTree>
    <p:extLst>
      <p:ext uri="{BB962C8B-B14F-4D97-AF65-F5344CB8AC3E}">
        <p14:creationId xmlns:p14="http://schemas.microsoft.com/office/powerpoint/2010/main" val="18489282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5D220CC-DFAB-409E-8C01-A44FB00FA720}" type="datetimeFigureOut">
              <a:rPr lang="en-US" smtClean="0"/>
              <a:pPr/>
              <a:t>5/25/23</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DE870A6-F438-4AAE-8939-3587CCBF16F3}"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D220CC-DFAB-409E-8C01-A44FB00FA720}" type="datetimeFigureOut">
              <a:rPr lang="en-US" smtClean="0"/>
              <a:pPr/>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E870A6-F438-4AAE-8939-3587CCBF16F3}"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5D220CC-DFAB-409E-8C01-A44FB00FA720}" type="datetimeFigureOut">
              <a:rPr lang="en-US" smtClean="0"/>
              <a:pPr/>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E870A6-F438-4AAE-8939-3587CCBF16F3}"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5D220CC-DFAB-409E-8C01-A44FB00FA720}" type="datetimeFigureOut">
              <a:rPr lang="en-US" smtClean="0"/>
              <a:pPr/>
              <a:t>5/25/23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E870A6-F438-4AAE-8939-3587CCBF16F3}"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5D220CC-DFAB-409E-8C01-A44FB00FA720}" type="datetimeFigureOut">
              <a:rPr lang="en-US" smtClean="0"/>
              <a:pPr/>
              <a:t>5/25/23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E870A6-F438-4AAE-8939-3587CCBF16F3}"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5D220CC-DFAB-409E-8C01-A44FB00FA720}" type="datetimeFigureOut">
              <a:rPr lang="en-US" smtClean="0"/>
              <a:pPr/>
              <a:t>5/25/23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E870A6-F438-4AAE-8939-3587CCBF16F3}"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D220CC-DFAB-409E-8C01-A44FB00FA720}" type="datetimeFigureOut">
              <a:rPr lang="en-US" smtClean="0"/>
              <a:pPr/>
              <a:t>5/25/23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E870A6-F438-4AAE-8939-3587CCBF16F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65D220CC-DFAB-409E-8C01-A44FB00FA720}" type="datetimeFigureOut">
              <a:rPr lang="en-US" smtClean="0"/>
              <a:pPr/>
              <a:t>5/25/23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E870A6-F438-4AAE-8939-3587CCBF16F3}"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5D220CC-DFAB-409E-8C01-A44FB00FA720}" type="datetimeFigureOut">
              <a:rPr lang="en-US" smtClean="0"/>
              <a:pPr/>
              <a:t>5/25/23</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DE870A6-F438-4AAE-8939-3587CCBF16F3}"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D220CC-DFAB-409E-8C01-A44FB00FA720}" type="datetimeFigureOut">
              <a:rPr lang="en-US" smtClean="0"/>
              <a:pPr/>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E870A6-F438-4AAE-8939-3587CCBF16F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D220CC-DFAB-409E-8C01-A44FB00FA720}" type="datetimeFigureOut">
              <a:rPr lang="en-US" smtClean="0"/>
              <a:pPr/>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E870A6-F438-4AAE-8939-3587CCBF16F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100000">
              <a:schemeClr val="accent2">
                <a:lumMod val="40000"/>
                <a:lumOff val="60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5D220CC-DFAB-409E-8C01-A44FB00FA720}" type="datetimeFigureOut">
              <a:rPr lang="en-US" smtClean="0"/>
              <a:pPr/>
              <a:t>5/25/23</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DE870A6-F438-4AAE-8939-3587CCBF16F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2591762"/>
          </a:xfrm>
          <a:solidFill>
            <a:schemeClr val="accent1">
              <a:lumMod val="40000"/>
              <a:lumOff val="60000"/>
            </a:schemeClr>
          </a:solidFill>
        </p:spPr>
        <p:txBody>
          <a:bodyPr>
            <a:normAutofit/>
          </a:bodyPr>
          <a:lstStyle/>
          <a:p>
            <a:pPr algn="ctr"/>
            <a:r>
              <a:rPr lang="en-US" dirty="0"/>
              <a:t>Module Name:</a:t>
            </a:r>
            <a:br>
              <a:rPr lang="en-US" dirty="0"/>
            </a:br>
            <a:r>
              <a:rPr lang="en-GB" dirty="0"/>
              <a:t>Hospitality and Guest Services: the Ritz-Carlton</a:t>
            </a:r>
            <a:endParaRPr lang="en-US" sz="4000" dirty="0"/>
          </a:p>
        </p:txBody>
      </p:sp>
      <p:sp>
        <p:nvSpPr>
          <p:cNvPr id="3" name="TextBox 2">
            <a:extLst>
              <a:ext uri="{FF2B5EF4-FFF2-40B4-BE49-F238E27FC236}">
                <a16:creationId xmlns:a16="http://schemas.microsoft.com/office/drawing/2014/main" id="{04B9C0F9-0322-45C5-DF68-5B8A640038B2}"/>
              </a:ext>
            </a:extLst>
          </p:cNvPr>
          <p:cNvSpPr txBox="1"/>
          <p:nvPr/>
        </p:nvSpPr>
        <p:spPr>
          <a:xfrm>
            <a:off x="1606062" y="3341077"/>
            <a:ext cx="3355406" cy="369332"/>
          </a:xfrm>
          <a:prstGeom prst="rect">
            <a:avLst/>
          </a:prstGeom>
          <a:noFill/>
        </p:spPr>
        <p:txBody>
          <a:bodyPr wrap="none" rtlCol="0">
            <a:spAutoFit/>
          </a:bodyPr>
          <a:lstStyle/>
          <a:p>
            <a:r>
              <a:rPr lang="en-GB" dirty="0"/>
              <a:t>Student Name: Rasel Ahmed</a:t>
            </a:r>
          </a:p>
        </p:txBody>
      </p:sp>
      <p:sp>
        <p:nvSpPr>
          <p:cNvPr id="4" name="TextBox 3">
            <a:extLst>
              <a:ext uri="{FF2B5EF4-FFF2-40B4-BE49-F238E27FC236}">
                <a16:creationId xmlns:a16="http://schemas.microsoft.com/office/drawing/2014/main" id="{3DD7768B-18FC-43AB-2BFD-84EFCE353FF8}"/>
              </a:ext>
            </a:extLst>
          </p:cNvPr>
          <p:cNvSpPr txBox="1"/>
          <p:nvPr/>
        </p:nvSpPr>
        <p:spPr>
          <a:xfrm>
            <a:off x="1746738" y="3106615"/>
            <a:ext cx="2523448" cy="369332"/>
          </a:xfrm>
          <a:prstGeom prst="rect">
            <a:avLst/>
          </a:prstGeom>
          <a:noFill/>
        </p:spPr>
        <p:txBody>
          <a:bodyPr wrap="none" rtlCol="0">
            <a:spAutoFit/>
          </a:bodyPr>
          <a:lstStyle/>
          <a:p>
            <a:r>
              <a:rPr lang="en-GB"/>
              <a:t>Student ID: 2233498</a:t>
            </a:r>
          </a:p>
        </p:txBody>
      </p:sp>
    </p:spTree>
    <p:extLst>
      <p:ext uri="{BB962C8B-B14F-4D97-AF65-F5344CB8AC3E}">
        <p14:creationId xmlns:p14="http://schemas.microsoft.com/office/powerpoint/2010/main" val="3156111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Introduction</a:t>
            </a:r>
          </a:p>
          <a:p>
            <a:r>
              <a:rPr lang="en-US" sz="2400" dirty="0"/>
              <a:t>Marriot international (the Ritz-Carlton)</a:t>
            </a:r>
          </a:p>
          <a:p>
            <a:r>
              <a:rPr lang="en-US" sz="2400" dirty="0"/>
              <a:t>Main consumers of the Ritz-Carlton</a:t>
            </a:r>
          </a:p>
          <a:p>
            <a:r>
              <a:rPr lang="en-US" sz="2400" dirty="0"/>
              <a:t>Guest services and facilities of the Ritz Carlton hotel</a:t>
            </a:r>
          </a:p>
          <a:p>
            <a:r>
              <a:rPr lang="en-US" sz="2400" dirty="0"/>
              <a:t>The role of guest services</a:t>
            </a:r>
          </a:p>
          <a:p>
            <a:r>
              <a:rPr lang="en-US" sz="2400" dirty="0"/>
              <a:t>The functions of guest service</a:t>
            </a:r>
          </a:p>
          <a:p>
            <a:r>
              <a:rPr lang="en-US" sz="2400" dirty="0"/>
              <a:t>The importance of hospitality for the Ritz-Carlton</a:t>
            </a:r>
          </a:p>
          <a:p>
            <a:r>
              <a:rPr lang="en-US" sz="2400" dirty="0"/>
              <a:t>Guest expectation meet of the Ritz-Carlton</a:t>
            </a:r>
          </a:p>
          <a:p>
            <a:r>
              <a:rPr lang="en-US" sz="2400" dirty="0"/>
              <a:t>Conclusion</a:t>
            </a:r>
          </a:p>
          <a:p>
            <a:endParaRPr lang="en-US" sz="2400" dirty="0"/>
          </a:p>
        </p:txBody>
      </p:sp>
      <p:sp>
        <p:nvSpPr>
          <p:cNvPr id="3" name="Title 2"/>
          <p:cNvSpPr>
            <a:spLocks noGrp="1"/>
          </p:cNvSpPr>
          <p:nvPr>
            <p:ph type="title"/>
          </p:nvPr>
        </p:nvSpPr>
        <p:spPr>
          <a:solidFill>
            <a:schemeClr val="accent1"/>
          </a:solidFill>
        </p:spPr>
        <p:txBody>
          <a:bodyPr/>
          <a:lstStyle/>
          <a:p>
            <a:pPr algn="ctr"/>
            <a:r>
              <a:rPr lang="en-US" dirty="0">
                <a:solidFill>
                  <a:schemeClr val="tx1"/>
                </a:solidFill>
              </a:rPr>
              <a:t>Table of Content</a:t>
            </a:r>
          </a:p>
        </p:txBody>
      </p:sp>
    </p:spTree>
    <p:extLst>
      <p:ext uri="{BB962C8B-B14F-4D97-AF65-F5344CB8AC3E}">
        <p14:creationId xmlns:p14="http://schemas.microsoft.com/office/powerpoint/2010/main" val="1773309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chemeClr val="bg2">
              <a:lumMod val="75000"/>
              <a:alpha val="82000"/>
            </a:schemeClr>
          </a:solidFill>
        </p:spPr>
        <p:txBody>
          <a:bodyPr/>
          <a:lstStyle/>
          <a:p>
            <a:r>
              <a:rPr lang="en-US" dirty="0"/>
              <a:t>Introduction </a:t>
            </a:r>
          </a:p>
        </p:txBody>
      </p:sp>
      <p:sp>
        <p:nvSpPr>
          <p:cNvPr id="6" name="Content Placeholder 5"/>
          <p:cNvSpPr>
            <a:spLocks noGrp="1"/>
          </p:cNvSpPr>
          <p:nvPr>
            <p:ph idx="1"/>
          </p:nvPr>
        </p:nvSpPr>
        <p:spPr/>
        <p:txBody>
          <a:bodyPr/>
          <a:lstStyle/>
          <a:p>
            <a:pPr marL="109728" indent="0" algn="just">
              <a:buNone/>
            </a:pPr>
            <a:r>
              <a:rPr lang="en-GB" dirty="0"/>
              <a:t>Hotel management is a very complex subject and needs to consider every aspect of it. The success of a hotel business completely depends on the hotel management. This presentation is going to explore the quality service, hospitality and guest service of Marriot international’s Ritz Carlton luxury hotel brands (Gupta, 2018). Also, it will discuss the importance of it in the hospitality in this industry.</a:t>
            </a:r>
          </a:p>
        </p:txBody>
      </p:sp>
    </p:spTree>
    <p:extLst>
      <p:ext uri="{BB962C8B-B14F-4D97-AF65-F5344CB8AC3E}">
        <p14:creationId xmlns:p14="http://schemas.microsoft.com/office/powerpoint/2010/main" val="26052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chemeClr val="bg2">
              <a:lumMod val="90000"/>
            </a:schemeClr>
          </a:solidFill>
        </p:spPr>
        <p:txBody>
          <a:bodyPr>
            <a:noAutofit/>
          </a:bodyPr>
          <a:lstStyle/>
          <a:p>
            <a:r>
              <a:rPr lang="en-US" sz="3200" dirty="0"/>
              <a:t>Marriot international (the Ritz-Carlton)</a:t>
            </a:r>
          </a:p>
        </p:txBody>
      </p:sp>
      <p:sp>
        <p:nvSpPr>
          <p:cNvPr id="2" name="Content Placeholder 1"/>
          <p:cNvSpPr>
            <a:spLocks noGrp="1"/>
          </p:cNvSpPr>
          <p:nvPr>
            <p:ph idx="1"/>
          </p:nvPr>
        </p:nvSpPr>
        <p:spPr/>
        <p:txBody>
          <a:bodyPr/>
          <a:lstStyle/>
          <a:p>
            <a:r>
              <a:rPr lang="en-GB" dirty="0"/>
              <a:t>The Ritz-Carlton </a:t>
            </a:r>
          </a:p>
        </p:txBody>
      </p:sp>
      <p:pic>
        <p:nvPicPr>
          <p:cNvPr id="1026" name="Picture 2" descr="THE RITZ-CARLTON, OSAKA - Updated 2023 Prices &amp; Hotel Reviews (Jap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9400" y="2670740"/>
            <a:ext cx="5867400" cy="3305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9057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chemeClr val="bg2">
              <a:lumMod val="90000"/>
            </a:schemeClr>
          </a:solidFill>
        </p:spPr>
        <p:txBody>
          <a:bodyPr>
            <a:normAutofit/>
          </a:bodyPr>
          <a:lstStyle/>
          <a:p>
            <a:r>
              <a:rPr lang="en-US" sz="3600" dirty="0"/>
              <a:t>Main consumers of the Ritz-Carlton</a:t>
            </a:r>
          </a:p>
        </p:txBody>
      </p:sp>
      <p:sp>
        <p:nvSpPr>
          <p:cNvPr id="2" name="Content Placeholder 1"/>
          <p:cNvSpPr>
            <a:spLocks noGrp="1"/>
          </p:cNvSpPr>
          <p:nvPr>
            <p:ph idx="1"/>
          </p:nvPr>
        </p:nvSpPr>
        <p:spPr/>
        <p:txBody>
          <a:bodyPr/>
          <a:lstStyle/>
          <a:p>
            <a:r>
              <a:rPr lang="en-GB" dirty="0"/>
              <a:t>High-end leisure travellers </a:t>
            </a:r>
          </a:p>
          <a:p>
            <a:r>
              <a:rPr lang="en-GB" dirty="0"/>
              <a:t>Business executives </a:t>
            </a:r>
          </a:p>
        </p:txBody>
      </p:sp>
      <p:pic>
        <p:nvPicPr>
          <p:cNvPr id="5" name="Picture 4"/>
          <p:cNvPicPr>
            <a:picLocks noChangeAspect="1"/>
          </p:cNvPicPr>
          <p:nvPr/>
        </p:nvPicPr>
        <p:blipFill>
          <a:blip r:embed="rId3"/>
          <a:stretch>
            <a:fillRect/>
          </a:stretch>
        </p:blipFill>
        <p:spPr>
          <a:xfrm>
            <a:off x="3815129" y="1976438"/>
            <a:ext cx="5305425" cy="4881562"/>
          </a:xfrm>
          <a:prstGeom prst="rect">
            <a:avLst/>
          </a:prstGeom>
        </p:spPr>
      </p:pic>
    </p:spTree>
    <p:extLst>
      <p:ext uri="{BB962C8B-B14F-4D97-AF65-F5344CB8AC3E}">
        <p14:creationId xmlns:p14="http://schemas.microsoft.com/office/powerpoint/2010/main" val="133293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chemeClr val="bg2">
              <a:lumMod val="90000"/>
            </a:schemeClr>
          </a:solidFill>
        </p:spPr>
        <p:txBody>
          <a:bodyPr>
            <a:normAutofit fontScale="90000"/>
          </a:bodyPr>
          <a:lstStyle/>
          <a:p>
            <a:pPr algn="ctr"/>
            <a:r>
              <a:rPr lang="en-US" sz="3600" dirty="0"/>
              <a:t>Main consumers of the Ritz-Carlton</a:t>
            </a:r>
            <a:br>
              <a:rPr lang="en-US" sz="3600" dirty="0"/>
            </a:br>
            <a:r>
              <a:rPr lang="en-US" sz="3600" dirty="0"/>
              <a:t>continue </a:t>
            </a:r>
          </a:p>
        </p:txBody>
      </p:sp>
      <p:sp>
        <p:nvSpPr>
          <p:cNvPr id="2" name="Content Placeholder 1"/>
          <p:cNvSpPr>
            <a:spLocks noGrp="1"/>
          </p:cNvSpPr>
          <p:nvPr>
            <p:ph idx="1"/>
          </p:nvPr>
        </p:nvSpPr>
        <p:spPr/>
        <p:txBody>
          <a:bodyPr/>
          <a:lstStyle/>
          <a:p>
            <a:r>
              <a:rPr lang="en-GB" dirty="0"/>
              <a:t>Elderly and middle-aged travellers</a:t>
            </a:r>
          </a:p>
          <a:p>
            <a:r>
              <a:rPr lang="en-GB" dirty="0"/>
              <a:t>Family members from the upper-class society</a:t>
            </a:r>
          </a:p>
        </p:txBody>
      </p:sp>
      <p:pic>
        <p:nvPicPr>
          <p:cNvPr id="4" name="Picture 3"/>
          <p:cNvPicPr>
            <a:picLocks noChangeAspect="1"/>
          </p:cNvPicPr>
          <p:nvPr/>
        </p:nvPicPr>
        <p:blipFill>
          <a:blip r:embed="rId3"/>
          <a:stretch>
            <a:fillRect/>
          </a:stretch>
        </p:blipFill>
        <p:spPr>
          <a:xfrm>
            <a:off x="3810000" y="3352800"/>
            <a:ext cx="4724400" cy="2884739"/>
          </a:xfrm>
          <a:prstGeom prst="rect">
            <a:avLst/>
          </a:prstGeom>
        </p:spPr>
      </p:pic>
    </p:spTree>
    <p:extLst>
      <p:ext uri="{BB962C8B-B14F-4D97-AF65-F5344CB8AC3E}">
        <p14:creationId xmlns:p14="http://schemas.microsoft.com/office/powerpoint/2010/main" val="3826038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chemeClr val="bg2">
              <a:lumMod val="90000"/>
            </a:schemeClr>
          </a:solidFill>
        </p:spPr>
        <p:txBody>
          <a:bodyPr>
            <a:noAutofit/>
          </a:bodyPr>
          <a:lstStyle/>
          <a:p>
            <a:pPr algn="ctr"/>
            <a:r>
              <a:rPr lang="en-US" sz="4000" dirty="0"/>
              <a:t>Guest services and facilities of the Ritz-Carlton hotel</a:t>
            </a:r>
          </a:p>
        </p:txBody>
      </p:sp>
      <p:sp>
        <p:nvSpPr>
          <p:cNvPr id="2" name="Content Placeholder 1"/>
          <p:cNvSpPr>
            <a:spLocks noGrp="1"/>
          </p:cNvSpPr>
          <p:nvPr>
            <p:ph idx="1"/>
          </p:nvPr>
        </p:nvSpPr>
        <p:spPr>
          <a:xfrm>
            <a:off x="457200" y="1752600"/>
            <a:ext cx="8229600" cy="4525963"/>
          </a:xfrm>
        </p:spPr>
        <p:txBody>
          <a:bodyPr/>
          <a:lstStyle/>
          <a:p>
            <a:r>
              <a:rPr lang="en-GB" dirty="0"/>
              <a:t>Warm welcome </a:t>
            </a:r>
          </a:p>
          <a:p>
            <a:r>
              <a:rPr lang="en-GB" dirty="0"/>
              <a:t>High quality accommodation services</a:t>
            </a:r>
          </a:p>
          <a:p>
            <a:r>
              <a:rPr lang="en-GB" dirty="0"/>
              <a:t>Unique culture experience in food services </a:t>
            </a:r>
          </a:p>
        </p:txBody>
      </p:sp>
      <p:pic>
        <p:nvPicPr>
          <p:cNvPr id="2050" name="Picture 2" descr="Free Vector | Welcome to hotel cartoon po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2350" y="3555513"/>
            <a:ext cx="5124450" cy="2965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8057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 y="274638"/>
            <a:ext cx="8534400" cy="1143000"/>
          </a:xfrm>
          <a:solidFill>
            <a:schemeClr val="bg2">
              <a:lumMod val="90000"/>
            </a:schemeClr>
          </a:solidFill>
        </p:spPr>
        <p:txBody>
          <a:bodyPr>
            <a:normAutofit fontScale="90000"/>
          </a:bodyPr>
          <a:lstStyle/>
          <a:p>
            <a:pPr algn="ctr"/>
            <a:r>
              <a:rPr lang="en-US" sz="4400" dirty="0"/>
              <a:t>Guest services and facilities of the Ritz-Carlton hotel (continue)</a:t>
            </a:r>
            <a:endParaRPr lang="en-US" dirty="0"/>
          </a:p>
        </p:txBody>
      </p:sp>
      <p:sp>
        <p:nvSpPr>
          <p:cNvPr id="2" name="Content Placeholder 1"/>
          <p:cNvSpPr>
            <a:spLocks noGrp="1"/>
          </p:cNvSpPr>
          <p:nvPr>
            <p:ph idx="1"/>
          </p:nvPr>
        </p:nvSpPr>
        <p:spPr>
          <a:xfrm>
            <a:off x="419100" y="2312987"/>
            <a:ext cx="8229600" cy="4525963"/>
          </a:xfrm>
        </p:spPr>
        <p:txBody>
          <a:bodyPr/>
          <a:lstStyle/>
          <a:p>
            <a:r>
              <a:rPr lang="en-GB" dirty="0"/>
              <a:t>Wellness facilities </a:t>
            </a:r>
          </a:p>
          <a:p>
            <a:r>
              <a:rPr lang="en-GB" dirty="0"/>
              <a:t>Sustainable business facilities </a:t>
            </a:r>
          </a:p>
          <a:p>
            <a:r>
              <a:rPr lang="en-GB" dirty="0"/>
              <a:t>Local cultural experiences </a:t>
            </a:r>
          </a:p>
        </p:txBody>
      </p:sp>
      <p:pic>
        <p:nvPicPr>
          <p:cNvPr id="3074" name="Picture 2" descr="6 Best Local and Cultural Experiences in Japan | kimki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5877" y="4032189"/>
            <a:ext cx="5486400" cy="28067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068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 y="274638"/>
            <a:ext cx="8534400" cy="1143000"/>
          </a:xfrm>
          <a:solidFill>
            <a:schemeClr val="bg2">
              <a:lumMod val="90000"/>
            </a:schemeClr>
          </a:solidFill>
        </p:spPr>
        <p:txBody>
          <a:bodyPr>
            <a:normAutofit/>
          </a:bodyPr>
          <a:lstStyle/>
          <a:p>
            <a:pPr algn="ctr"/>
            <a:r>
              <a:rPr lang="en-US" sz="4400" dirty="0"/>
              <a:t>The role of guest services</a:t>
            </a:r>
            <a:endParaRPr lang="en-US" dirty="0"/>
          </a:p>
        </p:txBody>
      </p:sp>
      <p:sp>
        <p:nvSpPr>
          <p:cNvPr id="2" name="Content Placeholder 1"/>
          <p:cNvSpPr>
            <a:spLocks noGrp="1"/>
          </p:cNvSpPr>
          <p:nvPr>
            <p:ph idx="1"/>
          </p:nvPr>
        </p:nvSpPr>
        <p:spPr>
          <a:xfrm>
            <a:off x="419100" y="2312987"/>
            <a:ext cx="8229600" cy="4525963"/>
          </a:xfrm>
        </p:spPr>
        <p:txBody>
          <a:bodyPr/>
          <a:lstStyle/>
          <a:p>
            <a:r>
              <a:rPr lang="en-GB" dirty="0"/>
              <a:t>To maintain hotel’s reputation</a:t>
            </a:r>
          </a:p>
          <a:p>
            <a:r>
              <a:rPr lang="en-GB" dirty="0"/>
              <a:t>Increase the brand image</a:t>
            </a:r>
          </a:p>
          <a:p>
            <a:r>
              <a:rPr lang="en-GB" dirty="0"/>
              <a:t>Fulfil the guest’s expectations </a:t>
            </a:r>
          </a:p>
        </p:txBody>
      </p:sp>
      <p:pic>
        <p:nvPicPr>
          <p:cNvPr id="4098" name="Picture 2" descr="How to become a Guest Services Agent - Salary, Qualifications, Skills &amp;  Reviews – SE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400" y="3733800"/>
            <a:ext cx="5715000" cy="26831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0843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 y="274638"/>
            <a:ext cx="8534400" cy="1143000"/>
          </a:xfrm>
          <a:solidFill>
            <a:schemeClr val="bg2">
              <a:lumMod val="90000"/>
            </a:schemeClr>
          </a:solidFill>
        </p:spPr>
        <p:txBody>
          <a:bodyPr>
            <a:normAutofit/>
          </a:bodyPr>
          <a:lstStyle/>
          <a:p>
            <a:pPr algn="ctr"/>
            <a:r>
              <a:rPr lang="en-US" sz="4400" dirty="0"/>
              <a:t>The functions of guest service</a:t>
            </a:r>
            <a:endParaRPr lang="en-US" dirty="0"/>
          </a:p>
        </p:txBody>
      </p:sp>
      <p:sp>
        <p:nvSpPr>
          <p:cNvPr id="2" name="Content Placeholder 1"/>
          <p:cNvSpPr>
            <a:spLocks noGrp="1"/>
          </p:cNvSpPr>
          <p:nvPr>
            <p:ph idx="1"/>
          </p:nvPr>
        </p:nvSpPr>
        <p:spPr>
          <a:xfrm>
            <a:off x="419100" y="2312987"/>
            <a:ext cx="8229600" cy="4525963"/>
          </a:xfrm>
        </p:spPr>
        <p:txBody>
          <a:bodyPr/>
          <a:lstStyle/>
          <a:p>
            <a:r>
              <a:rPr lang="en-GB" dirty="0"/>
              <a:t>Check in and out</a:t>
            </a:r>
          </a:p>
          <a:p>
            <a:r>
              <a:rPr lang="en-GB" dirty="0"/>
              <a:t>Room personalisation</a:t>
            </a:r>
          </a:p>
          <a:p>
            <a:r>
              <a:rPr lang="en-GB" dirty="0"/>
              <a:t>Amenities </a:t>
            </a:r>
          </a:p>
          <a:p>
            <a:r>
              <a:rPr lang="en-GB" dirty="0"/>
              <a:t>Helping to the customers </a:t>
            </a:r>
          </a:p>
        </p:txBody>
      </p:sp>
      <p:pic>
        <p:nvPicPr>
          <p:cNvPr id="5122" name="Picture 2" descr="21 Ways to Improve Guest Experience and Customer Service in Your Hot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1238" y="4572000"/>
            <a:ext cx="5676900" cy="2243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086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 y="274638"/>
            <a:ext cx="8534400" cy="1143000"/>
          </a:xfrm>
          <a:solidFill>
            <a:schemeClr val="bg2">
              <a:lumMod val="90000"/>
            </a:schemeClr>
          </a:solidFill>
        </p:spPr>
        <p:txBody>
          <a:bodyPr>
            <a:normAutofit fontScale="90000"/>
          </a:bodyPr>
          <a:lstStyle/>
          <a:p>
            <a:pPr algn="ctr"/>
            <a:r>
              <a:rPr lang="en-US" sz="4400" dirty="0"/>
              <a:t>The importance of hospitality for the Ritz-Carlton</a:t>
            </a:r>
            <a:endParaRPr lang="en-US" dirty="0"/>
          </a:p>
        </p:txBody>
      </p:sp>
      <p:sp>
        <p:nvSpPr>
          <p:cNvPr id="2" name="Content Placeholder 1"/>
          <p:cNvSpPr>
            <a:spLocks noGrp="1"/>
          </p:cNvSpPr>
          <p:nvPr>
            <p:ph idx="1"/>
          </p:nvPr>
        </p:nvSpPr>
        <p:spPr>
          <a:xfrm>
            <a:off x="419100" y="2312987"/>
            <a:ext cx="8229600" cy="4525963"/>
          </a:xfrm>
        </p:spPr>
        <p:txBody>
          <a:bodyPr/>
          <a:lstStyle/>
          <a:p>
            <a:r>
              <a:rPr lang="en-GB" dirty="0"/>
              <a:t>Helping in creating brand images</a:t>
            </a:r>
          </a:p>
          <a:p>
            <a:r>
              <a:rPr lang="en-GB" dirty="0"/>
              <a:t>To provide greater guest experiences</a:t>
            </a:r>
          </a:p>
          <a:p>
            <a:r>
              <a:rPr lang="en-GB" dirty="0"/>
              <a:t>Enhances positive word of mouth </a:t>
            </a:r>
          </a:p>
        </p:txBody>
      </p:sp>
      <p:pic>
        <p:nvPicPr>
          <p:cNvPr id="6146" name="Picture 2" descr="How To Foster Employee Engagement In The Hospitality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8600" y="4354621"/>
            <a:ext cx="4976446" cy="2460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46213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 y="274638"/>
            <a:ext cx="8534400" cy="1143000"/>
          </a:xfrm>
          <a:solidFill>
            <a:schemeClr val="bg2">
              <a:lumMod val="90000"/>
            </a:schemeClr>
          </a:solidFill>
        </p:spPr>
        <p:txBody>
          <a:bodyPr>
            <a:normAutofit fontScale="90000"/>
          </a:bodyPr>
          <a:lstStyle/>
          <a:p>
            <a:pPr algn="ctr"/>
            <a:r>
              <a:rPr lang="en-US" sz="4400" dirty="0"/>
              <a:t>Guest expectation meet of the Ritz-Carlton</a:t>
            </a:r>
            <a:endParaRPr lang="en-US" dirty="0"/>
          </a:p>
        </p:txBody>
      </p:sp>
      <p:sp>
        <p:nvSpPr>
          <p:cNvPr id="2" name="Content Placeholder 1"/>
          <p:cNvSpPr>
            <a:spLocks noGrp="1"/>
          </p:cNvSpPr>
          <p:nvPr>
            <p:ph idx="1"/>
          </p:nvPr>
        </p:nvSpPr>
        <p:spPr>
          <a:xfrm>
            <a:off x="419100" y="2312987"/>
            <a:ext cx="8229600" cy="4525963"/>
          </a:xfrm>
        </p:spPr>
        <p:txBody>
          <a:bodyPr/>
          <a:lstStyle/>
          <a:p>
            <a:r>
              <a:rPr lang="en-GB" dirty="0"/>
              <a:t>Luxurious accommodation facilities</a:t>
            </a:r>
          </a:p>
          <a:p>
            <a:r>
              <a:rPr lang="en-GB" dirty="0"/>
              <a:t>Personalised guest services</a:t>
            </a:r>
          </a:p>
          <a:p>
            <a:r>
              <a:rPr lang="en-GB" dirty="0"/>
              <a:t>Persistency to meet the guest’s expectations.</a:t>
            </a:r>
          </a:p>
        </p:txBody>
      </p:sp>
      <p:pic>
        <p:nvPicPr>
          <p:cNvPr id="7170" name="Picture 2" descr="Adapting to Changing Guest Expectations at Your Hotel Page 1 of 0 |  Hireolog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07823" y="3886200"/>
            <a:ext cx="4838700" cy="2147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1195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 y="274638"/>
            <a:ext cx="8534400" cy="1143000"/>
          </a:xfrm>
          <a:solidFill>
            <a:schemeClr val="bg2">
              <a:lumMod val="90000"/>
            </a:schemeClr>
          </a:solidFill>
        </p:spPr>
        <p:txBody>
          <a:bodyPr>
            <a:normAutofit/>
          </a:bodyPr>
          <a:lstStyle/>
          <a:p>
            <a:pPr algn="ctr"/>
            <a:r>
              <a:rPr lang="en-US" dirty="0"/>
              <a:t>Conclusion </a:t>
            </a:r>
          </a:p>
        </p:txBody>
      </p:sp>
      <p:sp>
        <p:nvSpPr>
          <p:cNvPr id="2" name="Content Placeholder 1"/>
          <p:cNvSpPr>
            <a:spLocks noGrp="1"/>
          </p:cNvSpPr>
          <p:nvPr>
            <p:ph idx="1"/>
          </p:nvPr>
        </p:nvSpPr>
        <p:spPr>
          <a:xfrm>
            <a:off x="304800" y="1676400"/>
            <a:ext cx="8229600" cy="4525963"/>
          </a:xfrm>
        </p:spPr>
        <p:txBody>
          <a:bodyPr>
            <a:normAutofit/>
          </a:bodyPr>
          <a:lstStyle/>
          <a:p>
            <a:pPr marL="109728" indent="0" algn="just">
              <a:buNone/>
            </a:pPr>
            <a:r>
              <a:rPr lang="en-GB" sz="2400" dirty="0"/>
              <a:t>Therefore, hospitality, guest service and quality services are the key areas for the hotel businesses. The Ritz-Carlton Hotel offer luxurious wellness and accommodation services to it is guests. </a:t>
            </a:r>
            <a:r>
              <a:rPr lang="en-GB" sz="2000" dirty="0"/>
              <a:t>Also</a:t>
            </a:r>
            <a:r>
              <a:rPr lang="en-GB" sz="2400" dirty="0"/>
              <a:t>, it always works on the fulfilment of guests' expectations by taking feedback from the guests. Business executives, high society family members, and middle-aged travellers are the potential customers of this hotel. Overall, hospitality, guest services, and quality services should emphasise to further development in the hospitality industry.</a:t>
            </a:r>
          </a:p>
        </p:txBody>
      </p:sp>
    </p:spTree>
    <p:extLst>
      <p:ext uri="{BB962C8B-B14F-4D97-AF65-F5344CB8AC3E}">
        <p14:creationId xmlns:p14="http://schemas.microsoft.com/office/powerpoint/2010/main" val="928755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990600" y="1600200"/>
            <a:ext cx="6781800" cy="4114800"/>
          </a:xfrm>
          <a:prstGeom prst="rect">
            <a:avLst/>
          </a:prstGeom>
        </p:spPr>
      </p:pic>
      <p:sp>
        <p:nvSpPr>
          <p:cNvPr id="3" name="Title 2"/>
          <p:cNvSpPr>
            <a:spLocks noGrp="1"/>
          </p:cNvSpPr>
          <p:nvPr>
            <p:ph type="title"/>
          </p:nvPr>
        </p:nvSpPr>
        <p:spPr>
          <a:solidFill>
            <a:schemeClr val="accent1"/>
          </a:solidFill>
        </p:spPr>
        <p:txBody>
          <a:bodyPr/>
          <a:lstStyle/>
          <a:p>
            <a:pPr algn="ctr"/>
            <a:r>
              <a:rPr lang="en-US" dirty="0">
                <a:solidFill>
                  <a:schemeClr val="tx1"/>
                </a:solidFill>
              </a:rPr>
              <a:t>References</a:t>
            </a:r>
          </a:p>
        </p:txBody>
      </p:sp>
    </p:spTree>
    <p:extLst>
      <p:ext uri="{BB962C8B-B14F-4D97-AF65-F5344CB8AC3E}">
        <p14:creationId xmlns:p14="http://schemas.microsoft.com/office/powerpoint/2010/main" val="31970724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488</TotalTime>
  <Words>1204</Words>
  <Application>Microsoft Macintosh PowerPoint</Application>
  <PresentationFormat>On-screen Show (4:3)</PresentationFormat>
  <Paragraphs>75</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Calibri</vt:lpstr>
      <vt:lpstr>Lucida Sans Unicode</vt:lpstr>
      <vt:lpstr>Verdana</vt:lpstr>
      <vt:lpstr>Wingdings 2</vt:lpstr>
      <vt:lpstr>Wingdings 3</vt:lpstr>
      <vt:lpstr>Concourse</vt:lpstr>
      <vt:lpstr>Module Name: Hospitality and Guest Services: the Ritz-Carlton</vt:lpstr>
      <vt:lpstr>Table of Content</vt:lpstr>
      <vt:lpstr>Introduction </vt:lpstr>
      <vt:lpstr>Marriot international (the Ritz-Carlton)</vt:lpstr>
      <vt:lpstr>Main consumers of the Ritz-Carlton</vt:lpstr>
      <vt:lpstr>Main consumers of the Ritz-Carlton continue </vt:lpstr>
      <vt:lpstr>Guest services and facilities of the Ritz-Carlton hotel</vt:lpstr>
      <vt:lpstr>Guest services and facilities of the Ritz-Carlton hotel (continue)</vt:lpstr>
      <vt:lpstr>The role of guest services</vt:lpstr>
      <vt:lpstr>The functions of guest service</vt:lpstr>
      <vt:lpstr>The importance of hospitality for the Ritz-Carlton</vt:lpstr>
      <vt:lpstr>Guest expectation meet of the Ritz-Carlton</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00000</dc:creator>
  <cp:lastModifiedBy>Rasel Ahmed (2233498)</cp:lastModifiedBy>
  <cp:revision>42</cp:revision>
  <dcterms:created xsi:type="dcterms:W3CDTF">2023-03-03T12:49:45Z</dcterms:created>
  <dcterms:modified xsi:type="dcterms:W3CDTF">2023-05-25T17:05:03Z</dcterms:modified>
</cp:coreProperties>
</file>