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574" r:id="rId5"/>
    <p:sldId id="2561" r:id="rId6"/>
    <p:sldId id="2563" r:id="rId7"/>
    <p:sldId id="2565" r:id="rId8"/>
    <p:sldId id="2567" r:id="rId9"/>
    <p:sldId id="2569" r:id="rId10"/>
    <p:sldId id="2571" r:id="rId11"/>
    <p:sldId id="2573" r:id="rId12"/>
    <p:sldId id="25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Green Haven Florists: Business Analysis Presentation" id="{C25754DE-15D7-48A7-9036-77086EDECE32}">
          <p14:sldIdLst>
            <p14:sldId id="2574"/>
            <p14:sldId id="2561"/>
          </p14:sldIdLst>
        </p14:section>
        <p14:section name="Introduction and Presentation Structure" id="{F01A250B-B6F4-425B-8AE5-470E94099A7E}">
          <p14:sldIdLst>
            <p14:sldId id="2563"/>
          </p14:sldIdLst>
        </p14:section>
        <p14:section name="Issues Impacting In-Store Sales" id="{24D56763-A44E-4474-9D4E-9E9CD2252657}">
          <p14:sldIdLst>
            <p14:sldId id="2565"/>
          </p14:sldIdLst>
        </p14:section>
        <p14:section name="5W2H Analysis of Green Haven Florists" id="{61DAA4A1-917B-45E7-808A-F8BDE9D058C2}">
          <p14:sldIdLst>
            <p14:sldId id="2567"/>
          </p14:sldIdLst>
        </p14:section>
        <p14:section name="PESTEL Analysis" id="{718CAFA9-761D-4F16-B4CC-7E047935E168}">
          <p14:sldIdLst>
            <p14:sldId id="2569"/>
          </p14:sldIdLst>
        </p14:section>
        <p14:section name="Fishbone Diagram Root Cause Analysis" id="{AE8249A5-A50D-497B-AB41-E6F36E5A9B25}">
          <p14:sldIdLst>
            <p14:sldId id="2571"/>
            <p14:sldId id="2573"/>
            <p14:sldId id="2575"/>
          </p14:sldIdLst>
        </p14:section>
        <p14:section name="Key Findings" id="{E1D53CB6-28CB-4282-B154-0F618F85789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9402" autoAdjust="0"/>
  </p:normalViewPr>
  <p:slideViewPr>
    <p:cSldViewPr>
      <p:cViewPr varScale="1">
        <p:scale>
          <a:sx n="49" d="100"/>
          <a:sy n="49" d="100"/>
        </p:scale>
        <p:origin x="2002" y="4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2D1092-0ADD-43F3-A339-A96EF5F7DFD4}" type="datetimeFigureOut">
              <a:t>3/14/2026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1ABCD5-2E9E-4CB5-83C0-B9211C7AA0DA}" type="slidenum">
              <a:t>‹#›</a:t>
            </a:fld>
            <a:endParaRPr lang="en-US"/>
          </a:p>
        </p:txBody>
      </p:sp>
    </p:spTree>
    <p:extLst>
      <p:ext uri="{BB962C8B-B14F-4D97-AF65-F5344CB8AC3E}">
        <p14:creationId xmlns:p14="http://schemas.microsoft.com/office/powerpoint/2010/main" val="36241057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AI-generated content may be incorrect.
---
</a:t>
            </a:r>
          </a:p>
        </p:txBody>
      </p:sp>
      <p:sp>
        <p:nvSpPr>
          <p:cNvPr id="4" name="Slide Number Placeholder 3"/>
          <p:cNvSpPr>
            <a:spLocks noGrp="1"/>
          </p:cNvSpPr>
          <p:nvPr>
            <p:ph type="sldNum" sz="quarter" idx="5"/>
          </p:nvPr>
        </p:nvSpPr>
        <p:spPr/>
        <p:txBody>
          <a:bodyPr/>
          <a:lstStyle/>
          <a:p>
            <a:fld id="{787AC115-059E-4A7C-9F07-501BC3D176CD}" type="slidenum">
              <a:t>2</a:t>
            </a:fld>
            <a:endParaRPr lang="en-US"/>
          </a:p>
        </p:txBody>
      </p:sp>
    </p:spTree>
    <p:extLst>
      <p:ext uri="{BB962C8B-B14F-4D97-AF65-F5344CB8AC3E}">
        <p14:creationId xmlns:p14="http://schemas.microsoft.com/office/powerpoint/2010/main" val="13499139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introduces the structure and purpose of the presentation, providing a clear roadmap for the audience as they engage with the analysis of Green Haven Florists. The presentation begins with a brief introduction to the business, including its founding in 2016 and its emphasis on bespoke arrangements and sustainable materials, which originally contributed to its strong local reputation. It then outlines the key challenges the business is currently facing, such as declining in-store sales, rising costs, and increased competition, which have prompted the need for a comprehensive investigation into the underlying issues. The slide also outlines the analytical tools that will be used throughout the presentation, including the 5W2H framework, designed to break down the core problems into manageable elements, and the PESTEL analysis, which examines external macro-environmental factors influencing the business. A Fishbone Diagram will also be applied to determine the root causes of the issues by categorising them into contributing factors such as people, processes, technology, competition, and environment. Together, these tools will provide a structured and holistic understanding of the challenges impacting Green Haven Florists. The introduction slide also emphasises that the presentation will conclude with a summary of key findings, highlighting the most significant insights derived from the analysis. This structure ensures the audience can follow the logical progression of the arguments and the evidence presented, enabling them to better understand the basis for the conclusions drawn. Additionally, it sets expectations regarding timing and flow to support clarity and engagement. The speaker may also use this moment to briefly acknowledge the importance of adopting a more data-driven and strategic mindset in addressing the business challenges faced by small, independent retailers, especially in a shifting economic and digital landscape.</a:t>
            </a:r>
          </a:p>
        </p:txBody>
      </p:sp>
      <p:sp>
        <p:nvSpPr>
          <p:cNvPr id="4" name="Slide Number Placeholder 3"/>
          <p:cNvSpPr>
            <a:spLocks noGrp="1"/>
          </p:cNvSpPr>
          <p:nvPr>
            <p:ph type="sldNum" sz="quarter" idx="5"/>
          </p:nvPr>
        </p:nvSpPr>
        <p:spPr/>
        <p:txBody>
          <a:bodyPr/>
          <a:lstStyle/>
          <a:p>
            <a:fld id="{787AC115-059E-4A7C-9F07-501BC3D176CD}" type="slidenum">
              <a:t>3</a:t>
            </a:fld>
            <a:endParaRPr lang="en-US"/>
          </a:p>
        </p:txBody>
      </p:sp>
    </p:spTree>
    <p:extLst>
      <p:ext uri="{BB962C8B-B14F-4D97-AF65-F5344CB8AC3E}">
        <p14:creationId xmlns:p14="http://schemas.microsoft.com/office/powerpoint/2010/main" val="34317246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Green Haven Florists has experienced a notable decline in in-store sales over the past twelve months, with revenue dropping by approximately 30%. This decline correlates strongly with reduced foot traffic in the surrounding high street area, where several neighbouring businesses have closed, diminishing the area’s commercial vibrancy. Furthermore, broader consumer trends indicate a shift toward online shopping, with many customers opting for digital convenience rather than visiting physical stores. Competitive pressures have also intensified; online flower retailers offer same-day delivery, extensive variety, and frequent discounts, which are difficult for smaller independent florists to match. In addition to macro-level trends, Green Haven faces rising operating costs. These include increased wholesale flower prices—particularly for imported varieties affected by supply chain disruptions—and higher expenses associated with sustainable packaging materials. Customer feedback reveals that although product quality remains appreciated, dissatisfaction exists around the website’s usability, outdated design, and limited delivery options. This suggests a disconnect between the business’s traditional strengths and modern retail expectations. Moreover, internal challenges contribute to the problem: Liam and Priya’s limited use of digital marketing, with reliance primarily on word-of-mouth, has prevented them from competing effectively in an increasingly digital marketplace. The arrival of two new competitors—a boutique florist strong on social media engagement and a national chain with wide delivery reach—has only amplified competitive pressures. Collectively, these issues form a multifaceted problem affecting Green Haven Florists’ in-store performance and overall business sustainability.</a:t>
            </a:r>
          </a:p>
        </p:txBody>
      </p:sp>
      <p:sp>
        <p:nvSpPr>
          <p:cNvPr id="4" name="Slide Number Placeholder 3"/>
          <p:cNvSpPr>
            <a:spLocks noGrp="1"/>
          </p:cNvSpPr>
          <p:nvPr>
            <p:ph type="sldNum" sz="quarter" idx="5"/>
          </p:nvPr>
        </p:nvSpPr>
        <p:spPr/>
        <p:txBody>
          <a:bodyPr/>
          <a:lstStyle/>
          <a:p>
            <a:fld id="{787AC115-059E-4A7C-9F07-501BC3D176CD}" type="slidenum">
              <a:t>4</a:t>
            </a:fld>
            <a:endParaRPr lang="en-US"/>
          </a:p>
        </p:txBody>
      </p:sp>
    </p:spTree>
    <p:extLst>
      <p:ext uri="{BB962C8B-B14F-4D97-AF65-F5344CB8AC3E}">
        <p14:creationId xmlns:p14="http://schemas.microsoft.com/office/powerpoint/2010/main" val="3804258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5W2H model helps break down the challenges confronting Green Haven Florists into structured investigative elements, allowing for greater clarity about the nature and magnitude of the issues. Starting with What, the business is facing a 30% decline in in-store sales, rising operational costs, intensified competition, and weaknesses in its digital infrastructure. The Why focuses on the shifting retail environment, including reduced high street activity, customer migration toward online shopping, inflation affecting flower prices, and inadequate digital engagement. Where identifies the geographical context—the Norwich high street—which has suffered reduced commercial activity due to local business closures. The When anchors the timeline to the past 12 months, highlighting the urgency of the situation. The Who includes owners Liam and Priya, long-standing customers, corporate clients, suppliers facing volatile conditions, and competitors strategically positioned to capture market share. The How reveals outdated digital processes, a weak website, limited delivery options, and insufficient marketing strategies. Finally, How Much quantifies the severity of the problem: a 30% drop in sales and escalated costs related to imported flowers and eco-friendly materials. By articulating the issues through this structured model, management gains a clearer understanding of the internal and external factors contributing to performance decline. This framework supports more targeted problem-solving and lays the groundwork for subsequent deeper analyses, including the PESTEL assessment and the Fishbone Diagram, which elaborate on broader environmental influences and root causes, respectively.</a:t>
            </a:r>
          </a:p>
        </p:txBody>
      </p:sp>
      <p:sp>
        <p:nvSpPr>
          <p:cNvPr id="4" name="Slide Number Placeholder 3"/>
          <p:cNvSpPr>
            <a:spLocks noGrp="1"/>
          </p:cNvSpPr>
          <p:nvPr>
            <p:ph type="sldNum" sz="quarter" idx="5"/>
          </p:nvPr>
        </p:nvSpPr>
        <p:spPr/>
        <p:txBody>
          <a:bodyPr/>
          <a:lstStyle/>
          <a:p>
            <a:fld id="{787AC115-059E-4A7C-9F07-501BC3D176CD}" type="slidenum">
              <a:t>5</a:t>
            </a:fld>
            <a:endParaRPr lang="en-US"/>
          </a:p>
        </p:txBody>
      </p:sp>
    </p:spTree>
    <p:extLst>
      <p:ext uri="{BB962C8B-B14F-4D97-AF65-F5344CB8AC3E}">
        <p14:creationId xmlns:p14="http://schemas.microsoft.com/office/powerpoint/2010/main" val="3472732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PESTEL analysis provides a comprehensive examination of the macro-environment surrounding Green Haven Florists, revealing how broader forces are influencing the business. Politically, post-Brexit regulations have increased import complexity and costs for flowers sourced from Europe, particularly for high-demand varieties like tulips and orchids. Sustainability directives and environmental policy pressures also impact material selection and pricing. Economically, inflation is a major pressure point, raising both wholesale and operational expenses while simultaneously reducing consumer discretionary income. This makes customers more sensitive to floral pricing. Social factors highlight a shift in consumer expectations—people increasingly prioritise convenience and digital accessibility, preferring online ordering and flexible delivery over in-store purchases. Demand for eco-friendly products is rising, aligning with Green Haven’s sustainability ethos, but this advantage is undermined by the higher associated costs. Technological influences further challenge the business; while competitors leverage social media algorithms and modern e-commerce platforms, Green Haven's outdated website presents a usability barrier that discourages potential customers. Additionally, the absence of targeted advertising or analytics limits their competitive position. Environmental factors underscore the volatility in flower supply chains, including climate-related disruptions affecting availability and price stability. Legal factors such as GDPR compliance and consumer protection regulations apply to online sales, meaning systems must be updated and secure. Collectively, the PESTEL assessment shows that Green Haven Florists operates within a complex and increasingly competitive macro-environment that demands strategic modernisation to maintain market relevance.</a:t>
            </a:r>
          </a:p>
        </p:txBody>
      </p:sp>
      <p:sp>
        <p:nvSpPr>
          <p:cNvPr id="4" name="Slide Number Placeholder 3"/>
          <p:cNvSpPr>
            <a:spLocks noGrp="1"/>
          </p:cNvSpPr>
          <p:nvPr>
            <p:ph type="sldNum" sz="quarter" idx="5"/>
          </p:nvPr>
        </p:nvSpPr>
        <p:spPr/>
        <p:txBody>
          <a:bodyPr/>
          <a:lstStyle/>
          <a:p>
            <a:fld id="{787AC115-059E-4A7C-9F07-501BC3D176CD}" type="slidenum">
              <a:t>6</a:t>
            </a:fld>
            <a:endParaRPr lang="en-US"/>
          </a:p>
        </p:txBody>
      </p:sp>
    </p:spTree>
    <p:extLst>
      <p:ext uri="{BB962C8B-B14F-4D97-AF65-F5344CB8AC3E}">
        <p14:creationId xmlns:p14="http://schemas.microsoft.com/office/powerpoint/2010/main" val="813861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Fishbone Diagram, also known as the Ishikawa or Cause-and-Effect Diagram, helps identify the underlying causes contributing to Green Haven Florists’ business challenges by </a:t>
            </a:r>
            <a:r>
              <a:rPr lang="en-US" dirty="0" err="1"/>
              <a:t>categorising</a:t>
            </a:r>
            <a:r>
              <a:rPr lang="en-US" dirty="0"/>
              <a:t> issues into major contributing factors. Under the People category, the primary limitation is the owners’ lack of digital marketing expertise, which hinders promotional effectiveness and online engagement. In the Processes category, inefficiencies arise from the absence of subscription services, limited delivery options, and a lack of streamlined digital operations. The Technology category highlights the outdated website and lack of search engine </a:t>
            </a:r>
            <a:r>
              <a:rPr lang="en-US" dirty="0" err="1"/>
              <a:t>optimisation</a:t>
            </a:r>
            <a:r>
              <a:rPr lang="en-US" dirty="0"/>
              <a:t>, which reduce online discoverability and conversion rates. Environmental factors include declining high street foot traffic and rising wholesale flower prices driven by supply chain instability. The Materials category </a:t>
            </a:r>
            <a:r>
              <a:rPr lang="en-US" dirty="0" err="1"/>
              <a:t>emphasises</a:t>
            </a:r>
            <a:r>
              <a:rPr lang="en-US" dirty="0"/>
              <a:t> increased costs of sustainable packaging and imported flowers, which affect pricing flexibility and margins. Finally, the Competition category shows that both online retailers and newly established local competitors are outperforming Green Haven through aggressive pricing, strong branding, and sophisticated digital strategies. Together, these interconnected categories illustrate that the shop’s challenges are not the result of a single issue but a culmination of internal weaknesses and external pressures. By identifying these root causes, management can develop targeted interventions—such as upgrading the website, improving marketing strategy, introducing subscription options, and renegotiating supplier relationships—to address performance decline and adapt more effectively to modern retail conditions.</a:t>
            </a:r>
          </a:p>
        </p:txBody>
      </p:sp>
      <p:sp>
        <p:nvSpPr>
          <p:cNvPr id="4" name="Slide Number Placeholder 3"/>
          <p:cNvSpPr>
            <a:spLocks noGrp="1"/>
          </p:cNvSpPr>
          <p:nvPr>
            <p:ph type="sldNum" sz="quarter" idx="5"/>
          </p:nvPr>
        </p:nvSpPr>
        <p:spPr/>
        <p:txBody>
          <a:bodyPr/>
          <a:lstStyle/>
          <a:p>
            <a:fld id="{787AC115-059E-4A7C-9F07-501BC3D176CD}" type="slidenum">
              <a:t>7</a:t>
            </a:fld>
            <a:endParaRPr lang="en-US"/>
          </a:p>
        </p:txBody>
      </p:sp>
    </p:spTree>
    <p:extLst>
      <p:ext uri="{BB962C8B-B14F-4D97-AF65-F5344CB8AC3E}">
        <p14:creationId xmlns:p14="http://schemas.microsoft.com/office/powerpoint/2010/main" val="2774149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key findings of the analysis reveal that Green Haven Florists’ decline in performance is the result of a combination of external market pressures and internal capability gaps. Foot traffic has fallen sharply due to broader shifts toward online shopping and the decline of the Norwich high street. Rising operational costs, including the increasing price of imported flowers and eco-friendly packaging, have further strained profitability. Competitive pressures have grown substantially, with online retailers offering convenience, lower prices, and rapid delivery, while new local entrants leverage modern branding and social media engagement to attract younger demographics. Internally, the business suffers from an outdated website, limited digital marketing activity, and a lack of modern service offerings such as subscriptions and flexible delivery models. Customer feedback shows appreciation for product quality but frustration with digital experience, indicating an urgent need for technological investment. Macro-environmental forces identified through the PESTEL analysis compound these issues, particularly inflation, import regulations, and technological expectations. The Fishbone Diagram demonstrates that the root causes span multiple categories, emphasising the importance of a comprehensive transformation strategy rather than isolated fixes. Collectively, these insights suggest that Green Haven Florists must modernise its digital presence, refine its business model, and adapt to evolving consumer behaviours in order to regain competitiveness and restore sustainable growth.</a:t>
            </a:r>
          </a:p>
        </p:txBody>
      </p:sp>
      <p:sp>
        <p:nvSpPr>
          <p:cNvPr id="4" name="Slide Number Placeholder 3"/>
          <p:cNvSpPr>
            <a:spLocks noGrp="1"/>
          </p:cNvSpPr>
          <p:nvPr>
            <p:ph type="sldNum" sz="quarter" idx="5"/>
          </p:nvPr>
        </p:nvSpPr>
        <p:spPr/>
        <p:txBody>
          <a:bodyPr/>
          <a:lstStyle/>
          <a:p>
            <a:fld id="{787AC115-059E-4A7C-9F07-501BC3D176CD}" type="slidenum">
              <a:t>8</a:t>
            </a:fld>
            <a:endParaRPr lang="en-US"/>
          </a:p>
        </p:txBody>
      </p:sp>
    </p:spTree>
    <p:extLst>
      <p:ext uri="{BB962C8B-B14F-4D97-AF65-F5344CB8AC3E}">
        <p14:creationId xmlns:p14="http://schemas.microsoft.com/office/powerpoint/2010/main" val="31745655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1ABCD5-2E9E-4CB5-83C0-B9211C7AA0DA}" type="slidenum">
              <a:rPr lang="en-GB" smtClean="0"/>
              <a:t>9</a:t>
            </a:fld>
            <a:endParaRPr lang="en-GB"/>
          </a:p>
        </p:txBody>
      </p:sp>
    </p:spTree>
    <p:extLst>
      <p:ext uri="{BB962C8B-B14F-4D97-AF65-F5344CB8AC3E}">
        <p14:creationId xmlns:p14="http://schemas.microsoft.com/office/powerpoint/2010/main" val="4169984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710AE426-CBD1-49BA-A1DA-945CCEE2ED80}" type="datetimeFigureOut">
              <a:rPr lang="en-US" smtClean="0"/>
              <a:t>3/14/2026</a:t>
            </a:fld>
            <a:endParaRPr lang="en-US"/>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544076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34575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010643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9294491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6" y="5201704"/>
            <a:ext cx="11213593" cy="786384"/>
          </a:xfrm>
        </p:spPr>
        <p:txBody>
          <a:bodyPr vert="horz" lIns="91440" tIns="45720" rIns="91440" bIns="45720" rtlCol="0" anchor="b">
            <a:normAutofit/>
          </a:bodyPr>
          <a:lstStyle>
            <a:lvl1pPr>
              <a:defRPr lang="en-US" sz="4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5971760"/>
            <a:ext cx="11213593" cy="365125"/>
          </a:xfrm>
        </p:spPr>
        <p:txBody>
          <a:bodyPr vert="horz" lIns="91440" tIns="45720" rIns="91440" bIns="45720" rtlCol="0">
            <a:normAutofit/>
          </a:bodyPr>
          <a:lstStyle>
            <a:lvl1pPr marL="0" indent="0">
              <a:buNone/>
              <a:defRPr lang="en-US" sz="16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endParaRPr lang="en-US"/>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710AE426-CBD1-49BA-A1DA-945CCEE2ED80}" type="datetimeFigureOut">
              <a:rPr lang="en-US" smtClean="0"/>
              <a:t>3/14/2026</a:t>
            </a:fld>
            <a:endParaRPr lang="en-US"/>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5119382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391" y="82209"/>
            <a:ext cx="10280809" cy="4572000"/>
          </a:xfrm>
        </p:spPr>
        <p:txBody>
          <a:bodyPr vert="horz" lIns="91440" tIns="45720" rIns="91440" bIns="45720" rtlCol="0" anchor="t">
            <a:normAutofit/>
          </a:bodyPr>
          <a:lstStyle>
            <a:lvl1pPr>
              <a:defRPr lang="en-US" sz="78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2414697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8899127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391" y="82209"/>
            <a:ext cx="9899809" cy="4572000"/>
          </a:xfrm>
        </p:spPr>
        <p:txBody>
          <a:bodyPr vert="horz" lIns="91440" tIns="45720" rIns="91440" bIns="45720" rtlCol="0" anchor="t">
            <a:normAutofit/>
          </a:bodyPr>
          <a:lstStyle>
            <a:lvl1pPr>
              <a:defRPr lang="en-US" sz="70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6" y="4800600"/>
            <a:ext cx="7083554" cy="1093304"/>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6691048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52600" y="1447800"/>
            <a:ext cx="8686800" cy="2491655"/>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8"/>
            <a:ext cx="7588155" cy="1029310"/>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9471710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67701810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51003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81742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968461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36034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856747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50111"/>
            <a:ext cx="3496147" cy="494066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1050111"/>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39179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204473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710AE426-CBD1-49BA-A1DA-945CCEE2ED80}" type="datetimeFigureOut">
              <a:rPr lang="en-US" smtClean="0"/>
              <a:t>3/14/2026</a:t>
            </a:fld>
            <a:endParaRPr lang="en-US"/>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663157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09600"/>
            <a:ext cx="6339541"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p:spPr>
        <p:txBody>
          <a:bodyPr/>
          <a:lstStyle/>
          <a:p>
            <a:endParaRPr lang="en-US"/>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p:spPr>
        <p:txBody>
          <a:bodyPr/>
          <a:lstStyle/>
          <a:p>
            <a:fld id="{710AE426-CBD1-49BA-A1DA-945CCEE2ED80}" type="datetimeFigureOut">
              <a:rPr lang="en-US" smtClean="0"/>
              <a:t>3/14/2026</a:t>
            </a:fld>
            <a:endParaRPr lang="en-US"/>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3156430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710AE426-CBD1-49BA-A1DA-945CCEE2ED80}" type="datetimeFigureOut">
              <a:rPr lang="en-US" smtClean="0"/>
              <a:t>3/14/2026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579535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710AE426-CBD1-49BA-A1DA-945CCEE2ED80}" type="datetimeFigureOut">
              <a:rPr lang="en-US" smtClean="0"/>
              <a:t>3/14/2026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697260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23332"/>
            <a:ext cx="4477512" cy="132893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p:spPr>
        <p:txBody>
          <a:bodyPr/>
          <a:lstStyle>
            <a:lvl1pPr>
              <a:defRPr>
                <a:solidFill>
                  <a:schemeClr val="tx1"/>
                </a:solidFill>
                <a:effectLst/>
              </a:defRPr>
            </a:lvl1p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0573385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48715211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927848" y="425503"/>
            <a:ext cx="36576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729602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927848" y="2315569"/>
            <a:ext cx="3657600"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7918704" y="6343955"/>
            <a:ext cx="2300050"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p:spPr>
        <p:txBody>
          <a:bodyPr/>
          <a:lstStyle/>
          <a:p>
            <a:fld id="{710AE426-CBD1-49BA-A1DA-945CCEE2ED80}" type="datetimeFigureOut">
              <a:rPr lang="en-US" smtClean="0"/>
              <a:t>3/14/2026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237019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710AE426-CBD1-49BA-A1DA-945CCEE2ED80}" type="datetimeFigureOut">
              <a:rPr lang="en-US" smtClean="0"/>
              <a:t>3/14/2026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11082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54611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29554"/>
            <a:ext cx="2699254" cy="1858941"/>
          </a:xfrm>
        </p:spPr>
        <p:txBody>
          <a:bodyPr vert="horz" lIns="91440" tIns="45720" rIns="91440" bIns="45720" rtlCol="0" anchor="b">
            <a:normAutofit/>
          </a:bodyPr>
          <a:lstStyle>
            <a:lvl1pPr>
              <a:defRPr lang="en-US" sz="2500"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p:spPr>
        <p:txBody>
          <a:bodyPr/>
          <a:lstStyle>
            <a:lvl1pPr>
              <a:defRPr>
                <a:solidFill>
                  <a:schemeClr val="tx1"/>
                </a:solidFill>
                <a:effectLst/>
              </a:defRPr>
            </a:lvl1p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p:spPr>
        <p:txBody>
          <a:bodyPr/>
          <a:lstStyle/>
          <a:p>
            <a:fld id="{0B3A8078-5A32-4B09-ABA5-7ABEFD22E08A}"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265092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5012268"/>
            <a:ext cx="4019522" cy="1127275"/>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5012267"/>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9892870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80735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712508"/>
            <a:ext cx="3014218" cy="2019782"/>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1064" y="1"/>
            <a:ext cx="10734656" cy="326003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680652"/>
            <a:ext cx="7460029" cy="255878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0607471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p:spPr>
        <p:txBody>
          <a:bodyPr/>
          <a:lstStyle/>
          <a:p>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p:spPr>
        <p:txBody>
          <a:bodyPr/>
          <a:lstStyle/>
          <a:p>
            <a:fld id="{0B3A8078-5A32-4B09-ABA5-7ABEFD22E08A}"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7204753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712912"/>
            <a:ext cx="4485564" cy="4613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p:spPr>
        <p:txBody>
          <a:bodyPr/>
          <a:lstStyle/>
          <a:p>
            <a:fld id="{710AE426-CBD1-49BA-A1DA-945CCEE2ED80}" type="datetimeFigureOut">
              <a:rPr lang="en-US" smtClean="0"/>
              <a:t>3/14/2026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p:spPr>
        <p:txBody>
          <a:bodyPr/>
          <a:lstStyle/>
          <a:p>
            <a:fld id="{0B3A8078-5A32-4B09-ABA5-7ABEFD22E08A}" type="slidenum">
              <a:rPr lang="en-US" smtClean="0"/>
              <a:t>‹#›</a:t>
            </a:fld>
            <a:endParaRPr lang="en-US"/>
          </a:p>
        </p:txBody>
      </p:sp>
      <p:sp>
        <p:nvSpPr>
          <p:cNvPr id="5" name="Picture Placeholder 4">
            <a:extLst>
              <a:ext uri="{FF2B5EF4-FFF2-40B4-BE49-F238E27FC236}">
                <a16:creationId xmlns:a16="http://schemas.microsoft.com/office/drawing/2014/main" id="{B1EBBFE7-73C3-3FA5-7EE3-B7845CF7CAEC}"/>
              </a:ext>
            </a:extLst>
          </p:cNvPr>
          <p:cNvSpPr>
            <a:spLocks noGrp="1"/>
          </p:cNvSpPr>
          <p:nvPr>
            <p:ph type="pic" sz="quarter" idx="18" hasCustomPrompt="1"/>
          </p:nvPr>
        </p:nvSpPr>
        <p:spPr>
          <a:xfrm>
            <a:off x="5659438" y="1712913"/>
            <a:ext cx="6532562" cy="5145087"/>
          </a:xfrm>
          <a:blipFill dpi="0" rotWithShape="1">
            <a:blip r:embed="rId3">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08883885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710AE426-CBD1-49BA-A1DA-945CCEE2ED80}" type="datetimeFigureOut">
              <a:rPr lang="en-US" smtClean="0"/>
              <a:t>3/14/2026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3804238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5" name="Picture Placeholder 4">
            <a:extLst>
              <a:ext uri="{FF2B5EF4-FFF2-40B4-BE49-F238E27FC236}">
                <a16:creationId xmlns:a16="http://schemas.microsoft.com/office/drawing/2014/main" id="{AA37C0C1-9469-8309-7EC0-2377516265CC}"/>
              </a:ext>
            </a:extLst>
          </p:cNvPr>
          <p:cNvSpPr>
            <a:spLocks noGrp="1"/>
          </p:cNvSpPr>
          <p:nvPr>
            <p:ph type="pic" sz="quarter" idx="18" hasCustomPrompt="1"/>
          </p:nvPr>
        </p:nvSpPr>
        <p:spPr>
          <a:xfrm>
            <a:off x="0" y="1712913"/>
            <a:ext cx="6532563" cy="5145087"/>
          </a:xfrm>
          <a:blipFill>
            <a:blip r:embed="rId2">
              <a:alphaModFix amt="60000"/>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12911"/>
            <a:ext cx="4479145" cy="4617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p:spPr>
        <p:txBody>
          <a:bodyPr/>
          <a:lstStyle/>
          <a:p>
            <a:fld id="{710AE426-CBD1-49BA-A1DA-945CCEE2ED80}" type="datetimeFigureOut">
              <a:rPr lang="en-US" smtClean="0"/>
              <a:t>3/14/2026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15862973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17691119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vert="horz" lIns="91440" tIns="45720" rIns="91440" bIns="45720" rtlCol="0" anchor="t">
            <a:normAutofit/>
          </a:bodyPr>
          <a:lstStyle>
            <a:lvl1pPr>
              <a:defRPr lang="en-US" sz="2500"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5"/>
            <a:ext cx="3540760" cy="385375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89585918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2723753909"/>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953000"/>
            <a:ext cx="9762068" cy="1236133"/>
          </a:xfrm>
        </p:spPr>
        <p:txBody>
          <a:bodyPr anchor="ctr">
            <a:normAutofit/>
          </a:bodyPr>
          <a:lstStyle>
            <a:lvl1pPr algn="ctr">
              <a:lnSpc>
                <a:spcPct val="110000"/>
              </a:lnSpc>
              <a:defRPr sz="26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87400"/>
            <a:ext cx="10543032" cy="4682067"/>
          </a:xfrm>
        </p:spPr>
        <p:txBody>
          <a:bodyPr anchor="b">
            <a:normAutofit/>
          </a:bodyPr>
          <a:lstStyle>
            <a:lvl1pPr marL="0" indent="0" algn="ctr">
              <a:lnSpc>
                <a:spcPct val="90000"/>
              </a:lnSpc>
              <a:buNone/>
              <a:defRPr sz="335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42587186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accent1">
                    <a:lumMod val="75000"/>
                  </a:schemeClr>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accent1">
                    <a:lumMod val="75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654211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269323"/>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716282"/>
            <a:ext cx="10543032" cy="4206240"/>
          </a:xfrm>
        </p:spPr>
        <p:txBody>
          <a:bodyPr anchor="b">
            <a:normAutofit/>
          </a:bodyPr>
          <a:lstStyle>
            <a:lvl1pPr marL="0" indent="0" algn="ctr">
              <a:lnSpc>
                <a:spcPct val="90000"/>
              </a:lnSpc>
              <a:buNone/>
              <a:defRPr sz="278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6334833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59655180"/>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5" y="42335"/>
            <a:ext cx="11517038"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40983032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12647" y="137160"/>
            <a:ext cx="2805405" cy="365125"/>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8893929" y="137160"/>
            <a:ext cx="2202644" cy="365125"/>
          </a:xfrm>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147096" y="137160"/>
            <a:ext cx="429207" cy="365125"/>
          </a:xfrm>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9725" y="755374"/>
            <a:ext cx="10872216" cy="6019229"/>
          </a:xfrm>
        </p:spPr>
        <p:txBody>
          <a:bodyPr anchor="b">
            <a:normAutofit/>
          </a:bodyPr>
          <a:lstStyle>
            <a:lvl1pPr marL="0" indent="0">
              <a:lnSpc>
                <a:spcPct val="90000"/>
              </a:lnSpc>
              <a:buNone/>
              <a:defRPr sz="7200" b="1"/>
            </a:lvl1pPr>
            <a:lvl2pPr marL="228600" indent="0">
              <a:lnSpc>
                <a:spcPct val="90000"/>
              </a:lnSpc>
              <a:buNone/>
              <a:defRPr sz="6600" b="1"/>
            </a:lvl2pPr>
            <a:lvl3pPr marL="457200" indent="0">
              <a:lnSpc>
                <a:spcPct val="90000"/>
              </a:lnSpc>
              <a:buNone/>
              <a:defRPr sz="6000" b="1"/>
            </a:lvl3pPr>
            <a:lvl4pPr marL="685800" indent="0">
              <a:lnSpc>
                <a:spcPct val="90000"/>
              </a:lnSpc>
              <a:buNone/>
              <a:defRPr sz="5400" b="1"/>
            </a:lvl4pPr>
            <a:lvl5pPr marL="914400" indent="0">
              <a:lnSpc>
                <a:spcPct val="90000"/>
              </a:lnSpc>
              <a:buNone/>
              <a:defRPr sz="48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8637253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612774" y="1033272"/>
            <a:ext cx="10972800" cy="4782312"/>
          </a:xfrm>
        </p:spPr>
        <p:txBody>
          <a:bodyPr anchor="ctr">
            <a:noAutofit/>
          </a:bodyPr>
          <a:lstStyle>
            <a:lvl1pPr marL="0" indent="0">
              <a:lnSpc>
                <a:spcPct val="100000"/>
              </a:lnSpc>
              <a:buNone/>
              <a:defRPr sz="8000" b="1">
                <a:solidFill>
                  <a:schemeClr val="accent1">
                    <a:lumMod val="75000"/>
                  </a:schemeClr>
                </a:solidFill>
              </a:defRPr>
            </a:lvl1pPr>
            <a:lvl2pPr marL="228600" indent="0">
              <a:lnSpc>
                <a:spcPct val="100000"/>
              </a:lnSpc>
              <a:buNone/>
              <a:defRPr sz="8000" b="1">
                <a:solidFill>
                  <a:schemeClr val="accent1">
                    <a:lumMod val="75000"/>
                  </a:schemeClr>
                </a:solidFill>
              </a:defRPr>
            </a:lvl2pPr>
            <a:lvl3pPr marL="457200" indent="0">
              <a:lnSpc>
                <a:spcPct val="100000"/>
              </a:lnSpc>
              <a:buNone/>
              <a:defRPr sz="8000" b="1">
                <a:solidFill>
                  <a:schemeClr val="accent1">
                    <a:lumMod val="75000"/>
                  </a:schemeClr>
                </a:solidFill>
              </a:defRPr>
            </a:lvl3pPr>
            <a:lvl4pPr marL="685800" indent="0">
              <a:lnSpc>
                <a:spcPct val="100000"/>
              </a:lnSpc>
              <a:buNone/>
              <a:defRPr sz="8000" b="1">
                <a:solidFill>
                  <a:schemeClr val="accent1">
                    <a:lumMod val="75000"/>
                  </a:schemeClr>
                </a:solidFill>
              </a:defRPr>
            </a:lvl4pPr>
            <a:lvl5pPr marL="914400" indent="0">
              <a:lnSpc>
                <a:spcPct val="100000"/>
              </a:lnSpc>
              <a:buNone/>
              <a:defRPr sz="8000" b="1">
                <a:solidFill>
                  <a:schemeClr val="accent1">
                    <a:lumMod val="75000"/>
                  </a:schemeClr>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609685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0B3A8078-5A32-4B09-ABA5-7ABEFD22E08A}"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4008" y="45720"/>
            <a:ext cx="10872216" cy="6172200"/>
          </a:xfrm>
        </p:spPr>
        <p:txBody>
          <a:bodyPr vert="horz" lIns="91440" tIns="45720" rIns="91440" bIns="45720" rtlCol="0" anchor="t">
            <a:normAutofit/>
          </a:bodyPr>
          <a:lstStyle>
            <a:lvl1pPr marL="0" indent="0">
              <a:lnSpc>
                <a:spcPct val="90000"/>
              </a:lnSpc>
              <a:buNone/>
              <a:defRPr lang="en-US" sz="7200" b="1" dirty="0"/>
            </a:lvl1pPr>
            <a:lvl2pPr marL="228600" indent="0">
              <a:lnSpc>
                <a:spcPct val="90000"/>
              </a:lnSpc>
              <a:buNone/>
              <a:defRPr lang="en-US" sz="6600" b="1" dirty="0"/>
            </a:lvl2pPr>
            <a:lvl3pPr marL="457200" indent="0">
              <a:lnSpc>
                <a:spcPct val="90000"/>
              </a:lnSpc>
              <a:buNone/>
              <a:defRPr lang="en-US" sz="6000" b="1" dirty="0"/>
            </a:lvl3pPr>
            <a:lvl4pPr marL="685800" indent="0">
              <a:lnSpc>
                <a:spcPct val="90000"/>
              </a:lnSpc>
              <a:buNone/>
              <a:defRPr lang="en-US" sz="5400" b="1" dirty="0"/>
            </a:lvl4pPr>
            <a:lvl5pPr marL="914400" indent="0">
              <a:lnSpc>
                <a:spcPct val="90000"/>
              </a:lnSpc>
              <a:buNone/>
              <a:defRPr lang="en-US" sz="4800" b="1" dirty="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38473269"/>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4284796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4955722"/>
            <a:ext cx="8863084" cy="669472"/>
          </a:xfrm>
        </p:spPr>
        <p:txBody>
          <a:bodyPr anchor="ctr">
            <a:normAutofit/>
          </a:bodyPr>
          <a:lstStyle>
            <a:lvl1pPr algn="r">
              <a:lnSpc>
                <a:spcPct val="120000"/>
              </a:lnSpc>
              <a:defRPr sz="2000" spc="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77008" y="1344168"/>
            <a:ext cx="8863085" cy="329184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24171078"/>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707468" y="4893733"/>
            <a:ext cx="5638800" cy="788610"/>
          </a:xfrm>
        </p:spPr>
        <p:txBody>
          <a:bodyPr anchor="ctr">
            <a:normAutofit/>
          </a:bodyPr>
          <a:lstStyle>
            <a:lvl1pPr algn="r">
              <a:lnSpc>
                <a:spcPct val="120000"/>
              </a:lnSpc>
              <a:defRPr sz="2000" b="1"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862666" y="1388534"/>
            <a:ext cx="8483601" cy="3371246"/>
          </a:xfrm>
        </p:spPr>
        <p:txBody>
          <a:bodyPr anchor="ctr">
            <a:normAutofit/>
          </a:bodyPr>
          <a:lstStyle>
            <a:lvl1pPr marL="164592" indent="-164592">
              <a:lnSpc>
                <a:spcPct val="110000"/>
              </a:lnSpc>
              <a:spcBef>
                <a:spcPts val="0"/>
              </a:spcBef>
              <a:buNone/>
              <a:defRPr sz="54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99537282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10297341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421479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682044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20522573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713232"/>
            <a:ext cx="3595634" cy="1625321"/>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90800"/>
            <a:ext cx="3595634" cy="37135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713232"/>
            <a:ext cx="6440258" cy="55911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66257816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713232"/>
            <a:ext cx="3595634" cy="1762083"/>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346063"/>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340483" y="713232"/>
            <a:ext cx="6139637" cy="5458968"/>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38486883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59248582"/>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75275715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710AE426-CBD1-49BA-A1DA-945CCEE2ED80}" type="datetimeFigureOut">
              <a:rPr lang="en-US" smtClean="0"/>
              <a:t>3/14/2026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0B3A8078-5A32-4B09-ABA5-7ABEFD22E08A}" type="slidenum">
              <a:rPr lang="en-US" smtClean="0"/>
              <a:t>‹#›</a:t>
            </a:fld>
            <a:endParaRPr lang="en-US"/>
          </a:p>
        </p:txBody>
      </p:sp>
    </p:spTree>
    <p:extLst>
      <p:ext uri="{BB962C8B-B14F-4D97-AF65-F5344CB8AC3E}">
        <p14:creationId xmlns:p14="http://schemas.microsoft.com/office/powerpoint/2010/main" val="8353011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2EE58-CC00-2E96-4CE0-F8209BC666CA}"/>
              </a:ext>
            </a:extLst>
          </p:cNvPr>
          <p:cNvSpPr>
            <a:spLocks noGrp="1"/>
          </p:cNvSpPr>
          <p:nvPr>
            <p:ph type="ctrTitle"/>
          </p:nvPr>
        </p:nvSpPr>
        <p:spPr>
          <a:xfrm>
            <a:off x="0" y="152400"/>
            <a:ext cx="11582400" cy="6303696"/>
          </a:xfrm>
        </p:spPr>
        <p:txBody>
          <a:bodyPr>
            <a:normAutofit/>
          </a:bodyPr>
          <a:lstStyle/>
          <a:p>
            <a:r>
              <a:rPr lang="en-GB" dirty="0"/>
              <a:t>Strategic Analysis: Green haven florists</a:t>
            </a:r>
            <a:br>
              <a:rPr lang="en-GB" dirty="0"/>
            </a:br>
            <a:br>
              <a:rPr lang="en-GB" dirty="0"/>
            </a:br>
            <a:r>
              <a:rPr lang="en-GB" dirty="0"/>
              <a:t>Student: Jaspal Singh Binji</a:t>
            </a:r>
            <a:br>
              <a:rPr lang="en-GB" dirty="0"/>
            </a:br>
            <a:br>
              <a:rPr lang="en-GB" dirty="0"/>
            </a:br>
            <a:r>
              <a:rPr lang="en-GB" dirty="0"/>
              <a:t>Student number: 2509090</a:t>
            </a:r>
            <a:br>
              <a:rPr lang="en-GB" dirty="0"/>
            </a:br>
            <a:br>
              <a:rPr lang="en-GB" dirty="0"/>
            </a:br>
            <a:r>
              <a:rPr lang="en-GB" dirty="0"/>
              <a:t>Module : LCLM4004</a:t>
            </a:r>
            <a:br>
              <a:rPr lang="en-GB" dirty="0"/>
            </a:br>
            <a:br>
              <a:rPr lang="en-GB" dirty="0"/>
            </a:br>
            <a:r>
              <a:rPr lang="en-GB" dirty="0"/>
              <a:t>Lecturer: Mohammed Rahman</a:t>
            </a:r>
          </a:p>
        </p:txBody>
      </p:sp>
      <p:sp>
        <p:nvSpPr>
          <p:cNvPr id="3" name="Subtitle 2">
            <a:extLst>
              <a:ext uri="{FF2B5EF4-FFF2-40B4-BE49-F238E27FC236}">
                <a16:creationId xmlns:a16="http://schemas.microsoft.com/office/drawing/2014/main" id="{80EA43EA-104A-FCB1-6FB2-7DE32725435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60823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28F21-E823-B8F0-7FD5-0B0FEA06AFC9}"/>
              </a:ext>
            </a:extLst>
          </p:cNvPr>
          <p:cNvSpPr>
            <a:spLocks noGrp="1"/>
          </p:cNvSpPr>
          <p:nvPr>
            <p:ph type="ctrTitle"/>
          </p:nvPr>
        </p:nvSpPr>
        <p:spPr>
          <a:xfrm>
            <a:off x="7428950" y="284481"/>
            <a:ext cx="4458249" cy="4320310"/>
          </a:xfrm>
        </p:spPr>
        <p:txBody>
          <a:bodyPr anchor="t">
            <a:normAutofit/>
          </a:bodyPr>
          <a:lstStyle/>
          <a:p>
            <a:r>
              <a:rPr lang="en-US"/>
              <a:t>Green Haven Florists: Business Analysis Presentation</a:t>
            </a:r>
          </a:p>
        </p:txBody>
      </p:sp>
      <p:sp>
        <p:nvSpPr>
          <p:cNvPr id="3" name="Subtitle 2">
            <a:extLst>
              <a:ext uri="{FF2B5EF4-FFF2-40B4-BE49-F238E27FC236}">
                <a16:creationId xmlns:a16="http://schemas.microsoft.com/office/drawing/2014/main" id="{CB758334-9997-4181-3C3A-BA72BF3C84FD}"/>
              </a:ext>
            </a:extLst>
          </p:cNvPr>
          <p:cNvSpPr>
            <a:spLocks noGrp="1"/>
          </p:cNvSpPr>
          <p:nvPr>
            <p:ph type="subTitle" idx="1"/>
          </p:nvPr>
        </p:nvSpPr>
        <p:spPr>
          <a:xfrm>
            <a:off x="7428950" y="4870174"/>
            <a:ext cx="3856735" cy="1033669"/>
          </a:xfrm>
        </p:spPr>
        <p:txBody>
          <a:bodyPr anchor="b">
            <a:normAutofit/>
          </a:bodyPr>
          <a:lstStyle/>
          <a:p>
            <a:r>
              <a:rPr lang="en-US"/>
              <a:t>Comprehensive insights into floral business strategies</a:t>
            </a:r>
          </a:p>
        </p:txBody>
      </p:sp>
      <p:pic>
        <p:nvPicPr>
          <p:cNvPr id="4" name="Picture 3" descr="Fresh flower bouquets at florist stand">
            <a:extLst>
              <a:ext uri="{FF2B5EF4-FFF2-40B4-BE49-F238E27FC236}">
                <a16:creationId xmlns:a16="http://schemas.microsoft.com/office/drawing/2014/main" id="{1F0740AC-428A-4E78-ACCC-48C4540DF1E5}"/>
              </a:ext>
            </a:extLst>
          </p:cNvPr>
          <p:cNvPicPr>
            <a:picLocks noChangeAspect="1"/>
          </p:cNvPicPr>
          <p:nvPr/>
        </p:nvPicPr>
        <p:blipFill>
          <a:blip r:embed="rId3"/>
          <a:srcRect l="18757" r="11205" b="-1"/>
          <a:stretch>
            <a:fillRect/>
          </a:stretch>
        </p:blipFill>
        <p:spPr>
          <a:xfrm>
            <a:off x="20" y="10"/>
            <a:ext cx="719565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Tree>
    <p:extLst>
      <p:ext uri="{BB962C8B-B14F-4D97-AF65-F5344CB8AC3E}">
        <p14:creationId xmlns:p14="http://schemas.microsoft.com/office/powerpoint/2010/main" val="147076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EC024-D538-88F8-D58D-6FC341CA8CD4}"/>
              </a:ext>
            </a:extLst>
          </p:cNvPr>
          <p:cNvSpPr>
            <a:spLocks noGrp="1"/>
          </p:cNvSpPr>
          <p:nvPr>
            <p:ph type="title"/>
          </p:nvPr>
        </p:nvSpPr>
        <p:spPr>
          <a:xfrm>
            <a:off x="612648" y="706802"/>
            <a:ext cx="4672584" cy="1269482"/>
          </a:xfrm>
        </p:spPr>
        <p:txBody>
          <a:bodyPr anchor="t">
            <a:normAutofit/>
          </a:bodyPr>
          <a:lstStyle/>
          <a:p>
            <a:r>
              <a:rPr lang="en-US"/>
              <a:t>Overview and Structure of the Presentation</a:t>
            </a:r>
          </a:p>
        </p:txBody>
      </p:sp>
      <p:pic>
        <p:nvPicPr>
          <p:cNvPr id="5" name="Content Placeholder 4" descr="Group working on graphs">
            <a:extLst>
              <a:ext uri="{FF2B5EF4-FFF2-40B4-BE49-F238E27FC236}">
                <a16:creationId xmlns:a16="http://schemas.microsoft.com/office/drawing/2014/main" id="{58ED081A-8D51-4433-B5A2-0C71355909B9}"/>
              </a:ext>
            </a:extLst>
          </p:cNvPr>
          <p:cNvPicPr>
            <a:picLocks noGrp="1" noChangeAspect="1"/>
          </p:cNvPicPr>
          <p:nvPr>
            <p:ph type="pic" sz="quarter" idx="13"/>
          </p:nvPr>
        </p:nvPicPr>
        <p:blipFill>
          <a:blip r:embed="rId3"/>
          <a:srcRect l="23128" r="-2"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4D3796BA-0B78-B9EC-FA0A-B024A3B2F6B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515162" y="763686"/>
            <a:ext cx="5676838" cy="5405377"/>
          </a:xfrm>
        </p:spPr>
        <p:txBody>
          <a:bodyPr>
            <a:normAutofit/>
          </a:bodyPr>
          <a:lstStyle/>
          <a:p>
            <a:pPr marL="0" indent="0">
              <a:spcBef>
                <a:spcPts val="2500"/>
              </a:spcBef>
              <a:buFont typeface="Arial" panose="020B0604020202020204" pitchFamily="34" charset="0"/>
              <a:buNone/>
            </a:pPr>
            <a:r>
              <a:rPr lang="en-US" b="1"/>
              <a:t>Presentation Roadmap</a:t>
            </a:r>
          </a:p>
          <a:p>
            <a:pPr marL="0" lvl="1" indent="0">
              <a:buFont typeface="Arial" panose="020B0604020202020204" pitchFamily="34" charset="0"/>
              <a:buNone/>
            </a:pPr>
            <a:r>
              <a:t>Introduces the structure and purpose, outlining a clear roadmap for analyzing Green Haven Florists.</a:t>
            </a:r>
            <a:endParaRPr lang="en-US"/>
          </a:p>
          <a:p>
            <a:pPr marL="0" indent="0">
              <a:spcBef>
                <a:spcPts val="2500"/>
              </a:spcBef>
              <a:buFont typeface="Arial" panose="020B0604020202020204" pitchFamily="34" charset="0"/>
              <a:buNone/>
            </a:pPr>
            <a:r>
              <a:rPr lang="en-US" b="1"/>
              <a:t>Business Background</a:t>
            </a:r>
          </a:p>
          <a:p>
            <a:pPr marL="0" lvl="1" indent="0">
              <a:buFont typeface="Arial" panose="020B0604020202020204" pitchFamily="34" charset="0"/>
              <a:buNone/>
            </a:pPr>
            <a:r>
              <a:t>Highlights founding in 2016, focus on bespoke arrangements and sustainable materials, and strong local reputation.</a:t>
            </a:r>
            <a:endParaRPr lang="en-US"/>
          </a:p>
          <a:p>
            <a:pPr marL="0" indent="0">
              <a:spcBef>
                <a:spcPts val="2500"/>
              </a:spcBef>
              <a:buFont typeface="Arial" panose="020B0604020202020204" pitchFamily="34" charset="0"/>
              <a:buNone/>
            </a:pPr>
            <a:r>
              <a:rPr lang="en-US" b="1"/>
              <a:t>Key Challenges</a:t>
            </a:r>
          </a:p>
          <a:p>
            <a:pPr marL="0" lvl="1" indent="0">
              <a:buFont typeface="Arial" panose="020B0604020202020204" pitchFamily="34" charset="0"/>
              <a:buNone/>
            </a:pPr>
            <a:r>
              <a:t>Addresses challenges like declining sales, rising costs, and increased competition necessitating investigation.</a:t>
            </a:r>
            <a:endParaRPr lang="en-US"/>
          </a:p>
          <a:p>
            <a:pPr marL="0" indent="0">
              <a:spcBef>
                <a:spcPts val="2500"/>
              </a:spcBef>
              <a:buFont typeface="Arial" panose="020B0604020202020204" pitchFamily="34" charset="0"/>
              <a:buNone/>
            </a:pPr>
            <a:r>
              <a:rPr lang="en-US" b="1"/>
              <a:t>Analytical Tools</a:t>
            </a:r>
          </a:p>
          <a:p>
            <a:pPr marL="0" lvl="1" indent="0">
              <a:buFont typeface="Arial" panose="020B0604020202020204" pitchFamily="34" charset="0"/>
              <a:buNone/>
            </a:pPr>
            <a:r>
              <a:t>Explains use of 5W2H, PESTEL, and Fishbone Diagram for structured problem analysis.</a:t>
            </a:r>
            <a:endParaRPr lang="en-US"/>
          </a:p>
        </p:txBody>
      </p:sp>
    </p:spTree>
    <p:extLst>
      <p:ext uri="{BB962C8B-B14F-4D97-AF65-F5344CB8AC3E}">
        <p14:creationId xmlns:p14="http://schemas.microsoft.com/office/powerpoint/2010/main" val="5305265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767AB-0E24-31BA-D74B-6A91D571681C}"/>
              </a:ext>
            </a:extLst>
          </p:cNvPr>
          <p:cNvSpPr>
            <a:spLocks noGrp="1"/>
          </p:cNvSpPr>
          <p:nvPr>
            <p:ph type="title"/>
          </p:nvPr>
        </p:nvSpPr>
        <p:spPr>
          <a:xfrm>
            <a:off x="612647" y="475488"/>
            <a:ext cx="6858000" cy="932688"/>
          </a:xfrm>
        </p:spPr>
        <p:txBody>
          <a:bodyPr anchor="b">
            <a:normAutofit/>
          </a:bodyPr>
          <a:lstStyle/>
          <a:p>
            <a:r>
              <a:rPr lang="en-US"/>
              <a:t>Nature and Scope of Issues Affecting Sales</a:t>
            </a:r>
          </a:p>
        </p:txBody>
      </p:sp>
      <p:sp>
        <p:nvSpPr>
          <p:cNvPr id="4" name="Content Placeholder 3">
            <a:extLst>
              <a:ext uri="{FF2B5EF4-FFF2-40B4-BE49-F238E27FC236}">
                <a16:creationId xmlns:a16="http://schemas.microsoft.com/office/drawing/2014/main" id="{1764DB98-ED8E-A879-25DA-EAD7BAB0E35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b="1"/>
              <a:t>Declining In-Store Sales</a:t>
            </a:r>
          </a:p>
          <a:p>
            <a:pPr marL="0" lvl="1" indent="0">
              <a:buFont typeface="Arial" panose="020B0604020202020204" pitchFamily="34" charset="0"/>
              <a:buNone/>
            </a:pPr>
            <a:r>
              <a:t>Sales dropped 30% due to less foot traffic and closed neighboring businesses reducing commercial vibrancy.</a:t>
            </a:r>
            <a:endParaRPr lang="en-US"/>
          </a:p>
          <a:p>
            <a:pPr marL="0" indent="0">
              <a:spcBef>
                <a:spcPts val="2500"/>
              </a:spcBef>
              <a:buFont typeface="Arial" panose="020B0604020202020204" pitchFamily="34" charset="0"/>
              <a:buNone/>
            </a:pPr>
            <a:r>
              <a:rPr lang="en-US" b="1"/>
              <a:t>Shift to Online Shopping</a:t>
            </a:r>
          </a:p>
          <a:p>
            <a:pPr marL="0" lvl="1" indent="0">
              <a:buFont typeface="Arial" panose="020B0604020202020204" pitchFamily="34" charset="0"/>
              <a:buNone/>
            </a:pPr>
            <a:r>
              <a:t>Customers prefer online flower retailers offering convenience, wide variety, discounts, and same-day delivery.</a:t>
            </a:r>
            <a:endParaRPr lang="en-US"/>
          </a:p>
          <a:p>
            <a:pPr marL="0" indent="0">
              <a:spcBef>
                <a:spcPts val="2500"/>
              </a:spcBef>
              <a:buFont typeface="Arial" panose="020B0604020202020204" pitchFamily="34" charset="0"/>
              <a:buNone/>
            </a:pPr>
            <a:r>
              <a:rPr lang="en-US" b="1"/>
              <a:t>Rising Operating Costs</a:t>
            </a:r>
          </a:p>
          <a:p>
            <a:pPr marL="0" lvl="1" indent="0">
              <a:buFont typeface="Arial" panose="020B0604020202020204" pitchFamily="34" charset="0"/>
              <a:buNone/>
            </a:pPr>
            <a:r>
              <a:t>Wholesale flower prices and sustainable packaging costs are increasing, affecting profitability.</a:t>
            </a:r>
            <a:endParaRPr lang="en-US"/>
          </a:p>
          <a:p>
            <a:pPr marL="0" indent="0">
              <a:spcBef>
                <a:spcPts val="2500"/>
              </a:spcBef>
              <a:buFont typeface="Arial" panose="020B0604020202020204" pitchFamily="34" charset="0"/>
              <a:buNone/>
            </a:pPr>
            <a:r>
              <a:rPr lang="en-US" b="1"/>
              <a:t>Digital Marketing Challenges</a:t>
            </a:r>
          </a:p>
          <a:p>
            <a:pPr marL="0" lvl="1" indent="0">
              <a:buFont typeface="Arial" panose="020B0604020202020204" pitchFamily="34" charset="0"/>
              <a:buNone/>
            </a:pPr>
            <a:r>
              <a:t>Limited digital marketing and outdated website reduce competitiveness against social media-savvy competitors.</a:t>
            </a:r>
            <a:endParaRPr lang="en-US"/>
          </a:p>
        </p:txBody>
      </p:sp>
      <p:pic>
        <p:nvPicPr>
          <p:cNvPr id="5" name="Content Placeholder 4" descr="Bunch of different flowers at store window.">
            <a:extLst>
              <a:ext uri="{FF2B5EF4-FFF2-40B4-BE49-F238E27FC236}">
                <a16:creationId xmlns:a16="http://schemas.microsoft.com/office/drawing/2014/main" id="{AED3AA17-87D0-41EE-8716-2B9E435E08D3}"/>
              </a:ext>
            </a:extLst>
          </p:cNvPr>
          <p:cNvPicPr>
            <a:picLocks noGrp="1" noChangeAspect="1"/>
          </p:cNvPicPr>
          <p:nvPr>
            <p:ph type="pic" sz="quarter" idx="13"/>
          </p:nvPr>
        </p:nvPicPr>
        <p:blipFill>
          <a:blip r:embed="rId3"/>
          <a:srcRect l="25781" r="34310" b="-1"/>
          <a:stretch>
            <a:fillRect/>
          </a:stretch>
        </p:blipFill>
        <p:spPr>
          <a:xfrm>
            <a:off x="8091732" y="10"/>
            <a:ext cx="4100267" cy="6857990"/>
          </a:xfrm>
        </p:spPr>
      </p:pic>
    </p:spTree>
    <p:extLst>
      <p:ext uri="{BB962C8B-B14F-4D97-AF65-F5344CB8AC3E}">
        <p14:creationId xmlns:p14="http://schemas.microsoft.com/office/powerpoint/2010/main" val="203705761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BD50E-2DBA-F3F4-F976-6A2F8358F36A}"/>
              </a:ext>
            </a:extLst>
          </p:cNvPr>
          <p:cNvSpPr>
            <a:spLocks noGrp="1"/>
          </p:cNvSpPr>
          <p:nvPr>
            <p:ph type="title"/>
          </p:nvPr>
        </p:nvSpPr>
        <p:spPr>
          <a:xfrm>
            <a:off x="612648" y="706802"/>
            <a:ext cx="4672584" cy="1269482"/>
          </a:xfrm>
        </p:spPr>
        <p:txBody>
          <a:bodyPr anchor="t">
            <a:normAutofit/>
          </a:bodyPr>
          <a:lstStyle/>
          <a:p>
            <a:r>
              <a:rPr lang="en-US" sz="2600"/>
              <a:t>Application of the 5W2H Model to Identify Core Issues</a:t>
            </a:r>
          </a:p>
        </p:txBody>
      </p:sp>
      <p:pic>
        <p:nvPicPr>
          <p:cNvPr id="5" name="Content Placeholder 4" descr="Female drawing flow chart">
            <a:extLst>
              <a:ext uri="{FF2B5EF4-FFF2-40B4-BE49-F238E27FC236}">
                <a16:creationId xmlns:a16="http://schemas.microsoft.com/office/drawing/2014/main" id="{C98B1570-E158-4975-9A2D-A2760D872670}"/>
              </a:ext>
            </a:extLst>
          </p:cNvPr>
          <p:cNvPicPr>
            <a:picLocks noGrp="1" noChangeAspect="1"/>
          </p:cNvPicPr>
          <p:nvPr>
            <p:ph type="pic" sz="quarter" idx="13"/>
          </p:nvPr>
        </p:nvPicPr>
        <p:blipFill>
          <a:blip r:embed="rId3"/>
          <a:srcRect l="10102" r="14468" b="3"/>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87BDADAE-B204-2520-4DE1-D213967379D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Identifying Core Challenges</a:t>
            </a:r>
          </a:p>
          <a:p>
            <a:pPr marL="0" lvl="1" indent="0">
              <a:buFont typeface="Arial" panose="020B0604020202020204" pitchFamily="34" charset="0"/>
              <a:buNone/>
            </a:pPr>
            <a:r>
              <a:t>The 5W2H model breaks down Green Haven Florists' challenges into clear investigative elements for better understanding.</a:t>
            </a:r>
            <a:endParaRPr lang="en-US"/>
          </a:p>
          <a:p>
            <a:pPr marL="0" indent="0">
              <a:spcBef>
                <a:spcPts val="2500"/>
              </a:spcBef>
              <a:buFont typeface="Arial" panose="020B0604020202020204" pitchFamily="34" charset="0"/>
              <a:buNone/>
            </a:pPr>
            <a:r>
              <a:rPr lang="en-US" b="1"/>
              <a:t>Detailed Issue Breakdown</a:t>
            </a:r>
          </a:p>
          <a:p>
            <a:pPr marL="0" lvl="1" indent="0">
              <a:buFont typeface="Arial" panose="020B0604020202020204" pitchFamily="34" charset="0"/>
              <a:buNone/>
            </a:pPr>
            <a:r>
              <a:t>Issues include 30% sales decline, rising costs, competition, weak digital infrastructure, and shifting retail trends.</a:t>
            </a:r>
            <a:endParaRPr lang="en-US"/>
          </a:p>
          <a:p>
            <a:pPr marL="0" indent="0">
              <a:spcBef>
                <a:spcPts val="2500"/>
              </a:spcBef>
              <a:buFont typeface="Arial" panose="020B0604020202020204" pitchFamily="34" charset="0"/>
              <a:buNone/>
            </a:pPr>
            <a:r>
              <a:rPr lang="en-US" b="1"/>
              <a:t>Geographical and Temporal Context</a:t>
            </a:r>
          </a:p>
          <a:p>
            <a:pPr marL="0" lvl="1" indent="0">
              <a:buFont typeface="Arial" panose="020B0604020202020204" pitchFamily="34" charset="0"/>
              <a:buNone/>
            </a:pPr>
            <a:r>
              <a:t>The Norwich high street context and the past 12 months highlight the timeline and location of the issues.</a:t>
            </a:r>
            <a:endParaRPr lang="en-US"/>
          </a:p>
          <a:p>
            <a:pPr marL="0" indent="0">
              <a:spcBef>
                <a:spcPts val="2500"/>
              </a:spcBef>
              <a:buFont typeface="Arial" panose="020B0604020202020204" pitchFamily="34" charset="0"/>
              <a:buNone/>
            </a:pPr>
            <a:r>
              <a:rPr lang="en-US" b="1"/>
              <a:t>Path to Targeted Solutions</a:t>
            </a:r>
          </a:p>
          <a:p>
            <a:pPr marL="0" lvl="1" indent="0">
              <a:buFont typeface="Arial" panose="020B0604020202020204" pitchFamily="34" charset="0"/>
              <a:buNone/>
            </a:pPr>
            <a:r>
              <a:t>Using 5W2H insights, management can focus on problem-solving and prepare for deeper analyses like PESTEL and Fishbone.</a:t>
            </a:r>
            <a:endParaRPr lang="en-US"/>
          </a:p>
        </p:txBody>
      </p:sp>
    </p:spTree>
    <p:extLst>
      <p:ext uri="{BB962C8B-B14F-4D97-AF65-F5344CB8AC3E}">
        <p14:creationId xmlns:p14="http://schemas.microsoft.com/office/powerpoint/2010/main" val="45105391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AA320-8C90-1CA0-69D7-9860D7062022}"/>
              </a:ext>
            </a:extLst>
          </p:cNvPr>
          <p:cNvSpPr>
            <a:spLocks noGrp="1"/>
          </p:cNvSpPr>
          <p:nvPr>
            <p:ph type="title"/>
          </p:nvPr>
        </p:nvSpPr>
        <p:spPr>
          <a:xfrm>
            <a:off x="612648" y="706802"/>
            <a:ext cx="4672584" cy="1269482"/>
          </a:xfrm>
        </p:spPr>
        <p:txBody>
          <a:bodyPr anchor="t">
            <a:normAutofit/>
          </a:bodyPr>
          <a:lstStyle/>
          <a:p>
            <a:r>
              <a:rPr lang="en-US" sz="2600"/>
              <a:t>Macro-Environmental Influences on Green Haven Florists</a:t>
            </a:r>
          </a:p>
        </p:txBody>
      </p:sp>
      <p:pic>
        <p:nvPicPr>
          <p:cNvPr id="5" name="Content Placeholder 4" descr="Midsection of young man buying flower plants and paying with smart phone. Gardner is receiving payment in greenhouse. Contactless payment in garden center.">
            <a:extLst>
              <a:ext uri="{FF2B5EF4-FFF2-40B4-BE49-F238E27FC236}">
                <a16:creationId xmlns:a16="http://schemas.microsoft.com/office/drawing/2014/main" id="{CAFAF341-881C-4A09-BA2C-B08B538B98B2}"/>
              </a:ext>
            </a:extLst>
          </p:cNvPr>
          <p:cNvPicPr>
            <a:picLocks noGrp="1" noChangeAspect="1"/>
          </p:cNvPicPr>
          <p:nvPr>
            <p:ph type="pic" sz="quarter" idx="13"/>
          </p:nvPr>
        </p:nvPicPr>
        <p:blipFill>
          <a:blip r:embed="rId3"/>
          <a:srcRect l="4271" r="18855"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E21B578A-99C1-3167-E07A-7638A98B0C5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a:t>Political and Environmental Pressure</a:t>
            </a:r>
          </a:p>
          <a:p>
            <a:pPr marL="0" lvl="1" indent="0">
              <a:buFont typeface="Arial" panose="020B0604020202020204" pitchFamily="34" charset="0"/>
              <a:buNone/>
            </a:pPr>
            <a:r>
              <a:t>Post-Brexit regulations increase flower import costs and sustainability policies impact material choices.</a:t>
            </a:r>
            <a:endParaRPr lang="en-US"/>
          </a:p>
          <a:p>
            <a:pPr marL="0" indent="0">
              <a:spcBef>
                <a:spcPts val="2500"/>
              </a:spcBef>
              <a:buFont typeface="Arial" panose="020B0604020202020204" pitchFamily="34" charset="0"/>
              <a:buNone/>
            </a:pPr>
            <a:r>
              <a:rPr lang="en-US" b="1"/>
              <a:t>Economic and Social Challenges</a:t>
            </a:r>
          </a:p>
          <a:p>
            <a:pPr marL="0" lvl="1" indent="0">
              <a:buFont typeface="Arial" panose="020B0604020202020204" pitchFamily="34" charset="0"/>
              <a:buNone/>
            </a:pPr>
            <a:r>
              <a:t>Inflation raises costs while consumers prefer convenient online ordering and eco-friendly products.</a:t>
            </a:r>
            <a:endParaRPr lang="en-US"/>
          </a:p>
          <a:p>
            <a:pPr marL="0" indent="0">
              <a:spcBef>
                <a:spcPts val="2500"/>
              </a:spcBef>
              <a:buFont typeface="Arial" panose="020B0604020202020204" pitchFamily="34" charset="0"/>
              <a:buNone/>
            </a:pPr>
            <a:r>
              <a:rPr lang="en-US" b="1"/>
              <a:t>Technological Limitations</a:t>
            </a:r>
          </a:p>
          <a:p>
            <a:pPr marL="0" lvl="1" indent="0">
              <a:buFont typeface="Arial" panose="020B0604020202020204" pitchFamily="34" charset="0"/>
              <a:buNone/>
            </a:pPr>
            <a:r>
              <a:t>Outdated website and lack of targeted advertising reduce competitiveness in digital marketplaces.</a:t>
            </a:r>
            <a:endParaRPr lang="en-US"/>
          </a:p>
          <a:p>
            <a:pPr marL="0" indent="0">
              <a:spcBef>
                <a:spcPts val="2500"/>
              </a:spcBef>
              <a:buFont typeface="Arial" panose="020B0604020202020204" pitchFamily="34" charset="0"/>
              <a:buNone/>
            </a:pPr>
            <a:r>
              <a:rPr lang="en-US" b="1"/>
              <a:t>Legal Compliance Needs</a:t>
            </a:r>
          </a:p>
          <a:p>
            <a:pPr marL="0" lvl="1" indent="0">
              <a:buFont typeface="Arial" panose="020B0604020202020204" pitchFamily="34" charset="0"/>
              <a:buNone/>
            </a:pPr>
            <a:r>
              <a:t>GDPR and consumer protection regulations require secure and updated online sales systems.</a:t>
            </a:r>
            <a:endParaRPr lang="en-US"/>
          </a:p>
        </p:txBody>
      </p:sp>
    </p:spTree>
    <p:extLst>
      <p:ext uri="{BB962C8B-B14F-4D97-AF65-F5344CB8AC3E}">
        <p14:creationId xmlns:p14="http://schemas.microsoft.com/office/powerpoint/2010/main" val="280759848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9C4FF-79E4-CA36-82AE-7D5EAAF23EED}"/>
              </a:ext>
            </a:extLst>
          </p:cNvPr>
          <p:cNvSpPr>
            <a:spLocks noGrp="1"/>
          </p:cNvSpPr>
          <p:nvPr>
            <p:ph type="title"/>
          </p:nvPr>
        </p:nvSpPr>
        <p:spPr>
          <a:xfrm>
            <a:off x="609599" y="732155"/>
            <a:ext cx="4672584" cy="963713"/>
          </a:xfrm>
        </p:spPr>
        <p:txBody>
          <a:bodyPr anchor="t">
            <a:normAutofit/>
          </a:bodyPr>
          <a:lstStyle/>
          <a:p>
            <a:r>
              <a:rPr lang="en-US" sz="2600" dirty="0"/>
              <a:t>Identifying Root Causes through a Fishbone Diagram</a:t>
            </a:r>
          </a:p>
        </p:txBody>
      </p:sp>
      <p:sp>
        <p:nvSpPr>
          <p:cNvPr id="4" name="Content Placeholder 3">
            <a:extLst>
              <a:ext uri="{FF2B5EF4-FFF2-40B4-BE49-F238E27FC236}">
                <a16:creationId xmlns:a16="http://schemas.microsoft.com/office/drawing/2014/main" id="{9D876F52-BACF-CCB5-D5D0-2A71D4BA078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pPr marL="0" indent="0">
              <a:spcBef>
                <a:spcPts val="2500"/>
              </a:spcBef>
              <a:buFont typeface="Arial" panose="020B0604020202020204" pitchFamily="34" charset="0"/>
              <a:buNone/>
            </a:pPr>
            <a:r>
              <a:rPr lang="en-US" b="1" dirty="0"/>
              <a:t>People Category Challenges</a:t>
            </a:r>
          </a:p>
          <a:p>
            <a:pPr marL="0" lvl="1" indent="0">
              <a:buFont typeface="Arial" panose="020B0604020202020204" pitchFamily="34" charset="0"/>
              <a:buNone/>
            </a:pPr>
            <a:r>
              <a:rPr dirty="0"/>
              <a:t>Owners' lack of digital marketing expertise hinders promotional effectiveness and customer engagement online.</a:t>
            </a:r>
            <a:endParaRPr lang="en-US" dirty="0"/>
          </a:p>
          <a:p>
            <a:pPr marL="0" indent="0">
              <a:spcBef>
                <a:spcPts val="2500"/>
              </a:spcBef>
              <a:buFont typeface="Arial" panose="020B0604020202020204" pitchFamily="34" charset="0"/>
              <a:buNone/>
            </a:pPr>
            <a:r>
              <a:rPr lang="en-US" b="1" dirty="0"/>
              <a:t>Processes Inefficiencies</a:t>
            </a:r>
          </a:p>
          <a:p>
            <a:pPr marL="0" lvl="1" indent="0">
              <a:buFont typeface="Arial" panose="020B0604020202020204" pitchFamily="34" charset="0"/>
              <a:buNone/>
            </a:pPr>
            <a:r>
              <a:rPr dirty="0"/>
              <a:t>Absence of subscription services and limited delivery options cause operational inefficiencies and customer inconvenience.</a:t>
            </a:r>
            <a:endParaRPr lang="en-US" dirty="0"/>
          </a:p>
          <a:p>
            <a:pPr marL="0" indent="0">
              <a:spcBef>
                <a:spcPts val="2500"/>
              </a:spcBef>
              <a:buFont typeface="Arial" panose="020B0604020202020204" pitchFamily="34" charset="0"/>
              <a:buNone/>
            </a:pPr>
            <a:r>
              <a:rPr lang="en-US" b="1" dirty="0"/>
              <a:t>Technology Limitations</a:t>
            </a:r>
          </a:p>
          <a:p>
            <a:pPr marL="0" lvl="1" indent="0">
              <a:buFont typeface="Arial" panose="020B0604020202020204" pitchFamily="34" charset="0"/>
              <a:buNone/>
            </a:pPr>
            <a:r>
              <a:rPr dirty="0"/>
              <a:t>Outdated website and poor search engine </a:t>
            </a:r>
            <a:r>
              <a:rPr dirty="0" err="1"/>
              <a:t>optimisation</a:t>
            </a:r>
            <a:r>
              <a:rPr dirty="0"/>
              <a:t> reduce online visibility and customer conversion rates.</a:t>
            </a:r>
            <a:endParaRPr lang="en-US" dirty="0"/>
          </a:p>
          <a:p>
            <a:pPr marL="0" indent="0">
              <a:spcBef>
                <a:spcPts val="2500"/>
              </a:spcBef>
              <a:buFont typeface="Arial" panose="020B0604020202020204" pitchFamily="34" charset="0"/>
              <a:buNone/>
            </a:pPr>
            <a:r>
              <a:rPr lang="en-US" b="1" dirty="0"/>
              <a:t>Environmental and Competition Pressures</a:t>
            </a:r>
          </a:p>
          <a:p>
            <a:pPr marL="0" lvl="1" indent="0">
              <a:buFont typeface="Arial" panose="020B0604020202020204" pitchFamily="34" charset="0"/>
              <a:buNone/>
            </a:pPr>
            <a:r>
              <a:rPr dirty="0"/>
              <a:t>Declining foot traffic, rising flower costs, and strong competitors impact sales and market position.</a:t>
            </a:r>
            <a:endParaRPr lang="en-US" dirty="0"/>
          </a:p>
        </p:txBody>
      </p:sp>
      <p:sp>
        <p:nvSpPr>
          <p:cNvPr id="10" name="Arrow: Right 9">
            <a:extLst>
              <a:ext uri="{FF2B5EF4-FFF2-40B4-BE49-F238E27FC236}">
                <a16:creationId xmlns:a16="http://schemas.microsoft.com/office/drawing/2014/main" id="{8B46FDE6-F83B-C2D7-FCCC-C889CD0C6E77}"/>
              </a:ext>
            </a:extLst>
          </p:cNvPr>
          <p:cNvSpPr/>
          <p:nvPr/>
        </p:nvSpPr>
        <p:spPr>
          <a:xfrm>
            <a:off x="1125638" y="3178215"/>
            <a:ext cx="3429000" cy="762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Pentagon 10">
            <a:extLst>
              <a:ext uri="{FF2B5EF4-FFF2-40B4-BE49-F238E27FC236}">
                <a16:creationId xmlns:a16="http://schemas.microsoft.com/office/drawing/2014/main" id="{C94682DE-CC8A-55EE-75CC-A3E88446C4CA}"/>
              </a:ext>
            </a:extLst>
          </p:cNvPr>
          <p:cNvSpPr/>
          <p:nvPr/>
        </p:nvSpPr>
        <p:spPr>
          <a:xfrm>
            <a:off x="4483608" y="2819400"/>
            <a:ext cx="990600" cy="661416"/>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atin typeface="Agency FB" panose="020B0503020202020204" pitchFamily="34" charset="0"/>
              </a:rPr>
              <a:t>30% </a:t>
            </a:r>
          </a:p>
          <a:p>
            <a:pPr algn="ctr"/>
            <a:r>
              <a:rPr lang="en-GB" sz="1400" dirty="0">
                <a:latin typeface="Agency FB" panose="020B0503020202020204" pitchFamily="34" charset="0"/>
              </a:rPr>
              <a:t>Drop down</a:t>
            </a:r>
          </a:p>
        </p:txBody>
      </p:sp>
      <p:cxnSp>
        <p:nvCxnSpPr>
          <p:cNvPr id="13" name="Straight Arrow Connector 12">
            <a:extLst>
              <a:ext uri="{FF2B5EF4-FFF2-40B4-BE49-F238E27FC236}">
                <a16:creationId xmlns:a16="http://schemas.microsoft.com/office/drawing/2014/main" id="{C19D5317-58D6-94E6-A5A7-94F55A9E23DF}"/>
              </a:ext>
            </a:extLst>
          </p:cNvPr>
          <p:cNvCxnSpPr/>
          <p:nvPr/>
        </p:nvCxnSpPr>
        <p:spPr>
          <a:xfrm>
            <a:off x="1143000" y="1976284"/>
            <a:ext cx="1219200" cy="12241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80783A6-9217-DE22-3E8A-C4227CA6E012}"/>
              </a:ext>
            </a:extLst>
          </p:cNvPr>
          <p:cNvCxnSpPr/>
          <p:nvPr/>
        </p:nvCxnSpPr>
        <p:spPr>
          <a:xfrm>
            <a:off x="2895600" y="2057400"/>
            <a:ext cx="1143000" cy="11430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FCE8360-5FB1-A565-0CC7-F75A613C8568}"/>
              </a:ext>
            </a:extLst>
          </p:cNvPr>
          <p:cNvCxnSpPr/>
          <p:nvPr/>
        </p:nvCxnSpPr>
        <p:spPr>
          <a:xfrm flipH="1">
            <a:off x="1447800" y="3254415"/>
            <a:ext cx="914400" cy="1012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1B2C7F8-C63A-F206-2CAB-22F4D9D1503D}"/>
              </a:ext>
            </a:extLst>
          </p:cNvPr>
          <p:cNvCxnSpPr/>
          <p:nvPr/>
        </p:nvCxnSpPr>
        <p:spPr>
          <a:xfrm flipH="1">
            <a:off x="3048000" y="3254415"/>
            <a:ext cx="990600" cy="11651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Arrow: Chevron 19">
            <a:extLst>
              <a:ext uri="{FF2B5EF4-FFF2-40B4-BE49-F238E27FC236}">
                <a16:creationId xmlns:a16="http://schemas.microsoft.com/office/drawing/2014/main" id="{134D8AC7-9B90-8C1F-AB27-07C0F7A7B88D}"/>
              </a:ext>
            </a:extLst>
          </p:cNvPr>
          <p:cNvSpPr/>
          <p:nvPr/>
        </p:nvSpPr>
        <p:spPr>
          <a:xfrm>
            <a:off x="658368" y="3012099"/>
            <a:ext cx="484632" cy="484632"/>
          </a:xfrm>
          <a:prstGeom prst="chevr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TextBox 21">
            <a:extLst>
              <a:ext uri="{FF2B5EF4-FFF2-40B4-BE49-F238E27FC236}">
                <a16:creationId xmlns:a16="http://schemas.microsoft.com/office/drawing/2014/main" id="{B5EEEFEF-DF83-284C-E803-7029871B52A5}"/>
              </a:ext>
            </a:extLst>
          </p:cNvPr>
          <p:cNvSpPr txBox="1"/>
          <p:nvPr/>
        </p:nvSpPr>
        <p:spPr>
          <a:xfrm>
            <a:off x="1066800" y="1905000"/>
            <a:ext cx="938077" cy="369332"/>
          </a:xfrm>
          <a:prstGeom prst="rect">
            <a:avLst/>
          </a:prstGeom>
          <a:noFill/>
        </p:spPr>
        <p:txBody>
          <a:bodyPr wrap="none" rtlCol="0">
            <a:spAutoFit/>
          </a:bodyPr>
          <a:lstStyle/>
          <a:p>
            <a:r>
              <a:rPr lang="en-GB" dirty="0">
                <a:latin typeface="Aharoni" panose="02010803020104030203" pitchFamily="2" charset="-79"/>
                <a:cs typeface="Aharoni" panose="02010803020104030203" pitchFamily="2" charset="-79"/>
              </a:rPr>
              <a:t>people</a:t>
            </a:r>
          </a:p>
        </p:txBody>
      </p:sp>
      <p:sp>
        <p:nvSpPr>
          <p:cNvPr id="23" name="TextBox 22">
            <a:extLst>
              <a:ext uri="{FF2B5EF4-FFF2-40B4-BE49-F238E27FC236}">
                <a16:creationId xmlns:a16="http://schemas.microsoft.com/office/drawing/2014/main" id="{FFE59FDC-F622-4BDF-DE57-CE93CBFE2FB3}"/>
              </a:ext>
            </a:extLst>
          </p:cNvPr>
          <p:cNvSpPr txBox="1"/>
          <p:nvPr/>
        </p:nvSpPr>
        <p:spPr>
          <a:xfrm>
            <a:off x="2864001" y="1952203"/>
            <a:ext cx="1124026" cy="338554"/>
          </a:xfrm>
          <a:prstGeom prst="rect">
            <a:avLst/>
          </a:prstGeom>
          <a:noFill/>
        </p:spPr>
        <p:txBody>
          <a:bodyPr wrap="none" rtlCol="0">
            <a:spAutoFit/>
          </a:bodyPr>
          <a:lstStyle/>
          <a:p>
            <a:r>
              <a:rPr lang="en-GB" sz="1600" dirty="0">
                <a:latin typeface="Aharoni" panose="02010803020104030203" pitchFamily="2" charset="-79"/>
                <a:cs typeface="Aharoni" panose="02010803020104030203" pitchFamily="2" charset="-79"/>
              </a:rPr>
              <a:t>processes</a:t>
            </a:r>
          </a:p>
        </p:txBody>
      </p:sp>
      <p:sp>
        <p:nvSpPr>
          <p:cNvPr id="24" name="TextBox 23">
            <a:extLst>
              <a:ext uri="{FF2B5EF4-FFF2-40B4-BE49-F238E27FC236}">
                <a16:creationId xmlns:a16="http://schemas.microsoft.com/office/drawing/2014/main" id="{2E42A5C7-71B8-16F8-2351-51C55ADCA405}"/>
              </a:ext>
            </a:extLst>
          </p:cNvPr>
          <p:cNvSpPr txBox="1"/>
          <p:nvPr/>
        </p:nvSpPr>
        <p:spPr>
          <a:xfrm>
            <a:off x="811812" y="4105639"/>
            <a:ext cx="1258678" cy="338554"/>
          </a:xfrm>
          <a:prstGeom prst="rect">
            <a:avLst/>
          </a:prstGeom>
          <a:noFill/>
        </p:spPr>
        <p:txBody>
          <a:bodyPr wrap="none" rtlCol="0">
            <a:spAutoFit/>
          </a:bodyPr>
          <a:lstStyle/>
          <a:p>
            <a:r>
              <a:rPr lang="en-GB" sz="1600" dirty="0">
                <a:latin typeface="Aharoni" panose="02010803020104030203" pitchFamily="2" charset="-79"/>
                <a:cs typeface="Aharoni" panose="02010803020104030203" pitchFamily="2" charset="-79"/>
              </a:rPr>
              <a:t>technology</a:t>
            </a:r>
          </a:p>
        </p:txBody>
      </p:sp>
      <p:sp>
        <p:nvSpPr>
          <p:cNvPr id="25" name="TextBox 24">
            <a:extLst>
              <a:ext uri="{FF2B5EF4-FFF2-40B4-BE49-F238E27FC236}">
                <a16:creationId xmlns:a16="http://schemas.microsoft.com/office/drawing/2014/main" id="{67E89AA7-E503-DFAE-C879-DE503C6FB952}"/>
              </a:ext>
            </a:extLst>
          </p:cNvPr>
          <p:cNvSpPr txBox="1"/>
          <p:nvPr/>
        </p:nvSpPr>
        <p:spPr>
          <a:xfrm>
            <a:off x="2783711" y="4176619"/>
            <a:ext cx="1412566" cy="338554"/>
          </a:xfrm>
          <a:prstGeom prst="rect">
            <a:avLst/>
          </a:prstGeom>
          <a:noFill/>
        </p:spPr>
        <p:txBody>
          <a:bodyPr wrap="none" rtlCol="0">
            <a:spAutoFit/>
          </a:bodyPr>
          <a:lstStyle/>
          <a:p>
            <a:r>
              <a:rPr lang="en-GB" sz="1600" dirty="0">
                <a:latin typeface="Aharoni" panose="02010803020104030203" pitchFamily="2" charset="-79"/>
                <a:cs typeface="Aharoni" panose="02010803020104030203" pitchFamily="2" charset="-79"/>
              </a:rPr>
              <a:t>environment</a:t>
            </a:r>
          </a:p>
        </p:txBody>
      </p:sp>
    </p:spTree>
    <p:extLst>
      <p:ext uri="{BB962C8B-B14F-4D97-AF65-F5344CB8AC3E}">
        <p14:creationId xmlns:p14="http://schemas.microsoft.com/office/powerpoint/2010/main" val="37630003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ED29-55C5-2A25-BDA2-A1C2BCF30DF3}"/>
              </a:ext>
            </a:extLst>
          </p:cNvPr>
          <p:cNvSpPr>
            <a:spLocks noGrp="1"/>
          </p:cNvSpPr>
          <p:nvPr>
            <p:ph type="title"/>
          </p:nvPr>
        </p:nvSpPr>
        <p:spPr>
          <a:xfrm>
            <a:off x="4632168" y="474177"/>
            <a:ext cx="6950232" cy="932688"/>
          </a:xfrm>
        </p:spPr>
        <p:txBody>
          <a:bodyPr anchor="b">
            <a:normAutofit/>
          </a:bodyPr>
          <a:lstStyle/>
          <a:p>
            <a:r>
              <a:rPr lang="en-US"/>
              <a:t>Summary of Key Insights from the Presentation</a:t>
            </a:r>
          </a:p>
        </p:txBody>
      </p:sp>
      <p:pic>
        <p:nvPicPr>
          <p:cNvPr id="5" name="Content Placeholder 4" descr="pink primroses in flower at shopping cart. isolated background. springtime.">
            <a:extLst>
              <a:ext uri="{FF2B5EF4-FFF2-40B4-BE49-F238E27FC236}">
                <a16:creationId xmlns:a16="http://schemas.microsoft.com/office/drawing/2014/main" id="{1403A41F-1E22-4AB8-8192-750C076A173F}"/>
              </a:ext>
            </a:extLst>
          </p:cNvPr>
          <p:cNvPicPr>
            <a:picLocks noGrp="1" noChangeAspect="1"/>
          </p:cNvPicPr>
          <p:nvPr>
            <p:ph type="pic" sz="quarter" idx="13"/>
          </p:nvPr>
        </p:nvPicPr>
        <p:blipFill>
          <a:blip r:embed="rId3"/>
          <a:srcRect l="12110"/>
          <a:stretch>
            <a:fillRect/>
          </a:stretch>
        </p:blipFill>
        <p:spPr>
          <a:xfrm>
            <a:off x="20" y="1"/>
            <a:ext cx="4023340" cy="6858000"/>
          </a:xfrm>
        </p:spPr>
      </p:pic>
      <p:sp>
        <p:nvSpPr>
          <p:cNvPr id="4" name="Content Placeholder 3">
            <a:extLst>
              <a:ext uri="{FF2B5EF4-FFF2-40B4-BE49-F238E27FC236}">
                <a16:creationId xmlns:a16="http://schemas.microsoft.com/office/drawing/2014/main" id="{470BAF57-C8E8-9DA4-095D-D83967FDDB1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a:bodyPr>
          <a:lstStyle/>
          <a:p>
            <a:pPr marL="0" indent="0">
              <a:spcBef>
                <a:spcPts val="2500"/>
              </a:spcBef>
              <a:buFont typeface="Arial" panose="020B0604020202020204" pitchFamily="34" charset="0"/>
              <a:buNone/>
            </a:pPr>
            <a:r>
              <a:rPr lang="en-US" b="1"/>
              <a:t>Market and Operational Challenges</a:t>
            </a:r>
          </a:p>
          <a:p>
            <a:pPr marL="0" lvl="1" indent="0">
              <a:buFont typeface="Arial" panose="020B0604020202020204" pitchFamily="34" charset="0"/>
              <a:buNone/>
            </a:pPr>
            <a:r>
              <a:t>Declining foot traffic and rising costs have strained Green Haven Florists’ profitability amid shifting market conditions.</a:t>
            </a:r>
            <a:endParaRPr lang="en-US"/>
          </a:p>
          <a:p>
            <a:pPr marL="0" indent="0">
              <a:spcBef>
                <a:spcPts val="2500"/>
              </a:spcBef>
              <a:buFont typeface="Arial" panose="020B0604020202020204" pitchFamily="34" charset="0"/>
              <a:buNone/>
            </a:pPr>
            <a:r>
              <a:rPr lang="en-US" b="1"/>
              <a:t>Competitive Pressure and Consumer Shift</a:t>
            </a:r>
          </a:p>
          <a:p>
            <a:pPr marL="0" lvl="1" indent="0">
              <a:buFont typeface="Arial" panose="020B0604020202020204" pitchFamily="34" charset="0"/>
              <a:buNone/>
            </a:pPr>
            <a:r>
              <a:t>Online retailers and new local entrants use digital branding and convenience to attract younger customers, increasing competition.</a:t>
            </a:r>
            <a:endParaRPr lang="en-US"/>
          </a:p>
          <a:p>
            <a:pPr marL="0" indent="0">
              <a:spcBef>
                <a:spcPts val="2500"/>
              </a:spcBef>
              <a:buFont typeface="Arial" panose="020B0604020202020204" pitchFamily="34" charset="0"/>
              <a:buNone/>
            </a:pPr>
            <a:r>
              <a:rPr lang="en-US" b="1"/>
              <a:t>Internal Capability Gaps</a:t>
            </a:r>
          </a:p>
          <a:p>
            <a:pPr marL="0" lvl="1" indent="0">
              <a:buFont typeface="Arial" panose="020B0604020202020204" pitchFamily="34" charset="0"/>
              <a:buNone/>
            </a:pPr>
            <a:r>
              <a:t>Outdated website and limited digital marketing hinder growth; customers desire better digital experiences and flexible services.</a:t>
            </a:r>
            <a:endParaRPr lang="en-US"/>
          </a:p>
          <a:p>
            <a:pPr marL="0" indent="0">
              <a:spcBef>
                <a:spcPts val="2500"/>
              </a:spcBef>
              <a:buFont typeface="Arial" panose="020B0604020202020204" pitchFamily="34" charset="0"/>
              <a:buNone/>
            </a:pPr>
            <a:r>
              <a:rPr lang="en-US" b="1"/>
              <a:t>Need for Comprehensive Transformation</a:t>
            </a:r>
          </a:p>
          <a:p>
            <a:pPr marL="0" lvl="1" indent="0">
              <a:buFont typeface="Arial" panose="020B0604020202020204" pitchFamily="34" charset="0"/>
              <a:buNone/>
            </a:pPr>
            <a:r>
              <a:t>Multiple root causes require an integrated strategy focusing on digital modernization and adapting to consumer behavior.</a:t>
            </a:r>
            <a:endParaRPr lang="en-US"/>
          </a:p>
        </p:txBody>
      </p:sp>
    </p:spTree>
    <p:extLst>
      <p:ext uri="{BB962C8B-B14F-4D97-AF65-F5344CB8AC3E}">
        <p14:creationId xmlns:p14="http://schemas.microsoft.com/office/powerpoint/2010/main" val="23866132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709EEA-BBFD-ACDB-AB0A-A4F1B9C2241E}"/>
              </a:ext>
            </a:extLst>
          </p:cNvPr>
          <p:cNvSpPr txBox="1"/>
          <p:nvPr/>
        </p:nvSpPr>
        <p:spPr>
          <a:xfrm>
            <a:off x="3733800" y="914400"/>
            <a:ext cx="3236784" cy="707886"/>
          </a:xfrm>
          <a:prstGeom prst="rect">
            <a:avLst/>
          </a:prstGeom>
          <a:noFill/>
        </p:spPr>
        <p:txBody>
          <a:bodyPr wrap="none" rtlCol="0">
            <a:spAutoFit/>
          </a:bodyPr>
          <a:lstStyle/>
          <a:p>
            <a:r>
              <a:rPr lang="en-GB" sz="4000" dirty="0">
                <a:latin typeface="Aharoni" panose="02010803020104030203" pitchFamily="2" charset="-79"/>
                <a:cs typeface="Aharoni" panose="02010803020104030203" pitchFamily="2" charset="-79"/>
              </a:rPr>
              <a:t>REFERENCES:</a:t>
            </a:r>
          </a:p>
        </p:txBody>
      </p:sp>
      <p:sp>
        <p:nvSpPr>
          <p:cNvPr id="4" name="TextBox 3">
            <a:extLst>
              <a:ext uri="{FF2B5EF4-FFF2-40B4-BE49-F238E27FC236}">
                <a16:creationId xmlns:a16="http://schemas.microsoft.com/office/drawing/2014/main" id="{27D65B6A-6B96-F44D-70A4-BC3BD9D96197}"/>
              </a:ext>
            </a:extLst>
          </p:cNvPr>
          <p:cNvSpPr txBox="1"/>
          <p:nvPr/>
        </p:nvSpPr>
        <p:spPr>
          <a:xfrm>
            <a:off x="762000" y="1752600"/>
            <a:ext cx="10362935" cy="3539430"/>
          </a:xfrm>
          <a:prstGeom prst="rect">
            <a:avLst/>
          </a:prstGeom>
          <a:noFill/>
        </p:spPr>
        <p:txBody>
          <a:bodyPr wrap="square" rtlCol="0">
            <a:spAutoFit/>
          </a:bodyPr>
          <a:lstStyle/>
          <a:p>
            <a:r>
              <a:rPr lang="en-GB" sz="3200" dirty="0">
                <a:latin typeface="Aharoni" panose="02010803020104030203" pitchFamily="2" charset="-79"/>
                <a:cs typeface="Aharoni" panose="02010803020104030203" pitchFamily="2" charset="-79"/>
              </a:rPr>
              <a:t>Johnson, </a:t>
            </a:r>
            <a:r>
              <a:rPr lang="en-GB" sz="3200" dirty="0" err="1">
                <a:latin typeface="Aharoni" panose="02010803020104030203" pitchFamily="2" charset="-79"/>
                <a:cs typeface="Aharoni" panose="02010803020104030203" pitchFamily="2" charset="-79"/>
              </a:rPr>
              <a:t>G.,Scoles</a:t>
            </a:r>
            <a:r>
              <a:rPr lang="en-GB" sz="3200" dirty="0">
                <a:latin typeface="Aharoni" panose="02010803020104030203" pitchFamily="2" charset="-79"/>
                <a:cs typeface="Aharoni" panose="02010803020104030203" pitchFamily="2" charset="-79"/>
              </a:rPr>
              <a:t>, K.&amp; </a:t>
            </a:r>
            <a:r>
              <a:rPr lang="en-GB" sz="3200" dirty="0" err="1">
                <a:latin typeface="Aharoni" panose="02010803020104030203" pitchFamily="2" charset="-79"/>
                <a:cs typeface="Aharoni" panose="02010803020104030203" pitchFamily="2" charset="-79"/>
              </a:rPr>
              <a:t>Whittington,R</a:t>
            </a:r>
            <a:r>
              <a:rPr lang="en-GB" sz="3200" dirty="0">
                <a:latin typeface="Aharoni" panose="02010803020104030203" pitchFamily="2" charset="-79"/>
                <a:cs typeface="Aharoni" panose="02010803020104030203" pitchFamily="2" charset="-79"/>
              </a:rPr>
              <a:t>. ( 2020)Exploring Strategy.</a:t>
            </a:r>
          </a:p>
          <a:p>
            <a:r>
              <a:rPr lang="en-GB" sz="3200" dirty="0" err="1">
                <a:latin typeface="Aharoni" panose="02010803020104030203" pitchFamily="2" charset="-79"/>
                <a:cs typeface="Aharoni" panose="02010803020104030203" pitchFamily="2" charset="-79"/>
              </a:rPr>
              <a:t>Grant,R</a:t>
            </a:r>
            <a:r>
              <a:rPr lang="en-GB" sz="3200" dirty="0">
                <a:latin typeface="Aharoni" panose="02010803020104030203" pitchFamily="2" charset="-79"/>
                <a:cs typeface="Aharoni" panose="02010803020104030203" pitchFamily="2" charset="-79"/>
              </a:rPr>
              <a:t> (2019)Contemporary Strategy Analysis.</a:t>
            </a:r>
          </a:p>
          <a:p>
            <a:r>
              <a:rPr lang="en-GB" sz="3200" dirty="0">
                <a:latin typeface="Aharoni" panose="02010803020104030203" pitchFamily="2" charset="-79"/>
                <a:cs typeface="Aharoni" panose="02010803020104030203" pitchFamily="2" charset="-79"/>
              </a:rPr>
              <a:t>Hill,C.,</a:t>
            </a:r>
            <a:r>
              <a:rPr lang="en-GB" sz="3200" dirty="0" err="1">
                <a:latin typeface="Aharoni" panose="02010803020104030203" pitchFamily="2" charset="-79"/>
                <a:cs typeface="Aharoni" panose="02010803020104030203" pitchFamily="2" charset="-79"/>
              </a:rPr>
              <a:t>Jones,G</a:t>
            </a:r>
            <a:r>
              <a:rPr lang="en-GB" sz="3200" dirty="0">
                <a:latin typeface="Aharoni" panose="02010803020104030203" pitchFamily="2" charset="-79"/>
                <a:cs typeface="Aharoni" panose="02010803020104030203" pitchFamily="2" charset="-79"/>
              </a:rPr>
              <a:t> &amp;Schilling, M. (2020) Strategic </a:t>
            </a:r>
            <a:r>
              <a:rPr lang="en-GB" sz="3200" dirty="0" err="1">
                <a:latin typeface="Aharoni" panose="02010803020104030203" pitchFamily="2" charset="-79"/>
                <a:cs typeface="Aharoni" panose="02010803020104030203" pitchFamily="2" charset="-79"/>
              </a:rPr>
              <a:t>Management:Theory</a:t>
            </a:r>
            <a:r>
              <a:rPr lang="en-GB" sz="3200" dirty="0">
                <a:latin typeface="Aharoni" panose="02010803020104030203" pitchFamily="2" charset="-79"/>
                <a:cs typeface="Aharoni" panose="02010803020104030203" pitchFamily="2" charset="-79"/>
              </a:rPr>
              <a:t> and  Cases.</a:t>
            </a:r>
          </a:p>
          <a:p>
            <a:r>
              <a:rPr lang="en-GB" sz="3200" dirty="0" err="1">
                <a:latin typeface="Aharoni" panose="02010803020104030203" pitchFamily="2" charset="-79"/>
                <a:cs typeface="Aharoni" panose="02010803020104030203" pitchFamily="2" charset="-79"/>
              </a:rPr>
              <a:t>Kotler,P</a:t>
            </a:r>
            <a:r>
              <a:rPr lang="en-GB" sz="3200" dirty="0">
                <a:latin typeface="Aharoni" panose="02010803020104030203" pitchFamily="2" charset="-79"/>
                <a:cs typeface="Aharoni" panose="02010803020104030203" pitchFamily="2" charset="-79"/>
              </a:rPr>
              <a:t>. &amp; Armstrong, G. (2021)Principles of Marketing</a:t>
            </a:r>
            <a:r>
              <a:rPr lang="en-GB" sz="2000" dirty="0">
                <a:latin typeface="Aharoni" panose="02010803020104030203" pitchFamily="2" charset="-79"/>
                <a:cs typeface="Aharoni" panose="02010803020104030203" pitchFamily="2" charset="-79"/>
              </a:rPr>
              <a:t>.</a:t>
            </a:r>
          </a:p>
        </p:txBody>
      </p:sp>
    </p:spTree>
    <p:extLst>
      <p:ext uri="{BB962C8B-B14F-4D97-AF65-F5344CB8AC3E}">
        <p14:creationId xmlns:p14="http://schemas.microsoft.com/office/powerpoint/2010/main" val="1990266232"/>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0CEB72-9B64-43A4-9652-F0FED519FBF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3B79205-1ECA-438E-AAC0-B28ABB0DD1EB}">
  <ds:schemaRefs>
    <ds:schemaRef ds:uri="http://schemas.microsoft.com/sharepoint/v3/contenttype/forms"/>
  </ds:schemaRefs>
</ds:datastoreItem>
</file>

<file path=customXml/itemProps3.xml><?xml version="1.0" encoding="utf-8"?>
<ds:datastoreItem xmlns:ds="http://schemas.openxmlformats.org/officeDocument/2006/customXml" ds:itemID="{1E2DB56F-85EA-457A-BE7B-FD342652DF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Helena</Template>
  <TotalTime>0</TotalTime>
  <Words>2251</Words>
  <Application>Microsoft Office PowerPoint</Application>
  <PresentationFormat>Widescreen</PresentationFormat>
  <Paragraphs>83</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Agency FB</vt:lpstr>
      <vt:lpstr>Aharoni</vt:lpstr>
      <vt:lpstr>Arial</vt:lpstr>
      <vt:lpstr>Calibri</vt:lpstr>
      <vt:lpstr>Neue Haas Grotesk Text Pro</vt:lpstr>
      <vt:lpstr>Helena</vt:lpstr>
      <vt:lpstr>Strategic Analysis: Green haven florists  Student: Jaspal Singh Binji  Student number: 2509090  Module : LCLM4004  Lecturer: Mohammed Rahman</vt:lpstr>
      <vt:lpstr>Green Haven Florists: Business Analysis Presentation</vt:lpstr>
      <vt:lpstr>Overview and Structure of the Presentation</vt:lpstr>
      <vt:lpstr>Nature and Scope of Issues Affecting Sales</vt:lpstr>
      <vt:lpstr>Application of the 5W2H Model to Identify Core Issues</vt:lpstr>
      <vt:lpstr>Macro-Environmental Influences on Green Haven Florists</vt:lpstr>
      <vt:lpstr>Identifying Root Causes through a Fishbone Diagram</vt:lpstr>
      <vt:lpstr>Summary of Key Insights from the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Haven Florists: Business Analysis Presentation</dc:title>
  <dc:creator>kiran binji</dc:creator>
  <cp:lastModifiedBy>Jaspal Singh Binji (2509090)</cp:lastModifiedBy>
  <cp:revision>7</cp:revision>
  <dcterms:created xsi:type="dcterms:W3CDTF">2025-08-21T23:24:42Z</dcterms:created>
  <dcterms:modified xsi:type="dcterms:W3CDTF">2026-03-14T17:18:17Z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