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57" d="100"/>
          <a:sy n="57" d="100"/>
        </p:scale>
        <p:origin x="78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104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425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56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19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107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488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7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030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069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983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386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EDDFF-3FB2-4BE8-A914-0C28F3C31034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493112-FED3-44E0-92CE-7F6D126B0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Project Cost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Lindsay Richards (4 weeks)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91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en-GB" b="1" dirty="0"/>
              <a:t>MODULE CODE:	</a:t>
            </a:r>
            <a:r>
              <a:rPr lang="en-GB" b="1" dirty="0" smtClean="0"/>
              <a:t>           M6X01889</a:t>
            </a:r>
            <a:endParaRPr lang="en-GB" b="1" dirty="0"/>
          </a:p>
          <a:p>
            <a:r>
              <a:rPr lang="en-GB" b="1" dirty="0"/>
              <a:t>TITLE:			Project Cost Management</a:t>
            </a:r>
            <a:endParaRPr lang="en-GB" dirty="0"/>
          </a:p>
          <a:p>
            <a:pPr hangingPunct="0"/>
            <a:r>
              <a:rPr lang="en-GB" b="1" dirty="0"/>
              <a:t> </a:t>
            </a:r>
          </a:p>
          <a:p>
            <a:pPr hangingPunct="0"/>
            <a:r>
              <a:rPr lang="en-GB" b="1" dirty="0"/>
              <a:t>LEVEL:  		6	</a:t>
            </a:r>
          </a:p>
          <a:p>
            <a:pPr hangingPunct="0"/>
            <a:r>
              <a:rPr lang="en-GB" b="1" dirty="0"/>
              <a:t>CREDITS:		20	</a:t>
            </a:r>
          </a:p>
          <a:p>
            <a:pPr hangingPunct="0"/>
            <a:r>
              <a:rPr lang="en-GB" b="1" dirty="0"/>
              <a:t> </a:t>
            </a:r>
          </a:p>
          <a:p>
            <a:r>
              <a:rPr lang="en-GB" b="1" dirty="0"/>
              <a:t>JACS CODE:		K240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00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AIM(S)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 </a:t>
            </a:r>
            <a:endParaRPr lang="en-GB" dirty="0"/>
          </a:p>
          <a:p>
            <a:pPr lvl="0"/>
            <a:r>
              <a:rPr lang="en-GB" dirty="0"/>
              <a:t>To achieve an in-depth understanding of the application of professional Project Cost Control Techniques appropriate to different phases and types of project while introducing the learner to post contract Cost Management Techniques.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17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LEARNING OUTCOMES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Upon the successful completion of this module, the student should be able to demonstrate the ability to: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Critically evaluate and apply appropriate Pre- Contract Project  Cost Control Techniques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Critically analyse and apply appropriate Post Contract Project  Cost Control Techniques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Implement final account practices and procedures appropriate to various procurement routes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07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INDICATIVE CONTENT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17600"/>
            <a:ext cx="10896600" cy="505936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Be able to critically analyse and apply appropriate Pre- Contract Project  Cost Control Techniques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Value Management Value Engineering;  </a:t>
            </a:r>
          </a:p>
          <a:p>
            <a:pPr lvl="0"/>
            <a:r>
              <a:rPr lang="en-GB" dirty="0"/>
              <a:t>Be able to critically analyse and apply appropriate Post Contract Project  Cost Control Techniques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Cost reconciliation; critical assessment of expenditure against cost plan; cost control of lump-sum contracts; cost control of negotiated contracts; cost control of cost reimbursement contracts; cost control of management contracts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Be able to demonstrate final account practices and procedures appropriate to various procurement routes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Interim Valuations: Variations: Final Account </a:t>
            </a:r>
            <a:r>
              <a:rPr lang="en-GB" dirty="0" smtClean="0"/>
              <a:t>Documentation: </a:t>
            </a:r>
            <a:r>
              <a:rPr lang="en-GB" dirty="0"/>
              <a:t>Contractual Claims: </a:t>
            </a:r>
            <a:r>
              <a:rPr lang="en-GB" dirty="0" smtClean="0"/>
              <a:t>: </a:t>
            </a:r>
            <a:r>
              <a:rPr lang="en-GB" dirty="0"/>
              <a:t>Contractors Reconciliations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66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067" y="363011"/>
            <a:ext cx="11531600" cy="6003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66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31" y="1117599"/>
            <a:ext cx="13103697" cy="494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45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50533" y="311332"/>
            <a:ext cx="6096000" cy="535531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BIBLIOGRAPHY</a:t>
            </a:r>
          </a:p>
          <a:p>
            <a:endParaRPr lang="en-GB" dirty="0" smtClean="0"/>
          </a:p>
          <a:p>
            <a:r>
              <a:rPr lang="en-GB" dirty="0" smtClean="0"/>
              <a:t>Essential</a:t>
            </a:r>
          </a:p>
          <a:p>
            <a:endParaRPr lang="en-GB" dirty="0" smtClean="0"/>
          </a:p>
          <a:p>
            <a:r>
              <a:rPr lang="en-GB" dirty="0" smtClean="0"/>
              <a:t>Hughes S; Mills R &amp; O'Brien P  (2008) Payment in Construction: A Practical Guide RICS Books</a:t>
            </a:r>
          </a:p>
          <a:p>
            <a:endParaRPr lang="en-GB" dirty="0" smtClean="0"/>
          </a:p>
          <a:p>
            <a:r>
              <a:rPr lang="en-GB" dirty="0" err="1" smtClean="0"/>
              <a:t>Tunstell</a:t>
            </a:r>
            <a:r>
              <a:rPr lang="en-GB" dirty="0" smtClean="0"/>
              <a:t>, G.(2002)	Managing the Building Design Process. Butterworth-Heinemann</a:t>
            </a:r>
          </a:p>
          <a:p>
            <a:r>
              <a:rPr lang="en-GB" dirty="0" smtClean="0"/>
              <a:t>					 	 			</a:t>
            </a:r>
          </a:p>
          <a:p>
            <a:r>
              <a:rPr lang="en-GB" dirty="0" smtClean="0"/>
              <a:t>Ashworth A., Hogg K. (2013) Willis’s Practice and Procedure for the Quantity Surveyor, Wiley-Blackwell</a:t>
            </a:r>
          </a:p>
          <a:p>
            <a:r>
              <a:rPr lang="en-GB" dirty="0" smtClean="0"/>
              <a:t>  </a:t>
            </a:r>
          </a:p>
          <a:p>
            <a:r>
              <a:rPr lang="en-GB" dirty="0" smtClean="0"/>
              <a:t>Recommended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25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81115" y="4848542"/>
            <a:ext cx="88982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http://webarchive.nationalarchives.gov.uk/20100505185433/http://www.ogc.gov.uk/documents/CP0067AEGuide7.pdf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94267" y="728133"/>
            <a:ext cx="995680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Journals-All construction/property related</a:t>
            </a:r>
          </a:p>
          <a:p>
            <a:r>
              <a:rPr lang="en-GB" sz="4400" dirty="0" smtClean="0"/>
              <a:t>Building</a:t>
            </a:r>
          </a:p>
          <a:p>
            <a:r>
              <a:rPr lang="en-GB" sz="4400" dirty="0" smtClean="0"/>
              <a:t>Modus</a:t>
            </a:r>
          </a:p>
          <a:p>
            <a:r>
              <a:rPr lang="en-GB" sz="4400" dirty="0" smtClean="0"/>
              <a:t>Building Engineer </a:t>
            </a:r>
            <a:r>
              <a:rPr lang="en-GB" sz="4400" dirty="0" err="1" smtClean="0"/>
              <a:t>etc</a:t>
            </a:r>
            <a:endParaRPr lang="en-GB" sz="4400" dirty="0" smtClean="0"/>
          </a:p>
          <a:p>
            <a:endParaRPr lang="en-GB" dirty="0" smtClean="0"/>
          </a:p>
          <a:p>
            <a:r>
              <a:rPr lang="en-GB" dirty="0" smtClean="0"/>
              <a:t>http://webarchive.nationalarchives.gov.uk/20100505185502/http://www.ogc.gov.uk/documents/CP0063AEGuide3.pdf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50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78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Project Cost Management</vt:lpstr>
      <vt:lpstr>PowerPoint Presentation</vt:lpstr>
      <vt:lpstr>AIM(S) </vt:lpstr>
      <vt:lpstr>LEARNING OUTCOMES </vt:lpstr>
      <vt:lpstr>INDICATIVE CONTENT 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Lindsay Richards</dc:creator>
  <cp:lastModifiedBy>Lindsay Richards</cp:lastModifiedBy>
  <cp:revision>4</cp:revision>
  <dcterms:created xsi:type="dcterms:W3CDTF">2017-10-02T16:11:00Z</dcterms:created>
  <dcterms:modified xsi:type="dcterms:W3CDTF">2017-10-02T16:41:25Z</dcterms:modified>
</cp:coreProperties>
</file>