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9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schizophrenia" TargetMode="External"/><Relationship Id="rId2" Type="http://schemas.openxmlformats.org/officeDocument/2006/relationships/hyperlink" Target="https://icd.who.in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6828" y="751439"/>
            <a:ext cx="7471371" cy="1752600"/>
          </a:xfrm>
        </p:spPr>
        <p:txBody>
          <a:bodyPr>
            <a:normAutofit fontScale="90000"/>
          </a:bodyPr>
          <a:lstStyle/>
          <a:p>
            <a:r>
              <a:rPr b="1" i="1" dirty="0"/>
              <a:t>Schizophrenia: Historical and Contemporary Treatment, Care Provision and Societal Influences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37944" y="2944638"/>
            <a:ext cx="5549684" cy="2084561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r>
              <a:rPr b="1" dirty="0">
                <a:solidFill>
                  <a:schemeClr val="tx1"/>
                </a:solidFill>
              </a:rPr>
              <a:t>Student Name</a:t>
            </a:r>
            <a:r>
              <a:rPr lang="en-GB" b="1" dirty="0">
                <a:solidFill>
                  <a:schemeClr val="tx1"/>
                </a:solidFill>
              </a:rPr>
              <a:t> : Ishrat Hussain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Student Number</a:t>
            </a:r>
            <a:r>
              <a:rPr lang="en-GB" b="1" dirty="0">
                <a:solidFill>
                  <a:schemeClr val="tx1"/>
                </a:solidFill>
              </a:rPr>
              <a:t>: 2318968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Module Code</a:t>
            </a:r>
            <a:r>
              <a:rPr lang="en-GB" b="1" dirty="0">
                <a:solidFill>
                  <a:schemeClr val="tx1"/>
                </a:solidFill>
              </a:rPr>
              <a:t> BMHP6029</a:t>
            </a:r>
            <a:endParaRPr b="1" dirty="0">
              <a:solidFill>
                <a:schemeClr val="tx1"/>
              </a:solidFill>
            </a:endParaRPr>
          </a:p>
          <a:p>
            <a:r>
              <a:rPr b="1" dirty="0">
                <a:solidFill>
                  <a:schemeClr val="tx1"/>
                </a:solidFill>
              </a:rPr>
              <a:t>University of Wales Trinity Saint David</a:t>
            </a:r>
          </a:p>
          <a:p>
            <a:r>
              <a:rPr b="1" dirty="0">
                <a:solidFill>
                  <a:schemeClr val="tx1"/>
                </a:solidFill>
              </a:rPr>
              <a:t>Submission Date</a:t>
            </a:r>
            <a:r>
              <a:rPr lang="en-GB" b="1" dirty="0">
                <a:solidFill>
                  <a:schemeClr val="tx1"/>
                </a:solidFill>
              </a:rPr>
              <a:t>: 9</a:t>
            </a:r>
            <a:r>
              <a:rPr lang="en-GB" b="1" baseline="30000" dirty="0">
                <a:solidFill>
                  <a:schemeClr val="tx1"/>
                </a:solidFill>
              </a:rPr>
              <a:t>TH</a:t>
            </a:r>
            <a:r>
              <a:rPr lang="en-GB" b="1" dirty="0">
                <a:solidFill>
                  <a:schemeClr val="tx1"/>
                </a:solidFill>
              </a:rPr>
              <a:t> March 2026</a:t>
            </a:r>
            <a:endParaRPr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0711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800" b="1" dirty="0">
                <a:solidFill>
                  <a:srgbClr val="1F2A44"/>
                </a:solidFill>
              </a:rPr>
              <a:t>Schizophrenia: Historical and Contemporary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11943" y="2557332"/>
            <a:ext cx="2991971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chemeClr val="tx2"/>
                </a:solidFill>
              </a:rPr>
              <a:t>Introduction</a:t>
            </a:r>
            <a:endParaRPr lang="en-US" sz="1400" b="1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sz="1400" dirty="0"/>
              <a:t>Schizophrenia is a severe mental disorder affecting perception, cognition and </a:t>
            </a:r>
            <a:r>
              <a:rPr sz="1400" dirty="0" err="1"/>
              <a:t>behaviour</a:t>
            </a:r>
            <a:r>
              <a:rPr sz="1400" dirty="0"/>
              <a:t> (WHO, 2023).</a:t>
            </a:r>
            <a:endParaRPr sz="1400" dirty="0">
              <a:ea typeface="Calibri"/>
              <a:cs typeface="Calibri"/>
            </a:endParaRPr>
          </a:p>
          <a:p>
            <a:endParaRPr sz="1400" b="1" dirty="0">
              <a:solidFill>
                <a:schemeClr val="accent2"/>
              </a:solidFill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2"/>
                </a:solidFill>
              </a:rPr>
              <a:t>ICD-11 Classification</a:t>
            </a:r>
            <a:endParaRPr sz="1400" b="1" dirty="0">
              <a:solidFill>
                <a:schemeClr val="accent2"/>
              </a:solidFill>
              <a:ea typeface="Calibri"/>
              <a:cs typeface="Calibri"/>
            </a:endParaRPr>
          </a:p>
          <a:p>
            <a:r>
              <a:rPr sz="1400" dirty="0"/>
              <a:t>• Hallucinations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Delusions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</a:t>
            </a:r>
            <a:r>
              <a:rPr sz="1400" dirty="0" err="1"/>
              <a:t>Disorganised</a:t>
            </a:r>
            <a:r>
              <a:rPr sz="1400" dirty="0"/>
              <a:t> thinking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Negative symptoms (WHO, 2019)</a:t>
            </a:r>
            <a:endParaRPr sz="1400" dirty="0">
              <a:ea typeface="Calibri"/>
              <a:cs typeface="Calibri"/>
            </a:endParaRPr>
          </a:p>
          <a:p>
            <a:endParaRPr lang="en-US" sz="1400" b="1" dirty="0">
              <a:solidFill>
                <a:srgbClr val="00B050"/>
              </a:solidFill>
            </a:endParaRPr>
          </a:p>
          <a:p>
            <a:r>
              <a:rPr sz="1400" b="1" dirty="0">
                <a:solidFill>
                  <a:srgbClr val="00B050"/>
                </a:solidFill>
              </a:rPr>
              <a:t>Historical Treatment</a:t>
            </a:r>
            <a:endParaRPr sz="1400" b="1" dirty="0">
              <a:solidFill>
                <a:srgbClr val="00B050"/>
              </a:solidFill>
              <a:ea typeface="Calibri"/>
              <a:cs typeface="Calibri"/>
            </a:endParaRPr>
          </a:p>
          <a:p>
            <a:r>
              <a:rPr sz="1400" dirty="0"/>
              <a:t>• Asylum care and containment (Shorter, 2013)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Biomedical expansion including medication (Gaebel et al., 2020)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88568" y="849263"/>
            <a:ext cx="2489548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dirty="0">
                <a:solidFill>
                  <a:srgbClr val="FF0000"/>
                </a:solidFill>
              </a:rPr>
              <a:t>Contemporary Treatment</a:t>
            </a:r>
            <a:endParaRPr lang="en-US" sz="1400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sz="1400" dirty="0"/>
              <a:t>Pharmacological Treatment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Antipsychotic medication (NICE, 2020)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3"/>
                </a:solidFill>
              </a:rPr>
              <a:t>Psychological Therapy</a:t>
            </a:r>
            <a:endParaRPr sz="1400" b="1" dirty="0">
              <a:solidFill>
                <a:schemeClr val="accent3"/>
              </a:solidFill>
              <a:ea typeface="Calibri"/>
              <a:cs typeface="Calibri"/>
            </a:endParaRPr>
          </a:p>
          <a:p>
            <a:r>
              <a:rPr sz="1400" dirty="0"/>
              <a:t>• Cognitive </a:t>
            </a:r>
            <a:r>
              <a:rPr sz="1400" dirty="0" err="1"/>
              <a:t>behavioural</a:t>
            </a:r>
            <a:r>
              <a:rPr sz="1400" dirty="0"/>
              <a:t> therapy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Family therapy (Wood et al., 2015)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/>
              <a:t>Community Care</a:t>
            </a:r>
            <a:endParaRPr sz="1400" b="1" dirty="0">
              <a:ea typeface="Calibri"/>
              <a:cs typeface="Calibri"/>
            </a:endParaRPr>
          </a:p>
          <a:p>
            <a:r>
              <a:rPr sz="1400" dirty="0"/>
              <a:t>• Early intervention services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Community mental health teams (NHS England, 2023)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90536" y="807333"/>
            <a:ext cx="2633148" cy="332398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chemeClr val="tx2">
                    <a:lumMod val="76000"/>
                  </a:schemeClr>
                </a:solidFill>
              </a:rPr>
              <a:t>Social and Cultural Influences</a:t>
            </a:r>
            <a:endParaRPr lang="en-US" sz="1400" b="1" dirty="0">
              <a:solidFill>
                <a:schemeClr val="tx2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sz="1400" dirty="0"/>
              <a:t>• Stigma and discrimination (Thornicroft, 2016)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Cultural interpretations (Bhugra et al., 2021)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4">
                    <a:lumMod val="76000"/>
                  </a:schemeClr>
                </a:solidFill>
              </a:rPr>
              <a:t>Critical Analysis</a:t>
            </a:r>
            <a:endParaRPr sz="1400" b="1" dirty="0">
              <a:solidFill>
                <a:schemeClr val="accent4">
                  <a:lumMod val="76000"/>
                </a:schemeClr>
              </a:solidFill>
              <a:ea typeface="Calibri"/>
              <a:cs typeface="Calibri"/>
            </a:endParaRPr>
          </a:p>
          <a:p>
            <a:r>
              <a:rPr sz="1400" dirty="0"/>
              <a:t>• Service inequality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Workforce pressures (Topor et al., 2011)</a:t>
            </a:r>
            <a:endParaRPr sz="1400" dirty="0">
              <a:ea typeface="Calibri"/>
              <a:cs typeface="Calibri"/>
            </a:endParaRPr>
          </a:p>
          <a:p>
            <a:endParaRPr sz="1400" dirty="0">
              <a:ea typeface="Calibri"/>
              <a:cs typeface="Calibri"/>
            </a:endParaRPr>
          </a:p>
          <a:p>
            <a:r>
              <a:rPr sz="1400" b="1" dirty="0">
                <a:solidFill>
                  <a:schemeClr val="accent6"/>
                </a:solidFill>
              </a:rPr>
              <a:t>Recommendations</a:t>
            </a:r>
            <a:endParaRPr sz="1400" b="1" dirty="0">
              <a:solidFill>
                <a:schemeClr val="accent6"/>
              </a:solidFill>
              <a:ea typeface="Calibri"/>
              <a:cs typeface="Calibri"/>
            </a:endParaRPr>
          </a:p>
          <a:p>
            <a:r>
              <a:rPr sz="1400" dirty="0"/>
              <a:t>• Expand early intervention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Improve cultural competency</a:t>
            </a:r>
            <a:endParaRPr sz="1400" dirty="0">
              <a:ea typeface="Calibri"/>
              <a:cs typeface="Calibri"/>
            </a:endParaRPr>
          </a:p>
          <a:p>
            <a:r>
              <a:rPr sz="1400" dirty="0"/>
              <a:t>• Strengthen integrated care</a:t>
            </a:r>
            <a:endParaRPr sz="1400" dirty="0">
              <a:ea typeface="Calibri"/>
              <a:cs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5931" y="6326725"/>
            <a:ext cx="8610786" cy="53606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sz="1400" b="1" dirty="0">
                <a:solidFill>
                  <a:srgbClr val="7030A0"/>
                </a:solidFill>
              </a:rPr>
              <a:t>Conclusion:</a:t>
            </a:r>
            <a:r>
              <a:rPr sz="1400" dirty="0"/>
              <a:t> Schizophrenia care has evolved from </a:t>
            </a:r>
            <a:r>
              <a:rPr sz="1400" dirty="0" err="1"/>
              <a:t>institutionali</a:t>
            </a:r>
            <a:r>
              <a:rPr lang="en-GB" sz="1400" dirty="0"/>
              <a:t>s</a:t>
            </a:r>
            <a:r>
              <a:rPr sz="1400" dirty="0" err="1"/>
              <a:t>ation</a:t>
            </a:r>
            <a:r>
              <a:rPr sz="1400" dirty="0"/>
              <a:t> to recovery-focused community support. Continued policy and service development is required.</a:t>
            </a:r>
            <a:endParaRPr lang="en-US" sz="1400" dirty="0">
              <a:ea typeface="Calibri"/>
              <a:cs typeface="Calibri"/>
            </a:endParaRPr>
          </a:p>
        </p:txBody>
      </p:sp>
      <p:pic>
        <p:nvPicPr>
          <p:cNvPr id="7" name="Picture 6" descr="A cartoon of a person sitting on a couch&#10;&#10;AI-generated content may be incorrect.">
            <a:extLst>
              <a:ext uri="{FF2B5EF4-FFF2-40B4-BE49-F238E27FC236}">
                <a16:creationId xmlns:a16="http://schemas.microsoft.com/office/drawing/2014/main" id="{948B53F8-5471-DCE4-CFAE-AB62FC6533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94" y="873641"/>
            <a:ext cx="2885420" cy="1524848"/>
          </a:xfrm>
          <a:prstGeom prst="rect">
            <a:avLst/>
          </a:prstGeom>
        </p:spPr>
      </p:pic>
      <p:pic>
        <p:nvPicPr>
          <p:cNvPr id="8" name="Picture 7" descr="Can artificial intelligence be the ...">
            <a:extLst>
              <a:ext uri="{FF2B5EF4-FFF2-40B4-BE49-F238E27FC236}">
                <a16:creationId xmlns:a16="http://schemas.microsoft.com/office/drawing/2014/main" id="{AD086F75-3D3F-B911-8F6C-19CE5279C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832" y="4002505"/>
            <a:ext cx="2316581" cy="2292404"/>
          </a:xfrm>
          <a:prstGeom prst="rect">
            <a:avLst/>
          </a:prstGeom>
        </p:spPr>
      </p:pic>
      <p:pic>
        <p:nvPicPr>
          <p:cNvPr id="9" name="Picture 8" descr="The History of Schizophrenia Therapy | by CUTSAD | Medium">
            <a:extLst>
              <a:ext uri="{FF2B5EF4-FFF2-40B4-BE49-F238E27FC236}">
                <a16:creationId xmlns:a16="http://schemas.microsoft.com/office/drawing/2014/main" id="{CFED052A-D215-FD47-54BA-D728250A6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7745" y="4081907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B25ECE-74BD-A8CE-0639-F3A7866C6AE2}"/>
              </a:ext>
            </a:extLst>
          </p:cNvPr>
          <p:cNvSpPr txBox="1"/>
          <p:nvPr/>
        </p:nvSpPr>
        <p:spPr>
          <a:xfrm>
            <a:off x="255" y="1501"/>
            <a:ext cx="9138910" cy="57366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b="1" dirty="0"/>
              <a:t>References</a:t>
            </a:r>
            <a:endParaRPr lang="en-US" dirty="0"/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Bhugra, D., Watson, C. and Wijesuriya, R. (2021) ‘Culture and mental illnesses’,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Review of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33(6), pp. 509–517.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Monitoring the Mental Health Act in 2022/23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CQC.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Modernising the Mental Health Act: Final report of the independent 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Gaebel, W., Stricker, J. and Riesbeck, M. (2020) ‘The long-term antipsychotic treatment of schizophrenia’,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19(3), pp. 312–330.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Psychosis and schizophrenia in adults: prevention and management (CG178)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  <a:endParaRPr lang="en-GB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NHS England (2023)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Community mental health framework for adults and older adults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London: NHS England.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Shorter, E. (2013)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A history of psychiatry: From the era of the asylum to the age of Prozac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2nd </a:t>
            </a:r>
            <a:r>
              <a:rPr lang="en-GB" sz="1200" dirty="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Chichester: Wiley-Blackwell.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Thornicroft, G. (2016)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Shunned: Discrimination against people with mental illness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Oxford: Oxford University Press.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Topor, A., Borg, M., Di Girolamo, S. and Davidson, L. (2011) ‘Not just an individual journey: Social aspects of recovery’,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International Journal of Social Psychiatry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57(1), pp. 90–99.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Organisation (2019)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International classification of diseases for mortality and morbidity statistics (11th Revision)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Geneva: WHO. Available at: 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https://icd.who.int/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7 February 2026).</a:t>
            </a:r>
            <a:endParaRPr lang="en-US" sz="12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World Health Organisation (2023) </a:t>
            </a:r>
            <a:r>
              <a:rPr lang="en-GB" sz="12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Schizophrenia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https://www.who.int/news-room/fact-sheets/detail/schizophrenia</a:t>
            </a:r>
            <a:r>
              <a:rPr lang="en-GB" sz="12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(Accessed: 7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441669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4" ma:contentTypeDescription="Create a new document." ma:contentTypeScope="" ma:versionID="ce09374b50ef3e2d43e014d855ea14e6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85cf166937ada19644f4dfab0b70f252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12EFE197-D62A-4EBA-9A08-3B4A5D550C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B3D5E0-0300-4ED9-9403-C65FA728943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45B82C-69B5-4576-96B7-7A6116214F1D}">
  <ds:schemaRefs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  <ds:schemaRef ds:uri="94f14c45-4680-4fdb-90a1-beddc8a22c58"/>
    <ds:schemaRef ds:uri="a653a6be-78ee-4b80-ae82-fa43b262699b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565</Words>
  <Application>Microsoft Office PowerPoint</Application>
  <PresentationFormat>On-screen Show (4:3)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Schizophrenia: Historical and Contemporary Treatment, Care Provision and Societal Influences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Ishrat Hussain (2318968)</cp:lastModifiedBy>
  <cp:revision>96</cp:revision>
  <dcterms:created xsi:type="dcterms:W3CDTF">2013-01-27T09:14:16Z</dcterms:created>
  <dcterms:modified xsi:type="dcterms:W3CDTF">2026-03-06T20:53:31Z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