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26" r:id="rId4"/>
  </p:sldMasterIdLst>
  <p:notesMasterIdLst>
    <p:notesMasterId r:id="rId26"/>
  </p:notesMasterIdLst>
  <p:handoutMasterIdLst>
    <p:handoutMasterId r:id="rId27"/>
  </p:handoutMasterIdLst>
  <p:sldIdLst>
    <p:sldId id="278" r:id="rId5"/>
    <p:sldId id="258" r:id="rId6"/>
    <p:sldId id="259" r:id="rId7"/>
    <p:sldId id="279" r:id="rId8"/>
    <p:sldId id="260" r:id="rId9"/>
    <p:sldId id="276" r:id="rId10"/>
    <p:sldId id="261" r:id="rId11"/>
    <p:sldId id="281" r:id="rId12"/>
    <p:sldId id="262" r:id="rId13"/>
    <p:sldId id="263" r:id="rId14"/>
    <p:sldId id="264" r:id="rId15"/>
    <p:sldId id="265" r:id="rId16"/>
    <p:sldId id="267" r:id="rId17"/>
    <p:sldId id="268" r:id="rId18"/>
    <p:sldId id="269" r:id="rId19"/>
    <p:sldId id="270" r:id="rId20"/>
    <p:sldId id="271" r:id="rId21"/>
    <p:sldId id="272" r:id="rId22"/>
    <p:sldId id="273" r:id="rId23"/>
    <p:sldId id="274" r:id="rId24"/>
    <p:sldId id="275"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4C9BFD-436D-5063-B15A-AB6897647F5E}" v="979" dt="2022-04-22T21:28:27.900"/>
    <p1510:client id="{E96613A6-013C-4B84-AAE1-E03FA48CA702}" v="244" dt="2022-04-08T01:46:06.9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037" autoAdjust="0"/>
    <p:restoredTop sz="75623" autoAdjust="0"/>
  </p:normalViewPr>
  <p:slideViewPr>
    <p:cSldViewPr snapToGrid="0">
      <p:cViewPr>
        <p:scale>
          <a:sx n="40" d="100"/>
          <a:sy n="40" d="100"/>
        </p:scale>
        <p:origin x="1144" y="248"/>
      </p:cViewPr>
      <p:guideLst/>
    </p:cSldViewPr>
  </p:slideViewPr>
  <p:notesTextViewPr>
    <p:cViewPr>
      <p:scale>
        <a:sx n="1" d="1"/>
        <a:sy n="1" d="1"/>
      </p:scale>
      <p:origin x="0" y="0"/>
    </p:cViewPr>
  </p:notesTextViewPr>
  <p:notesViewPr>
    <p:cSldViewPr snapToGrid="0">
      <p:cViewPr varScale="1">
        <p:scale>
          <a:sx n="83" d="100"/>
          <a:sy n="83" d="100"/>
        </p:scale>
        <p:origin x="2406"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0133B4-E0A9-4D12-A9DD-66582BCD687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1B47905-6521-421B-A644-E3DB2DB382D2}">
      <dgm:prSet/>
      <dgm:spPr/>
      <dgm:t>
        <a:bodyPr/>
        <a:lstStyle/>
        <a:p>
          <a:r>
            <a:rPr lang="en-IN" b="1" dirty="0"/>
            <a:t>This presentation will focus on the digital skills and technology  which are required in the health care sector.</a:t>
          </a:r>
          <a:endParaRPr lang="en-US" dirty="0"/>
        </a:p>
      </dgm:t>
    </dgm:pt>
    <dgm:pt modelId="{1381FDA7-FE4D-4ED7-9EFB-D472485714D2}" type="parTrans" cxnId="{1FD14FF7-6D2C-4B85-BCF0-DE5FAF540177}">
      <dgm:prSet/>
      <dgm:spPr/>
      <dgm:t>
        <a:bodyPr/>
        <a:lstStyle/>
        <a:p>
          <a:endParaRPr lang="en-US"/>
        </a:p>
      </dgm:t>
    </dgm:pt>
    <dgm:pt modelId="{AC82231A-1528-4BE4-ACEA-0E82370C2DD0}" type="sibTrans" cxnId="{1FD14FF7-6D2C-4B85-BCF0-DE5FAF540177}">
      <dgm:prSet/>
      <dgm:spPr/>
      <dgm:t>
        <a:bodyPr/>
        <a:lstStyle/>
        <a:p>
          <a:endParaRPr lang="en-US"/>
        </a:p>
      </dgm:t>
    </dgm:pt>
    <dgm:pt modelId="{047143A8-526C-45EE-ADB0-E3C276FF1398}">
      <dgm:prSet/>
      <dgm:spPr/>
      <dgm:t>
        <a:bodyPr/>
        <a:lstStyle/>
        <a:p>
          <a:r>
            <a:rPr lang="en-IN" b="1" dirty="0"/>
            <a:t>Various other research methods for increasing the workplace efficiency are also discussed in this presentation.</a:t>
          </a:r>
          <a:endParaRPr lang="en-US" dirty="0"/>
        </a:p>
      </dgm:t>
    </dgm:pt>
    <dgm:pt modelId="{C8372455-334A-4720-BA11-074F792394B1}" type="parTrans" cxnId="{9B7426C4-6A71-446A-AAD0-DB6B5CC195C8}">
      <dgm:prSet/>
      <dgm:spPr/>
      <dgm:t>
        <a:bodyPr/>
        <a:lstStyle/>
        <a:p>
          <a:endParaRPr lang="en-US"/>
        </a:p>
      </dgm:t>
    </dgm:pt>
    <dgm:pt modelId="{64073D1D-5FD0-44F1-8723-EC041011E491}" type="sibTrans" cxnId="{9B7426C4-6A71-446A-AAD0-DB6B5CC195C8}">
      <dgm:prSet/>
      <dgm:spPr/>
      <dgm:t>
        <a:bodyPr/>
        <a:lstStyle/>
        <a:p>
          <a:endParaRPr lang="en-US"/>
        </a:p>
      </dgm:t>
    </dgm:pt>
    <dgm:pt modelId="{C9C8A009-E3A5-4C21-BB9D-69A35940763D}">
      <dgm:prSet/>
      <dgm:spPr/>
      <dgm:t>
        <a:bodyPr/>
        <a:lstStyle/>
        <a:p>
          <a:r>
            <a:rPr lang="en-IN" b="1" dirty="0"/>
            <a:t>Contemporary technologies in healthcare are also discussed including in </a:t>
          </a:r>
          <a:r>
            <a:rPr lang="en-US" b="1" dirty="0"/>
            <a:t>diagnostic, administrative and care support.</a:t>
          </a:r>
          <a:endParaRPr lang="en-US" dirty="0"/>
        </a:p>
      </dgm:t>
    </dgm:pt>
    <dgm:pt modelId="{78BDE270-ACA7-422F-A690-04D2D6212380}" type="parTrans" cxnId="{133581E2-C245-4AE1-9A12-145400956E4B}">
      <dgm:prSet/>
      <dgm:spPr/>
      <dgm:t>
        <a:bodyPr/>
        <a:lstStyle/>
        <a:p>
          <a:endParaRPr lang="en-US"/>
        </a:p>
      </dgm:t>
    </dgm:pt>
    <dgm:pt modelId="{AC570565-DEA5-417A-8B3D-E93BFB3B8D97}" type="sibTrans" cxnId="{133581E2-C245-4AE1-9A12-145400956E4B}">
      <dgm:prSet/>
      <dgm:spPr/>
      <dgm:t>
        <a:bodyPr/>
        <a:lstStyle/>
        <a:p>
          <a:endParaRPr lang="en-US"/>
        </a:p>
      </dgm:t>
    </dgm:pt>
    <dgm:pt modelId="{0E46829C-6DA0-4A44-8413-AB5C8AC25B07}">
      <dgm:prSet/>
      <dgm:spPr/>
      <dgm:t>
        <a:bodyPr/>
        <a:lstStyle/>
        <a:p>
          <a:r>
            <a:rPr lang="en-US" b="1" dirty="0"/>
            <a:t>The technologies used at the time of COVID-19 are also explained in this presentation.</a:t>
          </a:r>
          <a:endParaRPr lang="en-US" dirty="0"/>
        </a:p>
      </dgm:t>
    </dgm:pt>
    <dgm:pt modelId="{C4CE1AC5-D254-4D52-B0B0-AF81F5AEB654}" type="parTrans" cxnId="{C3DE7E90-9936-43E1-9F32-97F8887874D9}">
      <dgm:prSet/>
      <dgm:spPr/>
      <dgm:t>
        <a:bodyPr/>
        <a:lstStyle/>
        <a:p>
          <a:endParaRPr lang="en-US"/>
        </a:p>
      </dgm:t>
    </dgm:pt>
    <dgm:pt modelId="{3BD5B9E0-6A63-4651-B55D-F6F8BB4F73AC}" type="sibTrans" cxnId="{C3DE7E90-9936-43E1-9F32-97F8887874D9}">
      <dgm:prSet/>
      <dgm:spPr/>
      <dgm:t>
        <a:bodyPr/>
        <a:lstStyle/>
        <a:p>
          <a:endParaRPr lang="en-US"/>
        </a:p>
      </dgm:t>
    </dgm:pt>
    <dgm:pt modelId="{2AABB89A-5BD6-45FC-B48E-DCFE8CA2E82A}" type="pres">
      <dgm:prSet presAssocID="{F50133B4-E0A9-4D12-A9DD-66582BCD6875}" presName="vert0" presStyleCnt="0">
        <dgm:presLayoutVars>
          <dgm:dir/>
          <dgm:animOne val="branch"/>
          <dgm:animLvl val="lvl"/>
        </dgm:presLayoutVars>
      </dgm:prSet>
      <dgm:spPr/>
    </dgm:pt>
    <dgm:pt modelId="{14E5A013-09AE-4CB9-B878-901E8CC7AEF7}" type="pres">
      <dgm:prSet presAssocID="{C1B47905-6521-421B-A644-E3DB2DB382D2}" presName="thickLine" presStyleLbl="alignNode1" presStyleIdx="0" presStyleCnt="4"/>
      <dgm:spPr/>
    </dgm:pt>
    <dgm:pt modelId="{9370A767-E0FB-4573-949E-C5A9B7B75FD4}" type="pres">
      <dgm:prSet presAssocID="{C1B47905-6521-421B-A644-E3DB2DB382D2}" presName="horz1" presStyleCnt="0"/>
      <dgm:spPr/>
    </dgm:pt>
    <dgm:pt modelId="{6D47249E-E517-43CC-9A25-A7474ECA8561}" type="pres">
      <dgm:prSet presAssocID="{C1B47905-6521-421B-A644-E3DB2DB382D2}" presName="tx1" presStyleLbl="revTx" presStyleIdx="0" presStyleCnt="4"/>
      <dgm:spPr/>
    </dgm:pt>
    <dgm:pt modelId="{BC30F875-9B7A-44DB-9FF3-C6517329A14C}" type="pres">
      <dgm:prSet presAssocID="{C1B47905-6521-421B-A644-E3DB2DB382D2}" presName="vert1" presStyleCnt="0"/>
      <dgm:spPr/>
    </dgm:pt>
    <dgm:pt modelId="{3300A234-2B4E-467F-8562-369A8EFDF3CC}" type="pres">
      <dgm:prSet presAssocID="{047143A8-526C-45EE-ADB0-E3C276FF1398}" presName="thickLine" presStyleLbl="alignNode1" presStyleIdx="1" presStyleCnt="4"/>
      <dgm:spPr/>
    </dgm:pt>
    <dgm:pt modelId="{D0274427-BA46-4C95-8C4F-BD8CA138B138}" type="pres">
      <dgm:prSet presAssocID="{047143A8-526C-45EE-ADB0-E3C276FF1398}" presName="horz1" presStyleCnt="0"/>
      <dgm:spPr/>
    </dgm:pt>
    <dgm:pt modelId="{EAC9072B-3A26-4146-B51A-5132252C6058}" type="pres">
      <dgm:prSet presAssocID="{047143A8-526C-45EE-ADB0-E3C276FF1398}" presName="tx1" presStyleLbl="revTx" presStyleIdx="1" presStyleCnt="4"/>
      <dgm:spPr/>
    </dgm:pt>
    <dgm:pt modelId="{7E416BE0-E9EA-4DDA-A2DE-FBBBFC453FDC}" type="pres">
      <dgm:prSet presAssocID="{047143A8-526C-45EE-ADB0-E3C276FF1398}" presName="vert1" presStyleCnt="0"/>
      <dgm:spPr/>
    </dgm:pt>
    <dgm:pt modelId="{3C16A4FA-1285-4863-A327-F9D8D2F87163}" type="pres">
      <dgm:prSet presAssocID="{C9C8A009-E3A5-4C21-BB9D-69A35940763D}" presName="thickLine" presStyleLbl="alignNode1" presStyleIdx="2" presStyleCnt="4"/>
      <dgm:spPr/>
    </dgm:pt>
    <dgm:pt modelId="{BB3A6F65-0473-49B4-A757-299FF5D1253F}" type="pres">
      <dgm:prSet presAssocID="{C9C8A009-E3A5-4C21-BB9D-69A35940763D}" presName="horz1" presStyleCnt="0"/>
      <dgm:spPr/>
    </dgm:pt>
    <dgm:pt modelId="{58604F6C-F1D3-442F-9726-E3A1769EBBEF}" type="pres">
      <dgm:prSet presAssocID="{C9C8A009-E3A5-4C21-BB9D-69A35940763D}" presName="tx1" presStyleLbl="revTx" presStyleIdx="2" presStyleCnt="4"/>
      <dgm:spPr/>
    </dgm:pt>
    <dgm:pt modelId="{9AC85CC9-B5B9-4AB2-9253-600D687C71BE}" type="pres">
      <dgm:prSet presAssocID="{C9C8A009-E3A5-4C21-BB9D-69A35940763D}" presName="vert1" presStyleCnt="0"/>
      <dgm:spPr/>
    </dgm:pt>
    <dgm:pt modelId="{F62BEE13-8AB0-4B89-B63F-BA9530448B88}" type="pres">
      <dgm:prSet presAssocID="{0E46829C-6DA0-4A44-8413-AB5C8AC25B07}" presName="thickLine" presStyleLbl="alignNode1" presStyleIdx="3" presStyleCnt="4"/>
      <dgm:spPr/>
    </dgm:pt>
    <dgm:pt modelId="{1194D487-E455-4F42-B900-F17B30BBEC46}" type="pres">
      <dgm:prSet presAssocID="{0E46829C-6DA0-4A44-8413-AB5C8AC25B07}" presName="horz1" presStyleCnt="0"/>
      <dgm:spPr/>
    </dgm:pt>
    <dgm:pt modelId="{5D6F4DAE-2323-43F7-945B-E7B884E6BFB1}" type="pres">
      <dgm:prSet presAssocID="{0E46829C-6DA0-4A44-8413-AB5C8AC25B07}" presName="tx1" presStyleLbl="revTx" presStyleIdx="3" presStyleCnt="4"/>
      <dgm:spPr/>
    </dgm:pt>
    <dgm:pt modelId="{260F57D2-5663-4512-A82B-C9484848008A}" type="pres">
      <dgm:prSet presAssocID="{0E46829C-6DA0-4A44-8413-AB5C8AC25B07}" presName="vert1" presStyleCnt="0"/>
      <dgm:spPr/>
    </dgm:pt>
  </dgm:ptLst>
  <dgm:cxnLst>
    <dgm:cxn modelId="{6E536F65-34CA-4609-A344-6243830C6A13}" type="presOf" srcId="{047143A8-526C-45EE-ADB0-E3C276FF1398}" destId="{EAC9072B-3A26-4146-B51A-5132252C6058}" srcOrd="0" destOrd="0" presId="urn:microsoft.com/office/officeart/2008/layout/LinedList"/>
    <dgm:cxn modelId="{BFA1AE69-A00B-4BC7-ACE7-5FA5979D9656}" type="presOf" srcId="{0E46829C-6DA0-4A44-8413-AB5C8AC25B07}" destId="{5D6F4DAE-2323-43F7-945B-E7B884E6BFB1}" srcOrd="0" destOrd="0" presId="urn:microsoft.com/office/officeart/2008/layout/LinedList"/>
    <dgm:cxn modelId="{C1FD1D53-7844-4E38-AE95-34CA3BAC35CC}" type="presOf" srcId="{C9C8A009-E3A5-4C21-BB9D-69A35940763D}" destId="{58604F6C-F1D3-442F-9726-E3A1769EBBEF}" srcOrd="0" destOrd="0" presId="urn:microsoft.com/office/officeart/2008/layout/LinedList"/>
    <dgm:cxn modelId="{C3DE7E90-9936-43E1-9F32-97F8887874D9}" srcId="{F50133B4-E0A9-4D12-A9DD-66582BCD6875}" destId="{0E46829C-6DA0-4A44-8413-AB5C8AC25B07}" srcOrd="3" destOrd="0" parTransId="{C4CE1AC5-D254-4D52-B0B0-AF81F5AEB654}" sibTransId="{3BD5B9E0-6A63-4651-B55D-F6F8BB4F73AC}"/>
    <dgm:cxn modelId="{D4A19B9F-5377-498C-BFA2-B1D7EE74955E}" type="presOf" srcId="{C1B47905-6521-421B-A644-E3DB2DB382D2}" destId="{6D47249E-E517-43CC-9A25-A7474ECA8561}" srcOrd="0" destOrd="0" presId="urn:microsoft.com/office/officeart/2008/layout/LinedList"/>
    <dgm:cxn modelId="{FA8EA5BB-47F3-4E55-82B9-1A6FBC3573FB}" type="presOf" srcId="{F50133B4-E0A9-4D12-A9DD-66582BCD6875}" destId="{2AABB89A-5BD6-45FC-B48E-DCFE8CA2E82A}" srcOrd="0" destOrd="0" presId="urn:microsoft.com/office/officeart/2008/layout/LinedList"/>
    <dgm:cxn modelId="{9B7426C4-6A71-446A-AAD0-DB6B5CC195C8}" srcId="{F50133B4-E0A9-4D12-A9DD-66582BCD6875}" destId="{047143A8-526C-45EE-ADB0-E3C276FF1398}" srcOrd="1" destOrd="0" parTransId="{C8372455-334A-4720-BA11-074F792394B1}" sibTransId="{64073D1D-5FD0-44F1-8723-EC041011E491}"/>
    <dgm:cxn modelId="{133581E2-C245-4AE1-9A12-145400956E4B}" srcId="{F50133B4-E0A9-4D12-A9DD-66582BCD6875}" destId="{C9C8A009-E3A5-4C21-BB9D-69A35940763D}" srcOrd="2" destOrd="0" parTransId="{78BDE270-ACA7-422F-A690-04D2D6212380}" sibTransId="{AC570565-DEA5-417A-8B3D-E93BFB3B8D97}"/>
    <dgm:cxn modelId="{1FD14FF7-6D2C-4B85-BCF0-DE5FAF540177}" srcId="{F50133B4-E0A9-4D12-A9DD-66582BCD6875}" destId="{C1B47905-6521-421B-A644-E3DB2DB382D2}" srcOrd="0" destOrd="0" parTransId="{1381FDA7-FE4D-4ED7-9EFB-D472485714D2}" sibTransId="{AC82231A-1528-4BE4-ACEA-0E82370C2DD0}"/>
    <dgm:cxn modelId="{6DBF7544-801B-4B4F-8070-B6A3A35263BA}" type="presParOf" srcId="{2AABB89A-5BD6-45FC-B48E-DCFE8CA2E82A}" destId="{14E5A013-09AE-4CB9-B878-901E8CC7AEF7}" srcOrd="0" destOrd="0" presId="urn:microsoft.com/office/officeart/2008/layout/LinedList"/>
    <dgm:cxn modelId="{DDBE195F-8332-4111-9442-4BE0DC44677B}" type="presParOf" srcId="{2AABB89A-5BD6-45FC-B48E-DCFE8CA2E82A}" destId="{9370A767-E0FB-4573-949E-C5A9B7B75FD4}" srcOrd="1" destOrd="0" presId="urn:microsoft.com/office/officeart/2008/layout/LinedList"/>
    <dgm:cxn modelId="{57876880-C129-433E-9F0A-AD7AA21A67F4}" type="presParOf" srcId="{9370A767-E0FB-4573-949E-C5A9B7B75FD4}" destId="{6D47249E-E517-43CC-9A25-A7474ECA8561}" srcOrd="0" destOrd="0" presId="urn:microsoft.com/office/officeart/2008/layout/LinedList"/>
    <dgm:cxn modelId="{CC0144A5-F3DE-4BBF-ADF2-9363732BD24B}" type="presParOf" srcId="{9370A767-E0FB-4573-949E-C5A9B7B75FD4}" destId="{BC30F875-9B7A-44DB-9FF3-C6517329A14C}" srcOrd="1" destOrd="0" presId="urn:microsoft.com/office/officeart/2008/layout/LinedList"/>
    <dgm:cxn modelId="{02744CB7-2346-4777-B2E1-E2FE8871378D}" type="presParOf" srcId="{2AABB89A-5BD6-45FC-B48E-DCFE8CA2E82A}" destId="{3300A234-2B4E-467F-8562-369A8EFDF3CC}" srcOrd="2" destOrd="0" presId="urn:microsoft.com/office/officeart/2008/layout/LinedList"/>
    <dgm:cxn modelId="{E6317034-658E-4DA9-9449-AA93EF6FDFD2}" type="presParOf" srcId="{2AABB89A-5BD6-45FC-B48E-DCFE8CA2E82A}" destId="{D0274427-BA46-4C95-8C4F-BD8CA138B138}" srcOrd="3" destOrd="0" presId="urn:microsoft.com/office/officeart/2008/layout/LinedList"/>
    <dgm:cxn modelId="{503E279C-557F-4323-B4B8-61EE789FEC6B}" type="presParOf" srcId="{D0274427-BA46-4C95-8C4F-BD8CA138B138}" destId="{EAC9072B-3A26-4146-B51A-5132252C6058}" srcOrd="0" destOrd="0" presId="urn:microsoft.com/office/officeart/2008/layout/LinedList"/>
    <dgm:cxn modelId="{00005A63-4EAA-4CAD-B0AE-CE359C70DE04}" type="presParOf" srcId="{D0274427-BA46-4C95-8C4F-BD8CA138B138}" destId="{7E416BE0-E9EA-4DDA-A2DE-FBBBFC453FDC}" srcOrd="1" destOrd="0" presId="urn:microsoft.com/office/officeart/2008/layout/LinedList"/>
    <dgm:cxn modelId="{161AD448-7B29-4AD8-BD6F-038584FA8721}" type="presParOf" srcId="{2AABB89A-5BD6-45FC-B48E-DCFE8CA2E82A}" destId="{3C16A4FA-1285-4863-A327-F9D8D2F87163}" srcOrd="4" destOrd="0" presId="urn:microsoft.com/office/officeart/2008/layout/LinedList"/>
    <dgm:cxn modelId="{184CCED5-F32D-4EA0-B903-6CA23B68E835}" type="presParOf" srcId="{2AABB89A-5BD6-45FC-B48E-DCFE8CA2E82A}" destId="{BB3A6F65-0473-49B4-A757-299FF5D1253F}" srcOrd="5" destOrd="0" presId="urn:microsoft.com/office/officeart/2008/layout/LinedList"/>
    <dgm:cxn modelId="{12E2ACD4-89A7-40AF-A094-DF0B9D821458}" type="presParOf" srcId="{BB3A6F65-0473-49B4-A757-299FF5D1253F}" destId="{58604F6C-F1D3-442F-9726-E3A1769EBBEF}" srcOrd="0" destOrd="0" presId="urn:microsoft.com/office/officeart/2008/layout/LinedList"/>
    <dgm:cxn modelId="{18D29C43-565A-40AB-9F63-4B95FE684BFE}" type="presParOf" srcId="{BB3A6F65-0473-49B4-A757-299FF5D1253F}" destId="{9AC85CC9-B5B9-4AB2-9253-600D687C71BE}" srcOrd="1" destOrd="0" presId="urn:microsoft.com/office/officeart/2008/layout/LinedList"/>
    <dgm:cxn modelId="{A21A8CF4-C2DF-4345-9B6E-79A73506D9C5}" type="presParOf" srcId="{2AABB89A-5BD6-45FC-B48E-DCFE8CA2E82A}" destId="{F62BEE13-8AB0-4B89-B63F-BA9530448B88}" srcOrd="6" destOrd="0" presId="urn:microsoft.com/office/officeart/2008/layout/LinedList"/>
    <dgm:cxn modelId="{18622E5E-5094-4D25-9E57-28E9C70F721F}" type="presParOf" srcId="{2AABB89A-5BD6-45FC-B48E-DCFE8CA2E82A}" destId="{1194D487-E455-4F42-B900-F17B30BBEC46}" srcOrd="7" destOrd="0" presId="urn:microsoft.com/office/officeart/2008/layout/LinedList"/>
    <dgm:cxn modelId="{F747ABFC-7666-48C1-A88A-B0A706233DBE}" type="presParOf" srcId="{1194D487-E455-4F42-B900-F17B30BBEC46}" destId="{5D6F4DAE-2323-43F7-945B-E7B884E6BFB1}" srcOrd="0" destOrd="0" presId="urn:microsoft.com/office/officeart/2008/layout/LinedList"/>
    <dgm:cxn modelId="{A4A374AC-7FE5-49F3-B27F-47351D5090BA}" type="presParOf" srcId="{1194D487-E455-4F42-B900-F17B30BBEC46}" destId="{260F57D2-5663-4512-A82B-C9484848008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48FA05-FFE5-43C6-A688-AD12A82A6E5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AC63892-52A4-494A-9144-53F41503BD65}">
      <dgm:prSet/>
      <dgm:spPr/>
      <dgm:t>
        <a:bodyPr/>
        <a:lstStyle/>
        <a:p>
          <a:r>
            <a:rPr lang="en-IN" b="1" dirty="0"/>
            <a:t>Those technologies that include multiple medical devices, algorithms, and IT system that help in medical operations are known as healthcare technology.</a:t>
          </a:r>
          <a:endParaRPr lang="en-US" dirty="0"/>
        </a:p>
      </dgm:t>
    </dgm:pt>
    <dgm:pt modelId="{7D50D3AD-5475-4451-BC24-EE38E4D1F0F4}" type="parTrans" cxnId="{0995611A-9187-4ACF-A18E-5FB77A739A26}">
      <dgm:prSet/>
      <dgm:spPr/>
      <dgm:t>
        <a:bodyPr/>
        <a:lstStyle/>
        <a:p>
          <a:endParaRPr lang="en-US"/>
        </a:p>
      </dgm:t>
    </dgm:pt>
    <dgm:pt modelId="{3DA6AE37-055B-42B9-99FA-95AF5E60BB21}" type="sibTrans" cxnId="{0995611A-9187-4ACF-A18E-5FB77A739A26}">
      <dgm:prSet/>
      <dgm:spPr/>
      <dgm:t>
        <a:bodyPr/>
        <a:lstStyle/>
        <a:p>
          <a:endParaRPr lang="en-US"/>
        </a:p>
      </dgm:t>
    </dgm:pt>
    <dgm:pt modelId="{1224568E-6002-4F8E-B851-566C220E2267}">
      <dgm:prSet/>
      <dgm:spPr/>
      <dgm:t>
        <a:bodyPr/>
        <a:lstStyle/>
        <a:p>
          <a:r>
            <a:rPr lang="en-IN" b="1" dirty="0"/>
            <a:t>These technologies help in reducing errors, protecting privacy of patient, also improve overall care.</a:t>
          </a:r>
          <a:endParaRPr lang="en-US" dirty="0"/>
        </a:p>
      </dgm:t>
    </dgm:pt>
    <dgm:pt modelId="{0D0092EE-05F4-4EC8-BB6E-BA37865546AD}" type="parTrans" cxnId="{62742860-28DD-4DEA-858B-A1D27D91D7C4}">
      <dgm:prSet/>
      <dgm:spPr/>
      <dgm:t>
        <a:bodyPr/>
        <a:lstStyle/>
        <a:p>
          <a:endParaRPr lang="en-US"/>
        </a:p>
      </dgm:t>
    </dgm:pt>
    <dgm:pt modelId="{65BD7E37-F642-4036-AA21-1BD2726D7829}" type="sibTrans" cxnId="{62742860-28DD-4DEA-858B-A1D27D91D7C4}">
      <dgm:prSet/>
      <dgm:spPr/>
      <dgm:t>
        <a:bodyPr/>
        <a:lstStyle/>
        <a:p>
          <a:endParaRPr lang="en-US"/>
        </a:p>
      </dgm:t>
    </dgm:pt>
    <dgm:pt modelId="{B0A57D32-A2EA-4375-8446-11904591D72C}" type="pres">
      <dgm:prSet presAssocID="{DF48FA05-FFE5-43C6-A688-AD12A82A6E53}" presName="linear" presStyleCnt="0">
        <dgm:presLayoutVars>
          <dgm:animLvl val="lvl"/>
          <dgm:resizeHandles val="exact"/>
        </dgm:presLayoutVars>
      </dgm:prSet>
      <dgm:spPr/>
    </dgm:pt>
    <dgm:pt modelId="{1E93BA61-CD15-4D54-9ECD-491CDE3B2045}" type="pres">
      <dgm:prSet presAssocID="{2AC63892-52A4-494A-9144-53F41503BD65}" presName="parentText" presStyleLbl="node1" presStyleIdx="0" presStyleCnt="2" custLinFactY="-813" custLinFactNeighborX="91728" custLinFactNeighborY="-100000">
        <dgm:presLayoutVars>
          <dgm:chMax val="0"/>
          <dgm:bulletEnabled val="1"/>
        </dgm:presLayoutVars>
      </dgm:prSet>
      <dgm:spPr/>
    </dgm:pt>
    <dgm:pt modelId="{8FA0850F-0A6D-4C7F-B0D5-F9DB01A7E57C}" type="pres">
      <dgm:prSet presAssocID="{3DA6AE37-055B-42B9-99FA-95AF5E60BB21}" presName="spacer" presStyleCnt="0"/>
      <dgm:spPr/>
    </dgm:pt>
    <dgm:pt modelId="{EB3ED93F-D9FE-4F74-8B74-F1B18A4C1E63}" type="pres">
      <dgm:prSet presAssocID="{1224568E-6002-4F8E-B851-566C220E2267}" presName="parentText" presStyleLbl="node1" presStyleIdx="1" presStyleCnt="2">
        <dgm:presLayoutVars>
          <dgm:chMax val="0"/>
          <dgm:bulletEnabled val="1"/>
        </dgm:presLayoutVars>
      </dgm:prSet>
      <dgm:spPr/>
    </dgm:pt>
  </dgm:ptLst>
  <dgm:cxnLst>
    <dgm:cxn modelId="{0995611A-9187-4ACF-A18E-5FB77A739A26}" srcId="{DF48FA05-FFE5-43C6-A688-AD12A82A6E53}" destId="{2AC63892-52A4-494A-9144-53F41503BD65}" srcOrd="0" destOrd="0" parTransId="{7D50D3AD-5475-4451-BC24-EE38E4D1F0F4}" sibTransId="{3DA6AE37-055B-42B9-99FA-95AF5E60BB21}"/>
    <dgm:cxn modelId="{62742860-28DD-4DEA-858B-A1D27D91D7C4}" srcId="{DF48FA05-FFE5-43C6-A688-AD12A82A6E53}" destId="{1224568E-6002-4F8E-B851-566C220E2267}" srcOrd="1" destOrd="0" parTransId="{0D0092EE-05F4-4EC8-BB6E-BA37865546AD}" sibTransId="{65BD7E37-F642-4036-AA21-1BD2726D7829}"/>
    <dgm:cxn modelId="{5951CB46-AEA5-498C-957A-ED56F3FEF710}" type="presOf" srcId="{1224568E-6002-4F8E-B851-566C220E2267}" destId="{EB3ED93F-D9FE-4F74-8B74-F1B18A4C1E63}" srcOrd="0" destOrd="0" presId="urn:microsoft.com/office/officeart/2005/8/layout/vList2"/>
    <dgm:cxn modelId="{7BFC666B-733E-4503-A88C-5D8DDF83AC65}" type="presOf" srcId="{DF48FA05-FFE5-43C6-A688-AD12A82A6E53}" destId="{B0A57D32-A2EA-4375-8446-11904591D72C}" srcOrd="0" destOrd="0" presId="urn:microsoft.com/office/officeart/2005/8/layout/vList2"/>
    <dgm:cxn modelId="{9EB8D570-B1C8-4647-A0F2-CF49FF8999D6}" type="presOf" srcId="{2AC63892-52A4-494A-9144-53F41503BD65}" destId="{1E93BA61-CD15-4D54-9ECD-491CDE3B2045}" srcOrd="0" destOrd="0" presId="urn:microsoft.com/office/officeart/2005/8/layout/vList2"/>
    <dgm:cxn modelId="{EE6B0275-2008-4FE8-B617-A691B51888CC}" type="presParOf" srcId="{B0A57D32-A2EA-4375-8446-11904591D72C}" destId="{1E93BA61-CD15-4D54-9ECD-491CDE3B2045}" srcOrd="0" destOrd="0" presId="urn:microsoft.com/office/officeart/2005/8/layout/vList2"/>
    <dgm:cxn modelId="{FD42C9A5-3B56-458E-864F-61A5ADD073E7}" type="presParOf" srcId="{B0A57D32-A2EA-4375-8446-11904591D72C}" destId="{8FA0850F-0A6D-4C7F-B0D5-F9DB01A7E57C}" srcOrd="1" destOrd="0" presId="urn:microsoft.com/office/officeart/2005/8/layout/vList2"/>
    <dgm:cxn modelId="{5F8FBAE4-4A3A-479C-8AFC-BBD657FEC31E}" type="presParOf" srcId="{B0A57D32-A2EA-4375-8446-11904591D72C}" destId="{EB3ED93F-D9FE-4F74-8B74-F1B18A4C1E63}"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20F42A-FC99-427A-827B-EE3AB6E5EB0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8F8D220-4D78-4D7C-B675-C3FC48DFA1B7}">
      <dgm:prSet/>
      <dgm:spPr/>
      <dgm:t>
        <a:bodyPr/>
        <a:lstStyle/>
        <a:p>
          <a:pPr>
            <a:lnSpc>
              <a:spcPct val="100000"/>
            </a:lnSpc>
          </a:pPr>
          <a:r>
            <a:rPr lang="en-IN" b="1" dirty="0"/>
            <a:t>With the use of Artificial intelligence one can understand the information related to the patient health and can provide reviews accordingly in a diagnosis process.</a:t>
          </a:r>
          <a:endParaRPr lang="en-US" dirty="0"/>
        </a:p>
      </dgm:t>
    </dgm:pt>
    <dgm:pt modelId="{CE31DA78-161B-42CC-8209-ACA6FC1BC624}" type="parTrans" cxnId="{A9B9B43F-6FC2-46E4-AAED-6A17272A8D41}">
      <dgm:prSet/>
      <dgm:spPr/>
      <dgm:t>
        <a:bodyPr/>
        <a:lstStyle/>
        <a:p>
          <a:endParaRPr lang="en-US"/>
        </a:p>
      </dgm:t>
    </dgm:pt>
    <dgm:pt modelId="{DB253D3B-4C2A-4425-8FD5-8B0D5D358AF5}" type="sibTrans" cxnId="{A9B9B43F-6FC2-46E4-AAED-6A17272A8D41}">
      <dgm:prSet/>
      <dgm:spPr/>
      <dgm:t>
        <a:bodyPr/>
        <a:lstStyle/>
        <a:p>
          <a:endParaRPr lang="en-US"/>
        </a:p>
      </dgm:t>
    </dgm:pt>
    <dgm:pt modelId="{F96D1829-809F-42DA-AE57-C96ADB402175}">
      <dgm:prSet/>
      <dgm:spPr/>
      <dgm:t>
        <a:bodyPr/>
        <a:lstStyle/>
        <a:p>
          <a:pPr>
            <a:lnSpc>
              <a:spcPct val="100000"/>
            </a:lnSpc>
          </a:pPr>
          <a:r>
            <a:rPr lang="en-IN" b="1" dirty="0"/>
            <a:t>Processes related to the diagnosis can run continuously under the monitoring of these technologies.</a:t>
          </a:r>
          <a:endParaRPr lang="en-US" dirty="0"/>
        </a:p>
      </dgm:t>
    </dgm:pt>
    <dgm:pt modelId="{F9064DB7-F2C2-493D-9614-377DB286F092}" type="parTrans" cxnId="{3D707151-7437-4A36-9AFE-3BE486F3A8A0}">
      <dgm:prSet/>
      <dgm:spPr/>
      <dgm:t>
        <a:bodyPr/>
        <a:lstStyle/>
        <a:p>
          <a:endParaRPr lang="en-US"/>
        </a:p>
      </dgm:t>
    </dgm:pt>
    <dgm:pt modelId="{68B3D623-F6FA-4B9D-B45E-6EAC80F80AA4}" type="sibTrans" cxnId="{3D707151-7437-4A36-9AFE-3BE486F3A8A0}">
      <dgm:prSet/>
      <dgm:spPr/>
      <dgm:t>
        <a:bodyPr/>
        <a:lstStyle/>
        <a:p>
          <a:endParaRPr lang="en-US"/>
        </a:p>
      </dgm:t>
    </dgm:pt>
    <dgm:pt modelId="{E578C8C4-28B9-4E72-84BE-C75F8DC7A62E}" type="pres">
      <dgm:prSet presAssocID="{F920F42A-FC99-427A-827B-EE3AB6E5EB06}" presName="root" presStyleCnt="0">
        <dgm:presLayoutVars>
          <dgm:dir/>
          <dgm:resizeHandles val="exact"/>
        </dgm:presLayoutVars>
      </dgm:prSet>
      <dgm:spPr/>
    </dgm:pt>
    <dgm:pt modelId="{2E59FEB0-85F5-4CC0-8516-DC73B49419DA}" type="pres">
      <dgm:prSet presAssocID="{28F8D220-4D78-4D7C-B675-C3FC48DFA1B7}" presName="compNode" presStyleCnt="0"/>
      <dgm:spPr/>
    </dgm:pt>
    <dgm:pt modelId="{668EB0CE-17F5-4564-B3E4-BEBC2B6C1267}" type="pres">
      <dgm:prSet presAssocID="{28F8D220-4D78-4D7C-B675-C3FC48DFA1B7}" presName="bgRect" presStyleLbl="bgShp" presStyleIdx="0" presStyleCnt="2"/>
      <dgm:spPr/>
    </dgm:pt>
    <dgm:pt modelId="{44496746-E513-437C-B880-543C18FCF9D9}" type="pres">
      <dgm:prSet presAssocID="{28F8D220-4D78-4D7C-B675-C3FC48DFA1B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3044FD6B-683F-4098-97D2-7BDACC8A252B}" type="pres">
      <dgm:prSet presAssocID="{28F8D220-4D78-4D7C-B675-C3FC48DFA1B7}" presName="spaceRect" presStyleCnt="0"/>
      <dgm:spPr/>
    </dgm:pt>
    <dgm:pt modelId="{69522BBC-E50E-49A4-B003-09578EBEB3AA}" type="pres">
      <dgm:prSet presAssocID="{28F8D220-4D78-4D7C-B675-C3FC48DFA1B7}" presName="parTx" presStyleLbl="revTx" presStyleIdx="0" presStyleCnt="2">
        <dgm:presLayoutVars>
          <dgm:chMax val="0"/>
          <dgm:chPref val="0"/>
        </dgm:presLayoutVars>
      </dgm:prSet>
      <dgm:spPr/>
    </dgm:pt>
    <dgm:pt modelId="{93D4CF2A-C353-43F6-A014-EA0E7B9F9C5C}" type="pres">
      <dgm:prSet presAssocID="{DB253D3B-4C2A-4425-8FD5-8B0D5D358AF5}" presName="sibTrans" presStyleCnt="0"/>
      <dgm:spPr/>
    </dgm:pt>
    <dgm:pt modelId="{B77188CD-C921-42F4-967B-C6C631420227}" type="pres">
      <dgm:prSet presAssocID="{F96D1829-809F-42DA-AE57-C96ADB402175}" presName="compNode" presStyleCnt="0"/>
      <dgm:spPr/>
    </dgm:pt>
    <dgm:pt modelId="{FECD2171-1DBB-4DD1-99C7-D2BC6A83AD01}" type="pres">
      <dgm:prSet presAssocID="{F96D1829-809F-42DA-AE57-C96ADB402175}" presName="bgRect" presStyleLbl="bgShp" presStyleIdx="1" presStyleCnt="2"/>
      <dgm:spPr/>
    </dgm:pt>
    <dgm:pt modelId="{9E5F29FD-FB1A-43CD-84CC-2BD4849D3010}" type="pres">
      <dgm:prSet presAssocID="{F96D1829-809F-42DA-AE57-C96ADB40217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20789C21-EF08-4453-B546-65F48B163147}" type="pres">
      <dgm:prSet presAssocID="{F96D1829-809F-42DA-AE57-C96ADB402175}" presName="spaceRect" presStyleCnt="0"/>
      <dgm:spPr/>
    </dgm:pt>
    <dgm:pt modelId="{1530A10C-35F6-4932-8421-735BECF7F9D6}" type="pres">
      <dgm:prSet presAssocID="{F96D1829-809F-42DA-AE57-C96ADB402175}" presName="parTx" presStyleLbl="revTx" presStyleIdx="1" presStyleCnt="2">
        <dgm:presLayoutVars>
          <dgm:chMax val="0"/>
          <dgm:chPref val="0"/>
        </dgm:presLayoutVars>
      </dgm:prSet>
      <dgm:spPr/>
    </dgm:pt>
  </dgm:ptLst>
  <dgm:cxnLst>
    <dgm:cxn modelId="{A9B9B43F-6FC2-46E4-AAED-6A17272A8D41}" srcId="{F920F42A-FC99-427A-827B-EE3AB6E5EB06}" destId="{28F8D220-4D78-4D7C-B675-C3FC48DFA1B7}" srcOrd="0" destOrd="0" parTransId="{CE31DA78-161B-42CC-8209-ACA6FC1BC624}" sibTransId="{DB253D3B-4C2A-4425-8FD5-8B0D5D358AF5}"/>
    <dgm:cxn modelId="{3D707151-7437-4A36-9AFE-3BE486F3A8A0}" srcId="{F920F42A-FC99-427A-827B-EE3AB6E5EB06}" destId="{F96D1829-809F-42DA-AE57-C96ADB402175}" srcOrd="1" destOrd="0" parTransId="{F9064DB7-F2C2-493D-9614-377DB286F092}" sibTransId="{68B3D623-F6FA-4B9D-B45E-6EAC80F80AA4}"/>
    <dgm:cxn modelId="{CD931B82-2A18-4D8C-A41E-A9DDAC5B7F13}" type="presOf" srcId="{F920F42A-FC99-427A-827B-EE3AB6E5EB06}" destId="{E578C8C4-28B9-4E72-84BE-C75F8DC7A62E}" srcOrd="0" destOrd="0" presId="urn:microsoft.com/office/officeart/2018/2/layout/IconVerticalSolidList"/>
    <dgm:cxn modelId="{E98FC48A-4D97-4350-B831-7663BC542338}" type="presOf" srcId="{28F8D220-4D78-4D7C-B675-C3FC48DFA1B7}" destId="{69522BBC-E50E-49A4-B003-09578EBEB3AA}" srcOrd="0" destOrd="0" presId="urn:microsoft.com/office/officeart/2018/2/layout/IconVerticalSolidList"/>
    <dgm:cxn modelId="{FF60C0D8-C003-4910-907C-7B4057908791}" type="presOf" srcId="{F96D1829-809F-42DA-AE57-C96ADB402175}" destId="{1530A10C-35F6-4932-8421-735BECF7F9D6}" srcOrd="0" destOrd="0" presId="urn:microsoft.com/office/officeart/2018/2/layout/IconVerticalSolidList"/>
    <dgm:cxn modelId="{A4F46DA2-A3DF-4A93-BC5F-64DED416D77D}" type="presParOf" srcId="{E578C8C4-28B9-4E72-84BE-C75F8DC7A62E}" destId="{2E59FEB0-85F5-4CC0-8516-DC73B49419DA}" srcOrd="0" destOrd="0" presId="urn:microsoft.com/office/officeart/2018/2/layout/IconVerticalSolidList"/>
    <dgm:cxn modelId="{7E2C8756-05D3-40F2-87AB-ECF12B396F1B}" type="presParOf" srcId="{2E59FEB0-85F5-4CC0-8516-DC73B49419DA}" destId="{668EB0CE-17F5-4564-B3E4-BEBC2B6C1267}" srcOrd="0" destOrd="0" presId="urn:microsoft.com/office/officeart/2018/2/layout/IconVerticalSolidList"/>
    <dgm:cxn modelId="{AF1CF471-2AEA-4576-8BB6-83F0C374EA5C}" type="presParOf" srcId="{2E59FEB0-85F5-4CC0-8516-DC73B49419DA}" destId="{44496746-E513-437C-B880-543C18FCF9D9}" srcOrd="1" destOrd="0" presId="urn:microsoft.com/office/officeart/2018/2/layout/IconVerticalSolidList"/>
    <dgm:cxn modelId="{47315BCD-0E54-477B-AD19-0E1C8995712B}" type="presParOf" srcId="{2E59FEB0-85F5-4CC0-8516-DC73B49419DA}" destId="{3044FD6B-683F-4098-97D2-7BDACC8A252B}" srcOrd="2" destOrd="0" presId="urn:microsoft.com/office/officeart/2018/2/layout/IconVerticalSolidList"/>
    <dgm:cxn modelId="{67B0C36E-B5E2-4454-86B6-2457F934984E}" type="presParOf" srcId="{2E59FEB0-85F5-4CC0-8516-DC73B49419DA}" destId="{69522BBC-E50E-49A4-B003-09578EBEB3AA}" srcOrd="3" destOrd="0" presId="urn:microsoft.com/office/officeart/2018/2/layout/IconVerticalSolidList"/>
    <dgm:cxn modelId="{05FFEB39-6F06-4174-9A15-EA303AA4FED0}" type="presParOf" srcId="{E578C8C4-28B9-4E72-84BE-C75F8DC7A62E}" destId="{93D4CF2A-C353-43F6-A014-EA0E7B9F9C5C}" srcOrd="1" destOrd="0" presId="urn:microsoft.com/office/officeart/2018/2/layout/IconVerticalSolidList"/>
    <dgm:cxn modelId="{DA2AA0F4-3427-45D8-B6AF-B23D05FA8711}" type="presParOf" srcId="{E578C8C4-28B9-4E72-84BE-C75F8DC7A62E}" destId="{B77188CD-C921-42F4-967B-C6C631420227}" srcOrd="2" destOrd="0" presId="urn:microsoft.com/office/officeart/2018/2/layout/IconVerticalSolidList"/>
    <dgm:cxn modelId="{61E8C85D-7F28-41F1-B0AB-D20AB418ECC4}" type="presParOf" srcId="{B77188CD-C921-42F4-967B-C6C631420227}" destId="{FECD2171-1DBB-4DD1-99C7-D2BC6A83AD01}" srcOrd="0" destOrd="0" presId="urn:microsoft.com/office/officeart/2018/2/layout/IconVerticalSolidList"/>
    <dgm:cxn modelId="{72406A3B-A6E3-4D7F-AA23-C90CFDBB5DB9}" type="presParOf" srcId="{B77188CD-C921-42F4-967B-C6C631420227}" destId="{9E5F29FD-FB1A-43CD-84CC-2BD4849D3010}" srcOrd="1" destOrd="0" presId="urn:microsoft.com/office/officeart/2018/2/layout/IconVerticalSolidList"/>
    <dgm:cxn modelId="{379442E6-C4D6-4C33-9A51-4187DFD1A1FA}" type="presParOf" srcId="{B77188CD-C921-42F4-967B-C6C631420227}" destId="{20789C21-EF08-4453-B546-65F48B163147}" srcOrd="2" destOrd="0" presId="urn:microsoft.com/office/officeart/2018/2/layout/IconVerticalSolidList"/>
    <dgm:cxn modelId="{D4464044-5EA9-4C71-B478-CAD93CCA29F4}" type="presParOf" srcId="{B77188CD-C921-42F4-967B-C6C631420227}" destId="{1530A10C-35F6-4932-8421-735BECF7F9D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B87145D-99A1-406E-9042-0602C059097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8E39034-9879-405F-AEE8-AB5E4685F52C}">
      <dgm:prSet phldrT="[Text]" phldr="0"/>
      <dgm:spPr/>
      <dgm:t>
        <a:bodyPr/>
        <a:lstStyle/>
        <a:p>
          <a:pPr rtl="0"/>
          <a:r>
            <a:rPr lang="en-GB" dirty="0">
              <a:latin typeface="Century Gothic" panose="020B0502020202020204"/>
            </a:rPr>
            <a:t>Scale productivity </a:t>
          </a:r>
          <a:endParaRPr lang="en-GB" dirty="0"/>
        </a:p>
      </dgm:t>
    </dgm:pt>
    <dgm:pt modelId="{B1C0E603-5D03-4E29-8B7C-3E55BB6E87AA}" type="parTrans" cxnId="{51EBD56B-9D48-41CE-B503-4FE88F061FCD}">
      <dgm:prSet/>
      <dgm:spPr/>
      <dgm:t>
        <a:bodyPr/>
        <a:lstStyle/>
        <a:p>
          <a:endParaRPr lang="en-GB"/>
        </a:p>
      </dgm:t>
    </dgm:pt>
    <dgm:pt modelId="{460C5C02-FDF0-4394-9502-DAF11699A931}" type="sibTrans" cxnId="{51EBD56B-9D48-41CE-B503-4FE88F061FCD}">
      <dgm:prSet/>
      <dgm:spPr/>
      <dgm:t>
        <a:bodyPr/>
        <a:lstStyle/>
        <a:p>
          <a:endParaRPr lang="en-GB"/>
        </a:p>
      </dgm:t>
    </dgm:pt>
    <dgm:pt modelId="{D86851B9-25F6-4ACD-ABDC-BC9CE5CAD396}">
      <dgm:prSet phldrT="[Text]" phldr="0"/>
      <dgm:spPr/>
      <dgm:t>
        <a:bodyPr/>
        <a:lstStyle/>
        <a:p>
          <a:pPr rtl="0"/>
          <a:r>
            <a:rPr lang="en-GB" dirty="0">
              <a:latin typeface="Century Gothic" panose="020B0502020202020204"/>
            </a:rPr>
            <a:t>Improves patients outcomes</a:t>
          </a:r>
          <a:endParaRPr lang="en-GB" dirty="0"/>
        </a:p>
      </dgm:t>
    </dgm:pt>
    <dgm:pt modelId="{2D4C1050-DBF4-40BB-BD3A-02F4239E2824}" type="parTrans" cxnId="{995CEC43-3DCD-4938-8224-CAB85863FF13}">
      <dgm:prSet/>
      <dgm:spPr/>
      <dgm:t>
        <a:bodyPr/>
        <a:lstStyle/>
        <a:p>
          <a:endParaRPr lang="en-GB"/>
        </a:p>
      </dgm:t>
    </dgm:pt>
    <dgm:pt modelId="{3F0615DD-B6AB-4481-8FAE-F08A18E56011}" type="sibTrans" cxnId="{995CEC43-3DCD-4938-8224-CAB85863FF13}">
      <dgm:prSet/>
      <dgm:spPr/>
      <dgm:t>
        <a:bodyPr/>
        <a:lstStyle/>
        <a:p>
          <a:endParaRPr lang="en-GB"/>
        </a:p>
      </dgm:t>
    </dgm:pt>
    <dgm:pt modelId="{F2163D43-3C7B-4261-8DC2-03610DFB1FEF}">
      <dgm:prSet phldrT="[Text]" phldr="0"/>
      <dgm:spPr/>
      <dgm:t>
        <a:bodyPr/>
        <a:lstStyle/>
        <a:p>
          <a:pPr rtl="0"/>
          <a:r>
            <a:rPr lang="en-GB" dirty="0">
              <a:latin typeface="Century Gothic" panose="020B0502020202020204"/>
            </a:rPr>
            <a:t>Reduce Costs</a:t>
          </a:r>
          <a:endParaRPr lang="en-GB" dirty="0"/>
        </a:p>
      </dgm:t>
    </dgm:pt>
    <dgm:pt modelId="{08422500-0AA7-4BCC-BC3C-C033C22C6840}" type="parTrans" cxnId="{032BFE93-439D-4CBC-AA48-0C388E895955}">
      <dgm:prSet/>
      <dgm:spPr/>
      <dgm:t>
        <a:bodyPr/>
        <a:lstStyle/>
        <a:p>
          <a:endParaRPr lang="en-GB"/>
        </a:p>
      </dgm:t>
    </dgm:pt>
    <dgm:pt modelId="{BACC9211-C315-4639-9396-F8771A588468}" type="sibTrans" cxnId="{032BFE93-439D-4CBC-AA48-0C388E895955}">
      <dgm:prSet/>
      <dgm:spPr/>
      <dgm:t>
        <a:bodyPr/>
        <a:lstStyle/>
        <a:p>
          <a:endParaRPr lang="en-GB"/>
        </a:p>
      </dgm:t>
    </dgm:pt>
    <dgm:pt modelId="{CC71FD8D-68E6-47C9-993E-4E5D970AEC8D}">
      <dgm:prSet phldrT="[Text]" phldr="0"/>
      <dgm:spPr/>
      <dgm:t>
        <a:bodyPr/>
        <a:lstStyle/>
        <a:p>
          <a:pPr rtl="0"/>
          <a:r>
            <a:rPr lang="en-GB" dirty="0">
              <a:latin typeface="Century Gothic" panose="020B0502020202020204"/>
            </a:rPr>
            <a:t>Enhance staff satisfaction </a:t>
          </a:r>
          <a:endParaRPr lang="en-GB" dirty="0"/>
        </a:p>
      </dgm:t>
    </dgm:pt>
    <dgm:pt modelId="{3B70B824-EDDB-453F-B8C2-4C00CC2E076D}" type="parTrans" cxnId="{8B73BF27-7AD7-4E97-8780-4B90B806EE6E}">
      <dgm:prSet/>
      <dgm:spPr/>
      <dgm:t>
        <a:bodyPr/>
        <a:lstStyle/>
        <a:p>
          <a:endParaRPr lang="en-GB"/>
        </a:p>
      </dgm:t>
    </dgm:pt>
    <dgm:pt modelId="{E37BE4EC-AF74-4393-AAA3-D08477199BD8}" type="sibTrans" cxnId="{8B73BF27-7AD7-4E97-8780-4B90B806EE6E}">
      <dgm:prSet/>
      <dgm:spPr/>
      <dgm:t>
        <a:bodyPr/>
        <a:lstStyle/>
        <a:p>
          <a:endParaRPr lang="en-GB"/>
        </a:p>
      </dgm:t>
    </dgm:pt>
    <dgm:pt modelId="{E3732375-23C3-4B0A-8E95-29DB44EF6CD9}">
      <dgm:prSet phldrT="[Text]" phldr="0"/>
      <dgm:spPr/>
      <dgm:t>
        <a:bodyPr/>
        <a:lstStyle/>
        <a:p>
          <a:pPr rtl="0"/>
          <a:r>
            <a:rPr lang="en-GB" dirty="0">
              <a:latin typeface="Century Gothic" panose="020B0502020202020204"/>
            </a:rPr>
            <a:t>Increases diagnostic accuracy</a:t>
          </a:r>
          <a:endParaRPr lang="en-GB" dirty="0"/>
        </a:p>
      </dgm:t>
    </dgm:pt>
    <dgm:pt modelId="{07A4BE4F-E7E3-49AD-96A3-00F9DACD36D8}" type="parTrans" cxnId="{32180B0C-E24A-4808-886A-AA015771E39A}">
      <dgm:prSet/>
      <dgm:spPr/>
      <dgm:t>
        <a:bodyPr/>
        <a:lstStyle/>
        <a:p>
          <a:endParaRPr lang="en-GB"/>
        </a:p>
      </dgm:t>
    </dgm:pt>
    <dgm:pt modelId="{411876FB-F1E9-4E16-B66A-DE3BC5378C13}" type="sibTrans" cxnId="{32180B0C-E24A-4808-886A-AA015771E39A}">
      <dgm:prSet/>
      <dgm:spPr/>
      <dgm:t>
        <a:bodyPr/>
        <a:lstStyle/>
        <a:p>
          <a:endParaRPr lang="en-GB"/>
        </a:p>
      </dgm:t>
    </dgm:pt>
    <dgm:pt modelId="{66D57A62-3AAF-4E09-8F74-516C2D405536}" type="pres">
      <dgm:prSet presAssocID="{4B87145D-99A1-406E-9042-0602C0590978}" presName="diagram" presStyleCnt="0">
        <dgm:presLayoutVars>
          <dgm:dir/>
          <dgm:resizeHandles val="exact"/>
        </dgm:presLayoutVars>
      </dgm:prSet>
      <dgm:spPr/>
    </dgm:pt>
    <dgm:pt modelId="{E83FF8A8-5676-4374-BFC3-9C970CD3CE6A}" type="pres">
      <dgm:prSet presAssocID="{08E39034-9879-405F-AEE8-AB5E4685F52C}" presName="node" presStyleLbl="node1" presStyleIdx="0" presStyleCnt="5">
        <dgm:presLayoutVars>
          <dgm:bulletEnabled val="1"/>
        </dgm:presLayoutVars>
      </dgm:prSet>
      <dgm:spPr/>
    </dgm:pt>
    <dgm:pt modelId="{65207076-DE6E-4D85-9385-1EFA06F35AC4}" type="pres">
      <dgm:prSet presAssocID="{460C5C02-FDF0-4394-9502-DAF11699A931}" presName="sibTrans" presStyleCnt="0"/>
      <dgm:spPr/>
    </dgm:pt>
    <dgm:pt modelId="{AA8415EC-E874-447A-B874-F0ED1249B8FF}" type="pres">
      <dgm:prSet presAssocID="{D86851B9-25F6-4ACD-ABDC-BC9CE5CAD396}" presName="node" presStyleLbl="node1" presStyleIdx="1" presStyleCnt="5">
        <dgm:presLayoutVars>
          <dgm:bulletEnabled val="1"/>
        </dgm:presLayoutVars>
      </dgm:prSet>
      <dgm:spPr/>
    </dgm:pt>
    <dgm:pt modelId="{6488366C-4220-4CF3-B713-148AE3EF4559}" type="pres">
      <dgm:prSet presAssocID="{3F0615DD-B6AB-4481-8FAE-F08A18E56011}" presName="sibTrans" presStyleCnt="0"/>
      <dgm:spPr/>
    </dgm:pt>
    <dgm:pt modelId="{DEA7D7BA-9F20-4F69-A3D4-93AB78E8930B}" type="pres">
      <dgm:prSet presAssocID="{F2163D43-3C7B-4261-8DC2-03610DFB1FEF}" presName="node" presStyleLbl="node1" presStyleIdx="2" presStyleCnt="5">
        <dgm:presLayoutVars>
          <dgm:bulletEnabled val="1"/>
        </dgm:presLayoutVars>
      </dgm:prSet>
      <dgm:spPr/>
    </dgm:pt>
    <dgm:pt modelId="{877A2C86-3E82-4027-9444-35C21F19FBCF}" type="pres">
      <dgm:prSet presAssocID="{BACC9211-C315-4639-9396-F8771A588468}" presName="sibTrans" presStyleCnt="0"/>
      <dgm:spPr/>
    </dgm:pt>
    <dgm:pt modelId="{FC76E351-78B0-475F-A73C-A7D1533FD5BD}" type="pres">
      <dgm:prSet presAssocID="{CC71FD8D-68E6-47C9-993E-4E5D970AEC8D}" presName="node" presStyleLbl="node1" presStyleIdx="3" presStyleCnt="5">
        <dgm:presLayoutVars>
          <dgm:bulletEnabled val="1"/>
        </dgm:presLayoutVars>
      </dgm:prSet>
      <dgm:spPr/>
    </dgm:pt>
    <dgm:pt modelId="{CCC27DE6-5FB8-42C0-8075-D07F1E967DEE}" type="pres">
      <dgm:prSet presAssocID="{E37BE4EC-AF74-4393-AAA3-D08477199BD8}" presName="sibTrans" presStyleCnt="0"/>
      <dgm:spPr/>
    </dgm:pt>
    <dgm:pt modelId="{E0496739-0ECD-4A22-B47A-1AD76A9449B2}" type="pres">
      <dgm:prSet presAssocID="{E3732375-23C3-4B0A-8E95-29DB44EF6CD9}" presName="node" presStyleLbl="node1" presStyleIdx="4" presStyleCnt="5">
        <dgm:presLayoutVars>
          <dgm:bulletEnabled val="1"/>
        </dgm:presLayoutVars>
      </dgm:prSet>
      <dgm:spPr/>
    </dgm:pt>
  </dgm:ptLst>
  <dgm:cxnLst>
    <dgm:cxn modelId="{71D5B806-86ED-4C8E-8D1E-094AE38CAAEF}" type="presOf" srcId="{08E39034-9879-405F-AEE8-AB5E4685F52C}" destId="{E83FF8A8-5676-4374-BFC3-9C970CD3CE6A}" srcOrd="0" destOrd="0" presId="urn:microsoft.com/office/officeart/2005/8/layout/default"/>
    <dgm:cxn modelId="{5C2B5D08-7CFA-4FC8-830E-F709F239D308}" type="presOf" srcId="{E3732375-23C3-4B0A-8E95-29DB44EF6CD9}" destId="{E0496739-0ECD-4A22-B47A-1AD76A9449B2}" srcOrd="0" destOrd="0" presId="urn:microsoft.com/office/officeart/2005/8/layout/default"/>
    <dgm:cxn modelId="{32180B0C-E24A-4808-886A-AA015771E39A}" srcId="{4B87145D-99A1-406E-9042-0602C0590978}" destId="{E3732375-23C3-4B0A-8E95-29DB44EF6CD9}" srcOrd="4" destOrd="0" parTransId="{07A4BE4F-E7E3-49AD-96A3-00F9DACD36D8}" sibTransId="{411876FB-F1E9-4E16-B66A-DE3BC5378C13}"/>
    <dgm:cxn modelId="{8B73BF27-7AD7-4E97-8780-4B90B806EE6E}" srcId="{4B87145D-99A1-406E-9042-0602C0590978}" destId="{CC71FD8D-68E6-47C9-993E-4E5D970AEC8D}" srcOrd="3" destOrd="0" parTransId="{3B70B824-EDDB-453F-B8C2-4C00CC2E076D}" sibTransId="{E37BE4EC-AF74-4393-AAA3-D08477199BD8}"/>
    <dgm:cxn modelId="{E8B6F63B-9CFC-4994-9A02-F31436DF0404}" type="presOf" srcId="{F2163D43-3C7B-4261-8DC2-03610DFB1FEF}" destId="{DEA7D7BA-9F20-4F69-A3D4-93AB78E8930B}" srcOrd="0" destOrd="0" presId="urn:microsoft.com/office/officeart/2005/8/layout/default"/>
    <dgm:cxn modelId="{995CEC43-3DCD-4938-8224-CAB85863FF13}" srcId="{4B87145D-99A1-406E-9042-0602C0590978}" destId="{D86851B9-25F6-4ACD-ABDC-BC9CE5CAD396}" srcOrd="1" destOrd="0" parTransId="{2D4C1050-DBF4-40BB-BD3A-02F4239E2824}" sibTransId="{3F0615DD-B6AB-4481-8FAE-F08A18E56011}"/>
    <dgm:cxn modelId="{51EBD56B-9D48-41CE-B503-4FE88F061FCD}" srcId="{4B87145D-99A1-406E-9042-0602C0590978}" destId="{08E39034-9879-405F-AEE8-AB5E4685F52C}" srcOrd="0" destOrd="0" parTransId="{B1C0E603-5D03-4E29-8B7C-3E55BB6E87AA}" sibTransId="{460C5C02-FDF0-4394-9502-DAF11699A931}"/>
    <dgm:cxn modelId="{032BFE93-439D-4CBC-AA48-0C388E895955}" srcId="{4B87145D-99A1-406E-9042-0602C0590978}" destId="{F2163D43-3C7B-4261-8DC2-03610DFB1FEF}" srcOrd="2" destOrd="0" parTransId="{08422500-0AA7-4BCC-BC3C-C033C22C6840}" sibTransId="{BACC9211-C315-4639-9396-F8771A588468}"/>
    <dgm:cxn modelId="{C66A9398-7E56-42D2-BA9F-B15088E502DE}" type="presOf" srcId="{D86851B9-25F6-4ACD-ABDC-BC9CE5CAD396}" destId="{AA8415EC-E874-447A-B874-F0ED1249B8FF}" srcOrd="0" destOrd="0" presId="urn:microsoft.com/office/officeart/2005/8/layout/default"/>
    <dgm:cxn modelId="{6CEB3BB2-8901-4EC4-A254-C5FB4A14C0F5}" type="presOf" srcId="{CC71FD8D-68E6-47C9-993E-4E5D970AEC8D}" destId="{FC76E351-78B0-475F-A73C-A7D1533FD5BD}" srcOrd="0" destOrd="0" presId="urn:microsoft.com/office/officeart/2005/8/layout/default"/>
    <dgm:cxn modelId="{37A920EE-DDA1-4928-AC2F-A08F79A75D56}" type="presOf" srcId="{4B87145D-99A1-406E-9042-0602C0590978}" destId="{66D57A62-3AAF-4E09-8F74-516C2D405536}" srcOrd="0" destOrd="0" presId="urn:microsoft.com/office/officeart/2005/8/layout/default"/>
    <dgm:cxn modelId="{6562190C-5E80-468A-9CEE-6FD0C5E99642}" type="presParOf" srcId="{66D57A62-3AAF-4E09-8F74-516C2D405536}" destId="{E83FF8A8-5676-4374-BFC3-9C970CD3CE6A}" srcOrd="0" destOrd="0" presId="urn:microsoft.com/office/officeart/2005/8/layout/default"/>
    <dgm:cxn modelId="{90807BED-B7E9-4150-BC60-635F4DD666D6}" type="presParOf" srcId="{66D57A62-3AAF-4E09-8F74-516C2D405536}" destId="{65207076-DE6E-4D85-9385-1EFA06F35AC4}" srcOrd="1" destOrd="0" presId="urn:microsoft.com/office/officeart/2005/8/layout/default"/>
    <dgm:cxn modelId="{D1097157-1936-4986-BA30-AB8A0E625578}" type="presParOf" srcId="{66D57A62-3AAF-4E09-8F74-516C2D405536}" destId="{AA8415EC-E874-447A-B874-F0ED1249B8FF}" srcOrd="2" destOrd="0" presId="urn:microsoft.com/office/officeart/2005/8/layout/default"/>
    <dgm:cxn modelId="{B5DE527D-7318-4707-B5AE-F07776F1C717}" type="presParOf" srcId="{66D57A62-3AAF-4E09-8F74-516C2D405536}" destId="{6488366C-4220-4CF3-B713-148AE3EF4559}" srcOrd="3" destOrd="0" presId="urn:microsoft.com/office/officeart/2005/8/layout/default"/>
    <dgm:cxn modelId="{D7CDA8B7-ABF5-4FCB-9C66-03FA1E50FCA5}" type="presParOf" srcId="{66D57A62-3AAF-4E09-8F74-516C2D405536}" destId="{DEA7D7BA-9F20-4F69-A3D4-93AB78E8930B}" srcOrd="4" destOrd="0" presId="urn:microsoft.com/office/officeart/2005/8/layout/default"/>
    <dgm:cxn modelId="{1401CA3A-623E-4B1C-BE93-A5933F3E259C}" type="presParOf" srcId="{66D57A62-3AAF-4E09-8F74-516C2D405536}" destId="{877A2C86-3E82-4027-9444-35C21F19FBCF}" srcOrd="5" destOrd="0" presId="urn:microsoft.com/office/officeart/2005/8/layout/default"/>
    <dgm:cxn modelId="{4234FBB6-68A2-43D0-81C5-D66A90707335}" type="presParOf" srcId="{66D57A62-3AAF-4E09-8F74-516C2D405536}" destId="{FC76E351-78B0-475F-A73C-A7D1533FD5BD}" srcOrd="6" destOrd="0" presId="urn:microsoft.com/office/officeart/2005/8/layout/default"/>
    <dgm:cxn modelId="{13F2568A-0A1C-4E8B-A6BD-358FAF820D72}" type="presParOf" srcId="{66D57A62-3AAF-4E09-8F74-516C2D405536}" destId="{CCC27DE6-5FB8-42C0-8075-D07F1E967DEE}" srcOrd="7" destOrd="0" presId="urn:microsoft.com/office/officeart/2005/8/layout/default"/>
    <dgm:cxn modelId="{11B7E86D-EDAC-464A-B871-3BD775856513}" type="presParOf" srcId="{66D57A62-3AAF-4E09-8F74-516C2D405536}" destId="{E0496739-0ECD-4A22-B47A-1AD76A9449B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B1DCC06-E0BD-42B9-8C85-754E65AD035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45103F2-7E68-4924-9514-62CEDCEC9C64}">
      <dgm:prSet/>
      <dgm:spPr/>
      <dgm:t>
        <a:bodyPr/>
        <a:lstStyle/>
        <a:p>
          <a:r>
            <a:rPr lang="en-IN" b="1" dirty="0"/>
            <a:t>This type of technology allows a patient to know about the results of their tests that are done with EHR system.</a:t>
          </a:r>
          <a:endParaRPr lang="en-US" dirty="0"/>
        </a:p>
      </dgm:t>
    </dgm:pt>
    <dgm:pt modelId="{34D3EC1E-EBAB-41A8-834F-3E88ACB3E043}" type="parTrans" cxnId="{F575C7C1-69FE-4EDA-8363-712073F88E6F}">
      <dgm:prSet/>
      <dgm:spPr/>
      <dgm:t>
        <a:bodyPr/>
        <a:lstStyle/>
        <a:p>
          <a:endParaRPr lang="en-US"/>
        </a:p>
      </dgm:t>
    </dgm:pt>
    <dgm:pt modelId="{E9C4ECC3-A9AA-4DFE-BDB9-A7BE026F4D12}" type="sibTrans" cxnId="{F575C7C1-69FE-4EDA-8363-712073F88E6F}">
      <dgm:prSet/>
      <dgm:spPr/>
      <dgm:t>
        <a:bodyPr/>
        <a:lstStyle/>
        <a:p>
          <a:endParaRPr lang="en-US"/>
        </a:p>
      </dgm:t>
    </dgm:pt>
    <dgm:pt modelId="{C32ABD49-21FF-4819-AA95-7583829546D4}">
      <dgm:prSet/>
      <dgm:spPr/>
      <dgm:t>
        <a:bodyPr/>
        <a:lstStyle/>
        <a:p>
          <a:r>
            <a:rPr lang="en-IN" b="1"/>
            <a:t>Call schedule and follow appointments related to the healthcare.</a:t>
          </a:r>
          <a:endParaRPr lang="en-US"/>
        </a:p>
      </dgm:t>
    </dgm:pt>
    <dgm:pt modelId="{0CF86F89-6B23-4813-AD8B-A86638E96A92}" type="parTrans" cxnId="{102ADF90-0526-4BB7-B3A3-EFFBDBA5023B}">
      <dgm:prSet/>
      <dgm:spPr/>
      <dgm:t>
        <a:bodyPr/>
        <a:lstStyle/>
        <a:p>
          <a:endParaRPr lang="en-US"/>
        </a:p>
      </dgm:t>
    </dgm:pt>
    <dgm:pt modelId="{8CC2C760-B9C8-4E5F-B17C-09A4EDAF3C29}" type="sibTrans" cxnId="{102ADF90-0526-4BB7-B3A3-EFFBDBA5023B}">
      <dgm:prSet/>
      <dgm:spPr/>
      <dgm:t>
        <a:bodyPr/>
        <a:lstStyle/>
        <a:p>
          <a:endParaRPr lang="en-US"/>
        </a:p>
      </dgm:t>
    </dgm:pt>
    <dgm:pt modelId="{CEC591DF-959B-4155-BCA5-1EAF943FAD0A}">
      <dgm:prSet/>
      <dgm:spPr/>
      <dgm:t>
        <a:bodyPr/>
        <a:lstStyle/>
        <a:p>
          <a:r>
            <a:rPr lang="en-IN" b="1"/>
            <a:t>Can also inform about the bill generation and due date.</a:t>
          </a:r>
          <a:endParaRPr lang="en-US"/>
        </a:p>
      </dgm:t>
    </dgm:pt>
    <dgm:pt modelId="{5F9817EA-7061-465A-A1B4-D42462E813A7}" type="parTrans" cxnId="{5ABA7676-14B6-464A-A5D5-7A021729CCA4}">
      <dgm:prSet/>
      <dgm:spPr/>
      <dgm:t>
        <a:bodyPr/>
        <a:lstStyle/>
        <a:p>
          <a:endParaRPr lang="en-US"/>
        </a:p>
      </dgm:t>
    </dgm:pt>
    <dgm:pt modelId="{94812763-0EE9-4290-9253-1B0E585646AA}" type="sibTrans" cxnId="{5ABA7676-14B6-464A-A5D5-7A021729CCA4}">
      <dgm:prSet/>
      <dgm:spPr/>
      <dgm:t>
        <a:bodyPr/>
        <a:lstStyle/>
        <a:p>
          <a:endParaRPr lang="en-US"/>
        </a:p>
      </dgm:t>
    </dgm:pt>
    <dgm:pt modelId="{2267A464-3CFB-4A4C-8291-70E0B609E06C}">
      <dgm:prSet/>
      <dgm:spPr/>
      <dgm:t>
        <a:bodyPr/>
        <a:lstStyle/>
        <a:p>
          <a:r>
            <a:rPr lang="en-IN" b="1"/>
            <a:t>Patients can access their records with the use of system of digital communication.</a:t>
          </a:r>
          <a:endParaRPr lang="en-US"/>
        </a:p>
      </dgm:t>
    </dgm:pt>
    <dgm:pt modelId="{3F13872B-70FC-4815-A532-BBDFC19F07C1}" type="parTrans" cxnId="{1BC5D369-F8AE-42D1-8657-83E73E35E2A2}">
      <dgm:prSet/>
      <dgm:spPr/>
      <dgm:t>
        <a:bodyPr/>
        <a:lstStyle/>
        <a:p>
          <a:endParaRPr lang="en-US"/>
        </a:p>
      </dgm:t>
    </dgm:pt>
    <dgm:pt modelId="{F60E17F8-436E-43A9-878E-F2921ABFAD5E}" type="sibTrans" cxnId="{1BC5D369-F8AE-42D1-8657-83E73E35E2A2}">
      <dgm:prSet/>
      <dgm:spPr/>
      <dgm:t>
        <a:bodyPr/>
        <a:lstStyle/>
        <a:p>
          <a:endParaRPr lang="en-US"/>
        </a:p>
      </dgm:t>
    </dgm:pt>
    <dgm:pt modelId="{ACF41CA8-53C0-4DFB-9CC4-66946B08AD80}" type="pres">
      <dgm:prSet presAssocID="{4B1DCC06-E0BD-42B9-8C85-754E65AD0355}" presName="linear" presStyleCnt="0">
        <dgm:presLayoutVars>
          <dgm:animLvl val="lvl"/>
          <dgm:resizeHandles val="exact"/>
        </dgm:presLayoutVars>
      </dgm:prSet>
      <dgm:spPr/>
    </dgm:pt>
    <dgm:pt modelId="{C235BEA5-CE0E-41B1-9DEF-D6B6DCFDFBB5}" type="pres">
      <dgm:prSet presAssocID="{045103F2-7E68-4924-9514-62CEDCEC9C64}" presName="parentText" presStyleLbl="node1" presStyleIdx="0" presStyleCnt="4">
        <dgm:presLayoutVars>
          <dgm:chMax val="0"/>
          <dgm:bulletEnabled val="1"/>
        </dgm:presLayoutVars>
      </dgm:prSet>
      <dgm:spPr/>
    </dgm:pt>
    <dgm:pt modelId="{C684F703-6352-459B-9107-046AB92C0D5C}" type="pres">
      <dgm:prSet presAssocID="{E9C4ECC3-A9AA-4DFE-BDB9-A7BE026F4D12}" presName="spacer" presStyleCnt="0"/>
      <dgm:spPr/>
    </dgm:pt>
    <dgm:pt modelId="{D352BD8E-B75B-4585-99A3-DF4FC84F8EA0}" type="pres">
      <dgm:prSet presAssocID="{C32ABD49-21FF-4819-AA95-7583829546D4}" presName="parentText" presStyleLbl="node1" presStyleIdx="1" presStyleCnt="4">
        <dgm:presLayoutVars>
          <dgm:chMax val="0"/>
          <dgm:bulletEnabled val="1"/>
        </dgm:presLayoutVars>
      </dgm:prSet>
      <dgm:spPr/>
    </dgm:pt>
    <dgm:pt modelId="{003393AE-8428-4496-B3BD-10C8333E89B5}" type="pres">
      <dgm:prSet presAssocID="{8CC2C760-B9C8-4E5F-B17C-09A4EDAF3C29}" presName="spacer" presStyleCnt="0"/>
      <dgm:spPr/>
    </dgm:pt>
    <dgm:pt modelId="{2CB3F9CA-F839-47C9-8099-19BF7636F4C5}" type="pres">
      <dgm:prSet presAssocID="{CEC591DF-959B-4155-BCA5-1EAF943FAD0A}" presName="parentText" presStyleLbl="node1" presStyleIdx="2" presStyleCnt="4">
        <dgm:presLayoutVars>
          <dgm:chMax val="0"/>
          <dgm:bulletEnabled val="1"/>
        </dgm:presLayoutVars>
      </dgm:prSet>
      <dgm:spPr/>
    </dgm:pt>
    <dgm:pt modelId="{7284AC5C-717C-4CC4-A08E-719AE1F1FE72}" type="pres">
      <dgm:prSet presAssocID="{94812763-0EE9-4290-9253-1B0E585646AA}" presName="spacer" presStyleCnt="0"/>
      <dgm:spPr/>
    </dgm:pt>
    <dgm:pt modelId="{5A6731ED-A96C-4A97-A21F-254F6C971D57}" type="pres">
      <dgm:prSet presAssocID="{2267A464-3CFB-4A4C-8291-70E0B609E06C}" presName="parentText" presStyleLbl="node1" presStyleIdx="3" presStyleCnt="4">
        <dgm:presLayoutVars>
          <dgm:chMax val="0"/>
          <dgm:bulletEnabled val="1"/>
        </dgm:presLayoutVars>
      </dgm:prSet>
      <dgm:spPr/>
    </dgm:pt>
  </dgm:ptLst>
  <dgm:cxnLst>
    <dgm:cxn modelId="{1BC5D369-F8AE-42D1-8657-83E73E35E2A2}" srcId="{4B1DCC06-E0BD-42B9-8C85-754E65AD0355}" destId="{2267A464-3CFB-4A4C-8291-70E0B609E06C}" srcOrd="3" destOrd="0" parTransId="{3F13872B-70FC-4815-A532-BBDFC19F07C1}" sibTransId="{F60E17F8-436E-43A9-878E-F2921ABFAD5E}"/>
    <dgm:cxn modelId="{4495DF4C-278C-4083-B5E8-475CE3E58386}" type="presOf" srcId="{045103F2-7E68-4924-9514-62CEDCEC9C64}" destId="{C235BEA5-CE0E-41B1-9DEF-D6B6DCFDFBB5}" srcOrd="0" destOrd="0" presId="urn:microsoft.com/office/officeart/2005/8/layout/vList2"/>
    <dgm:cxn modelId="{5ABA7676-14B6-464A-A5D5-7A021729CCA4}" srcId="{4B1DCC06-E0BD-42B9-8C85-754E65AD0355}" destId="{CEC591DF-959B-4155-BCA5-1EAF943FAD0A}" srcOrd="2" destOrd="0" parTransId="{5F9817EA-7061-465A-A1B4-D42462E813A7}" sibTransId="{94812763-0EE9-4290-9253-1B0E585646AA}"/>
    <dgm:cxn modelId="{1855F77E-179A-47B4-A209-2BD892CF380D}" type="presOf" srcId="{4B1DCC06-E0BD-42B9-8C85-754E65AD0355}" destId="{ACF41CA8-53C0-4DFB-9CC4-66946B08AD80}" srcOrd="0" destOrd="0" presId="urn:microsoft.com/office/officeart/2005/8/layout/vList2"/>
    <dgm:cxn modelId="{D185F681-9AB3-4057-AE8D-A4E7E8C8309B}" type="presOf" srcId="{2267A464-3CFB-4A4C-8291-70E0B609E06C}" destId="{5A6731ED-A96C-4A97-A21F-254F6C971D57}" srcOrd="0" destOrd="0" presId="urn:microsoft.com/office/officeart/2005/8/layout/vList2"/>
    <dgm:cxn modelId="{102ADF90-0526-4BB7-B3A3-EFFBDBA5023B}" srcId="{4B1DCC06-E0BD-42B9-8C85-754E65AD0355}" destId="{C32ABD49-21FF-4819-AA95-7583829546D4}" srcOrd="1" destOrd="0" parTransId="{0CF86F89-6B23-4813-AD8B-A86638E96A92}" sibTransId="{8CC2C760-B9C8-4E5F-B17C-09A4EDAF3C29}"/>
    <dgm:cxn modelId="{80532C91-8976-45F7-A5FB-38E42DDAE866}" type="presOf" srcId="{CEC591DF-959B-4155-BCA5-1EAF943FAD0A}" destId="{2CB3F9CA-F839-47C9-8099-19BF7636F4C5}" srcOrd="0" destOrd="0" presId="urn:microsoft.com/office/officeart/2005/8/layout/vList2"/>
    <dgm:cxn modelId="{F575C7C1-69FE-4EDA-8363-712073F88E6F}" srcId="{4B1DCC06-E0BD-42B9-8C85-754E65AD0355}" destId="{045103F2-7E68-4924-9514-62CEDCEC9C64}" srcOrd="0" destOrd="0" parTransId="{34D3EC1E-EBAB-41A8-834F-3E88ACB3E043}" sibTransId="{E9C4ECC3-A9AA-4DFE-BDB9-A7BE026F4D12}"/>
    <dgm:cxn modelId="{D5F028E7-C98A-4F9A-878C-33FACC39EEF6}" type="presOf" srcId="{C32ABD49-21FF-4819-AA95-7583829546D4}" destId="{D352BD8E-B75B-4585-99A3-DF4FC84F8EA0}" srcOrd="0" destOrd="0" presId="urn:microsoft.com/office/officeart/2005/8/layout/vList2"/>
    <dgm:cxn modelId="{1CA55F6D-74DE-4136-8C25-6EBF471BAF25}" type="presParOf" srcId="{ACF41CA8-53C0-4DFB-9CC4-66946B08AD80}" destId="{C235BEA5-CE0E-41B1-9DEF-D6B6DCFDFBB5}" srcOrd="0" destOrd="0" presId="urn:microsoft.com/office/officeart/2005/8/layout/vList2"/>
    <dgm:cxn modelId="{0169E7B3-1438-416A-8F49-41DED18293C3}" type="presParOf" srcId="{ACF41CA8-53C0-4DFB-9CC4-66946B08AD80}" destId="{C684F703-6352-459B-9107-046AB92C0D5C}" srcOrd="1" destOrd="0" presId="urn:microsoft.com/office/officeart/2005/8/layout/vList2"/>
    <dgm:cxn modelId="{8665F68B-F10D-47A8-85E6-8BD5D794166B}" type="presParOf" srcId="{ACF41CA8-53C0-4DFB-9CC4-66946B08AD80}" destId="{D352BD8E-B75B-4585-99A3-DF4FC84F8EA0}" srcOrd="2" destOrd="0" presId="urn:microsoft.com/office/officeart/2005/8/layout/vList2"/>
    <dgm:cxn modelId="{E758D645-0D73-4482-9627-225F3C509DD0}" type="presParOf" srcId="{ACF41CA8-53C0-4DFB-9CC4-66946B08AD80}" destId="{003393AE-8428-4496-B3BD-10C8333E89B5}" srcOrd="3" destOrd="0" presId="urn:microsoft.com/office/officeart/2005/8/layout/vList2"/>
    <dgm:cxn modelId="{2B075287-1543-43D0-BF45-FC9E6EDB7A3E}" type="presParOf" srcId="{ACF41CA8-53C0-4DFB-9CC4-66946B08AD80}" destId="{2CB3F9CA-F839-47C9-8099-19BF7636F4C5}" srcOrd="4" destOrd="0" presId="urn:microsoft.com/office/officeart/2005/8/layout/vList2"/>
    <dgm:cxn modelId="{3B152234-7FAC-4246-B094-0800D1079A2D}" type="presParOf" srcId="{ACF41CA8-53C0-4DFB-9CC4-66946B08AD80}" destId="{7284AC5C-717C-4CC4-A08E-719AE1F1FE72}" srcOrd="5" destOrd="0" presId="urn:microsoft.com/office/officeart/2005/8/layout/vList2"/>
    <dgm:cxn modelId="{B7C85583-71BC-4CDA-9E9E-BED77043BA66}" type="presParOf" srcId="{ACF41CA8-53C0-4DFB-9CC4-66946B08AD80}" destId="{5A6731ED-A96C-4A97-A21F-254F6C971D57}"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D7BCD69-1B51-4EE4-B7DE-16B27ABF506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331F674-8D6E-4880-844B-975A86C6E406}">
      <dgm:prSet/>
      <dgm:spPr/>
      <dgm:t>
        <a:bodyPr/>
        <a:lstStyle/>
        <a:p>
          <a:pPr>
            <a:lnSpc>
              <a:spcPct val="100000"/>
            </a:lnSpc>
          </a:pPr>
          <a:r>
            <a:rPr lang="en-IN" b="1" dirty="0">
              <a:solidFill>
                <a:schemeClr val="bg1"/>
              </a:solidFill>
            </a:rPr>
            <a:t>Can enhance the self-care in very small ailments.</a:t>
          </a:r>
          <a:endParaRPr lang="en-US" dirty="0">
            <a:solidFill>
              <a:schemeClr val="bg1"/>
            </a:solidFill>
          </a:endParaRPr>
        </a:p>
      </dgm:t>
    </dgm:pt>
    <dgm:pt modelId="{615B8488-C0B4-4A79-B09D-F060ABC8A007}" type="parTrans" cxnId="{C7224476-7307-4EE7-A969-E2F78ECB53C8}">
      <dgm:prSet/>
      <dgm:spPr/>
      <dgm:t>
        <a:bodyPr/>
        <a:lstStyle/>
        <a:p>
          <a:endParaRPr lang="en-US"/>
        </a:p>
      </dgm:t>
    </dgm:pt>
    <dgm:pt modelId="{7515709E-736D-4B79-AB81-13BF85C7FA76}" type="sibTrans" cxnId="{C7224476-7307-4EE7-A969-E2F78ECB53C8}">
      <dgm:prSet/>
      <dgm:spPr/>
      <dgm:t>
        <a:bodyPr/>
        <a:lstStyle/>
        <a:p>
          <a:pPr>
            <a:lnSpc>
              <a:spcPct val="100000"/>
            </a:lnSpc>
          </a:pPr>
          <a:endParaRPr lang="en-US"/>
        </a:p>
      </dgm:t>
    </dgm:pt>
    <dgm:pt modelId="{B8274CCE-43A0-4ED5-8595-E220491C826F}">
      <dgm:prSet/>
      <dgm:spPr/>
      <dgm:t>
        <a:bodyPr/>
        <a:lstStyle/>
        <a:p>
          <a:pPr>
            <a:lnSpc>
              <a:spcPct val="100000"/>
            </a:lnSpc>
          </a:pPr>
          <a:r>
            <a:rPr lang="en-IN" b="1" dirty="0">
              <a:solidFill>
                <a:schemeClr val="bg1"/>
              </a:solidFill>
            </a:rPr>
            <a:t>Ensure the check-up done with digital health tools and services.</a:t>
          </a:r>
          <a:endParaRPr lang="en-US" dirty="0">
            <a:solidFill>
              <a:schemeClr val="bg1"/>
            </a:solidFill>
          </a:endParaRPr>
        </a:p>
      </dgm:t>
    </dgm:pt>
    <dgm:pt modelId="{33046DB1-7C55-4D89-A479-65F44EBA78E4}" type="parTrans" cxnId="{BEBA9BF9-D23A-4C65-A3AD-1848EDFFE15D}">
      <dgm:prSet/>
      <dgm:spPr/>
      <dgm:t>
        <a:bodyPr/>
        <a:lstStyle/>
        <a:p>
          <a:endParaRPr lang="en-US"/>
        </a:p>
      </dgm:t>
    </dgm:pt>
    <dgm:pt modelId="{2DD16544-2B9D-4178-8D9B-F9AAA82D729B}" type="sibTrans" cxnId="{BEBA9BF9-D23A-4C65-A3AD-1848EDFFE15D}">
      <dgm:prSet/>
      <dgm:spPr/>
      <dgm:t>
        <a:bodyPr/>
        <a:lstStyle/>
        <a:p>
          <a:pPr>
            <a:lnSpc>
              <a:spcPct val="100000"/>
            </a:lnSpc>
          </a:pPr>
          <a:endParaRPr lang="en-US"/>
        </a:p>
      </dgm:t>
    </dgm:pt>
    <dgm:pt modelId="{36D189A7-363F-4BDC-A1B0-714EF7CEE22C}">
      <dgm:prSet/>
      <dgm:spPr/>
      <dgm:t>
        <a:bodyPr/>
        <a:lstStyle/>
        <a:p>
          <a:pPr>
            <a:lnSpc>
              <a:spcPct val="100000"/>
            </a:lnSpc>
          </a:pPr>
          <a:r>
            <a:rPr lang="en-IN" b="1" dirty="0">
              <a:solidFill>
                <a:schemeClr val="bg1"/>
              </a:solidFill>
            </a:rPr>
            <a:t>Managing time can be more efficient with the use of digital technologies.</a:t>
          </a:r>
          <a:endParaRPr lang="en-US" dirty="0">
            <a:solidFill>
              <a:schemeClr val="bg1"/>
            </a:solidFill>
          </a:endParaRPr>
        </a:p>
      </dgm:t>
    </dgm:pt>
    <dgm:pt modelId="{76586B26-F744-4086-91F7-98AF651508C2}" type="parTrans" cxnId="{D344D446-6EAB-4BC9-AD83-9614531255CB}">
      <dgm:prSet/>
      <dgm:spPr/>
      <dgm:t>
        <a:bodyPr/>
        <a:lstStyle/>
        <a:p>
          <a:endParaRPr lang="en-US"/>
        </a:p>
      </dgm:t>
    </dgm:pt>
    <dgm:pt modelId="{F27D4546-A813-4EA2-B297-D73FECB5B15A}" type="sibTrans" cxnId="{D344D446-6EAB-4BC9-AD83-9614531255CB}">
      <dgm:prSet/>
      <dgm:spPr/>
      <dgm:t>
        <a:bodyPr/>
        <a:lstStyle/>
        <a:p>
          <a:pPr>
            <a:lnSpc>
              <a:spcPct val="100000"/>
            </a:lnSpc>
          </a:pPr>
          <a:endParaRPr lang="en-US"/>
        </a:p>
      </dgm:t>
    </dgm:pt>
    <dgm:pt modelId="{A83A7E7B-5441-4AB6-AF90-7E60849BAE44}">
      <dgm:prSet/>
      <dgm:spPr/>
      <dgm:t>
        <a:bodyPr/>
        <a:lstStyle/>
        <a:p>
          <a:pPr>
            <a:lnSpc>
              <a:spcPct val="100000"/>
            </a:lnSpc>
          </a:pPr>
          <a:r>
            <a:rPr lang="en-IN" b="1" dirty="0">
              <a:solidFill>
                <a:schemeClr val="bg1"/>
              </a:solidFill>
            </a:rPr>
            <a:t>Cost management can be easier in the use of digital technologies</a:t>
          </a:r>
          <a:endParaRPr lang="en-US" dirty="0">
            <a:solidFill>
              <a:schemeClr val="bg1"/>
            </a:solidFill>
          </a:endParaRPr>
        </a:p>
      </dgm:t>
    </dgm:pt>
    <dgm:pt modelId="{7C271160-BEF4-4F9B-8F5D-91F8223C2C5A}" type="parTrans" cxnId="{E9F6E87C-87E7-466D-9FBE-ADF065CB7298}">
      <dgm:prSet/>
      <dgm:spPr/>
      <dgm:t>
        <a:bodyPr/>
        <a:lstStyle/>
        <a:p>
          <a:endParaRPr lang="en-US"/>
        </a:p>
      </dgm:t>
    </dgm:pt>
    <dgm:pt modelId="{06FE6FDC-825D-4421-B265-F555AC9C8969}" type="sibTrans" cxnId="{E9F6E87C-87E7-466D-9FBE-ADF065CB7298}">
      <dgm:prSet/>
      <dgm:spPr/>
      <dgm:t>
        <a:bodyPr/>
        <a:lstStyle/>
        <a:p>
          <a:endParaRPr lang="en-US"/>
        </a:p>
      </dgm:t>
    </dgm:pt>
    <dgm:pt modelId="{3065B4F1-8EF4-488A-A366-9677E9728A07}" type="pres">
      <dgm:prSet presAssocID="{9D7BCD69-1B51-4EE4-B7DE-16B27ABF5064}" presName="root" presStyleCnt="0">
        <dgm:presLayoutVars>
          <dgm:dir/>
          <dgm:resizeHandles val="exact"/>
        </dgm:presLayoutVars>
      </dgm:prSet>
      <dgm:spPr/>
    </dgm:pt>
    <dgm:pt modelId="{4B2CFF2B-998B-4A9A-8262-259059127AED}" type="pres">
      <dgm:prSet presAssocID="{9D7BCD69-1B51-4EE4-B7DE-16B27ABF5064}" presName="container" presStyleCnt="0">
        <dgm:presLayoutVars>
          <dgm:dir/>
          <dgm:resizeHandles val="exact"/>
        </dgm:presLayoutVars>
      </dgm:prSet>
      <dgm:spPr/>
    </dgm:pt>
    <dgm:pt modelId="{8947391E-B296-49B2-B1E7-806B7AE6DF81}" type="pres">
      <dgm:prSet presAssocID="{C331F674-8D6E-4880-844B-975A86C6E406}" presName="compNode" presStyleCnt="0"/>
      <dgm:spPr/>
    </dgm:pt>
    <dgm:pt modelId="{53676AA6-C463-4B78-9F1A-31B660E74D12}" type="pres">
      <dgm:prSet presAssocID="{C331F674-8D6E-4880-844B-975A86C6E406}" presName="iconBgRect" presStyleLbl="bgShp" presStyleIdx="0" presStyleCnt="4"/>
      <dgm:spPr/>
    </dgm:pt>
    <dgm:pt modelId="{2E4521C9-316A-47DA-8B09-3954CB845291}" type="pres">
      <dgm:prSet presAssocID="{C331F674-8D6E-4880-844B-975A86C6E40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BB312215-026D-4382-8285-091E88DC3A47}" type="pres">
      <dgm:prSet presAssocID="{C331F674-8D6E-4880-844B-975A86C6E406}" presName="spaceRect" presStyleCnt="0"/>
      <dgm:spPr/>
    </dgm:pt>
    <dgm:pt modelId="{4F744CE7-431A-44D2-BA43-8EDDF1C0854C}" type="pres">
      <dgm:prSet presAssocID="{C331F674-8D6E-4880-844B-975A86C6E406}" presName="textRect" presStyleLbl="revTx" presStyleIdx="0" presStyleCnt="4">
        <dgm:presLayoutVars>
          <dgm:chMax val="1"/>
          <dgm:chPref val="1"/>
        </dgm:presLayoutVars>
      </dgm:prSet>
      <dgm:spPr/>
    </dgm:pt>
    <dgm:pt modelId="{9312C0B5-14A9-483E-A6B2-4666CF08BA53}" type="pres">
      <dgm:prSet presAssocID="{7515709E-736D-4B79-AB81-13BF85C7FA76}" presName="sibTrans" presStyleLbl="sibTrans2D1" presStyleIdx="0" presStyleCnt="0"/>
      <dgm:spPr/>
    </dgm:pt>
    <dgm:pt modelId="{A2D6490A-9A10-487A-B7C1-522E0E233012}" type="pres">
      <dgm:prSet presAssocID="{B8274CCE-43A0-4ED5-8595-E220491C826F}" presName="compNode" presStyleCnt="0"/>
      <dgm:spPr/>
    </dgm:pt>
    <dgm:pt modelId="{30A88AEF-3141-4498-B2F8-8274A413EF47}" type="pres">
      <dgm:prSet presAssocID="{B8274CCE-43A0-4ED5-8595-E220491C826F}" presName="iconBgRect" presStyleLbl="bgShp" presStyleIdx="1" presStyleCnt="4"/>
      <dgm:spPr/>
    </dgm:pt>
    <dgm:pt modelId="{772BFD0B-FCEF-440C-BB79-D2F73F1F160B}" type="pres">
      <dgm:prSet presAssocID="{B8274CCE-43A0-4ED5-8595-E220491C826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7E63BC2A-80B7-4B40-9445-DDD2D526C200}" type="pres">
      <dgm:prSet presAssocID="{B8274CCE-43A0-4ED5-8595-E220491C826F}" presName="spaceRect" presStyleCnt="0"/>
      <dgm:spPr/>
    </dgm:pt>
    <dgm:pt modelId="{DE907807-B30B-4586-9D84-BE11F9DA5EE0}" type="pres">
      <dgm:prSet presAssocID="{B8274CCE-43A0-4ED5-8595-E220491C826F}" presName="textRect" presStyleLbl="revTx" presStyleIdx="1" presStyleCnt="4">
        <dgm:presLayoutVars>
          <dgm:chMax val="1"/>
          <dgm:chPref val="1"/>
        </dgm:presLayoutVars>
      </dgm:prSet>
      <dgm:spPr/>
    </dgm:pt>
    <dgm:pt modelId="{B65E2850-A8A4-409E-B4CC-E7DF7F080E0A}" type="pres">
      <dgm:prSet presAssocID="{2DD16544-2B9D-4178-8D9B-F9AAA82D729B}" presName="sibTrans" presStyleLbl="sibTrans2D1" presStyleIdx="0" presStyleCnt="0"/>
      <dgm:spPr/>
    </dgm:pt>
    <dgm:pt modelId="{E76703E4-BD19-46BD-854F-8923EEDE5177}" type="pres">
      <dgm:prSet presAssocID="{36D189A7-363F-4BDC-A1B0-714EF7CEE22C}" presName="compNode" presStyleCnt="0"/>
      <dgm:spPr/>
    </dgm:pt>
    <dgm:pt modelId="{8284D7C4-6532-4129-962A-2A72F01852BF}" type="pres">
      <dgm:prSet presAssocID="{36D189A7-363F-4BDC-A1B0-714EF7CEE22C}" presName="iconBgRect" presStyleLbl="bgShp" presStyleIdx="2" presStyleCnt="4"/>
      <dgm:spPr/>
    </dgm:pt>
    <dgm:pt modelId="{156ED441-FC72-4CF7-AF4B-27509209FA7E}" type="pres">
      <dgm:prSet presAssocID="{36D189A7-363F-4BDC-A1B0-714EF7CEE22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0792D600-CA1A-41DB-BED7-C2D58B32F684}" type="pres">
      <dgm:prSet presAssocID="{36D189A7-363F-4BDC-A1B0-714EF7CEE22C}" presName="spaceRect" presStyleCnt="0"/>
      <dgm:spPr/>
    </dgm:pt>
    <dgm:pt modelId="{9E0DE121-7B40-45C9-8908-D0B683D1E761}" type="pres">
      <dgm:prSet presAssocID="{36D189A7-363F-4BDC-A1B0-714EF7CEE22C}" presName="textRect" presStyleLbl="revTx" presStyleIdx="2" presStyleCnt="4">
        <dgm:presLayoutVars>
          <dgm:chMax val="1"/>
          <dgm:chPref val="1"/>
        </dgm:presLayoutVars>
      </dgm:prSet>
      <dgm:spPr/>
    </dgm:pt>
    <dgm:pt modelId="{49A5855F-A45D-4EB8-89B0-37C8AD3457EE}" type="pres">
      <dgm:prSet presAssocID="{F27D4546-A813-4EA2-B297-D73FECB5B15A}" presName="sibTrans" presStyleLbl="sibTrans2D1" presStyleIdx="0" presStyleCnt="0"/>
      <dgm:spPr/>
    </dgm:pt>
    <dgm:pt modelId="{F9C07E95-BB48-4DB5-A8C8-2D79DF3552D0}" type="pres">
      <dgm:prSet presAssocID="{A83A7E7B-5441-4AB6-AF90-7E60849BAE44}" presName="compNode" presStyleCnt="0"/>
      <dgm:spPr/>
    </dgm:pt>
    <dgm:pt modelId="{454552FC-A5B5-4BF1-9F8B-771483939129}" type="pres">
      <dgm:prSet presAssocID="{A83A7E7B-5441-4AB6-AF90-7E60849BAE44}" presName="iconBgRect" presStyleLbl="bgShp" presStyleIdx="3" presStyleCnt="4"/>
      <dgm:spPr/>
    </dgm:pt>
    <dgm:pt modelId="{C70C27BB-621E-4229-922D-A8ED35878EEE}" type="pres">
      <dgm:prSet presAssocID="{A83A7E7B-5441-4AB6-AF90-7E60849BAE4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D8826DF6-32EA-4CDF-9694-F5E3C9E3C134}" type="pres">
      <dgm:prSet presAssocID="{A83A7E7B-5441-4AB6-AF90-7E60849BAE44}" presName="spaceRect" presStyleCnt="0"/>
      <dgm:spPr/>
    </dgm:pt>
    <dgm:pt modelId="{DF448A5E-4306-4A99-A7A3-0740D489B465}" type="pres">
      <dgm:prSet presAssocID="{A83A7E7B-5441-4AB6-AF90-7E60849BAE44}" presName="textRect" presStyleLbl="revTx" presStyleIdx="3" presStyleCnt="4">
        <dgm:presLayoutVars>
          <dgm:chMax val="1"/>
          <dgm:chPref val="1"/>
        </dgm:presLayoutVars>
      </dgm:prSet>
      <dgm:spPr/>
    </dgm:pt>
  </dgm:ptLst>
  <dgm:cxnLst>
    <dgm:cxn modelId="{F3663D0F-0E92-47E4-8151-85723752673A}" type="presOf" srcId="{F27D4546-A813-4EA2-B297-D73FECB5B15A}" destId="{49A5855F-A45D-4EB8-89B0-37C8AD3457EE}" srcOrd="0" destOrd="0" presId="urn:microsoft.com/office/officeart/2018/2/layout/IconCircleList"/>
    <dgm:cxn modelId="{894ED632-877B-456C-AF58-9315EF48CE50}" type="presOf" srcId="{B8274CCE-43A0-4ED5-8595-E220491C826F}" destId="{DE907807-B30B-4586-9D84-BE11F9DA5EE0}" srcOrd="0" destOrd="0" presId="urn:microsoft.com/office/officeart/2018/2/layout/IconCircleList"/>
    <dgm:cxn modelId="{6C3CCE36-6A31-425A-9608-3899CCE90578}" type="presOf" srcId="{C331F674-8D6E-4880-844B-975A86C6E406}" destId="{4F744CE7-431A-44D2-BA43-8EDDF1C0854C}" srcOrd="0" destOrd="0" presId="urn:microsoft.com/office/officeart/2018/2/layout/IconCircleList"/>
    <dgm:cxn modelId="{D344D446-6EAB-4BC9-AD83-9614531255CB}" srcId="{9D7BCD69-1B51-4EE4-B7DE-16B27ABF5064}" destId="{36D189A7-363F-4BDC-A1B0-714EF7CEE22C}" srcOrd="2" destOrd="0" parTransId="{76586B26-F744-4086-91F7-98AF651508C2}" sibTransId="{F27D4546-A813-4EA2-B297-D73FECB5B15A}"/>
    <dgm:cxn modelId="{C7224476-7307-4EE7-A969-E2F78ECB53C8}" srcId="{9D7BCD69-1B51-4EE4-B7DE-16B27ABF5064}" destId="{C331F674-8D6E-4880-844B-975A86C6E406}" srcOrd="0" destOrd="0" parTransId="{615B8488-C0B4-4A79-B09D-F060ABC8A007}" sibTransId="{7515709E-736D-4B79-AB81-13BF85C7FA76}"/>
    <dgm:cxn modelId="{3994667A-9B28-4283-B370-EFC3C67E4646}" type="presOf" srcId="{7515709E-736D-4B79-AB81-13BF85C7FA76}" destId="{9312C0B5-14A9-483E-A6B2-4666CF08BA53}" srcOrd="0" destOrd="0" presId="urn:microsoft.com/office/officeart/2018/2/layout/IconCircleList"/>
    <dgm:cxn modelId="{E9F6E87C-87E7-466D-9FBE-ADF065CB7298}" srcId="{9D7BCD69-1B51-4EE4-B7DE-16B27ABF5064}" destId="{A83A7E7B-5441-4AB6-AF90-7E60849BAE44}" srcOrd="3" destOrd="0" parTransId="{7C271160-BEF4-4F9B-8F5D-91F8223C2C5A}" sibTransId="{06FE6FDC-825D-4421-B265-F555AC9C8969}"/>
    <dgm:cxn modelId="{87B141C8-E294-4340-8DCB-C1C9BF4B997E}" type="presOf" srcId="{2DD16544-2B9D-4178-8D9B-F9AAA82D729B}" destId="{B65E2850-A8A4-409E-B4CC-E7DF7F080E0A}" srcOrd="0" destOrd="0" presId="urn:microsoft.com/office/officeart/2018/2/layout/IconCircleList"/>
    <dgm:cxn modelId="{E4A058EA-D2AC-4CFA-BF85-DC6091EDAAA3}" type="presOf" srcId="{9D7BCD69-1B51-4EE4-B7DE-16B27ABF5064}" destId="{3065B4F1-8EF4-488A-A366-9677E9728A07}" srcOrd="0" destOrd="0" presId="urn:microsoft.com/office/officeart/2018/2/layout/IconCircleList"/>
    <dgm:cxn modelId="{BEBA9BF9-D23A-4C65-A3AD-1848EDFFE15D}" srcId="{9D7BCD69-1B51-4EE4-B7DE-16B27ABF5064}" destId="{B8274CCE-43A0-4ED5-8595-E220491C826F}" srcOrd="1" destOrd="0" parTransId="{33046DB1-7C55-4D89-A479-65F44EBA78E4}" sibTransId="{2DD16544-2B9D-4178-8D9B-F9AAA82D729B}"/>
    <dgm:cxn modelId="{41184BFC-0873-4E8C-9726-DB059C20987E}" type="presOf" srcId="{36D189A7-363F-4BDC-A1B0-714EF7CEE22C}" destId="{9E0DE121-7B40-45C9-8908-D0B683D1E761}" srcOrd="0" destOrd="0" presId="urn:microsoft.com/office/officeart/2018/2/layout/IconCircleList"/>
    <dgm:cxn modelId="{86C0AAFE-525F-4653-AE04-C4C0A0655E07}" type="presOf" srcId="{A83A7E7B-5441-4AB6-AF90-7E60849BAE44}" destId="{DF448A5E-4306-4A99-A7A3-0740D489B465}" srcOrd="0" destOrd="0" presId="urn:microsoft.com/office/officeart/2018/2/layout/IconCircleList"/>
    <dgm:cxn modelId="{A28598A5-C12A-498C-916A-1E975D01BC59}" type="presParOf" srcId="{3065B4F1-8EF4-488A-A366-9677E9728A07}" destId="{4B2CFF2B-998B-4A9A-8262-259059127AED}" srcOrd="0" destOrd="0" presId="urn:microsoft.com/office/officeart/2018/2/layout/IconCircleList"/>
    <dgm:cxn modelId="{ABC5DBD9-1DAD-49DB-B36F-4B572BC3E57B}" type="presParOf" srcId="{4B2CFF2B-998B-4A9A-8262-259059127AED}" destId="{8947391E-B296-49B2-B1E7-806B7AE6DF81}" srcOrd="0" destOrd="0" presId="urn:microsoft.com/office/officeart/2018/2/layout/IconCircleList"/>
    <dgm:cxn modelId="{5DFEE7F4-73AF-4033-8AC5-6B5A9C2BF249}" type="presParOf" srcId="{8947391E-B296-49B2-B1E7-806B7AE6DF81}" destId="{53676AA6-C463-4B78-9F1A-31B660E74D12}" srcOrd="0" destOrd="0" presId="urn:microsoft.com/office/officeart/2018/2/layout/IconCircleList"/>
    <dgm:cxn modelId="{02ADC023-ECE8-4FA4-9E1A-A7F9C89B2A51}" type="presParOf" srcId="{8947391E-B296-49B2-B1E7-806B7AE6DF81}" destId="{2E4521C9-316A-47DA-8B09-3954CB845291}" srcOrd="1" destOrd="0" presId="urn:microsoft.com/office/officeart/2018/2/layout/IconCircleList"/>
    <dgm:cxn modelId="{14ADE8F7-FCE1-48FC-9EED-DC488DF9A539}" type="presParOf" srcId="{8947391E-B296-49B2-B1E7-806B7AE6DF81}" destId="{BB312215-026D-4382-8285-091E88DC3A47}" srcOrd="2" destOrd="0" presId="urn:microsoft.com/office/officeart/2018/2/layout/IconCircleList"/>
    <dgm:cxn modelId="{50721749-EB86-4308-9336-BA217657D07E}" type="presParOf" srcId="{8947391E-B296-49B2-B1E7-806B7AE6DF81}" destId="{4F744CE7-431A-44D2-BA43-8EDDF1C0854C}" srcOrd="3" destOrd="0" presId="urn:microsoft.com/office/officeart/2018/2/layout/IconCircleList"/>
    <dgm:cxn modelId="{0BFB8BF9-2C74-43FF-AD89-60458340BBE4}" type="presParOf" srcId="{4B2CFF2B-998B-4A9A-8262-259059127AED}" destId="{9312C0B5-14A9-483E-A6B2-4666CF08BA53}" srcOrd="1" destOrd="0" presId="urn:microsoft.com/office/officeart/2018/2/layout/IconCircleList"/>
    <dgm:cxn modelId="{677602F1-E6D0-4CEE-9855-95F4F7DEFC22}" type="presParOf" srcId="{4B2CFF2B-998B-4A9A-8262-259059127AED}" destId="{A2D6490A-9A10-487A-B7C1-522E0E233012}" srcOrd="2" destOrd="0" presId="urn:microsoft.com/office/officeart/2018/2/layout/IconCircleList"/>
    <dgm:cxn modelId="{8AB12C63-BD60-4097-B511-FBF05485B006}" type="presParOf" srcId="{A2D6490A-9A10-487A-B7C1-522E0E233012}" destId="{30A88AEF-3141-4498-B2F8-8274A413EF47}" srcOrd="0" destOrd="0" presId="urn:microsoft.com/office/officeart/2018/2/layout/IconCircleList"/>
    <dgm:cxn modelId="{0D35A1AB-B7D3-4C3E-8FF7-8EF2BACEE472}" type="presParOf" srcId="{A2D6490A-9A10-487A-B7C1-522E0E233012}" destId="{772BFD0B-FCEF-440C-BB79-D2F73F1F160B}" srcOrd="1" destOrd="0" presId="urn:microsoft.com/office/officeart/2018/2/layout/IconCircleList"/>
    <dgm:cxn modelId="{B902F092-FC4D-44E2-BF04-A5D491579352}" type="presParOf" srcId="{A2D6490A-9A10-487A-B7C1-522E0E233012}" destId="{7E63BC2A-80B7-4B40-9445-DDD2D526C200}" srcOrd="2" destOrd="0" presId="urn:microsoft.com/office/officeart/2018/2/layout/IconCircleList"/>
    <dgm:cxn modelId="{DB570136-6C45-419C-AC71-A7D5A335F2B4}" type="presParOf" srcId="{A2D6490A-9A10-487A-B7C1-522E0E233012}" destId="{DE907807-B30B-4586-9D84-BE11F9DA5EE0}" srcOrd="3" destOrd="0" presId="urn:microsoft.com/office/officeart/2018/2/layout/IconCircleList"/>
    <dgm:cxn modelId="{2944B10F-2313-4A14-99D0-FC77B5C06B79}" type="presParOf" srcId="{4B2CFF2B-998B-4A9A-8262-259059127AED}" destId="{B65E2850-A8A4-409E-B4CC-E7DF7F080E0A}" srcOrd="3" destOrd="0" presId="urn:microsoft.com/office/officeart/2018/2/layout/IconCircleList"/>
    <dgm:cxn modelId="{33E2C33D-4125-4CA6-9F00-4CE9B53C0466}" type="presParOf" srcId="{4B2CFF2B-998B-4A9A-8262-259059127AED}" destId="{E76703E4-BD19-46BD-854F-8923EEDE5177}" srcOrd="4" destOrd="0" presId="urn:microsoft.com/office/officeart/2018/2/layout/IconCircleList"/>
    <dgm:cxn modelId="{CA28EBBF-13DE-4BC0-A176-5E2CCF9EB348}" type="presParOf" srcId="{E76703E4-BD19-46BD-854F-8923EEDE5177}" destId="{8284D7C4-6532-4129-962A-2A72F01852BF}" srcOrd="0" destOrd="0" presId="urn:microsoft.com/office/officeart/2018/2/layout/IconCircleList"/>
    <dgm:cxn modelId="{E0B9EBB8-235F-43A5-AC7B-F55EB77D3E7A}" type="presParOf" srcId="{E76703E4-BD19-46BD-854F-8923EEDE5177}" destId="{156ED441-FC72-4CF7-AF4B-27509209FA7E}" srcOrd="1" destOrd="0" presId="urn:microsoft.com/office/officeart/2018/2/layout/IconCircleList"/>
    <dgm:cxn modelId="{18974B00-E442-470A-BD27-783397F45EEC}" type="presParOf" srcId="{E76703E4-BD19-46BD-854F-8923EEDE5177}" destId="{0792D600-CA1A-41DB-BED7-C2D58B32F684}" srcOrd="2" destOrd="0" presId="urn:microsoft.com/office/officeart/2018/2/layout/IconCircleList"/>
    <dgm:cxn modelId="{75843286-3606-4399-89E5-F899A0BE86FE}" type="presParOf" srcId="{E76703E4-BD19-46BD-854F-8923EEDE5177}" destId="{9E0DE121-7B40-45C9-8908-D0B683D1E761}" srcOrd="3" destOrd="0" presId="urn:microsoft.com/office/officeart/2018/2/layout/IconCircleList"/>
    <dgm:cxn modelId="{2CC14ED7-C2D6-4A88-9FD4-BC508F28F773}" type="presParOf" srcId="{4B2CFF2B-998B-4A9A-8262-259059127AED}" destId="{49A5855F-A45D-4EB8-89B0-37C8AD3457EE}" srcOrd="5" destOrd="0" presId="urn:microsoft.com/office/officeart/2018/2/layout/IconCircleList"/>
    <dgm:cxn modelId="{6DC848A6-73FB-4526-BC18-3DE635ACA68F}" type="presParOf" srcId="{4B2CFF2B-998B-4A9A-8262-259059127AED}" destId="{F9C07E95-BB48-4DB5-A8C8-2D79DF3552D0}" srcOrd="6" destOrd="0" presId="urn:microsoft.com/office/officeart/2018/2/layout/IconCircleList"/>
    <dgm:cxn modelId="{36E2F81A-1DA5-4F83-AAF4-81EA9E45A4F0}" type="presParOf" srcId="{F9C07E95-BB48-4DB5-A8C8-2D79DF3552D0}" destId="{454552FC-A5B5-4BF1-9F8B-771483939129}" srcOrd="0" destOrd="0" presId="urn:microsoft.com/office/officeart/2018/2/layout/IconCircleList"/>
    <dgm:cxn modelId="{317D0211-F5A8-4CD8-A9DF-4F47C9D4BDE7}" type="presParOf" srcId="{F9C07E95-BB48-4DB5-A8C8-2D79DF3552D0}" destId="{C70C27BB-621E-4229-922D-A8ED35878EEE}" srcOrd="1" destOrd="0" presId="urn:microsoft.com/office/officeart/2018/2/layout/IconCircleList"/>
    <dgm:cxn modelId="{5A3D1531-9609-4B95-B6F6-6DBAA48D8C13}" type="presParOf" srcId="{F9C07E95-BB48-4DB5-A8C8-2D79DF3552D0}" destId="{D8826DF6-32EA-4CDF-9694-F5E3C9E3C134}" srcOrd="2" destOrd="0" presId="urn:microsoft.com/office/officeart/2018/2/layout/IconCircleList"/>
    <dgm:cxn modelId="{96636534-6629-430D-889C-C703BAE7B126}" type="presParOf" srcId="{F9C07E95-BB48-4DB5-A8C8-2D79DF3552D0}" destId="{DF448A5E-4306-4A99-A7A3-0740D489B465}"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1F59360-01A6-422A-A344-9644060F202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1EA382C-99C4-4941-8778-BAB4975B2F02}">
      <dgm:prSet/>
      <dgm:spPr/>
      <dgm:t>
        <a:bodyPr/>
        <a:lstStyle/>
        <a:p>
          <a:r>
            <a:rPr lang="en-IN" b="1"/>
            <a:t>It is the ability of an individual for seeking and understanding various electronic resources available.</a:t>
          </a:r>
          <a:endParaRPr lang="en-US"/>
        </a:p>
      </dgm:t>
    </dgm:pt>
    <dgm:pt modelId="{12D18C88-070E-4666-8B42-CB0409E140FE}" type="parTrans" cxnId="{831B6122-980D-483D-A963-CF8F256B6DAF}">
      <dgm:prSet/>
      <dgm:spPr/>
      <dgm:t>
        <a:bodyPr/>
        <a:lstStyle/>
        <a:p>
          <a:endParaRPr lang="en-US"/>
        </a:p>
      </dgm:t>
    </dgm:pt>
    <dgm:pt modelId="{02D117A0-D86C-4E5B-AACB-21F6ECC10968}" type="sibTrans" cxnId="{831B6122-980D-483D-A963-CF8F256B6DAF}">
      <dgm:prSet/>
      <dgm:spPr/>
      <dgm:t>
        <a:bodyPr/>
        <a:lstStyle/>
        <a:p>
          <a:endParaRPr lang="en-US"/>
        </a:p>
      </dgm:t>
    </dgm:pt>
    <dgm:pt modelId="{A7C87D7A-A4F8-4592-9B9F-76721B8B8713}">
      <dgm:prSet/>
      <dgm:spPr/>
      <dgm:t>
        <a:bodyPr/>
        <a:lstStyle/>
        <a:p>
          <a:r>
            <a:rPr lang="en-IN" b="1"/>
            <a:t>It is required in the health care sector by every work so that they can manage the performance of many apparatus used in examining health.</a:t>
          </a:r>
          <a:endParaRPr lang="en-US"/>
        </a:p>
      </dgm:t>
    </dgm:pt>
    <dgm:pt modelId="{CEB81BAD-F5E8-4B42-852E-B82FBBE0402F}" type="parTrans" cxnId="{FFE5CD41-D932-401A-948A-247975114F2C}">
      <dgm:prSet/>
      <dgm:spPr/>
      <dgm:t>
        <a:bodyPr/>
        <a:lstStyle/>
        <a:p>
          <a:endParaRPr lang="en-US"/>
        </a:p>
      </dgm:t>
    </dgm:pt>
    <dgm:pt modelId="{1548BCFD-F3F7-4302-BFF1-47F7534E2136}" type="sibTrans" cxnId="{FFE5CD41-D932-401A-948A-247975114F2C}">
      <dgm:prSet/>
      <dgm:spPr/>
      <dgm:t>
        <a:bodyPr/>
        <a:lstStyle/>
        <a:p>
          <a:endParaRPr lang="en-US"/>
        </a:p>
      </dgm:t>
    </dgm:pt>
    <dgm:pt modelId="{175E26F4-28F8-4BCC-9974-FBBBE258F580}">
      <dgm:prSet/>
      <dgm:spPr/>
      <dgm:t>
        <a:bodyPr/>
        <a:lstStyle/>
        <a:p>
          <a:r>
            <a:rPr lang="en-IN" b="1"/>
            <a:t>Digital platform can make an individual literate according to the needs. </a:t>
          </a:r>
          <a:endParaRPr lang="en-US"/>
        </a:p>
      </dgm:t>
    </dgm:pt>
    <dgm:pt modelId="{0B91E9AE-1D8A-4136-B8FD-50E995B4CD7D}" type="parTrans" cxnId="{F2C9DFA7-79C7-4C17-A90E-E3D73A1F0C03}">
      <dgm:prSet/>
      <dgm:spPr/>
      <dgm:t>
        <a:bodyPr/>
        <a:lstStyle/>
        <a:p>
          <a:endParaRPr lang="en-US"/>
        </a:p>
      </dgm:t>
    </dgm:pt>
    <dgm:pt modelId="{59D03474-216F-4643-B665-49C04730B29B}" type="sibTrans" cxnId="{F2C9DFA7-79C7-4C17-A90E-E3D73A1F0C03}">
      <dgm:prSet/>
      <dgm:spPr/>
      <dgm:t>
        <a:bodyPr/>
        <a:lstStyle/>
        <a:p>
          <a:endParaRPr lang="en-US"/>
        </a:p>
      </dgm:t>
    </dgm:pt>
    <dgm:pt modelId="{644F28B6-E7AB-4017-BBEA-9CAE83A8F927}" type="pres">
      <dgm:prSet presAssocID="{71F59360-01A6-422A-A344-9644060F202D}" presName="linear" presStyleCnt="0">
        <dgm:presLayoutVars>
          <dgm:animLvl val="lvl"/>
          <dgm:resizeHandles val="exact"/>
        </dgm:presLayoutVars>
      </dgm:prSet>
      <dgm:spPr/>
    </dgm:pt>
    <dgm:pt modelId="{D090268E-C62D-4AF7-B7D7-6C3A1B006C02}" type="pres">
      <dgm:prSet presAssocID="{E1EA382C-99C4-4941-8778-BAB4975B2F02}" presName="parentText" presStyleLbl="node1" presStyleIdx="0" presStyleCnt="3">
        <dgm:presLayoutVars>
          <dgm:chMax val="0"/>
          <dgm:bulletEnabled val="1"/>
        </dgm:presLayoutVars>
      </dgm:prSet>
      <dgm:spPr/>
    </dgm:pt>
    <dgm:pt modelId="{0B78D7E8-EA6B-4F7A-9251-413F4ABE32A2}" type="pres">
      <dgm:prSet presAssocID="{02D117A0-D86C-4E5B-AACB-21F6ECC10968}" presName="spacer" presStyleCnt="0"/>
      <dgm:spPr/>
    </dgm:pt>
    <dgm:pt modelId="{892C6F26-0A9A-45D2-913C-694A7E9DD4D0}" type="pres">
      <dgm:prSet presAssocID="{A7C87D7A-A4F8-4592-9B9F-76721B8B8713}" presName="parentText" presStyleLbl="node1" presStyleIdx="1" presStyleCnt="3">
        <dgm:presLayoutVars>
          <dgm:chMax val="0"/>
          <dgm:bulletEnabled val="1"/>
        </dgm:presLayoutVars>
      </dgm:prSet>
      <dgm:spPr/>
    </dgm:pt>
    <dgm:pt modelId="{23DA71C0-73F2-49CC-BE50-9C0C76A09E5A}" type="pres">
      <dgm:prSet presAssocID="{1548BCFD-F3F7-4302-BFF1-47F7534E2136}" presName="spacer" presStyleCnt="0"/>
      <dgm:spPr/>
    </dgm:pt>
    <dgm:pt modelId="{4290BC74-EE60-4FA9-8398-3652902E4079}" type="pres">
      <dgm:prSet presAssocID="{175E26F4-28F8-4BCC-9974-FBBBE258F580}" presName="parentText" presStyleLbl="node1" presStyleIdx="2" presStyleCnt="3">
        <dgm:presLayoutVars>
          <dgm:chMax val="0"/>
          <dgm:bulletEnabled val="1"/>
        </dgm:presLayoutVars>
      </dgm:prSet>
      <dgm:spPr/>
    </dgm:pt>
  </dgm:ptLst>
  <dgm:cxnLst>
    <dgm:cxn modelId="{831B6122-980D-483D-A963-CF8F256B6DAF}" srcId="{71F59360-01A6-422A-A344-9644060F202D}" destId="{E1EA382C-99C4-4941-8778-BAB4975B2F02}" srcOrd="0" destOrd="0" parTransId="{12D18C88-070E-4666-8B42-CB0409E140FE}" sibTransId="{02D117A0-D86C-4E5B-AACB-21F6ECC10968}"/>
    <dgm:cxn modelId="{FFE5CD41-D932-401A-948A-247975114F2C}" srcId="{71F59360-01A6-422A-A344-9644060F202D}" destId="{A7C87D7A-A4F8-4592-9B9F-76721B8B8713}" srcOrd="1" destOrd="0" parTransId="{CEB81BAD-F5E8-4B42-852E-B82FBBE0402F}" sibTransId="{1548BCFD-F3F7-4302-BFF1-47F7534E2136}"/>
    <dgm:cxn modelId="{3FDAD546-A035-42EB-A6E2-7E37D0AE1F40}" type="presOf" srcId="{175E26F4-28F8-4BCC-9974-FBBBE258F580}" destId="{4290BC74-EE60-4FA9-8398-3652902E4079}" srcOrd="0" destOrd="0" presId="urn:microsoft.com/office/officeart/2005/8/layout/vList2"/>
    <dgm:cxn modelId="{254A5E6B-4413-4781-893C-0976E8B2A1CE}" type="presOf" srcId="{71F59360-01A6-422A-A344-9644060F202D}" destId="{644F28B6-E7AB-4017-BBEA-9CAE83A8F927}" srcOrd="0" destOrd="0" presId="urn:microsoft.com/office/officeart/2005/8/layout/vList2"/>
    <dgm:cxn modelId="{F2C9DFA7-79C7-4C17-A90E-E3D73A1F0C03}" srcId="{71F59360-01A6-422A-A344-9644060F202D}" destId="{175E26F4-28F8-4BCC-9974-FBBBE258F580}" srcOrd="2" destOrd="0" parTransId="{0B91E9AE-1D8A-4136-B8FD-50E995B4CD7D}" sibTransId="{59D03474-216F-4643-B665-49C04730B29B}"/>
    <dgm:cxn modelId="{FEDB3AAC-12B6-4B90-A0A2-7D445E2EB398}" type="presOf" srcId="{A7C87D7A-A4F8-4592-9B9F-76721B8B8713}" destId="{892C6F26-0A9A-45D2-913C-694A7E9DD4D0}" srcOrd="0" destOrd="0" presId="urn:microsoft.com/office/officeart/2005/8/layout/vList2"/>
    <dgm:cxn modelId="{1B7487C5-2219-4677-A0A5-6BEFDE70FFAE}" type="presOf" srcId="{E1EA382C-99C4-4941-8778-BAB4975B2F02}" destId="{D090268E-C62D-4AF7-B7D7-6C3A1B006C02}" srcOrd="0" destOrd="0" presId="urn:microsoft.com/office/officeart/2005/8/layout/vList2"/>
    <dgm:cxn modelId="{3653C0B5-F833-4016-91A1-75C3BD893AE4}" type="presParOf" srcId="{644F28B6-E7AB-4017-BBEA-9CAE83A8F927}" destId="{D090268E-C62D-4AF7-B7D7-6C3A1B006C02}" srcOrd="0" destOrd="0" presId="urn:microsoft.com/office/officeart/2005/8/layout/vList2"/>
    <dgm:cxn modelId="{F42C403F-CA7A-4530-A3A2-90575DE0C38E}" type="presParOf" srcId="{644F28B6-E7AB-4017-BBEA-9CAE83A8F927}" destId="{0B78D7E8-EA6B-4F7A-9251-413F4ABE32A2}" srcOrd="1" destOrd="0" presId="urn:microsoft.com/office/officeart/2005/8/layout/vList2"/>
    <dgm:cxn modelId="{B05E6F3E-968E-4D5F-92D2-861950A2B2B8}" type="presParOf" srcId="{644F28B6-E7AB-4017-BBEA-9CAE83A8F927}" destId="{892C6F26-0A9A-45D2-913C-694A7E9DD4D0}" srcOrd="2" destOrd="0" presId="urn:microsoft.com/office/officeart/2005/8/layout/vList2"/>
    <dgm:cxn modelId="{385D256F-B671-40D4-8C6B-0A313C1CB2F2}" type="presParOf" srcId="{644F28B6-E7AB-4017-BBEA-9CAE83A8F927}" destId="{23DA71C0-73F2-49CC-BE50-9C0C76A09E5A}" srcOrd="3" destOrd="0" presId="urn:microsoft.com/office/officeart/2005/8/layout/vList2"/>
    <dgm:cxn modelId="{86C54728-AFA7-48D6-AEE3-6C6E2472EEE2}" type="presParOf" srcId="{644F28B6-E7AB-4017-BBEA-9CAE83A8F927}" destId="{4290BC74-EE60-4FA9-8398-3652902E407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CCA2A45-DC8B-4CFC-A4EF-82E6B4704CB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C704768-F99B-4E9C-AC53-202E4FFA7042}">
      <dgm:prSet/>
      <dgm:spPr/>
      <dgm:t>
        <a:bodyPr/>
        <a:lstStyle/>
        <a:p>
          <a:r>
            <a:rPr lang="en-US" b="1"/>
            <a:t>Data literacy</a:t>
          </a:r>
          <a:endParaRPr lang="en-US"/>
        </a:p>
      </dgm:t>
    </dgm:pt>
    <dgm:pt modelId="{9CAE9BD3-FF59-4C70-8016-AAF8C6D7AB24}" type="parTrans" cxnId="{1186DC72-5BC0-4A85-A2BC-ECAA13DA82FC}">
      <dgm:prSet/>
      <dgm:spPr/>
      <dgm:t>
        <a:bodyPr/>
        <a:lstStyle/>
        <a:p>
          <a:endParaRPr lang="en-US"/>
        </a:p>
      </dgm:t>
    </dgm:pt>
    <dgm:pt modelId="{5518E99F-3A7E-4855-B9F3-09477BD33B5D}" type="sibTrans" cxnId="{1186DC72-5BC0-4A85-A2BC-ECAA13DA82FC}">
      <dgm:prSet/>
      <dgm:spPr/>
      <dgm:t>
        <a:bodyPr/>
        <a:lstStyle/>
        <a:p>
          <a:endParaRPr lang="en-US"/>
        </a:p>
      </dgm:t>
    </dgm:pt>
    <dgm:pt modelId="{09D07536-131D-446F-873B-04C4EBE60D92}">
      <dgm:prSet/>
      <dgm:spPr/>
      <dgm:t>
        <a:bodyPr/>
        <a:lstStyle/>
        <a:p>
          <a:r>
            <a:rPr lang="en-US" b="1"/>
            <a:t>Visual literacy</a:t>
          </a:r>
          <a:endParaRPr lang="en-US"/>
        </a:p>
      </dgm:t>
    </dgm:pt>
    <dgm:pt modelId="{51C51663-8AE6-4ECA-B337-16D9941B64BC}" type="parTrans" cxnId="{69007CDD-5801-4366-9535-2B3DD74EE56F}">
      <dgm:prSet/>
      <dgm:spPr/>
      <dgm:t>
        <a:bodyPr/>
        <a:lstStyle/>
        <a:p>
          <a:endParaRPr lang="en-US"/>
        </a:p>
      </dgm:t>
    </dgm:pt>
    <dgm:pt modelId="{0EDEAEAE-DC91-4DD4-8FDF-6170971B9334}" type="sibTrans" cxnId="{69007CDD-5801-4366-9535-2B3DD74EE56F}">
      <dgm:prSet/>
      <dgm:spPr/>
      <dgm:t>
        <a:bodyPr/>
        <a:lstStyle/>
        <a:p>
          <a:endParaRPr lang="en-US"/>
        </a:p>
      </dgm:t>
    </dgm:pt>
    <dgm:pt modelId="{E6752B69-417E-43EB-BF10-A689BBCBBE91}">
      <dgm:prSet/>
      <dgm:spPr/>
      <dgm:t>
        <a:bodyPr/>
        <a:lstStyle/>
        <a:p>
          <a:r>
            <a:rPr lang="en-US" b="1"/>
            <a:t>Information literacy</a:t>
          </a:r>
          <a:endParaRPr lang="en-US"/>
        </a:p>
      </dgm:t>
    </dgm:pt>
    <dgm:pt modelId="{A1D71C2E-02D2-4D8E-8F3F-5492F58F1ADE}" type="parTrans" cxnId="{0C2470C1-BC0F-4236-A95D-BE693CA1FB5D}">
      <dgm:prSet/>
      <dgm:spPr/>
      <dgm:t>
        <a:bodyPr/>
        <a:lstStyle/>
        <a:p>
          <a:endParaRPr lang="en-US"/>
        </a:p>
      </dgm:t>
    </dgm:pt>
    <dgm:pt modelId="{B927D940-B310-492B-8B8C-D44CD1E00561}" type="sibTrans" cxnId="{0C2470C1-BC0F-4236-A95D-BE693CA1FB5D}">
      <dgm:prSet/>
      <dgm:spPr/>
      <dgm:t>
        <a:bodyPr/>
        <a:lstStyle/>
        <a:p>
          <a:endParaRPr lang="en-US"/>
        </a:p>
      </dgm:t>
    </dgm:pt>
    <dgm:pt modelId="{8599CD98-DCB8-4A2B-BBC4-89319B3AE895}">
      <dgm:prSet/>
      <dgm:spPr/>
      <dgm:t>
        <a:bodyPr/>
        <a:lstStyle/>
        <a:p>
          <a:r>
            <a:rPr lang="en-US" b="1"/>
            <a:t>Media literacy </a:t>
          </a:r>
          <a:endParaRPr lang="en-US"/>
        </a:p>
      </dgm:t>
    </dgm:pt>
    <dgm:pt modelId="{8A35561D-6701-4310-B1F5-46B883CFFF34}" type="parTrans" cxnId="{236B557C-6A27-46E4-BC93-841191C5AF41}">
      <dgm:prSet/>
      <dgm:spPr/>
      <dgm:t>
        <a:bodyPr/>
        <a:lstStyle/>
        <a:p>
          <a:endParaRPr lang="en-US"/>
        </a:p>
      </dgm:t>
    </dgm:pt>
    <dgm:pt modelId="{5FD323A9-FC1E-4947-8E71-23BB699A355A}" type="sibTrans" cxnId="{236B557C-6A27-46E4-BC93-841191C5AF41}">
      <dgm:prSet/>
      <dgm:spPr/>
      <dgm:t>
        <a:bodyPr/>
        <a:lstStyle/>
        <a:p>
          <a:endParaRPr lang="en-US"/>
        </a:p>
      </dgm:t>
    </dgm:pt>
    <dgm:pt modelId="{D85CAD45-CCFC-48B8-A058-75DD6145AE6B}">
      <dgm:prSet/>
      <dgm:spPr/>
      <dgm:t>
        <a:bodyPr/>
        <a:lstStyle/>
        <a:p>
          <a:r>
            <a:rPr lang="en-US" b="1"/>
            <a:t>Metaliteracy</a:t>
          </a:r>
          <a:endParaRPr lang="en-US"/>
        </a:p>
      </dgm:t>
    </dgm:pt>
    <dgm:pt modelId="{6D5C8A7C-7BCF-426D-8938-7FCD1CD1749C}" type="parTrans" cxnId="{9E0C4081-58E3-4535-85D3-5E724B95F1AE}">
      <dgm:prSet/>
      <dgm:spPr/>
      <dgm:t>
        <a:bodyPr/>
        <a:lstStyle/>
        <a:p>
          <a:endParaRPr lang="en-US"/>
        </a:p>
      </dgm:t>
    </dgm:pt>
    <dgm:pt modelId="{DCEDCC22-0D56-43F4-8BE9-6F0D9E2B3AED}" type="sibTrans" cxnId="{9E0C4081-58E3-4535-85D3-5E724B95F1AE}">
      <dgm:prSet/>
      <dgm:spPr/>
      <dgm:t>
        <a:bodyPr/>
        <a:lstStyle/>
        <a:p>
          <a:endParaRPr lang="en-US"/>
        </a:p>
      </dgm:t>
    </dgm:pt>
    <dgm:pt modelId="{8D121ACF-1785-4706-952A-D56C721B5C7F}" type="pres">
      <dgm:prSet presAssocID="{3CCA2A45-DC8B-4CFC-A4EF-82E6B4704CB3}" presName="linear" presStyleCnt="0">
        <dgm:presLayoutVars>
          <dgm:animLvl val="lvl"/>
          <dgm:resizeHandles val="exact"/>
        </dgm:presLayoutVars>
      </dgm:prSet>
      <dgm:spPr/>
    </dgm:pt>
    <dgm:pt modelId="{245140E0-8B07-4693-998A-00174D082F5E}" type="pres">
      <dgm:prSet presAssocID="{0C704768-F99B-4E9C-AC53-202E4FFA7042}" presName="parentText" presStyleLbl="node1" presStyleIdx="0" presStyleCnt="5">
        <dgm:presLayoutVars>
          <dgm:chMax val="0"/>
          <dgm:bulletEnabled val="1"/>
        </dgm:presLayoutVars>
      </dgm:prSet>
      <dgm:spPr/>
    </dgm:pt>
    <dgm:pt modelId="{C05AEA7C-BC21-423A-9058-750B94DC995F}" type="pres">
      <dgm:prSet presAssocID="{5518E99F-3A7E-4855-B9F3-09477BD33B5D}" presName="spacer" presStyleCnt="0"/>
      <dgm:spPr/>
    </dgm:pt>
    <dgm:pt modelId="{F7ADA028-B9BD-4853-9AA4-A07C030F4BFC}" type="pres">
      <dgm:prSet presAssocID="{09D07536-131D-446F-873B-04C4EBE60D92}" presName="parentText" presStyleLbl="node1" presStyleIdx="1" presStyleCnt="5">
        <dgm:presLayoutVars>
          <dgm:chMax val="0"/>
          <dgm:bulletEnabled val="1"/>
        </dgm:presLayoutVars>
      </dgm:prSet>
      <dgm:spPr/>
    </dgm:pt>
    <dgm:pt modelId="{8048499B-6626-4827-A55B-71EDECC32789}" type="pres">
      <dgm:prSet presAssocID="{0EDEAEAE-DC91-4DD4-8FDF-6170971B9334}" presName="spacer" presStyleCnt="0"/>
      <dgm:spPr/>
    </dgm:pt>
    <dgm:pt modelId="{8609A2EB-6D97-4C8D-AFA3-4375AE1EF855}" type="pres">
      <dgm:prSet presAssocID="{E6752B69-417E-43EB-BF10-A689BBCBBE91}" presName="parentText" presStyleLbl="node1" presStyleIdx="2" presStyleCnt="5">
        <dgm:presLayoutVars>
          <dgm:chMax val="0"/>
          <dgm:bulletEnabled val="1"/>
        </dgm:presLayoutVars>
      </dgm:prSet>
      <dgm:spPr/>
    </dgm:pt>
    <dgm:pt modelId="{1AA7319F-9D6C-4A1C-8924-65E8DCE2235D}" type="pres">
      <dgm:prSet presAssocID="{B927D940-B310-492B-8B8C-D44CD1E00561}" presName="spacer" presStyleCnt="0"/>
      <dgm:spPr/>
    </dgm:pt>
    <dgm:pt modelId="{0072103A-C13C-4733-9CBF-C0D315E1C471}" type="pres">
      <dgm:prSet presAssocID="{8599CD98-DCB8-4A2B-BBC4-89319B3AE895}" presName="parentText" presStyleLbl="node1" presStyleIdx="3" presStyleCnt="5">
        <dgm:presLayoutVars>
          <dgm:chMax val="0"/>
          <dgm:bulletEnabled val="1"/>
        </dgm:presLayoutVars>
      </dgm:prSet>
      <dgm:spPr/>
    </dgm:pt>
    <dgm:pt modelId="{658BDB26-1A5C-450C-BDC9-148BFA672C8F}" type="pres">
      <dgm:prSet presAssocID="{5FD323A9-FC1E-4947-8E71-23BB699A355A}" presName="spacer" presStyleCnt="0"/>
      <dgm:spPr/>
    </dgm:pt>
    <dgm:pt modelId="{E314327F-73F3-4BF2-A17A-D85C5E6D0318}" type="pres">
      <dgm:prSet presAssocID="{D85CAD45-CCFC-48B8-A058-75DD6145AE6B}" presName="parentText" presStyleLbl="node1" presStyleIdx="4" presStyleCnt="5">
        <dgm:presLayoutVars>
          <dgm:chMax val="0"/>
          <dgm:bulletEnabled val="1"/>
        </dgm:presLayoutVars>
      </dgm:prSet>
      <dgm:spPr/>
    </dgm:pt>
  </dgm:ptLst>
  <dgm:cxnLst>
    <dgm:cxn modelId="{4CD8E20A-4DBC-4548-A97A-A515F3A3A8BF}" type="presOf" srcId="{D85CAD45-CCFC-48B8-A058-75DD6145AE6B}" destId="{E314327F-73F3-4BF2-A17A-D85C5E6D0318}" srcOrd="0" destOrd="0" presId="urn:microsoft.com/office/officeart/2005/8/layout/vList2"/>
    <dgm:cxn modelId="{80765A26-428E-4984-BABE-BAE75C58E344}" type="presOf" srcId="{0C704768-F99B-4E9C-AC53-202E4FFA7042}" destId="{245140E0-8B07-4693-998A-00174D082F5E}" srcOrd="0" destOrd="0" presId="urn:microsoft.com/office/officeart/2005/8/layout/vList2"/>
    <dgm:cxn modelId="{B5E52568-7ACE-41D7-BCD8-1020A340D18E}" type="presOf" srcId="{09D07536-131D-446F-873B-04C4EBE60D92}" destId="{F7ADA028-B9BD-4853-9AA4-A07C030F4BFC}" srcOrd="0" destOrd="0" presId="urn:microsoft.com/office/officeart/2005/8/layout/vList2"/>
    <dgm:cxn modelId="{1186DC72-5BC0-4A85-A2BC-ECAA13DA82FC}" srcId="{3CCA2A45-DC8B-4CFC-A4EF-82E6B4704CB3}" destId="{0C704768-F99B-4E9C-AC53-202E4FFA7042}" srcOrd="0" destOrd="0" parTransId="{9CAE9BD3-FF59-4C70-8016-AAF8C6D7AB24}" sibTransId="{5518E99F-3A7E-4855-B9F3-09477BD33B5D}"/>
    <dgm:cxn modelId="{236B557C-6A27-46E4-BC93-841191C5AF41}" srcId="{3CCA2A45-DC8B-4CFC-A4EF-82E6B4704CB3}" destId="{8599CD98-DCB8-4A2B-BBC4-89319B3AE895}" srcOrd="3" destOrd="0" parTransId="{8A35561D-6701-4310-B1F5-46B883CFFF34}" sibTransId="{5FD323A9-FC1E-4947-8E71-23BB699A355A}"/>
    <dgm:cxn modelId="{9E0C4081-58E3-4535-85D3-5E724B95F1AE}" srcId="{3CCA2A45-DC8B-4CFC-A4EF-82E6B4704CB3}" destId="{D85CAD45-CCFC-48B8-A058-75DD6145AE6B}" srcOrd="4" destOrd="0" parTransId="{6D5C8A7C-7BCF-426D-8938-7FCD1CD1749C}" sibTransId="{DCEDCC22-0D56-43F4-8BE9-6F0D9E2B3AED}"/>
    <dgm:cxn modelId="{36F28B8D-FAA2-435D-9E10-F5A167212FA0}" type="presOf" srcId="{3CCA2A45-DC8B-4CFC-A4EF-82E6B4704CB3}" destId="{8D121ACF-1785-4706-952A-D56C721B5C7F}" srcOrd="0" destOrd="0" presId="urn:microsoft.com/office/officeart/2005/8/layout/vList2"/>
    <dgm:cxn modelId="{AA15B698-17C5-43C1-8812-22D3B47B15C1}" type="presOf" srcId="{8599CD98-DCB8-4A2B-BBC4-89319B3AE895}" destId="{0072103A-C13C-4733-9CBF-C0D315E1C471}" srcOrd="0" destOrd="0" presId="urn:microsoft.com/office/officeart/2005/8/layout/vList2"/>
    <dgm:cxn modelId="{0C2470C1-BC0F-4236-A95D-BE693CA1FB5D}" srcId="{3CCA2A45-DC8B-4CFC-A4EF-82E6B4704CB3}" destId="{E6752B69-417E-43EB-BF10-A689BBCBBE91}" srcOrd="2" destOrd="0" parTransId="{A1D71C2E-02D2-4D8E-8F3F-5492F58F1ADE}" sibTransId="{B927D940-B310-492B-8B8C-D44CD1E00561}"/>
    <dgm:cxn modelId="{D1D797CB-EFAD-4E02-94C0-242DCF45FD7F}" type="presOf" srcId="{E6752B69-417E-43EB-BF10-A689BBCBBE91}" destId="{8609A2EB-6D97-4C8D-AFA3-4375AE1EF855}" srcOrd="0" destOrd="0" presId="urn:microsoft.com/office/officeart/2005/8/layout/vList2"/>
    <dgm:cxn modelId="{69007CDD-5801-4366-9535-2B3DD74EE56F}" srcId="{3CCA2A45-DC8B-4CFC-A4EF-82E6B4704CB3}" destId="{09D07536-131D-446F-873B-04C4EBE60D92}" srcOrd="1" destOrd="0" parTransId="{51C51663-8AE6-4ECA-B337-16D9941B64BC}" sibTransId="{0EDEAEAE-DC91-4DD4-8FDF-6170971B9334}"/>
    <dgm:cxn modelId="{DD9DCDC1-690A-4365-804B-171785E54344}" type="presParOf" srcId="{8D121ACF-1785-4706-952A-D56C721B5C7F}" destId="{245140E0-8B07-4693-998A-00174D082F5E}" srcOrd="0" destOrd="0" presId="urn:microsoft.com/office/officeart/2005/8/layout/vList2"/>
    <dgm:cxn modelId="{F3269190-F3B3-4808-A38A-8EAC2908B273}" type="presParOf" srcId="{8D121ACF-1785-4706-952A-D56C721B5C7F}" destId="{C05AEA7C-BC21-423A-9058-750B94DC995F}" srcOrd="1" destOrd="0" presId="urn:microsoft.com/office/officeart/2005/8/layout/vList2"/>
    <dgm:cxn modelId="{182BD434-AB23-42C1-9924-9AE831F954EB}" type="presParOf" srcId="{8D121ACF-1785-4706-952A-D56C721B5C7F}" destId="{F7ADA028-B9BD-4853-9AA4-A07C030F4BFC}" srcOrd="2" destOrd="0" presId="urn:microsoft.com/office/officeart/2005/8/layout/vList2"/>
    <dgm:cxn modelId="{24915D28-8D81-4908-98E2-1D5E3558DAA6}" type="presParOf" srcId="{8D121ACF-1785-4706-952A-D56C721B5C7F}" destId="{8048499B-6626-4827-A55B-71EDECC32789}" srcOrd="3" destOrd="0" presId="urn:microsoft.com/office/officeart/2005/8/layout/vList2"/>
    <dgm:cxn modelId="{CAC48A41-6F5C-4094-84E6-994CF235C7DA}" type="presParOf" srcId="{8D121ACF-1785-4706-952A-D56C721B5C7F}" destId="{8609A2EB-6D97-4C8D-AFA3-4375AE1EF855}" srcOrd="4" destOrd="0" presId="urn:microsoft.com/office/officeart/2005/8/layout/vList2"/>
    <dgm:cxn modelId="{63C80476-3346-4539-99C9-07CAAAC64900}" type="presParOf" srcId="{8D121ACF-1785-4706-952A-D56C721B5C7F}" destId="{1AA7319F-9D6C-4A1C-8924-65E8DCE2235D}" srcOrd="5" destOrd="0" presId="urn:microsoft.com/office/officeart/2005/8/layout/vList2"/>
    <dgm:cxn modelId="{C48D8445-FF34-44F9-B52E-8DD51198FF77}" type="presParOf" srcId="{8D121ACF-1785-4706-952A-D56C721B5C7F}" destId="{0072103A-C13C-4733-9CBF-C0D315E1C471}" srcOrd="6" destOrd="0" presId="urn:microsoft.com/office/officeart/2005/8/layout/vList2"/>
    <dgm:cxn modelId="{D5697E68-6BC1-4CA9-88C9-B5F610B8BAEA}" type="presParOf" srcId="{8D121ACF-1785-4706-952A-D56C721B5C7F}" destId="{658BDB26-1A5C-450C-BDC9-148BFA672C8F}" srcOrd="7" destOrd="0" presId="urn:microsoft.com/office/officeart/2005/8/layout/vList2"/>
    <dgm:cxn modelId="{25A43A28-458A-4ED9-9263-F1EFB1F42957}" type="presParOf" srcId="{8D121ACF-1785-4706-952A-D56C721B5C7F}" destId="{E314327F-73F3-4BF2-A17A-D85C5E6D0318}"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E5A013-09AE-4CB9-B878-901E8CC7AEF7}">
      <dsp:nvSpPr>
        <dsp:cNvPr id="0" name=""/>
        <dsp:cNvSpPr/>
      </dsp:nvSpPr>
      <dsp:spPr>
        <a:xfrm>
          <a:off x="0" y="0"/>
          <a:ext cx="1124712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47249E-E517-43CC-9A25-A7474ECA8561}">
      <dsp:nvSpPr>
        <dsp:cNvPr id="0" name=""/>
        <dsp:cNvSpPr/>
      </dsp:nvSpPr>
      <dsp:spPr>
        <a:xfrm>
          <a:off x="0" y="0"/>
          <a:ext cx="11247120" cy="1204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IN" sz="2900" b="1" kern="1200" dirty="0"/>
            <a:t>This presentation will focus on the digital skills and technology  which are required in the health care sector.</a:t>
          </a:r>
          <a:endParaRPr lang="en-US" sz="2900" kern="1200" dirty="0"/>
        </a:p>
      </dsp:txBody>
      <dsp:txXfrm>
        <a:off x="0" y="0"/>
        <a:ext cx="11247120" cy="1204880"/>
      </dsp:txXfrm>
    </dsp:sp>
    <dsp:sp modelId="{3300A234-2B4E-467F-8562-369A8EFDF3CC}">
      <dsp:nvSpPr>
        <dsp:cNvPr id="0" name=""/>
        <dsp:cNvSpPr/>
      </dsp:nvSpPr>
      <dsp:spPr>
        <a:xfrm>
          <a:off x="0" y="1204880"/>
          <a:ext cx="1124712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C9072B-3A26-4146-B51A-5132252C6058}">
      <dsp:nvSpPr>
        <dsp:cNvPr id="0" name=""/>
        <dsp:cNvSpPr/>
      </dsp:nvSpPr>
      <dsp:spPr>
        <a:xfrm>
          <a:off x="0" y="1204880"/>
          <a:ext cx="11247120" cy="1204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IN" sz="2900" b="1" kern="1200" dirty="0"/>
            <a:t>Various other research methods for increasing the workplace efficiency are also discussed in this presentation.</a:t>
          </a:r>
          <a:endParaRPr lang="en-US" sz="2900" kern="1200" dirty="0"/>
        </a:p>
      </dsp:txBody>
      <dsp:txXfrm>
        <a:off x="0" y="1204880"/>
        <a:ext cx="11247120" cy="1204880"/>
      </dsp:txXfrm>
    </dsp:sp>
    <dsp:sp modelId="{3C16A4FA-1285-4863-A327-F9D8D2F87163}">
      <dsp:nvSpPr>
        <dsp:cNvPr id="0" name=""/>
        <dsp:cNvSpPr/>
      </dsp:nvSpPr>
      <dsp:spPr>
        <a:xfrm>
          <a:off x="0" y="2409761"/>
          <a:ext cx="1124712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604F6C-F1D3-442F-9726-E3A1769EBBEF}">
      <dsp:nvSpPr>
        <dsp:cNvPr id="0" name=""/>
        <dsp:cNvSpPr/>
      </dsp:nvSpPr>
      <dsp:spPr>
        <a:xfrm>
          <a:off x="0" y="2409761"/>
          <a:ext cx="11247120" cy="1204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IN" sz="2900" b="1" kern="1200" dirty="0"/>
            <a:t>Contemporary technologies in healthcare are also discussed including in </a:t>
          </a:r>
          <a:r>
            <a:rPr lang="en-US" sz="2900" b="1" kern="1200" dirty="0"/>
            <a:t>diagnostic, administrative and care support.</a:t>
          </a:r>
          <a:endParaRPr lang="en-US" sz="2900" kern="1200" dirty="0"/>
        </a:p>
      </dsp:txBody>
      <dsp:txXfrm>
        <a:off x="0" y="2409761"/>
        <a:ext cx="11247120" cy="1204880"/>
      </dsp:txXfrm>
    </dsp:sp>
    <dsp:sp modelId="{F62BEE13-8AB0-4B89-B63F-BA9530448B88}">
      <dsp:nvSpPr>
        <dsp:cNvPr id="0" name=""/>
        <dsp:cNvSpPr/>
      </dsp:nvSpPr>
      <dsp:spPr>
        <a:xfrm>
          <a:off x="0" y="3614642"/>
          <a:ext cx="1124712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6F4DAE-2323-43F7-945B-E7B884E6BFB1}">
      <dsp:nvSpPr>
        <dsp:cNvPr id="0" name=""/>
        <dsp:cNvSpPr/>
      </dsp:nvSpPr>
      <dsp:spPr>
        <a:xfrm>
          <a:off x="0" y="3614642"/>
          <a:ext cx="11247120" cy="1204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kern="1200" dirty="0"/>
            <a:t>The technologies used at the time of COVID-19 are also explained in this presentation.</a:t>
          </a:r>
          <a:endParaRPr lang="en-US" sz="2900" kern="1200" dirty="0"/>
        </a:p>
      </dsp:txBody>
      <dsp:txXfrm>
        <a:off x="0" y="3614642"/>
        <a:ext cx="11247120" cy="1204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93BA61-CD15-4D54-9ECD-491CDE3B2045}">
      <dsp:nvSpPr>
        <dsp:cNvPr id="0" name=""/>
        <dsp:cNvSpPr/>
      </dsp:nvSpPr>
      <dsp:spPr>
        <a:xfrm>
          <a:off x="0" y="0"/>
          <a:ext cx="6172199" cy="21645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b="1" kern="1200" dirty="0"/>
            <a:t>Those technologies that include multiple medical devices, algorithms, and IT system that help in medical operations are known as healthcare technology.</a:t>
          </a:r>
          <a:endParaRPr lang="en-US" sz="2500" kern="1200" dirty="0"/>
        </a:p>
      </dsp:txBody>
      <dsp:txXfrm>
        <a:off x="105662" y="105662"/>
        <a:ext cx="5960875" cy="1953176"/>
      </dsp:txXfrm>
    </dsp:sp>
    <dsp:sp modelId="{EB3ED93F-D9FE-4F74-8B74-F1B18A4C1E63}">
      <dsp:nvSpPr>
        <dsp:cNvPr id="0" name=""/>
        <dsp:cNvSpPr/>
      </dsp:nvSpPr>
      <dsp:spPr>
        <a:xfrm>
          <a:off x="0" y="2298157"/>
          <a:ext cx="6172199" cy="21645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b="1" kern="1200" dirty="0"/>
            <a:t>These technologies help in reducing errors, protecting privacy of patient, also improve overall care.</a:t>
          </a:r>
          <a:endParaRPr lang="en-US" sz="2500" kern="1200" dirty="0"/>
        </a:p>
      </dsp:txBody>
      <dsp:txXfrm>
        <a:off x="105662" y="2403819"/>
        <a:ext cx="5960875" cy="19531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8EB0CE-17F5-4564-B3E4-BEBC2B6C1267}">
      <dsp:nvSpPr>
        <dsp:cNvPr id="0" name=""/>
        <dsp:cNvSpPr/>
      </dsp:nvSpPr>
      <dsp:spPr>
        <a:xfrm>
          <a:off x="0" y="586086"/>
          <a:ext cx="10109200" cy="10820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496746-E513-437C-B880-543C18FCF9D9}">
      <dsp:nvSpPr>
        <dsp:cNvPr id="0" name=""/>
        <dsp:cNvSpPr/>
      </dsp:nvSpPr>
      <dsp:spPr>
        <a:xfrm>
          <a:off x="327306" y="829537"/>
          <a:ext cx="595103" cy="5951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522BBC-E50E-49A4-B003-09578EBEB3AA}">
      <dsp:nvSpPr>
        <dsp:cNvPr id="0" name=""/>
        <dsp:cNvSpPr/>
      </dsp:nvSpPr>
      <dsp:spPr>
        <a:xfrm>
          <a:off x="1249716" y="586086"/>
          <a:ext cx="8859483" cy="1082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512" tIns="114512" rIns="114512" bIns="114512" numCol="1" spcCol="1270" anchor="ctr" anchorCtr="0">
          <a:noAutofit/>
        </a:bodyPr>
        <a:lstStyle/>
        <a:p>
          <a:pPr marL="0" lvl="0" indent="0" algn="l" defTabSz="800100">
            <a:lnSpc>
              <a:spcPct val="100000"/>
            </a:lnSpc>
            <a:spcBef>
              <a:spcPct val="0"/>
            </a:spcBef>
            <a:spcAft>
              <a:spcPct val="35000"/>
            </a:spcAft>
            <a:buNone/>
          </a:pPr>
          <a:r>
            <a:rPr lang="en-IN" sz="1800" b="1" kern="1200" dirty="0"/>
            <a:t>With the use of Artificial intelligence one can understand the information related to the patient health and can provide reviews accordingly in a diagnosis process.</a:t>
          </a:r>
          <a:endParaRPr lang="en-US" sz="1800" kern="1200" dirty="0"/>
        </a:p>
      </dsp:txBody>
      <dsp:txXfrm>
        <a:off x="1249716" y="586086"/>
        <a:ext cx="8859483" cy="1082005"/>
      </dsp:txXfrm>
    </dsp:sp>
    <dsp:sp modelId="{FECD2171-1DBB-4DD1-99C7-D2BC6A83AD01}">
      <dsp:nvSpPr>
        <dsp:cNvPr id="0" name=""/>
        <dsp:cNvSpPr/>
      </dsp:nvSpPr>
      <dsp:spPr>
        <a:xfrm>
          <a:off x="0" y="1938593"/>
          <a:ext cx="10109200" cy="10820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5F29FD-FB1A-43CD-84CC-2BD4849D3010}">
      <dsp:nvSpPr>
        <dsp:cNvPr id="0" name=""/>
        <dsp:cNvSpPr/>
      </dsp:nvSpPr>
      <dsp:spPr>
        <a:xfrm>
          <a:off x="327306" y="2182045"/>
          <a:ext cx="595103" cy="5951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30A10C-35F6-4932-8421-735BECF7F9D6}">
      <dsp:nvSpPr>
        <dsp:cNvPr id="0" name=""/>
        <dsp:cNvSpPr/>
      </dsp:nvSpPr>
      <dsp:spPr>
        <a:xfrm>
          <a:off x="1249716" y="1938593"/>
          <a:ext cx="8859483" cy="1082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512" tIns="114512" rIns="114512" bIns="114512" numCol="1" spcCol="1270" anchor="ctr" anchorCtr="0">
          <a:noAutofit/>
        </a:bodyPr>
        <a:lstStyle/>
        <a:p>
          <a:pPr marL="0" lvl="0" indent="0" algn="l" defTabSz="800100">
            <a:lnSpc>
              <a:spcPct val="100000"/>
            </a:lnSpc>
            <a:spcBef>
              <a:spcPct val="0"/>
            </a:spcBef>
            <a:spcAft>
              <a:spcPct val="35000"/>
            </a:spcAft>
            <a:buNone/>
          </a:pPr>
          <a:r>
            <a:rPr lang="en-IN" sz="1800" b="1" kern="1200" dirty="0"/>
            <a:t>Processes related to the diagnosis can run continuously under the monitoring of these technologies.</a:t>
          </a:r>
          <a:endParaRPr lang="en-US" sz="1800" kern="1200" dirty="0"/>
        </a:p>
      </dsp:txBody>
      <dsp:txXfrm>
        <a:off x="1249716" y="1938593"/>
        <a:ext cx="8859483" cy="10820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3FF8A8-5676-4374-BFC3-9C970CD3CE6A}">
      <dsp:nvSpPr>
        <dsp:cNvPr id="0" name=""/>
        <dsp:cNvSpPr/>
      </dsp:nvSpPr>
      <dsp:spPr>
        <a:xfrm>
          <a:off x="0" y="364323"/>
          <a:ext cx="2008525" cy="120511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entury Gothic" panose="020B0502020202020204"/>
            </a:rPr>
            <a:t>Scale productivity </a:t>
          </a:r>
          <a:endParaRPr lang="en-GB" sz="2300" kern="1200" dirty="0"/>
        </a:p>
      </dsp:txBody>
      <dsp:txXfrm>
        <a:off x="0" y="364323"/>
        <a:ext cx="2008525" cy="1205115"/>
      </dsp:txXfrm>
    </dsp:sp>
    <dsp:sp modelId="{AA8415EC-E874-447A-B874-F0ED1249B8FF}">
      <dsp:nvSpPr>
        <dsp:cNvPr id="0" name=""/>
        <dsp:cNvSpPr/>
      </dsp:nvSpPr>
      <dsp:spPr>
        <a:xfrm>
          <a:off x="2209378" y="364323"/>
          <a:ext cx="2008525" cy="120511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entury Gothic" panose="020B0502020202020204"/>
            </a:rPr>
            <a:t>Improves patients outcomes</a:t>
          </a:r>
          <a:endParaRPr lang="en-GB" sz="2300" kern="1200" dirty="0"/>
        </a:p>
      </dsp:txBody>
      <dsp:txXfrm>
        <a:off x="2209378" y="364323"/>
        <a:ext cx="2008525" cy="1205115"/>
      </dsp:txXfrm>
    </dsp:sp>
    <dsp:sp modelId="{DEA7D7BA-9F20-4F69-A3D4-93AB78E8930B}">
      <dsp:nvSpPr>
        <dsp:cNvPr id="0" name=""/>
        <dsp:cNvSpPr/>
      </dsp:nvSpPr>
      <dsp:spPr>
        <a:xfrm>
          <a:off x="4418757" y="364323"/>
          <a:ext cx="2008525" cy="120511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entury Gothic" panose="020B0502020202020204"/>
            </a:rPr>
            <a:t>Reduce Costs</a:t>
          </a:r>
          <a:endParaRPr lang="en-GB" sz="2300" kern="1200" dirty="0"/>
        </a:p>
      </dsp:txBody>
      <dsp:txXfrm>
        <a:off x="4418757" y="364323"/>
        <a:ext cx="2008525" cy="1205115"/>
      </dsp:txXfrm>
    </dsp:sp>
    <dsp:sp modelId="{FC76E351-78B0-475F-A73C-A7D1533FD5BD}">
      <dsp:nvSpPr>
        <dsp:cNvPr id="0" name=""/>
        <dsp:cNvSpPr/>
      </dsp:nvSpPr>
      <dsp:spPr>
        <a:xfrm>
          <a:off x="1104689" y="1770291"/>
          <a:ext cx="2008525" cy="120511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entury Gothic" panose="020B0502020202020204"/>
            </a:rPr>
            <a:t>Enhance staff satisfaction </a:t>
          </a:r>
          <a:endParaRPr lang="en-GB" sz="2300" kern="1200" dirty="0"/>
        </a:p>
      </dsp:txBody>
      <dsp:txXfrm>
        <a:off x="1104689" y="1770291"/>
        <a:ext cx="2008525" cy="1205115"/>
      </dsp:txXfrm>
    </dsp:sp>
    <dsp:sp modelId="{E0496739-0ECD-4A22-B47A-1AD76A9449B2}">
      <dsp:nvSpPr>
        <dsp:cNvPr id="0" name=""/>
        <dsp:cNvSpPr/>
      </dsp:nvSpPr>
      <dsp:spPr>
        <a:xfrm>
          <a:off x="3314067" y="1770291"/>
          <a:ext cx="2008525" cy="120511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entury Gothic" panose="020B0502020202020204"/>
            </a:rPr>
            <a:t>Increases diagnostic accuracy</a:t>
          </a:r>
          <a:endParaRPr lang="en-GB" sz="2300" kern="1200" dirty="0"/>
        </a:p>
      </dsp:txBody>
      <dsp:txXfrm>
        <a:off x="3314067" y="1770291"/>
        <a:ext cx="2008525" cy="12051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35BEA5-CE0E-41B1-9DEF-D6B6DCFDFBB5}">
      <dsp:nvSpPr>
        <dsp:cNvPr id="0" name=""/>
        <dsp:cNvSpPr/>
      </dsp:nvSpPr>
      <dsp:spPr>
        <a:xfrm>
          <a:off x="0" y="24556"/>
          <a:ext cx="7018020" cy="12097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b="1" kern="1200" dirty="0"/>
            <a:t>This type of technology allows a patient to know about the results of their tests that are done with EHR system.</a:t>
          </a:r>
          <a:endParaRPr lang="en-US" sz="2200" kern="1200" dirty="0"/>
        </a:p>
      </dsp:txBody>
      <dsp:txXfrm>
        <a:off x="59057" y="83613"/>
        <a:ext cx="6899906" cy="1091666"/>
      </dsp:txXfrm>
    </dsp:sp>
    <dsp:sp modelId="{D352BD8E-B75B-4585-99A3-DF4FC84F8EA0}">
      <dsp:nvSpPr>
        <dsp:cNvPr id="0" name=""/>
        <dsp:cNvSpPr/>
      </dsp:nvSpPr>
      <dsp:spPr>
        <a:xfrm>
          <a:off x="0" y="1297696"/>
          <a:ext cx="7018020" cy="12097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b="1" kern="1200"/>
            <a:t>Call schedule and follow appointments related to the healthcare.</a:t>
          </a:r>
          <a:endParaRPr lang="en-US" sz="2200" kern="1200"/>
        </a:p>
      </dsp:txBody>
      <dsp:txXfrm>
        <a:off x="59057" y="1356753"/>
        <a:ext cx="6899906" cy="1091666"/>
      </dsp:txXfrm>
    </dsp:sp>
    <dsp:sp modelId="{2CB3F9CA-F839-47C9-8099-19BF7636F4C5}">
      <dsp:nvSpPr>
        <dsp:cNvPr id="0" name=""/>
        <dsp:cNvSpPr/>
      </dsp:nvSpPr>
      <dsp:spPr>
        <a:xfrm>
          <a:off x="0" y="2570836"/>
          <a:ext cx="7018020" cy="12097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b="1" kern="1200"/>
            <a:t>Can also inform about the bill generation and due date.</a:t>
          </a:r>
          <a:endParaRPr lang="en-US" sz="2200" kern="1200"/>
        </a:p>
      </dsp:txBody>
      <dsp:txXfrm>
        <a:off x="59057" y="2629893"/>
        <a:ext cx="6899906" cy="1091666"/>
      </dsp:txXfrm>
    </dsp:sp>
    <dsp:sp modelId="{5A6731ED-A96C-4A97-A21F-254F6C971D57}">
      <dsp:nvSpPr>
        <dsp:cNvPr id="0" name=""/>
        <dsp:cNvSpPr/>
      </dsp:nvSpPr>
      <dsp:spPr>
        <a:xfrm>
          <a:off x="0" y="3843976"/>
          <a:ext cx="7018020" cy="120978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b="1" kern="1200"/>
            <a:t>Patients can access their records with the use of system of digital communication.</a:t>
          </a:r>
          <a:endParaRPr lang="en-US" sz="2200" kern="1200"/>
        </a:p>
      </dsp:txBody>
      <dsp:txXfrm>
        <a:off x="59057" y="3903033"/>
        <a:ext cx="6899906" cy="10916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676AA6-C463-4B78-9F1A-31B660E74D12}">
      <dsp:nvSpPr>
        <dsp:cNvPr id="0" name=""/>
        <dsp:cNvSpPr/>
      </dsp:nvSpPr>
      <dsp:spPr>
        <a:xfrm>
          <a:off x="168197" y="99429"/>
          <a:ext cx="1313134" cy="131313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4521C9-316A-47DA-8B09-3954CB845291}">
      <dsp:nvSpPr>
        <dsp:cNvPr id="0" name=""/>
        <dsp:cNvSpPr/>
      </dsp:nvSpPr>
      <dsp:spPr>
        <a:xfrm>
          <a:off x="443956" y="375187"/>
          <a:ext cx="761617" cy="7616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F744CE7-431A-44D2-BA43-8EDDF1C0854C}">
      <dsp:nvSpPr>
        <dsp:cNvPr id="0" name=""/>
        <dsp:cNvSpPr/>
      </dsp:nvSpPr>
      <dsp:spPr>
        <a:xfrm>
          <a:off x="1762718" y="99429"/>
          <a:ext cx="3095245" cy="1313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IN" sz="2100" b="1" kern="1200" dirty="0">
              <a:solidFill>
                <a:schemeClr val="bg1"/>
              </a:solidFill>
            </a:rPr>
            <a:t>Can enhance the self-care in very small ailments.</a:t>
          </a:r>
          <a:endParaRPr lang="en-US" sz="2100" kern="1200" dirty="0">
            <a:solidFill>
              <a:schemeClr val="bg1"/>
            </a:solidFill>
          </a:endParaRPr>
        </a:p>
      </dsp:txBody>
      <dsp:txXfrm>
        <a:off x="1762718" y="99429"/>
        <a:ext cx="3095245" cy="1313134"/>
      </dsp:txXfrm>
    </dsp:sp>
    <dsp:sp modelId="{30A88AEF-3141-4498-B2F8-8274A413EF47}">
      <dsp:nvSpPr>
        <dsp:cNvPr id="0" name=""/>
        <dsp:cNvSpPr/>
      </dsp:nvSpPr>
      <dsp:spPr>
        <a:xfrm>
          <a:off x="5397286" y="99429"/>
          <a:ext cx="1313134" cy="131313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2BFD0B-FCEF-440C-BB79-D2F73F1F160B}">
      <dsp:nvSpPr>
        <dsp:cNvPr id="0" name=""/>
        <dsp:cNvSpPr/>
      </dsp:nvSpPr>
      <dsp:spPr>
        <a:xfrm>
          <a:off x="5673044" y="375187"/>
          <a:ext cx="761617" cy="7616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E907807-B30B-4586-9D84-BE11F9DA5EE0}">
      <dsp:nvSpPr>
        <dsp:cNvPr id="0" name=""/>
        <dsp:cNvSpPr/>
      </dsp:nvSpPr>
      <dsp:spPr>
        <a:xfrm>
          <a:off x="6991806" y="99429"/>
          <a:ext cx="3095245" cy="1313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IN" sz="2100" b="1" kern="1200" dirty="0">
              <a:solidFill>
                <a:schemeClr val="bg1"/>
              </a:solidFill>
            </a:rPr>
            <a:t>Ensure the check-up done with digital health tools and services.</a:t>
          </a:r>
          <a:endParaRPr lang="en-US" sz="2100" kern="1200" dirty="0">
            <a:solidFill>
              <a:schemeClr val="bg1"/>
            </a:solidFill>
          </a:endParaRPr>
        </a:p>
      </dsp:txBody>
      <dsp:txXfrm>
        <a:off x="6991806" y="99429"/>
        <a:ext cx="3095245" cy="1313134"/>
      </dsp:txXfrm>
    </dsp:sp>
    <dsp:sp modelId="{8284D7C4-6532-4129-962A-2A72F01852BF}">
      <dsp:nvSpPr>
        <dsp:cNvPr id="0" name=""/>
        <dsp:cNvSpPr/>
      </dsp:nvSpPr>
      <dsp:spPr>
        <a:xfrm>
          <a:off x="168197" y="1991204"/>
          <a:ext cx="1313134" cy="131313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6ED441-FC72-4CF7-AF4B-27509209FA7E}">
      <dsp:nvSpPr>
        <dsp:cNvPr id="0" name=""/>
        <dsp:cNvSpPr/>
      </dsp:nvSpPr>
      <dsp:spPr>
        <a:xfrm>
          <a:off x="443956" y="2266962"/>
          <a:ext cx="761617" cy="7616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E0DE121-7B40-45C9-8908-D0B683D1E761}">
      <dsp:nvSpPr>
        <dsp:cNvPr id="0" name=""/>
        <dsp:cNvSpPr/>
      </dsp:nvSpPr>
      <dsp:spPr>
        <a:xfrm>
          <a:off x="1762718" y="1991204"/>
          <a:ext cx="3095245" cy="1313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IN" sz="2100" b="1" kern="1200" dirty="0">
              <a:solidFill>
                <a:schemeClr val="bg1"/>
              </a:solidFill>
            </a:rPr>
            <a:t>Managing time can be more efficient with the use of digital technologies.</a:t>
          </a:r>
          <a:endParaRPr lang="en-US" sz="2100" kern="1200" dirty="0">
            <a:solidFill>
              <a:schemeClr val="bg1"/>
            </a:solidFill>
          </a:endParaRPr>
        </a:p>
      </dsp:txBody>
      <dsp:txXfrm>
        <a:off x="1762718" y="1991204"/>
        <a:ext cx="3095245" cy="1313134"/>
      </dsp:txXfrm>
    </dsp:sp>
    <dsp:sp modelId="{454552FC-A5B5-4BF1-9F8B-771483939129}">
      <dsp:nvSpPr>
        <dsp:cNvPr id="0" name=""/>
        <dsp:cNvSpPr/>
      </dsp:nvSpPr>
      <dsp:spPr>
        <a:xfrm>
          <a:off x="5397286" y="1991204"/>
          <a:ext cx="1313134" cy="131313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0C27BB-621E-4229-922D-A8ED35878EEE}">
      <dsp:nvSpPr>
        <dsp:cNvPr id="0" name=""/>
        <dsp:cNvSpPr/>
      </dsp:nvSpPr>
      <dsp:spPr>
        <a:xfrm>
          <a:off x="5673044" y="2266962"/>
          <a:ext cx="761617" cy="7616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F448A5E-4306-4A99-A7A3-0740D489B465}">
      <dsp:nvSpPr>
        <dsp:cNvPr id="0" name=""/>
        <dsp:cNvSpPr/>
      </dsp:nvSpPr>
      <dsp:spPr>
        <a:xfrm>
          <a:off x="6991806" y="1991204"/>
          <a:ext cx="3095245" cy="1313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IN" sz="2100" b="1" kern="1200" dirty="0">
              <a:solidFill>
                <a:schemeClr val="bg1"/>
              </a:solidFill>
            </a:rPr>
            <a:t>Cost management can be easier in the use of digital technologies</a:t>
          </a:r>
          <a:endParaRPr lang="en-US" sz="2100" kern="1200" dirty="0">
            <a:solidFill>
              <a:schemeClr val="bg1"/>
            </a:solidFill>
          </a:endParaRPr>
        </a:p>
      </dsp:txBody>
      <dsp:txXfrm>
        <a:off x="6991806" y="1991204"/>
        <a:ext cx="3095245" cy="13131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90268E-C62D-4AF7-B7D7-6C3A1B006C02}">
      <dsp:nvSpPr>
        <dsp:cNvPr id="0" name=""/>
        <dsp:cNvSpPr/>
      </dsp:nvSpPr>
      <dsp:spPr>
        <a:xfrm>
          <a:off x="0" y="7946"/>
          <a:ext cx="6515100" cy="162048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IN" sz="2300" b="1" kern="1200"/>
            <a:t>It is the ability of an individual for seeking and understanding various electronic resources available.</a:t>
          </a:r>
          <a:endParaRPr lang="en-US" sz="2300" kern="1200"/>
        </a:p>
      </dsp:txBody>
      <dsp:txXfrm>
        <a:off x="79106" y="87052"/>
        <a:ext cx="6356888" cy="1462274"/>
      </dsp:txXfrm>
    </dsp:sp>
    <dsp:sp modelId="{892C6F26-0A9A-45D2-913C-694A7E9DD4D0}">
      <dsp:nvSpPr>
        <dsp:cNvPr id="0" name=""/>
        <dsp:cNvSpPr/>
      </dsp:nvSpPr>
      <dsp:spPr>
        <a:xfrm>
          <a:off x="0" y="1694673"/>
          <a:ext cx="6515100" cy="162048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IN" sz="2300" b="1" kern="1200"/>
            <a:t>It is required in the health care sector by every work so that they can manage the performance of many apparatus used in examining health.</a:t>
          </a:r>
          <a:endParaRPr lang="en-US" sz="2300" kern="1200"/>
        </a:p>
      </dsp:txBody>
      <dsp:txXfrm>
        <a:off x="79106" y="1773779"/>
        <a:ext cx="6356888" cy="1462274"/>
      </dsp:txXfrm>
    </dsp:sp>
    <dsp:sp modelId="{4290BC74-EE60-4FA9-8398-3652902E4079}">
      <dsp:nvSpPr>
        <dsp:cNvPr id="0" name=""/>
        <dsp:cNvSpPr/>
      </dsp:nvSpPr>
      <dsp:spPr>
        <a:xfrm>
          <a:off x="0" y="3381399"/>
          <a:ext cx="6515100" cy="162048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IN" sz="2300" b="1" kern="1200"/>
            <a:t>Digital platform can make an individual literate according to the needs. </a:t>
          </a:r>
          <a:endParaRPr lang="en-US" sz="2300" kern="1200"/>
        </a:p>
      </dsp:txBody>
      <dsp:txXfrm>
        <a:off x="79106" y="3460505"/>
        <a:ext cx="6356888" cy="146227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140E0-8B07-4693-998A-00174D082F5E}">
      <dsp:nvSpPr>
        <dsp:cNvPr id="0" name=""/>
        <dsp:cNvSpPr/>
      </dsp:nvSpPr>
      <dsp:spPr>
        <a:xfrm>
          <a:off x="0" y="39529"/>
          <a:ext cx="5108685" cy="7675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a:t>Data literacy</a:t>
          </a:r>
          <a:endParaRPr lang="en-US" sz="3200" kern="1200"/>
        </a:p>
      </dsp:txBody>
      <dsp:txXfrm>
        <a:off x="37467" y="76996"/>
        <a:ext cx="5033751" cy="692586"/>
      </dsp:txXfrm>
    </dsp:sp>
    <dsp:sp modelId="{F7ADA028-B9BD-4853-9AA4-A07C030F4BFC}">
      <dsp:nvSpPr>
        <dsp:cNvPr id="0" name=""/>
        <dsp:cNvSpPr/>
      </dsp:nvSpPr>
      <dsp:spPr>
        <a:xfrm>
          <a:off x="0" y="899209"/>
          <a:ext cx="5108685" cy="7675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a:t>Visual literacy</a:t>
          </a:r>
          <a:endParaRPr lang="en-US" sz="3200" kern="1200"/>
        </a:p>
      </dsp:txBody>
      <dsp:txXfrm>
        <a:off x="37467" y="936676"/>
        <a:ext cx="5033751" cy="692586"/>
      </dsp:txXfrm>
    </dsp:sp>
    <dsp:sp modelId="{8609A2EB-6D97-4C8D-AFA3-4375AE1EF855}">
      <dsp:nvSpPr>
        <dsp:cNvPr id="0" name=""/>
        <dsp:cNvSpPr/>
      </dsp:nvSpPr>
      <dsp:spPr>
        <a:xfrm>
          <a:off x="0" y="1758889"/>
          <a:ext cx="5108685" cy="7675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a:t>Information literacy</a:t>
          </a:r>
          <a:endParaRPr lang="en-US" sz="3200" kern="1200"/>
        </a:p>
      </dsp:txBody>
      <dsp:txXfrm>
        <a:off x="37467" y="1796356"/>
        <a:ext cx="5033751" cy="692586"/>
      </dsp:txXfrm>
    </dsp:sp>
    <dsp:sp modelId="{0072103A-C13C-4733-9CBF-C0D315E1C471}">
      <dsp:nvSpPr>
        <dsp:cNvPr id="0" name=""/>
        <dsp:cNvSpPr/>
      </dsp:nvSpPr>
      <dsp:spPr>
        <a:xfrm>
          <a:off x="0" y="2618569"/>
          <a:ext cx="5108685" cy="7675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a:t>Media literacy </a:t>
          </a:r>
          <a:endParaRPr lang="en-US" sz="3200" kern="1200"/>
        </a:p>
      </dsp:txBody>
      <dsp:txXfrm>
        <a:off x="37467" y="2656036"/>
        <a:ext cx="5033751" cy="692586"/>
      </dsp:txXfrm>
    </dsp:sp>
    <dsp:sp modelId="{E314327F-73F3-4BF2-A17A-D85C5E6D0318}">
      <dsp:nvSpPr>
        <dsp:cNvPr id="0" name=""/>
        <dsp:cNvSpPr/>
      </dsp:nvSpPr>
      <dsp:spPr>
        <a:xfrm>
          <a:off x="0" y="3478250"/>
          <a:ext cx="5108685" cy="76752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a:t>Metaliteracy</a:t>
          </a:r>
          <a:endParaRPr lang="en-US" sz="3200" kern="1200"/>
        </a:p>
      </dsp:txBody>
      <dsp:txXfrm>
        <a:off x="37467" y="3515717"/>
        <a:ext cx="5033751" cy="69258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4560B6B-963E-45AD-B18D-9DA3469D83C9}" type="datetimeFigureOut">
              <a:rPr lang="en-US" smtClean="0"/>
              <a:t>4/22/2022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9B61BEE-A6B4-49DE-8859-2A55F155C514}" type="slidenum">
              <a:rPr lang="en-US" smtClean="0"/>
              <a:t>‹#›</a:t>
            </a:fld>
            <a:endParaRPr lang="en-US"/>
          </a:p>
        </p:txBody>
      </p:sp>
    </p:spTree>
    <p:extLst>
      <p:ext uri="{BB962C8B-B14F-4D97-AF65-F5344CB8AC3E}">
        <p14:creationId xmlns:p14="http://schemas.microsoft.com/office/powerpoint/2010/main" val="378493081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8D2A0D-6B45-4215-8A49-D14849101A69}" type="datetimeFigureOut">
              <a:rPr lang="en-US" smtClean="0"/>
              <a:t>4/22/2022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E6A182-AF03-4CC8-94DC-C0726DF52A64}" type="slidenum">
              <a:rPr lang="en-US" smtClean="0"/>
              <a:t>‹#›</a:t>
            </a:fld>
            <a:endParaRPr lang="en-US"/>
          </a:p>
        </p:txBody>
      </p:sp>
    </p:spTree>
    <p:extLst>
      <p:ext uri="{BB962C8B-B14F-4D97-AF65-F5344CB8AC3E}">
        <p14:creationId xmlns:p14="http://schemas.microsoft.com/office/powerpoint/2010/main" val="33036401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6E6A182-AF03-4CC8-94DC-C0726DF52A64}" type="slidenum">
              <a:rPr lang="en-US" smtClean="0"/>
              <a:t>1</a:t>
            </a:fld>
            <a:endParaRPr lang="en-US"/>
          </a:p>
        </p:txBody>
      </p:sp>
    </p:spTree>
    <p:extLst>
      <p:ext uri="{BB962C8B-B14F-4D97-AF65-F5344CB8AC3E}">
        <p14:creationId xmlns:p14="http://schemas.microsoft.com/office/powerpoint/2010/main" val="174916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6E6A182-AF03-4CC8-94DC-C0726DF52A64}" type="slidenum">
              <a:rPr lang="en-US" smtClean="0"/>
              <a:t>2</a:t>
            </a:fld>
            <a:endParaRPr lang="en-US"/>
          </a:p>
        </p:txBody>
      </p:sp>
    </p:spTree>
    <p:extLst>
      <p:ext uri="{BB962C8B-B14F-4D97-AF65-F5344CB8AC3E}">
        <p14:creationId xmlns:p14="http://schemas.microsoft.com/office/powerpoint/2010/main" val="899802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presentation, the main concept test to provide understanding related to the health care sector that will be work over digital skills and other individual perspective in the digital management. Basic requirement related to the technologies that can work in the healthcare sector are discussed among various administrative and diagnostic processes. Other accommodation deleted the technology which are used in the covid-19 time are also discussed.</a:t>
            </a:r>
          </a:p>
        </p:txBody>
      </p:sp>
      <p:sp>
        <p:nvSpPr>
          <p:cNvPr id="4" name="Slide Number Placeholder 3"/>
          <p:cNvSpPr>
            <a:spLocks noGrp="1"/>
          </p:cNvSpPr>
          <p:nvPr>
            <p:ph type="sldNum" sz="quarter" idx="10"/>
          </p:nvPr>
        </p:nvSpPr>
        <p:spPr/>
        <p:txBody>
          <a:bodyPr/>
          <a:lstStyle/>
          <a:p>
            <a:fld id="{96E6A182-AF03-4CC8-94DC-C0726DF52A64}" type="slidenum">
              <a:rPr lang="en-US" smtClean="0"/>
              <a:t>3</a:t>
            </a:fld>
            <a:endParaRPr lang="en-US"/>
          </a:p>
        </p:txBody>
      </p:sp>
    </p:spTree>
    <p:extLst>
      <p:ext uri="{BB962C8B-B14F-4D97-AF65-F5344CB8AC3E}">
        <p14:creationId xmlns:p14="http://schemas.microsoft.com/office/powerpoint/2010/main" val="4169933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E6A182-AF03-4CC8-94DC-C0726DF52A64}" type="slidenum">
              <a:rPr lang="en-US" smtClean="0"/>
              <a:t>4</a:t>
            </a:fld>
            <a:endParaRPr lang="en-US"/>
          </a:p>
        </p:txBody>
      </p:sp>
    </p:spTree>
    <p:extLst>
      <p:ext uri="{BB962C8B-B14F-4D97-AF65-F5344CB8AC3E}">
        <p14:creationId xmlns:p14="http://schemas.microsoft.com/office/powerpoint/2010/main" val="4544209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Healthcare Technology includes of algorithms and medical supports which are being used in IT sector and perform various healthcare operations that can reduce the work of individual or employee and also for the protection of the patient data to improve oral efficiency.</a:t>
            </a:r>
          </a:p>
        </p:txBody>
      </p:sp>
      <p:sp>
        <p:nvSpPr>
          <p:cNvPr id="4" name="Slide Number Placeholder 3"/>
          <p:cNvSpPr>
            <a:spLocks noGrp="1"/>
          </p:cNvSpPr>
          <p:nvPr>
            <p:ph type="sldNum" sz="quarter" idx="10"/>
          </p:nvPr>
        </p:nvSpPr>
        <p:spPr/>
        <p:txBody>
          <a:bodyPr/>
          <a:lstStyle/>
          <a:p>
            <a:fld id="{96E6A182-AF03-4CC8-94DC-C0726DF52A64}" type="slidenum">
              <a:rPr lang="en-US" smtClean="0"/>
              <a:t>5</a:t>
            </a:fld>
            <a:endParaRPr lang="en-US"/>
          </a:p>
        </p:txBody>
      </p:sp>
    </p:spTree>
    <p:extLst>
      <p:ext uri="{BB962C8B-B14F-4D97-AF65-F5344CB8AC3E}">
        <p14:creationId xmlns:p14="http://schemas.microsoft.com/office/powerpoint/2010/main" val="40167255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contemporary technology is can be used in healthcare in various ways that can provide a safe environment for the patient safety. Can be given directly with the help of this technology is to the patient family and other members related to the healthcare. Data management of various patients can be very much easier with the use of this technology.</a:t>
            </a:r>
          </a:p>
        </p:txBody>
      </p:sp>
      <p:sp>
        <p:nvSpPr>
          <p:cNvPr id="4" name="Slide Number Placeholder 3"/>
          <p:cNvSpPr>
            <a:spLocks noGrp="1"/>
          </p:cNvSpPr>
          <p:nvPr>
            <p:ph type="sldNum" sz="quarter" idx="10"/>
          </p:nvPr>
        </p:nvSpPr>
        <p:spPr/>
        <p:txBody>
          <a:bodyPr/>
          <a:lstStyle/>
          <a:p>
            <a:fld id="{96E6A182-AF03-4CC8-94DC-C0726DF52A64}" type="slidenum">
              <a:rPr lang="en-US" smtClean="0"/>
              <a:t>6</a:t>
            </a:fld>
            <a:endParaRPr lang="en-US"/>
          </a:p>
        </p:txBody>
      </p:sp>
    </p:spTree>
    <p:extLst>
      <p:ext uri="{BB962C8B-B14F-4D97-AF65-F5344CB8AC3E}">
        <p14:creationId xmlns:p14="http://schemas.microsoft.com/office/powerpoint/2010/main" val="916183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Technology's that are required in diagnosis are very much essential because with the use of artificial intelligence all the records and other information can be manage and the process of diagnosis can perform easily.</a:t>
            </a:r>
          </a:p>
        </p:txBody>
      </p:sp>
      <p:sp>
        <p:nvSpPr>
          <p:cNvPr id="4" name="Slide Number Placeholder 3"/>
          <p:cNvSpPr>
            <a:spLocks noGrp="1"/>
          </p:cNvSpPr>
          <p:nvPr>
            <p:ph type="sldNum" sz="quarter" idx="10"/>
          </p:nvPr>
        </p:nvSpPr>
        <p:spPr/>
        <p:txBody>
          <a:bodyPr/>
          <a:lstStyle/>
          <a:p>
            <a:fld id="{96E6A182-AF03-4CC8-94DC-C0726DF52A64}" type="slidenum">
              <a:rPr lang="en-US" smtClean="0"/>
              <a:t>7</a:t>
            </a:fld>
            <a:endParaRPr lang="en-US"/>
          </a:p>
        </p:txBody>
      </p:sp>
    </p:spTree>
    <p:extLst>
      <p:ext uri="{BB962C8B-B14F-4D97-AF65-F5344CB8AC3E}">
        <p14:creationId xmlns:p14="http://schemas.microsoft.com/office/powerpoint/2010/main" val="14648917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administration part data can be fetch easily over the database management and complete data can be recorded in an electronic form over some database.</a:t>
            </a:r>
          </a:p>
        </p:txBody>
      </p:sp>
      <p:sp>
        <p:nvSpPr>
          <p:cNvPr id="4" name="Slide Number Placeholder 3"/>
          <p:cNvSpPr>
            <a:spLocks noGrp="1"/>
          </p:cNvSpPr>
          <p:nvPr>
            <p:ph type="sldNum" sz="quarter" idx="10"/>
          </p:nvPr>
        </p:nvSpPr>
        <p:spPr/>
        <p:txBody>
          <a:bodyPr/>
          <a:lstStyle/>
          <a:p>
            <a:fld id="{96E6A182-AF03-4CC8-94DC-C0726DF52A64}" type="slidenum">
              <a:rPr lang="en-US" smtClean="0"/>
              <a:t>9</a:t>
            </a:fld>
            <a:endParaRPr lang="en-US"/>
          </a:p>
        </p:txBody>
      </p:sp>
    </p:spTree>
    <p:extLst>
      <p:ext uri="{BB962C8B-B14F-4D97-AF65-F5344CB8AC3E}">
        <p14:creationId xmlns:p14="http://schemas.microsoft.com/office/powerpoint/2010/main" val="1287869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area of care-support various types of devices can be used for managing the database and other information related to the health easily. Various services another information can be provided over virtual and physical mode both with the help of this customer care support towards healthcare.</a:t>
            </a:r>
          </a:p>
        </p:txBody>
      </p:sp>
      <p:sp>
        <p:nvSpPr>
          <p:cNvPr id="4" name="Slide Number Placeholder 3"/>
          <p:cNvSpPr>
            <a:spLocks noGrp="1"/>
          </p:cNvSpPr>
          <p:nvPr>
            <p:ph type="sldNum" sz="quarter" idx="10"/>
          </p:nvPr>
        </p:nvSpPr>
        <p:spPr/>
        <p:txBody>
          <a:bodyPr/>
          <a:lstStyle/>
          <a:p>
            <a:fld id="{96E6A182-AF03-4CC8-94DC-C0726DF52A64}" type="slidenum">
              <a:rPr lang="en-US" smtClean="0"/>
              <a:t>10</a:t>
            </a:fld>
            <a:endParaRPr lang="en-US"/>
          </a:p>
        </p:txBody>
      </p:sp>
    </p:spTree>
    <p:extLst>
      <p:ext uri="{BB962C8B-B14F-4D97-AF65-F5344CB8AC3E}">
        <p14:creationId xmlns:p14="http://schemas.microsoft.com/office/powerpoint/2010/main" val="15023130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time of Covid-19 various types of Technology help evolve because the contact of every person is avoid due to that reason various types of Technology have been developed in the sector of robotics, drones and other disinfection for that can perform with the help of various machines and other softwares without contact of an individual.</a:t>
            </a:r>
          </a:p>
        </p:txBody>
      </p:sp>
      <p:sp>
        <p:nvSpPr>
          <p:cNvPr id="4" name="Slide Number Placeholder 3"/>
          <p:cNvSpPr>
            <a:spLocks noGrp="1"/>
          </p:cNvSpPr>
          <p:nvPr>
            <p:ph type="sldNum" sz="quarter" idx="10"/>
          </p:nvPr>
        </p:nvSpPr>
        <p:spPr/>
        <p:txBody>
          <a:bodyPr/>
          <a:lstStyle/>
          <a:p>
            <a:fld id="{96E6A182-AF03-4CC8-94DC-C0726DF52A64}" type="slidenum">
              <a:rPr lang="en-US" smtClean="0"/>
              <a:t>11</a:t>
            </a:fld>
            <a:endParaRPr lang="en-US"/>
          </a:p>
        </p:txBody>
      </p:sp>
    </p:spTree>
    <p:extLst>
      <p:ext uri="{BB962C8B-B14F-4D97-AF65-F5344CB8AC3E}">
        <p14:creationId xmlns:p14="http://schemas.microsoft.com/office/powerpoint/2010/main" val="13602525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communication is very much required in the sector of healthcare because systems are available that can provide working with the help of digital communication. It includes a system that can follow all the details and various test related to the patient and can schedule and appoint the healthcare related to the patient.</a:t>
            </a:r>
          </a:p>
        </p:txBody>
      </p:sp>
      <p:sp>
        <p:nvSpPr>
          <p:cNvPr id="4" name="Slide Number Placeholder 3"/>
          <p:cNvSpPr>
            <a:spLocks noGrp="1"/>
          </p:cNvSpPr>
          <p:nvPr>
            <p:ph type="sldNum" sz="quarter" idx="10"/>
          </p:nvPr>
        </p:nvSpPr>
        <p:spPr/>
        <p:txBody>
          <a:bodyPr/>
          <a:lstStyle/>
          <a:p>
            <a:fld id="{96E6A182-AF03-4CC8-94DC-C0726DF52A64}" type="slidenum">
              <a:rPr lang="en-US" smtClean="0"/>
              <a:t>12</a:t>
            </a:fld>
            <a:endParaRPr lang="en-US"/>
          </a:p>
        </p:txBody>
      </p:sp>
    </p:spTree>
    <p:extLst>
      <p:ext uri="{BB962C8B-B14F-4D97-AF65-F5344CB8AC3E}">
        <p14:creationId xmlns:p14="http://schemas.microsoft.com/office/powerpoint/2010/main" val="25702842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participation business is very</a:t>
            </a:r>
            <a:r>
              <a:rPr lang="en-US" baseline="0" dirty="0"/>
              <a:t> much </a:t>
            </a:r>
            <a:r>
              <a:rPr lang="en-US" dirty="0"/>
              <a:t>required so that various types of check-ups can be done with the help of technology available and various tools and other services are provided digitally that can be used for managing various health issues related to the patients.</a:t>
            </a:r>
          </a:p>
        </p:txBody>
      </p:sp>
      <p:sp>
        <p:nvSpPr>
          <p:cNvPr id="4" name="Slide Number Placeholder 3"/>
          <p:cNvSpPr>
            <a:spLocks noGrp="1"/>
          </p:cNvSpPr>
          <p:nvPr>
            <p:ph type="sldNum" sz="quarter" idx="10"/>
          </p:nvPr>
        </p:nvSpPr>
        <p:spPr/>
        <p:txBody>
          <a:bodyPr/>
          <a:lstStyle/>
          <a:p>
            <a:fld id="{96E6A182-AF03-4CC8-94DC-C0726DF52A64}" type="slidenum">
              <a:rPr lang="en-US" smtClean="0"/>
              <a:t>13</a:t>
            </a:fld>
            <a:endParaRPr lang="en-US"/>
          </a:p>
        </p:txBody>
      </p:sp>
    </p:spTree>
    <p:extLst>
      <p:ext uri="{BB962C8B-B14F-4D97-AF65-F5344CB8AC3E}">
        <p14:creationId xmlns:p14="http://schemas.microsoft.com/office/powerpoint/2010/main" val="34909203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Digital identity is a type of technology that is provided by a system over individual organization in which various types of information and images are uploaded over the database and this will provide some unique Identity to a individual or an organization.</a:t>
            </a:r>
          </a:p>
        </p:txBody>
      </p:sp>
      <p:sp>
        <p:nvSpPr>
          <p:cNvPr id="4" name="Slide Number Placeholder 3"/>
          <p:cNvSpPr>
            <a:spLocks noGrp="1"/>
          </p:cNvSpPr>
          <p:nvPr>
            <p:ph type="sldNum" sz="quarter" idx="10"/>
          </p:nvPr>
        </p:nvSpPr>
        <p:spPr/>
        <p:txBody>
          <a:bodyPr/>
          <a:lstStyle/>
          <a:p>
            <a:fld id="{96E6A182-AF03-4CC8-94DC-C0726DF52A64}" type="slidenum">
              <a:rPr lang="en-US" smtClean="0"/>
              <a:t>14</a:t>
            </a:fld>
            <a:endParaRPr lang="en-US"/>
          </a:p>
        </p:txBody>
      </p:sp>
    </p:spTree>
    <p:extLst>
      <p:ext uri="{BB962C8B-B14F-4D97-AF65-F5344CB8AC3E}">
        <p14:creationId xmlns:p14="http://schemas.microsoft.com/office/powerpoint/2010/main" val="1591815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6E6A182-AF03-4CC8-94DC-C0726DF52A64}" type="slidenum">
              <a:rPr lang="en-US" smtClean="0"/>
              <a:t>15</a:t>
            </a:fld>
            <a:endParaRPr lang="en-US"/>
          </a:p>
        </p:txBody>
      </p:sp>
    </p:spTree>
    <p:extLst>
      <p:ext uri="{BB962C8B-B14F-4D97-AF65-F5344CB8AC3E}">
        <p14:creationId xmlns:p14="http://schemas.microsoft.com/office/powerpoint/2010/main" val="28198077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part of digital literacy it is the understanding regarding a particular work is provided to the employees so that they can maintain the work throughout the requirement. Indore sector of healthcare it is required to know information related to the various operators and other healthcare products so that complete understanding can be provided to the employees in this case.</a:t>
            </a:r>
          </a:p>
        </p:txBody>
      </p:sp>
      <p:sp>
        <p:nvSpPr>
          <p:cNvPr id="4" name="Slide Number Placeholder 3"/>
          <p:cNvSpPr>
            <a:spLocks noGrp="1"/>
          </p:cNvSpPr>
          <p:nvPr>
            <p:ph type="sldNum" sz="quarter" idx="10"/>
          </p:nvPr>
        </p:nvSpPr>
        <p:spPr/>
        <p:txBody>
          <a:bodyPr/>
          <a:lstStyle/>
          <a:p>
            <a:fld id="{96E6A182-AF03-4CC8-94DC-C0726DF52A64}" type="slidenum">
              <a:rPr lang="en-US" smtClean="0"/>
              <a:t>16</a:t>
            </a:fld>
            <a:endParaRPr lang="en-US"/>
          </a:p>
        </p:txBody>
      </p:sp>
    </p:spTree>
    <p:extLst>
      <p:ext uri="{BB962C8B-B14F-4D97-AF65-F5344CB8AC3E}">
        <p14:creationId xmlns:p14="http://schemas.microsoft.com/office/powerpoint/2010/main" val="16520589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very types of literacy in the digital sector, some of that include visual literacy, data literacy, information literacy, media literacy, and </a:t>
            </a:r>
            <a:r>
              <a:rPr lang="en-US" dirty="0" err="1"/>
              <a:t>metaliteracy</a:t>
            </a:r>
            <a:r>
              <a:rPr lang="en-US" dirty="0"/>
              <a:t>.</a:t>
            </a:r>
          </a:p>
        </p:txBody>
      </p:sp>
      <p:sp>
        <p:nvSpPr>
          <p:cNvPr id="4" name="Slide Number Placeholder 3"/>
          <p:cNvSpPr>
            <a:spLocks noGrp="1"/>
          </p:cNvSpPr>
          <p:nvPr>
            <p:ph type="sldNum" sz="quarter" idx="10"/>
          </p:nvPr>
        </p:nvSpPr>
        <p:spPr/>
        <p:txBody>
          <a:bodyPr/>
          <a:lstStyle/>
          <a:p>
            <a:fld id="{96E6A182-AF03-4CC8-94DC-C0726DF52A64}" type="slidenum">
              <a:rPr lang="en-US" smtClean="0"/>
              <a:t>17</a:t>
            </a:fld>
            <a:endParaRPr lang="en-US"/>
          </a:p>
        </p:txBody>
      </p:sp>
    </p:spTree>
    <p:extLst>
      <p:ext uri="{BB962C8B-B14F-4D97-AF65-F5344CB8AC3E}">
        <p14:creationId xmlns:p14="http://schemas.microsoft.com/office/powerpoint/2010/main" val="34305773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digital literacy can be required in various ways in the health receptor that can perform various task individually. Various types of tools and Technology can be worked when these digital literacy can be provided to the employees in a healthcare sector. In the digital steps of concepts are available that are listed above in the presentation.</a:t>
            </a:r>
          </a:p>
        </p:txBody>
      </p:sp>
      <p:sp>
        <p:nvSpPr>
          <p:cNvPr id="4" name="Slide Number Placeholder 3"/>
          <p:cNvSpPr>
            <a:spLocks noGrp="1"/>
          </p:cNvSpPr>
          <p:nvPr>
            <p:ph type="sldNum" sz="quarter" idx="10"/>
          </p:nvPr>
        </p:nvSpPr>
        <p:spPr/>
        <p:txBody>
          <a:bodyPr/>
          <a:lstStyle/>
          <a:p>
            <a:fld id="{96E6A182-AF03-4CC8-94DC-C0726DF52A64}" type="slidenum">
              <a:rPr lang="en-US" smtClean="0"/>
              <a:t>18</a:t>
            </a:fld>
            <a:endParaRPr lang="en-US"/>
          </a:p>
        </p:txBody>
      </p:sp>
    </p:spTree>
    <p:extLst>
      <p:ext uri="{BB962C8B-B14F-4D97-AF65-F5344CB8AC3E}">
        <p14:creationId xmlns:p14="http://schemas.microsoft.com/office/powerpoint/2010/main" val="31089301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Technical proficiency is also required in the sector of healthcare so that data management and handling can become easier. Information related to the various patients and other employees are needed to be handle carefully and when required it must be generated accordingly so in this the employee or the worker must be having proficiency and data handling and management.</a:t>
            </a:r>
          </a:p>
        </p:txBody>
      </p:sp>
      <p:sp>
        <p:nvSpPr>
          <p:cNvPr id="4" name="Slide Number Placeholder 3"/>
          <p:cNvSpPr>
            <a:spLocks noGrp="1"/>
          </p:cNvSpPr>
          <p:nvPr>
            <p:ph type="sldNum" sz="quarter" idx="10"/>
          </p:nvPr>
        </p:nvSpPr>
        <p:spPr/>
        <p:txBody>
          <a:bodyPr/>
          <a:lstStyle/>
          <a:p>
            <a:fld id="{96E6A182-AF03-4CC8-94DC-C0726DF52A64}" type="slidenum">
              <a:rPr lang="en-US" smtClean="0"/>
              <a:t>19</a:t>
            </a:fld>
            <a:endParaRPr lang="en-US"/>
          </a:p>
        </p:txBody>
      </p:sp>
    </p:spTree>
    <p:extLst>
      <p:ext uri="{BB962C8B-B14F-4D97-AF65-F5344CB8AC3E}">
        <p14:creationId xmlns:p14="http://schemas.microsoft.com/office/powerpoint/2010/main" val="10300406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complete report will provide you our knowledge regarding the digital skills and the healthcare sector and other sectors in the health care are also presented in this presentation. Various types of technologies that are being used in the period of covid-19 also explained in this presentation along with the collaboration of digital technologies that can be provided in the area of healthcare management is also presented above. Detangling and proficiency in the area of healthcare is also provided so that it of every patient can be manage accordingly.</a:t>
            </a:r>
          </a:p>
        </p:txBody>
      </p:sp>
      <p:sp>
        <p:nvSpPr>
          <p:cNvPr id="4" name="Slide Number Placeholder 3"/>
          <p:cNvSpPr>
            <a:spLocks noGrp="1"/>
          </p:cNvSpPr>
          <p:nvPr>
            <p:ph type="sldNum" sz="quarter" idx="10"/>
          </p:nvPr>
        </p:nvSpPr>
        <p:spPr/>
        <p:txBody>
          <a:bodyPr/>
          <a:lstStyle/>
          <a:p>
            <a:fld id="{96E6A182-AF03-4CC8-94DC-C0726DF52A64}" type="slidenum">
              <a:rPr lang="en-US" smtClean="0"/>
              <a:t>20</a:t>
            </a:fld>
            <a:endParaRPr lang="en-US"/>
          </a:p>
        </p:txBody>
      </p:sp>
    </p:spTree>
    <p:extLst>
      <p:ext uri="{BB962C8B-B14F-4D97-AF65-F5344CB8AC3E}">
        <p14:creationId xmlns:p14="http://schemas.microsoft.com/office/powerpoint/2010/main" val="13601709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6E6A182-AF03-4CC8-94DC-C0726DF52A64}" type="slidenum">
              <a:rPr lang="en-US" smtClean="0"/>
              <a:t>21</a:t>
            </a:fld>
            <a:endParaRPr lang="en-US"/>
          </a:p>
        </p:txBody>
      </p:sp>
    </p:spTree>
    <p:extLst>
      <p:ext uri="{BB962C8B-B14F-4D97-AF65-F5344CB8AC3E}">
        <p14:creationId xmlns:p14="http://schemas.microsoft.com/office/powerpoint/2010/main" val="669667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E1E626-6EB7-4D9A-AD4A-B54D1684CAD1}" type="datetime1">
              <a:rPr lang="en-US" smtClean="0"/>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4807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D24A36-10EA-4DE5-9251-C62AA44714D2}" type="datetime1">
              <a:rPr lang="en-US" smtClean="0"/>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63511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E95A85-13CC-45EA-B1A6-5B8E77AB646B}" type="datetime1">
              <a:rPr lang="en-US" smtClean="0"/>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226093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B71815-F531-4787-BA2A-626422C133AD}" type="datetime1">
              <a:rPr lang="en-US" smtClean="0"/>
              <a:t>4/22/2022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733075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C4885B-3C5C-43BB-9862-47948E5DF551}" type="datetime1">
              <a:rPr lang="en-US" smtClean="0"/>
              <a:t>4/22/2022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690315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703B6AF-AB61-4D8E-B7B7-705C5ACEBBCC}" type="datetime1">
              <a:rPr lang="en-US" smtClean="0"/>
              <a:t>4/22/2022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467824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B3EC9A-B094-4092-8061-75D86CB34931}" type="datetime1">
              <a:rPr lang="en-US" smtClean="0"/>
              <a:t>4/22/2022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438376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E1AEED-2323-4359-853E-316DF6600362}" type="datetime1">
              <a:rPr lang="en-US" smtClean="0"/>
              <a:t>4/22/2022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281745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3AC2DF-F1FD-4724-A563-92BADFC82ECC}" type="datetime1">
              <a:rPr lang="en-US" smtClean="0"/>
              <a:t>4/22/2022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202693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8D20E2CF-D74B-4B51-899A-DCEA821C90C7}" type="datetime1">
              <a:rPr lang="en-US" smtClean="0"/>
              <a:t>4/22/2022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85566942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20E2CF-D74B-4B51-899A-DCEA821C90C7}" type="datetime1">
              <a:rPr lang="en-US" smtClean="0"/>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03451129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20E2CF-D74B-4B51-899A-DCEA821C90C7}" type="datetime1">
              <a:rPr lang="en-US" smtClean="0"/>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85237616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20E2CF-D74B-4B51-899A-DCEA821C90C7}" type="datetime1">
              <a:rPr lang="en-US" smtClean="0"/>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9883150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20E2CF-D74B-4B51-899A-DCEA821C90C7}" type="datetime1">
              <a:rPr lang="en-US" smtClean="0"/>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0468088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20E2CF-D74B-4B51-899A-DCEA821C90C7}" type="datetime1">
              <a:rPr lang="en-US" smtClean="0"/>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40319008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932EDF-E99E-4C68-AFCB-7A835B309D6D}" type="datetime1">
              <a:rPr lang="en-US" smtClean="0"/>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493532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82D85F-A551-4C69-800A-8CFFA2306A88}" type="datetime1">
              <a:rPr lang="en-US" smtClean="0"/>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199188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8D20E2CF-D74B-4B51-899A-DCEA821C90C7}" type="datetime1">
              <a:rPr lang="en-US" smtClean="0"/>
              <a:t>4/22/2022</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401CF334-2D5C-4859-84A6-CA7E6E43FAEB}" type="slidenum">
              <a:rPr lang="en-US" smtClean="0"/>
              <a:t>‹#›</a:t>
            </a:fld>
            <a:endParaRPr lang="en-US"/>
          </a:p>
        </p:txBody>
      </p:sp>
    </p:spTree>
    <p:extLst>
      <p:ext uri="{BB962C8B-B14F-4D97-AF65-F5344CB8AC3E}">
        <p14:creationId xmlns:p14="http://schemas.microsoft.com/office/powerpoint/2010/main" val="1943060400"/>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14.png"/></Relationships>
</file>

<file path=ppt/slides/_rels/slide8.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slideLayout" Target="../slideLayouts/slideLayout2.xml"/><Relationship Id="rId1" Type="http://schemas.openxmlformats.org/officeDocument/2006/relationships/video" Target="https://www.youtube.com/embed/7ksF5IedA4w?feature=oembed" TargetMode="Externa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hyperlink" Target="https://www.weforum.org/agenda/2020/04/10-technology-trends-coronavirus-covid19-pandemic-robotics-telehealth/" TargetMode="External"/><Relationship Id="rId4" Type="http://schemas.openxmlformats.org/officeDocument/2006/relationships/hyperlink" Target="https://www.biopharma-reporter.com/Article/2021/08/31/Drones-are-now-being-used-to-deliver-COVID-19-vaccines-in-US" TargetMode="External"/></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2.jpeg"/><Relationship Id="rId7" Type="http://schemas.openxmlformats.org/officeDocument/2006/relationships/diagramColors" Target="../diagrams/colors5.xm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hyperlink" Target="https://epha.org/digital-health-literacy-a-prerequisite-competency-for-future-healthcare-professionals/" TargetMode="External"/></Relationships>
</file>

<file path=ppt/slides/_rels/slide17.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FB7D009-CED6-4C73-8FE5-BD0C743E1EF9}"/>
              </a:ext>
            </a:extLst>
          </p:cNvPr>
          <p:cNvPicPr>
            <a:picLocks noChangeAspect="1"/>
          </p:cNvPicPr>
          <p:nvPr/>
        </p:nvPicPr>
        <p:blipFill rotWithShape="1">
          <a:blip r:embed="rId3">
            <a:alphaModFix amt="40000"/>
          </a:blip>
          <a:srcRect t="6382" b="5035"/>
          <a:stretch/>
        </p:blipFill>
        <p:spPr>
          <a:xfrm>
            <a:off x="3175" y="10"/>
            <a:ext cx="12192000" cy="6857990"/>
          </a:xfrm>
          <a:prstGeom prst="rect">
            <a:avLst/>
          </a:prstGeom>
        </p:spPr>
      </p:pic>
      <p:sp>
        <p:nvSpPr>
          <p:cNvPr id="2" name="Title 1"/>
          <p:cNvSpPr>
            <a:spLocks noGrp="1"/>
          </p:cNvSpPr>
          <p:nvPr>
            <p:ph type="ctrTitle"/>
          </p:nvPr>
        </p:nvSpPr>
        <p:spPr>
          <a:xfrm>
            <a:off x="124465" y="4057741"/>
            <a:ext cx="4287763" cy="1036563"/>
          </a:xfrm>
        </p:spPr>
        <p:txBody>
          <a:bodyPr>
            <a:normAutofit fontScale="90000"/>
          </a:bodyPr>
          <a:lstStyle/>
          <a:p>
            <a:r>
              <a:rPr lang="en-US" dirty="0">
                <a:latin typeface="Arial" panose="020B0604020202020204" pitchFamily="34" charset="0"/>
                <a:cs typeface="Arial" panose="020B0604020202020204" pitchFamily="34" charset="0"/>
              </a:rPr>
              <a:t>Digital Skills and Research Methods (DSR)- BMSW 4003 (</a:t>
            </a:r>
            <a:r>
              <a:rPr lang="en-US" dirty="0" err="1">
                <a:latin typeface="Arial" panose="020B0604020202020204" pitchFamily="34" charset="0"/>
                <a:cs typeface="Arial" panose="020B0604020202020204" pitchFamily="34" charset="0"/>
              </a:rPr>
              <a:t>H&amp;Sc</a:t>
            </a:r>
            <a:r>
              <a:rPr lang="en-US" dirty="0">
                <a:latin typeface="Arial" panose="020B0604020202020204" pitchFamily="34" charset="0"/>
                <a:cs typeface="Arial" panose="020B0604020202020204" pitchFamily="34" charset="0"/>
              </a:rPr>
              <a:t>)</a:t>
            </a:r>
          </a:p>
        </p:txBody>
      </p:sp>
      <p:pic>
        <p:nvPicPr>
          <p:cNvPr id="4" name="Picture 3">
            <a:extLst>
              <a:ext uri="{FF2B5EF4-FFF2-40B4-BE49-F238E27FC236}">
                <a16:creationId xmlns:a16="http://schemas.microsoft.com/office/drawing/2014/main" id="{DE9C109A-8053-40C7-9E85-59F0819C82E8}"/>
              </a:ext>
            </a:extLst>
          </p:cNvPr>
          <p:cNvPicPr>
            <a:picLocks noChangeAspect="1"/>
          </p:cNvPicPr>
          <p:nvPr/>
        </p:nvPicPr>
        <p:blipFill rotWithShape="1">
          <a:blip r:embed="rId4"/>
          <a:srcRect b="9744"/>
          <a:stretch/>
        </p:blipFill>
        <p:spPr>
          <a:xfrm>
            <a:off x="3175" y="0"/>
            <a:ext cx="2090668" cy="967408"/>
          </a:xfrm>
          <a:prstGeom prst="rect">
            <a:avLst/>
          </a:prstGeom>
        </p:spPr>
      </p:pic>
      <p:sp>
        <p:nvSpPr>
          <p:cNvPr id="6" name="TextBox 5">
            <a:extLst>
              <a:ext uri="{FF2B5EF4-FFF2-40B4-BE49-F238E27FC236}">
                <a16:creationId xmlns:a16="http://schemas.microsoft.com/office/drawing/2014/main" id="{B0E95022-B36A-4FC0-8467-9140F8812BD8}"/>
              </a:ext>
            </a:extLst>
          </p:cNvPr>
          <p:cNvSpPr txBox="1"/>
          <p:nvPr/>
        </p:nvSpPr>
        <p:spPr>
          <a:xfrm>
            <a:off x="990782" y="5103091"/>
            <a:ext cx="3217386" cy="923330"/>
          </a:xfrm>
          <a:prstGeom prst="rect">
            <a:avLst/>
          </a:prstGeom>
          <a:noFill/>
        </p:spPr>
        <p:txBody>
          <a:bodyPr wrap="square" lIns="91440" tIns="45720" rIns="91440" bIns="45720" rtlCol="0" anchor="t">
            <a:spAutoFit/>
          </a:bodyPr>
          <a:lstStyle/>
          <a:p>
            <a:r>
              <a:rPr lang="en-GB" dirty="0"/>
              <a:t>Lecturer: Koushik Modak</a:t>
            </a:r>
          </a:p>
          <a:p>
            <a:endParaRPr lang="en-GB" dirty="0"/>
          </a:p>
          <a:p>
            <a:endParaRPr lang="en-GB" dirty="0"/>
          </a:p>
        </p:txBody>
      </p:sp>
      <p:sp>
        <p:nvSpPr>
          <p:cNvPr id="5" name="TextBox 4">
            <a:extLst>
              <a:ext uri="{FF2B5EF4-FFF2-40B4-BE49-F238E27FC236}">
                <a16:creationId xmlns:a16="http://schemas.microsoft.com/office/drawing/2014/main" id="{0A4FE6AA-F120-5849-58C6-EAA641A8ADB3}"/>
              </a:ext>
            </a:extLst>
          </p:cNvPr>
          <p:cNvSpPr txBox="1"/>
          <p:nvPr/>
        </p:nvSpPr>
        <p:spPr>
          <a:xfrm>
            <a:off x="5303949" y="4617076"/>
            <a:ext cx="497553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Students</a:t>
            </a:r>
            <a:r>
              <a:rPr lang="en-GB" dirty="0">
                <a:ea typeface="+mn-lt"/>
                <a:cs typeface="+mn-lt"/>
              </a:rPr>
              <a:t>:</a:t>
            </a:r>
            <a:endParaRPr lang="en-US" dirty="0">
              <a:ea typeface="+mn-lt"/>
              <a:cs typeface="+mn-lt"/>
            </a:endParaRPr>
          </a:p>
          <a:p>
            <a:r>
              <a:rPr lang="en-GB" dirty="0">
                <a:solidFill>
                  <a:srgbClr val="FF0000"/>
                </a:solidFill>
                <a:ea typeface="+mn-lt"/>
                <a:cs typeface="+mn-lt"/>
              </a:rPr>
              <a:t>Flávia Oliveira (2119072)- Leader</a:t>
            </a:r>
            <a:endParaRPr lang="en-US" dirty="0">
              <a:solidFill>
                <a:srgbClr val="FF0000"/>
              </a:solidFill>
              <a:ea typeface="+mn-lt"/>
              <a:cs typeface="+mn-lt"/>
            </a:endParaRPr>
          </a:p>
          <a:p>
            <a:r>
              <a:rPr lang="en-GB" dirty="0">
                <a:solidFill>
                  <a:schemeClr val="tx2"/>
                </a:solidFill>
                <a:ea typeface="+mn-lt"/>
                <a:cs typeface="+mn-lt"/>
              </a:rPr>
              <a:t>Eliana de Sousa (2120197)-Deputy Leader</a:t>
            </a:r>
            <a:endParaRPr lang="en-US" dirty="0">
              <a:solidFill>
                <a:schemeClr val="tx2"/>
              </a:solidFill>
              <a:ea typeface="+mn-lt"/>
              <a:cs typeface="+mn-lt"/>
            </a:endParaRPr>
          </a:p>
          <a:p>
            <a:r>
              <a:rPr lang="en-GB" dirty="0">
                <a:ea typeface="+mn-lt"/>
                <a:cs typeface="+mn-lt"/>
              </a:rPr>
              <a:t>Cristian Sava ( 2125456)</a:t>
            </a:r>
            <a:endParaRPr lang="en-US" dirty="0">
              <a:ea typeface="+mn-lt"/>
              <a:cs typeface="+mn-lt"/>
            </a:endParaRPr>
          </a:p>
          <a:p>
            <a:r>
              <a:rPr lang="en-GB" dirty="0">
                <a:ea typeface="+mn-lt"/>
                <a:cs typeface="+mn-lt"/>
              </a:rPr>
              <a:t>Rusu Catalin Nicolae (2122702)</a:t>
            </a:r>
            <a:endParaRPr lang="en-US" dirty="0">
              <a:ea typeface="+mn-lt"/>
              <a:cs typeface="+mn-lt"/>
            </a:endParaRPr>
          </a:p>
          <a:p>
            <a:r>
              <a:rPr lang="en-GB" dirty="0">
                <a:ea typeface="+mn-lt"/>
                <a:cs typeface="+mn-lt"/>
              </a:rPr>
              <a:t>Godfrey </a:t>
            </a:r>
            <a:r>
              <a:rPr lang="en-GB" dirty="0" err="1">
                <a:ea typeface="+mn-lt"/>
                <a:cs typeface="+mn-lt"/>
              </a:rPr>
              <a:t>Osawaru</a:t>
            </a:r>
            <a:r>
              <a:rPr lang="en-GB" dirty="0">
                <a:ea typeface="+mn-lt"/>
                <a:cs typeface="+mn-lt"/>
              </a:rPr>
              <a:t> (2122802)</a:t>
            </a:r>
            <a:r>
              <a:rPr lang="en-GB" dirty="0"/>
              <a:t> </a:t>
            </a:r>
          </a:p>
        </p:txBody>
      </p:sp>
      <p:sp>
        <p:nvSpPr>
          <p:cNvPr id="7" name="TextBox 6">
            <a:extLst>
              <a:ext uri="{FF2B5EF4-FFF2-40B4-BE49-F238E27FC236}">
                <a16:creationId xmlns:a16="http://schemas.microsoft.com/office/drawing/2014/main" id="{15F2D05F-93E5-FE7A-4BE0-5B93F88FFFC0}"/>
              </a:ext>
            </a:extLst>
          </p:cNvPr>
          <p:cNvSpPr txBox="1"/>
          <p:nvPr/>
        </p:nvSpPr>
        <p:spPr>
          <a:xfrm>
            <a:off x="5292877" y="1156305"/>
            <a:ext cx="5924246"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i="1" dirty="0">
                <a:latin typeface="Calibri"/>
                <a:cs typeface="Calibri"/>
              </a:rPr>
              <a:t>The importance of technology in the healthcare sector</a:t>
            </a:r>
          </a:p>
        </p:txBody>
      </p:sp>
    </p:spTree>
    <p:extLst>
      <p:ext uri="{BB962C8B-B14F-4D97-AF65-F5344CB8AC3E}">
        <p14:creationId xmlns:p14="http://schemas.microsoft.com/office/powerpoint/2010/main" val="3222352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40290" y="685800"/>
            <a:ext cx="4818656" cy="4603749"/>
          </a:xfrm>
        </p:spPr>
        <p:txBody>
          <a:bodyPr vert="horz" lIns="91440" tIns="45720" rIns="91440" bIns="45720" rtlCol="0" anchor="ctr">
            <a:normAutofit/>
          </a:bodyPr>
          <a:lstStyle/>
          <a:p>
            <a:pPr algn="r"/>
            <a:r>
              <a:rPr lang="en-US" sz="5200"/>
              <a:t>Table of content</a:t>
            </a:r>
          </a:p>
        </p:txBody>
      </p:sp>
      <p:sp>
        <p:nvSpPr>
          <p:cNvPr id="4" name="TextBox 3"/>
          <p:cNvSpPr txBox="1"/>
          <p:nvPr/>
        </p:nvSpPr>
        <p:spPr>
          <a:xfrm>
            <a:off x="6105556" y="177800"/>
            <a:ext cx="5399054" cy="6474763"/>
          </a:xfrm>
          <a:prstGeom prst="rect">
            <a:avLst/>
          </a:prstGeom>
        </p:spPr>
        <p:txBody>
          <a:bodyPr vert="horz" lIns="91440" tIns="45720" rIns="91440" bIns="45720" rtlCol="0" anchor="ctr">
            <a:normAutofit lnSpcReduction="10000"/>
          </a:bodyPr>
          <a:lstStyle/>
          <a:p>
            <a:pPr>
              <a:lnSpc>
                <a:spcPct val="90000"/>
              </a:lnSpc>
              <a:spcBef>
                <a:spcPct val="20000"/>
              </a:spcBef>
              <a:spcAft>
                <a:spcPts val="600"/>
              </a:spcAft>
              <a:buClr>
                <a:schemeClr val="tx1"/>
              </a:buClr>
              <a:buSzPct val="80000"/>
              <a:buFont typeface="Wingdings 3" panose="05040102010807070707" pitchFamily="18" charset="2"/>
              <a:buChar char=""/>
            </a:pPr>
            <a:r>
              <a:rPr lang="en-US" b="1" dirty="0"/>
              <a:t>INTRODUCTION</a:t>
            </a:r>
          </a:p>
          <a:p>
            <a:pPr>
              <a:lnSpc>
                <a:spcPct val="90000"/>
              </a:lnSpc>
              <a:spcBef>
                <a:spcPct val="20000"/>
              </a:spcBef>
              <a:spcAft>
                <a:spcPts val="600"/>
              </a:spcAft>
              <a:buClr>
                <a:schemeClr val="tx1"/>
              </a:buClr>
              <a:buSzPct val="80000"/>
              <a:buFont typeface="Wingdings 3" panose="05040102010807070707" pitchFamily="18" charset="2"/>
              <a:buChar char=""/>
            </a:pPr>
            <a:r>
              <a:rPr lang="en-US" b="1" dirty="0"/>
              <a:t>CONTEMPORARY TECHNOLOGIES IN HEALTHCARE</a:t>
            </a:r>
          </a:p>
          <a:p>
            <a:pPr>
              <a:lnSpc>
                <a:spcPct val="90000"/>
              </a:lnSpc>
              <a:spcBef>
                <a:spcPct val="20000"/>
              </a:spcBef>
              <a:spcAft>
                <a:spcPts val="600"/>
              </a:spcAft>
              <a:buClr>
                <a:schemeClr val="tx1"/>
              </a:buClr>
              <a:buSzPct val="80000"/>
              <a:buFont typeface="Wingdings 3" panose="05040102010807070707" pitchFamily="18" charset="2"/>
              <a:buChar char=""/>
            </a:pPr>
            <a:r>
              <a:rPr lang="en-US" b="1" dirty="0"/>
              <a:t>USING VARIOUS CONTEMPORARY TECHNOLOGIES IN HEALTHCARE</a:t>
            </a:r>
          </a:p>
          <a:p>
            <a:pPr>
              <a:lnSpc>
                <a:spcPct val="90000"/>
              </a:lnSpc>
              <a:spcBef>
                <a:spcPct val="20000"/>
              </a:spcBef>
              <a:spcAft>
                <a:spcPts val="600"/>
              </a:spcAft>
              <a:buClr>
                <a:schemeClr val="tx1"/>
              </a:buClr>
              <a:buSzPct val="80000"/>
              <a:buFont typeface="Wingdings 3" panose="05040102010807070707" pitchFamily="18" charset="2"/>
              <a:buChar char=""/>
            </a:pPr>
            <a:r>
              <a:rPr lang="en-US" b="1" dirty="0"/>
              <a:t>TECHNOLOGIES IN DIAGNOSTICS, ADMINISTRATION, IN CARE SUPPORT</a:t>
            </a:r>
          </a:p>
          <a:p>
            <a:pPr>
              <a:lnSpc>
                <a:spcPct val="90000"/>
              </a:lnSpc>
              <a:spcBef>
                <a:spcPct val="20000"/>
              </a:spcBef>
              <a:spcAft>
                <a:spcPts val="600"/>
              </a:spcAft>
              <a:buClr>
                <a:schemeClr val="tx1"/>
              </a:buClr>
              <a:buSzPct val="80000"/>
              <a:buFont typeface="Wingdings 3" panose="05040102010807070707" pitchFamily="18" charset="2"/>
              <a:buChar char=""/>
            </a:pPr>
            <a:r>
              <a:rPr lang="en-US" b="1" dirty="0"/>
              <a:t>TECHNOLOGY DURING COVID-19</a:t>
            </a:r>
          </a:p>
          <a:p>
            <a:pPr>
              <a:lnSpc>
                <a:spcPct val="90000"/>
              </a:lnSpc>
              <a:spcBef>
                <a:spcPct val="20000"/>
              </a:spcBef>
              <a:spcAft>
                <a:spcPts val="600"/>
              </a:spcAft>
              <a:buClr>
                <a:schemeClr val="tx1"/>
              </a:buClr>
              <a:buSzPct val="80000"/>
              <a:buFont typeface="Wingdings 3" panose="05040102010807070707" pitchFamily="18" charset="2"/>
              <a:buChar char=""/>
            </a:pPr>
            <a:r>
              <a:rPr lang="en-US" b="1" dirty="0"/>
              <a:t>USE OF DIGITAL COMMUNICATION</a:t>
            </a:r>
          </a:p>
          <a:p>
            <a:pPr>
              <a:lnSpc>
                <a:spcPct val="90000"/>
              </a:lnSpc>
              <a:spcBef>
                <a:spcPct val="20000"/>
              </a:spcBef>
              <a:spcAft>
                <a:spcPts val="600"/>
              </a:spcAft>
              <a:buClr>
                <a:schemeClr val="tx1"/>
              </a:buClr>
              <a:buSzPct val="80000"/>
              <a:buFont typeface="Wingdings 3" panose="05040102010807070707" pitchFamily="18" charset="2"/>
              <a:buChar char=""/>
            </a:pPr>
            <a:r>
              <a:rPr lang="en-US" b="1" dirty="0"/>
              <a:t>USE OF DIGITAL PARTICIPATION</a:t>
            </a:r>
          </a:p>
          <a:p>
            <a:pPr>
              <a:lnSpc>
                <a:spcPct val="90000"/>
              </a:lnSpc>
              <a:spcBef>
                <a:spcPct val="20000"/>
              </a:spcBef>
              <a:spcAft>
                <a:spcPts val="600"/>
              </a:spcAft>
              <a:buClr>
                <a:schemeClr val="tx1"/>
              </a:buClr>
              <a:buSzPct val="80000"/>
              <a:buFont typeface="Wingdings 3" panose="05040102010807070707" pitchFamily="18" charset="2"/>
              <a:buChar char=""/>
            </a:pPr>
            <a:r>
              <a:rPr lang="en-US" b="1" dirty="0"/>
              <a:t>DIGITAL IDENTITY</a:t>
            </a:r>
          </a:p>
          <a:p>
            <a:pPr>
              <a:lnSpc>
                <a:spcPct val="90000"/>
              </a:lnSpc>
              <a:spcBef>
                <a:spcPct val="20000"/>
              </a:spcBef>
              <a:spcAft>
                <a:spcPts val="600"/>
              </a:spcAft>
              <a:buClr>
                <a:schemeClr val="tx1"/>
              </a:buClr>
              <a:buSzPct val="80000"/>
              <a:buFont typeface="Wingdings 3" panose="05040102010807070707" pitchFamily="18" charset="2"/>
              <a:buChar char=""/>
            </a:pPr>
            <a:r>
              <a:rPr lang="en-US" b="1" dirty="0"/>
              <a:t>WELL-BEING AND SAFETY</a:t>
            </a:r>
          </a:p>
          <a:p>
            <a:pPr>
              <a:lnSpc>
                <a:spcPct val="90000"/>
              </a:lnSpc>
              <a:spcBef>
                <a:spcPct val="20000"/>
              </a:spcBef>
              <a:spcAft>
                <a:spcPts val="600"/>
              </a:spcAft>
              <a:buClr>
                <a:schemeClr val="tx1"/>
              </a:buClr>
              <a:buSzPct val="80000"/>
              <a:buFont typeface="Wingdings 3" panose="05040102010807070707" pitchFamily="18" charset="2"/>
              <a:buChar char=""/>
            </a:pPr>
            <a:r>
              <a:rPr lang="en-US" b="1" dirty="0"/>
              <a:t>DIGITAL LITERACY</a:t>
            </a:r>
          </a:p>
          <a:p>
            <a:pPr>
              <a:lnSpc>
                <a:spcPct val="90000"/>
              </a:lnSpc>
              <a:spcBef>
                <a:spcPct val="20000"/>
              </a:spcBef>
              <a:spcAft>
                <a:spcPts val="600"/>
              </a:spcAft>
              <a:buClr>
                <a:schemeClr val="tx1"/>
              </a:buClr>
              <a:buSzPct val="80000"/>
              <a:buFont typeface="Wingdings 3" panose="05040102010807070707" pitchFamily="18" charset="2"/>
              <a:buChar char=""/>
            </a:pPr>
            <a:r>
              <a:rPr lang="en-US" b="1" dirty="0"/>
              <a:t>VARIOUS TYPES OF DIGITAL LITERACY</a:t>
            </a:r>
          </a:p>
          <a:p>
            <a:pPr>
              <a:lnSpc>
                <a:spcPct val="90000"/>
              </a:lnSpc>
              <a:spcBef>
                <a:spcPct val="20000"/>
              </a:spcBef>
              <a:spcAft>
                <a:spcPts val="600"/>
              </a:spcAft>
              <a:buClr>
                <a:schemeClr val="tx1"/>
              </a:buClr>
              <a:buSzPct val="80000"/>
              <a:buFont typeface="Wingdings 3" panose="05040102010807070707" pitchFamily="18" charset="2"/>
              <a:buChar char=""/>
            </a:pPr>
            <a:r>
              <a:rPr lang="en-US" b="1" dirty="0"/>
              <a:t>USE OF DIGITAL LITERACY</a:t>
            </a:r>
          </a:p>
          <a:p>
            <a:pPr>
              <a:lnSpc>
                <a:spcPct val="90000"/>
              </a:lnSpc>
              <a:spcBef>
                <a:spcPct val="20000"/>
              </a:spcBef>
              <a:spcAft>
                <a:spcPts val="600"/>
              </a:spcAft>
              <a:buClr>
                <a:schemeClr val="tx1"/>
              </a:buClr>
              <a:buSzPct val="80000"/>
              <a:buFont typeface="Wingdings 3" panose="05040102010807070707" pitchFamily="18" charset="2"/>
              <a:buChar char=""/>
            </a:pPr>
            <a:r>
              <a:rPr lang="en-US" b="1" dirty="0"/>
              <a:t>THE RELEVANCE OF TECHNICAL PROFICIENCY FOR DATA AND INFORMATION HANDLING</a:t>
            </a:r>
          </a:p>
          <a:p>
            <a:pPr>
              <a:lnSpc>
                <a:spcPct val="90000"/>
              </a:lnSpc>
              <a:spcBef>
                <a:spcPct val="20000"/>
              </a:spcBef>
              <a:spcAft>
                <a:spcPts val="600"/>
              </a:spcAft>
              <a:buClr>
                <a:schemeClr val="tx1"/>
              </a:buClr>
              <a:buSzPct val="80000"/>
              <a:buFont typeface="Wingdings 3" panose="05040102010807070707" pitchFamily="18" charset="2"/>
              <a:buChar char=""/>
            </a:pPr>
            <a:r>
              <a:rPr lang="en-US" b="1" dirty="0"/>
              <a:t>CONCLUSION</a:t>
            </a:r>
          </a:p>
          <a:p>
            <a:pPr>
              <a:lnSpc>
                <a:spcPct val="90000"/>
              </a:lnSpc>
              <a:spcBef>
                <a:spcPct val="20000"/>
              </a:spcBef>
              <a:spcAft>
                <a:spcPts val="600"/>
              </a:spcAft>
              <a:buClr>
                <a:schemeClr val="tx1"/>
              </a:buClr>
              <a:buSzPct val="80000"/>
              <a:buFont typeface="Wingdings 3" panose="05040102010807070707" pitchFamily="18" charset="2"/>
              <a:buChar char=""/>
            </a:pPr>
            <a:r>
              <a:rPr lang="en-US" b="1" dirty="0"/>
              <a:t>REFERENCES</a:t>
            </a:r>
            <a:endParaRPr lang="en-US" sz="1000" b="1" dirty="0"/>
          </a:p>
        </p:txBody>
      </p:sp>
    </p:spTree>
    <p:extLst>
      <p:ext uri="{BB962C8B-B14F-4D97-AF65-F5344CB8AC3E}">
        <p14:creationId xmlns:p14="http://schemas.microsoft.com/office/powerpoint/2010/main" val="219260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62907" y="0"/>
            <a:ext cx="7438293" cy="928419"/>
          </a:xfrm>
        </p:spPr>
        <p:txBody>
          <a:bodyPr>
            <a:noAutofit/>
          </a:bodyPr>
          <a:lstStyle/>
          <a:p>
            <a:pPr algn="ctr">
              <a:lnSpc>
                <a:spcPct val="150000"/>
              </a:lnSpc>
            </a:pPr>
            <a:r>
              <a:rPr lang="en-US" sz="3600" dirty="0">
                <a:cs typeface="Arial" panose="020B0604020202020204" pitchFamily="34" charset="0"/>
              </a:rPr>
              <a:t>INTRODUCTION</a:t>
            </a:r>
          </a:p>
        </p:txBody>
      </p:sp>
      <p:graphicFrame>
        <p:nvGraphicFramePr>
          <p:cNvPr id="5" name="TextBox 2">
            <a:extLst>
              <a:ext uri="{FF2B5EF4-FFF2-40B4-BE49-F238E27FC236}">
                <a16:creationId xmlns:a16="http://schemas.microsoft.com/office/drawing/2014/main" id="{06CAD620-3DC4-DC91-6282-D44FCE0921FA}"/>
              </a:ext>
            </a:extLst>
          </p:cNvPr>
          <p:cNvGraphicFramePr/>
          <p:nvPr>
            <p:extLst>
              <p:ext uri="{D42A27DB-BD31-4B8C-83A1-F6EECF244321}">
                <p14:modId xmlns:p14="http://schemas.microsoft.com/office/powerpoint/2010/main" val="2381528411"/>
              </p:ext>
            </p:extLst>
          </p:nvPr>
        </p:nvGraphicFramePr>
        <p:xfrm>
          <a:off x="434340" y="1211580"/>
          <a:ext cx="11247120" cy="4819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 name="TextBox 22">
            <a:extLst>
              <a:ext uri="{FF2B5EF4-FFF2-40B4-BE49-F238E27FC236}">
                <a16:creationId xmlns:a16="http://schemas.microsoft.com/office/drawing/2014/main" id="{1E43E4DD-88C9-1023-4AF1-AED855F19CAE}"/>
              </a:ext>
            </a:extLst>
          </p:cNvPr>
          <p:cNvSpPr txBox="1"/>
          <p:nvPr/>
        </p:nvSpPr>
        <p:spPr>
          <a:xfrm>
            <a:off x="430590" y="630887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Flávia</a:t>
            </a:r>
          </a:p>
        </p:txBody>
      </p:sp>
    </p:spTree>
    <p:extLst>
      <p:ext uri="{BB962C8B-B14F-4D97-AF65-F5344CB8AC3E}">
        <p14:creationId xmlns:p14="http://schemas.microsoft.com/office/powerpoint/2010/main" val="3116796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B64BF9A-135A-4D34-8F37-41DDAD49F21B}"/>
              </a:ext>
            </a:extLst>
          </p:cNvPr>
          <p:cNvPicPr>
            <a:picLocks noChangeAspect="1"/>
          </p:cNvPicPr>
          <p:nvPr/>
        </p:nvPicPr>
        <p:blipFill rotWithShape="1">
          <a:blip r:embed="rId3">
            <a:alphaModFix amt="35000"/>
          </a:blip>
          <a:srcRect b="10000"/>
          <a:stretch/>
        </p:blipFill>
        <p:spPr>
          <a:xfrm>
            <a:off x="3174" y="10"/>
            <a:ext cx="12192000" cy="6857990"/>
          </a:xfrm>
          <a:prstGeom prst="rect">
            <a:avLst/>
          </a:prstGeom>
        </p:spPr>
      </p:pic>
      <p:sp>
        <p:nvSpPr>
          <p:cNvPr id="2" name="Title 1">
            <a:extLst>
              <a:ext uri="{FF2B5EF4-FFF2-40B4-BE49-F238E27FC236}">
                <a16:creationId xmlns:a16="http://schemas.microsoft.com/office/drawing/2014/main" id="{A8783374-2279-4248-B7E9-13A18757ABC9}"/>
              </a:ext>
            </a:extLst>
          </p:cNvPr>
          <p:cNvSpPr>
            <a:spLocks noGrp="1"/>
          </p:cNvSpPr>
          <p:nvPr>
            <p:ph type="title"/>
          </p:nvPr>
        </p:nvSpPr>
        <p:spPr/>
        <p:txBody>
          <a:bodyPr>
            <a:normAutofit/>
          </a:bodyPr>
          <a:lstStyle/>
          <a:p>
            <a:r>
              <a:rPr lang="en-GB" dirty="0"/>
              <a:t>what are Healthcare technologies?</a:t>
            </a:r>
          </a:p>
        </p:txBody>
      </p:sp>
      <p:sp>
        <p:nvSpPr>
          <p:cNvPr id="8" name="Content Placeholder 7">
            <a:extLst>
              <a:ext uri="{FF2B5EF4-FFF2-40B4-BE49-F238E27FC236}">
                <a16:creationId xmlns:a16="http://schemas.microsoft.com/office/drawing/2014/main" id="{77A13983-B395-7779-862B-AF6E2D80A22B}"/>
              </a:ext>
            </a:extLst>
          </p:cNvPr>
          <p:cNvSpPr>
            <a:spLocks noGrp="1"/>
          </p:cNvSpPr>
          <p:nvPr>
            <p:ph idx="1"/>
          </p:nvPr>
        </p:nvSpPr>
        <p:spPr/>
        <p:txBody>
          <a:bodyPr>
            <a:normAutofit/>
          </a:bodyPr>
          <a:lstStyle/>
          <a:p>
            <a:endParaRPr lang="en-US">
              <a:solidFill>
                <a:schemeClr val="tx1"/>
              </a:solidFill>
            </a:endParaRPr>
          </a:p>
        </p:txBody>
      </p:sp>
      <p:sp>
        <p:nvSpPr>
          <p:cNvPr id="7" name="TextBox 6">
            <a:extLst>
              <a:ext uri="{FF2B5EF4-FFF2-40B4-BE49-F238E27FC236}">
                <a16:creationId xmlns:a16="http://schemas.microsoft.com/office/drawing/2014/main" id="{AD9A1599-BF33-48F0-8633-1D6519557380}"/>
              </a:ext>
            </a:extLst>
          </p:cNvPr>
          <p:cNvSpPr txBox="1"/>
          <p:nvPr/>
        </p:nvSpPr>
        <p:spPr>
          <a:xfrm>
            <a:off x="-3175" y="6532601"/>
            <a:ext cx="15313023" cy="215444"/>
          </a:xfrm>
          <a:prstGeom prst="rect">
            <a:avLst/>
          </a:prstGeom>
          <a:noFill/>
        </p:spPr>
        <p:txBody>
          <a:bodyPr wrap="square">
            <a:spAutoFit/>
          </a:bodyPr>
          <a:lstStyle/>
          <a:p>
            <a:r>
              <a:rPr lang="en-GB" sz="800" dirty="0"/>
              <a:t>(source: https://2c8uca2hsaw03ghslq1qc18w-wpengine.netdna-ssl.com/wp-content/uploads/2020/10/img1-4-768x618.jpg)</a:t>
            </a:r>
          </a:p>
        </p:txBody>
      </p:sp>
    </p:spTree>
    <p:extLst>
      <p:ext uri="{BB962C8B-B14F-4D97-AF65-F5344CB8AC3E}">
        <p14:creationId xmlns:p14="http://schemas.microsoft.com/office/powerpoint/2010/main" val="3251741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4699" y="-53668"/>
            <a:ext cx="11551919" cy="759460"/>
          </a:xfrm>
        </p:spPr>
        <p:txBody>
          <a:bodyPr>
            <a:noAutofit/>
          </a:bodyPr>
          <a:lstStyle/>
          <a:p>
            <a:pPr>
              <a:lnSpc>
                <a:spcPct val="150000"/>
              </a:lnSpc>
            </a:pPr>
            <a:r>
              <a:rPr lang="en-US" sz="3600" b="1" dirty="0">
                <a:latin typeface="Arial" panose="020B0604020202020204" pitchFamily="34" charset="0"/>
                <a:cs typeface="Arial" panose="020B0604020202020204" pitchFamily="34" charset="0"/>
              </a:rPr>
              <a:t>   What are</a:t>
            </a:r>
          </a:p>
        </p:txBody>
      </p:sp>
      <p:graphicFrame>
        <p:nvGraphicFramePr>
          <p:cNvPr id="1031" name="TextBox 3">
            <a:extLst>
              <a:ext uri="{FF2B5EF4-FFF2-40B4-BE49-F238E27FC236}">
                <a16:creationId xmlns:a16="http://schemas.microsoft.com/office/drawing/2014/main" id="{498E9950-9E09-54BC-1C00-3A2B139D39D8}"/>
              </a:ext>
            </a:extLst>
          </p:cNvPr>
          <p:cNvGraphicFramePr/>
          <p:nvPr>
            <p:extLst>
              <p:ext uri="{D42A27DB-BD31-4B8C-83A1-F6EECF244321}">
                <p14:modId xmlns:p14="http://schemas.microsoft.com/office/powerpoint/2010/main" val="1731114294"/>
              </p:ext>
            </p:extLst>
          </p:nvPr>
        </p:nvGraphicFramePr>
        <p:xfrm>
          <a:off x="5920740" y="1965990"/>
          <a:ext cx="6172200" cy="4524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D8B25266-D794-BF7B-DAEC-4C520CB8CFEC}"/>
              </a:ext>
            </a:extLst>
          </p:cNvPr>
          <p:cNvSpPr txBox="1"/>
          <p:nvPr/>
        </p:nvSpPr>
        <p:spPr>
          <a:xfrm>
            <a:off x="430590" y="6490305"/>
            <a:ext cx="11103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Flávia</a:t>
            </a:r>
          </a:p>
        </p:txBody>
      </p:sp>
      <p:pic>
        <p:nvPicPr>
          <p:cNvPr id="4" name="Picture 3">
            <a:extLst>
              <a:ext uri="{FF2B5EF4-FFF2-40B4-BE49-F238E27FC236}">
                <a16:creationId xmlns:a16="http://schemas.microsoft.com/office/drawing/2014/main" id="{C8EC665C-7D29-4608-B3AE-2A14A01422F0}"/>
              </a:ext>
            </a:extLst>
          </p:cNvPr>
          <p:cNvPicPr>
            <a:picLocks noChangeAspect="1"/>
          </p:cNvPicPr>
          <p:nvPr/>
        </p:nvPicPr>
        <p:blipFill>
          <a:blip r:embed="rId8"/>
          <a:stretch>
            <a:fillRect/>
          </a:stretch>
        </p:blipFill>
        <p:spPr>
          <a:xfrm>
            <a:off x="99059" y="2131089"/>
            <a:ext cx="5714301" cy="3812511"/>
          </a:xfrm>
          <a:prstGeom prst="rect">
            <a:avLst/>
          </a:prstGeom>
        </p:spPr>
      </p:pic>
      <p:sp>
        <p:nvSpPr>
          <p:cNvPr id="5" name="Rectangle 4">
            <a:extLst>
              <a:ext uri="{FF2B5EF4-FFF2-40B4-BE49-F238E27FC236}">
                <a16:creationId xmlns:a16="http://schemas.microsoft.com/office/drawing/2014/main" id="{87E0A1A8-4E78-49CE-80E4-F292B139B2FC}"/>
              </a:ext>
            </a:extLst>
          </p:cNvPr>
          <p:cNvSpPr/>
          <p:nvPr/>
        </p:nvSpPr>
        <p:spPr>
          <a:xfrm>
            <a:off x="2532378" y="599414"/>
            <a:ext cx="8930651" cy="923330"/>
          </a:xfrm>
          <a:prstGeom prst="rect">
            <a:avLst/>
          </a:prstGeom>
          <a:noFill/>
        </p:spPr>
        <p:txBody>
          <a:bodyPr wrap="none" lIns="91440" tIns="45720" rIns="91440" bIns="45720">
            <a:spAutoFit/>
          </a:bodyPr>
          <a:lstStyle/>
          <a:p>
            <a:pPr algn="ct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Healthcare Technologies?</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6" name="Rectangle 5">
            <a:extLst>
              <a:ext uri="{FF2B5EF4-FFF2-40B4-BE49-F238E27FC236}">
                <a16:creationId xmlns:a16="http://schemas.microsoft.com/office/drawing/2014/main" id="{1152ED6F-9E63-4175-88B5-B2E07E3C2218}"/>
              </a:ext>
            </a:extLst>
          </p:cNvPr>
          <p:cNvSpPr/>
          <p:nvPr/>
        </p:nvSpPr>
        <p:spPr>
          <a:xfrm>
            <a:off x="2455435" y="495955"/>
            <a:ext cx="9084538" cy="923330"/>
          </a:xfrm>
          <a:prstGeom prst="rect">
            <a:avLst/>
          </a:prstGeom>
          <a:noFill/>
        </p:spPr>
        <p:txBody>
          <a:bodyPr wrap="none" lIns="91440" tIns="45720" rIns="91440" bIns="45720">
            <a:spAutoFit/>
          </a:bodyPr>
          <a:lstStyle/>
          <a:p>
            <a:pPr algn="ctr"/>
            <a:r>
              <a:rPr lang="en-US" sz="5400" b="1" cap="none" spc="50" dirty="0">
                <a:ln w="0"/>
                <a:solidFill>
                  <a:schemeClr val="bg2"/>
                </a:solidFill>
                <a:effectLst>
                  <a:innerShdw blurRad="63500" dist="50800" dir="13500000">
                    <a:srgbClr val="000000">
                      <a:alpha val="50000"/>
                    </a:srgbClr>
                  </a:innerShdw>
                </a:effectLst>
              </a:rPr>
              <a:t>Healthcare Technologies?</a:t>
            </a:r>
            <a:endParaRPr lang="en-GB" sz="5400" b="1" cap="none" spc="50" dirty="0">
              <a:ln w="0"/>
              <a:solidFill>
                <a:schemeClr val="bg2"/>
              </a:solidFill>
              <a:effectLst>
                <a:innerShdw blurRad="63500" dist="50800" dir="13500000">
                  <a:srgbClr val="000000">
                    <a:alpha val="50000"/>
                  </a:srgbClr>
                </a:innerShdw>
              </a:effectLst>
            </a:endParaRPr>
          </a:p>
        </p:txBody>
      </p:sp>
      <p:sp>
        <p:nvSpPr>
          <p:cNvPr id="8" name="TextBox 7">
            <a:extLst>
              <a:ext uri="{FF2B5EF4-FFF2-40B4-BE49-F238E27FC236}">
                <a16:creationId xmlns:a16="http://schemas.microsoft.com/office/drawing/2014/main" id="{66915022-50F0-477D-8DBD-927C8FE08E87}"/>
              </a:ext>
            </a:extLst>
          </p:cNvPr>
          <p:cNvSpPr txBox="1"/>
          <p:nvPr/>
        </p:nvSpPr>
        <p:spPr>
          <a:xfrm>
            <a:off x="0" y="5981587"/>
            <a:ext cx="6693721" cy="276999"/>
          </a:xfrm>
          <a:prstGeom prst="rect">
            <a:avLst/>
          </a:prstGeom>
          <a:noFill/>
        </p:spPr>
        <p:txBody>
          <a:bodyPr wrap="square" rtlCol="0">
            <a:spAutoFit/>
          </a:bodyPr>
          <a:lstStyle/>
          <a:p>
            <a:r>
              <a:rPr lang="en-GB" sz="900" dirty="0"/>
              <a:t>(</a:t>
            </a:r>
            <a:r>
              <a:rPr lang="en-GB" sz="900" dirty="0" err="1"/>
              <a:t>source:https</a:t>
            </a:r>
            <a:r>
              <a:rPr lang="en-GB" sz="900" dirty="0"/>
              <a:t>://blogs.3ds.com/northamerica/will-artificial-intelligence-revolutionize-healthcare</a:t>
            </a:r>
            <a:r>
              <a:rPr lang="en-GB" sz="1200" dirty="0"/>
              <a:t>/)</a:t>
            </a:r>
          </a:p>
        </p:txBody>
      </p:sp>
    </p:spTree>
    <p:extLst>
      <p:ext uri="{BB962C8B-B14F-4D97-AF65-F5344CB8AC3E}">
        <p14:creationId xmlns:p14="http://schemas.microsoft.com/office/powerpoint/2010/main" val="3092255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29" descr="Needle and vial">
            <a:extLst>
              <a:ext uri="{FF2B5EF4-FFF2-40B4-BE49-F238E27FC236}">
                <a16:creationId xmlns:a16="http://schemas.microsoft.com/office/drawing/2014/main" id="{21187251-3604-4FF8-9ECB-5EFA737EDF48}"/>
              </a:ext>
            </a:extLst>
          </p:cNvPr>
          <p:cNvPicPr>
            <a:picLocks noChangeAspect="1"/>
          </p:cNvPicPr>
          <p:nvPr/>
        </p:nvPicPr>
        <p:blipFill>
          <a:blip r:embed="rId3">
            <a:alphaModFix amt="47000"/>
            <a:extLst>
              <a:ext uri="{28A0092B-C50C-407E-A947-70E740481C1C}">
                <a14:useLocalDpi xmlns:a14="http://schemas.microsoft.com/office/drawing/2010/main" val="0"/>
              </a:ext>
            </a:extLst>
          </a:blip>
          <a:stretch>
            <a:fillRect/>
          </a:stretch>
        </p:blipFill>
        <p:spPr>
          <a:xfrm>
            <a:off x="-3179" y="-210605"/>
            <a:ext cx="12192003" cy="7191329"/>
          </a:xfrm>
          <a:prstGeom prst="rect">
            <a:avLst/>
          </a:prstGeom>
          <a:effectLst>
            <a:innerShdw blurRad="1270000">
              <a:prstClr val="black"/>
            </a:innerShdw>
          </a:effectLst>
        </p:spPr>
      </p:pic>
      <p:sp>
        <p:nvSpPr>
          <p:cNvPr id="2" name="Title 1"/>
          <p:cNvSpPr>
            <a:spLocks noGrp="1"/>
          </p:cNvSpPr>
          <p:nvPr>
            <p:ph type="ctrTitle"/>
          </p:nvPr>
        </p:nvSpPr>
        <p:spPr>
          <a:xfrm>
            <a:off x="142344" y="535966"/>
            <a:ext cx="8534400" cy="1507067"/>
          </a:xfrm>
        </p:spPr>
        <p:txBody>
          <a:bodyPr vert="horz" lIns="91440" tIns="45720" rIns="91440" bIns="45720" rtlCol="0" anchor="ctr">
            <a:normAutofit/>
          </a:bodyPr>
          <a:lstStyle/>
          <a:p>
            <a:r>
              <a:rPr lang="en-US" sz="3600" dirty="0"/>
              <a:t>What Is now the role of technologies  in healthcare?</a:t>
            </a:r>
          </a:p>
        </p:txBody>
      </p:sp>
      <p:sp>
        <p:nvSpPr>
          <p:cNvPr id="5" name="TextBox 4"/>
          <p:cNvSpPr txBox="1"/>
          <p:nvPr/>
        </p:nvSpPr>
        <p:spPr>
          <a:xfrm>
            <a:off x="1565803" y="1774201"/>
            <a:ext cx="8534400" cy="1221087"/>
          </a:xfrm>
          <a:prstGeom prst="rect">
            <a:avLst/>
          </a:prstGeom>
        </p:spPr>
        <p:txBody>
          <a:bodyPr vert="horz" lIns="91440" tIns="45720" rIns="91440" bIns="45720" rtlCol="0" anchor="ctr">
            <a:normAutofit/>
          </a:bodyPr>
          <a:lstStyle/>
          <a:p>
            <a:pPr>
              <a:spcBef>
                <a:spcPct val="20000"/>
              </a:spcBef>
              <a:spcAft>
                <a:spcPts val="600"/>
              </a:spcAft>
              <a:buClr>
                <a:schemeClr val="tx1"/>
              </a:buClr>
              <a:buSzPct val="80000"/>
            </a:pPr>
            <a:endParaRPr lang="en-GB" sz="3200" b="1" dirty="0"/>
          </a:p>
        </p:txBody>
      </p:sp>
      <p:sp>
        <p:nvSpPr>
          <p:cNvPr id="3" name="TextBox 2">
            <a:extLst>
              <a:ext uri="{FF2B5EF4-FFF2-40B4-BE49-F238E27FC236}">
                <a16:creationId xmlns:a16="http://schemas.microsoft.com/office/drawing/2014/main" id="{4046A5E0-3FFA-3652-1A14-702AD745E608}"/>
              </a:ext>
            </a:extLst>
          </p:cNvPr>
          <p:cNvSpPr txBox="1"/>
          <p:nvPr/>
        </p:nvSpPr>
        <p:spPr>
          <a:xfrm>
            <a:off x="406399" y="63176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Flávia</a:t>
            </a:r>
          </a:p>
        </p:txBody>
      </p:sp>
      <p:sp>
        <p:nvSpPr>
          <p:cNvPr id="17" name="TextBox 16">
            <a:extLst>
              <a:ext uri="{FF2B5EF4-FFF2-40B4-BE49-F238E27FC236}">
                <a16:creationId xmlns:a16="http://schemas.microsoft.com/office/drawing/2014/main" id="{EAB682FB-0028-4A9D-823B-AC098D17BAE9}"/>
              </a:ext>
            </a:extLst>
          </p:cNvPr>
          <p:cNvSpPr txBox="1"/>
          <p:nvPr/>
        </p:nvSpPr>
        <p:spPr>
          <a:xfrm>
            <a:off x="-143406" y="6703179"/>
            <a:ext cx="8039100" cy="230832"/>
          </a:xfrm>
          <a:prstGeom prst="rect">
            <a:avLst/>
          </a:prstGeom>
          <a:noFill/>
        </p:spPr>
        <p:txBody>
          <a:bodyPr wrap="square">
            <a:spAutoFit/>
          </a:bodyPr>
          <a:lstStyle/>
          <a:p>
            <a:pPr algn="ctr"/>
            <a:r>
              <a:rPr lang="en-GB" sz="900" dirty="0"/>
              <a:t>https://research.weill.cornell.edu/sites/default/files/styles/panopoly_image_original/public/helloquence-61189-unsplash.jpg?itok=J4rBQi-P</a:t>
            </a:r>
          </a:p>
        </p:txBody>
      </p:sp>
      <p:sp>
        <p:nvSpPr>
          <p:cNvPr id="15" name="Oval 14">
            <a:extLst>
              <a:ext uri="{FF2B5EF4-FFF2-40B4-BE49-F238E27FC236}">
                <a16:creationId xmlns:a16="http://schemas.microsoft.com/office/drawing/2014/main" id="{61E940A2-DAF3-4E4D-AD5B-5E95F76B56CE}"/>
              </a:ext>
            </a:extLst>
          </p:cNvPr>
          <p:cNvSpPr/>
          <p:nvPr/>
        </p:nvSpPr>
        <p:spPr>
          <a:xfrm>
            <a:off x="4378792" y="3196229"/>
            <a:ext cx="3842324" cy="3247699"/>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343E9FE4-15DE-46F6-BA7A-95EF10B7437A}"/>
              </a:ext>
            </a:extLst>
          </p:cNvPr>
          <p:cNvSpPr/>
          <p:nvPr/>
        </p:nvSpPr>
        <p:spPr>
          <a:xfrm>
            <a:off x="456177" y="3358252"/>
            <a:ext cx="3778745" cy="2981855"/>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Oval 17">
            <a:extLst>
              <a:ext uri="{FF2B5EF4-FFF2-40B4-BE49-F238E27FC236}">
                <a16:creationId xmlns:a16="http://schemas.microsoft.com/office/drawing/2014/main" id="{89919DD5-333D-4CB9-BD01-6A83B017EC0E}"/>
              </a:ext>
            </a:extLst>
          </p:cNvPr>
          <p:cNvSpPr/>
          <p:nvPr/>
        </p:nvSpPr>
        <p:spPr>
          <a:xfrm>
            <a:off x="8485602" y="3288013"/>
            <a:ext cx="3703222" cy="2943451"/>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475B2BE8-3EEF-4265-BD4D-1CD89411A558}"/>
              </a:ext>
            </a:extLst>
          </p:cNvPr>
          <p:cNvSpPr/>
          <p:nvPr/>
        </p:nvSpPr>
        <p:spPr>
          <a:xfrm>
            <a:off x="168855" y="2509524"/>
            <a:ext cx="4378998" cy="707886"/>
          </a:xfrm>
          <a:prstGeom prst="rect">
            <a:avLst/>
          </a:prstGeom>
          <a:noFill/>
        </p:spPr>
        <p:txBody>
          <a:bodyPr wrap="square" lIns="91440" tIns="45720" rIns="91440" bIns="45720">
            <a:spAutoFit/>
          </a:bodyPr>
          <a:lstStyle/>
          <a:p>
            <a:pPr algn="ctr"/>
            <a:r>
              <a:rPr lang="en-GB" sz="4000" b="1" spc="50" dirty="0">
                <a:ln w="9525" cmpd="sng">
                  <a:solidFill>
                    <a:schemeClr val="accent1"/>
                  </a:solidFill>
                  <a:prstDash val="solid"/>
                </a:ln>
                <a:solidFill>
                  <a:srgbClr val="70AD47">
                    <a:tint val="1000"/>
                  </a:srgbClr>
                </a:solidFill>
                <a:effectLst>
                  <a:glow rad="38100">
                    <a:schemeClr val="accent1">
                      <a:alpha val="40000"/>
                    </a:schemeClr>
                  </a:glow>
                </a:effectLst>
              </a:rPr>
              <a:t>Diagnostics</a:t>
            </a:r>
          </a:p>
        </p:txBody>
      </p:sp>
      <p:sp>
        <p:nvSpPr>
          <p:cNvPr id="21" name="Rectangle 20">
            <a:extLst>
              <a:ext uri="{FF2B5EF4-FFF2-40B4-BE49-F238E27FC236}">
                <a16:creationId xmlns:a16="http://schemas.microsoft.com/office/drawing/2014/main" id="{FD7801F0-5A9C-4AC9-BE91-F71176E34C56}"/>
              </a:ext>
            </a:extLst>
          </p:cNvPr>
          <p:cNvSpPr/>
          <p:nvPr/>
        </p:nvSpPr>
        <p:spPr>
          <a:xfrm>
            <a:off x="4282068" y="2489504"/>
            <a:ext cx="3988295" cy="707886"/>
          </a:xfrm>
          <a:prstGeom prst="rect">
            <a:avLst/>
          </a:prstGeom>
          <a:noFill/>
        </p:spPr>
        <p:txBody>
          <a:bodyPr wrap="square" lIns="91440" tIns="45720" rIns="91440" bIns="45720">
            <a:spAutoFit/>
          </a:bodyPr>
          <a:lstStyle/>
          <a:p>
            <a:pPr algn="ctr"/>
            <a:r>
              <a:rPr lang="en-US" sz="4000" b="1" cap="none" spc="50" dirty="0">
                <a:ln w="9525" cmpd="sng">
                  <a:solidFill>
                    <a:schemeClr val="accent1"/>
                  </a:solidFill>
                  <a:prstDash val="solid"/>
                </a:ln>
                <a:solidFill>
                  <a:srgbClr val="70AD47">
                    <a:tint val="1000"/>
                  </a:srgbClr>
                </a:solidFill>
                <a:effectLst>
                  <a:glow rad="38100">
                    <a:schemeClr val="accent1">
                      <a:alpha val="40000"/>
                    </a:schemeClr>
                  </a:glow>
                </a:effectLst>
              </a:rPr>
              <a:t>Administration</a:t>
            </a:r>
          </a:p>
        </p:txBody>
      </p:sp>
      <p:sp>
        <p:nvSpPr>
          <p:cNvPr id="23" name="Rectangle 22">
            <a:extLst>
              <a:ext uri="{FF2B5EF4-FFF2-40B4-BE49-F238E27FC236}">
                <a16:creationId xmlns:a16="http://schemas.microsoft.com/office/drawing/2014/main" id="{5D4799C2-D9DC-408F-90AD-4D1966A35A77}"/>
              </a:ext>
            </a:extLst>
          </p:cNvPr>
          <p:cNvSpPr/>
          <p:nvPr/>
        </p:nvSpPr>
        <p:spPr>
          <a:xfrm>
            <a:off x="8021155" y="2469383"/>
            <a:ext cx="4010987" cy="707886"/>
          </a:xfrm>
          <a:prstGeom prst="rect">
            <a:avLst/>
          </a:prstGeom>
          <a:noFill/>
        </p:spPr>
        <p:txBody>
          <a:bodyPr wrap="square" lIns="91440" tIns="45720" rIns="91440" bIns="45720">
            <a:spAutoFit/>
          </a:bodyPr>
          <a:lstStyle/>
          <a:p>
            <a:pPr algn="ctr"/>
            <a:r>
              <a:rPr lang="en-US" sz="4000" b="1" cap="none" spc="50" dirty="0">
                <a:ln w="9525" cmpd="sng">
                  <a:solidFill>
                    <a:schemeClr val="accent1"/>
                  </a:solidFill>
                  <a:prstDash val="solid"/>
                </a:ln>
                <a:solidFill>
                  <a:srgbClr val="70AD47">
                    <a:tint val="1000"/>
                  </a:srgbClr>
                </a:solidFill>
                <a:effectLst>
                  <a:glow rad="38100">
                    <a:schemeClr val="accent1">
                      <a:alpha val="40000"/>
                    </a:schemeClr>
                  </a:glow>
                </a:effectLst>
              </a:rPr>
              <a:t>Care Support</a:t>
            </a:r>
          </a:p>
        </p:txBody>
      </p:sp>
      <p:pic>
        <p:nvPicPr>
          <p:cNvPr id="24" name="Picture 23">
            <a:extLst>
              <a:ext uri="{FF2B5EF4-FFF2-40B4-BE49-F238E27FC236}">
                <a16:creationId xmlns:a16="http://schemas.microsoft.com/office/drawing/2014/main" id="{262A5E09-D53A-46A9-93E1-8E91DAC6C180}"/>
              </a:ext>
            </a:extLst>
          </p:cNvPr>
          <p:cNvPicPr>
            <a:picLocks noChangeAspect="1"/>
          </p:cNvPicPr>
          <p:nvPr/>
        </p:nvPicPr>
        <p:blipFill>
          <a:blip r:embed="rId4"/>
          <a:stretch>
            <a:fillRect/>
          </a:stretch>
        </p:blipFill>
        <p:spPr>
          <a:xfrm>
            <a:off x="328573" y="3651803"/>
            <a:ext cx="4029578" cy="2266638"/>
          </a:xfrm>
          <a:prstGeom prst="ellipse">
            <a:avLst/>
          </a:prstGeom>
          <a:ln>
            <a:noFill/>
          </a:ln>
          <a:effectLst>
            <a:softEdge rad="112500"/>
          </a:effectLst>
        </p:spPr>
      </p:pic>
      <p:sp>
        <p:nvSpPr>
          <p:cNvPr id="34" name="TextBox 33">
            <a:extLst>
              <a:ext uri="{FF2B5EF4-FFF2-40B4-BE49-F238E27FC236}">
                <a16:creationId xmlns:a16="http://schemas.microsoft.com/office/drawing/2014/main" id="{139081FC-1E91-434C-9EE2-206D7840A5FD}"/>
              </a:ext>
            </a:extLst>
          </p:cNvPr>
          <p:cNvSpPr txBox="1"/>
          <p:nvPr/>
        </p:nvSpPr>
        <p:spPr>
          <a:xfrm>
            <a:off x="-3177" y="6491952"/>
            <a:ext cx="7111209" cy="230832"/>
          </a:xfrm>
          <a:prstGeom prst="rect">
            <a:avLst/>
          </a:prstGeom>
          <a:noFill/>
        </p:spPr>
        <p:txBody>
          <a:bodyPr wrap="square">
            <a:spAutoFit/>
          </a:bodyPr>
          <a:lstStyle/>
          <a:p>
            <a:r>
              <a:rPr lang="en-GB" sz="900" dirty="0"/>
              <a:t>https://santiamhospital.org/wp-content/uploads/2019/09/Diagnostic-Imaging.jpg</a:t>
            </a:r>
          </a:p>
        </p:txBody>
      </p:sp>
      <p:pic>
        <p:nvPicPr>
          <p:cNvPr id="26" name="Picture 25">
            <a:extLst>
              <a:ext uri="{FF2B5EF4-FFF2-40B4-BE49-F238E27FC236}">
                <a16:creationId xmlns:a16="http://schemas.microsoft.com/office/drawing/2014/main" id="{ADE88BBD-BF15-471C-8D9E-4764FB8F2081}"/>
              </a:ext>
            </a:extLst>
          </p:cNvPr>
          <p:cNvPicPr>
            <a:picLocks noChangeAspect="1"/>
          </p:cNvPicPr>
          <p:nvPr/>
        </p:nvPicPr>
        <p:blipFill>
          <a:blip r:embed="rId5"/>
          <a:stretch>
            <a:fillRect/>
          </a:stretch>
        </p:blipFill>
        <p:spPr>
          <a:xfrm>
            <a:off x="4294460" y="3488363"/>
            <a:ext cx="4010987" cy="2676898"/>
          </a:xfrm>
          <a:prstGeom prst="ellipse">
            <a:avLst/>
          </a:prstGeom>
          <a:ln>
            <a:noFill/>
          </a:ln>
          <a:effectLst>
            <a:softEdge rad="112500"/>
          </a:effectLst>
        </p:spPr>
      </p:pic>
      <p:pic>
        <p:nvPicPr>
          <p:cNvPr id="27" name="Picture 26">
            <a:extLst>
              <a:ext uri="{FF2B5EF4-FFF2-40B4-BE49-F238E27FC236}">
                <a16:creationId xmlns:a16="http://schemas.microsoft.com/office/drawing/2014/main" id="{9ED87CEA-2934-40F2-B5C0-A0A5B2612FB7}"/>
              </a:ext>
            </a:extLst>
          </p:cNvPr>
          <p:cNvPicPr>
            <a:picLocks noChangeAspect="1"/>
          </p:cNvPicPr>
          <p:nvPr/>
        </p:nvPicPr>
        <p:blipFill>
          <a:blip r:embed="rId6"/>
          <a:stretch>
            <a:fillRect/>
          </a:stretch>
        </p:blipFill>
        <p:spPr>
          <a:xfrm>
            <a:off x="8377824" y="3765972"/>
            <a:ext cx="3938604" cy="1975923"/>
          </a:xfrm>
          <a:prstGeom prst="ellipse">
            <a:avLst/>
          </a:prstGeom>
          <a:ln>
            <a:noFill/>
          </a:ln>
          <a:effectLst>
            <a:softEdge rad="112500"/>
          </a:effectLst>
        </p:spPr>
      </p:pic>
      <p:sp>
        <p:nvSpPr>
          <p:cNvPr id="38" name="TextBox 37">
            <a:extLst>
              <a:ext uri="{FF2B5EF4-FFF2-40B4-BE49-F238E27FC236}">
                <a16:creationId xmlns:a16="http://schemas.microsoft.com/office/drawing/2014/main" id="{A368FC0A-ADE0-4CCC-9942-248D71933002}"/>
              </a:ext>
            </a:extLst>
          </p:cNvPr>
          <p:cNvSpPr txBox="1"/>
          <p:nvPr/>
        </p:nvSpPr>
        <p:spPr>
          <a:xfrm>
            <a:off x="-3178" y="6599465"/>
            <a:ext cx="6972300" cy="230832"/>
          </a:xfrm>
          <a:prstGeom prst="rect">
            <a:avLst/>
          </a:prstGeom>
          <a:noFill/>
        </p:spPr>
        <p:txBody>
          <a:bodyPr wrap="square">
            <a:spAutoFit/>
          </a:bodyPr>
          <a:lstStyle/>
          <a:p>
            <a:r>
              <a:rPr lang="en-GB" sz="900" dirty="0"/>
              <a:t>https://u6a7g6r4.stackpathcdn.com/wp-content/uploads/2018/10/mySolutions_caring-hands_web.jpg</a:t>
            </a:r>
          </a:p>
        </p:txBody>
      </p:sp>
    </p:spTree>
    <p:extLst>
      <p:ext uri="{BB962C8B-B14F-4D97-AF65-F5344CB8AC3E}">
        <p14:creationId xmlns:p14="http://schemas.microsoft.com/office/powerpoint/2010/main" val="3734400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5760" y="22860"/>
            <a:ext cx="11551919" cy="974139"/>
          </a:xfrm>
        </p:spPr>
        <p:txBody>
          <a:bodyPr>
            <a:noAutofit/>
          </a:bodyPr>
          <a:lstStyle/>
          <a:p>
            <a:pPr algn="ctr">
              <a:lnSpc>
                <a:spcPct val="150000"/>
              </a:lnSpc>
            </a:pPr>
            <a:r>
              <a:rPr lang="en-US" sz="3600" dirty="0">
                <a:cs typeface="Arial" panose="020B0604020202020204" pitchFamily="34" charset="0"/>
              </a:rPr>
              <a:t>technologies in diagnostics</a:t>
            </a:r>
          </a:p>
        </p:txBody>
      </p:sp>
      <p:graphicFrame>
        <p:nvGraphicFramePr>
          <p:cNvPr id="3076" name="TextBox 4">
            <a:extLst>
              <a:ext uri="{FF2B5EF4-FFF2-40B4-BE49-F238E27FC236}">
                <a16:creationId xmlns:a16="http://schemas.microsoft.com/office/drawing/2014/main" id="{E03AC5F4-5F8E-FA68-23D1-5051C0A94895}"/>
              </a:ext>
            </a:extLst>
          </p:cNvPr>
          <p:cNvGraphicFramePr/>
          <p:nvPr>
            <p:extLst>
              <p:ext uri="{D42A27DB-BD31-4B8C-83A1-F6EECF244321}">
                <p14:modId xmlns:p14="http://schemas.microsoft.com/office/powerpoint/2010/main" val="3211165521"/>
              </p:ext>
            </p:extLst>
          </p:nvPr>
        </p:nvGraphicFramePr>
        <p:xfrm>
          <a:off x="622300" y="509929"/>
          <a:ext cx="10109200" cy="36066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TextBox 16">
            <a:extLst>
              <a:ext uri="{FF2B5EF4-FFF2-40B4-BE49-F238E27FC236}">
                <a16:creationId xmlns:a16="http://schemas.microsoft.com/office/drawing/2014/main" id="{119ADB9E-FF4C-0115-8769-DCC542DE09F5}"/>
              </a:ext>
            </a:extLst>
          </p:cNvPr>
          <p:cNvSpPr txBox="1"/>
          <p:nvPr/>
        </p:nvSpPr>
        <p:spPr>
          <a:xfrm>
            <a:off x="406400" y="6320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Flávia</a:t>
            </a:r>
          </a:p>
        </p:txBody>
      </p:sp>
      <p:pic>
        <p:nvPicPr>
          <p:cNvPr id="4" name="Picture 3">
            <a:extLst>
              <a:ext uri="{FF2B5EF4-FFF2-40B4-BE49-F238E27FC236}">
                <a16:creationId xmlns:a16="http://schemas.microsoft.com/office/drawing/2014/main" id="{9DFE2A9D-EF4E-40B6-8123-3DF0AF397723}"/>
              </a:ext>
            </a:extLst>
          </p:cNvPr>
          <p:cNvPicPr>
            <a:picLocks noChangeAspect="1"/>
          </p:cNvPicPr>
          <p:nvPr/>
        </p:nvPicPr>
        <p:blipFill>
          <a:blip r:embed="rId8"/>
          <a:stretch>
            <a:fillRect/>
          </a:stretch>
        </p:blipFill>
        <p:spPr>
          <a:xfrm>
            <a:off x="6513585" y="3642221"/>
            <a:ext cx="4019795" cy="28634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a:extLst>
              <a:ext uri="{FF2B5EF4-FFF2-40B4-BE49-F238E27FC236}">
                <a16:creationId xmlns:a16="http://schemas.microsoft.com/office/drawing/2014/main" id="{E6BF6AA2-C99E-47BF-92B6-288F2EAD41C7}"/>
              </a:ext>
            </a:extLst>
          </p:cNvPr>
          <p:cNvSpPr txBox="1"/>
          <p:nvPr/>
        </p:nvSpPr>
        <p:spPr>
          <a:xfrm>
            <a:off x="6299200" y="6631893"/>
            <a:ext cx="10109199" cy="261610"/>
          </a:xfrm>
          <a:prstGeom prst="rect">
            <a:avLst/>
          </a:prstGeom>
          <a:noFill/>
        </p:spPr>
        <p:txBody>
          <a:bodyPr wrap="square" rtlCol="0">
            <a:spAutoFit/>
          </a:bodyPr>
          <a:lstStyle/>
          <a:p>
            <a:r>
              <a:rPr lang="en-GB" sz="900" dirty="0"/>
              <a:t>https://www</a:t>
            </a:r>
            <a:r>
              <a:rPr lang="en-GB" sz="1050" dirty="0"/>
              <a:t>.</a:t>
            </a:r>
            <a:r>
              <a:rPr lang="en-GB" sz="900" dirty="0"/>
              <a:t>electronicsforu</a:t>
            </a:r>
            <a:r>
              <a:rPr lang="en-GB" sz="1050" dirty="0"/>
              <a:t>.</a:t>
            </a:r>
            <a:r>
              <a:rPr lang="en-GB" sz="900" dirty="0"/>
              <a:t>com/wp-contents/uploads/2017/05/Pic-172-2.jpg</a:t>
            </a:r>
            <a:endParaRPr lang="en-GB" sz="1050" dirty="0"/>
          </a:p>
        </p:txBody>
      </p:sp>
      <p:pic>
        <p:nvPicPr>
          <p:cNvPr id="6" name="Picture 5">
            <a:extLst>
              <a:ext uri="{FF2B5EF4-FFF2-40B4-BE49-F238E27FC236}">
                <a16:creationId xmlns:a16="http://schemas.microsoft.com/office/drawing/2014/main" id="{D7F89C22-CE0B-460D-882D-96EB625B97A5}"/>
              </a:ext>
            </a:extLst>
          </p:cNvPr>
          <p:cNvPicPr>
            <a:picLocks noChangeAspect="1"/>
          </p:cNvPicPr>
          <p:nvPr/>
        </p:nvPicPr>
        <p:blipFill>
          <a:blip r:embed="rId9"/>
          <a:stretch>
            <a:fillRect/>
          </a:stretch>
        </p:blipFill>
        <p:spPr>
          <a:xfrm>
            <a:off x="1595128" y="3642221"/>
            <a:ext cx="4295124" cy="28634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969B8FB8-E4DE-4F6E-B412-F54EFE862B4D}"/>
              </a:ext>
            </a:extLst>
          </p:cNvPr>
          <p:cNvSpPr txBox="1"/>
          <p:nvPr/>
        </p:nvSpPr>
        <p:spPr>
          <a:xfrm>
            <a:off x="787400" y="6654115"/>
            <a:ext cx="14973300" cy="215444"/>
          </a:xfrm>
          <a:prstGeom prst="rect">
            <a:avLst/>
          </a:prstGeom>
          <a:noFill/>
        </p:spPr>
        <p:txBody>
          <a:bodyPr wrap="square" rtlCol="0">
            <a:spAutoFit/>
          </a:bodyPr>
          <a:lstStyle/>
          <a:p>
            <a:r>
              <a:rPr lang="en-GB" sz="700" dirty="0"/>
              <a:t>https://healthcare.mytechmag.com/wp-content/uploads/sites/10/2018/09/Artificial-Intelligence-Transforming-Healthcare</a:t>
            </a:r>
            <a:r>
              <a:rPr lang="en-GB" sz="800" dirty="0"/>
              <a:t>.jpg</a:t>
            </a:r>
            <a:endParaRPr lang="en-GB" dirty="0"/>
          </a:p>
        </p:txBody>
      </p:sp>
    </p:spTree>
    <p:extLst>
      <p:ext uri="{BB962C8B-B14F-4D97-AF65-F5344CB8AC3E}">
        <p14:creationId xmlns:p14="http://schemas.microsoft.com/office/powerpoint/2010/main" val="2538088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ADF681A-FA00-4AB6-AA8D-7BD4BF676088}"/>
              </a:ext>
            </a:extLst>
          </p:cNvPr>
          <p:cNvSpPr txBox="1"/>
          <p:nvPr/>
        </p:nvSpPr>
        <p:spPr>
          <a:xfrm>
            <a:off x="5466707" y="671676"/>
            <a:ext cx="6102350" cy="369332"/>
          </a:xfrm>
          <a:prstGeom prst="rect">
            <a:avLst/>
          </a:prstGeom>
          <a:noFill/>
        </p:spPr>
        <p:txBody>
          <a:bodyPr wrap="square" lIns="91440" tIns="45720" rIns="91440" bIns="45720" anchor="t">
            <a:spAutoFit/>
          </a:bodyPr>
          <a:lstStyle/>
          <a:p>
            <a:endParaRPr lang="en-GB" dirty="0"/>
          </a:p>
        </p:txBody>
      </p:sp>
      <p:graphicFrame>
        <p:nvGraphicFramePr>
          <p:cNvPr id="10" name="Diagram 10">
            <a:extLst>
              <a:ext uri="{FF2B5EF4-FFF2-40B4-BE49-F238E27FC236}">
                <a16:creationId xmlns:a16="http://schemas.microsoft.com/office/drawing/2014/main" id="{260AA7B2-3F77-C32B-2E9A-6032AEC2F0A2}"/>
              </a:ext>
            </a:extLst>
          </p:cNvPr>
          <p:cNvGraphicFramePr>
            <a:graphicFrameLocks noGrp="1"/>
          </p:cNvGraphicFramePr>
          <p:nvPr>
            <p:ph idx="1"/>
            <p:extLst>
              <p:ext uri="{D42A27DB-BD31-4B8C-83A1-F6EECF244321}">
                <p14:modId xmlns:p14="http://schemas.microsoft.com/office/powerpoint/2010/main" val="299382844"/>
              </p:ext>
            </p:extLst>
          </p:nvPr>
        </p:nvGraphicFramePr>
        <p:xfrm>
          <a:off x="476047" y="2037283"/>
          <a:ext cx="6427283" cy="33397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8F5C555B-520E-D877-7FF7-AEE2A51FA7A5}"/>
              </a:ext>
            </a:extLst>
          </p:cNvPr>
          <p:cNvSpPr txBox="1"/>
          <p:nvPr/>
        </p:nvSpPr>
        <p:spPr>
          <a:xfrm>
            <a:off x="474515" y="610110"/>
            <a:ext cx="1071396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How does Artificial Intelligence improve medical diagnostics </a:t>
            </a:r>
            <a:endParaRPr lang="en-US" b="1"/>
          </a:p>
        </p:txBody>
      </p:sp>
      <p:pic>
        <p:nvPicPr>
          <p:cNvPr id="12" name="Online Media 11" title="How AI helps doctors diagnose diseases more accurately">
            <a:hlinkClick r:id="" action="ppaction://media"/>
            <a:extLst>
              <a:ext uri="{FF2B5EF4-FFF2-40B4-BE49-F238E27FC236}">
                <a16:creationId xmlns:a16="http://schemas.microsoft.com/office/drawing/2014/main" id="{2660E662-03E1-478E-0B01-33F2F3FB17C7}"/>
              </a:ext>
            </a:extLst>
          </p:cNvPr>
          <p:cNvPicPr>
            <a:picLocks noRot="1" noChangeAspect="1"/>
          </p:cNvPicPr>
          <p:nvPr>
            <a:videoFile r:link="rId1"/>
          </p:nvPr>
        </p:nvPicPr>
        <p:blipFill>
          <a:blip r:embed="rId8"/>
          <a:stretch>
            <a:fillRect/>
          </a:stretch>
        </p:blipFill>
        <p:spPr>
          <a:xfrm>
            <a:off x="7245047" y="2420529"/>
            <a:ext cx="4625473" cy="3119521"/>
          </a:xfrm>
          <a:prstGeom prst="rect">
            <a:avLst/>
          </a:prstGeom>
          <a:solidFill>
            <a:srgbClr val="ED7D31"/>
          </a:solidFill>
          <a:ln w="57150">
            <a:solidFill>
              <a:srgbClr val="4472C4"/>
            </a:solidFill>
          </a:ln>
        </p:spPr>
      </p:pic>
      <p:sp>
        <p:nvSpPr>
          <p:cNvPr id="49" name="TextBox 48">
            <a:extLst>
              <a:ext uri="{FF2B5EF4-FFF2-40B4-BE49-F238E27FC236}">
                <a16:creationId xmlns:a16="http://schemas.microsoft.com/office/drawing/2014/main" id="{E33D016F-882E-EAA5-3294-89CC34C78261}"/>
              </a:ext>
            </a:extLst>
          </p:cNvPr>
          <p:cNvSpPr txBox="1"/>
          <p:nvPr/>
        </p:nvSpPr>
        <p:spPr>
          <a:xfrm>
            <a:off x="478972" y="6357256"/>
            <a:ext cx="2126343"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dirty="0">
                <a:latin typeface="Open Sans"/>
                <a:ea typeface="Open Sans"/>
                <a:cs typeface="Open Sans"/>
              </a:rPr>
              <a:t>(5 reasons to use AI in clinical diagnostics, 2021)</a:t>
            </a:r>
            <a:endParaRPr lang="en-GB" sz="1100"/>
          </a:p>
        </p:txBody>
      </p:sp>
    </p:spTree>
    <p:extLst>
      <p:ext uri="{BB962C8B-B14F-4D97-AF65-F5344CB8AC3E}">
        <p14:creationId xmlns:p14="http://schemas.microsoft.com/office/powerpoint/2010/main" val="2274016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5760" y="22860"/>
            <a:ext cx="11551919" cy="974139"/>
          </a:xfrm>
        </p:spPr>
        <p:txBody>
          <a:bodyPr>
            <a:noAutofit/>
          </a:bodyPr>
          <a:lstStyle/>
          <a:p>
            <a:pPr algn="ctr">
              <a:lnSpc>
                <a:spcPct val="150000"/>
              </a:lnSpc>
            </a:pPr>
            <a:r>
              <a:rPr lang="en-US" sz="3600" dirty="0">
                <a:cs typeface="Arial" panose="020B0604020202020204" pitchFamily="34" charset="0"/>
              </a:rPr>
              <a:t>technologies in administration</a:t>
            </a:r>
          </a:p>
        </p:txBody>
      </p:sp>
      <p:sp>
        <p:nvSpPr>
          <p:cNvPr id="4" name="TextBox 3"/>
          <p:cNvSpPr txBox="1"/>
          <p:nvPr/>
        </p:nvSpPr>
        <p:spPr>
          <a:xfrm>
            <a:off x="2902" y="1768204"/>
            <a:ext cx="5890020" cy="2793522"/>
          </a:xfrm>
          <a:prstGeom prst="rect">
            <a:avLst/>
          </a:prstGeom>
          <a:noFill/>
        </p:spPr>
        <p:txBody>
          <a:bodyPr wrap="square" lIns="91440" tIns="45720" rIns="91440" bIns="45720" rtlCol="0" anchor="t">
            <a:spAutoFit/>
          </a:bodyPr>
          <a:lstStyle/>
          <a:p>
            <a:pPr marL="342900" indent="-342900">
              <a:lnSpc>
                <a:spcPct val="150000"/>
              </a:lnSpc>
              <a:buFont typeface="Arial" panose="020B0604020202020204" pitchFamily="34" charset="0"/>
              <a:buChar char="•"/>
            </a:pPr>
            <a:r>
              <a:rPr lang="en-IN" sz="2400" b="1" dirty="0">
                <a:latin typeface="Arial"/>
                <a:cs typeface="Arial"/>
              </a:rPr>
              <a:t>Feeding of data related to the patient is very much easier and easily manageable with the use of Electronic records providing efficient data management</a:t>
            </a:r>
            <a:endParaRPr lang="en-IN"/>
          </a:p>
        </p:txBody>
      </p:sp>
      <p:sp>
        <p:nvSpPr>
          <p:cNvPr id="3" name="TextBox 2">
            <a:extLst>
              <a:ext uri="{FF2B5EF4-FFF2-40B4-BE49-F238E27FC236}">
                <a16:creationId xmlns:a16="http://schemas.microsoft.com/office/drawing/2014/main" id="{42F83171-F3B3-C1C7-6558-8A15858F7AD6}"/>
              </a:ext>
            </a:extLst>
          </p:cNvPr>
          <p:cNvSpPr txBox="1"/>
          <p:nvPr/>
        </p:nvSpPr>
        <p:spPr>
          <a:xfrm>
            <a:off x="406400" y="6320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Flávia</a:t>
            </a:r>
          </a:p>
        </p:txBody>
      </p:sp>
      <p:pic>
        <p:nvPicPr>
          <p:cNvPr id="5" name="Picture 6">
            <a:extLst>
              <a:ext uri="{FF2B5EF4-FFF2-40B4-BE49-F238E27FC236}">
                <a16:creationId xmlns:a16="http://schemas.microsoft.com/office/drawing/2014/main" id="{393CD63D-39EB-7E0B-F1D2-562DC3CCA789}"/>
              </a:ext>
            </a:extLst>
          </p:cNvPr>
          <p:cNvPicPr>
            <a:picLocks noChangeAspect="1"/>
          </p:cNvPicPr>
          <p:nvPr/>
        </p:nvPicPr>
        <p:blipFill>
          <a:blip r:embed="rId3"/>
          <a:stretch>
            <a:fillRect/>
          </a:stretch>
        </p:blipFill>
        <p:spPr>
          <a:xfrm>
            <a:off x="5897637" y="1567095"/>
            <a:ext cx="6299200" cy="3506095"/>
          </a:xfrm>
          <a:prstGeom prst="rect">
            <a:avLst/>
          </a:prstGeom>
          <a:ln>
            <a:noFill/>
          </a:ln>
          <a:effectLst>
            <a:softEdge rad="112500"/>
          </a:effectLst>
        </p:spPr>
      </p:pic>
      <p:sp>
        <p:nvSpPr>
          <p:cNvPr id="7" name="TextBox 6">
            <a:extLst>
              <a:ext uri="{FF2B5EF4-FFF2-40B4-BE49-F238E27FC236}">
                <a16:creationId xmlns:a16="http://schemas.microsoft.com/office/drawing/2014/main" id="{FA23BEB9-92C7-7AD8-3499-50330B2567D0}"/>
              </a:ext>
            </a:extLst>
          </p:cNvPr>
          <p:cNvSpPr txBox="1"/>
          <p:nvPr/>
        </p:nvSpPr>
        <p:spPr>
          <a:xfrm>
            <a:off x="9707638" y="6429827"/>
            <a:ext cx="2634342"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Open Sans"/>
                <a:ea typeface="Open Sans"/>
                <a:cs typeface="Open Sans"/>
              </a:rPr>
              <a:t>(</a:t>
            </a:r>
            <a:r>
              <a:rPr lang="en-US" sz="1050" dirty="0">
                <a:latin typeface="Open Sans"/>
                <a:ea typeface="Open Sans"/>
                <a:cs typeface="Open Sans"/>
              </a:rPr>
              <a:t>Electronic health records: What will it take to make them work?, 2022)</a:t>
            </a:r>
            <a:endParaRPr lang="en-US" sz="1050"/>
          </a:p>
        </p:txBody>
      </p:sp>
    </p:spTree>
    <p:extLst>
      <p:ext uri="{BB962C8B-B14F-4D97-AF65-F5344CB8AC3E}">
        <p14:creationId xmlns:p14="http://schemas.microsoft.com/office/powerpoint/2010/main" val="3049570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173D980-3234-4B90-AFBE-8BEF21EC7EBB}"/>
              </a:ext>
            </a:extLst>
          </p:cNvPr>
          <p:cNvPicPr>
            <a:picLocks noChangeAspect="1"/>
          </p:cNvPicPr>
          <p:nvPr/>
        </p:nvPicPr>
        <p:blipFill>
          <a:blip r:embed="rId3">
            <a:alphaModFix amt="61000"/>
          </a:blip>
          <a:stretch>
            <a:fillRect/>
          </a:stretch>
        </p:blipFill>
        <p:spPr>
          <a:xfrm>
            <a:off x="0" y="-1636"/>
            <a:ext cx="12192000" cy="6858000"/>
          </a:xfrm>
          <a:prstGeom prst="rect">
            <a:avLst/>
          </a:prstGeom>
          <a:effectLst>
            <a:outerShdw blurRad="50800" dist="50800" dir="5400000" algn="ctr" rotWithShape="0">
              <a:schemeClr val="bg1"/>
            </a:outerShdw>
          </a:effectLst>
        </p:spPr>
      </p:pic>
      <p:sp>
        <p:nvSpPr>
          <p:cNvPr id="2" name="Title 1"/>
          <p:cNvSpPr>
            <a:spLocks noGrp="1"/>
          </p:cNvSpPr>
          <p:nvPr>
            <p:ph type="ctrTitle"/>
          </p:nvPr>
        </p:nvSpPr>
        <p:spPr>
          <a:xfrm>
            <a:off x="684212" y="4487332"/>
            <a:ext cx="8534400" cy="1507067"/>
          </a:xfrm>
        </p:spPr>
        <p:txBody>
          <a:bodyPr vert="horz" lIns="91440" tIns="45720" rIns="91440" bIns="45720" rtlCol="0" anchor="ctr">
            <a:normAutofit/>
          </a:bodyPr>
          <a:lstStyle/>
          <a:p>
            <a:r>
              <a:rPr lang="en-US" sz="3600"/>
              <a:t>technologies in care support</a:t>
            </a:r>
          </a:p>
        </p:txBody>
      </p:sp>
      <p:sp>
        <p:nvSpPr>
          <p:cNvPr id="5" name="TextBox 4"/>
          <p:cNvSpPr txBox="1"/>
          <p:nvPr/>
        </p:nvSpPr>
        <p:spPr>
          <a:xfrm>
            <a:off x="406022" y="105229"/>
            <a:ext cx="8860971" cy="1764696"/>
          </a:xfrm>
          <a:prstGeom prst="rect">
            <a:avLst/>
          </a:prstGeom>
        </p:spPr>
        <p:txBody>
          <a:bodyPr vert="horz" lIns="91440" tIns="45720" rIns="91440" bIns="45720" rtlCol="0" anchor="ctr">
            <a:normAutofit/>
          </a:bodyPr>
          <a:lstStyle/>
          <a:p>
            <a:pPr marL="342900" indent="-342900">
              <a:spcBef>
                <a:spcPct val="20000"/>
              </a:spcBef>
              <a:spcAft>
                <a:spcPts val="600"/>
              </a:spcAft>
              <a:buClr>
                <a:schemeClr val="tx1"/>
              </a:buClr>
              <a:buSzPct val="80000"/>
              <a:buFont typeface="Wingdings 3" panose="05040102010807070707" pitchFamily="18" charset="2"/>
              <a:buChar char=""/>
            </a:pPr>
            <a:r>
              <a:rPr lang="en-US" sz="2000" b="1" dirty="0"/>
              <a:t>With the help of various apps and devices care support can be managed easily. Such as:</a:t>
            </a:r>
          </a:p>
          <a:p>
            <a:pPr marL="342900" indent="-342900">
              <a:spcBef>
                <a:spcPct val="20000"/>
              </a:spcBef>
              <a:spcAft>
                <a:spcPts val="600"/>
              </a:spcAft>
              <a:buClr>
                <a:srgbClr val="FFFFFF"/>
              </a:buClr>
              <a:buSzPct val="80000"/>
              <a:buFont typeface="Wingdings 3" panose="05040102010807070707" pitchFamily="18" charset="2"/>
              <a:buChar char=""/>
            </a:pPr>
            <a:endParaRPr lang="en-US" b="1" dirty="0"/>
          </a:p>
        </p:txBody>
      </p:sp>
      <p:sp>
        <p:nvSpPr>
          <p:cNvPr id="3" name="TextBox 2">
            <a:extLst>
              <a:ext uri="{FF2B5EF4-FFF2-40B4-BE49-F238E27FC236}">
                <a16:creationId xmlns:a16="http://schemas.microsoft.com/office/drawing/2014/main" id="{99C795A0-B90E-2B77-E80E-5930D1976C91}"/>
              </a:ext>
            </a:extLst>
          </p:cNvPr>
          <p:cNvSpPr txBox="1"/>
          <p:nvPr/>
        </p:nvSpPr>
        <p:spPr>
          <a:xfrm>
            <a:off x="406400" y="6320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Flávia</a:t>
            </a:r>
          </a:p>
        </p:txBody>
      </p:sp>
      <p:pic>
        <p:nvPicPr>
          <p:cNvPr id="6" name="Picture 6">
            <a:extLst>
              <a:ext uri="{FF2B5EF4-FFF2-40B4-BE49-F238E27FC236}">
                <a16:creationId xmlns:a16="http://schemas.microsoft.com/office/drawing/2014/main" id="{81CB0CBB-01B3-D35D-0B99-E227919242E2}"/>
              </a:ext>
            </a:extLst>
          </p:cNvPr>
          <p:cNvPicPr>
            <a:picLocks noChangeAspect="1"/>
          </p:cNvPicPr>
          <p:nvPr/>
        </p:nvPicPr>
        <p:blipFill>
          <a:blip r:embed="rId4"/>
          <a:stretch>
            <a:fillRect/>
          </a:stretch>
        </p:blipFill>
        <p:spPr>
          <a:xfrm>
            <a:off x="7929639" y="3120149"/>
            <a:ext cx="3589866" cy="1887702"/>
          </a:xfrm>
          <a:prstGeom prst="rect">
            <a:avLst/>
          </a:prstGeom>
          <a:ln>
            <a:noFill/>
          </a:ln>
          <a:effectLst>
            <a:softEdge rad="112500"/>
          </a:effectLst>
        </p:spPr>
      </p:pic>
      <p:sp>
        <p:nvSpPr>
          <p:cNvPr id="8" name="Rectangle: Rounded Corners 7">
            <a:extLst>
              <a:ext uri="{FF2B5EF4-FFF2-40B4-BE49-F238E27FC236}">
                <a16:creationId xmlns:a16="http://schemas.microsoft.com/office/drawing/2014/main" id="{164DC85D-7C82-6C84-C6B4-A6534C4C7FD6}"/>
              </a:ext>
            </a:extLst>
          </p:cNvPr>
          <p:cNvSpPr/>
          <p:nvPr/>
        </p:nvSpPr>
        <p:spPr>
          <a:xfrm>
            <a:off x="8720818" y="2026104"/>
            <a:ext cx="2056189" cy="9192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Telehealth</a:t>
            </a:r>
          </a:p>
        </p:txBody>
      </p:sp>
      <p:sp>
        <p:nvSpPr>
          <p:cNvPr id="9" name="Rectangle: Rounded Corners 8">
            <a:extLst>
              <a:ext uri="{FF2B5EF4-FFF2-40B4-BE49-F238E27FC236}">
                <a16:creationId xmlns:a16="http://schemas.microsoft.com/office/drawing/2014/main" id="{2D73A671-A04E-B542-7E9B-2C89BEABCE22}"/>
              </a:ext>
            </a:extLst>
          </p:cNvPr>
          <p:cNvSpPr/>
          <p:nvPr/>
        </p:nvSpPr>
        <p:spPr>
          <a:xfrm>
            <a:off x="566360" y="2023836"/>
            <a:ext cx="2007809" cy="9192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E-Prescribing</a:t>
            </a:r>
          </a:p>
        </p:txBody>
      </p:sp>
      <p:sp>
        <p:nvSpPr>
          <p:cNvPr id="10" name="Rectangle: Rounded Corners 9">
            <a:extLst>
              <a:ext uri="{FF2B5EF4-FFF2-40B4-BE49-F238E27FC236}">
                <a16:creationId xmlns:a16="http://schemas.microsoft.com/office/drawing/2014/main" id="{E537FC14-E5AF-0F88-CDB6-F86BB4A1EAEA}"/>
              </a:ext>
            </a:extLst>
          </p:cNvPr>
          <p:cNvSpPr/>
          <p:nvPr/>
        </p:nvSpPr>
        <p:spPr>
          <a:xfrm>
            <a:off x="4277330" y="2021568"/>
            <a:ext cx="2140856" cy="9192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Mobile health</a:t>
            </a:r>
            <a:endParaRPr lang="en-GB" sz="2400"/>
          </a:p>
        </p:txBody>
      </p:sp>
      <p:pic>
        <p:nvPicPr>
          <p:cNvPr id="11" name="Picture 11" descr="A picture containing icon&#10;&#10;Description automatically generated">
            <a:extLst>
              <a:ext uri="{FF2B5EF4-FFF2-40B4-BE49-F238E27FC236}">
                <a16:creationId xmlns:a16="http://schemas.microsoft.com/office/drawing/2014/main" id="{CC94D0ED-4C41-1E0E-7D87-7B29DE123A2D}"/>
              </a:ext>
            </a:extLst>
          </p:cNvPr>
          <p:cNvPicPr>
            <a:picLocks noChangeAspect="1"/>
          </p:cNvPicPr>
          <p:nvPr/>
        </p:nvPicPr>
        <p:blipFill>
          <a:blip r:embed="rId5"/>
          <a:stretch>
            <a:fillRect/>
          </a:stretch>
        </p:blipFill>
        <p:spPr>
          <a:xfrm>
            <a:off x="3901925" y="3118152"/>
            <a:ext cx="3251200" cy="1625600"/>
          </a:xfrm>
          <a:prstGeom prst="rect">
            <a:avLst/>
          </a:prstGeom>
          <a:ln>
            <a:noFill/>
          </a:ln>
          <a:effectLst>
            <a:softEdge rad="112500"/>
          </a:effectLst>
        </p:spPr>
      </p:pic>
    </p:spTree>
    <p:extLst>
      <p:ext uri="{BB962C8B-B14F-4D97-AF65-F5344CB8AC3E}">
        <p14:creationId xmlns:p14="http://schemas.microsoft.com/office/powerpoint/2010/main" val="2336419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5760" y="22860"/>
            <a:ext cx="11551919" cy="974139"/>
          </a:xfrm>
        </p:spPr>
        <p:txBody>
          <a:bodyPr>
            <a:noAutofit/>
          </a:bodyPr>
          <a:lstStyle/>
          <a:p>
            <a:pPr algn="ctr">
              <a:lnSpc>
                <a:spcPct val="150000"/>
              </a:lnSpc>
            </a:pPr>
            <a:r>
              <a:rPr lang="en-US" sz="3600" dirty="0">
                <a:cs typeface="Arial" panose="020B0604020202020204" pitchFamily="34" charset="0"/>
              </a:rPr>
              <a:t>Healthcare technology during covid-19</a:t>
            </a:r>
          </a:p>
        </p:txBody>
      </p:sp>
      <p:sp>
        <p:nvSpPr>
          <p:cNvPr id="4" name="TextBox 3"/>
          <p:cNvSpPr txBox="1"/>
          <p:nvPr/>
        </p:nvSpPr>
        <p:spPr>
          <a:xfrm>
            <a:off x="217805" y="883178"/>
            <a:ext cx="6447851" cy="5572808"/>
          </a:xfrm>
          <a:prstGeom prst="rect">
            <a:avLst/>
          </a:prstGeom>
          <a:noFill/>
        </p:spPr>
        <p:txBody>
          <a:bodyPr wrap="square" lIns="91440" tIns="45720" rIns="91440" bIns="45720" rtlCol="0" anchor="t">
            <a:spAutoFit/>
          </a:bodyPr>
          <a:lstStyle/>
          <a:p>
            <a:pPr marL="342900" indent="-342900" algn="just">
              <a:lnSpc>
                <a:spcPct val="150000"/>
              </a:lnSpc>
              <a:buFont typeface="Arial" panose="020B0604020202020204" pitchFamily="34" charset="0"/>
              <a:buChar char="•"/>
            </a:pPr>
            <a:r>
              <a:rPr lang="en-IN" sz="2000" b="1" dirty="0">
                <a:highlight>
                  <a:srgbClr val="808080"/>
                </a:highlight>
                <a:latin typeface="+mj-lt"/>
                <a:cs typeface="Arial"/>
              </a:rPr>
              <a:t>Robotics technology </a:t>
            </a:r>
            <a:endParaRPr lang="en-IN" sz="2000" b="1" dirty="0">
              <a:highlight>
                <a:srgbClr val="808080"/>
              </a:highlight>
              <a:latin typeface="+mj-lt"/>
              <a:cs typeface="Arial" panose="020B0604020202020204" pitchFamily="34" charset="0"/>
            </a:endParaRPr>
          </a:p>
          <a:p>
            <a:pPr algn="just">
              <a:lnSpc>
                <a:spcPct val="150000"/>
              </a:lnSpc>
            </a:pPr>
            <a:r>
              <a:rPr lang="en-IN" sz="2000" b="1" dirty="0">
                <a:latin typeface="+mj-lt"/>
                <a:cs typeface="Arial"/>
              </a:rPr>
              <a:t>Technologies related to robotics are utilized zed during the Covid-19. They are used to disinfect and deliver food. </a:t>
            </a:r>
          </a:p>
          <a:p>
            <a:pPr marL="342900" indent="-342900" algn="just">
              <a:lnSpc>
                <a:spcPct val="150000"/>
              </a:lnSpc>
              <a:buFont typeface="Arial" panose="020B0604020202020204" pitchFamily="34" charset="0"/>
              <a:buChar char="•"/>
            </a:pPr>
            <a:r>
              <a:rPr lang="en-IN" sz="2000" b="1" dirty="0">
                <a:highlight>
                  <a:srgbClr val="808080"/>
                </a:highlight>
                <a:latin typeface="+mj-lt"/>
                <a:cs typeface="Arial"/>
              </a:rPr>
              <a:t>Drones technology</a:t>
            </a:r>
          </a:p>
          <a:p>
            <a:pPr algn="just">
              <a:lnSpc>
                <a:spcPct val="150000"/>
              </a:lnSpc>
            </a:pPr>
            <a:r>
              <a:rPr lang="en-IN" sz="2000" b="1" dirty="0">
                <a:latin typeface="+mj-lt"/>
                <a:cs typeface="Arial"/>
              </a:rPr>
              <a:t>These technology have been developed for the monitoring of regions without any contact in emergencies. For example, sending supplies.</a:t>
            </a:r>
          </a:p>
          <a:p>
            <a:pPr marL="342900" indent="-342900" algn="just">
              <a:lnSpc>
                <a:spcPct val="150000"/>
              </a:lnSpc>
              <a:buFont typeface="Arial" panose="020B0604020202020204" pitchFamily="34" charset="0"/>
              <a:buChar char="•"/>
            </a:pPr>
            <a:r>
              <a:rPr lang="en-IN" sz="2000" b="1" dirty="0">
                <a:highlight>
                  <a:srgbClr val="808080"/>
                </a:highlight>
                <a:latin typeface="+mj-lt"/>
                <a:cs typeface="Arial"/>
              </a:rPr>
              <a:t>UV-C Disinfection</a:t>
            </a:r>
          </a:p>
          <a:p>
            <a:pPr algn="just">
              <a:lnSpc>
                <a:spcPct val="150000"/>
              </a:lnSpc>
            </a:pPr>
            <a:r>
              <a:rPr lang="en-IN" sz="2000" b="1" dirty="0">
                <a:latin typeface="+mj-lt"/>
                <a:cs typeface="Arial"/>
              </a:rPr>
              <a:t>This is used in the process of sanitization and disinfection process for preventing spread of corona virus.</a:t>
            </a:r>
          </a:p>
        </p:txBody>
      </p:sp>
      <p:sp>
        <p:nvSpPr>
          <p:cNvPr id="3" name="TextBox 2">
            <a:extLst>
              <a:ext uri="{FF2B5EF4-FFF2-40B4-BE49-F238E27FC236}">
                <a16:creationId xmlns:a16="http://schemas.microsoft.com/office/drawing/2014/main" id="{5E4390FD-782A-7B6B-C450-704238203DEB}"/>
              </a:ext>
            </a:extLst>
          </p:cNvPr>
          <p:cNvSpPr txBox="1"/>
          <p:nvPr/>
        </p:nvSpPr>
        <p:spPr>
          <a:xfrm>
            <a:off x="406400" y="6320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Eliana</a:t>
            </a:r>
          </a:p>
        </p:txBody>
      </p:sp>
      <p:pic>
        <p:nvPicPr>
          <p:cNvPr id="7" name="Picture 7" descr="A picture containing sky, engine&#10;&#10;Description automatically generated">
            <a:extLst>
              <a:ext uri="{FF2B5EF4-FFF2-40B4-BE49-F238E27FC236}">
                <a16:creationId xmlns:a16="http://schemas.microsoft.com/office/drawing/2014/main" id="{246CC7B6-2F3A-3326-61E9-B6EEB5DFF25D}"/>
              </a:ext>
            </a:extLst>
          </p:cNvPr>
          <p:cNvPicPr>
            <a:picLocks noChangeAspect="1"/>
          </p:cNvPicPr>
          <p:nvPr/>
        </p:nvPicPr>
        <p:blipFill>
          <a:blip r:embed="rId3"/>
          <a:stretch>
            <a:fillRect/>
          </a:stretch>
        </p:blipFill>
        <p:spPr>
          <a:xfrm>
            <a:off x="7590972" y="3889181"/>
            <a:ext cx="3952722" cy="2804973"/>
          </a:xfrm>
          <a:prstGeom prst="rect">
            <a:avLst/>
          </a:prstGeom>
          <a:ln>
            <a:noFill/>
          </a:ln>
          <a:effectLst>
            <a:softEdge rad="112500"/>
          </a:effectLst>
        </p:spPr>
      </p:pic>
      <p:sp>
        <p:nvSpPr>
          <p:cNvPr id="8" name="TextBox 7">
            <a:extLst>
              <a:ext uri="{FF2B5EF4-FFF2-40B4-BE49-F238E27FC236}">
                <a16:creationId xmlns:a16="http://schemas.microsoft.com/office/drawing/2014/main" id="{3A0D2B93-6628-84BF-A7E9-3B17538BEC0A}"/>
              </a:ext>
            </a:extLst>
          </p:cNvPr>
          <p:cNvSpPr txBox="1"/>
          <p:nvPr/>
        </p:nvSpPr>
        <p:spPr>
          <a:xfrm>
            <a:off x="7361161" y="6502400"/>
            <a:ext cx="4835676"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hlinkClick r:id="rId4"/>
              </a:rPr>
              <a:t>Drones are now being used to deliver COVID-19 vaccines in US (biopharma-reporter.com)</a:t>
            </a:r>
            <a:endParaRPr lang="en-US" sz="1100"/>
          </a:p>
        </p:txBody>
      </p:sp>
      <p:sp>
        <p:nvSpPr>
          <p:cNvPr id="9" name="TextBox 8">
            <a:extLst>
              <a:ext uri="{FF2B5EF4-FFF2-40B4-BE49-F238E27FC236}">
                <a16:creationId xmlns:a16="http://schemas.microsoft.com/office/drawing/2014/main" id="{4C24D6A0-9041-CE9E-C785-4CB2E430BDDE}"/>
              </a:ext>
            </a:extLst>
          </p:cNvPr>
          <p:cNvSpPr txBox="1"/>
          <p:nvPr/>
        </p:nvSpPr>
        <p:spPr>
          <a:xfrm>
            <a:off x="7542590" y="3575353"/>
            <a:ext cx="4170438"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dirty="0">
                <a:hlinkClick r:id="rId5"/>
              </a:rPr>
              <a:t>COVID-19: 10 tech trends getting us through the pandemic | World Economic Forum (weforum.org)</a:t>
            </a:r>
            <a:endParaRPr lang="en-US" sz="1050"/>
          </a:p>
        </p:txBody>
      </p:sp>
      <p:pic>
        <p:nvPicPr>
          <p:cNvPr id="10" name="Picture 10">
            <a:extLst>
              <a:ext uri="{FF2B5EF4-FFF2-40B4-BE49-F238E27FC236}">
                <a16:creationId xmlns:a16="http://schemas.microsoft.com/office/drawing/2014/main" id="{5E3B3663-D672-1F37-BE5A-4DAEAEFFFAC4}"/>
              </a:ext>
            </a:extLst>
          </p:cNvPr>
          <p:cNvPicPr>
            <a:picLocks noChangeAspect="1"/>
          </p:cNvPicPr>
          <p:nvPr/>
        </p:nvPicPr>
        <p:blipFill>
          <a:blip r:embed="rId6"/>
          <a:stretch>
            <a:fillRect/>
          </a:stretch>
        </p:blipFill>
        <p:spPr>
          <a:xfrm>
            <a:off x="7457924" y="1003757"/>
            <a:ext cx="3868056" cy="2673342"/>
          </a:xfrm>
          <a:prstGeom prst="rect">
            <a:avLst/>
          </a:prstGeom>
          <a:ln>
            <a:noFill/>
          </a:ln>
          <a:effectLst>
            <a:softEdge rad="112500"/>
          </a:effectLst>
        </p:spPr>
      </p:pic>
    </p:spTree>
    <p:extLst>
      <p:ext uri="{BB962C8B-B14F-4D97-AF65-F5344CB8AC3E}">
        <p14:creationId xmlns:p14="http://schemas.microsoft.com/office/powerpoint/2010/main" val="51304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5760" y="22860"/>
            <a:ext cx="11551919" cy="974139"/>
          </a:xfrm>
        </p:spPr>
        <p:txBody>
          <a:bodyPr>
            <a:noAutofit/>
          </a:bodyPr>
          <a:lstStyle/>
          <a:p>
            <a:pPr algn="ctr">
              <a:lnSpc>
                <a:spcPct val="150000"/>
              </a:lnSpc>
            </a:pPr>
            <a:r>
              <a:rPr lang="en-US" sz="3600" dirty="0">
                <a:cs typeface="Arial" panose="020B0604020202020204" pitchFamily="34" charset="0"/>
              </a:rPr>
              <a:t>Use of digital communication</a:t>
            </a:r>
          </a:p>
        </p:txBody>
      </p:sp>
      <p:pic>
        <p:nvPicPr>
          <p:cNvPr id="7170" name="Picture 2" descr="Digital Health communication technology op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9500" y="1409808"/>
            <a:ext cx="4544695" cy="454469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182" name="TextBox 3">
            <a:extLst>
              <a:ext uri="{FF2B5EF4-FFF2-40B4-BE49-F238E27FC236}">
                <a16:creationId xmlns:a16="http://schemas.microsoft.com/office/drawing/2014/main" id="{C5550140-0735-4C2F-128B-08426F45309A}"/>
              </a:ext>
            </a:extLst>
          </p:cNvPr>
          <p:cNvGraphicFramePr/>
          <p:nvPr>
            <p:extLst>
              <p:ext uri="{D42A27DB-BD31-4B8C-83A1-F6EECF244321}">
                <p14:modId xmlns:p14="http://schemas.microsoft.com/office/powerpoint/2010/main" val="412638971"/>
              </p:ext>
            </p:extLst>
          </p:nvPr>
        </p:nvGraphicFramePr>
        <p:xfrm>
          <a:off x="365760" y="1097280"/>
          <a:ext cx="7018020" cy="50783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81769960-63DC-2DE9-3C4E-FDA1A6726E54}"/>
              </a:ext>
            </a:extLst>
          </p:cNvPr>
          <p:cNvSpPr txBox="1"/>
          <p:nvPr/>
        </p:nvSpPr>
        <p:spPr>
          <a:xfrm>
            <a:off x="406400" y="6320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Cristian</a:t>
            </a:r>
          </a:p>
        </p:txBody>
      </p:sp>
    </p:spTree>
    <p:extLst>
      <p:ext uri="{BB962C8B-B14F-4D97-AF65-F5344CB8AC3E}">
        <p14:creationId xmlns:p14="http://schemas.microsoft.com/office/powerpoint/2010/main" val="2533365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0"/>
                <a:lumOff val="100000"/>
              </a:schemeClr>
            </a:gs>
            <a:gs pos="0">
              <a:schemeClr val="accent1">
                <a:lumMod val="0"/>
                <a:lumOff val="100000"/>
              </a:schemeClr>
            </a:gs>
            <a:gs pos="100000">
              <a:schemeClr val="accent1">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4212" y="4799010"/>
            <a:ext cx="9269412" cy="1155267"/>
          </a:xfrm>
        </p:spPr>
        <p:txBody>
          <a:bodyPr vert="horz" lIns="91440" tIns="45720" rIns="91440" bIns="45720" rtlCol="0" anchor="ctr">
            <a:normAutofit/>
          </a:bodyPr>
          <a:lstStyle/>
          <a:p>
            <a:r>
              <a:rPr lang="en-US" sz="3600" kern="1200" cap="all" dirty="0">
                <a:ln w="3175" cmpd="sng">
                  <a:noFill/>
                </a:ln>
                <a:solidFill>
                  <a:srgbClr val="FFFFFF"/>
                </a:solidFill>
                <a:effectLst/>
                <a:latin typeface="+mj-lt"/>
                <a:ea typeface="+mj-ea"/>
                <a:cs typeface="+mj-cs"/>
              </a:rPr>
              <a:t>Use of digital participation</a:t>
            </a:r>
          </a:p>
        </p:txBody>
      </p:sp>
      <p:graphicFrame>
        <p:nvGraphicFramePr>
          <p:cNvPr id="6" name="TextBox 3">
            <a:extLst>
              <a:ext uri="{FF2B5EF4-FFF2-40B4-BE49-F238E27FC236}">
                <a16:creationId xmlns:a16="http://schemas.microsoft.com/office/drawing/2014/main" id="{18DC2DF2-2676-C691-793F-7A33A379BB3E}"/>
              </a:ext>
            </a:extLst>
          </p:cNvPr>
          <p:cNvGraphicFramePr/>
          <p:nvPr>
            <p:extLst>
              <p:ext uri="{D42A27DB-BD31-4B8C-83A1-F6EECF244321}">
                <p14:modId xmlns:p14="http://schemas.microsoft.com/office/powerpoint/2010/main" val="606300790"/>
              </p:ext>
            </p:extLst>
          </p:nvPr>
        </p:nvGraphicFramePr>
        <p:xfrm>
          <a:off x="965200" y="642939"/>
          <a:ext cx="10255250" cy="3403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9" name="TextBox 38">
            <a:extLst>
              <a:ext uri="{FF2B5EF4-FFF2-40B4-BE49-F238E27FC236}">
                <a16:creationId xmlns:a16="http://schemas.microsoft.com/office/drawing/2014/main" id="{C2D77580-202C-1F68-FE62-162C91D96A60}"/>
              </a:ext>
            </a:extLst>
          </p:cNvPr>
          <p:cNvSpPr txBox="1"/>
          <p:nvPr/>
        </p:nvSpPr>
        <p:spPr>
          <a:xfrm>
            <a:off x="406400" y="6320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solidFill>
                  <a:schemeClr val="bg1"/>
                </a:solidFill>
              </a:rPr>
              <a:t>Cristian</a:t>
            </a:r>
          </a:p>
        </p:txBody>
      </p:sp>
    </p:spTree>
    <p:extLst>
      <p:ext uri="{BB962C8B-B14F-4D97-AF65-F5344CB8AC3E}">
        <p14:creationId xmlns:p14="http://schemas.microsoft.com/office/powerpoint/2010/main" val="232550230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218" name="Picture 2" descr="Ontarians are getting digital ID this fall"/>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t="16174" b="8826"/>
          <a:stretch/>
        </p:blipFill>
        <p:spPr bwMode="auto">
          <a:xfrm>
            <a:off x="3174"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684212" y="4487332"/>
            <a:ext cx="8534400" cy="1507067"/>
          </a:xfrm>
        </p:spPr>
        <p:txBody>
          <a:bodyPr vert="horz" lIns="91440" tIns="45720" rIns="91440" bIns="45720" rtlCol="0" anchor="ctr">
            <a:normAutofit/>
          </a:bodyPr>
          <a:lstStyle/>
          <a:p>
            <a:r>
              <a:rPr lang="en-US" sz="3600"/>
              <a:t>Digital identity</a:t>
            </a:r>
          </a:p>
        </p:txBody>
      </p:sp>
      <p:sp>
        <p:nvSpPr>
          <p:cNvPr id="4" name="TextBox 3"/>
          <p:cNvSpPr txBox="1"/>
          <p:nvPr/>
        </p:nvSpPr>
        <p:spPr>
          <a:xfrm>
            <a:off x="684212" y="685800"/>
            <a:ext cx="8534400" cy="3615267"/>
          </a:xfrm>
          <a:prstGeom prst="rect">
            <a:avLst/>
          </a:prstGeom>
        </p:spPr>
        <p:txBody>
          <a:bodyPr vert="horz" lIns="91440" tIns="45720" rIns="91440" bIns="45720" rtlCol="0" anchor="ctr">
            <a:normAutofit/>
          </a:bodyPr>
          <a:lstStyle/>
          <a:p>
            <a:pPr marL="342900" indent="-342900">
              <a:spcBef>
                <a:spcPct val="20000"/>
              </a:spcBef>
              <a:spcAft>
                <a:spcPts val="600"/>
              </a:spcAft>
              <a:buClr>
                <a:schemeClr val="tx1"/>
              </a:buClr>
              <a:buSzPct val="80000"/>
              <a:buFont typeface="Wingdings 3" panose="05040102010807070707" pitchFamily="18" charset="2"/>
              <a:buChar char=""/>
            </a:pPr>
            <a:r>
              <a:rPr lang="en-US" b="1" dirty="0"/>
              <a:t>A digital identity is something that provides information about an individual, device or organization over online platform.</a:t>
            </a:r>
          </a:p>
          <a:p>
            <a:pPr marL="342900" indent="-342900">
              <a:spcBef>
                <a:spcPct val="20000"/>
              </a:spcBef>
              <a:spcAft>
                <a:spcPts val="600"/>
              </a:spcAft>
              <a:buClr>
                <a:schemeClr val="tx1"/>
              </a:buClr>
              <a:buSzPct val="80000"/>
              <a:buFont typeface="Wingdings 3" panose="05040102010807070707" pitchFamily="18" charset="2"/>
              <a:buChar char=""/>
            </a:pPr>
            <a:r>
              <a:rPr lang="en-US" b="1" dirty="0"/>
              <a:t>It includes images uploaded over any media platform or other such details related to the information of a organization or individual.</a:t>
            </a:r>
          </a:p>
          <a:p>
            <a:pPr marL="342900" indent="-342900">
              <a:spcBef>
                <a:spcPct val="20000"/>
              </a:spcBef>
              <a:spcAft>
                <a:spcPts val="600"/>
              </a:spcAft>
              <a:buClr>
                <a:schemeClr val="tx1"/>
              </a:buClr>
              <a:buSzPct val="80000"/>
              <a:buFont typeface="Wingdings 3" panose="05040102010807070707" pitchFamily="18" charset="2"/>
              <a:buChar char=""/>
            </a:pPr>
            <a:r>
              <a:rPr lang="en-US" b="1" dirty="0"/>
              <a:t>Various unique patterns or identities can be detected individually over the device.</a:t>
            </a:r>
          </a:p>
        </p:txBody>
      </p:sp>
      <p:sp>
        <p:nvSpPr>
          <p:cNvPr id="3" name="TextBox 2">
            <a:extLst>
              <a:ext uri="{FF2B5EF4-FFF2-40B4-BE49-F238E27FC236}">
                <a16:creationId xmlns:a16="http://schemas.microsoft.com/office/drawing/2014/main" id="{7F669985-0FD1-3ED4-77FF-B5807843E7AA}"/>
              </a:ext>
            </a:extLst>
          </p:cNvPr>
          <p:cNvSpPr txBox="1"/>
          <p:nvPr/>
        </p:nvSpPr>
        <p:spPr>
          <a:xfrm>
            <a:off x="406400" y="6320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Catalin</a:t>
            </a:r>
          </a:p>
        </p:txBody>
      </p:sp>
    </p:spTree>
    <p:extLst>
      <p:ext uri="{BB962C8B-B14F-4D97-AF65-F5344CB8AC3E}">
        <p14:creationId xmlns:p14="http://schemas.microsoft.com/office/powerpoint/2010/main" val="5445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966673" y="93926"/>
            <a:ext cx="5627158" cy="1507067"/>
          </a:xfrm>
        </p:spPr>
        <p:txBody>
          <a:bodyPr vert="horz" lIns="91440" tIns="45720" rIns="91440" bIns="45720" rtlCol="0" anchor="ctr">
            <a:normAutofit/>
          </a:bodyPr>
          <a:lstStyle/>
          <a:p>
            <a:r>
              <a:rPr lang="en-US" sz="3600"/>
              <a:t>Well-being and safety</a:t>
            </a:r>
          </a:p>
        </p:txBody>
      </p:sp>
      <p:pic>
        <p:nvPicPr>
          <p:cNvPr id="3" name="Picture 4" descr="A picture containing person, green, hand&#10;&#10;Description automatically generated">
            <a:extLst>
              <a:ext uri="{FF2B5EF4-FFF2-40B4-BE49-F238E27FC236}">
                <a16:creationId xmlns:a16="http://schemas.microsoft.com/office/drawing/2014/main" id="{AF64F5DB-95BE-299B-0686-CA6DE115D56D}"/>
              </a:ext>
            </a:extLst>
          </p:cNvPr>
          <p:cNvPicPr>
            <a:picLocks noChangeAspect="1"/>
          </p:cNvPicPr>
          <p:nvPr/>
        </p:nvPicPr>
        <p:blipFill rotWithShape="1">
          <a:blip r:embed="rId3"/>
          <a:srcRect l="29139" r="19796"/>
          <a:stretch/>
        </p:blipFill>
        <p:spPr>
          <a:xfrm>
            <a:off x="831" y="10"/>
            <a:ext cx="3502025" cy="6857990"/>
          </a:xfrm>
          <a:prstGeom prst="rect">
            <a:avLst/>
          </a:prstGeom>
          <a:effectLst>
            <a:innerShdw blurRad="57150" dist="38100" dir="14460000">
              <a:prstClr val="black">
                <a:alpha val="70000"/>
              </a:prstClr>
            </a:innerShdw>
          </a:effectLst>
        </p:spPr>
      </p:pic>
      <p:sp>
        <p:nvSpPr>
          <p:cNvPr id="4" name="TextBox 3"/>
          <p:cNvSpPr txBox="1"/>
          <p:nvPr/>
        </p:nvSpPr>
        <p:spPr>
          <a:xfrm>
            <a:off x="3884612" y="685800"/>
            <a:ext cx="6935634" cy="4889235"/>
          </a:xfrm>
          <a:prstGeom prst="rect">
            <a:avLst/>
          </a:prstGeom>
        </p:spPr>
        <p:txBody>
          <a:bodyPr vert="horz" lIns="91440" tIns="45720" rIns="91440" bIns="45720" rtlCol="0" anchor="ctr">
            <a:normAutofit/>
          </a:bodyPr>
          <a:lstStyle/>
          <a:p>
            <a:pPr>
              <a:spcBef>
                <a:spcPct val="20000"/>
              </a:spcBef>
              <a:spcAft>
                <a:spcPts val="600"/>
              </a:spcAft>
              <a:buClr>
                <a:schemeClr val="tx1"/>
              </a:buClr>
              <a:buSzPct val="80000"/>
            </a:pPr>
            <a:r>
              <a:rPr lang="en-US" sz="2000" b="1" dirty="0"/>
              <a:t>Technology allows the promotion of safety in healthcare related to the maintenance in mental, physical and social well-being of every individual.</a:t>
            </a:r>
            <a:endParaRPr lang="en-US" sz="2000"/>
          </a:p>
          <a:p>
            <a:pPr>
              <a:spcBef>
                <a:spcPct val="20000"/>
              </a:spcBef>
              <a:spcAft>
                <a:spcPts val="600"/>
              </a:spcAft>
              <a:buClr>
                <a:schemeClr val="tx1"/>
              </a:buClr>
              <a:buSzPct val="80000"/>
            </a:pPr>
            <a:r>
              <a:rPr lang="en-US" sz="2000" b="1" dirty="0"/>
              <a:t>Safety of patient includes proper prevention without errors in diagnosis, preventing harms through any individual. </a:t>
            </a:r>
          </a:p>
          <a:p>
            <a:pPr>
              <a:spcBef>
                <a:spcPct val="20000"/>
              </a:spcBef>
              <a:spcAft>
                <a:spcPts val="600"/>
              </a:spcAft>
              <a:buClr>
                <a:schemeClr val="tx1"/>
              </a:buClr>
              <a:buSzPct val="80000"/>
            </a:pPr>
            <a:endParaRPr lang="en-US" sz="2000" b="1" dirty="0"/>
          </a:p>
        </p:txBody>
      </p:sp>
      <p:sp>
        <p:nvSpPr>
          <p:cNvPr id="5" name="TextBox 4">
            <a:extLst>
              <a:ext uri="{FF2B5EF4-FFF2-40B4-BE49-F238E27FC236}">
                <a16:creationId xmlns:a16="http://schemas.microsoft.com/office/drawing/2014/main" id="{CAC2886B-90CE-22C3-59E8-F626175414DB}"/>
              </a:ext>
            </a:extLst>
          </p:cNvPr>
          <p:cNvSpPr txBox="1"/>
          <p:nvPr/>
        </p:nvSpPr>
        <p:spPr>
          <a:xfrm>
            <a:off x="406400" y="6320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Catalin</a:t>
            </a:r>
          </a:p>
        </p:txBody>
      </p:sp>
    </p:spTree>
    <p:extLst>
      <p:ext uri="{BB962C8B-B14F-4D97-AF65-F5344CB8AC3E}">
        <p14:creationId xmlns:p14="http://schemas.microsoft.com/office/powerpoint/2010/main" val="3726413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5760" y="22860"/>
            <a:ext cx="11551919" cy="974139"/>
          </a:xfrm>
        </p:spPr>
        <p:txBody>
          <a:bodyPr>
            <a:noAutofit/>
          </a:bodyPr>
          <a:lstStyle/>
          <a:p>
            <a:pPr algn="ctr">
              <a:lnSpc>
                <a:spcPct val="150000"/>
              </a:lnSpc>
            </a:pPr>
            <a:r>
              <a:rPr lang="en-US" sz="3600" dirty="0">
                <a:latin typeface="Arial"/>
                <a:cs typeface="Arial"/>
              </a:rPr>
              <a:t>digital literacy</a:t>
            </a:r>
          </a:p>
        </p:txBody>
      </p:sp>
      <p:graphicFrame>
        <p:nvGraphicFramePr>
          <p:cNvPr id="8205" name="TextBox 3">
            <a:extLst>
              <a:ext uri="{FF2B5EF4-FFF2-40B4-BE49-F238E27FC236}">
                <a16:creationId xmlns:a16="http://schemas.microsoft.com/office/drawing/2014/main" id="{13B4A392-9B20-EFB8-243D-9D8DD6921CBC}"/>
              </a:ext>
            </a:extLst>
          </p:cNvPr>
          <p:cNvGraphicFramePr/>
          <p:nvPr>
            <p:extLst>
              <p:ext uri="{D42A27DB-BD31-4B8C-83A1-F6EECF244321}">
                <p14:modId xmlns:p14="http://schemas.microsoft.com/office/powerpoint/2010/main" val="1874590216"/>
              </p:ext>
            </p:extLst>
          </p:nvPr>
        </p:nvGraphicFramePr>
        <p:xfrm>
          <a:off x="410270" y="1314994"/>
          <a:ext cx="6515100" cy="50098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809513FE-B3CA-B35F-7BBF-B55281F1FBDA}"/>
              </a:ext>
            </a:extLst>
          </p:cNvPr>
          <p:cNvSpPr txBox="1"/>
          <p:nvPr/>
        </p:nvSpPr>
        <p:spPr>
          <a:xfrm>
            <a:off x="406400" y="6320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Godfrey</a:t>
            </a:r>
          </a:p>
        </p:txBody>
      </p:sp>
      <p:pic>
        <p:nvPicPr>
          <p:cNvPr id="17" name="Picture 17">
            <a:extLst>
              <a:ext uri="{FF2B5EF4-FFF2-40B4-BE49-F238E27FC236}">
                <a16:creationId xmlns:a16="http://schemas.microsoft.com/office/drawing/2014/main" id="{C65ED81E-4C36-AD3C-3683-FAC5A5023242}"/>
              </a:ext>
            </a:extLst>
          </p:cNvPr>
          <p:cNvPicPr>
            <a:picLocks noChangeAspect="1"/>
          </p:cNvPicPr>
          <p:nvPr/>
        </p:nvPicPr>
        <p:blipFill>
          <a:blip r:embed="rId8"/>
          <a:stretch>
            <a:fillRect/>
          </a:stretch>
        </p:blipFill>
        <p:spPr>
          <a:xfrm>
            <a:off x="7010399" y="1889017"/>
            <a:ext cx="5089676" cy="3261395"/>
          </a:xfrm>
          <a:prstGeom prst="rect">
            <a:avLst/>
          </a:prstGeom>
          <a:ln>
            <a:noFill/>
          </a:ln>
          <a:effectLst>
            <a:softEdge rad="112500"/>
          </a:effectLst>
        </p:spPr>
      </p:pic>
      <p:sp>
        <p:nvSpPr>
          <p:cNvPr id="22" name="TextBox 21">
            <a:extLst>
              <a:ext uri="{FF2B5EF4-FFF2-40B4-BE49-F238E27FC236}">
                <a16:creationId xmlns:a16="http://schemas.microsoft.com/office/drawing/2014/main" id="{6096C820-E4E9-483B-5C37-BCD1B28665D1}"/>
              </a:ext>
            </a:extLst>
          </p:cNvPr>
          <p:cNvSpPr txBox="1"/>
          <p:nvPr/>
        </p:nvSpPr>
        <p:spPr>
          <a:xfrm>
            <a:off x="7203923" y="5159829"/>
            <a:ext cx="4001104"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dirty="0">
                <a:hlinkClick r:id="rId9"/>
              </a:rPr>
              <a:t>Digital Health Literacy - a prerequisite competency for future healthcare professionals - EPHA</a:t>
            </a:r>
            <a:endParaRPr lang="en-US" sz="1050"/>
          </a:p>
        </p:txBody>
      </p:sp>
    </p:spTree>
    <p:extLst>
      <p:ext uri="{BB962C8B-B14F-4D97-AF65-F5344CB8AC3E}">
        <p14:creationId xmlns:p14="http://schemas.microsoft.com/office/powerpoint/2010/main" val="665572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chemeClr val="accent1">
                <a:lumMod val="0"/>
                <a:lumOff val="100000"/>
              </a:schemeClr>
            </a:gs>
            <a:gs pos="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990631" y="99263"/>
            <a:ext cx="4205003" cy="1507067"/>
          </a:xfrm>
        </p:spPr>
        <p:txBody>
          <a:bodyPr vert="horz" lIns="91440" tIns="45720" rIns="91440" bIns="45720" rtlCol="0" anchor="ctr">
            <a:normAutofit/>
          </a:bodyPr>
          <a:lstStyle/>
          <a:p>
            <a:r>
              <a:rPr lang="en-US" sz="3200" b="1" dirty="0">
                <a:solidFill>
                  <a:schemeClr val="bg1"/>
                </a:solidFill>
              </a:rPr>
              <a:t>Various types of digital literacy</a:t>
            </a:r>
          </a:p>
        </p:txBody>
      </p:sp>
      <p:sp>
        <p:nvSpPr>
          <p:cNvPr id="3" name="TextBox 2">
            <a:extLst>
              <a:ext uri="{FF2B5EF4-FFF2-40B4-BE49-F238E27FC236}">
                <a16:creationId xmlns:a16="http://schemas.microsoft.com/office/drawing/2014/main" id="{D88F45A2-4FAE-BEFC-9B69-3BC4B48830A8}"/>
              </a:ext>
            </a:extLst>
          </p:cNvPr>
          <p:cNvSpPr txBox="1"/>
          <p:nvPr/>
        </p:nvSpPr>
        <p:spPr>
          <a:xfrm>
            <a:off x="406400" y="6320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Godfrey</a:t>
            </a:r>
          </a:p>
        </p:txBody>
      </p:sp>
      <p:graphicFrame>
        <p:nvGraphicFramePr>
          <p:cNvPr id="7" name="TextBox 3">
            <a:extLst>
              <a:ext uri="{FF2B5EF4-FFF2-40B4-BE49-F238E27FC236}">
                <a16:creationId xmlns:a16="http://schemas.microsoft.com/office/drawing/2014/main" id="{62BC5C6B-D956-6FCE-E151-FD07A94213D1}"/>
              </a:ext>
            </a:extLst>
          </p:cNvPr>
          <p:cNvGraphicFramePr/>
          <p:nvPr>
            <p:extLst>
              <p:ext uri="{D42A27DB-BD31-4B8C-83A1-F6EECF244321}">
                <p14:modId xmlns:p14="http://schemas.microsoft.com/office/powerpoint/2010/main" val="867929931"/>
              </p:ext>
            </p:extLst>
          </p:nvPr>
        </p:nvGraphicFramePr>
        <p:xfrm>
          <a:off x="7081345" y="1605872"/>
          <a:ext cx="5108685" cy="428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 name="Picture 19" descr="Diagram&#10;&#10;Description automatically generated">
            <a:extLst>
              <a:ext uri="{FF2B5EF4-FFF2-40B4-BE49-F238E27FC236}">
                <a16:creationId xmlns:a16="http://schemas.microsoft.com/office/drawing/2014/main" id="{814097F4-6643-2213-5BC8-E1BF11234544}"/>
              </a:ext>
            </a:extLst>
          </p:cNvPr>
          <p:cNvPicPr>
            <a:picLocks noChangeAspect="1"/>
          </p:cNvPicPr>
          <p:nvPr/>
        </p:nvPicPr>
        <p:blipFill>
          <a:blip r:embed="rId8"/>
          <a:stretch>
            <a:fillRect/>
          </a:stretch>
        </p:blipFill>
        <p:spPr>
          <a:xfrm>
            <a:off x="261256" y="1605190"/>
            <a:ext cx="6456438" cy="3635525"/>
          </a:xfrm>
          <a:prstGeom prst="rect">
            <a:avLst/>
          </a:prstGeom>
        </p:spPr>
      </p:pic>
    </p:spTree>
    <p:extLst>
      <p:ext uri="{BB962C8B-B14F-4D97-AF65-F5344CB8AC3E}">
        <p14:creationId xmlns:p14="http://schemas.microsoft.com/office/powerpoint/2010/main" val="123552803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3" name="Picture 4">
            <a:extLst>
              <a:ext uri="{FF2B5EF4-FFF2-40B4-BE49-F238E27FC236}">
                <a16:creationId xmlns:a16="http://schemas.microsoft.com/office/drawing/2014/main" id="{73D3B07B-9DE9-C558-3EEB-01EF21C905E7}"/>
              </a:ext>
            </a:extLst>
          </p:cNvPr>
          <p:cNvPicPr>
            <a:picLocks noChangeAspect="1"/>
          </p:cNvPicPr>
          <p:nvPr/>
        </p:nvPicPr>
        <p:blipFill rotWithShape="1">
          <a:blip r:embed="rId3">
            <a:alphaModFix amt="25000"/>
          </a:blip>
          <a:srcRect l="27257" r="1631" b="-1"/>
          <a:stretch/>
        </p:blipFill>
        <p:spPr>
          <a:xfrm>
            <a:off x="20" y="10"/>
            <a:ext cx="12191980" cy="6857990"/>
          </a:xfrm>
          <a:prstGeom prst="rect">
            <a:avLst/>
          </a:prstGeom>
        </p:spPr>
      </p:pic>
      <p:sp>
        <p:nvSpPr>
          <p:cNvPr id="2" name="Title 1"/>
          <p:cNvSpPr>
            <a:spLocks noGrp="1"/>
          </p:cNvSpPr>
          <p:nvPr>
            <p:ph type="ctrTitle"/>
          </p:nvPr>
        </p:nvSpPr>
        <p:spPr>
          <a:xfrm>
            <a:off x="684212" y="4487332"/>
            <a:ext cx="8534400" cy="1507067"/>
          </a:xfrm>
        </p:spPr>
        <p:txBody>
          <a:bodyPr vert="horz" lIns="91440" tIns="45720" rIns="91440" bIns="45720" rtlCol="0" anchor="ctr">
            <a:normAutofit/>
          </a:bodyPr>
          <a:lstStyle/>
          <a:p>
            <a:r>
              <a:rPr lang="en-US" sz="3600"/>
              <a:t>Use of digital literacy</a:t>
            </a:r>
          </a:p>
        </p:txBody>
      </p:sp>
      <p:sp>
        <p:nvSpPr>
          <p:cNvPr id="4" name="TextBox 3"/>
          <p:cNvSpPr txBox="1"/>
          <p:nvPr/>
        </p:nvSpPr>
        <p:spPr>
          <a:xfrm>
            <a:off x="684212" y="685800"/>
            <a:ext cx="8534400" cy="3615267"/>
          </a:xfrm>
          <a:prstGeom prst="rect">
            <a:avLst/>
          </a:prstGeom>
        </p:spPr>
        <p:txBody>
          <a:bodyPr vert="horz" lIns="91440" tIns="45720" rIns="91440" bIns="45720" rtlCol="0" anchor="ctr">
            <a:noAutofit/>
          </a:bodyPr>
          <a:lstStyle/>
          <a:p>
            <a:pPr marL="342900" indent="-342900">
              <a:lnSpc>
                <a:spcPct val="90000"/>
              </a:lnSpc>
              <a:spcBef>
                <a:spcPct val="20000"/>
              </a:spcBef>
              <a:spcAft>
                <a:spcPts val="600"/>
              </a:spcAft>
              <a:buClr>
                <a:schemeClr val="tx1"/>
              </a:buClr>
              <a:buSzPct val="80000"/>
              <a:buFont typeface="Wingdings 3" panose="05040102010807070707" pitchFamily="18" charset="2"/>
              <a:buChar char=""/>
            </a:pPr>
            <a:r>
              <a:rPr lang="en-US" sz="2000" b="1" dirty="0">
                <a:highlight>
                  <a:srgbClr val="C0C0C0"/>
                </a:highlight>
              </a:rPr>
              <a:t>Digital literacy is required when any participation is done in the sector of healthcare system. </a:t>
            </a:r>
          </a:p>
          <a:p>
            <a:pPr marL="342900" indent="-342900">
              <a:lnSpc>
                <a:spcPct val="90000"/>
              </a:lnSpc>
              <a:spcBef>
                <a:spcPct val="20000"/>
              </a:spcBef>
              <a:spcAft>
                <a:spcPts val="600"/>
              </a:spcAft>
              <a:buClr>
                <a:schemeClr val="tx1"/>
              </a:buClr>
              <a:buSzPct val="80000"/>
              <a:buFont typeface="Wingdings 3" panose="05040102010807070707" pitchFamily="18" charset="2"/>
              <a:buChar char=""/>
            </a:pPr>
            <a:r>
              <a:rPr lang="en-US" sz="2000" b="1" dirty="0"/>
              <a:t>Various digital tools and techniques are required to understand by an individual in the healthcare sector.</a:t>
            </a:r>
          </a:p>
          <a:p>
            <a:pPr>
              <a:lnSpc>
                <a:spcPct val="90000"/>
              </a:lnSpc>
              <a:spcBef>
                <a:spcPct val="20000"/>
              </a:spcBef>
              <a:spcAft>
                <a:spcPts val="600"/>
              </a:spcAft>
              <a:buClr>
                <a:schemeClr val="tx1"/>
              </a:buClr>
              <a:buSzPct val="80000"/>
              <a:buFont typeface="Wingdings 3" panose="05040102010807070707" pitchFamily="18" charset="2"/>
              <a:buChar char=""/>
            </a:pPr>
            <a:r>
              <a:rPr lang="en-US" sz="2000" b="1" dirty="0"/>
              <a:t>These healthcare Digital literacy includes various concepts like.</a:t>
            </a:r>
          </a:p>
          <a:p>
            <a:pPr marL="342900" indent="-342900">
              <a:lnSpc>
                <a:spcPct val="90000"/>
              </a:lnSpc>
              <a:spcBef>
                <a:spcPct val="20000"/>
              </a:spcBef>
              <a:spcAft>
                <a:spcPts val="600"/>
              </a:spcAft>
              <a:buClr>
                <a:schemeClr val="tx1"/>
              </a:buClr>
              <a:buSzPct val="80000"/>
              <a:buFont typeface="Wingdings 3" panose="05040102010807070707" pitchFamily="18" charset="2"/>
              <a:buChar char=""/>
            </a:pPr>
            <a:r>
              <a:rPr lang="en-US" sz="2000" b="1" dirty="0"/>
              <a:t>Science literacy</a:t>
            </a:r>
          </a:p>
          <a:p>
            <a:pPr marL="342900" indent="-342900">
              <a:lnSpc>
                <a:spcPct val="90000"/>
              </a:lnSpc>
              <a:spcBef>
                <a:spcPct val="20000"/>
              </a:spcBef>
              <a:spcAft>
                <a:spcPts val="600"/>
              </a:spcAft>
              <a:buClr>
                <a:schemeClr val="tx1"/>
              </a:buClr>
              <a:buSzPct val="80000"/>
              <a:buFont typeface="Wingdings 3" panose="05040102010807070707" pitchFamily="18" charset="2"/>
              <a:buChar char=""/>
            </a:pPr>
            <a:r>
              <a:rPr lang="en-US" sz="2000" b="1" dirty="0"/>
              <a:t>Numerical literacy</a:t>
            </a:r>
          </a:p>
          <a:p>
            <a:pPr marL="342900" indent="-342900">
              <a:lnSpc>
                <a:spcPct val="90000"/>
              </a:lnSpc>
              <a:spcBef>
                <a:spcPct val="20000"/>
              </a:spcBef>
              <a:spcAft>
                <a:spcPts val="600"/>
              </a:spcAft>
              <a:buClr>
                <a:schemeClr val="tx1"/>
              </a:buClr>
              <a:buSzPct val="80000"/>
              <a:buFont typeface="Wingdings 3" panose="05040102010807070707" pitchFamily="18" charset="2"/>
              <a:buChar char=""/>
            </a:pPr>
            <a:r>
              <a:rPr lang="en-US" sz="2000" b="1" dirty="0"/>
              <a:t>Computer literacy</a:t>
            </a:r>
          </a:p>
          <a:p>
            <a:pPr marL="342900" indent="-342900">
              <a:lnSpc>
                <a:spcPct val="90000"/>
              </a:lnSpc>
              <a:spcBef>
                <a:spcPct val="20000"/>
              </a:spcBef>
              <a:spcAft>
                <a:spcPts val="600"/>
              </a:spcAft>
              <a:buClr>
                <a:schemeClr val="tx1"/>
              </a:buClr>
              <a:buSzPct val="80000"/>
              <a:buFont typeface="Wingdings 3" panose="05040102010807070707" pitchFamily="18" charset="2"/>
              <a:buChar char=""/>
            </a:pPr>
            <a:r>
              <a:rPr lang="en-US" sz="2000" b="1" dirty="0"/>
              <a:t>Health literacy</a:t>
            </a:r>
          </a:p>
          <a:p>
            <a:pPr marL="342900" indent="-342900">
              <a:lnSpc>
                <a:spcPct val="90000"/>
              </a:lnSpc>
              <a:spcBef>
                <a:spcPct val="20000"/>
              </a:spcBef>
              <a:spcAft>
                <a:spcPts val="600"/>
              </a:spcAft>
              <a:buClr>
                <a:schemeClr val="tx1"/>
              </a:buClr>
              <a:buSzPct val="80000"/>
              <a:buFont typeface="Wingdings 3" panose="05040102010807070707" pitchFamily="18" charset="2"/>
              <a:buChar char=""/>
            </a:pPr>
            <a:r>
              <a:rPr lang="en-US" sz="2000" b="1" dirty="0"/>
              <a:t>Information literacy</a:t>
            </a:r>
          </a:p>
        </p:txBody>
      </p:sp>
      <p:sp>
        <p:nvSpPr>
          <p:cNvPr id="5" name="TextBox 4">
            <a:extLst>
              <a:ext uri="{FF2B5EF4-FFF2-40B4-BE49-F238E27FC236}">
                <a16:creationId xmlns:a16="http://schemas.microsoft.com/office/drawing/2014/main" id="{870D86CA-B238-CA43-A22D-3E7FEC0B89AB}"/>
              </a:ext>
            </a:extLst>
          </p:cNvPr>
          <p:cNvSpPr txBox="1"/>
          <p:nvPr/>
        </p:nvSpPr>
        <p:spPr>
          <a:xfrm>
            <a:off x="406400" y="6320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Godfrey</a:t>
            </a:r>
          </a:p>
        </p:txBody>
      </p:sp>
    </p:spTree>
    <p:extLst>
      <p:ext uri="{BB962C8B-B14F-4D97-AF65-F5344CB8AC3E}">
        <p14:creationId xmlns:p14="http://schemas.microsoft.com/office/powerpoint/2010/main" val="2794696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084114" y="4487332"/>
            <a:ext cx="4205003" cy="1507067"/>
          </a:xfrm>
        </p:spPr>
        <p:txBody>
          <a:bodyPr vert="horz" lIns="91440" tIns="45720" rIns="91440" bIns="45720" rtlCol="0" anchor="ctr">
            <a:normAutofit/>
          </a:bodyPr>
          <a:lstStyle/>
          <a:p>
            <a:pPr>
              <a:lnSpc>
                <a:spcPct val="90000"/>
              </a:lnSpc>
            </a:pPr>
            <a:r>
              <a:rPr lang="en-US" sz="2200" b="1" dirty="0"/>
              <a:t>Why is technical proficiency for data and information handling so important?</a:t>
            </a:r>
          </a:p>
        </p:txBody>
      </p:sp>
      <p:pic>
        <p:nvPicPr>
          <p:cNvPr id="3" name="Picture 3" descr="Diagram&#10;&#10;Description automatically generated">
            <a:extLst>
              <a:ext uri="{FF2B5EF4-FFF2-40B4-BE49-F238E27FC236}">
                <a16:creationId xmlns:a16="http://schemas.microsoft.com/office/drawing/2014/main" id="{FA9DFC41-2102-0C95-07B9-72A70789CE00}"/>
              </a:ext>
            </a:extLst>
          </p:cNvPr>
          <p:cNvPicPr>
            <a:picLocks noChangeAspect="1"/>
          </p:cNvPicPr>
          <p:nvPr/>
        </p:nvPicPr>
        <p:blipFill rotWithShape="1">
          <a:blip r:embed="rId3"/>
          <a:srcRect l="22972" r="18316" b="2"/>
          <a:stretch/>
        </p:blipFill>
        <p:spPr>
          <a:xfrm>
            <a:off x="797205" y="78611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
        <p:nvSpPr>
          <p:cNvPr id="5" name="TextBox 4"/>
          <p:cNvSpPr txBox="1"/>
          <p:nvPr/>
        </p:nvSpPr>
        <p:spPr>
          <a:xfrm>
            <a:off x="6095998" y="685800"/>
            <a:ext cx="4819653" cy="3615267"/>
          </a:xfrm>
          <a:prstGeom prst="rect">
            <a:avLst/>
          </a:prstGeom>
        </p:spPr>
        <p:txBody>
          <a:bodyPr vert="horz" lIns="91440" tIns="45720" rIns="91440" bIns="45720" rtlCol="0" anchor="ctr">
            <a:normAutofit/>
          </a:bodyPr>
          <a:lstStyle/>
          <a:p>
            <a:pPr marL="342900" indent="-342900">
              <a:spcBef>
                <a:spcPct val="20000"/>
              </a:spcBef>
              <a:spcAft>
                <a:spcPts val="600"/>
              </a:spcAft>
              <a:buClr>
                <a:schemeClr val="tx1"/>
              </a:buClr>
              <a:buSzPct val="80000"/>
              <a:buFont typeface="Wingdings 3" panose="05040102010807070707" pitchFamily="18" charset="2"/>
              <a:buChar char=""/>
            </a:pPr>
            <a:r>
              <a:rPr lang="en-US" b="1" dirty="0"/>
              <a:t>Technical proficiency includes the management of various information and data over a database.</a:t>
            </a:r>
          </a:p>
          <a:p>
            <a:pPr marL="342900" indent="-342900">
              <a:spcBef>
                <a:spcPct val="20000"/>
              </a:spcBef>
              <a:spcAft>
                <a:spcPts val="600"/>
              </a:spcAft>
              <a:buClr>
                <a:schemeClr val="tx1"/>
              </a:buClr>
              <a:buSzPct val="80000"/>
              <a:buFont typeface="Wingdings 3" panose="05040102010807070707" pitchFamily="18" charset="2"/>
              <a:buChar char=""/>
            </a:pPr>
            <a:r>
              <a:rPr lang="en-US" b="1" dirty="0"/>
              <a:t>Information handling in the sector of healthcare is  very much required so that data of various patients can be managed.</a:t>
            </a:r>
          </a:p>
          <a:p>
            <a:pPr marL="342900" indent="-342900">
              <a:spcBef>
                <a:spcPct val="20000"/>
              </a:spcBef>
              <a:spcAft>
                <a:spcPts val="600"/>
              </a:spcAft>
              <a:buClr>
                <a:schemeClr val="tx1"/>
              </a:buClr>
              <a:buSzPct val="80000"/>
              <a:buFont typeface="Wingdings 3" panose="05040102010807070707" pitchFamily="18" charset="2"/>
              <a:buChar char=""/>
            </a:pPr>
            <a:r>
              <a:rPr lang="en-US" b="1" dirty="0"/>
              <a:t>Proficiency in data</a:t>
            </a:r>
            <a:r>
              <a:rPr lang="en-US" b="1" dirty="0">
                <a:ea typeface="+mn-lt"/>
                <a:cs typeface="+mn-lt"/>
              </a:rPr>
              <a:t> handling is required as every data needs to be managed</a:t>
            </a:r>
            <a:r>
              <a:rPr lang="en-US" b="1" dirty="0"/>
              <a:t> correctly through the data support system.</a:t>
            </a:r>
          </a:p>
        </p:txBody>
      </p:sp>
      <p:sp>
        <p:nvSpPr>
          <p:cNvPr id="4" name="TextBox 3">
            <a:extLst>
              <a:ext uri="{FF2B5EF4-FFF2-40B4-BE49-F238E27FC236}">
                <a16:creationId xmlns:a16="http://schemas.microsoft.com/office/drawing/2014/main" id="{C5A68869-B8B2-0D1D-B373-3DA057510866}"/>
              </a:ext>
            </a:extLst>
          </p:cNvPr>
          <p:cNvSpPr txBox="1"/>
          <p:nvPr/>
        </p:nvSpPr>
        <p:spPr>
          <a:xfrm>
            <a:off x="406400" y="6320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Flávia</a:t>
            </a:r>
          </a:p>
        </p:txBody>
      </p:sp>
    </p:spTree>
    <p:extLst>
      <p:ext uri="{BB962C8B-B14F-4D97-AF65-F5344CB8AC3E}">
        <p14:creationId xmlns:p14="http://schemas.microsoft.com/office/powerpoint/2010/main" val="1020298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5760" y="45720"/>
            <a:ext cx="11551919" cy="974139"/>
          </a:xfrm>
        </p:spPr>
        <p:txBody>
          <a:bodyPr>
            <a:noAutofit/>
          </a:bodyPr>
          <a:lstStyle/>
          <a:p>
            <a:pPr algn="ctr">
              <a:lnSpc>
                <a:spcPct val="150000"/>
              </a:lnSpc>
            </a:pPr>
            <a:r>
              <a:rPr lang="en-US" sz="3600" dirty="0">
                <a:solidFill>
                  <a:schemeClr val="tx1">
                    <a:lumMod val="95000"/>
                  </a:schemeClr>
                </a:solidFill>
                <a:latin typeface="Arial"/>
                <a:cs typeface="Arial"/>
              </a:rPr>
              <a:t>conclusion</a:t>
            </a:r>
          </a:p>
        </p:txBody>
      </p:sp>
      <p:sp>
        <p:nvSpPr>
          <p:cNvPr id="4" name="TextBox 3"/>
          <p:cNvSpPr txBox="1"/>
          <p:nvPr/>
        </p:nvSpPr>
        <p:spPr>
          <a:xfrm>
            <a:off x="525780" y="1143000"/>
            <a:ext cx="10629900" cy="4524315"/>
          </a:xfrm>
          <a:prstGeom prst="rect">
            <a:avLst/>
          </a:prstGeom>
          <a:noFill/>
        </p:spPr>
        <p:txBody>
          <a:bodyPr wrap="square" lIns="91440" tIns="45720" rIns="91440" bIns="45720" rtlCol="0" anchor="t">
            <a:spAutoFit/>
          </a:bodyPr>
          <a:lstStyle/>
          <a:p>
            <a:pPr marL="342900" indent="-342900" algn="just">
              <a:lnSpc>
                <a:spcPct val="150000"/>
              </a:lnSpc>
              <a:buFont typeface="Arial" panose="020B0604020202020204" pitchFamily="34" charset="0"/>
              <a:buChar char="•"/>
            </a:pPr>
            <a:r>
              <a:rPr lang="en-IN" sz="2400" b="1" dirty="0">
                <a:solidFill>
                  <a:schemeClr val="tx1">
                    <a:lumMod val="95000"/>
                  </a:schemeClr>
                </a:solidFill>
                <a:latin typeface="Arial"/>
                <a:cs typeface="Arial"/>
              </a:rPr>
              <a:t>Complete understanding regarding the digital skills in the healthcare sector are explain in this presentation.</a:t>
            </a:r>
          </a:p>
          <a:p>
            <a:pPr marL="342900" indent="-342900" algn="just">
              <a:lnSpc>
                <a:spcPct val="150000"/>
              </a:lnSpc>
              <a:buFont typeface="Arial" panose="020B0604020202020204" pitchFamily="34" charset="0"/>
              <a:buChar char="•"/>
            </a:pPr>
            <a:r>
              <a:rPr lang="en-IN" sz="2400" b="1" dirty="0">
                <a:solidFill>
                  <a:schemeClr val="tx1">
                    <a:lumMod val="95000"/>
                  </a:schemeClr>
                </a:solidFill>
                <a:latin typeface="Arial"/>
                <a:cs typeface="Arial"/>
              </a:rPr>
              <a:t>Various technologies used in the covid-19 period are explain in above presentation. </a:t>
            </a:r>
            <a:endParaRPr lang="en-IN" sz="2400" b="1" dirty="0">
              <a:solidFill>
                <a:schemeClr val="tx1">
                  <a:lumMod val="95000"/>
                </a:schemeClr>
              </a:solidFill>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IN" sz="2400" b="1" dirty="0">
                <a:solidFill>
                  <a:schemeClr val="tx1">
                    <a:lumMod val="95000"/>
                  </a:schemeClr>
                </a:solidFill>
                <a:latin typeface="Arial"/>
                <a:cs typeface="Arial"/>
              </a:rPr>
              <a:t>Digital communication and collaboration are completely provided in the presentation.</a:t>
            </a:r>
          </a:p>
          <a:p>
            <a:pPr marL="342900" indent="-342900" algn="just">
              <a:lnSpc>
                <a:spcPct val="150000"/>
              </a:lnSpc>
              <a:buFont typeface="Arial" panose="020B0604020202020204" pitchFamily="34" charset="0"/>
              <a:buChar char="•"/>
            </a:pPr>
            <a:r>
              <a:rPr lang="en-IN" sz="2400" b="1" dirty="0">
                <a:solidFill>
                  <a:schemeClr val="tx1">
                    <a:lumMod val="95000"/>
                  </a:schemeClr>
                </a:solidFill>
                <a:latin typeface="Arial"/>
                <a:cs typeface="Arial"/>
              </a:rPr>
              <a:t>Data handling and proficiency is also provided related to the technical aspects of data proficiency.</a:t>
            </a:r>
          </a:p>
        </p:txBody>
      </p:sp>
      <p:sp>
        <p:nvSpPr>
          <p:cNvPr id="3" name="TextBox 2">
            <a:extLst>
              <a:ext uri="{FF2B5EF4-FFF2-40B4-BE49-F238E27FC236}">
                <a16:creationId xmlns:a16="http://schemas.microsoft.com/office/drawing/2014/main" id="{14380883-41C8-4ACB-085F-103F365768EA}"/>
              </a:ext>
            </a:extLst>
          </p:cNvPr>
          <p:cNvSpPr txBox="1"/>
          <p:nvPr/>
        </p:nvSpPr>
        <p:spPr>
          <a:xfrm>
            <a:off x="406400" y="632097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Flávia</a:t>
            </a:r>
          </a:p>
        </p:txBody>
      </p:sp>
    </p:spTree>
    <p:extLst>
      <p:ext uri="{BB962C8B-B14F-4D97-AF65-F5344CB8AC3E}">
        <p14:creationId xmlns:p14="http://schemas.microsoft.com/office/powerpoint/2010/main" val="1285748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5760" y="45720"/>
            <a:ext cx="11551919" cy="974139"/>
          </a:xfrm>
        </p:spPr>
        <p:txBody>
          <a:bodyPr>
            <a:noAutofit/>
          </a:bodyPr>
          <a:lstStyle/>
          <a:p>
            <a:pPr algn="ctr">
              <a:lnSpc>
                <a:spcPct val="150000"/>
              </a:lnSpc>
            </a:pPr>
            <a:r>
              <a:rPr lang="en-US" sz="3600" dirty="0">
                <a:solidFill>
                  <a:schemeClr val="tx1">
                    <a:lumMod val="95000"/>
                  </a:schemeClr>
                </a:solidFill>
                <a:latin typeface="Arial"/>
                <a:cs typeface="Arial"/>
              </a:rPr>
              <a:t>references</a:t>
            </a:r>
          </a:p>
        </p:txBody>
      </p:sp>
      <p:sp>
        <p:nvSpPr>
          <p:cNvPr id="4" name="TextBox 3"/>
          <p:cNvSpPr txBox="1"/>
          <p:nvPr/>
        </p:nvSpPr>
        <p:spPr>
          <a:xfrm>
            <a:off x="365760" y="785430"/>
            <a:ext cx="10629900" cy="5858014"/>
          </a:xfrm>
          <a:prstGeom prst="rect">
            <a:avLst/>
          </a:prstGeom>
          <a:noFill/>
        </p:spPr>
        <p:txBody>
          <a:bodyPr wrap="square" lIns="91440" tIns="45720" rIns="91440" bIns="45720" rtlCol="0" anchor="t">
            <a:spAutoFit/>
          </a:bodyPr>
          <a:lstStyle/>
          <a:p>
            <a:pPr marL="342900" indent="-342900" algn="just">
              <a:lnSpc>
                <a:spcPct val="150000"/>
              </a:lnSpc>
              <a:buFont typeface="Arial" panose="020B0604020202020204" pitchFamily="34" charset="0"/>
              <a:buChar char="•"/>
            </a:pPr>
            <a:r>
              <a:rPr lang="en-US" dirty="0" err="1">
                <a:solidFill>
                  <a:schemeClr val="tx1">
                    <a:lumMod val="95000"/>
                  </a:schemeClr>
                </a:solidFill>
                <a:latin typeface="Arial"/>
                <a:cs typeface="Arial"/>
              </a:rPr>
              <a:t>Stoeva</a:t>
            </a:r>
            <a:r>
              <a:rPr lang="en-US" dirty="0">
                <a:solidFill>
                  <a:schemeClr val="tx1">
                    <a:lumMod val="95000"/>
                  </a:schemeClr>
                </a:solidFill>
                <a:latin typeface="Arial"/>
                <a:cs typeface="Arial"/>
              </a:rPr>
              <a:t>, M., 2020. Health and technology revealing the vision on technological applications in contemporary healthcare. </a:t>
            </a:r>
            <a:r>
              <a:rPr lang="en-US" i="1" dirty="0">
                <a:solidFill>
                  <a:schemeClr val="tx1">
                    <a:lumMod val="95000"/>
                  </a:schemeClr>
                </a:solidFill>
                <a:latin typeface="Arial"/>
                <a:cs typeface="Arial"/>
              </a:rPr>
              <a:t>Health and Technology</a:t>
            </a:r>
            <a:r>
              <a:rPr lang="en-US" dirty="0">
                <a:solidFill>
                  <a:schemeClr val="tx1">
                    <a:lumMod val="95000"/>
                  </a:schemeClr>
                </a:solidFill>
                <a:latin typeface="Arial"/>
                <a:cs typeface="Arial"/>
              </a:rPr>
              <a:t>, </a:t>
            </a:r>
            <a:r>
              <a:rPr lang="en-US" i="1" dirty="0">
                <a:solidFill>
                  <a:schemeClr val="tx1">
                    <a:lumMod val="95000"/>
                  </a:schemeClr>
                </a:solidFill>
                <a:latin typeface="Arial"/>
                <a:cs typeface="Arial"/>
              </a:rPr>
              <a:t>10</a:t>
            </a:r>
            <a:r>
              <a:rPr lang="en-US" dirty="0">
                <a:solidFill>
                  <a:schemeClr val="tx1">
                    <a:lumMod val="95000"/>
                  </a:schemeClr>
                </a:solidFill>
                <a:latin typeface="Arial"/>
                <a:cs typeface="Arial"/>
              </a:rPr>
              <a:t>(1), pp.1-3.</a:t>
            </a:r>
          </a:p>
          <a:p>
            <a:pPr marL="342900" indent="-342900" algn="just">
              <a:lnSpc>
                <a:spcPct val="150000"/>
              </a:lnSpc>
              <a:buFont typeface="Arial" panose="020B0604020202020204" pitchFamily="34" charset="0"/>
              <a:buChar char="•"/>
            </a:pPr>
            <a:r>
              <a:rPr lang="en-IN" dirty="0" err="1">
                <a:solidFill>
                  <a:schemeClr val="tx1">
                    <a:lumMod val="95000"/>
                  </a:schemeClr>
                </a:solidFill>
                <a:latin typeface="Arial"/>
                <a:cs typeface="Arial"/>
              </a:rPr>
              <a:t>Pomari</a:t>
            </a:r>
            <a:r>
              <a:rPr lang="en-IN" dirty="0">
                <a:solidFill>
                  <a:schemeClr val="tx1">
                    <a:lumMod val="95000"/>
                  </a:schemeClr>
                </a:solidFill>
                <a:latin typeface="Arial"/>
                <a:cs typeface="Arial"/>
              </a:rPr>
              <a:t>, E., </a:t>
            </a:r>
            <a:r>
              <a:rPr lang="en-IN" dirty="0" err="1">
                <a:solidFill>
                  <a:schemeClr val="tx1">
                    <a:lumMod val="95000"/>
                  </a:schemeClr>
                </a:solidFill>
                <a:latin typeface="Arial"/>
                <a:cs typeface="Arial"/>
              </a:rPr>
              <a:t>Piubelli</a:t>
            </a:r>
            <a:r>
              <a:rPr lang="en-IN" dirty="0">
                <a:solidFill>
                  <a:schemeClr val="tx1">
                    <a:lumMod val="95000"/>
                  </a:schemeClr>
                </a:solidFill>
                <a:latin typeface="Arial"/>
                <a:cs typeface="Arial"/>
              </a:rPr>
              <a:t>, C., </a:t>
            </a:r>
            <a:r>
              <a:rPr lang="en-IN" dirty="0" err="1">
                <a:solidFill>
                  <a:schemeClr val="tx1">
                    <a:lumMod val="95000"/>
                  </a:schemeClr>
                </a:solidFill>
                <a:latin typeface="Arial"/>
                <a:cs typeface="Arial"/>
              </a:rPr>
              <a:t>Perandin</a:t>
            </a:r>
            <a:r>
              <a:rPr lang="en-IN" dirty="0">
                <a:solidFill>
                  <a:schemeClr val="tx1">
                    <a:lumMod val="95000"/>
                  </a:schemeClr>
                </a:solidFill>
                <a:latin typeface="Arial"/>
                <a:cs typeface="Arial"/>
              </a:rPr>
              <a:t>, F. and </a:t>
            </a:r>
            <a:r>
              <a:rPr lang="en-IN" dirty="0" err="1">
                <a:solidFill>
                  <a:schemeClr val="tx1">
                    <a:lumMod val="95000"/>
                  </a:schemeClr>
                </a:solidFill>
                <a:latin typeface="Arial"/>
                <a:cs typeface="Arial"/>
              </a:rPr>
              <a:t>Bisoffi</a:t>
            </a:r>
            <a:r>
              <a:rPr lang="en-IN" dirty="0">
                <a:solidFill>
                  <a:schemeClr val="tx1">
                    <a:lumMod val="95000"/>
                  </a:schemeClr>
                </a:solidFill>
                <a:latin typeface="Arial"/>
                <a:cs typeface="Arial"/>
              </a:rPr>
              <a:t>, Z., 2019. Digital PCR: A new technology for diagnosis of parasitic infections. </a:t>
            </a:r>
            <a:r>
              <a:rPr lang="en-IN" i="1" dirty="0">
                <a:solidFill>
                  <a:schemeClr val="tx1">
                    <a:lumMod val="95000"/>
                  </a:schemeClr>
                </a:solidFill>
                <a:latin typeface="Arial"/>
                <a:cs typeface="Arial"/>
              </a:rPr>
              <a:t>Clinical Microbiology and Infection</a:t>
            </a:r>
            <a:r>
              <a:rPr lang="en-IN" dirty="0">
                <a:solidFill>
                  <a:schemeClr val="tx1">
                    <a:lumMod val="95000"/>
                  </a:schemeClr>
                </a:solidFill>
                <a:latin typeface="Arial"/>
                <a:cs typeface="Arial"/>
              </a:rPr>
              <a:t>, </a:t>
            </a:r>
            <a:r>
              <a:rPr lang="en-IN" i="1" dirty="0">
                <a:solidFill>
                  <a:schemeClr val="tx1">
                    <a:lumMod val="95000"/>
                  </a:schemeClr>
                </a:solidFill>
                <a:latin typeface="Arial"/>
                <a:cs typeface="Arial"/>
              </a:rPr>
              <a:t>25</a:t>
            </a:r>
            <a:r>
              <a:rPr lang="en-IN" dirty="0">
                <a:solidFill>
                  <a:schemeClr val="tx1">
                    <a:lumMod val="95000"/>
                  </a:schemeClr>
                </a:solidFill>
                <a:latin typeface="Arial"/>
                <a:cs typeface="Arial"/>
              </a:rPr>
              <a:t>(12), pp.1510-1516.</a:t>
            </a:r>
          </a:p>
          <a:p>
            <a:pPr marL="342900" indent="-342900" algn="just">
              <a:lnSpc>
                <a:spcPct val="150000"/>
              </a:lnSpc>
              <a:buFont typeface="Arial" panose="020B0604020202020204" pitchFamily="34" charset="0"/>
              <a:buChar char="•"/>
            </a:pPr>
            <a:r>
              <a:rPr lang="en-US" dirty="0">
                <a:solidFill>
                  <a:schemeClr val="tx1">
                    <a:lumMod val="95000"/>
                  </a:schemeClr>
                </a:solidFill>
                <a:latin typeface="Arial"/>
                <a:cs typeface="Arial"/>
              </a:rPr>
              <a:t>Park, S.H. and Han, K., 2018. Methodologic guide for evaluating clinical performance and effect of artificial intelligence technology for medical diagnosis and prediction. </a:t>
            </a:r>
            <a:r>
              <a:rPr lang="en-US" i="1" dirty="0">
                <a:solidFill>
                  <a:schemeClr val="tx1">
                    <a:lumMod val="95000"/>
                  </a:schemeClr>
                </a:solidFill>
                <a:latin typeface="Arial"/>
                <a:cs typeface="Arial"/>
              </a:rPr>
              <a:t>Radiology</a:t>
            </a:r>
            <a:r>
              <a:rPr lang="en-US" dirty="0">
                <a:solidFill>
                  <a:schemeClr val="tx1">
                    <a:lumMod val="95000"/>
                  </a:schemeClr>
                </a:solidFill>
                <a:latin typeface="Arial"/>
                <a:cs typeface="Arial"/>
              </a:rPr>
              <a:t>, </a:t>
            </a:r>
            <a:r>
              <a:rPr lang="en-US" i="1" dirty="0">
                <a:solidFill>
                  <a:schemeClr val="tx1">
                    <a:lumMod val="95000"/>
                  </a:schemeClr>
                </a:solidFill>
                <a:latin typeface="Arial"/>
                <a:cs typeface="Arial"/>
              </a:rPr>
              <a:t>286</a:t>
            </a:r>
            <a:r>
              <a:rPr lang="en-US" dirty="0">
                <a:solidFill>
                  <a:schemeClr val="tx1">
                    <a:lumMod val="95000"/>
                  </a:schemeClr>
                </a:solidFill>
                <a:latin typeface="Arial"/>
                <a:cs typeface="Arial"/>
              </a:rPr>
              <a:t>(3), pp.800-809.</a:t>
            </a:r>
          </a:p>
          <a:p>
            <a:pPr marL="342900" indent="-342900" algn="just">
              <a:lnSpc>
                <a:spcPct val="150000"/>
              </a:lnSpc>
              <a:buFont typeface="Arial" panose="020B0604020202020204" pitchFamily="34" charset="0"/>
              <a:buChar char="•"/>
            </a:pPr>
            <a:r>
              <a:rPr lang="en-US" dirty="0">
                <a:solidFill>
                  <a:schemeClr val="tx1">
                    <a:lumMod val="95000"/>
                  </a:schemeClr>
                </a:solidFill>
                <a:latin typeface="Arial"/>
                <a:cs typeface="Arial"/>
              </a:rPr>
              <a:t>Reddy, P., Sharma, B. and Chaudhary, K., 2020. Digital literacy: A review of literature. </a:t>
            </a:r>
            <a:r>
              <a:rPr lang="en-US" i="1" dirty="0">
                <a:solidFill>
                  <a:schemeClr val="tx1">
                    <a:lumMod val="95000"/>
                  </a:schemeClr>
                </a:solidFill>
                <a:latin typeface="Arial"/>
                <a:cs typeface="Arial"/>
              </a:rPr>
              <a:t>International Journal of </a:t>
            </a:r>
            <a:r>
              <a:rPr lang="en-US" i="1" dirty="0" err="1">
                <a:solidFill>
                  <a:schemeClr val="tx1">
                    <a:lumMod val="95000"/>
                  </a:schemeClr>
                </a:solidFill>
                <a:latin typeface="Arial"/>
                <a:cs typeface="Arial"/>
              </a:rPr>
              <a:t>Technoethics</a:t>
            </a:r>
            <a:r>
              <a:rPr lang="en-US" i="1" dirty="0">
                <a:solidFill>
                  <a:schemeClr val="tx1">
                    <a:lumMod val="95000"/>
                  </a:schemeClr>
                </a:solidFill>
                <a:latin typeface="Arial"/>
                <a:cs typeface="Arial"/>
              </a:rPr>
              <a:t> (IJT)</a:t>
            </a:r>
            <a:r>
              <a:rPr lang="en-US" dirty="0">
                <a:solidFill>
                  <a:schemeClr val="tx1">
                    <a:lumMod val="95000"/>
                  </a:schemeClr>
                </a:solidFill>
                <a:latin typeface="Arial"/>
                <a:cs typeface="Arial"/>
              </a:rPr>
              <a:t>, </a:t>
            </a:r>
            <a:r>
              <a:rPr lang="en-US" i="1" dirty="0">
                <a:solidFill>
                  <a:schemeClr val="tx1">
                    <a:lumMod val="95000"/>
                  </a:schemeClr>
                </a:solidFill>
                <a:latin typeface="Arial"/>
                <a:cs typeface="Arial"/>
              </a:rPr>
              <a:t>11</a:t>
            </a:r>
            <a:r>
              <a:rPr lang="en-US" dirty="0">
                <a:solidFill>
                  <a:schemeClr val="tx1">
                    <a:lumMod val="95000"/>
                  </a:schemeClr>
                </a:solidFill>
                <a:latin typeface="Arial"/>
                <a:cs typeface="Arial"/>
              </a:rPr>
              <a:t>(2), pp.65-94.</a:t>
            </a:r>
          </a:p>
          <a:p>
            <a:pPr marL="342900" indent="-342900" algn="just">
              <a:lnSpc>
                <a:spcPct val="150000"/>
              </a:lnSpc>
              <a:buFont typeface="Arial" panose="020B0604020202020204" pitchFamily="34" charset="0"/>
              <a:buChar char="•"/>
            </a:pPr>
            <a:r>
              <a:rPr lang="en-US" dirty="0">
                <a:latin typeface="Arial"/>
                <a:ea typeface="+mn-lt"/>
                <a:cs typeface="+mn-lt"/>
              </a:rPr>
              <a:t>Aiforia.com. 2021. </a:t>
            </a:r>
            <a:r>
              <a:rPr lang="en-US" i="1" dirty="0">
                <a:latin typeface="Arial"/>
                <a:ea typeface="+mn-lt"/>
                <a:cs typeface="+mn-lt"/>
              </a:rPr>
              <a:t>5 reasons to use AI in clinical diagnostics</a:t>
            </a:r>
            <a:r>
              <a:rPr lang="en-US" dirty="0">
                <a:latin typeface="Arial"/>
                <a:ea typeface="+mn-lt"/>
                <a:cs typeface="+mn-lt"/>
              </a:rPr>
              <a:t>. [online] Available at: &lt;https://www.aiforia.com/blog/ai-in-clinical-diagnostics&gt; [Accessed 9 April 2022].</a:t>
            </a:r>
          </a:p>
          <a:p>
            <a:pPr marL="342900" indent="-342900" algn="just">
              <a:lnSpc>
                <a:spcPct val="150000"/>
              </a:lnSpc>
              <a:buFont typeface="Arial" panose="020B0604020202020204" pitchFamily="34" charset="0"/>
              <a:buChar char="•"/>
            </a:pPr>
            <a:r>
              <a:rPr lang="en-US" i="1" dirty="0">
                <a:ea typeface="+mn-lt"/>
                <a:cs typeface="+mn-lt"/>
              </a:rPr>
              <a:t>X</a:t>
            </a:r>
            <a:r>
              <a:rPr lang="en-US" i="1" dirty="0">
                <a:latin typeface="Arial"/>
                <a:ea typeface="+mn-lt"/>
                <a:cs typeface="+mn-lt"/>
              </a:rPr>
              <a:t>iao, Y. and Fan, Z., 2020. 10 tech trends getting us through the COVID-19 pandemic. [online] World Economic Forum. Available at: &lt;https://www.weforum.org/agenda/2020/04/10-technology-trends-coronavirus-covid19-pandemic-robotics-telehealth/&gt; [Accessed 10 April 2022].</a:t>
            </a:r>
            <a:endParaRPr lang="en-US" i="1">
              <a:solidFill>
                <a:srgbClr val="FFFFFF"/>
              </a:solidFill>
              <a:latin typeface="Arial"/>
              <a:cs typeface="Arial"/>
            </a:endParaRPr>
          </a:p>
        </p:txBody>
      </p:sp>
    </p:spTree>
    <p:extLst>
      <p:ext uri="{BB962C8B-B14F-4D97-AF65-F5344CB8AC3E}">
        <p14:creationId xmlns:p14="http://schemas.microsoft.com/office/powerpoint/2010/main" val="3906149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Blue Red">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Blue Red">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5" ma:contentTypeDescription="Create a new document." ma:contentTypeScope="" ma:versionID="b121dbbd9c7f2aa02ab205cae0bf3058">
  <xsd:schema xmlns:xsd="http://www.w3.org/2001/XMLSchema" xmlns:xs="http://www.w3.org/2001/XMLSchema" xmlns:p="http://schemas.microsoft.com/office/2006/metadata/properties" xmlns:ns3="2185e222-3c8d-40d1-8655-532d5209bd26" xmlns:ns4="2fff46f4-612e-44ba-884a-bcd0b08f5dc6" targetNamespace="http://schemas.microsoft.com/office/2006/metadata/properties" ma:root="true" ma:fieldsID="a0e26c1c3be04d00c5c704dc20fc20c2" ns3:_="" ns4:_="">
    <xsd:import namespace="2185e222-3c8d-40d1-8655-532d5209bd26"/>
    <xsd:import namespace="2fff46f4-612e-44ba-884a-bcd0b08f5dc6"/>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2D59BF8-7500-4E2B-AA67-7E78E52562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85e222-3c8d-40d1-8655-532d5209bd26"/>
    <ds:schemaRef ds:uri="2fff46f4-612e-44ba-884a-bcd0b08f5dc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D1C9B0-FE26-433B-8E1A-54CCDFA4EB1D}">
  <ds:schemaRefs>
    <ds:schemaRef ds:uri="http://purl.org/dc/terms/"/>
    <ds:schemaRef ds:uri="http://schemas.microsoft.com/office/2006/documentManagement/types"/>
    <ds:schemaRef ds:uri="http://schemas.microsoft.com/office/2006/metadata/properties"/>
    <ds:schemaRef ds:uri="2185e222-3c8d-40d1-8655-532d5209bd26"/>
    <ds:schemaRef ds:uri="http://purl.org/dc/elements/1.1/"/>
    <ds:schemaRef ds:uri="http://purl.org/dc/dcmitype/"/>
    <ds:schemaRef ds:uri="http://www.w3.org/XML/1998/namespace"/>
    <ds:schemaRef ds:uri="http://schemas.microsoft.com/office/infopath/2007/PartnerControls"/>
    <ds:schemaRef ds:uri="http://schemas.openxmlformats.org/package/2006/metadata/core-properties"/>
    <ds:schemaRef ds:uri="2fff46f4-612e-44ba-884a-bcd0b08f5dc6"/>
  </ds:schemaRefs>
</ds:datastoreItem>
</file>

<file path=customXml/itemProps3.xml><?xml version="1.0" encoding="utf-8"?>
<ds:datastoreItem xmlns:ds="http://schemas.openxmlformats.org/officeDocument/2006/customXml" ds:itemID="{DE1E093C-015C-4062-AEB3-77ABF9C7A8B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Slice</Template>
  <TotalTime>0</TotalTime>
  <Words>2086</Words>
  <Application>Microsoft Office PowerPoint</Application>
  <PresentationFormat>Widescreen</PresentationFormat>
  <Paragraphs>168</Paragraphs>
  <Slides>21</Slides>
  <Notes>20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Slice</vt:lpstr>
      <vt:lpstr>Digital Skills and Research Methods (DSR)- BMSW 4003 (H&amp;Sc)</vt:lpstr>
      <vt:lpstr>Table of content</vt:lpstr>
      <vt:lpstr>INTRODUCTION</vt:lpstr>
      <vt:lpstr>what are Healthcare technologies?</vt:lpstr>
      <vt:lpstr>   What are</vt:lpstr>
      <vt:lpstr>What Is now the role of technologies  in healthcare?</vt:lpstr>
      <vt:lpstr>technologies in diagnostics</vt:lpstr>
      <vt:lpstr>PowerPoint Presentation</vt:lpstr>
      <vt:lpstr>technologies in administration</vt:lpstr>
      <vt:lpstr>technologies in care support</vt:lpstr>
      <vt:lpstr>Healthcare technology during covid-19</vt:lpstr>
      <vt:lpstr>Use of digital communication</vt:lpstr>
      <vt:lpstr>Use of digital participation</vt:lpstr>
      <vt:lpstr>Digital identity</vt:lpstr>
      <vt:lpstr>Well-being and safety</vt:lpstr>
      <vt:lpstr>digital literacy</vt:lpstr>
      <vt:lpstr>Various types of digital literacy</vt:lpstr>
      <vt:lpstr>Use of digital literacy</vt:lpstr>
      <vt:lpstr>Why is technical proficiency for data and information handling so important?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(DSR)- BMSW 4003 (H&amp;Sc)</dc:title>
  <dc:creator/>
  <cp:lastModifiedBy/>
  <cp:revision>576</cp:revision>
  <dcterms:created xsi:type="dcterms:W3CDTF">2022-03-22T04:45:16Z</dcterms:created>
  <dcterms:modified xsi:type="dcterms:W3CDTF">2022-04-22T21:28:35Z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y fmtid="{D5CDD505-2E9C-101B-9397-08002B2CF9AE}" pid="3" name="Order">
    <vt:r8>74064500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