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71" r:id="rId3"/>
    <p:sldId id="272" r:id="rId4"/>
    <p:sldId id="273" r:id="rId5"/>
    <p:sldId id="274" r:id="rId6"/>
    <p:sldId id="275" r:id="rId7"/>
    <p:sldId id="276" r:id="rId8"/>
    <p:sldId id="277" r:id="rId9"/>
    <p:sldId id="278" r:id="rId10"/>
    <p:sldId id="27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5123" autoAdjust="0"/>
  </p:normalViewPr>
  <p:slideViewPr>
    <p:cSldViewPr snapToGrid="0">
      <p:cViewPr varScale="1">
        <p:scale>
          <a:sx n="60" d="100"/>
          <a:sy n="60" d="100"/>
        </p:scale>
        <p:origin x="19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E8A273-8887-4B78-AE1C-F70CBE39132E}" type="datetimeFigureOut">
              <a:rPr lang="en-US" smtClean="0"/>
              <a:t>11/7/2022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5152CD-04FF-474A-9513-850503D18318}" type="slidenum">
              <a:rPr lang="en-US" smtClean="0"/>
              <a:t>‹#›</a:t>
            </a:fld>
            <a:endParaRPr lang="en-US"/>
          </a:p>
        </p:txBody>
      </p:sp>
    </p:spTree>
    <p:extLst>
      <p:ext uri="{BB962C8B-B14F-4D97-AF65-F5344CB8AC3E}">
        <p14:creationId xmlns:p14="http://schemas.microsoft.com/office/powerpoint/2010/main" val="1159298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People in the UK are looking for work that is more flexible. After the pandemic, many are expressing a greater desire to work from home rather than in traditional office settings. Almost 50% of the employees are looking to work from home, at least for a part of the week. Here in this presentation, A case will be presented in the context of favoring flexible working in relation to diversity and inclusion in work.</a:t>
            </a:r>
          </a:p>
          <a:p>
            <a:endParaRPr lang="en-US" dirty="0"/>
          </a:p>
        </p:txBody>
      </p:sp>
      <p:sp>
        <p:nvSpPr>
          <p:cNvPr id="4" name="Slide Number Placeholder 3"/>
          <p:cNvSpPr>
            <a:spLocks noGrp="1"/>
          </p:cNvSpPr>
          <p:nvPr>
            <p:ph type="sldNum" sz="quarter" idx="5"/>
          </p:nvPr>
        </p:nvSpPr>
        <p:spPr/>
        <p:txBody>
          <a:bodyPr/>
          <a:lstStyle/>
          <a:p>
            <a:fld id="{C97879AD-D3C1-4AF3-9AC0-1CB65F85EB1C}" type="slidenum">
              <a:rPr lang="en-US" smtClean="0"/>
              <a:t>2</a:t>
            </a:fld>
            <a:endParaRPr lang="en-US"/>
          </a:p>
        </p:txBody>
      </p:sp>
    </p:spTree>
    <p:extLst>
      <p:ext uri="{BB962C8B-B14F-4D97-AF65-F5344CB8AC3E}">
        <p14:creationId xmlns:p14="http://schemas.microsoft.com/office/powerpoint/2010/main" val="503273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Workplace flexibility means the existence of certain opportunities at work. It makes it easier for employees to make decisions even as new circumstances come up. Employees have more freedom to make their own decisions when the workplace is flexible. Employees, for instance, have the ability to select their own shift hours, break periods, and work times, among other options. An employee that is flexible is able to alter their plans in order to navigate around unwanted obstacles. This kind of flexible working can be encouraged by a human resources management by providing workers with the freedom to choose their work location and the hours they put in. After the pandemic, there was a significant increase in the number of people looking for flexible work arrangements, and many prominent businesses are on the verge of adopting the notion of flexible work options.</a:t>
            </a:r>
          </a:p>
          <a:p>
            <a:endParaRPr lang="en-US" dirty="0"/>
          </a:p>
        </p:txBody>
      </p:sp>
      <p:sp>
        <p:nvSpPr>
          <p:cNvPr id="4" name="Slide Number Placeholder 3"/>
          <p:cNvSpPr>
            <a:spLocks noGrp="1"/>
          </p:cNvSpPr>
          <p:nvPr>
            <p:ph type="sldNum" sz="quarter" idx="5"/>
          </p:nvPr>
        </p:nvSpPr>
        <p:spPr/>
        <p:txBody>
          <a:bodyPr/>
          <a:lstStyle/>
          <a:p>
            <a:fld id="{C97879AD-D3C1-4AF3-9AC0-1CB65F85EB1C}" type="slidenum">
              <a:rPr lang="en-US" smtClean="0"/>
              <a:t>3</a:t>
            </a:fld>
            <a:endParaRPr lang="en-US"/>
          </a:p>
        </p:txBody>
      </p:sp>
    </p:spTree>
    <p:extLst>
      <p:ext uri="{BB962C8B-B14F-4D97-AF65-F5344CB8AC3E}">
        <p14:creationId xmlns:p14="http://schemas.microsoft.com/office/powerpoint/2010/main" val="2299959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nSpc>
                <a:spcPct val="107000"/>
              </a:lnSpc>
              <a:spcBef>
                <a:spcPts val="1200"/>
              </a:spcBef>
              <a:spcAft>
                <a:spcPts val="0"/>
              </a:spcAft>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Why work flexibility is important?</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Flexibility at work is becoming increasingly vital in today's advanced era of Human Resource management. The level of satisfaction felt by employees is one of the most important factors contributing to the success of any well-known company. For this reason, a growing number of businesses are emphasizing the need for flexible work options. The importance of having a flexible schedule at work can be attributed to the following factors:</a:t>
            </a:r>
          </a:p>
          <a:p>
            <a:pPr marL="45720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It enables workers to better strike a balance between their personal and professional lives.</a:t>
            </a:r>
          </a:p>
          <a:p>
            <a:pPr marL="45720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It raises the level of satisfaction experienced by workers, which in turn leads to a rise in overall productivity.</a:t>
            </a:r>
          </a:p>
          <a:p>
            <a:pPr marL="457200" marR="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As a result, it cut employee turnover and increased the percentage of employees that are retained with the company.</a:t>
            </a:r>
          </a:p>
          <a:p>
            <a:pPr marL="457200" marR="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It changes the work environment positively and enhances the value of the organization.</a:t>
            </a:r>
          </a:p>
          <a:p>
            <a:pPr marL="457200" marR="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It has a positive effect on the employees' morale.</a:t>
            </a:r>
          </a:p>
          <a:p>
            <a:pPr marL="457200" marR="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 more adaptable work schedule can often result in cost savings. Working from home, for instance, can cut down on the amount of money spent on utilities at a real workplace.</a:t>
            </a:r>
          </a:p>
          <a:p>
            <a:pPr marL="457200" marR="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Having access to a more flexible work environment helps employees feel less pressure, which in turn contributes to better overall mental health for the workforce.</a:t>
            </a:r>
          </a:p>
          <a:p>
            <a:endParaRPr lang="en-US" dirty="0"/>
          </a:p>
        </p:txBody>
      </p:sp>
      <p:sp>
        <p:nvSpPr>
          <p:cNvPr id="4" name="Slide Number Placeholder 3"/>
          <p:cNvSpPr>
            <a:spLocks noGrp="1"/>
          </p:cNvSpPr>
          <p:nvPr>
            <p:ph type="sldNum" sz="quarter" idx="5"/>
          </p:nvPr>
        </p:nvSpPr>
        <p:spPr/>
        <p:txBody>
          <a:bodyPr/>
          <a:lstStyle/>
          <a:p>
            <a:fld id="{C97879AD-D3C1-4AF3-9AC0-1CB65F85EB1C}" type="slidenum">
              <a:rPr lang="en-US" smtClean="0"/>
              <a:t>4</a:t>
            </a:fld>
            <a:endParaRPr lang="en-US"/>
          </a:p>
        </p:txBody>
      </p:sp>
    </p:spTree>
    <p:extLst>
      <p:ext uri="{BB962C8B-B14F-4D97-AF65-F5344CB8AC3E}">
        <p14:creationId xmlns:p14="http://schemas.microsoft.com/office/powerpoint/2010/main" val="820243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nSpc>
                <a:spcPct val="107000"/>
              </a:lnSpc>
              <a:spcBef>
                <a:spcPts val="1200"/>
              </a:spcBef>
              <a:spcAft>
                <a:spcPts val="0"/>
              </a:spcAft>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The issues of flexible working</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Flexibility in the workplace comes with a number of benefits, but it also comes with a number of challenges. A significant number of HR managers and organizations take an adverse stance toward this idea. However, there are ways to address these issues, and the benefits of having flexible working much outweigh their drawbacks. These are the issues:</a:t>
            </a:r>
          </a:p>
          <a:p>
            <a:pPr marL="45720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Differences among the employees.</a:t>
            </a:r>
          </a:p>
          <a:p>
            <a:pPr marL="45720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It can sometimes result in decreased productivity due to excessive flexibility</a:t>
            </a:r>
          </a:p>
          <a:p>
            <a:pPr marL="45720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 A decline in organizational discipline</a:t>
            </a:r>
          </a:p>
          <a:p>
            <a:pPr marL="45720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When a corporation loses control of its employees, it inevitably results in a great deal of trouble.</a:t>
            </a:r>
          </a:p>
          <a:p>
            <a:endParaRPr lang="en-US" dirty="0"/>
          </a:p>
        </p:txBody>
      </p:sp>
      <p:sp>
        <p:nvSpPr>
          <p:cNvPr id="4" name="Slide Number Placeholder 3"/>
          <p:cNvSpPr>
            <a:spLocks noGrp="1"/>
          </p:cNvSpPr>
          <p:nvPr>
            <p:ph type="sldNum" sz="quarter" idx="5"/>
          </p:nvPr>
        </p:nvSpPr>
        <p:spPr/>
        <p:txBody>
          <a:bodyPr/>
          <a:lstStyle/>
          <a:p>
            <a:fld id="{C97879AD-D3C1-4AF3-9AC0-1CB65F85EB1C}" type="slidenum">
              <a:rPr lang="en-US" smtClean="0"/>
              <a:t>5</a:t>
            </a:fld>
            <a:endParaRPr lang="en-US"/>
          </a:p>
        </p:txBody>
      </p:sp>
    </p:spTree>
    <p:extLst>
      <p:ext uri="{BB962C8B-B14F-4D97-AF65-F5344CB8AC3E}">
        <p14:creationId xmlns:p14="http://schemas.microsoft.com/office/powerpoint/2010/main" val="2987094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nSpc>
                <a:spcPct val="107000"/>
              </a:lnSpc>
              <a:spcBef>
                <a:spcPts val="1200"/>
              </a:spcBef>
              <a:spcAft>
                <a:spcPts val="0"/>
              </a:spcAft>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Diversity and Inclusion at the workplace</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concepts of diversity and inclusion are distinct from one another. Inclusion is measured by how well an organization establishes a culture that shows respect to every member in the organization so that all are welcomed and contribute to their maximum potential. Diversity is concerned with the demographic differences that exist in the workplace, such as gender, race, age, and sexual orientation, among other things.</a:t>
            </a:r>
          </a:p>
          <a:p>
            <a:endParaRPr lang="en-US" dirty="0"/>
          </a:p>
        </p:txBody>
      </p:sp>
      <p:sp>
        <p:nvSpPr>
          <p:cNvPr id="4" name="Slide Number Placeholder 3"/>
          <p:cNvSpPr>
            <a:spLocks noGrp="1"/>
          </p:cNvSpPr>
          <p:nvPr>
            <p:ph type="sldNum" sz="quarter" idx="5"/>
          </p:nvPr>
        </p:nvSpPr>
        <p:spPr/>
        <p:txBody>
          <a:bodyPr/>
          <a:lstStyle/>
          <a:p>
            <a:fld id="{C97879AD-D3C1-4AF3-9AC0-1CB65F85EB1C}" type="slidenum">
              <a:rPr lang="en-US" smtClean="0"/>
              <a:t>6</a:t>
            </a:fld>
            <a:endParaRPr lang="en-US"/>
          </a:p>
        </p:txBody>
      </p:sp>
    </p:spTree>
    <p:extLst>
      <p:ext uri="{BB962C8B-B14F-4D97-AF65-F5344CB8AC3E}">
        <p14:creationId xmlns:p14="http://schemas.microsoft.com/office/powerpoint/2010/main" val="22031545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nSpc>
                <a:spcPct val="107000"/>
              </a:lnSpc>
              <a:spcBef>
                <a:spcPts val="1200"/>
              </a:spcBef>
              <a:spcAft>
                <a:spcPts val="0"/>
              </a:spcAft>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Flexible working and its relation to diversity and inclusion at work</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There is a correlation between flexible working and increased diversity in the workplace. White-collar employees are more likely to take advantage of flexible work. As a consequence, it has a detrimental effect on workers and employees at lower levels. There are times when it contributes to the organization's diversity. For instance, only a small fraction of workers are offered the opportunity to perform their jobs from the comfort of their own homes. Also, the employees at the middle level and upper level get more opportunities to work with flexibility, which discourages the employees at the lower level, even though those individuals are equally accountable for the productivity of the company. However, apart from these diversities, there are a lot of positive sides to working flexibility, such as employee satisfaction, higher morale, enhanced productivity, and other similar things; hence, embracing flexible working environments as part of current HRM methods is recommended.</a:t>
            </a:r>
          </a:p>
          <a:p>
            <a:endParaRPr lang="en-US" dirty="0"/>
          </a:p>
        </p:txBody>
      </p:sp>
      <p:sp>
        <p:nvSpPr>
          <p:cNvPr id="4" name="Slide Number Placeholder 3"/>
          <p:cNvSpPr>
            <a:spLocks noGrp="1"/>
          </p:cNvSpPr>
          <p:nvPr>
            <p:ph type="sldNum" sz="quarter" idx="5"/>
          </p:nvPr>
        </p:nvSpPr>
        <p:spPr/>
        <p:txBody>
          <a:bodyPr/>
          <a:lstStyle/>
          <a:p>
            <a:fld id="{C97879AD-D3C1-4AF3-9AC0-1CB65F85EB1C}" type="slidenum">
              <a:rPr lang="en-US" smtClean="0"/>
              <a:t>7</a:t>
            </a:fld>
            <a:endParaRPr lang="en-US"/>
          </a:p>
        </p:txBody>
      </p:sp>
    </p:spTree>
    <p:extLst>
      <p:ext uri="{BB962C8B-B14F-4D97-AF65-F5344CB8AC3E}">
        <p14:creationId xmlns:p14="http://schemas.microsoft.com/office/powerpoint/2010/main" val="26941141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nSpc>
                <a:spcPct val="107000"/>
              </a:lnSpc>
              <a:spcBef>
                <a:spcPts val="1200"/>
              </a:spcBef>
              <a:spcAft>
                <a:spcPts val="0"/>
              </a:spcAft>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The role of Human Resources is to promote diversity and inclusion through flexible working</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role of Human resources to establish diversity and inclusion through flexible working is immense </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(Ray and Pana-</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Cryan</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2021)</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As an HR manager, it is his/ her responsibility to establish flexible working. The following is a list of ways that HR can promote these things:</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Human resources may reduce diversity by compensating various employees in different ways, which can boost employee satisfaction. </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HR can establish a flexible working environment for everyone and motivate them to reach their goals.</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HR department is the only department that can truly influence the culture of the firm. </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human resources department can foster cultural diversity by ensuring that all employees have access to the same workplace facilities. </a:t>
            </a: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HR is prohibited from depriving anyone of their rights, and providing fair treatment is one of the department's top priorities.</a:t>
            </a:r>
          </a:p>
          <a:p>
            <a:pPr marL="0" marR="0">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C97879AD-D3C1-4AF3-9AC0-1CB65F85EB1C}" type="slidenum">
              <a:rPr lang="en-US" smtClean="0"/>
              <a:t>8</a:t>
            </a:fld>
            <a:endParaRPr lang="en-US"/>
          </a:p>
        </p:txBody>
      </p:sp>
    </p:spTree>
    <p:extLst>
      <p:ext uri="{BB962C8B-B14F-4D97-AF65-F5344CB8AC3E}">
        <p14:creationId xmlns:p14="http://schemas.microsoft.com/office/powerpoint/2010/main" val="37222989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nSpc>
                <a:spcPct val="107000"/>
              </a:lnSpc>
              <a:spcBef>
                <a:spcPts val="1200"/>
              </a:spcBef>
              <a:spcAft>
                <a:spcPts val="0"/>
              </a:spcAft>
            </a:pP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marL="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concept of a flexible work environment is becoming increasingly significant in contemporary HR practices. The contentment of one's workforce is an essential component for the success of any company during the course of its existence. In light of this, it is important to provide employees with a certain amount of freedom and independence in order to keep them happy. The HR department plays a significant role in the development of employee-friendly work environments. The department of human resources is in charge of fostering work flexibility and diversity within the organization.</a:t>
            </a:r>
          </a:p>
          <a:p>
            <a:pPr marL="0" marR="0">
              <a:lnSpc>
                <a:spcPct val="107000"/>
              </a:lnSpc>
              <a:spcBef>
                <a:spcPts val="0"/>
              </a:spcBef>
              <a:spcAft>
                <a:spcPts val="800"/>
              </a:spcAft>
            </a:pPr>
            <a:r>
              <a:rPr lang="en-US" sz="2800" dirty="0">
                <a:effectLst/>
              </a:rPr>
              <a:t/>
            </a:r>
            <a:br>
              <a:rPr lang="en-US" sz="2800" dirty="0">
                <a:effectLst/>
              </a:rPr>
            </a:b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C97879AD-D3C1-4AF3-9AC0-1CB65F85EB1C}" type="slidenum">
              <a:rPr lang="en-US" smtClean="0"/>
              <a:t>9</a:t>
            </a:fld>
            <a:endParaRPr lang="en-US"/>
          </a:p>
        </p:txBody>
      </p:sp>
    </p:spTree>
    <p:extLst>
      <p:ext uri="{BB962C8B-B14F-4D97-AF65-F5344CB8AC3E}">
        <p14:creationId xmlns:p14="http://schemas.microsoft.com/office/powerpoint/2010/main" val="21397344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120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kern="10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p>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spcBef>
                <a:spcPts val="0"/>
              </a:spcBef>
              <a:spcAft>
                <a:spcPts val="800"/>
              </a:spcAft>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Angelici</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Profeta</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2020. Smart-working: Work flexibility without constraints.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Beno, M., 2018, November. Work flexibility, telepresence in the office for remote workers: A case study from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austria</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Conference on Multi-disciplinary Trends in Artificial Intelligence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(pp. 19-31). Springer, Cham. </a:t>
            </a:r>
          </a:p>
          <a:p>
            <a:pPr marL="0" marR="0" algn="just">
              <a:lnSpc>
                <a:spcPct val="150000"/>
              </a:lnSpc>
              <a:spcBef>
                <a:spcPts val="0"/>
              </a:spcBef>
              <a:spcAft>
                <a:spcPts val="800"/>
              </a:spcAft>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Buruck</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Pfarr</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A.L.,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Penz</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Wekenborg</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Rothe</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and Walther, A., 2020. The Influence of workload and work flexibility on work-life conflict and the role of emotional exhaustion.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Behavioral Sciences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10</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(11), p.174. </a:t>
            </a:r>
          </a:p>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Chatterjee, S., Chaudhuri, R.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Vrontis</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2022. Does remote work flexibility enhance organization performance? Moderating role of organization policy and top management support.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139</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pp.1501-1512. </a:t>
            </a:r>
          </a:p>
          <a:p>
            <a:pPr marL="0" marR="0" algn="just">
              <a:lnSpc>
                <a:spcPct val="150000"/>
              </a:lnSpc>
              <a:spcBef>
                <a:spcPts val="0"/>
              </a:spcBef>
              <a:spcAft>
                <a:spcPts val="800"/>
              </a:spcAft>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Davidescu</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A.A.,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Apostu</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S.A., Paul, A.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Casuneanu</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 2020. Work flexibility, job satisfaction, and job performance among Romanian employees—Implications for sustainable human resource management.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12</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(15), p.6086. </a:t>
            </a:r>
          </a:p>
          <a:p>
            <a:pPr marL="0" marR="0" algn="just">
              <a:lnSpc>
                <a:spcPct val="150000"/>
              </a:lnSpc>
              <a:spcBef>
                <a:spcPts val="0"/>
              </a:spcBef>
              <a:spcAft>
                <a:spcPts val="800"/>
              </a:spcAft>
            </a:pP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Kang, S.K. and Kaplan, S., 2019. Working toward gender diversity and inclusion in medicine: myths and solutions.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The Lancet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393</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(10171), pp.579-586. </a:t>
            </a:r>
          </a:p>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 W., Tang, H., Ma, H., Zhang, J. and Zhang, N., 2021. Work flexibility-ability and work–family conflict: the joint role of willingness and worry.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Managerial Psychology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36</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(8), pp.606-619. </a:t>
            </a:r>
          </a:p>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 X., 2018, July. The effect mechanism of work flexibility on employee job satisfaction. In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Physics: Conference Series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(Vol. 1053, No. 1, p. 012105). IOP Publishing. </a:t>
            </a:r>
          </a:p>
          <a:p>
            <a:pPr marL="0" marR="0" algn="just">
              <a:lnSpc>
                <a:spcPct val="150000"/>
              </a:lnSpc>
              <a:spcBef>
                <a:spcPts val="0"/>
              </a:spcBef>
              <a:spcAft>
                <a:spcPts val="800"/>
              </a:spcAft>
            </a:pP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Mitchell, M., Baker, D.,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Moorosi</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Denton, E., Hutchinson, B., Hanna, A.,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Gebru</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 and Morgenstern, J., 2020, February. Diversity and inclusion metrics in subset selection. In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Proceedings of the AAAI/ACM Conference on AI, Ethics, and Society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(pp. 117-123).</a:t>
            </a:r>
          </a:p>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Ray, T.K. and Pana-</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Cryan</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2021. Work flexibility and work-related well-being.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environmental research and public health</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18</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(6), p.3254. </a:t>
            </a:r>
          </a:p>
          <a:p>
            <a:pPr marL="0" marR="0">
              <a:lnSpc>
                <a:spcPct val="107000"/>
              </a:lnSpc>
              <a:spcBef>
                <a:spcPts val="0"/>
              </a:spcBef>
              <a:spcAft>
                <a:spcPts val="800"/>
              </a:spcAft>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C97879AD-D3C1-4AF3-9AC0-1CB65F85EB1C}" type="slidenum">
              <a:rPr lang="en-US" smtClean="0"/>
              <a:t>10</a:t>
            </a:fld>
            <a:endParaRPr lang="en-US"/>
          </a:p>
        </p:txBody>
      </p:sp>
    </p:spTree>
    <p:extLst>
      <p:ext uri="{BB962C8B-B14F-4D97-AF65-F5344CB8AC3E}">
        <p14:creationId xmlns:p14="http://schemas.microsoft.com/office/powerpoint/2010/main" val="2338850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50063-1582-64E3-2DCF-5C439031F2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EFC9CFA-0D1D-508A-28EA-C943D6BF03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6D48CF7-6627-589B-C69A-C3A16BE67980}"/>
              </a:ext>
            </a:extLst>
          </p:cNvPr>
          <p:cNvSpPr>
            <a:spLocks noGrp="1"/>
          </p:cNvSpPr>
          <p:nvPr>
            <p:ph type="dt" sz="half" idx="10"/>
          </p:nvPr>
        </p:nvSpPr>
        <p:spPr/>
        <p:txBody>
          <a:bodyPr/>
          <a:lstStyle/>
          <a:p>
            <a:fld id="{CDF9B5E9-2E6F-43BF-9717-6BFD79FD163C}" type="datetimeFigureOut">
              <a:rPr lang="en-US" smtClean="0"/>
              <a:t>11/7/2022</a:t>
            </a:fld>
            <a:endParaRPr lang="en-US"/>
          </a:p>
        </p:txBody>
      </p:sp>
      <p:sp>
        <p:nvSpPr>
          <p:cNvPr id="5" name="Footer Placeholder 4">
            <a:extLst>
              <a:ext uri="{FF2B5EF4-FFF2-40B4-BE49-F238E27FC236}">
                <a16:creationId xmlns:a16="http://schemas.microsoft.com/office/drawing/2014/main" id="{5E88C79C-8CC0-F57D-DED2-CC2D7A1B6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1B58B9-E007-87FF-F7A5-17ECDCE3FAF5}"/>
              </a:ext>
            </a:extLst>
          </p:cNvPr>
          <p:cNvSpPr>
            <a:spLocks noGrp="1"/>
          </p:cNvSpPr>
          <p:nvPr>
            <p:ph type="sldNum" sz="quarter" idx="12"/>
          </p:nvPr>
        </p:nvSpPr>
        <p:spPr/>
        <p:txBody>
          <a:bodyPr/>
          <a:lstStyle/>
          <a:p>
            <a:fld id="{E27C8DD1-D5DB-4EDE-97C6-FF887C2F949C}" type="slidenum">
              <a:rPr lang="en-US" smtClean="0"/>
              <a:t>‹#›</a:t>
            </a:fld>
            <a:endParaRPr lang="en-US"/>
          </a:p>
        </p:txBody>
      </p:sp>
    </p:spTree>
    <p:extLst>
      <p:ext uri="{BB962C8B-B14F-4D97-AF65-F5344CB8AC3E}">
        <p14:creationId xmlns:p14="http://schemas.microsoft.com/office/powerpoint/2010/main" val="1045981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62A0A-8CD6-2326-7E6F-DE50190F9D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E4A0A6-8499-D2F8-A42F-F06FEA9BDF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FA38F2-2620-002C-2AF2-6321206F07A2}"/>
              </a:ext>
            </a:extLst>
          </p:cNvPr>
          <p:cNvSpPr>
            <a:spLocks noGrp="1"/>
          </p:cNvSpPr>
          <p:nvPr>
            <p:ph type="dt" sz="half" idx="10"/>
          </p:nvPr>
        </p:nvSpPr>
        <p:spPr/>
        <p:txBody>
          <a:bodyPr/>
          <a:lstStyle/>
          <a:p>
            <a:fld id="{CDF9B5E9-2E6F-43BF-9717-6BFD79FD163C}" type="datetimeFigureOut">
              <a:rPr lang="en-US" smtClean="0"/>
              <a:t>11/7/2022</a:t>
            </a:fld>
            <a:endParaRPr lang="en-US"/>
          </a:p>
        </p:txBody>
      </p:sp>
      <p:sp>
        <p:nvSpPr>
          <p:cNvPr id="5" name="Footer Placeholder 4">
            <a:extLst>
              <a:ext uri="{FF2B5EF4-FFF2-40B4-BE49-F238E27FC236}">
                <a16:creationId xmlns:a16="http://schemas.microsoft.com/office/drawing/2014/main" id="{966D90A0-8EC1-06CB-CB45-81DA6AFB31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9F02EC-009C-4914-D367-33413B62B683}"/>
              </a:ext>
            </a:extLst>
          </p:cNvPr>
          <p:cNvSpPr>
            <a:spLocks noGrp="1"/>
          </p:cNvSpPr>
          <p:nvPr>
            <p:ph type="sldNum" sz="quarter" idx="12"/>
          </p:nvPr>
        </p:nvSpPr>
        <p:spPr/>
        <p:txBody>
          <a:bodyPr/>
          <a:lstStyle/>
          <a:p>
            <a:fld id="{E27C8DD1-D5DB-4EDE-97C6-FF887C2F949C}" type="slidenum">
              <a:rPr lang="en-US" smtClean="0"/>
              <a:t>‹#›</a:t>
            </a:fld>
            <a:endParaRPr lang="en-US"/>
          </a:p>
        </p:txBody>
      </p:sp>
    </p:spTree>
    <p:extLst>
      <p:ext uri="{BB962C8B-B14F-4D97-AF65-F5344CB8AC3E}">
        <p14:creationId xmlns:p14="http://schemas.microsoft.com/office/powerpoint/2010/main" val="3958713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81C52-2807-35B0-0834-A3A82BF4A2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F18A0BE-4B2B-A70D-56F4-C3C7A319C3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7F26B9-8A66-0D77-996A-CC3F28AD1DDB}"/>
              </a:ext>
            </a:extLst>
          </p:cNvPr>
          <p:cNvSpPr>
            <a:spLocks noGrp="1"/>
          </p:cNvSpPr>
          <p:nvPr>
            <p:ph type="dt" sz="half" idx="10"/>
          </p:nvPr>
        </p:nvSpPr>
        <p:spPr/>
        <p:txBody>
          <a:bodyPr/>
          <a:lstStyle/>
          <a:p>
            <a:fld id="{CDF9B5E9-2E6F-43BF-9717-6BFD79FD163C}" type="datetimeFigureOut">
              <a:rPr lang="en-US" smtClean="0"/>
              <a:t>11/7/2022</a:t>
            </a:fld>
            <a:endParaRPr lang="en-US"/>
          </a:p>
        </p:txBody>
      </p:sp>
      <p:sp>
        <p:nvSpPr>
          <p:cNvPr id="5" name="Footer Placeholder 4">
            <a:extLst>
              <a:ext uri="{FF2B5EF4-FFF2-40B4-BE49-F238E27FC236}">
                <a16:creationId xmlns:a16="http://schemas.microsoft.com/office/drawing/2014/main" id="{9B68962E-F582-9826-F669-E39786DBF7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FC8F2-CF1A-9BD0-5CEA-AFB1E4A85575}"/>
              </a:ext>
            </a:extLst>
          </p:cNvPr>
          <p:cNvSpPr>
            <a:spLocks noGrp="1"/>
          </p:cNvSpPr>
          <p:nvPr>
            <p:ph type="sldNum" sz="quarter" idx="12"/>
          </p:nvPr>
        </p:nvSpPr>
        <p:spPr/>
        <p:txBody>
          <a:bodyPr/>
          <a:lstStyle/>
          <a:p>
            <a:fld id="{E27C8DD1-D5DB-4EDE-97C6-FF887C2F949C}" type="slidenum">
              <a:rPr lang="en-US" smtClean="0"/>
              <a:t>‹#›</a:t>
            </a:fld>
            <a:endParaRPr lang="en-US"/>
          </a:p>
        </p:txBody>
      </p:sp>
    </p:spTree>
    <p:extLst>
      <p:ext uri="{BB962C8B-B14F-4D97-AF65-F5344CB8AC3E}">
        <p14:creationId xmlns:p14="http://schemas.microsoft.com/office/powerpoint/2010/main" val="2642614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CED61-EBB7-7892-F879-C3133F64D5B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4EEF1B6-B023-AD26-A3A8-8E90418F29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1238321-1523-632E-15C5-E260659434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00D56B3-876F-3DBC-D60C-4C39099EC954}"/>
              </a:ext>
            </a:extLst>
          </p:cNvPr>
          <p:cNvSpPr>
            <a:spLocks noGrp="1"/>
          </p:cNvSpPr>
          <p:nvPr>
            <p:ph type="dt" sz="half" idx="10"/>
          </p:nvPr>
        </p:nvSpPr>
        <p:spPr/>
        <p:txBody>
          <a:bodyPr/>
          <a:lstStyle/>
          <a:p>
            <a:fld id="{CDF9B5E9-2E6F-43BF-9717-6BFD79FD163C}" type="datetimeFigureOut">
              <a:rPr lang="en-US" smtClean="0"/>
              <a:t>11/7/2022</a:t>
            </a:fld>
            <a:endParaRPr lang="en-US"/>
          </a:p>
        </p:txBody>
      </p:sp>
      <p:sp>
        <p:nvSpPr>
          <p:cNvPr id="6" name="Footer Placeholder 5">
            <a:extLst>
              <a:ext uri="{FF2B5EF4-FFF2-40B4-BE49-F238E27FC236}">
                <a16:creationId xmlns:a16="http://schemas.microsoft.com/office/drawing/2014/main" id="{84FA7059-2BEA-2D07-DD98-0ED04236BF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DE6B9B4-6162-5D4B-581F-62223D9A7E94}"/>
              </a:ext>
            </a:extLst>
          </p:cNvPr>
          <p:cNvSpPr>
            <a:spLocks noGrp="1"/>
          </p:cNvSpPr>
          <p:nvPr>
            <p:ph type="sldNum" sz="quarter" idx="12"/>
          </p:nvPr>
        </p:nvSpPr>
        <p:spPr/>
        <p:txBody>
          <a:bodyPr/>
          <a:lstStyle/>
          <a:p>
            <a:fld id="{E27C8DD1-D5DB-4EDE-97C6-FF887C2F949C}" type="slidenum">
              <a:rPr lang="en-US" smtClean="0"/>
              <a:t>‹#›</a:t>
            </a:fld>
            <a:endParaRPr lang="en-US"/>
          </a:p>
        </p:txBody>
      </p:sp>
    </p:spTree>
    <p:extLst>
      <p:ext uri="{BB962C8B-B14F-4D97-AF65-F5344CB8AC3E}">
        <p14:creationId xmlns:p14="http://schemas.microsoft.com/office/powerpoint/2010/main" val="2421106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4F669-C590-2622-C087-761A99426A5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839BCE6-5D8D-FF69-298F-C3E52DC68A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E49BD-0CAA-2635-7904-03BA697DBF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C46D304-34F6-C8F9-F5DB-7A907955EB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D84BC0-9897-8B07-BAA0-909111CD98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4195812-F956-B1CB-868A-C50687D269E5}"/>
              </a:ext>
            </a:extLst>
          </p:cNvPr>
          <p:cNvSpPr>
            <a:spLocks noGrp="1"/>
          </p:cNvSpPr>
          <p:nvPr>
            <p:ph type="dt" sz="half" idx="10"/>
          </p:nvPr>
        </p:nvSpPr>
        <p:spPr/>
        <p:txBody>
          <a:bodyPr/>
          <a:lstStyle/>
          <a:p>
            <a:fld id="{CDF9B5E9-2E6F-43BF-9717-6BFD79FD163C}" type="datetimeFigureOut">
              <a:rPr lang="en-US" smtClean="0"/>
              <a:t>11/7/2022</a:t>
            </a:fld>
            <a:endParaRPr lang="en-US"/>
          </a:p>
        </p:txBody>
      </p:sp>
      <p:sp>
        <p:nvSpPr>
          <p:cNvPr id="8" name="Footer Placeholder 7">
            <a:extLst>
              <a:ext uri="{FF2B5EF4-FFF2-40B4-BE49-F238E27FC236}">
                <a16:creationId xmlns:a16="http://schemas.microsoft.com/office/drawing/2014/main" id="{5ED4324C-F21B-7759-217A-5B8368B538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6BDB30F-FF39-AADE-2348-632F79B11AF5}"/>
              </a:ext>
            </a:extLst>
          </p:cNvPr>
          <p:cNvSpPr>
            <a:spLocks noGrp="1"/>
          </p:cNvSpPr>
          <p:nvPr>
            <p:ph type="sldNum" sz="quarter" idx="12"/>
          </p:nvPr>
        </p:nvSpPr>
        <p:spPr/>
        <p:txBody>
          <a:bodyPr/>
          <a:lstStyle/>
          <a:p>
            <a:fld id="{E27C8DD1-D5DB-4EDE-97C6-FF887C2F949C}" type="slidenum">
              <a:rPr lang="en-US" smtClean="0"/>
              <a:t>‹#›</a:t>
            </a:fld>
            <a:endParaRPr lang="en-US"/>
          </a:p>
        </p:txBody>
      </p:sp>
    </p:spTree>
    <p:extLst>
      <p:ext uri="{BB962C8B-B14F-4D97-AF65-F5344CB8AC3E}">
        <p14:creationId xmlns:p14="http://schemas.microsoft.com/office/powerpoint/2010/main" val="1189186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C5FDD-2A45-9F73-A739-DF7E9BF1E4E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A2C0587-6D9F-6C4C-9A6A-99BC9BA5B883}"/>
              </a:ext>
            </a:extLst>
          </p:cNvPr>
          <p:cNvSpPr>
            <a:spLocks noGrp="1"/>
          </p:cNvSpPr>
          <p:nvPr>
            <p:ph type="dt" sz="half" idx="10"/>
          </p:nvPr>
        </p:nvSpPr>
        <p:spPr/>
        <p:txBody>
          <a:bodyPr/>
          <a:lstStyle/>
          <a:p>
            <a:fld id="{CDF9B5E9-2E6F-43BF-9717-6BFD79FD163C}" type="datetimeFigureOut">
              <a:rPr lang="en-US" smtClean="0"/>
              <a:t>11/7/2022</a:t>
            </a:fld>
            <a:endParaRPr lang="en-US"/>
          </a:p>
        </p:txBody>
      </p:sp>
      <p:sp>
        <p:nvSpPr>
          <p:cNvPr id="4" name="Footer Placeholder 3">
            <a:extLst>
              <a:ext uri="{FF2B5EF4-FFF2-40B4-BE49-F238E27FC236}">
                <a16:creationId xmlns:a16="http://schemas.microsoft.com/office/drawing/2014/main" id="{067553D8-510D-2496-6113-51627EBE978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D390478-C168-CF36-F4FC-EA3C57BB920D}"/>
              </a:ext>
            </a:extLst>
          </p:cNvPr>
          <p:cNvSpPr>
            <a:spLocks noGrp="1"/>
          </p:cNvSpPr>
          <p:nvPr>
            <p:ph type="sldNum" sz="quarter" idx="12"/>
          </p:nvPr>
        </p:nvSpPr>
        <p:spPr/>
        <p:txBody>
          <a:bodyPr/>
          <a:lstStyle/>
          <a:p>
            <a:fld id="{E27C8DD1-D5DB-4EDE-97C6-FF887C2F949C}" type="slidenum">
              <a:rPr lang="en-US" smtClean="0"/>
              <a:t>‹#›</a:t>
            </a:fld>
            <a:endParaRPr lang="en-US"/>
          </a:p>
        </p:txBody>
      </p:sp>
    </p:spTree>
    <p:extLst>
      <p:ext uri="{BB962C8B-B14F-4D97-AF65-F5344CB8AC3E}">
        <p14:creationId xmlns:p14="http://schemas.microsoft.com/office/powerpoint/2010/main" val="2862532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FB5034-EC54-8435-5F06-E6297705F352}"/>
              </a:ext>
            </a:extLst>
          </p:cNvPr>
          <p:cNvSpPr>
            <a:spLocks noGrp="1"/>
          </p:cNvSpPr>
          <p:nvPr>
            <p:ph type="dt" sz="half" idx="10"/>
          </p:nvPr>
        </p:nvSpPr>
        <p:spPr/>
        <p:txBody>
          <a:bodyPr/>
          <a:lstStyle/>
          <a:p>
            <a:fld id="{CDF9B5E9-2E6F-43BF-9717-6BFD79FD163C}" type="datetimeFigureOut">
              <a:rPr lang="en-US" smtClean="0"/>
              <a:t>11/7/2022</a:t>
            </a:fld>
            <a:endParaRPr lang="en-US"/>
          </a:p>
        </p:txBody>
      </p:sp>
      <p:sp>
        <p:nvSpPr>
          <p:cNvPr id="3" name="Footer Placeholder 2">
            <a:extLst>
              <a:ext uri="{FF2B5EF4-FFF2-40B4-BE49-F238E27FC236}">
                <a16:creationId xmlns:a16="http://schemas.microsoft.com/office/drawing/2014/main" id="{49FC8930-930F-2F9B-B986-7F6E84C962D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A0E5BDB-6FF6-DDCF-56C6-071281D6704B}"/>
              </a:ext>
            </a:extLst>
          </p:cNvPr>
          <p:cNvSpPr>
            <a:spLocks noGrp="1"/>
          </p:cNvSpPr>
          <p:nvPr>
            <p:ph type="sldNum" sz="quarter" idx="12"/>
          </p:nvPr>
        </p:nvSpPr>
        <p:spPr/>
        <p:txBody>
          <a:bodyPr/>
          <a:lstStyle/>
          <a:p>
            <a:fld id="{E27C8DD1-D5DB-4EDE-97C6-FF887C2F949C}" type="slidenum">
              <a:rPr lang="en-US" smtClean="0"/>
              <a:t>‹#›</a:t>
            </a:fld>
            <a:endParaRPr lang="en-US"/>
          </a:p>
        </p:txBody>
      </p:sp>
    </p:spTree>
    <p:extLst>
      <p:ext uri="{BB962C8B-B14F-4D97-AF65-F5344CB8AC3E}">
        <p14:creationId xmlns:p14="http://schemas.microsoft.com/office/powerpoint/2010/main" val="1475976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83E42-F808-C984-EE9E-CC99E8A7E9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14CB041-3A54-5B7C-EC3A-60C8C8022D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CF0186-D3B6-3037-EF6A-F4E38B0059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EAE813-33E9-DB8D-C61D-D1A87B98598E}"/>
              </a:ext>
            </a:extLst>
          </p:cNvPr>
          <p:cNvSpPr>
            <a:spLocks noGrp="1"/>
          </p:cNvSpPr>
          <p:nvPr>
            <p:ph type="dt" sz="half" idx="10"/>
          </p:nvPr>
        </p:nvSpPr>
        <p:spPr/>
        <p:txBody>
          <a:bodyPr/>
          <a:lstStyle/>
          <a:p>
            <a:fld id="{CDF9B5E9-2E6F-43BF-9717-6BFD79FD163C}" type="datetimeFigureOut">
              <a:rPr lang="en-US" smtClean="0"/>
              <a:t>11/7/2022</a:t>
            </a:fld>
            <a:endParaRPr lang="en-US"/>
          </a:p>
        </p:txBody>
      </p:sp>
      <p:sp>
        <p:nvSpPr>
          <p:cNvPr id="6" name="Footer Placeholder 5">
            <a:extLst>
              <a:ext uri="{FF2B5EF4-FFF2-40B4-BE49-F238E27FC236}">
                <a16:creationId xmlns:a16="http://schemas.microsoft.com/office/drawing/2014/main" id="{51F21248-8F75-CE11-4E4B-5E4DDAECD3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6065C0-C362-2385-7D38-8A70D4016BBC}"/>
              </a:ext>
            </a:extLst>
          </p:cNvPr>
          <p:cNvSpPr>
            <a:spLocks noGrp="1"/>
          </p:cNvSpPr>
          <p:nvPr>
            <p:ph type="sldNum" sz="quarter" idx="12"/>
          </p:nvPr>
        </p:nvSpPr>
        <p:spPr/>
        <p:txBody>
          <a:bodyPr/>
          <a:lstStyle/>
          <a:p>
            <a:fld id="{E27C8DD1-D5DB-4EDE-97C6-FF887C2F949C}" type="slidenum">
              <a:rPr lang="en-US" smtClean="0"/>
              <a:t>‹#›</a:t>
            </a:fld>
            <a:endParaRPr lang="en-US"/>
          </a:p>
        </p:txBody>
      </p:sp>
    </p:spTree>
    <p:extLst>
      <p:ext uri="{BB962C8B-B14F-4D97-AF65-F5344CB8AC3E}">
        <p14:creationId xmlns:p14="http://schemas.microsoft.com/office/powerpoint/2010/main" val="1158305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A8FAA-9934-4135-A6F2-90A7AB9A42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B5FE6A-DC48-0A78-CE6A-78D885DEC3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FF4D761-D413-1056-F298-92AEF4F207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D522F5-EC7D-371C-E95E-837FEEA7BF12}"/>
              </a:ext>
            </a:extLst>
          </p:cNvPr>
          <p:cNvSpPr>
            <a:spLocks noGrp="1"/>
          </p:cNvSpPr>
          <p:nvPr>
            <p:ph type="dt" sz="half" idx="10"/>
          </p:nvPr>
        </p:nvSpPr>
        <p:spPr/>
        <p:txBody>
          <a:bodyPr/>
          <a:lstStyle/>
          <a:p>
            <a:fld id="{CDF9B5E9-2E6F-43BF-9717-6BFD79FD163C}" type="datetimeFigureOut">
              <a:rPr lang="en-US" smtClean="0"/>
              <a:t>11/7/2022</a:t>
            </a:fld>
            <a:endParaRPr lang="en-US"/>
          </a:p>
        </p:txBody>
      </p:sp>
      <p:sp>
        <p:nvSpPr>
          <p:cNvPr id="6" name="Footer Placeholder 5">
            <a:extLst>
              <a:ext uri="{FF2B5EF4-FFF2-40B4-BE49-F238E27FC236}">
                <a16:creationId xmlns:a16="http://schemas.microsoft.com/office/drawing/2014/main" id="{64F16739-48D0-C2FE-CD7B-0413C2CCE4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58EFBD-B7EF-27F9-56D4-F8E185D77CC6}"/>
              </a:ext>
            </a:extLst>
          </p:cNvPr>
          <p:cNvSpPr>
            <a:spLocks noGrp="1"/>
          </p:cNvSpPr>
          <p:nvPr>
            <p:ph type="sldNum" sz="quarter" idx="12"/>
          </p:nvPr>
        </p:nvSpPr>
        <p:spPr/>
        <p:txBody>
          <a:bodyPr/>
          <a:lstStyle/>
          <a:p>
            <a:fld id="{E27C8DD1-D5DB-4EDE-97C6-FF887C2F949C}" type="slidenum">
              <a:rPr lang="en-US" smtClean="0"/>
              <a:t>‹#›</a:t>
            </a:fld>
            <a:endParaRPr lang="en-US"/>
          </a:p>
        </p:txBody>
      </p:sp>
    </p:spTree>
    <p:extLst>
      <p:ext uri="{BB962C8B-B14F-4D97-AF65-F5344CB8AC3E}">
        <p14:creationId xmlns:p14="http://schemas.microsoft.com/office/powerpoint/2010/main" val="1044365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20BE8-F6B5-90CF-A1D8-55F2EC9BBA1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5BBE83F-A3F8-AA1A-8E64-E6569A0A72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EAE478-3964-2CD6-AD41-05B63DE36E8E}"/>
              </a:ext>
            </a:extLst>
          </p:cNvPr>
          <p:cNvSpPr>
            <a:spLocks noGrp="1"/>
          </p:cNvSpPr>
          <p:nvPr>
            <p:ph type="dt" sz="half" idx="10"/>
          </p:nvPr>
        </p:nvSpPr>
        <p:spPr/>
        <p:txBody>
          <a:bodyPr/>
          <a:lstStyle/>
          <a:p>
            <a:fld id="{CDF9B5E9-2E6F-43BF-9717-6BFD79FD163C}" type="datetimeFigureOut">
              <a:rPr lang="en-US" smtClean="0"/>
              <a:t>11/7/2022</a:t>
            </a:fld>
            <a:endParaRPr lang="en-US"/>
          </a:p>
        </p:txBody>
      </p:sp>
      <p:sp>
        <p:nvSpPr>
          <p:cNvPr id="5" name="Footer Placeholder 4">
            <a:extLst>
              <a:ext uri="{FF2B5EF4-FFF2-40B4-BE49-F238E27FC236}">
                <a16:creationId xmlns:a16="http://schemas.microsoft.com/office/drawing/2014/main" id="{68CF8267-1C84-B291-B32D-04626B8684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9F8C78-4C44-AE31-9EF6-6E3A68AC7EE5}"/>
              </a:ext>
            </a:extLst>
          </p:cNvPr>
          <p:cNvSpPr>
            <a:spLocks noGrp="1"/>
          </p:cNvSpPr>
          <p:nvPr>
            <p:ph type="sldNum" sz="quarter" idx="12"/>
          </p:nvPr>
        </p:nvSpPr>
        <p:spPr/>
        <p:txBody>
          <a:bodyPr/>
          <a:lstStyle/>
          <a:p>
            <a:fld id="{E27C8DD1-D5DB-4EDE-97C6-FF887C2F949C}" type="slidenum">
              <a:rPr lang="en-US" smtClean="0"/>
              <a:t>‹#›</a:t>
            </a:fld>
            <a:endParaRPr lang="en-US"/>
          </a:p>
        </p:txBody>
      </p:sp>
    </p:spTree>
    <p:extLst>
      <p:ext uri="{BB962C8B-B14F-4D97-AF65-F5344CB8AC3E}">
        <p14:creationId xmlns:p14="http://schemas.microsoft.com/office/powerpoint/2010/main" val="104178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991F0F-E532-A058-4E16-38F947A3C83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33AA0DB-27AF-9AE0-C871-EB4B000200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E02065-1EEF-3507-D8BE-0C45135C6958}"/>
              </a:ext>
            </a:extLst>
          </p:cNvPr>
          <p:cNvSpPr>
            <a:spLocks noGrp="1"/>
          </p:cNvSpPr>
          <p:nvPr>
            <p:ph type="dt" sz="half" idx="10"/>
          </p:nvPr>
        </p:nvSpPr>
        <p:spPr/>
        <p:txBody>
          <a:bodyPr/>
          <a:lstStyle/>
          <a:p>
            <a:fld id="{CDF9B5E9-2E6F-43BF-9717-6BFD79FD163C}" type="datetimeFigureOut">
              <a:rPr lang="en-US" smtClean="0"/>
              <a:t>11/7/2022</a:t>
            </a:fld>
            <a:endParaRPr lang="en-US"/>
          </a:p>
        </p:txBody>
      </p:sp>
      <p:sp>
        <p:nvSpPr>
          <p:cNvPr id="5" name="Footer Placeholder 4">
            <a:extLst>
              <a:ext uri="{FF2B5EF4-FFF2-40B4-BE49-F238E27FC236}">
                <a16:creationId xmlns:a16="http://schemas.microsoft.com/office/drawing/2014/main" id="{4D32BF44-DAA3-5192-43E0-7A276CDE13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3C975C-8A2D-CF90-CD09-2A8284B32D65}"/>
              </a:ext>
            </a:extLst>
          </p:cNvPr>
          <p:cNvSpPr>
            <a:spLocks noGrp="1"/>
          </p:cNvSpPr>
          <p:nvPr>
            <p:ph type="sldNum" sz="quarter" idx="12"/>
          </p:nvPr>
        </p:nvSpPr>
        <p:spPr/>
        <p:txBody>
          <a:bodyPr/>
          <a:lstStyle/>
          <a:p>
            <a:fld id="{E27C8DD1-D5DB-4EDE-97C6-FF887C2F949C}" type="slidenum">
              <a:rPr lang="en-US" smtClean="0"/>
              <a:t>‹#›</a:t>
            </a:fld>
            <a:endParaRPr lang="en-US"/>
          </a:p>
        </p:txBody>
      </p:sp>
    </p:spTree>
    <p:extLst>
      <p:ext uri="{BB962C8B-B14F-4D97-AF65-F5344CB8AC3E}">
        <p14:creationId xmlns:p14="http://schemas.microsoft.com/office/powerpoint/2010/main" val="3082616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E84AEB-1C34-255C-92DA-AD74166DE3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1455251-4132-7FC6-7F79-F037FDBC8A5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88073E-00A6-0561-09FD-A89024EF4C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F9B5E9-2E6F-43BF-9717-6BFD79FD163C}" type="datetimeFigureOut">
              <a:rPr lang="en-US" smtClean="0"/>
              <a:t>11/7/2022</a:t>
            </a:fld>
            <a:endParaRPr lang="en-US"/>
          </a:p>
        </p:txBody>
      </p:sp>
      <p:sp>
        <p:nvSpPr>
          <p:cNvPr id="5" name="Footer Placeholder 4">
            <a:extLst>
              <a:ext uri="{FF2B5EF4-FFF2-40B4-BE49-F238E27FC236}">
                <a16:creationId xmlns:a16="http://schemas.microsoft.com/office/drawing/2014/main" id="{59207EDB-2D80-F89F-6293-B82975FE5E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0A4E4C0-346D-A2E1-7D4A-4498DCEF81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7C8DD1-D5DB-4EDE-97C6-FF887C2F949C}" type="slidenum">
              <a:rPr lang="en-US" smtClean="0"/>
              <a:t>‹#›</a:t>
            </a:fld>
            <a:endParaRPr lang="en-US"/>
          </a:p>
        </p:txBody>
      </p:sp>
    </p:spTree>
    <p:extLst>
      <p:ext uri="{BB962C8B-B14F-4D97-AF65-F5344CB8AC3E}">
        <p14:creationId xmlns:p14="http://schemas.microsoft.com/office/powerpoint/2010/main" val="18151481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F09E2-F0C6-6A16-8D6D-50388B741BC4}"/>
              </a:ext>
            </a:extLst>
          </p:cNvPr>
          <p:cNvSpPr>
            <a:spLocks noGrp="1"/>
          </p:cNvSpPr>
          <p:nvPr>
            <p:ph type="ctrTitle"/>
          </p:nvPr>
        </p:nvSpPr>
        <p:spPr>
          <a:xfrm>
            <a:off x="-398785" y="2033922"/>
            <a:ext cx="10338838" cy="3639395"/>
          </a:xfrm>
        </p:spPr>
        <p:txBody>
          <a:bodyPr anchor="ctr">
            <a:noAutofit/>
          </a:bodyPr>
          <a:lstStyle/>
          <a:p>
            <a:r>
              <a:rPr lang="en-US" sz="4400" b="1" i="1" dirty="0" smtClean="0">
                <a:latin typeface="Montserrat" panose="00000500000000000000" pitchFamily="2" charset="0"/>
              </a:rPr>
              <a:t>LCBB5004</a:t>
            </a:r>
            <a:br>
              <a:rPr lang="en-US" sz="4400" b="1" i="1" dirty="0" smtClean="0">
                <a:latin typeface="Montserrat" panose="00000500000000000000" pitchFamily="2" charset="0"/>
              </a:rPr>
            </a:br>
            <a:r>
              <a:rPr lang="en-US" sz="4400" b="1" i="1" dirty="0" smtClean="0">
                <a:latin typeface="Montserrat" panose="00000500000000000000" pitchFamily="2" charset="0"/>
              </a:rPr>
              <a:t>Managing </a:t>
            </a:r>
            <a:r>
              <a:rPr lang="en-US" sz="4400" b="1" i="1" dirty="0">
                <a:latin typeface="Montserrat" panose="00000500000000000000" pitchFamily="2" charset="0"/>
              </a:rPr>
              <a:t>People</a:t>
            </a:r>
            <a:r>
              <a:rPr lang="en-US" sz="3200" b="1" dirty="0">
                <a:latin typeface="Times New Roman" panose="02020603050405020304" pitchFamily="18" charset="0"/>
                <a:cs typeface="Times New Roman" panose="02020603050405020304" pitchFamily="18" charset="0"/>
              </a:rPr>
              <a:t/>
            </a:r>
            <a:br>
              <a:rPr lang="en-US" sz="3200" b="1" dirty="0">
                <a:latin typeface="Times New Roman" panose="02020603050405020304" pitchFamily="18" charset="0"/>
                <a:cs typeface="Times New Roman" panose="02020603050405020304" pitchFamily="18" charset="0"/>
              </a:rPr>
            </a:br>
            <a:r>
              <a:rPr lang="en-US" sz="3600" b="1" dirty="0">
                <a:latin typeface="Montserrat" panose="00000500000000000000" pitchFamily="2" charset="0"/>
                <a:cs typeface="Times New Roman" panose="02020603050405020304" pitchFamily="18" charset="0"/>
              </a:rPr>
              <a:t/>
            </a:r>
            <a:br>
              <a:rPr lang="en-US" sz="3600" b="1" dirty="0">
                <a:latin typeface="Montserrat" panose="00000500000000000000" pitchFamily="2" charset="0"/>
                <a:cs typeface="Times New Roman" panose="02020603050405020304" pitchFamily="18" charset="0"/>
              </a:rPr>
            </a:br>
            <a:r>
              <a:rPr lang="en-US" sz="3600" b="1" i="1" dirty="0">
                <a:latin typeface="Montserrat" panose="00000500000000000000" pitchFamily="2" charset="0"/>
                <a:cs typeface="Times New Roman" panose="02020603050405020304" pitchFamily="18" charset="0"/>
              </a:rPr>
              <a:t>Welcome to the Presentation</a:t>
            </a:r>
            <a:r>
              <a:rPr lang="en-US" sz="3200" b="1" dirty="0">
                <a:latin typeface="Times New Roman" panose="02020603050405020304" pitchFamily="18" charset="0"/>
                <a:cs typeface="Times New Roman" panose="02020603050405020304" pitchFamily="18" charset="0"/>
              </a:rPr>
              <a:t/>
            </a:r>
            <a:br>
              <a:rPr lang="en-US" sz="3200" b="1"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
            </a:r>
            <a:br>
              <a:rPr lang="en-US" sz="3200" b="1"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
            </a:r>
            <a:br>
              <a:rPr lang="en-US" sz="3200" b="1" dirty="0">
                <a:latin typeface="Times New Roman" panose="02020603050405020304" pitchFamily="18" charset="0"/>
                <a:cs typeface="Times New Roman" panose="02020603050405020304" pitchFamily="18" charset="0"/>
              </a:rPr>
            </a:br>
            <a:endParaRPr lang="en-US" sz="3200" b="1"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18F1DE73-7526-28EB-0E25-7210B0DEE50C}"/>
              </a:ext>
            </a:extLst>
          </p:cNvPr>
          <p:cNvSpPr/>
          <p:nvPr/>
        </p:nvSpPr>
        <p:spPr>
          <a:xfrm rot="1646207">
            <a:off x="9195521" y="207992"/>
            <a:ext cx="4105275" cy="9541896"/>
          </a:xfrm>
          <a:prstGeom prst="rect">
            <a:avLst/>
          </a:prstGeom>
          <a:solidFill>
            <a:srgbClr val="6292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8B83160A-A750-8B44-D35F-B5D959CF24BD}"/>
              </a:ext>
            </a:extLst>
          </p:cNvPr>
          <p:cNvSpPr/>
          <p:nvPr/>
        </p:nvSpPr>
        <p:spPr>
          <a:xfrm rot="1051417">
            <a:off x="10093193" y="198910"/>
            <a:ext cx="4105275" cy="9541896"/>
          </a:xfrm>
          <a:prstGeom prst="rect">
            <a:avLst/>
          </a:prstGeom>
          <a:solidFill>
            <a:srgbClr val="E76F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A807ADB6-964E-086C-5326-8373B1FC6AF8}"/>
              </a:ext>
            </a:extLst>
          </p:cNvPr>
          <p:cNvSpPr/>
          <p:nvPr/>
        </p:nvSpPr>
        <p:spPr>
          <a:xfrm rot="388778">
            <a:off x="11083203" y="0"/>
            <a:ext cx="4105275" cy="9541896"/>
          </a:xfrm>
          <a:prstGeom prst="rect">
            <a:avLst/>
          </a:prstGeom>
          <a:solidFill>
            <a:srgbClr val="544B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21089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5BE802B-38EC-6B8B-F33B-71FC8ACD5206}"/>
              </a:ext>
            </a:extLst>
          </p:cNvPr>
          <p:cNvGrpSpPr/>
          <p:nvPr/>
        </p:nvGrpSpPr>
        <p:grpSpPr>
          <a:xfrm>
            <a:off x="0" y="6724650"/>
            <a:ext cx="12192000" cy="133350"/>
            <a:chOff x="0" y="6724650"/>
            <a:chExt cx="12192000" cy="133350"/>
          </a:xfrm>
        </p:grpSpPr>
        <p:sp>
          <p:nvSpPr>
            <p:cNvPr id="2" name="Rectangle 1">
              <a:extLst>
                <a:ext uri="{FF2B5EF4-FFF2-40B4-BE49-F238E27FC236}">
                  <a16:creationId xmlns:a16="http://schemas.microsoft.com/office/drawing/2014/main" id="{66BE281E-3843-60FD-D16D-867498E22428}"/>
                </a:ext>
              </a:extLst>
            </p:cNvPr>
            <p:cNvSpPr/>
            <p:nvPr/>
          </p:nvSpPr>
          <p:spPr>
            <a:xfrm>
              <a:off x="0" y="6724650"/>
              <a:ext cx="4695825" cy="133350"/>
            </a:xfrm>
            <a:prstGeom prst="rect">
              <a:avLst/>
            </a:prstGeom>
            <a:solidFill>
              <a:srgbClr val="6292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3AE8644-D294-F2F5-A2C7-DDAE6A0CD781}"/>
                </a:ext>
              </a:extLst>
            </p:cNvPr>
            <p:cNvSpPr/>
            <p:nvPr/>
          </p:nvSpPr>
          <p:spPr>
            <a:xfrm>
              <a:off x="4610100" y="6724650"/>
              <a:ext cx="4695825" cy="133350"/>
            </a:xfrm>
            <a:prstGeom prst="rect">
              <a:avLst/>
            </a:prstGeom>
            <a:solidFill>
              <a:srgbClr val="E76F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FDEAF21-FEAF-5A8B-8629-24D5047EA984}"/>
                </a:ext>
              </a:extLst>
            </p:cNvPr>
            <p:cNvSpPr/>
            <p:nvPr/>
          </p:nvSpPr>
          <p:spPr>
            <a:xfrm>
              <a:off x="7496175" y="6724650"/>
              <a:ext cx="4695825" cy="133350"/>
            </a:xfrm>
            <a:prstGeom prst="rect">
              <a:avLst/>
            </a:prstGeom>
            <a:solidFill>
              <a:srgbClr val="544B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Rectangle 8">
            <a:extLst>
              <a:ext uri="{FF2B5EF4-FFF2-40B4-BE49-F238E27FC236}">
                <a16:creationId xmlns:a16="http://schemas.microsoft.com/office/drawing/2014/main" id="{5A6AEED4-E02D-EB14-8C2B-49A2B3505AB0}"/>
              </a:ext>
            </a:extLst>
          </p:cNvPr>
          <p:cNvSpPr/>
          <p:nvPr/>
        </p:nvSpPr>
        <p:spPr>
          <a:xfrm>
            <a:off x="0" y="419100"/>
            <a:ext cx="12192000" cy="752475"/>
          </a:xfrm>
          <a:prstGeom prst="rect">
            <a:avLst/>
          </a:prstGeom>
          <a:solidFill>
            <a:srgbClr val="544B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accent4">
                    <a:lumMod val="60000"/>
                    <a:lumOff val="40000"/>
                  </a:schemeClr>
                </a:solidFill>
                <a:latin typeface="Lexend SemiBold" panose="020B0604020202020204" charset="0"/>
              </a:rPr>
              <a:t>Introduction</a:t>
            </a:r>
          </a:p>
        </p:txBody>
      </p:sp>
      <p:sp>
        <p:nvSpPr>
          <p:cNvPr id="5" name="Rectangle 4">
            <a:extLst>
              <a:ext uri="{FF2B5EF4-FFF2-40B4-BE49-F238E27FC236}">
                <a16:creationId xmlns:a16="http://schemas.microsoft.com/office/drawing/2014/main" id="{873C5957-F640-7903-2181-00CF2A5A5DF6}"/>
              </a:ext>
            </a:extLst>
          </p:cNvPr>
          <p:cNvSpPr/>
          <p:nvPr/>
        </p:nvSpPr>
        <p:spPr>
          <a:xfrm>
            <a:off x="4791072" y="1997868"/>
            <a:ext cx="6448427" cy="381238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just">
              <a:lnSpc>
                <a:spcPct val="150000"/>
              </a:lnSpc>
              <a:spcBef>
                <a:spcPts val="0"/>
              </a:spcBef>
              <a:spcAft>
                <a:spcPts val="800"/>
              </a:spcAft>
            </a:pP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People in the UK are looking for work that is more flexible. After the pandemic, many are expressing a greater desire to work from home rather than in traditional office settings. Almost 50% of the employees are looking to work from home, at least for a part of the week. Here in this presentation, A case will be presented in the context of favoring flexible working in relation to diversity and inclusion in work.</a:t>
            </a:r>
          </a:p>
        </p:txBody>
      </p:sp>
      <p:pic>
        <p:nvPicPr>
          <p:cNvPr id="1026" name="Picture 2" descr="The Importance of Work Flexibility">
            <a:extLst>
              <a:ext uri="{FF2B5EF4-FFF2-40B4-BE49-F238E27FC236}">
                <a16:creationId xmlns:a16="http://schemas.microsoft.com/office/drawing/2014/main" id="{91996567-97CA-BE30-2275-602AAC3CFA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532" y="1619250"/>
            <a:ext cx="4320540" cy="43205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8489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5BE802B-38EC-6B8B-F33B-71FC8ACD5206}"/>
              </a:ext>
            </a:extLst>
          </p:cNvPr>
          <p:cNvGrpSpPr/>
          <p:nvPr/>
        </p:nvGrpSpPr>
        <p:grpSpPr>
          <a:xfrm>
            <a:off x="0" y="6724650"/>
            <a:ext cx="12192000" cy="133350"/>
            <a:chOff x="0" y="6724650"/>
            <a:chExt cx="12192000" cy="133350"/>
          </a:xfrm>
        </p:grpSpPr>
        <p:sp>
          <p:nvSpPr>
            <p:cNvPr id="2" name="Rectangle 1">
              <a:extLst>
                <a:ext uri="{FF2B5EF4-FFF2-40B4-BE49-F238E27FC236}">
                  <a16:creationId xmlns:a16="http://schemas.microsoft.com/office/drawing/2014/main" id="{66BE281E-3843-60FD-D16D-867498E22428}"/>
                </a:ext>
              </a:extLst>
            </p:cNvPr>
            <p:cNvSpPr/>
            <p:nvPr/>
          </p:nvSpPr>
          <p:spPr>
            <a:xfrm>
              <a:off x="0" y="6724650"/>
              <a:ext cx="4695825" cy="133350"/>
            </a:xfrm>
            <a:prstGeom prst="rect">
              <a:avLst/>
            </a:prstGeom>
            <a:solidFill>
              <a:srgbClr val="6292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3AE8644-D294-F2F5-A2C7-DDAE6A0CD781}"/>
                </a:ext>
              </a:extLst>
            </p:cNvPr>
            <p:cNvSpPr/>
            <p:nvPr/>
          </p:nvSpPr>
          <p:spPr>
            <a:xfrm>
              <a:off x="4610100" y="6724650"/>
              <a:ext cx="4695825" cy="133350"/>
            </a:xfrm>
            <a:prstGeom prst="rect">
              <a:avLst/>
            </a:prstGeom>
            <a:solidFill>
              <a:srgbClr val="E76F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FDEAF21-FEAF-5A8B-8629-24D5047EA984}"/>
                </a:ext>
              </a:extLst>
            </p:cNvPr>
            <p:cNvSpPr/>
            <p:nvPr/>
          </p:nvSpPr>
          <p:spPr>
            <a:xfrm>
              <a:off x="7496175" y="6724650"/>
              <a:ext cx="4695825" cy="133350"/>
            </a:xfrm>
            <a:prstGeom prst="rect">
              <a:avLst/>
            </a:prstGeom>
            <a:solidFill>
              <a:srgbClr val="544B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Rectangle 8">
            <a:extLst>
              <a:ext uri="{FF2B5EF4-FFF2-40B4-BE49-F238E27FC236}">
                <a16:creationId xmlns:a16="http://schemas.microsoft.com/office/drawing/2014/main" id="{5A6AEED4-E02D-EB14-8C2B-49A2B3505AB0}"/>
              </a:ext>
            </a:extLst>
          </p:cNvPr>
          <p:cNvSpPr/>
          <p:nvPr/>
        </p:nvSpPr>
        <p:spPr>
          <a:xfrm>
            <a:off x="0" y="419100"/>
            <a:ext cx="12192000" cy="752475"/>
          </a:xfrm>
          <a:prstGeom prst="rect">
            <a:avLst/>
          </a:prstGeom>
          <a:solidFill>
            <a:srgbClr val="544B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07000"/>
              </a:lnSpc>
              <a:spcBef>
                <a:spcPts val="1200"/>
              </a:spcBef>
              <a:spcAft>
                <a:spcPts val="0"/>
              </a:spcAft>
            </a:pPr>
            <a:r>
              <a:rPr lang="en-US" sz="4000" b="1" kern="100" dirty="0">
                <a:solidFill>
                  <a:schemeClr val="accent4">
                    <a:lumMod val="60000"/>
                    <a:lumOff val="40000"/>
                  </a:schemeClr>
                </a:solidFill>
                <a:effectLst/>
                <a:latin typeface="Montserrat" panose="00000500000000000000" pitchFamily="2" charset="0"/>
                <a:ea typeface="Times New Roman" panose="02020603050405020304" pitchFamily="18" charset="0"/>
                <a:cs typeface="Times New Roman" panose="02020603050405020304" pitchFamily="18" charset="0"/>
              </a:rPr>
              <a:t>Workplace flexibility</a:t>
            </a:r>
          </a:p>
        </p:txBody>
      </p:sp>
      <p:sp>
        <p:nvSpPr>
          <p:cNvPr id="6" name="Rectangle 5">
            <a:extLst>
              <a:ext uri="{FF2B5EF4-FFF2-40B4-BE49-F238E27FC236}">
                <a16:creationId xmlns:a16="http://schemas.microsoft.com/office/drawing/2014/main" id="{25E4338A-5110-4D8F-C33B-467C9875A3E0}"/>
              </a:ext>
            </a:extLst>
          </p:cNvPr>
          <p:cNvSpPr/>
          <p:nvPr/>
        </p:nvSpPr>
        <p:spPr>
          <a:xfrm>
            <a:off x="1040130" y="1997868"/>
            <a:ext cx="10199370" cy="942975"/>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solidFill>
                <a:effectLst/>
                <a:latin typeface="Times New Roman" panose="02020603050405020304" pitchFamily="18" charset="0"/>
                <a:ea typeface="Calibri" panose="020F0502020204030204" pitchFamily="34" charset="0"/>
              </a:rPr>
              <a:t>Workplace flexibility means the existence of certain opportunities at work. It makes it easier for employees to make decisions even as new circumstances come up</a:t>
            </a:r>
            <a:endParaRPr lang="en-US" dirty="0">
              <a:solidFill>
                <a:schemeClr val="tx1"/>
              </a:solidFill>
            </a:endParaRPr>
          </a:p>
        </p:txBody>
      </p:sp>
      <p:sp>
        <p:nvSpPr>
          <p:cNvPr id="7" name="Rectangle 6">
            <a:extLst>
              <a:ext uri="{FF2B5EF4-FFF2-40B4-BE49-F238E27FC236}">
                <a16:creationId xmlns:a16="http://schemas.microsoft.com/office/drawing/2014/main" id="{13CE6182-2C12-A3D0-7B6D-36127A74B0A8}"/>
              </a:ext>
            </a:extLst>
          </p:cNvPr>
          <p:cNvSpPr/>
          <p:nvPr/>
        </p:nvSpPr>
        <p:spPr>
          <a:xfrm>
            <a:off x="1040131" y="3328988"/>
            <a:ext cx="10199370" cy="942975"/>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solidFill>
                <a:effectLst/>
                <a:latin typeface="Times New Roman" panose="02020603050405020304" pitchFamily="18" charset="0"/>
                <a:ea typeface="Calibri" panose="020F0502020204030204" pitchFamily="34" charset="0"/>
              </a:rPr>
              <a:t>Employees have more freedom to make their own decisions when the workplace is flexible. Employees, for instance, have the ability to select their own shift hours, break periods, and work times, among other options. </a:t>
            </a:r>
            <a:endParaRPr lang="en-US" dirty="0">
              <a:solidFill>
                <a:schemeClr val="tx1"/>
              </a:solidFill>
            </a:endParaRPr>
          </a:p>
        </p:txBody>
      </p:sp>
      <p:sp>
        <p:nvSpPr>
          <p:cNvPr id="10" name="Rectangle 9">
            <a:extLst>
              <a:ext uri="{FF2B5EF4-FFF2-40B4-BE49-F238E27FC236}">
                <a16:creationId xmlns:a16="http://schemas.microsoft.com/office/drawing/2014/main" id="{6AE18D5F-56EA-7D3B-7BC0-78837ECB0297}"/>
              </a:ext>
            </a:extLst>
          </p:cNvPr>
          <p:cNvSpPr/>
          <p:nvPr/>
        </p:nvSpPr>
        <p:spPr>
          <a:xfrm>
            <a:off x="1040130" y="4710113"/>
            <a:ext cx="10199369" cy="942975"/>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solidFill>
                <a:effectLst/>
                <a:latin typeface="Times New Roman" panose="02020603050405020304" pitchFamily="18" charset="0"/>
                <a:ea typeface="Calibri" panose="020F0502020204030204" pitchFamily="34" charset="0"/>
              </a:rPr>
              <a:t>An employee that is flexible is able to alter their plans in order to navigate around unwanted obstacles. This kind of flexible working can be encouraged by human resources management by providing workers with the freedom to choose their work location and the hours they put in</a:t>
            </a:r>
            <a:r>
              <a:rPr lang="en-US" sz="1800" dirty="0">
                <a:effectLst/>
                <a:latin typeface="Times New Roman" panose="02020603050405020304" pitchFamily="18" charset="0"/>
                <a:ea typeface="Calibri" panose="020F0502020204030204" pitchFamily="34" charset="0"/>
              </a:rPr>
              <a:t>. </a:t>
            </a:r>
            <a:endParaRPr lang="en-US" dirty="0">
              <a:solidFill>
                <a:schemeClr val="tx1"/>
              </a:solidFill>
            </a:endParaRPr>
          </a:p>
        </p:txBody>
      </p:sp>
    </p:spTree>
    <p:extLst>
      <p:ext uri="{BB962C8B-B14F-4D97-AF65-F5344CB8AC3E}">
        <p14:creationId xmlns:p14="http://schemas.microsoft.com/office/powerpoint/2010/main" val="1959250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5BE802B-38EC-6B8B-F33B-71FC8ACD5206}"/>
              </a:ext>
            </a:extLst>
          </p:cNvPr>
          <p:cNvGrpSpPr/>
          <p:nvPr/>
        </p:nvGrpSpPr>
        <p:grpSpPr>
          <a:xfrm>
            <a:off x="0" y="6724650"/>
            <a:ext cx="12192000" cy="133350"/>
            <a:chOff x="0" y="6724650"/>
            <a:chExt cx="12192000" cy="133350"/>
          </a:xfrm>
        </p:grpSpPr>
        <p:sp>
          <p:nvSpPr>
            <p:cNvPr id="2" name="Rectangle 1">
              <a:extLst>
                <a:ext uri="{FF2B5EF4-FFF2-40B4-BE49-F238E27FC236}">
                  <a16:creationId xmlns:a16="http://schemas.microsoft.com/office/drawing/2014/main" id="{66BE281E-3843-60FD-D16D-867498E22428}"/>
                </a:ext>
              </a:extLst>
            </p:cNvPr>
            <p:cNvSpPr/>
            <p:nvPr/>
          </p:nvSpPr>
          <p:spPr>
            <a:xfrm>
              <a:off x="0" y="6724650"/>
              <a:ext cx="4695825" cy="133350"/>
            </a:xfrm>
            <a:prstGeom prst="rect">
              <a:avLst/>
            </a:prstGeom>
            <a:solidFill>
              <a:srgbClr val="6292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3AE8644-D294-F2F5-A2C7-DDAE6A0CD781}"/>
                </a:ext>
              </a:extLst>
            </p:cNvPr>
            <p:cNvSpPr/>
            <p:nvPr/>
          </p:nvSpPr>
          <p:spPr>
            <a:xfrm>
              <a:off x="4610100" y="6724650"/>
              <a:ext cx="4695825" cy="133350"/>
            </a:xfrm>
            <a:prstGeom prst="rect">
              <a:avLst/>
            </a:prstGeom>
            <a:solidFill>
              <a:srgbClr val="E76F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FDEAF21-FEAF-5A8B-8629-24D5047EA984}"/>
                </a:ext>
              </a:extLst>
            </p:cNvPr>
            <p:cNvSpPr/>
            <p:nvPr/>
          </p:nvSpPr>
          <p:spPr>
            <a:xfrm>
              <a:off x="7496175" y="6724650"/>
              <a:ext cx="4695825" cy="133350"/>
            </a:xfrm>
            <a:prstGeom prst="rect">
              <a:avLst/>
            </a:prstGeom>
            <a:solidFill>
              <a:srgbClr val="544B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Rectangle 8">
            <a:extLst>
              <a:ext uri="{FF2B5EF4-FFF2-40B4-BE49-F238E27FC236}">
                <a16:creationId xmlns:a16="http://schemas.microsoft.com/office/drawing/2014/main" id="{5A6AEED4-E02D-EB14-8C2B-49A2B3505AB0}"/>
              </a:ext>
            </a:extLst>
          </p:cNvPr>
          <p:cNvSpPr/>
          <p:nvPr/>
        </p:nvSpPr>
        <p:spPr>
          <a:xfrm>
            <a:off x="0" y="419100"/>
            <a:ext cx="12192000" cy="752475"/>
          </a:xfrm>
          <a:prstGeom prst="rect">
            <a:avLst/>
          </a:prstGeom>
          <a:solidFill>
            <a:srgbClr val="544B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07000"/>
              </a:lnSpc>
              <a:spcBef>
                <a:spcPts val="1200"/>
              </a:spcBef>
              <a:spcAft>
                <a:spcPts val="0"/>
              </a:spcAft>
            </a:pPr>
            <a:r>
              <a:rPr lang="en-US" sz="4000" b="1" kern="100" dirty="0">
                <a:solidFill>
                  <a:schemeClr val="accent4">
                    <a:lumMod val="60000"/>
                    <a:lumOff val="40000"/>
                  </a:schemeClr>
                </a:solidFill>
                <a:effectLst/>
                <a:latin typeface="Montserrat" panose="00000500000000000000" pitchFamily="2" charset="0"/>
                <a:ea typeface="Times New Roman" panose="02020603050405020304" pitchFamily="18" charset="0"/>
                <a:cs typeface="Times New Roman" panose="02020603050405020304" pitchFamily="18" charset="0"/>
              </a:rPr>
              <a:t>Why work flexibility is important?</a:t>
            </a:r>
          </a:p>
        </p:txBody>
      </p:sp>
      <p:sp>
        <p:nvSpPr>
          <p:cNvPr id="11" name="TextBox 10">
            <a:extLst>
              <a:ext uri="{FF2B5EF4-FFF2-40B4-BE49-F238E27FC236}">
                <a16:creationId xmlns:a16="http://schemas.microsoft.com/office/drawing/2014/main" id="{567FA4AA-C26A-441E-66CB-7B98C58CB936}"/>
              </a:ext>
            </a:extLst>
          </p:cNvPr>
          <p:cNvSpPr txBox="1"/>
          <p:nvPr/>
        </p:nvSpPr>
        <p:spPr>
          <a:xfrm>
            <a:off x="672465" y="1660691"/>
            <a:ext cx="10847070" cy="4574842"/>
          </a:xfrm>
          <a:prstGeom prst="rect">
            <a:avLst/>
          </a:prstGeom>
          <a:solidFill>
            <a:schemeClr val="accent3">
              <a:lumMod val="20000"/>
              <a:lumOff val="80000"/>
            </a:schemeClr>
          </a:solidFill>
        </p:spPr>
        <p:txBody>
          <a:bodyPr wrap="square">
            <a:spAutoFit/>
          </a:bodyPr>
          <a:lstStyle/>
          <a:p>
            <a:pPr marL="45720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enables workers to better strike a balance between their personal and professional lives.</a:t>
            </a:r>
          </a:p>
          <a:p>
            <a:pPr marL="45720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It raises the level of satisfaction experienced by workers, which in turn leads to a rise in overall productivity.</a:t>
            </a:r>
          </a:p>
          <a:p>
            <a:pPr marL="457200" marR="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As a result, it cut employee turnover and increased the percentage of employees that are retained with the company.</a:t>
            </a:r>
          </a:p>
          <a:p>
            <a:pPr marL="457200" marR="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It changes the work environment positively and enhances the value of the organization.</a:t>
            </a:r>
          </a:p>
          <a:p>
            <a:pPr marL="457200" marR="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It has a positive effect on the employees' morale.</a:t>
            </a:r>
          </a:p>
          <a:p>
            <a:pPr marL="457200" marR="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 more adaptable work schedule can often result in cost savings. Working from home, for instance, can cut down on the amount of money spent on utilities at a real workplace.</a:t>
            </a:r>
          </a:p>
          <a:p>
            <a:pPr marL="457200" marR="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Having access to a more flexible work environment helps employees feel less pressure, which in turn contributes to better overall mental health for the workforce.</a:t>
            </a:r>
          </a:p>
        </p:txBody>
      </p:sp>
    </p:spTree>
    <p:extLst>
      <p:ext uri="{BB962C8B-B14F-4D97-AF65-F5344CB8AC3E}">
        <p14:creationId xmlns:p14="http://schemas.microsoft.com/office/powerpoint/2010/main" val="1787239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5BE802B-38EC-6B8B-F33B-71FC8ACD5206}"/>
              </a:ext>
            </a:extLst>
          </p:cNvPr>
          <p:cNvGrpSpPr/>
          <p:nvPr/>
        </p:nvGrpSpPr>
        <p:grpSpPr>
          <a:xfrm>
            <a:off x="0" y="6724650"/>
            <a:ext cx="12192000" cy="133350"/>
            <a:chOff x="0" y="6724650"/>
            <a:chExt cx="12192000" cy="133350"/>
          </a:xfrm>
        </p:grpSpPr>
        <p:sp>
          <p:nvSpPr>
            <p:cNvPr id="2" name="Rectangle 1">
              <a:extLst>
                <a:ext uri="{FF2B5EF4-FFF2-40B4-BE49-F238E27FC236}">
                  <a16:creationId xmlns:a16="http://schemas.microsoft.com/office/drawing/2014/main" id="{66BE281E-3843-60FD-D16D-867498E22428}"/>
                </a:ext>
              </a:extLst>
            </p:cNvPr>
            <p:cNvSpPr/>
            <p:nvPr/>
          </p:nvSpPr>
          <p:spPr>
            <a:xfrm>
              <a:off x="0" y="6724650"/>
              <a:ext cx="4695825" cy="133350"/>
            </a:xfrm>
            <a:prstGeom prst="rect">
              <a:avLst/>
            </a:prstGeom>
            <a:solidFill>
              <a:srgbClr val="6292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3AE8644-D294-F2F5-A2C7-DDAE6A0CD781}"/>
                </a:ext>
              </a:extLst>
            </p:cNvPr>
            <p:cNvSpPr/>
            <p:nvPr/>
          </p:nvSpPr>
          <p:spPr>
            <a:xfrm>
              <a:off x="4610100" y="6724650"/>
              <a:ext cx="4695825" cy="133350"/>
            </a:xfrm>
            <a:prstGeom prst="rect">
              <a:avLst/>
            </a:prstGeom>
            <a:solidFill>
              <a:srgbClr val="E76F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FDEAF21-FEAF-5A8B-8629-24D5047EA984}"/>
                </a:ext>
              </a:extLst>
            </p:cNvPr>
            <p:cNvSpPr/>
            <p:nvPr/>
          </p:nvSpPr>
          <p:spPr>
            <a:xfrm>
              <a:off x="7496175" y="6724650"/>
              <a:ext cx="4695825" cy="133350"/>
            </a:xfrm>
            <a:prstGeom prst="rect">
              <a:avLst/>
            </a:prstGeom>
            <a:solidFill>
              <a:srgbClr val="544B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Rectangle 8">
            <a:extLst>
              <a:ext uri="{FF2B5EF4-FFF2-40B4-BE49-F238E27FC236}">
                <a16:creationId xmlns:a16="http://schemas.microsoft.com/office/drawing/2014/main" id="{5A6AEED4-E02D-EB14-8C2B-49A2B3505AB0}"/>
              </a:ext>
            </a:extLst>
          </p:cNvPr>
          <p:cNvSpPr/>
          <p:nvPr/>
        </p:nvSpPr>
        <p:spPr>
          <a:xfrm>
            <a:off x="0" y="419100"/>
            <a:ext cx="12192000" cy="752475"/>
          </a:xfrm>
          <a:prstGeom prst="rect">
            <a:avLst/>
          </a:prstGeom>
          <a:solidFill>
            <a:srgbClr val="544B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07000"/>
              </a:lnSpc>
              <a:spcBef>
                <a:spcPts val="1200"/>
              </a:spcBef>
              <a:spcAft>
                <a:spcPts val="0"/>
              </a:spcAft>
            </a:pPr>
            <a:r>
              <a:rPr lang="en-US" sz="4000" b="1" kern="100" dirty="0">
                <a:solidFill>
                  <a:schemeClr val="accent4">
                    <a:lumMod val="60000"/>
                    <a:lumOff val="40000"/>
                  </a:schemeClr>
                </a:solidFill>
                <a:effectLst/>
                <a:latin typeface="Montserrat" panose="00000500000000000000" pitchFamily="2" charset="0"/>
                <a:ea typeface="Times New Roman" panose="02020603050405020304" pitchFamily="18" charset="0"/>
                <a:cs typeface="Times New Roman" panose="02020603050405020304" pitchFamily="18" charset="0"/>
              </a:rPr>
              <a:t>The issues of flexible working</a:t>
            </a:r>
          </a:p>
        </p:txBody>
      </p:sp>
      <p:sp>
        <p:nvSpPr>
          <p:cNvPr id="14" name="TextBox 13">
            <a:extLst>
              <a:ext uri="{FF2B5EF4-FFF2-40B4-BE49-F238E27FC236}">
                <a16:creationId xmlns:a16="http://schemas.microsoft.com/office/drawing/2014/main" id="{CE9DF888-3B2B-F8A0-20A0-CC92CDE2F7A7}"/>
              </a:ext>
            </a:extLst>
          </p:cNvPr>
          <p:cNvSpPr txBox="1"/>
          <p:nvPr/>
        </p:nvSpPr>
        <p:spPr>
          <a:xfrm>
            <a:off x="6593205" y="1723368"/>
            <a:ext cx="4537710" cy="4449488"/>
          </a:xfrm>
          <a:prstGeom prst="rect">
            <a:avLst/>
          </a:prstGeom>
          <a:solidFill>
            <a:schemeClr val="accent4">
              <a:lumMod val="20000"/>
              <a:lumOff val="80000"/>
            </a:schemeClr>
          </a:solidFill>
          <a:ln w="28575">
            <a:solidFill>
              <a:schemeClr val="tx1"/>
            </a:solidFill>
          </a:ln>
        </p:spPr>
        <p:txBody>
          <a:bodyPr wrap="square">
            <a:spAutoFit/>
          </a:bodyPr>
          <a:lstStyle/>
          <a:p>
            <a:pPr marL="457200" marR="0">
              <a:lnSpc>
                <a:spcPct val="107000"/>
              </a:lnSpc>
              <a:spcBef>
                <a:spcPts val="0"/>
              </a:spcBef>
              <a:spcAft>
                <a:spcPts val="800"/>
              </a:spcAft>
            </a:pPr>
            <a:endParaRPr lang="en-US" kern="100" dirty="0">
              <a:latin typeface="Times New Roman" panose="02020603050405020304" pitchFamily="18" charset="0"/>
              <a:ea typeface="Calibri" panose="020F0502020204030204" pitchFamily="34" charset="0"/>
              <a:cs typeface="Times New Roman" panose="02020603050405020304" pitchFamily="18" charset="0"/>
            </a:endParaRPr>
          </a:p>
          <a:p>
            <a:pPr marL="742950" marR="0" indent="-285750">
              <a:lnSpc>
                <a:spcPct val="107000"/>
              </a:lnSpc>
              <a:spcBef>
                <a:spcPts val="0"/>
              </a:spcBef>
              <a:spcAft>
                <a:spcPts val="800"/>
              </a:spcAft>
              <a:buFont typeface="Arial" panose="020B0604020202020204" pitchFamily="34" charset="0"/>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Differences among the employees.</a:t>
            </a:r>
          </a:p>
          <a:p>
            <a:pPr marL="457200" marR="0">
              <a:lnSpc>
                <a:spcPct val="107000"/>
              </a:lnSpc>
              <a:spcBef>
                <a:spcPts val="0"/>
              </a:spcBef>
              <a:spcAft>
                <a:spcPts val="800"/>
              </a:spcAft>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It can sometimes result in decreased productivity due to excessive flexibility</a:t>
            </a:r>
          </a:p>
          <a:p>
            <a:pPr marL="457200" marR="0">
              <a:lnSpc>
                <a:spcPct val="107000"/>
              </a:lnSpc>
              <a:spcBef>
                <a:spcPts val="0"/>
              </a:spcBef>
              <a:spcAft>
                <a:spcPts val="800"/>
              </a:spcAft>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 A decline in organizational discipline</a:t>
            </a:r>
          </a:p>
          <a:p>
            <a:pPr marL="457200" marR="0">
              <a:lnSpc>
                <a:spcPct val="107000"/>
              </a:lnSpc>
              <a:spcBef>
                <a:spcPts val="0"/>
              </a:spcBef>
              <a:spcAft>
                <a:spcPts val="800"/>
              </a:spcAft>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marR="0">
              <a:lnSpc>
                <a:spcPct val="107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When a corporation loses control of its employees, it inevitably results in a great deal of trouble.</a:t>
            </a:r>
          </a:p>
          <a:p>
            <a:pPr marL="457200" marR="0">
              <a:lnSpc>
                <a:spcPct val="107000"/>
              </a:lnSpc>
              <a:spcBef>
                <a:spcPts val="0"/>
              </a:spcBef>
              <a:spcAft>
                <a:spcPts val="800"/>
              </a:spcAft>
            </a:pP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Other Issues - Comp 106 - Educational Service Project">
            <a:extLst>
              <a:ext uri="{FF2B5EF4-FFF2-40B4-BE49-F238E27FC236}">
                <a16:creationId xmlns:a16="http://schemas.microsoft.com/office/drawing/2014/main" id="{24263130-2D0E-B124-4A89-B7595780F2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4018" y="2293620"/>
            <a:ext cx="3598047" cy="3582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6642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5BE802B-38EC-6B8B-F33B-71FC8ACD5206}"/>
              </a:ext>
            </a:extLst>
          </p:cNvPr>
          <p:cNvGrpSpPr/>
          <p:nvPr/>
        </p:nvGrpSpPr>
        <p:grpSpPr>
          <a:xfrm>
            <a:off x="0" y="6724650"/>
            <a:ext cx="12192000" cy="133350"/>
            <a:chOff x="0" y="6724650"/>
            <a:chExt cx="12192000" cy="133350"/>
          </a:xfrm>
        </p:grpSpPr>
        <p:sp>
          <p:nvSpPr>
            <p:cNvPr id="2" name="Rectangle 1">
              <a:extLst>
                <a:ext uri="{FF2B5EF4-FFF2-40B4-BE49-F238E27FC236}">
                  <a16:creationId xmlns:a16="http://schemas.microsoft.com/office/drawing/2014/main" id="{66BE281E-3843-60FD-D16D-867498E22428}"/>
                </a:ext>
              </a:extLst>
            </p:cNvPr>
            <p:cNvSpPr/>
            <p:nvPr/>
          </p:nvSpPr>
          <p:spPr>
            <a:xfrm>
              <a:off x="0" y="6724650"/>
              <a:ext cx="4695825" cy="133350"/>
            </a:xfrm>
            <a:prstGeom prst="rect">
              <a:avLst/>
            </a:prstGeom>
            <a:solidFill>
              <a:srgbClr val="6292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3AE8644-D294-F2F5-A2C7-DDAE6A0CD781}"/>
                </a:ext>
              </a:extLst>
            </p:cNvPr>
            <p:cNvSpPr/>
            <p:nvPr/>
          </p:nvSpPr>
          <p:spPr>
            <a:xfrm>
              <a:off x="4610100" y="6724650"/>
              <a:ext cx="4695825" cy="133350"/>
            </a:xfrm>
            <a:prstGeom prst="rect">
              <a:avLst/>
            </a:prstGeom>
            <a:solidFill>
              <a:srgbClr val="E76F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FDEAF21-FEAF-5A8B-8629-24D5047EA984}"/>
                </a:ext>
              </a:extLst>
            </p:cNvPr>
            <p:cNvSpPr/>
            <p:nvPr/>
          </p:nvSpPr>
          <p:spPr>
            <a:xfrm>
              <a:off x="7496175" y="6724650"/>
              <a:ext cx="4695825" cy="133350"/>
            </a:xfrm>
            <a:prstGeom prst="rect">
              <a:avLst/>
            </a:prstGeom>
            <a:solidFill>
              <a:srgbClr val="544B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Rectangle 8">
            <a:extLst>
              <a:ext uri="{FF2B5EF4-FFF2-40B4-BE49-F238E27FC236}">
                <a16:creationId xmlns:a16="http://schemas.microsoft.com/office/drawing/2014/main" id="{5A6AEED4-E02D-EB14-8C2B-49A2B3505AB0}"/>
              </a:ext>
            </a:extLst>
          </p:cNvPr>
          <p:cNvSpPr/>
          <p:nvPr/>
        </p:nvSpPr>
        <p:spPr>
          <a:xfrm>
            <a:off x="0" y="419100"/>
            <a:ext cx="12192000" cy="752475"/>
          </a:xfrm>
          <a:prstGeom prst="rect">
            <a:avLst/>
          </a:prstGeom>
          <a:solidFill>
            <a:srgbClr val="544B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07000"/>
              </a:lnSpc>
              <a:spcBef>
                <a:spcPts val="1200"/>
              </a:spcBef>
              <a:spcAft>
                <a:spcPts val="0"/>
              </a:spcAft>
            </a:pPr>
            <a:r>
              <a:rPr lang="en-US" sz="4000" b="1" kern="100" dirty="0">
                <a:solidFill>
                  <a:schemeClr val="accent4">
                    <a:lumMod val="60000"/>
                    <a:lumOff val="40000"/>
                  </a:schemeClr>
                </a:solidFill>
                <a:effectLst/>
                <a:latin typeface="Montserrat" panose="00000500000000000000" pitchFamily="2" charset="0"/>
                <a:ea typeface="Times New Roman" panose="02020603050405020304" pitchFamily="18" charset="0"/>
                <a:cs typeface="Times New Roman" panose="02020603050405020304" pitchFamily="18" charset="0"/>
              </a:rPr>
              <a:t>Diversity and Inclusion at the workplace</a:t>
            </a:r>
          </a:p>
        </p:txBody>
      </p:sp>
      <p:pic>
        <p:nvPicPr>
          <p:cNvPr id="3074" name="Picture 2" descr="Diversity in Tech | Using Diversity and Inclusion Metrics to measure  Inclusion in Tech - Diversity in Tech">
            <a:extLst>
              <a:ext uri="{FF2B5EF4-FFF2-40B4-BE49-F238E27FC236}">
                <a16:creationId xmlns:a16="http://schemas.microsoft.com/office/drawing/2014/main" id="{D6436A6C-5B68-8485-6218-8D1DB1FE1B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56585" y="1400175"/>
            <a:ext cx="5878830" cy="293941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7B73971-E9EC-6F58-377A-2A8BCFA888CA}"/>
              </a:ext>
            </a:extLst>
          </p:cNvPr>
          <p:cNvSpPr txBox="1"/>
          <p:nvPr/>
        </p:nvSpPr>
        <p:spPr>
          <a:xfrm>
            <a:off x="605790" y="4568190"/>
            <a:ext cx="11144250" cy="1704569"/>
          </a:xfrm>
          <a:prstGeom prst="rect">
            <a:avLst/>
          </a:prstGeom>
          <a:solidFill>
            <a:schemeClr val="accent4">
              <a:lumMod val="20000"/>
              <a:lumOff val="80000"/>
            </a:schemeClr>
          </a:solidFill>
        </p:spPr>
        <p:txBody>
          <a:bodyPr wrap="square">
            <a:spAutoFit/>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concepts of diversity and inclusion are distinct from one another. Inclusion is measured by how well an organization establishes a culture that shows respect to every member in the organization so that all are welcomed and contribute to their maximum potential. Diversity is concerned with the demographic differences that exist in the workplace, such as gender, race, age, and sexual orientation, among other things.</a:t>
            </a:r>
          </a:p>
        </p:txBody>
      </p:sp>
    </p:spTree>
    <p:extLst>
      <p:ext uri="{BB962C8B-B14F-4D97-AF65-F5344CB8AC3E}">
        <p14:creationId xmlns:p14="http://schemas.microsoft.com/office/powerpoint/2010/main" val="3993435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5BE802B-38EC-6B8B-F33B-71FC8ACD5206}"/>
              </a:ext>
            </a:extLst>
          </p:cNvPr>
          <p:cNvGrpSpPr/>
          <p:nvPr/>
        </p:nvGrpSpPr>
        <p:grpSpPr>
          <a:xfrm>
            <a:off x="0" y="6724650"/>
            <a:ext cx="12192000" cy="133350"/>
            <a:chOff x="0" y="6724650"/>
            <a:chExt cx="12192000" cy="133350"/>
          </a:xfrm>
        </p:grpSpPr>
        <p:sp>
          <p:nvSpPr>
            <p:cNvPr id="2" name="Rectangle 1">
              <a:extLst>
                <a:ext uri="{FF2B5EF4-FFF2-40B4-BE49-F238E27FC236}">
                  <a16:creationId xmlns:a16="http://schemas.microsoft.com/office/drawing/2014/main" id="{66BE281E-3843-60FD-D16D-867498E22428}"/>
                </a:ext>
              </a:extLst>
            </p:cNvPr>
            <p:cNvSpPr/>
            <p:nvPr/>
          </p:nvSpPr>
          <p:spPr>
            <a:xfrm>
              <a:off x="0" y="6724650"/>
              <a:ext cx="4695825" cy="133350"/>
            </a:xfrm>
            <a:prstGeom prst="rect">
              <a:avLst/>
            </a:prstGeom>
            <a:solidFill>
              <a:srgbClr val="6292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3AE8644-D294-F2F5-A2C7-DDAE6A0CD781}"/>
                </a:ext>
              </a:extLst>
            </p:cNvPr>
            <p:cNvSpPr/>
            <p:nvPr/>
          </p:nvSpPr>
          <p:spPr>
            <a:xfrm>
              <a:off x="4610100" y="6724650"/>
              <a:ext cx="4695825" cy="133350"/>
            </a:xfrm>
            <a:prstGeom prst="rect">
              <a:avLst/>
            </a:prstGeom>
            <a:solidFill>
              <a:srgbClr val="E76F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FDEAF21-FEAF-5A8B-8629-24D5047EA984}"/>
                </a:ext>
              </a:extLst>
            </p:cNvPr>
            <p:cNvSpPr/>
            <p:nvPr/>
          </p:nvSpPr>
          <p:spPr>
            <a:xfrm>
              <a:off x="7496175" y="6724650"/>
              <a:ext cx="4695825" cy="133350"/>
            </a:xfrm>
            <a:prstGeom prst="rect">
              <a:avLst/>
            </a:prstGeom>
            <a:solidFill>
              <a:srgbClr val="544B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Rectangle 8">
            <a:extLst>
              <a:ext uri="{FF2B5EF4-FFF2-40B4-BE49-F238E27FC236}">
                <a16:creationId xmlns:a16="http://schemas.microsoft.com/office/drawing/2014/main" id="{5A6AEED4-E02D-EB14-8C2B-49A2B3505AB0}"/>
              </a:ext>
            </a:extLst>
          </p:cNvPr>
          <p:cNvSpPr/>
          <p:nvPr/>
        </p:nvSpPr>
        <p:spPr>
          <a:xfrm>
            <a:off x="0" y="419100"/>
            <a:ext cx="12192000" cy="752475"/>
          </a:xfrm>
          <a:prstGeom prst="rect">
            <a:avLst/>
          </a:prstGeom>
          <a:solidFill>
            <a:srgbClr val="544B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07000"/>
              </a:lnSpc>
              <a:spcBef>
                <a:spcPts val="1200"/>
              </a:spcBef>
              <a:spcAft>
                <a:spcPts val="0"/>
              </a:spcAft>
            </a:pPr>
            <a:r>
              <a:rPr lang="en-US" sz="2400" b="1" kern="100" dirty="0">
                <a:solidFill>
                  <a:schemeClr val="accent4">
                    <a:lumMod val="60000"/>
                    <a:lumOff val="40000"/>
                  </a:schemeClr>
                </a:solidFill>
                <a:effectLst/>
                <a:latin typeface="Montserrat" panose="00000500000000000000" pitchFamily="2" charset="0"/>
                <a:ea typeface="Times New Roman" panose="02020603050405020304" pitchFamily="18" charset="0"/>
                <a:cs typeface="Times New Roman" panose="02020603050405020304" pitchFamily="18" charset="0"/>
              </a:rPr>
              <a:t>Flexible working and its relation to diversity and inclusion at work</a:t>
            </a:r>
          </a:p>
        </p:txBody>
      </p:sp>
      <p:sp>
        <p:nvSpPr>
          <p:cNvPr id="6" name="TextBox 5">
            <a:extLst>
              <a:ext uri="{FF2B5EF4-FFF2-40B4-BE49-F238E27FC236}">
                <a16:creationId xmlns:a16="http://schemas.microsoft.com/office/drawing/2014/main" id="{07B73971-E9EC-6F58-377A-2A8BCFA888CA}"/>
              </a:ext>
            </a:extLst>
          </p:cNvPr>
          <p:cNvSpPr txBox="1"/>
          <p:nvPr/>
        </p:nvSpPr>
        <p:spPr>
          <a:xfrm>
            <a:off x="523875" y="1882140"/>
            <a:ext cx="11144250" cy="3782061"/>
          </a:xfrm>
          <a:prstGeom prst="rect">
            <a:avLst/>
          </a:prstGeom>
          <a:solidFill>
            <a:schemeClr val="accent4">
              <a:lumMod val="20000"/>
              <a:lumOff val="80000"/>
            </a:schemeClr>
          </a:solidFill>
        </p:spPr>
        <p:txBody>
          <a:bodyPr wrap="square">
            <a:spAutoFit/>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There is a correlation between flexible working and increased diversity in the workplace. White-collar employees are more likely to take advantage of flexible work. As a consequence, it has a detrimental effect on workers and employees at lower levels. There are times when it contributes to the organization's diversity. For instance, only a small fraction of workers are offered the opportunity to perform their jobs from the comfort of their own homes. Also, the employees at the middle level and upper level get more opportunities to work with flexibility, which discourages the employees at the lower level, even though those individuals are equally accountable for the productivity of the company. However, apart from these diversities, there are a lot of positive sides to working flexibility, such as employee satisfaction, higher morale, enhanced productivity, and other similar things; hence, embracing flexible working environments as part of current HRM methods is recommended.</a:t>
            </a:r>
          </a:p>
        </p:txBody>
      </p:sp>
    </p:spTree>
    <p:extLst>
      <p:ext uri="{BB962C8B-B14F-4D97-AF65-F5344CB8AC3E}">
        <p14:creationId xmlns:p14="http://schemas.microsoft.com/office/powerpoint/2010/main" val="1741351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5BE802B-38EC-6B8B-F33B-71FC8ACD5206}"/>
              </a:ext>
            </a:extLst>
          </p:cNvPr>
          <p:cNvGrpSpPr/>
          <p:nvPr/>
        </p:nvGrpSpPr>
        <p:grpSpPr>
          <a:xfrm>
            <a:off x="0" y="6724650"/>
            <a:ext cx="12192000" cy="133350"/>
            <a:chOff x="0" y="6724650"/>
            <a:chExt cx="12192000" cy="133350"/>
          </a:xfrm>
        </p:grpSpPr>
        <p:sp>
          <p:nvSpPr>
            <p:cNvPr id="2" name="Rectangle 1">
              <a:extLst>
                <a:ext uri="{FF2B5EF4-FFF2-40B4-BE49-F238E27FC236}">
                  <a16:creationId xmlns:a16="http://schemas.microsoft.com/office/drawing/2014/main" id="{66BE281E-3843-60FD-D16D-867498E22428}"/>
                </a:ext>
              </a:extLst>
            </p:cNvPr>
            <p:cNvSpPr/>
            <p:nvPr/>
          </p:nvSpPr>
          <p:spPr>
            <a:xfrm>
              <a:off x="0" y="6724650"/>
              <a:ext cx="4695825" cy="133350"/>
            </a:xfrm>
            <a:prstGeom prst="rect">
              <a:avLst/>
            </a:prstGeom>
            <a:solidFill>
              <a:srgbClr val="6292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3AE8644-D294-F2F5-A2C7-DDAE6A0CD781}"/>
                </a:ext>
              </a:extLst>
            </p:cNvPr>
            <p:cNvSpPr/>
            <p:nvPr/>
          </p:nvSpPr>
          <p:spPr>
            <a:xfrm>
              <a:off x="4610100" y="6724650"/>
              <a:ext cx="4695825" cy="133350"/>
            </a:xfrm>
            <a:prstGeom prst="rect">
              <a:avLst/>
            </a:prstGeom>
            <a:solidFill>
              <a:srgbClr val="E76F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FDEAF21-FEAF-5A8B-8629-24D5047EA984}"/>
                </a:ext>
              </a:extLst>
            </p:cNvPr>
            <p:cNvSpPr/>
            <p:nvPr/>
          </p:nvSpPr>
          <p:spPr>
            <a:xfrm>
              <a:off x="7496175" y="6724650"/>
              <a:ext cx="4695825" cy="133350"/>
            </a:xfrm>
            <a:prstGeom prst="rect">
              <a:avLst/>
            </a:prstGeom>
            <a:solidFill>
              <a:srgbClr val="544B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Rectangle 8">
            <a:extLst>
              <a:ext uri="{FF2B5EF4-FFF2-40B4-BE49-F238E27FC236}">
                <a16:creationId xmlns:a16="http://schemas.microsoft.com/office/drawing/2014/main" id="{5A6AEED4-E02D-EB14-8C2B-49A2B3505AB0}"/>
              </a:ext>
            </a:extLst>
          </p:cNvPr>
          <p:cNvSpPr/>
          <p:nvPr/>
        </p:nvSpPr>
        <p:spPr>
          <a:xfrm>
            <a:off x="0" y="419100"/>
            <a:ext cx="12192000" cy="752475"/>
          </a:xfrm>
          <a:prstGeom prst="rect">
            <a:avLst/>
          </a:prstGeom>
          <a:solidFill>
            <a:srgbClr val="544B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07000"/>
              </a:lnSpc>
              <a:spcBef>
                <a:spcPts val="1200"/>
              </a:spcBef>
              <a:spcAft>
                <a:spcPts val="0"/>
              </a:spcAft>
            </a:pPr>
            <a:r>
              <a:rPr lang="en-US" sz="2400" b="1" kern="100" dirty="0">
                <a:solidFill>
                  <a:schemeClr val="accent4">
                    <a:lumMod val="60000"/>
                    <a:lumOff val="40000"/>
                  </a:schemeClr>
                </a:solidFill>
                <a:effectLst/>
                <a:latin typeface="Montserrat" panose="00000500000000000000" pitchFamily="2" charset="0"/>
                <a:ea typeface="Times New Roman" panose="02020603050405020304" pitchFamily="18" charset="0"/>
                <a:cs typeface="Times New Roman" panose="02020603050405020304" pitchFamily="18" charset="0"/>
              </a:rPr>
              <a:t>Flexible working and its relation to diversity and inclusion at work</a:t>
            </a:r>
          </a:p>
        </p:txBody>
      </p:sp>
      <p:sp>
        <p:nvSpPr>
          <p:cNvPr id="6" name="TextBox 5">
            <a:extLst>
              <a:ext uri="{FF2B5EF4-FFF2-40B4-BE49-F238E27FC236}">
                <a16:creationId xmlns:a16="http://schemas.microsoft.com/office/drawing/2014/main" id="{07B73971-E9EC-6F58-377A-2A8BCFA888CA}"/>
              </a:ext>
            </a:extLst>
          </p:cNvPr>
          <p:cNvSpPr txBox="1"/>
          <p:nvPr/>
        </p:nvSpPr>
        <p:spPr>
          <a:xfrm>
            <a:off x="4737735" y="1482090"/>
            <a:ext cx="6972300" cy="4613058"/>
          </a:xfrm>
          <a:prstGeom prst="rect">
            <a:avLst/>
          </a:prstGeom>
          <a:solidFill>
            <a:schemeClr val="accent4">
              <a:lumMod val="20000"/>
              <a:lumOff val="80000"/>
            </a:schemeClr>
          </a:solidFill>
        </p:spPr>
        <p:txBody>
          <a:bodyPr wrap="square">
            <a:spAutoFit/>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Human resources may reduce diversity by compensating various employees in different ways, which can boost employee satisfaction. </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HR can establish a flexible working environment for everyone and motivate them to reach their goals.</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HR department is the only department that can truly influence the culture of the firm. </a:t>
            </a:r>
          </a:p>
          <a:p>
            <a:pPr marL="342900" marR="0" lvl="0" indent="-342900" algn="just">
              <a:lnSpc>
                <a:spcPct val="150000"/>
              </a:lnSpc>
              <a:spcBef>
                <a:spcPts val="0"/>
              </a:spcBef>
              <a:spcAft>
                <a:spcPts val="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human resources department can foster cultural diversity by ensuring that all employees have access to the same workplace facilities. </a:t>
            </a: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HR is prohibited from depriving anyone of their rights, and providing fair treatment is one of the department's top priorities.</a:t>
            </a:r>
          </a:p>
        </p:txBody>
      </p:sp>
      <p:pic>
        <p:nvPicPr>
          <p:cNvPr id="4100" name="Picture 4" descr="Download Free png Promote png 6 » PNG Image - DLPNG.com">
            <a:extLst>
              <a:ext uri="{FF2B5EF4-FFF2-40B4-BE49-F238E27FC236}">
                <a16:creationId xmlns:a16="http://schemas.microsoft.com/office/drawing/2014/main" id="{90501E6D-B83D-E8C8-39E7-547CE8BA34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274" y="1791653"/>
            <a:ext cx="3343275" cy="3686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4894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5BE802B-38EC-6B8B-F33B-71FC8ACD5206}"/>
              </a:ext>
            </a:extLst>
          </p:cNvPr>
          <p:cNvGrpSpPr/>
          <p:nvPr/>
        </p:nvGrpSpPr>
        <p:grpSpPr>
          <a:xfrm>
            <a:off x="0" y="6724650"/>
            <a:ext cx="12192000" cy="133350"/>
            <a:chOff x="0" y="6724650"/>
            <a:chExt cx="12192000" cy="133350"/>
          </a:xfrm>
        </p:grpSpPr>
        <p:sp>
          <p:nvSpPr>
            <p:cNvPr id="2" name="Rectangle 1">
              <a:extLst>
                <a:ext uri="{FF2B5EF4-FFF2-40B4-BE49-F238E27FC236}">
                  <a16:creationId xmlns:a16="http://schemas.microsoft.com/office/drawing/2014/main" id="{66BE281E-3843-60FD-D16D-867498E22428}"/>
                </a:ext>
              </a:extLst>
            </p:cNvPr>
            <p:cNvSpPr/>
            <p:nvPr/>
          </p:nvSpPr>
          <p:spPr>
            <a:xfrm>
              <a:off x="0" y="6724650"/>
              <a:ext cx="4695825" cy="133350"/>
            </a:xfrm>
            <a:prstGeom prst="rect">
              <a:avLst/>
            </a:prstGeom>
            <a:solidFill>
              <a:srgbClr val="6292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3AE8644-D294-F2F5-A2C7-DDAE6A0CD781}"/>
                </a:ext>
              </a:extLst>
            </p:cNvPr>
            <p:cNvSpPr/>
            <p:nvPr/>
          </p:nvSpPr>
          <p:spPr>
            <a:xfrm>
              <a:off x="4610100" y="6724650"/>
              <a:ext cx="4695825" cy="133350"/>
            </a:xfrm>
            <a:prstGeom prst="rect">
              <a:avLst/>
            </a:prstGeom>
            <a:solidFill>
              <a:srgbClr val="E76F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FDEAF21-FEAF-5A8B-8629-24D5047EA984}"/>
                </a:ext>
              </a:extLst>
            </p:cNvPr>
            <p:cNvSpPr/>
            <p:nvPr/>
          </p:nvSpPr>
          <p:spPr>
            <a:xfrm>
              <a:off x="7496175" y="6724650"/>
              <a:ext cx="4695825" cy="133350"/>
            </a:xfrm>
            <a:prstGeom prst="rect">
              <a:avLst/>
            </a:prstGeom>
            <a:solidFill>
              <a:srgbClr val="544B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Rectangle 8">
            <a:extLst>
              <a:ext uri="{FF2B5EF4-FFF2-40B4-BE49-F238E27FC236}">
                <a16:creationId xmlns:a16="http://schemas.microsoft.com/office/drawing/2014/main" id="{5A6AEED4-E02D-EB14-8C2B-49A2B3505AB0}"/>
              </a:ext>
            </a:extLst>
          </p:cNvPr>
          <p:cNvSpPr/>
          <p:nvPr/>
        </p:nvSpPr>
        <p:spPr>
          <a:xfrm>
            <a:off x="0" y="419100"/>
            <a:ext cx="12192000" cy="752475"/>
          </a:xfrm>
          <a:prstGeom prst="rect">
            <a:avLst/>
          </a:prstGeom>
          <a:solidFill>
            <a:srgbClr val="544B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07000"/>
              </a:lnSpc>
              <a:spcBef>
                <a:spcPts val="1200"/>
              </a:spcBef>
              <a:spcAft>
                <a:spcPts val="0"/>
              </a:spcAft>
            </a:pPr>
            <a:r>
              <a:rPr lang="en-US" sz="4000" b="1" kern="100" dirty="0">
                <a:solidFill>
                  <a:schemeClr val="accent4">
                    <a:lumMod val="60000"/>
                    <a:lumOff val="4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p:txBody>
      </p:sp>
      <p:sp>
        <p:nvSpPr>
          <p:cNvPr id="6" name="TextBox 5">
            <a:extLst>
              <a:ext uri="{FF2B5EF4-FFF2-40B4-BE49-F238E27FC236}">
                <a16:creationId xmlns:a16="http://schemas.microsoft.com/office/drawing/2014/main" id="{07B73971-E9EC-6F58-377A-2A8BCFA888CA}"/>
              </a:ext>
            </a:extLst>
          </p:cNvPr>
          <p:cNvSpPr txBox="1"/>
          <p:nvPr/>
        </p:nvSpPr>
        <p:spPr>
          <a:xfrm>
            <a:off x="1268730" y="2487930"/>
            <a:ext cx="10258425" cy="2535566"/>
          </a:xfrm>
          <a:prstGeom prst="rect">
            <a:avLst/>
          </a:prstGeom>
          <a:solidFill>
            <a:schemeClr val="accent4">
              <a:lumMod val="20000"/>
              <a:lumOff val="80000"/>
            </a:schemeClr>
          </a:solidFill>
        </p:spPr>
        <p:txBody>
          <a:bodyPr wrap="square">
            <a:spAutoFit/>
          </a:bodyPr>
          <a:lstStyle/>
          <a:p>
            <a:pPr marL="0" marR="0" algn="just">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concept of a flexible work environment is becoming increasingly significant in contemporary HR practices. The contentment of one's workforce is an essential component for the success of any company during the course of its existence. In light of this, it is important to provide employees with a certain amount of freedom and independence in order to keep them happy. The HR department plays a significant role in the development of employee-friendly work environments. The department of human resources is in charge of fostering work flexibility and diversity within the organization.</a:t>
            </a:r>
          </a:p>
        </p:txBody>
      </p:sp>
    </p:spTree>
    <p:extLst>
      <p:ext uri="{BB962C8B-B14F-4D97-AF65-F5344CB8AC3E}">
        <p14:creationId xmlns:p14="http://schemas.microsoft.com/office/powerpoint/2010/main" val="4124486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5BE802B-38EC-6B8B-F33B-71FC8ACD5206}"/>
              </a:ext>
            </a:extLst>
          </p:cNvPr>
          <p:cNvGrpSpPr/>
          <p:nvPr/>
        </p:nvGrpSpPr>
        <p:grpSpPr>
          <a:xfrm>
            <a:off x="0" y="6724650"/>
            <a:ext cx="12192000" cy="133350"/>
            <a:chOff x="0" y="6724650"/>
            <a:chExt cx="12192000" cy="133350"/>
          </a:xfrm>
        </p:grpSpPr>
        <p:sp>
          <p:nvSpPr>
            <p:cNvPr id="2" name="Rectangle 1">
              <a:extLst>
                <a:ext uri="{FF2B5EF4-FFF2-40B4-BE49-F238E27FC236}">
                  <a16:creationId xmlns:a16="http://schemas.microsoft.com/office/drawing/2014/main" id="{66BE281E-3843-60FD-D16D-867498E22428}"/>
                </a:ext>
              </a:extLst>
            </p:cNvPr>
            <p:cNvSpPr/>
            <p:nvPr/>
          </p:nvSpPr>
          <p:spPr>
            <a:xfrm>
              <a:off x="0" y="6724650"/>
              <a:ext cx="4695825" cy="133350"/>
            </a:xfrm>
            <a:prstGeom prst="rect">
              <a:avLst/>
            </a:prstGeom>
            <a:solidFill>
              <a:srgbClr val="6292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3AE8644-D294-F2F5-A2C7-DDAE6A0CD781}"/>
                </a:ext>
              </a:extLst>
            </p:cNvPr>
            <p:cNvSpPr/>
            <p:nvPr/>
          </p:nvSpPr>
          <p:spPr>
            <a:xfrm>
              <a:off x="4610100" y="6724650"/>
              <a:ext cx="4695825" cy="133350"/>
            </a:xfrm>
            <a:prstGeom prst="rect">
              <a:avLst/>
            </a:prstGeom>
            <a:solidFill>
              <a:srgbClr val="E76F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EFDEAF21-FEAF-5A8B-8629-24D5047EA984}"/>
                </a:ext>
              </a:extLst>
            </p:cNvPr>
            <p:cNvSpPr/>
            <p:nvPr/>
          </p:nvSpPr>
          <p:spPr>
            <a:xfrm>
              <a:off x="7496175" y="6724650"/>
              <a:ext cx="4695825" cy="133350"/>
            </a:xfrm>
            <a:prstGeom prst="rect">
              <a:avLst/>
            </a:prstGeom>
            <a:solidFill>
              <a:srgbClr val="544B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Rectangle 8">
            <a:extLst>
              <a:ext uri="{FF2B5EF4-FFF2-40B4-BE49-F238E27FC236}">
                <a16:creationId xmlns:a16="http://schemas.microsoft.com/office/drawing/2014/main" id="{5A6AEED4-E02D-EB14-8C2B-49A2B3505AB0}"/>
              </a:ext>
            </a:extLst>
          </p:cNvPr>
          <p:cNvSpPr/>
          <p:nvPr/>
        </p:nvSpPr>
        <p:spPr>
          <a:xfrm>
            <a:off x="0" y="419100"/>
            <a:ext cx="12192000" cy="752475"/>
          </a:xfrm>
          <a:prstGeom prst="rect">
            <a:avLst/>
          </a:prstGeom>
          <a:solidFill>
            <a:srgbClr val="544B3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107000"/>
              </a:lnSpc>
              <a:spcBef>
                <a:spcPts val="1200"/>
              </a:spcBef>
              <a:spcAft>
                <a:spcPts val="0"/>
              </a:spcAft>
            </a:pPr>
            <a:r>
              <a:rPr lang="en-US" sz="4000" b="1" kern="100" dirty="0">
                <a:solidFill>
                  <a:schemeClr val="accent4">
                    <a:lumMod val="60000"/>
                    <a:lumOff val="4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p>
        </p:txBody>
      </p:sp>
      <p:sp>
        <p:nvSpPr>
          <p:cNvPr id="7" name="TextBox 6">
            <a:extLst>
              <a:ext uri="{FF2B5EF4-FFF2-40B4-BE49-F238E27FC236}">
                <a16:creationId xmlns:a16="http://schemas.microsoft.com/office/drawing/2014/main" id="{BC2B8C04-F065-0CFE-B56A-71F7EC86BBA6}"/>
              </a:ext>
            </a:extLst>
          </p:cNvPr>
          <p:cNvSpPr txBox="1"/>
          <p:nvPr/>
        </p:nvSpPr>
        <p:spPr>
          <a:xfrm>
            <a:off x="140970" y="1245951"/>
            <a:ext cx="11498580" cy="5612049"/>
          </a:xfrm>
          <a:prstGeom prst="rect">
            <a:avLst/>
          </a:prstGeom>
          <a:noFill/>
        </p:spPr>
        <p:txBody>
          <a:bodyPr wrap="square">
            <a:spAutoFit/>
          </a:bodyPr>
          <a:lstStyle/>
          <a:p>
            <a:pPr marL="0" marR="0" algn="just">
              <a:lnSpc>
                <a:spcPct val="150000"/>
              </a:lnSpc>
              <a:spcBef>
                <a:spcPts val="0"/>
              </a:spcBef>
              <a:spcAft>
                <a:spcPts val="800"/>
              </a:spcAft>
            </a:pP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Angelici</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Profeta</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2020. Smart-working: Work flexibility without constraints.</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Beno, M., 2018, November. Work flexibility, telepresence in the office for remote workers: A case study from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austria</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Conference on Multi-disciplinary Trends in Artificial Intelligence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(pp. 19-31). Springer, Cham. </a:t>
            </a:r>
          </a:p>
          <a:p>
            <a:pPr marL="0" marR="0" algn="just">
              <a:lnSpc>
                <a:spcPct val="150000"/>
              </a:lnSpc>
              <a:spcBef>
                <a:spcPts val="0"/>
              </a:spcBef>
              <a:spcAft>
                <a:spcPts val="800"/>
              </a:spcAft>
            </a:pP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Buruck</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Pfarr</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A.L.,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Penz</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Wekenborg</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Rothe</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 and Walther, A., 2020. The Influence of workload and work flexibility on work-life conflict and the role of emotional exhaustion.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Behavioral Sciences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10</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(11), p.174. </a:t>
            </a:r>
          </a:p>
          <a:p>
            <a:pPr marL="0" marR="0" algn="just">
              <a:lnSpc>
                <a:spcPct val="150000"/>
              </a:lnSpc>
              <a:spcBef>
                <a:spcPts val="0"/>
              </a:spcBef>
              <a:spcAft>
                <a:spcPts val="800"/>
              </a:spcAft>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Chatterjee, S., Chaudhuri, R. and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Vrontis</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2022. Does remote work flexibility enhance organization performance? Moderating role of organization policy and top management support.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139</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pp.1501-1512. </a:t>
            </a:r>
          </a:p>
          <a:p>
            <a:pPr marL="0" marR="0" algn="just">
              <a:lnSpc>
                <a:spcPct val="150000"/>
              </a:lnSpc>
              <a:spcBef>
                <a:spcPts val="0"/>
              </a:spcBef>
              <a:spcAft>
                <a:spcPts val="800"/>
              </a:spcAft>
            </a:pP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Davidescu</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A.A.,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Apostu</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S.A., Paul, A. and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Casuneanu</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 2020. Work flexibility, job satisfaction, and job performance among Romanian employees—Implications for sustainable human resource management.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12</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(15), p.6086. </a:t>
            </a:r>
          </a:p>
          <a:p>
            <a:pPr marL="0" marR="0" algn="just">
              <a:lnSpc>
                <a:spcPct val="150000"/>
              </a:lnSpc>
              <a:spcBef>
                <a:spcPts val="0"/>
              </a:spcBef>
              <a:spcAft>
                <a:spcPts val="800"/>
              </a:spcAft>
            </a:pPr>
            <a:r>
              <a:rPr lang="en-US"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Kang, S.K. and Kaplan, S., 2019. Working toward gender diversity and inclusion in medicine: myths and solutions.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The Lancet</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393</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(10171), pp.579-586. </a:t>
            </a:r>
          </a:p>
          <a:p>
            <a:pPr marL="0" marR="0" algn="just">
              <a:lnSpc>
                <a:spcPct val="150000"/>
              </a:lnSpc>
              <a:spcBef>
                <a:spcPts val="0"/>
              </a:spcBef>
              <a:spcAft>
                <a:spcPts val="800"/>
              </a:spcAft>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 W., Tang, H., Ma, H., Zhang, J. and Zhang, N., 2021. Work flexibility-ability and work–family conflict: the joint role of willingness and worry.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Journal of Managerial Psychology</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36</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(8), pp.606-619. </a:t>
            </a:r>
          </a:p>
          <a:p>
            <a:pPr marL="0" marR="0" algn="just">
              <a:lnSpc>
                <a:spcPct val="150000"/>
              </a:lnSpc>
              <a:spcBef>
                <a:spcPts val="0"/>
              </a:spcBef>
              <a:spcAft>
                <a:spcPts val="800"/>
              </a:spcAft>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 X., 2018, July. The effect mechanism of work flexibility on employee job satisfaction. In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Journal of Physics: Conference Series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(Vol. 1053, No. 1, p. 012105). IOP Publishing. </a:t>
            </a:r>
          </a:p>
          <a:p>
            <a:pPr marL="0" marR="0" algn="just">
              <a:lnSpc>
                <a:spcPct val="150000"/>
              </a:lnSpc>
              <a:spcBef>
                <a:spcPts val="0"/>
              </a:spcBef>
              <a:spcAft>
                <a:spcPts val="800"/>
              </a:spcAft>
            </a:pPr>
            <a:r>
              <a:rPr lang="en-US"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Mitchell, M., Baker, D., </a:t>
            </a:r>
            <a:r>
              <a:rPr lang="en-US"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Moorosi</a:t>
            </a:r>
            <a:r>
              <a:rPr lang="en-US"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Denton, E., Hutchinson, B., Hanna, A., </a:t>
            </a:r>
            <a:r>
              <a:rPr lang="en-US" sz="12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Gebru</a:t>
            </a:r>
            <a:r>
              <a:rPr lang="en-US" sz="12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 and Morgenstern, J., 2020, February. Diversity and inclusion metrics in subset selection. In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Proceedings of the AAAI/ACM Conference on AI, Ethics, and Society</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(pp. 117-123).</a:t>
            </a:r>
          </a:p>
          <a:p>
            <a:pPr marL="0" marR="0" algn="just">
              <a:lnSpc>
                <a:spcPct val="150000"/>
              </a:lnSpc>
              <a:spcBef>
                <a:spcPts val="0"/>
              </a:spcBef>
              <a:spcAft>
                <a:spcPts val="800"/>
              </a:spcAft>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Ray, T.K. and Pana-</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Cryan</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2021. Work flexibility and work-related well-being.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environmental research and public health</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18</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(6), p.3254. </a:t>
            </a:r>
          </a:p>
        </p:txBody>
      </p:sp>
    </p:spTree>
    <p:extLst>
      <p:ext uri="{BB962C8B-B14F-4D97-AF65-F5344CB8AC3E}">
        <p14:creationId xmlns:p14="http://schemas.microsoft.com/office/powerpoint/2010/main" val="11478959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2873</Words>
  <Application>Microsoft Office PowerPoint</Application>
  <PresentationFormat>Widescreen</PresentationFormat>
  <Paragraphs>110</Paragraphs>
  <Slides>10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Calibri Light</vt:lpstr>
      <vt:lpstr>Lexend SemiBold</vt:lpstr>
      <vt:lpstr>Montserrat</vt:lpstr>
      <vt:lpstr>Symbol</vt:lpstr>
      <vt:lpstr>Times New Roman</vt:lpstr>
      <vt:lpstr>Office Theme</vt:lpstr>
      <vt:lpstr>LCBB5004 Managing People  Welcome to the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  Welcome to the Presentation   </dc:title>
  <dc:creator>Kazi Rifat Mahmud</dc:creator>
  <cp:lastModifiedBy>Talent Care Edu</cp:lastModifiedBy>
  <cp:revision>2</cp:revision>
  <dcterms:created xsi:type="dcterms:W3CDTF">2022-11-05T18:29:24Z</dcterms:created>
  <dcterms:modified xsi:type="dcterms:W3CDTF">2022-11-07T04:39:45Z</dcterms:modified>
</cp:coreProperties>
</file>