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10.jpg" ContentType="image/jpg"/>
  <Override PartName="/ppt/media/image11.jpg" ContentType="image/jpg"/>
  <Override PartName="/ppt/media/image12.jpg" ContentType="image/jpg"/>
  <Override PartName="/ppt/media/image13.jpg" ContentType="image/jpg"/>
  <Override PartName="/ppt/media/image14.jpg" ContentType="image/jpg"/>
  <Override PartName="/ppt/media/image16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5"/>
  </p:notesMasterIdLst>
  <p:sldIdLst>
    <p:sldId id="258" r:id="rId6"/>
    <p:sldId id="367" r:id="rId7"/>
    <p:sldId id="396" r:id="rId8"/>
    <p:sldId id="366" r:id="rId9"/>
    <p:sldId id="383" r:id="rId10"/>
    <p:sldId id="385" r:id="rId11"/>
    <p:sldId id="384" r:id="rId12"/>
    <p:sldId id="386" r:id="rId13"/>
    <p:sldId id="387" r:id="rId14"/>
    <p:sldId id="390" r:id="rId15"/>
    <p:sldId id="264" r:id="rId16"/>
    <p:sldId id="389" r:id="rId17"/>
    <p:sldId id="391" r:id="rId18"/>
    <p:sldId id="395" r:id="rId19"/>
    <p:sldId id="392" r:id="rId20"/>
    <p:sldId id="393" r:id="rId21"/>
    <p:sldId id="373" r:id="rId22"/>
    <p:sldId id="374" r:id="rId23"/>
    <p:sldId id="375" r:id="rId24"/>
    <p:sldId id="380" r:id="rId25"/>
    <p:sldId id="381" r:id="rId26"/>
    <p:sldId id="376" r:id="rId27"/>
    <p:sldId id="382" r:id="rId28"/>
    <p:sldId id="397" r:id="rId29"/>
    <p:sldId id="398" r:id="rId30"/>
    <p:sldId id="399" r:id="rId31"/>
    <p:sldId id="400" r:id="rId32"/>
    <p:sldId id="402" r:id="rId33"/>
    <p:sldId id="401" r:id="rId3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15" autoAdjust="0"/>
    <p:restoredTop sz="94643" autoAdjust="0"/>
  </p:normalViewPr>
  <p:slideViewPr>
    <p:cSldViewPr snapToGrid="0">
      <p:cViewPr varScale="1">
        <p:scale>
          <a:sx n="58" d="100"/>
          <a:sy n="58" d="100"/>
        </p:scale>
        <p:origin x="67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mysalary.co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mi.org/" TargetMode="External"/><Relationship Id="rId2" Type="http://schemas.openxmlformats.org/officeDocument/2006/relationships/hyperlink" Target="http://www.apm.org.uk/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nce2.com/" TargetMode="External"/><Relationship Id="rId2" Type="http://schemas.openxmlformats.org/officeDocument/2006/relationships/hyperlink" Target="http://www.ogc.gov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1 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Introduction to Project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Projects Management</a:t>
            </a:r>
          </a:p>
          <a:p>
            <a:r>
              <a:rPr lang="en-GB" b="1" dirty="0">
                <a:solidFill>
                  <a:srgbClr val="FF0000"/>
                </a:solidFill>
              </a:rPr>
              <a:t>BALM 5003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6754" y="705394"/>
            <a:ext cx="8869680" cy="1298479"/>
          </a:xfrm>
        </p:spPr>
        <p:txBody>
          <a:bodyPr anchor="t"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What is your previous experience in Project Management? 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EC358C3-91E9-4528-8314-7ACD31668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2ACC717-0E81-46B8-AC15-3ECE6F773B2D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727908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9C54C-35BD-4738-9C15-42D061394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b="1" dirty="0">
                <a:solidFill>
                  <a:prstClr val="black"/>
                </a:solidFill>
              </a:rPr>
              <a:t>Some initial perspectives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CDE61A-117E-4383-852C-14F15D909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B5DF6D-C216-4014-A6C8-CD22877198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5" y="2005806"/>
            <a:ext cx="7943850" cy="3105150"/>
          </a:xfrm>
          <a:prstGeom prst="rect">
            <a:avLst/>
          </a:prstGeom>
        </p:spPr>
      </p:pic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F9FEACDC-8EA4-4302-80F5-1CC9D035F5C3}"/>
              </a:ext>
            </a:extLst>
          </p:cNvPr>
          <p:cNvSpPr txBox="1">
            <a:spLocks/>
          </p:cNvSpPr>
          <p:nvPr/>
        </p:nvSpPr>
        <p:spPr>
          <a:xfrm>
            <a:off x="600075" y="-16910"/>
            <a:ext cx="6632129" cy="123611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400" i="1" dirty="0"/>
              <a:t>Are these projects?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400" i="1" dirty="0"/>
              <a:t>Discuss.</a:t>
            </a:r>
          </a:p>
        </p:txBody>
      </p:sp>
    </p:spTree>
    <p:extLst>
      <p:ext uri="{BB962C8B-B14F-4D97-AF65-F5344CB8AC3E}">
        <p14:creationId xmlns:p14="http://schemas.microsoft.com/office/powerpoint/2010/main" val="252486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672337"/>
            <a:ext cx="8647610" cy="415498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After completion of this session, you should be able to: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Describe the importance of project management in modern  society and organisations.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Explain the multi-disciplinary nature of projects.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Describe the following: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What is a project,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Routine vs. project work,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Programs in relation to projects, and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Integrated project management.</a:t>
            </a:r>
          </a:p>
        </p:txBody>
      </p:sp>
    </p:spTree>
    <p:extLst>
      <p:ext uri="{BB962C8B-B14F-4D97-AF65-F5344CB8AC3E}">
        <p14:creationId xmlns:p14="http://schemas.microsoft.com/office/powerpoint/2010/main" val="739298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858A5-A791-4F55-A0A0-3654D2DBD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C31D086F-C960-4AB5-81C3-75822821F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233695"/>
            <a:ext cx="8229600" cy="1143000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What then is a Project?</a:t>
            </a:r>
            <a:endParaRPr lang="en-US" altLang="ja-JP" sz="3200" dirty="0">
              <a:latin typeface="+mn-lt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0EC1F0BD-7329-4C59-9501-03867FDF3E23}"/>
              </a:ext>
            </a:extLst>
          </p:cNvPr>
          <p:cNvSpPr/>
          <p:nvPr/>
        </p:nvSpPr>
        <p:spPr>
          <a:xfrm rot="16200000">
            <a:off x="3792987" y="-919448"/>
            <a:ext cx="1558025" cy="691941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1573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45381-471E-4091-A348-2C0140164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ACCA87-5573-458D-858B-BB7A2AA4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Definitions … 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CE9A54FF-C048-4A6B-891F-7221F29F746C}"/>
              </a:ext>
            </a:extLst>
          </p:cNvPr>
          <p:cNvSpPr txBox="1"/>
          <p:nvPr/>
        </p:nvSpPr>
        <p:spPr>
          <a:xfrm>
            <a:off x="320723" y="1154828"/>
            <a:ext cx="8574958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sz="2400" spc="-30" dirty="0">
                <a:cs typeface="Arial" panose="020B0604020202020204" pitchFamily="34" charset="0"/>
              </a:rPr>
              <a:t>“a </a:t>
            </a:r>
            <a:r>
              <a:rPr sz="2400" spc="-10" dirty="0">
                <a:cs typeface="Arial" panose="020B0604020202020204" pitchFamily="34" charset="0"/>
              </a:rPr>
              <a:t>project </a:t>
            </a:r>
            <a:r>
              <a:rPr sz="2400" dirty="0">
                <a:cs typeface="Arial" panose="020B0604020202020204" pitchFamily="34" charset="0"/>
              </a:rPr>
              <a:t>is a </a:t>
            </a:r>
            <a:r>
              <a:rPr sz="2400" b="1" spc="-5" dirty="0">
                <a:cs typeface="Arial" panose="020B0604020202020204" pitchFamily="34" charset="0"/>
              </a:rPr>
              <a:t>unique </a:t>
            </a:r>
            <a:r>
              <a:rPr sz="2400" spc="-15" dirty="0">
                <a:cs typeface="Arial" panose="020B0604020202020204" pitchFamily="34" charset="0"/>
              </a:rPr>
              <a:t>venture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b="1" spc="-5" dirty="0">
                <a:cs typeface="Arial" panose="020B0604020202020204" pitchFamily="34" charset="0"/>
              </a:rPr>
              <a:t>beginning </a:t>
            </a:r>
            <a:r>
              <a:rPr sz="2400" b="1" dirty="0">
                <a:cs typeface="Arial" panose="020B0604020202020204" pitchFamily="34" charset="0"/>
              </a:rPr>
              <a:t>and an </a:t>
            </a:r>
            <a:r>
              <a:rPr sz="2400" b="1" spc="-10" dirty="0">
                <a:cs typeface="Arial" panose="020B0604020202020204" pitchFamily="34" charset="0"/>
              </a:rPr>
              <a:t>end</a:t>
            </a:r>
            <a:r>
              <a:rPr sz="2400" spc="-10" dirty="0">
                <a:cs typeface="Arial" panose="020B0604020202020204" pitchFamily="34" charset="0"/>
              </a:rPr>
              <a:t>,  conducted by </a:t>
            </a:r>
            <a:r>
              <a:rPr sz="2400" spc="-5" dirty="0">
                <a:cs typeface="Arial" panose="020B0604020202020204" pitchFamily="34" charset="0"/>
              </a:rPr>
              <a:t>people </a:t>
            </a:r>
            <a:r>
              <a:rPr sz="2400" spc="-15" dirty="0">
                <a:cs typeface="Arial" panose="020B0604020202020204" pitchFamily="34" charset="0"/>
              </a:rPr>
              <a:t>to </a:t>
            </a:r>
            <a:r>
              <a:rPr sz="2400" b="1" spc="-5" dirty="0">
                <a:cs typeface="Arial" panose="020B0604020202020204" pitchFamily="34" charset="0"/>
              </a:rPr>
              <a:t>meet </a:t>
            </a:r>
            <a:r>
              <a:rPr sz="2400" b="1" spc="-10" dirty="0">
                <a:cs typeface="Arial" panose="020B0604020202020204" pitchFamily="34" charset="0"/>
              </a:rPr>
              <a:t>established </a:t>
            </a:r>
            <a:r>
              <a:rPr sz="2400" b="1" spc="-5" dirty="0">
                <a:cs typeface="Arial" panose="020B0604020202020204" pitchFamily="34" charset="0"/>
              </a:rPr>
              <a:t>goals </a:t>
            </a:r>
            <a:r>
              <a:rPr sz="2400" dirty="0">
                <a:cs typeface="Arial" panose="020B0604020202020204" pitchFamily="34" charset="0"/>
              </a:rPr>
              <a:t>within  </a:t>
            </a:r>
            <a:r>
              <a:rPr sz="2400" spc="-15" dirty="0">
                <a:cs typeface="Arial" panose="020B0604020202020204" pitchFamily="34" charset="0"/>
              </a:rPr>
              <a:t>parameters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b="1" spc="-10" dirty="0">
                <a:cs typeface="Arial" panose="020B0604020202020204" pitchFamily="34" charset="0"/>
              </a:rPr>
              <a:t>cost, </a:t>
            </a:r>
            <a:r>
              <a:rPr sz="2400" b="1" dirty="0">
                <a:cs typeface="Arial" panose="020B0604020202020204" pitchFamily="34" charset="0"/>
              </a:rPr>
              <a:t>time and</a:t>
            </a:r>
            <a:r>
              <a:rPr sz="2400" b="1" spc="-20" dirty="0">
                <a:cs typeface="Arial" panose="020B0604020202020204" pitchFamily="34" charset="0"/>
              </a:rPr>
              <a:t> </a:t>
            </a:r>
            <a:r>
              <a:rPr sz="2400" b="1" spc="-5" dirty="0">
                <a:cs typeface="Arial" panose="020B0604020202020204" pitchFamily="34" charset="0"/>
              </a:rPr>
              <a:t>quality</a:t>
            </a:r>
            <a:r>
              <a:rPr sz="2400" spc="-5" dirty="0">
                <a:cs typeface="Arial" panose="020B0604020202020204" pitchFamily="34" charset="0"/>
              </a:rPr>
              <a:t>”</a:t>
            </a:r>
            <a:r>
              <a:rPr lang="en-US" sz="2400" spc="-5" dirty="0">
                <a:cs typeface="Arial" panose="020B0604020202020204" pitchFamily="34" charset="0"/>
              </a:rPr>
              <a:t> (</a:t>
            </a:r>
            <a:r>
              <a:rPr lang="en-GB" sz="2400" spc="-5" dirty="0">
                <a:cs typeface="Arial" panose="020B0604020202020204" pitchFamily="34" charset="0"/>
              </a:rPr>
              <a:t>PMI, 2004)</a:t>
            </a:r>
            <a:endParaRPr sz="24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marR="247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  <a:tab pos="1394460" algn="l"/>
              </a:tabLst>
            </a:pPr>
            <a:r>
              <a:rPr sz="2400" spc="-30" dirty="0">
                <a:cs typeface="Arial" panose="020B0604020202020204" pitchFamily="34" charset="0"/>
              </a:rPr>
              <a:t>“a </a:t>
            </a:r>
            <a:r>
              <a:rPr sz="2400" spc="-10" dirty="0">
                <a:cs typeface="Arial" panose="020B0604020202020204" pitchFamily="34" charset="0"/>
              </a:rPr>
              <a:t>project </a:t>
            </a:r>
            <a:r>
              <a:rPr sz="2400" dirty="0">
                <a:cs typeface="Arial" panose="020B0604020202020204" pitchFamily="34" charset="0"/>
              </a:rPr>
              <a:t>is a </a:t>
            </a:r>
            <a:r>
              <a:rPr sz="2400" spc="-5" dirty="0">
                <a:cs typeface="Arial" panose="020B0604020202020204" pitchFamily="34" charset="0"/>
              </a:rPr>
              <a:t>set of people </a:t>
            </a:r>
            <a:r>
              <a:rPr sz="2400" dirty="0">
                <a:cs typeface="Arial" panose="020B0604020202020204" pitchFamily="34" charset="0"/>
              </a:rPr>
              <a:t>and </a:t>
            </a:r>
            <a:r>
              <a:rPr sz="2400" spc="-5" dirty="0">
                <a:cs typeface="Arial" panose="020B0604020202020204" pitchFamily="34" charset="0"/>
              </a:rPr>
              <a:t>other </a:t>
            </a:r>
            <a:r>
              <a:rPr sz="2400" spc="-10" dirty="0">
                <a:cs typeface="Arial" panose="020B0604020202020204" pitchFamily="34" charset="0"/>
              </a:rPr>
              <a:t>resources  </a:t>
            </a:r>
            <a:r>
              <a:rPr sz="2400" b="1" spc="-10" dirty="0">
                <a:cs typeface="Arial" panose="020B0604020202020204" pitchFamily="34" charset="0"/>
              </a:rPr>
              <a:t>temporarily </a:t>
            </a:r>
            <a:r>
              <a:rPr sz="2400" dirty="0">
                <a:cs typeface="Arial" panose="020B0604020202020204" pitchFamily="34" charset="0"/>
              </a:rPr>
              <a:t>assembled </a:t>
            </a:r>
            <a:r>
              <a:rPr sz="2400" spc="-15" dirty="0">
                <a:cs typeface="Arial" panose="020B0604020202020204" pitchFamily="34" charset="0"/>
              </a:rPr>
              <a:t>to </a:t>
            </a:r>
            <a:r>
              <a:rPr sz="2400" spc="-10" dirty="0">
                <a:cs typeface="Arial" panose="020B0604020202020204" pitchFamily="34" charset="0"/>
              </a:rPr>
              <a:t>reach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b="1" spc="-5" dirty="0">
                <a:cs typeface="Arial" panose="020B0604020202020204" pitchFamily="34" charset="0"/>
              </a:rPr>
              <a:t>specified objective</a:t>
            </a:r>
            <a:r>
              <a:rPr sz="2400" spc="-5" dirty="0">
                <a:cs typeface="Arial" panose="020B0604020202020204" pitchFamily="34" charset="0"/>
              </a:rPr>
              <a:t>,  normally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b="1" spc="-20" dirty="0">
                <a:cs typeface="Arial" panose="020B0604020202020204" pitchFamily="34" charset="0"/>
              </a:rPr>
              <a:t>fixed </a:t>
            </a:r>
            <a:r>
              <a:rPr sz="2400" b="1" spc="-10" dirty="0">
                <a:cs typeface="Arial" panose="020B0604020202020204" pitchFamily="34" charset="0"/>
              </a:rPr>
              <a:t>budget </a:t>
            </a:r>
            <a:r>
              <a:rPr sz="2400" dirty="0">
                <a:cs typeface="Arial" panose="020B0604020202020204" pitchFamily="34" charset="0"/>
              </a:rPr>
              <a:t>and with a </a:t>
            </a:r>
            <a:r>
              <a:rPr sz="2400" b="1" spc="-20" dirty="0">
                <a:cs typeface="Arial" panose="020B0604020202020204" pitchFamily="34" charset="0"/>
              </a:rPr>
              <a:t>fixed </a:t>
            </a:r>
            <a:r>
              <a:rPr sz="2400" b="1" dirty="0">
                <a:cs typeface="Arial" panose="020B0604020202020204" pitchFamily="34" charset="0"/>
              </a:rPr>
              <a:t>time  </a:t>
            </a:r>
            <a:r>
              <a:rPr sz="2400" b="1" spc="-5" dirty="0">
                <a:cs typeface="Arial" panose="020B0604020202020204" pitchFamily="34" charset="0"/>
              </a:rPr>
              <a:t>period</a:t>
            </a:r>
            <a:r>
              <a:rPr sz="2400" spc="-5" dirty="0">
                <a:cs typeface="Arial" panose="020B0604020202020204" pitchFamily="34" charset="0"/>
              </a:rPr>
              <a:t>.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Projects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10" dirty="0">
                <a:cs typeface="Arial" panose="020B0604020202020204" pitchFamily="34" charset="0"/>
              </a:rPr>
              <a:t>generally associated </a:t>
            </a:r>
            <a:r>
              <a:rPr sz="2400" dirty="0">
                <a:cs typeface="Arial" panose="020B0604020202020204" pitchFamily="34" charset="0"/>
              </a:rPr>
              <a:t>with </a:t>
            </a:r>
            <a:r>
              <a:rPr sz="2400" spc="-10" dirty="0">
                <a:cs typeface="Arial" panose="020B0604020202020204" pitchFamily="34" charset="0"/>
              </a:rPr>
              <a:t>products </a:t>
            </a:r>
            <a:r>
              <a:rPr sz="2400" spc="-5" dirty="0">
                <a:cs typeface="Arial" panose="020B0604020202020204" pitchFamily="34" charset="0"/>
              </a:rPr>
              <a:t>or  </a:t>
            </a:r>
            <a:r>
              <a:rPr sz="2400" spc="-10" dirty="0">
                <a:cs typeface="Arial" panose="020B0604020202020204" pitchFamily="34" charset="0"/>
              </a:rPr>
              <a:t>procedures that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5" dirty="0">
                <a:cs typeface="Arial" panose="020B0604020202020204" pitchFamily="34" charset="0"/>
              </a:rPr>
              <a:t>being </a:t>
            </a:r>
            <a:r>
              <a:rPr sz="2400" b="1" dirty="0">
                <a:cs typeface="Arial" panose="020B0604020202020204" pitchFamily="34" charset="0"/>
              </a:rPr>
              <a:t>done </a:t>
            </a:r>
            <a:r>
              <a:rPr sz="2400" b="1" spc="-15" dirty="0">
                <a:cs typeface="Arial" panose="020B0604020202020204" pitchFamily="34" charset="0"/>
              </a:rPr>
              <a:t>for </a:t>
            </a:r>
            <a:r>
              <a:rPr sz="2400" b="1" spc="-5" dirty="0">
                <a:cs typeface="Arial" panose="020B0604020202020204" pitchFamily="34" charset="0"/>
              </a:rPr>
              <a:t>the </a:t>
            </a:r>
            <a:r>
              <a:rPr sz="2400" b="1" spc="-15" dirty="0">
                <a:cs typeface="Arial" panose="020B0604020202020204" pitchFamily="34" charset="0"/>
              </a:rPr>
              <a:t>first </a:t>
            </a:r>
            <a:r>
              <a:rPr sz="2400" b="1" dirty="0">
                <a:cs typeface="Arial" panose="020B0604020202020204" pitchFamily="34" charset="0"/>
              </a:rPr>
              <a:t>time</a:t>
            </a:r>
            <a:r>
              <a:rPr sz="2400" b="1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or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known </a:t>
            </a:r>
            <a:r>
              <a:rPr sz="2400" spc="-10" dirty="0">
                <a:cs typeface="Arial" panose="020B0604020202020204" pitchFamily="34" charset="0"/>
              </a:rPr>
              <a:t>procedures that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5" dirty="0">
                <a:cs typeface="Arial" panose="020B0604020202020204" pitchFamily="34" charset="0"/>
              </a:rPr>
              <a:t>being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altered”</a:t>
            </a:r>
            <a:r>
              <a:rPr lang="en-GB" sz="2400" spc="-10" dirty="0">
                <a:cs typeface="Arial" panose="020B0604020202020204" pitchFamily="34" charset="0"/>
              </a:rPr>
              <a:t> (Pinto, 2010)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869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D6746B-AAD1-4356-871A-0DBBEEF5C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46944EAD-3FB8-4F57-B8EB-9ED060387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What is a Project?</a:t>
            </a:r>
            <a:endParaRPr lang="en-US" altLang="ja-JP" sz="3200" dirty="0">
              <a:latin typeface="+mn-lt"/>
            </a:endParaRPr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F9F62A7A-FFDD-4E7F-AF2D-8C5FA2863B8D}"/>
              </a:ext>
            </a:extLst>
          </p:cNvPr>
          <p:cNvSpPr txBox="1"/>
          <p:nvPr/>
        </p:nvSpPr>
        <p:spPr>
          <a:xfrm>
            <a:off x="320722" y="901338"/>
            <a:ext cx="8366077" cy="3229089"/>
          </a:xfrm>
          <a:prstGeom prst="rect">
            <a:avLst/>
          </a:prstGeom>
        </p:spPr>
        <p:txBody>
          <a:bodyPr vert="horz" wrap="square" lIns="0" tIns="1778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dirty="0">
                <a:cs typeface="Arial" panose="020B0604020202020204" pitchFamily="34" charset="0"/>
              </a:rPr>
              <a:t>Major </a:t>
            </a:r>
            <a:r>
              <a:rPr sz="2400" spc="-10" dirty="0">
                <a:cs typeface="Arial" panose="020B0604020202020204" pitchFamily="34" charset="0"/>
              </a:rPr>
              <a:t>Characteristics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dirty="0">
                <a:cs typeface="Arial" panose="020B0604020202020204" pitchFamily="34" charset="0"/>
              </a:rPr>
              <a:t>a</a:t>
            </a:r>
            <a:r>
              <a:rPr sz="2400" spc="-7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</a:t>
            </a:r>
            <a:r>
              <a:rPr sz="2400" dirty="0">
                <a:cs typeface="Arial" panose="020B0604020202020204" pitchFamily="34" charset="0"/>
              </a:rPr>
              <a:t>an </a:t>
            </a:r>
            <a:r>
              <a:rPr sz="2400" spc="-5" dirty="0">
                <a:cs typeface="Arial" panose="020B0604020202020204" pitchFamily="34" charset="0"/>
              </a:rPr>
              <a:t>established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objective;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15" dirty="0">
                <a:cs typeface="Arial" panose="020B0604020202020204" pitchFamily="34" charset="0"/>
              </a:rPr>
              <a:t>life </a:t>
            </a:r>
            <a:r>
              <a:rPr sz="2400" spc="-5" dirty="0">
                <a:cs typeface="Arial" panose="020B0604020202020204" pitchFamily="34" charset="0"/>
              </a:rPr>
              <a:t>span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spc="-5" dirty="0">
                <a:cs typeface="Arial" panose="020B0604020202020204" pitchFamily="34" charset="0"/>
              </a:rPr>
              <a:t>beginning </a:t>
            </a:r>
            <a:r>
              <a:rPr sz="2400" dirty="0">
                <a:cs typeface="Arial" panose="020B0604020202020204" pitchFamily="34" charset="0"/>
              </a:rPr>
              <a:t>and an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end;</a:t>
            </a:r>
          </a:p>
          <a:p>
            <a:pPr marL="812165" lvl="1" indent="-342900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5" dirty="0">
                <a:cs typeface="Arial" panose="020B0604020202020204" pitchFamily="34" charset="0"/>
              </a:rPr>
              <a:t>Involves </a:t>
            </a:r>
            <a:r>
              <a:rPr sz="2400" spc="-5" dirty="0">
                <a:cs typeface="Arial" panose="020B0604020202020204" pitchFamily="34" charset="0"/>
              </a:rPr>
              <a:t>doing something </a:t>
            </a:r>
            <a:r>
              <a:rPr sz="2400" spc="-10" dirty="0">
                <a:cs typeface="Arial" panose="020B0604020202020204" pitchFamily="34" charset="0"/>
              </a:rPr>
              <a:t>never </a:t>
            </a:r>
            <a:r>
              <a:rPr sz="2400" spc="-5" dirty="0">
                <a:cs typeface="Arial" panose="020B0604020202020204" pitchFamily="34" charset="0"/>
              </a:rPr>
              <a:t>been done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before;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specific </a:t>
            </a:r>
            <a:r>
              <a:rPr sz="2400" dirty="0">
                <a:cs typeface="Arial" panose="020B0604020202020204" pitchFamily="34" charset="0"/>
              </a:rPr>
              <a:t>time, </a:t>
            </a:r>
            <a:r>
              <a:rPr sz="2400" spc="-15" dirty="0">
                <a:cs typeface="Arial" panose="020B0604020202020204" pitchFamily="34" charset="0"/>
              </a:rPr>
              <a:t>cost, </a:t>
            </a:r>
            <a:r>
              <a:rPr sz="2400" dirty="0">
                <a:cs typeface="Arial" panose="020B0604020202020204" pitchFamily="34" charset="0"/>
              </a:rPr>
              <a:t>and </a:t>
            </a:r>
            <a:r>
              <a:rPr sz="2400" spc="-10" dirty="0">
                <a:cs typeface="Arial" panose="020B0604020202020204" pitchFamily="34" charset="0"/>
              </a:rPr>
              <a:t>performance requirements.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Requires across-the-organi</a:t>
            </a:r>
            <a:r>
              <a:rPr lang="en-US" sz="2400" spc="-10" dirty="0">
                <a:cs typeface="Arial" panose="020B0604020202020204" pitchFamily="34" charset="0"/>
              </a:rPr>
              <a:t>s</a:t>
            </a:r>
            <a:r>
              <a:rPr sz="2400" spc="-10" dirty="0">
                <a:cs typeface="Arial" panose="020B0604020202020204" pitchFamily="34" charset="0"/>
              </a:rPr>
              <a:t>ational</a:t>
            </a:r>
            <a:r>
              <a:rPr sz="2400" spc="-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participation;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681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568035-F3A2-4C8D-99A1-3E4EC51EB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AA2C2CB9-943B-430A-BE23-4262BB832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Features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57780A-A527-4519-AD1C-024D944FA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725915"/>
            <a:ext cx="8991600" cy="47392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Purpose or outcome to achieve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Specific outputs to deliver at specific times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Clear sequence of activities / stages / life cycle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specific stakeholders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a specific budget, schedule and resources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Implemented by a Project Manager and Pro. Mgt. Team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temporary - has a commencement and end date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Involves uncertainties - due to uniqueness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16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7CF128-9D9F-42F2-B4C4-22C002BF9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0C8B06C-88C8-4F82-9A33-CF69CEC60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Processes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E42F9DC-A222-4BDB-9DA2-4E9F6DFBC1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272658"/>
              </p:ext>
            </p:extLst>
          </p:nvPr>
        </p:nvGraphicFramePr>
        <p:xfrm>
          <a:off x="190500" y="837062"/>
          <a:ext cx="8763000" cy="4338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2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3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One-off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Varies little day-to-day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Specific deliverables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Measured by quantity produced</a:t>
                      </a:r>
                    </a:p>
                    <a:p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restrictions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On-going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Many tasks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Tasks fit within functional boundaries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Multi-function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Interfaces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between functional departments well defined 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8828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CF940A-9385-4CBA-8B51-CEFBA4B65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7E3C8BF5-2057-4D2A-B9B7-6BEBD442E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Routine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52656C5-9EF8-408C-BE2A-E2BD0DF3E6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383121"/>
              </p:ext>
            </p:extLst>
          </p:nvPr>
        </p:nvGraphicFramePr>
        <p:xfrm>
          <a:off x="190500" y="878005"/>
          <a:ext cx="8763000" cy="4546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81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piece of course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Taking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Developing a supply-chain information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a supply-chain request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a new piano piece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Practicing scales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the piano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Designing an iPod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that is approximately 2 x 4 inches, interfaces with PC, and stores 10,000 songs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 manufacture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Apple iPod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2006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/>
          <p:cNvSpPr/>
          <p:nvPr/>
        </p:nvSpPr>
        <p:spPr>
          <a:xfrm rot="20206936">
            <a:off x="1478420" y="1042460"/>
            <a:ext cx="1558555" cy="377135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146266" y="1032345"/>
            <a:ext cx="0" cy="4343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cxnSpLocks/>
          </p:cNvCxnSpPr>
          <p:nvPr/>
        </p:nvCxnSpPr>
        <p:spPr>
          <a:xfrm flipV="1">
            <a:off x="1129485" y="5329541"/>
            <a:ext cx="6972167" cy="65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45877" y="672168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High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4933" y="5253337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Low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77132" y="5249420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High</a:t>
            </a:r>
          </a:p>
        </p:txBody>
      </p:sp>
      <p:sp>
        <p:nvSpPr>
          <p:cNvPr id="12" name="TextBox 11"/>
          <p:cNvSpPr txBox="1"/>
          <p:nvPr/>
        </p:nvSpPr>
        <p:spPr>
          <a:xfrm rot="16200000">
            <a:off x="-719120" y="2821631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Uniqueness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36620" y="5638800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Repetitiveness</a:t>
            </a:r>
          </a:p>
        </p:txBody>
      </p:sp>
      <p:sp>
        <p:nvSpPr>
          <p:cNvPr id="15" name="Oval 14"/>
          <p:cNvSpPr/>
          <p:nvPr/>
        </p:nvSpPr>
        <p:spPr>
          <a:xfrm rot="6018814">
            <a:off x="4503843" y="1742251"/>
            <a:ext cx="1199721" cy="5433419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1576894" y="1569895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Space Station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353889" y="3609840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Housing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087586" y="4021288"/>
            <a:ext cx="4027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Motor Manufacturing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626987" y="4704856"/>
            <a:ext cx="3196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Coin Manufacturing</a:t>
            </a:r>
          </a:p>
        </p:txBody>
      </p:sp>
      <p:sp>
        <p:nvSpPr>
          <p:cNvPr id="20" name="Arc 19"/>
          <p:cNvSpPr/>
          <p:nvPr/>
        </p:nvSpPr>
        <p:spPr>
          <a:xfrm rot="10455507">
            <a:off x="1303421" y="-1000295"/>
            <a:ext cx="7276210" cy="6290914"/>
          </a:xfrm>
          <a:prstGeom prst="arc">
            <a:avLst>
              <a:gd name="adj1" fmla="val 15235028"/>
              <a:gd name="adj2" fmla="val 764876"/>
            </a:avLst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タイトル 1">
            <a:extLst>
              <a:ext uri="{FF2B5EF4-FFF2-40B4-BE49-F238E27FC236}">
                <a16:creationId xmlns:a16="http://schemas.microsoft.com/office/drawing/2014/main" id="{2379231C-BFE1-4311-982D-498BFBA02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Routine</a:t>
            </a:r>
            <a:endParaRPr lang="en-US" altLang="ja-JP" sz="3200" dirty="0">
              <a:latin typeface="+mn-lt"/>
            </a:endParaRPr>
          </a:p>
        </p:txBody>
      </p:sp>
      <p:sp>
        <p:nvSpPr>
          <p:cNvPr id="22" name="object 13">
            <a:extLst>
              <a:ext uri="{FF2B5EF4-FFF2-40B4-BE49-F238E27FC236}">
                <a16:creationId xmlns:a16="http://schemas.microsoft.com/office/drawing/2014/main" id="{19B5CA0D-C4B8-4AAC-9361-45E1218EC650}"/>
              </a:ext>
            </a:extLst>
          </p:cNvPr>
          <p:cNvSpPr/>
          <p:nvPr/>
        </p:nvSpPr>
        <p:spPr>
          <a:xfrm rot="597285">
            <a:off x="1314406" y="1509127"/>
            <a:ext cx="121793" cy="2113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12">
            <a:extLst>
              <a:ext uri="{FF2B5EF4-FFF2-40B4-BE49-F238E27FC236}">
                <a16:creationId xmlns:a16="http://schemas.microsoft.com/office/drawing/2014/main" id="{3E7DCA3F-0B9F-4B42-8BA4-BB29F388C319}"/>
              </a:ext>
            </a:extLst>
          </p:cNvPr>
          <p:cNvSpPr/>
          <p:nvPr/>
        </p:nvSpPr>
        <p:spPr>
          <a:xfrm>
            <a:off x="6101443" y="5029719"/>
            <a:ext cx="170179" cy="14554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79002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3F9116-064E-452D-A956-1B52CC174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F65AF8B9-5201-4349-A5D7-4EFC6B699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 Program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14FE25F-B60C-409C-962A-90E19746B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632" y="798085"/>
            <a:ext cx="8839200" cy="55626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 a group of related projects managed in a coordinated way to obtain benefits and control not available from managing them individually (PMI, 2004)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set of planned activities and events undertaken with a common vision such as a health program, an education program or an agricultural modernization program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Schwalbe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2009)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program further requires;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close coordination among people and organisational entities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mobilization and utilization of organisational resources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orchestration of tasks to achieve goals or objectives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FF0000"/>
              </a:buClr>
              <a:buSzPct val="60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Program is composed of several projects  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</p:txBody>
      </p:sp>
      <p:sp>
        <p:nvSpPr>
          <p:cNvPr id="7" name="Down Arrow 4">
            <a:extLst>
              <a:ext uri="{FF2B5EF4-FFF2-40B4-BE49-F238E27FC236}">
                <a16:creationId xmlns:a16="http://schemas.microsoft.com/office/drawing/2014/main" id="{82286514-BCE0-44F6-8E08-ECFBC9BD1886}"/>
              </a:ext>
            </a:extLst>
          </p:cNvPr>
          <p:cNvSpPr/>
          <p:nvPr/>
        </p:nvSpPr>
        <p:spPr>
          <a:xfrm>
            <a:off x="3809932" y="4642513"/>
            <a:ext cx="1143000" cy="4572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30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1A383-D9DE-4F51-9791-F824E919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F75BBB8-2623-4A9A-BEB9-9EF963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Program versus Routine Work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C0D6975-94DC-43C0-AE4C-036DB72F67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717076"/>
              </p:ext>
            </p:extLst>
          </p:nvPr>
        </p:nvGraphicFramePr>
        <p:xfrm>
          <a:off x="190500" y="1178442"/>
          <a:ext cx="8763000" cy="300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52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1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  <a:r>
                        <a:rPr lang="en-US" sz="2800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Work</a:t>
                      </a:r>
                      <a:endParaRPr lang="en-US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Scholarship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Program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of application forms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of scholarship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stipends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Public Advocacy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Information Program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Dissemination of press releases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 to hotline inquiries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Accreditation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Updating curriculum vitae of faculty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Filing of documents and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records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245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1A383-D9DE-4F51-9791-F824E919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F75BBB8-2623-4A9A-BEB9-9EF963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Program versus Project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4B82ABD-B1C5-40F1-BE5B-A9BBAD3DDA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380798"/>
              </p:ext>
            </p:extLst>
          </p:nvPr>
        </p:nvGraphicFramePr>
        <p:xfrm>
          <a:off x="228600" y="1066800"/>
          <a:ext cx="8830340" cy="4160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803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49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Basic Education Reform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additional classrooms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 curriculum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Upgrading training of teachers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Disaster Risk Reduction (DRR)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DRR broachers in local dialect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 risk alert levels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Establishing</a:t>
                      </a:r>
                      <a:r>
                        <a:rPr lang="en-US" sz="22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evacuation procedures</a:t>
                      </a:r>
                      <a:endParaRPr lang="en-US" sz="2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Agricultural Modernization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Capacity development of agencies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Infrastructure development such as farm-to-market roads, irrigation systems improvement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Credit facilities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7614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13E4E-E424-43F6-928F-6A582091F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8F442603-CAAB-4480-AD14-85014D6CC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07" y="192649"/>
            <a:ext cx="8666329" cy="1148117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Unique Features of a project that Distinguishes from Program or Routine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BC73FE1-9369-4194-A470-58CE07C7D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203280"/>
            <a:ext cx="8991600" cy="450148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Bounded by specific geographical area of special concentration or effort, for which resources are dedicated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Specific customers / beneficiaries whom it intends to reach and whose economic and social life it intends to influence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Starting and finishing time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Function on its own - independent administrative structure, budget, monitoring and reporting system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sequence of investment, production, economic and social benefits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Specific time, people, and resource bound chart - measurable results</a:t>
            </a:r>
          </a:p>
        </p:txBody>
      </p:sp>
    </p:spTree>
    <p:extLst>
      <p:ext uri="{BB962C8B-B14F-4D97-AF65-F5344CB8AC3E}">
        <p14:creationId xmlns:p14="http://schemas.microsoft.com/office/powerpoint/2010/main" val="5422545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32730-BE31-491E-B689-B5DFB035E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961" y="682386"/>
            <a:ext cx="8956478" cy="74210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PM is the process of combining systems, techniques, and people to complete a project within established goals of time, budget and quality (Baker and Baker, 2014)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B3C6C-50C7-43BD-A599-FC9EE9584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7994E165-7E89-47B7-AF97-64900A227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510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Integrated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9883811E-1456-4109-B8F5-CB2A17DABC8C}"/>
              </a:ext>
            </a:extLst>
          </p:cNvPr>
          <p:cNvSpPr/>
          <p:nvPr/>
        </p:nvSpPr>
        <p:spPr>
          <a:xfrm rot="10800000">
            <a:off x="222594" y="1487477"/>
            <a:ext cx="8851209" cy="2729681"/>
          </a:xfrm>
          <a:prstGeom prst="triangle">
            <a:avLst>
              <a:gd name="adj" fmla="val 50739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80ADE26-9A27-486D-9142-3E728C08FC1D}"/>
              </a:ext>
            </a:extLst>
          </p:cNvPr>
          <p:cNvSpPr/>
          <p:nvPr/>
        </p:nvSpPr>
        <p:spPr>
          <a:xfrm>
            <a:off x="6176378" y="1487477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Resources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6495F1C-4C8B-4B0E-B568-9500E6722489}"/>
              </a:ext>
            </a:extLst>
          </p:cNvPr>
          <p:cNvSpPr/>
          <p:nvPr/>
        </p:nvSpPr>
        <p:spPr>
          <a:xfrm>
            <a:off x="3495813" y="1507104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Policy Measures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E84C8F3-B54E-4CFD-A0AB-5848DC5A6D63}"/>
              </a:ext>
            </a:extLst>
          </p:cNvPr>
          <p:cNvSpPr/>
          <p:nvPr/>
        </p:nvSpPr>
        <p:spPr>
          <a:xfrm>
            <a:off x="1048066" y="1507104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Investments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AD05CEE-D789-42F4-B621-1E60CBEC52CE}"/>
              </a:ext>
            </a:extLst>
          </p:cNvPr>
          <p:cNvSpPr/>
          <p:nvPr/>
        </p:nvSpPr>
        <p:spPr>
          <a:xfrm>
            <a:off x="4704934" y="2097605"/>
            <a:ext cx="2231408" cy="86777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Stakeholders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02B679E-A14F-49AE-A203-6FC4E9ADF884}"/>
              </a:ext>
            </a:extLst>
          </p:cNvPr>
          <p:cNvSpPr/>
          <p:nvPr/>
        </p:nvSpPr>
        <p:spPr>
          <a:xfrm>
            <a:off x="2255004" y="2187422"/>
            <a:ext cx="2231409" cy="86777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People / Organisational Systems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A48295F-7D22-4813-A3E7-E628972D2682}"/>
              </a:ext>
            </a:extLst>
          </p:cNvPr>
          <p:cNvSpPr/>
          <p:nvPr/>
        </p:nvSpPr>
        <p:spPr>
          <a:xfrm>
            <a:off x="3970707" y="2908560"/>
            <a:ext cx="1558119" cy="75688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Time</a:t>
            </a:r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4E72C62B-B133-4501-A070-4187A7652FBB}"/>
              </a:ext>
            </a:extLst>
          </p:cNvPr>
          <p:cNvSpPr/>
          <p:nvPr/>
        </p:nvSpPr>
        <p:spPr>
          <a:xfrm>
            <a:off x="4051546" y="5090679"/>
            <a:ext cx="1143000" cy="2286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291B97-332E-4B4A-BDFC-7D93FEB719BB}"/>
              </a:ext>
            </a:extLst>
          </p:cNvPr>
          <p:cNvSpPr txBox="1"/>
          <p:nvPr/>
        </p:nvSpPr>
        <p:spPr>
          <a:xfrm>
            <a:off x="3799196" y="462791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Outcome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8795F4-3BEC-410C-AA66-2940AC501551}"/>
              </a:ext>
            </a:extLst>
          </p:cNvPr>
          <p:cNvSpPr txBox="1"/>
          <p:nvPr/>
        </p:nvSpPr>
        <p:spPr>
          <a:xfrm>
            <a:off x="3891186" y="5300249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Impact</a:t>
            </a:r>
          </a:p>
        </p:txBody>
      </p:sp>
      <p:sp>
        <p:nvSpPr>
          <p:cNvPr id="17" name="Down Arrow 13">
            <a:extLst>
              <a:ext uri="{FF2B5EF4-FFF2-40B4-BE49-F238E27FC236}">
                <a16:creationId xmlns:a16="http://schemas.microsoft.com/office/drawing/2014/main" id="{8B1CEDDD-0C42-40CA-8221-7689392EDA35}"/>
              </a:ext>
            </a:extLst>
          </p:cNvPr>
          <p:cNvSpPr/>
          <p:nvPr/>
        </p:nvSpPr>
        <p:spPr>
          <a:xfrm>
            <a:off x="4000500" y="4352592"/>
            <a:ext cx="1143000" cy="2286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6053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AD15-362F-46EC-9C85-345804F11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019" y="893135"/>
            <a:ext cx="4008474" cy="241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Science Sector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Chemist 	        £25,500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Biologist 	        £27,840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	        £27,880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Env’tl Manager  £33,450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60ECB2-FC34-4446-B889-2A4ECAA31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61413970-7624-41F4-A493-2A205963B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FECE2C7-2E60-430D-9FC4-11B8B5DFBB42}"/>
              </a:ext>
            </a:extLst>
          </p:cNvPr>
          <p:cNvSpPr txBox="1">
            <a:spLocks/>
          </p:cNvSpPr>
          <p:nvPr/>
        </p:nvSpPr>
        <p:spPr>
          <a:xfrm>
            <a:off x="4678325" y="893135"/>
            <a:ext cx="4380615" cy="241359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Management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Science 		£39,620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/ Eng.		£43,000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‘Advanced’ 		£71,000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C00000"/>
              </a:buClr>
              <a:buSzPct val="60000"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www.mysalary.co.uk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ject 14">
            <a:extLst>
              <a:ext uri="{FF2B5EF4-FFF2-40B4-BE49-F238E27FC236}">
                <a16:creationId xmlns:a16="http://schemas.microsoft.com/office/drawing/2014/main" id="{9339069B-25A9-4AC2-81D4-0AB6194F01E3}"/>
              </a:ext>
            </a:extLst>
          </p:cNvPr>
          <p:cNvSpPr txBox="1"/>
          <p:nvPr/>
        </p:nvSpPr>
        <p:spPr>
          <a:xfrm>
            <a:off x="85059" y="4270924"/>
            <a:ext cx="3132455" cy="112268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80"/>
              </a:spcBef>
            </a:pPr>
            <a:r>
              <a:rPr sz="2000" spc="-30" dirty="0">
                <a:latin typeface="Arial"/>
                <a:cs typeface="Arial"/>
              </a:rPr>
              <a:t>Hubble </a:t>
            </a:r>
            <a:r>
              <a:rPr sz="2000" spc="-145" dirty="0">
                <a:latin typeface="Arial"/>
                <a:cs typeface="Arial"/>
              </a:rPr>
              <a:t>Space </a:t>
            </a:r>
            <a:r>
              <a:rPr sz="2000" spc="-65" dirty="0">
                <a:latin typeface="Arial"/>
                <a:cs typeface="Arial"/>
              </a:rPr>
              <a:t>Probe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54" dirty="0">
                <a:latin typeface="Arial"/>
                <a:cs typeface="Arial"/>
              </a:rPr>
              <a:t>$ </a:t>
            </a:r>
            <a:r>
              <a:rPr sz="2000" spc="-280" dirty="0">
                <a:latin typeface="Arial"/>
                <a:cs typeface="Arial"/>
              </a:rPr>
              <a:t>1.5 </a:t>
            </a:r>
            <a:r>
              <a:rPr sz="2000" spc="-30" dirty="0">
                <a:latin typeface="Arial"/>
                <a:cs typeface="Arial"/>
              </a:rPr>
              <a:t>billion </a:t>
            </a:r>
            <a:r>
              <a:rPr sz="2000" dirty="0">
                <a:latin typeface="Arial"/>
                <a:cs typeface="Arial"/>
              </a:rPr>
              <a:t>initial</a:t>
            </a:r>
            <a:r>
              <a:rPr sz="2000" spc="-265" dirty="0">
                <a:latin typeface="Arial"/>
                <a:cs typeface="Arial"/>
              </a:rPr>
              <a:t> </a:t>
            </a:r>
            <a:r>
              <a:rPr sz="2000" spc="-145" dirty="0">
                <a:latin typeface="Arial"/>
                <a:cs typeface="Arial"/>
              </a:rPr>
              <a:t>cost;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25" dirty="0">
                <a:latin typeface="Arial"/>
                <a:cs typeface="Arial"/>
              </a:rPr>
              <a:t>~$ </a:t>
            </a:r>
            <a:r>
              <a:rPr sz="2000" spc="-70" dirty="0">
                <a:latin typeface="Arial"/>
                <a:cs typeface="Arial"/>
              </a:rPr>
              <a:t>250 </a:t>
            </a:r>
            <a:r>
              <a:rPr sz="2000" spc="-30" dirty="0">
                <a:latin typeface="Arial"/>
                <a:cs typeface="Arial"/>
              </a:rPr>
              <a:t>million </a:t>
            </a:r>
            <a:r>
              <a:rPr sz="2000" spc="5" dirty="0">
                <a:latin typeface="Arial"/>
                <a:cs typeface="Arial"/>
              </a:rPr>
              <a:t>pa </a:t>
            </a:r>
            <a:r>
              <a:rPr sz="2000" spc="20" dirty="0">
                <a:latin typeface="Arial"/>
                <a:cs typeface="Arial"/>
              </a:rPr>
              <a:t>to</a:t>
            </a:r>
            <a:r>
              <a:rPr sz="2000" spc="-345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maintain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8" name="object 13">
            <a:extLst>
              <a:ext uri="{FF2B5EF4-FFF2-40B4-BE49-F238E27FC236}">
                <a16:creationId xmlns:a16="http://schemas.microsoft.com/office/drawing/2014/main" id="{610A4F44-3787-4FC3-B0F4-92FB0DFE51CB}"/>
              </a:ext>
            </a:extLst>
          </p:cNvPr>
          <p:cNvSpPr txBox="1"/>
          <p:nvPr/>
        </p:nvSpPr>
        <p:spPr>
          <a:xfrm>
            <a:off x="5255024" y="4282191"/>
            <a:ext cx="3578860" cy="112331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75"/>
              </a:spcBef>
            </a:pPr>
            <a:r>
              <a:rPr sz="2000" spc="-45" dirty="0">
                <a:latin typeface="Arial"/>
                <a:cs typeface="Arial"/>
              </a:rPr>
              <a:t>World </a:t>
            </a:r>
            <a:r>
              <a:rPr sz="2000" spc="-20" dirty="0">
                <a:latin typeface="Arial"/>
                <a:cs typeface="Arial"/>
              </a:rPr>
              <a:t>Bank </a:t>
            </a:r>
            <a:r>
              <a:rPr sz="2000" spc="-60" dirty="0">
                <a:latin typeface="Arial"/>
                <a:cs typeface="Arial"/>
              </a:rPr>
              <a:t>Project </a:t>
            </a:r>
            <a:r>
              <a:rPr sz="2000" spc="-70" dirty="0">
                <a:latin typeface="Arial"/>
                <a:cs typeface="Arial"/>
              </a:rPr>
              <a:t>Investment</a:t>
            </a:r>
            <a:r>
              <a:rPr sz="2000" spc="-110" dirty="0">
                <a:latin typeface="Arial"/>
                <a:cs typeface="Arial"/>
              </a:rPr>
              <a:t> </a:t>
            </a:r>
            <a:r>
              <a:rPr sz="2000" spc="-40" dirty="0">
                <a:latin typeface="Arial"/>
                <a:cs typeface="Arial"/>
              </a:rPr>
              <a:t>in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4"/>
              </a:spcBef>
            </a:pPr>
            <a:r>
              <a:rPr sz="2000" spc="-90" dirty="0">
                <a:latin typeface="Arial"/>
                <a:cs typeface="Arial"/>
              </a:rPr>
              <a:t>South </a:t>
            </a:r>
            <a:r>
              <a:rPr sz="2000" spc="-50" dirty="0">
                <a:latin typeface="Arial"/>
                <a:cs typeface="Arial"/>
              </a:rPr>
              <a:t>Africa,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spc="-35" dirty="0">
                <a:latin typeface="Arial"/>
                <a:cs typeface="Arial"/>
              </a:rPr>
              <a:t>approximately;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54" dirty="0">
                <a:latin typeface="Arial"/>
                <a:cs typeface="Arial"/>
              </a:rPr>
              <a:t>$ </a:t>
            </a:r>
            <a:r>
              <a:rPr sz="2000" spc="-235" dirty="0">
                <a:latin typeface="Arial"/>
                <a:cs typeface="Arial"/>
              </a:rPr>
              <a:t>170</a:t>
            </a:r>
            <a:r>
              <a:rPr sz="2000" spc="-175" dirty="0">
                <a:latin typeface="Arial"/>
                <a:cs typeface="Arial"/>
              </a:rPr>
              <a:t> </a:t>
            </a:r>
            <a:r>
              <a:rPr sz="2000" spc="-30" dirty="0">
                <a:latin typeface="Arial"/>
                <a:cs typeface="Arial"/>
              </a:rPr>
              <a:t>million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9" name="object 12">
            <a:extLst>
              <a:ext uri="{FF2B5EF4-FFF2-40B4-BE49-F238E27FC236}">
                <a16:creationId xmlns:a16="http://schemas.microsoft.com/office/drawing/2014/main" id="{684C50A3-A87F-4E8B-AF67-12B294B81245}"/>
              </a:ext>
            </a:extLst>
          </p:cNvPr>
          <p:cNvSpPr/>
          <p:nvPr/>
        </p:nvSpPr>
        <p:spPr>
          <a:xfrm>
            <a:off x="5255024" y="3847790"/>
            <a:ext cx="3578860" cy="476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5">
            <a:extLst>
              <a:ext uri="{FF2B5EF4-FFF2-40B4-BE49-F238E27FC236}">
                <a16:creationId xmlns:a16="http://schemas.microsoft.com/office/drawing/2014/main" id="{C55079F5-655A-49A6-B61B-69725B4DE45E}"/>
              </a:ext>
            </a:extLst>
          </p:cNvPr>
          <p:cNvSpPr/>
          <p:nvPr/>
        </p:nvSpPr>
        <p:spPr>
          <a:xfrm>
            <a:off x="1045535" y="3241138"/>
            <a:ext cx="1371600" cy="109537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897565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F0318E-F5BB-4F1A-971A-5A2C43FA7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object 11">
            <a:extLst>
              <a:ext uri="{FF2B5EF4-FFF2-40B4-BE49-F238E27FC236}">
                <a16:creationId xmlns:a16="http://schemas.microsoft.com/office/drawing/2014/main" id="{0588F49E-0CCB-4636-B072-9FB855ABFD4D}"/>
              </a:ext>
            </a:extLst>
          </p:cNvPr>
          <p:cNvSpPr txBox="1"/>
          <p:nvPr/>
        </p:nvSpPr>
        <p:spPr>
          <a:xfrm>
            <a:off x="228042" y="4912733"/>
            <a:ext cx="8458758" cy="75084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0"/>
              </a:spcBef>
            </a:pPr>
            <a:r>
              <a:rPr sz="2400" spc="-5" dirty="0">
                <a:latin typeface="Arial"/>
                <a:cs typeface="Arial"/>
              </a:rPr>
              <a:t>£3.5 billion construction costs + £5b already spent on R&amp;D (aircraft sold</a:t>
            </a:r>
            <a:r>
              <a:rPr sz="2400" spc="185" dirty="0">
                <a:latin typeface="Arial"/>
                <a:cs typeface="Arial"/>
              </a:rPr>
              <a:t> </a:t>
            </a:r>
            <a:r>
              <a:rPr sz="2400" spc="-15" dirty="0">
                <a:latin typeface="Arial"/>
                <a:cs typeface="Arial"/>
              </a:rPr>
              <a:t>separately..)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135CFC25-36B8-436C-8DFE-2EC1F0959A1B}"/>
              </a:ext>
            </a:extLst>
          </p:cNvPr>
          <p:cNvSpPr/>
          <p:nvPr/>
        </p:nvSpPr>
        <p:spPr>
          <a:xfrm>
            <a:off x="53163" y="31900"/>
            <a:ext cx="4678325" cy="47421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730F1F6B-B812-4380-9457-6A40D45CE80D}"/>
              </a:ext>
            </a:extLst>
          </p:cNvPr>
          <p:cNvSpPr/>
          <p:nvPr/>
        </p:nvSpPr>
        <p:spPr>
          <a:xfrm>
            <a:off x="4731488" y="31900"/>
            <a:ext cx="4359349" cy="47421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91355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2E218-11B4-4C72-8901-F12DC9C20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58BC508B-DEE7-4EF2-A236-CD7D10716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29FB9616-7157-4391-8F6A-5F7913443C3B}"/>
              </a:ext>
            </a:extLst>
          </p:cNvPr>
          <p:cNvSpPr txBox="1"/>
          <p:nvPr/>
        </p:nvSpPr>
        <p:spPr>
          <a:xfrm>
            <a:off x="265814" y="813235"/>
            <a:ext cx="8725786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203700" algn="l"/>
              </a:tabLst>
            </a:pPr>
            <a:r>
              <a:rPr sz="2800" spc="-20" dirty="0">
                <a:latin typeface="Carlito"/>
                <a:cs typeface="Carlito"/>
                <a:hlinkClick r:id="rId2"/>
              </a:rPr>
              <a:t>http://www.apm.org.uk/</a:t>
            </a:r>
            <a:r>
              <a:rPr sz="2800" spc="-20" dirty="0">
                <a:latin typeface="Carlito"/>
                <a:cs typeface="Carlito"/>
              </a:rPr>
              <a:t>	</a:t>
            </a:r>
            <a:r>
              <a:rPr lang="en-US" sz="2800" spc="-20" dirty="0">
                <a:latin typeface="Carlito"/>
                <a:cs typeface="Carlito"/>
              </a:rPr>
              <a:t>           </a:t>
            </a:r>
            <a:r>
              <a:rPr sz="2800" spc="-15" dirty="0">
                <a:latin typeface="Carlito"/>
                <a:cs typeface="Carlito"/>
                <a:hlinkClick r:id="rId3"/>
              </a:rPr>
              <a:t>http://www.pmi.org/</a:t>
            </a:r>
            <a:endParaRPr sz="2800" dirty="0">
              <a:latin typeface="Carlito"/>
              <a:cs typeface="Carlito"/>
            </a:endParaRPr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3FEB3480-F8E5-493D-BF4A-EDB6842ABC99}"/>
              </a:ext>
            </a:extLst>
          </p:cNvPr>
          <p:cNvSpPr/>
          <p:nvPr/>
        </p:nvSpPr>
        <p:spPr>
          <a:xfrm>
            <a:off x="152400" y="1466850"/>
            <a:ext cx="4228214" cy="39243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E77F048F-FEB8-4772-822B-B5AF1605DD21}"/>
              </a:ext>
            </a:extLst>
          </p:cNvPr>
          <p:cNvSpPr/>
          <p:nvPr/>
        </p:nvSpPr>
        <p:spPr>
          <a:xfrm>
            <a:off x="4763388" y="1466850"/>
            <a:ext cx="4228214" cy="39243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799893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0A3338F-C961-40C0-BF5A-DD2C15334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0" y="858222"/>
            <a:ext cx="8991600" cy="4612761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projects are the main vehicle through which national development plans are realized.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Best available means to ensure efficient, economic use of capital funds, and to increase the chances of implementation on schedule.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World Bank (2019)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1.1 billion have no safe water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2.6 billion lack access to adequate sanitation services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1.6 billion have no electricity in their homes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1.9 billion have no schooling facilities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188650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 - Careers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8D29438A-96D8-48A7-9E02-469870456F66}"/>
              </a:ext>
            </a:extLst>
          </p:cNvPr>
          <p:cNvSpPr txBox="1"/>
          <p:nvPr/>
        </p:nvSpPr>
        <p:spPr>
          <a:xfrm>
            <a:off x="202019" y="893135"/>
            <a:ext cx="8739962" cy="29681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5" dirty="0">
                <a:cs typeface="Arial" panose="020B0604020202020204" pitchFamily="34" charset="0"/>
              </a:rPr>
              <a:t>serious </a:t>
            </a:r>
            <a:r>
              <a:rPr sz="2400" spc="-35" dirty="0">
                <a:cs typeface="Arial" panose="020B0604020202020204" pitchFamily="34" charset="0"/>
              </a:rPr>
              <a:t>way </a:t>
            </a:r>
            <a:r>
              <a:rPr sz="2400" spc="-25" dirty="0">
                <a:cs typeface="Arial" panose="020B0604020202020204" pitchFamily="34" charset="0"/>
              </a:rPr>
              <a:t>to </a:t>
            </a:r>
            <a:r>
              <a:rPr sz="2400" spc="-10" dirty="0">
                <a:cs typeface="Arial" panose="020B0604020202020204" pitchFamily="34" charset="0"/>
              </a:rPr>
              <a:t>get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5" dirty="0">
                <a:cs typeface="Arial" panose="020B0604020202020204" pitchFamily="34" charset="0"/>
              </a:rPr>
              <a:t>seriously good</a:t>
            </a:r>
            <a:r>
              <a:rPr sz="2400" spc="4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job</a:t>
            </a:r>
          </a:p>
          <a:p>
            <a:pPr marL="812165" marR="508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25" dirty="0">
                <a:cs typeface="Arial" panose="020B0604020202020204" pitchFamily="34" charset="0"/>
              </a:rPr>
              <a:t>keep </a:t>
            </a:r>
            <a:r>
              <a:rPr sz="2400" spc="-5" dirty="0">
                <a:cs typeface="Arial" panose="020B0604020202020204" pitchFamily="34" charset="0"/>
              </a:rPr>
              <a:t>a science </a:t>
            </a:r>
            <a:r>
              <a:rPr sz="2400" spc="-20" dirty="0">
                <a:cs typeface="Arial" panose="020B0604020202020204" pitchFamily="34" charset="0"/>
              </a:rPr>
              <a:t>focus, </a:t>
            </a:r>
            <a:r>
              <a:rPr sz="2400" spc="-10" dirty="0">
                <a:cs typeface="Arial" panose="020B0604020202020204" pitchFamily="34" charset="0"/>
              </a:rPr>
              <a:t>but </a:t>
            </a:r>
            <a:r>
              <a:rPr sz="2400" spc="-5" dirty="0">
                <a:cs typeface="Arial" panose="020B0604020202020204" pitchFamily="34" charset="0"/>
              </a:rPr>
              <a:t>the ability </a:t>
            </a:r>
            <a:r>
              <a:rPr sz="2400" spc="-20" dirty="0">
                <a:cs typeface="Arial" panose="020B0604020202020204" pitchFamily="34" charset="0"/>
              </a:rPr>
              <a:t>to </a:t>
            </a:r>
            <a:r>
              <a:rPr sz="2400" spc="-15" dirty="0">
                <a:cs typeface="Arial" panose="020B0604020202020204" pitchFamily="34" charset="0"/>
              </a:rPr>
              <a:t>project  </a:t>
            </a:r>
            <a:r>
              <a:rPr sz="2400" spc="-5" dirty="0">
                <a:cs typeface="Arial" panose="020B0604020202020204" pitchFamily="34" charset="0"/>
              </a:rPr>
              <a:t>manage </a:t>
            </a:r>
            <a:r>
              <a:rPr sz="2400" spc="-10" dirty="0">
                <a:cs typeface="Arial" panose="020B0604020202020204" pitchFamily="34" charset="0"/>
              </a:rPr>
              <a:t>well </a:t>
            </a:r>
            <a:r>
              <a:rPr sz="2400" spc="-5" dirty="0">
                <a:cs typeface="Arial" panose="020B0604020202020204" pitchFamily="34" charset="0"/>
              </a:rPr>
              <a:t>will </a:t>
            </a:r>
            <a:r>
              <a:rPr sz="2400" spc="-15" dirty="0">
                <a:cs typeface="Arial" panose="020B0604020202020204" pitchFamily="34" charset="0"/>
              </a:rPr>
              <a:t>get </a:t>
            </a:r>
            <a:r>
              <a:rPr sz="2400" spc="-20" dirty="0">
                <a:cs typeface="Arial" panose="020B0604020202020204" pitchFamily="34" charset="0"/>
              </a:rPr>
              <a:t>you better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jobs</a:t>
            </a:r>
            <a:endParaRPr sz="2400" dirty="0">
              <a:cs typeface="Arial" panose="020B0604020202020204" pitchFamily="34" charset="0"/>
            </a:endParaRPr>
          </a:p>
          <a:p>
            <a:pPr marL="80010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95" dirty="0">
                <a:cs typeface="Arial" panose="020B0604020202020204" pitchFamily="34" charset="0"/>
              </a:rPr>
              <a:t>Take </a:t>
            </a:r>
            <a:r>
              <a:rPr sz="2400" spc="-15" dirty="0">
                <a:cs typeface="Arial" panose="020B0604020202020204" pitchFamily="34" charset="0"/>
              </a:rPr>
              <a:t>professional</a:t>
            </a:r>
            <a:r>
              <a:rPr sz="2400" spc="10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qualifications</a:t>
            </a:r>
            <a:endParaRPr sz="2400" dirty="0">
              <a:cs typeface="Arial" panose="020B0604020202020204" pitchFamily="34" charset="0"/>
            </a:endParaRPr>
          </a:p>
          <a:p>
            <a:pPr marL="81153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APMP </a:t>
            </a:r>
            <a:r>
              <a:rPr sz="2400" spc="-10" dirty="0">
                <a:cs typeface="Arial" panose="020B0604020202020204" pitchFamily="34" charset="0"/>
              </a:rPr>
              <a:t>Practitioner </a:t>
            </a:r>
            <a:r>
              <a:rPr sz="2400" spc="-5" dirty="0">
                <a:cs typeface="Arial" panose="020B0604020202020204" pitchFamily="34" charset="0"/>
              </a:rPr>
              <a:t>or PRINCE2; </a:t>
            </a:r>
            <a:r>
              <a:rPr sz="2400" spc="-15" dirty="0">
                <a:cs typeface="Arial" panose="020B0604020202020204" pitchFamily="34" charset="0"/>
              </a:rPr>
              <a:t>biggest </a:t>
            </a:r>
            <a:r>
              <a:rPr sz="2400" spc="-5" dirty="0">
                <a:cs typeface="Arial" panose="020B0604020202020204" pitchFamily="34" charset="0"/>
              </a:rPr>
              <a:t>in the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UK</a:t>
            </a:r>
          </a:p>
          <a:p>
            <a:pPr marL="812165" marR="67183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APM </a:t>
            </a:r>
            <a:r>
              <a:rPr sz="2400" spc="-20" dirty="0">
                <a:cs typeface="Arial" panose="020B0604020202020204" pitchFamily="34" charset="0"/>
              </a:rPr>
              <a:t>are </a:t>
            </a:r>
            <a:r>
              <a:rPr sz="2400" spc="-10" dirty="0">
                <a:cs typeface="Arial" panose="020B0604020202020204" pitchFamily="34" charset="0"/>
              </a:rPr>
              <a:t>developing </a:t>
            </a:r>
            <a:r>
              <a:rPr sz="2400" spc="-5" dirty="0">
                <a:cs typeface="Arial" panose="020B0604020202020204" pitchFamily="34" charset="0"/>
              </a:rPr>
              <a:t>a </a:t>
            </a:r>
            <a:r>
              <a:rPr sz="2400" spc="-15" dirty="0">
                <a:cs typeface="Arial" panose="020B0604020202020204" pitchFamily="34" charset="0"/>
              </a:rPr>
              <a:t>chartership </a:t>
            </a:r>
            <a:r>
              <a:rPr sz="2400" spc="-10" dirty="0">
                <a:cs typeface="Arial" panose="020B0604020202020204" pitchFamily="34" charset="0"/>
              </a:rPr>
              <a:t>scheme </a:t>
            </a:r>
            <a:r>
              <a:rPr sz="2400" spc="-30" dirty="0">
                <a:cs typeface="Arial" panose="020B0604020202020204" pitchFamily="34" charset="0"/>
              </a:rPr>
              <a:t>for  </a:t>
            </a:r>
            <a:r>
              <a:rPr sz="2400" spc="-15" dirty="0">
                <a:cs typeface="Arial" panose="020B0604020202020204" pitchFamily="34" charset="0"/>
              </a:rPr>
              <a:t>project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managers</a:t>
            </a:r>
            <a:endParaRPr sz="2400" dirty="0"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77CDB2-747C-4133-9A9E-302CF51458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315" y="3753355"/>
            <a:ext cx="6206626" cy="296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3765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6237C-5C6F-4539-86E1-8C8055A08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90E346DF-C399-4447-8D8E-691BCC269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PRINCE2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8EF30E8A-9F3C-4852-821E-20BD3CB033BB}"/>
              </a:ext>
            </a:extLst>
          </p:cNvPr>
          <p:cNvSpPr txBox="1"/>
          <p:nvPr/>
        </p:nvSpPr>
        <p:spPr>
          <a:xfrm>
            <a:off x="85059" y="657789"/>
            <a:ext cx="8856922" cy="493724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(</a:t>
            </a:r>
            <a:r>
              <a:rPr sz="1600" b="1" spc="-5" dirty="0">
                <a:cs typeface="Arial" panose="020B0604020202020204" pitchFamily="34" charset="0"/>
              </a:rPr>
              <a:t>PR</a:t>
            </a:r>
            <a:r>
              <a:rPr sz="1600" spc="-5" dirty="0">
                <a:cs typeface="Arial" panose="020B0604020202020204" pitchFamily="34" charset="0"/>
              </a:rPr>
              <a:t>ojects </a:t>
            </a:r>
            <a:r>
              <a:rPr sz="1600" b="1" dirty="0">
                <a:cs typeface="Arial" panose="020B0604020202020204" pitchFamily="34" charset="0"/>
              </a:rPr>
              <a:t>IN </a:t>
            </a:r>
            <a:r>
              <a:rPr sz="1600" b="1" spc="-10" dirty="0">
                <a:cs typeface="Arial" panose="020B0604020202020204" pitchFamily="34" charset="0"/>
              </a:rPr>
              <a:t>C</a:t>
            </a:r>
            <a:r>
              <a:rPr sz="1600" spc="-10" dirty="0">
                <a:cs typeface="Arial" panose="020B0604020202020204" pitchFamily="34" charset="0"/>
              </a:rPr>
              <a:t>ontrolled </a:t>
            </a:r>
            <a:r>
              <a:rPr sz="1600" b="1" spc="-10" dirty="0">
                <a:cs typeface="Arial" panose="020B0604020202020204" pitchFamily="34" charset="0"/>
              </a:rPr>
              <a:t>E</a:t>
            </a:r>
            <a:r>
              <a:rPr sz="1600" spc="-10" dirty="0">
                <a:cs typeface="Arial" panose="020B0604020202020204" pitchFamily="34" charset="0"/>
              </a:rPr>
              <a:t>nvironments)  </a:t>
            </a:r>
            <a:r>
              <a:rPr sz="1600" spc="-5" dirty="0">
                <a:cs typeface="Arial" panose="020B0604020202020204" pitchFamily="34" charset="0"/>
              </a:rPr>
              <a:t>is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5" dirty="0">
                <a:cs typeface="Arial" panose="020B0604020202020204" pitchFamily="34" charset="0"/>
              </a:rPr>
              <a:t>process-based method </a:t>
            </a:r>
            <a:r>
              <a:rPr sz="1600" spc="-15" dirty="0">
                <a:cs typeface="Arial" panose="020B0604020202020204" pitchFamily="34" charset="0"/>
              </a:rPr>
              <a:t>for effective </a:t>
            </a:r>
            <a:r>
              <a:rPr sz="1600" b="1" spc="-5" dirty="0">
                <a:cs typeface="Arial" panose="020B0604020202020204" pitchFamily="34" charset="0"/>
              </a:rPr>
              <a:t>project  </a:t>
            </a:r>
            <a:r>
              <a:rPr sz="1600" b="1" spc="-10" dirty="0">
                <a:cs typeface="Arial" panose="020B0604020202020204" pitchFamily="34" charset="0"/>
              </a:rPr>
              <a:t>management</a:t>
            </a:r>
            <a:r>
              <a:rPr sz="1600" spc="-10" dirty="0">
                <a:cs typeface="Arial" panose="020B0604020202020204" pitchFamily="34" charset="0"/>
              </a:rPr>
              <a:t>.</a:t>
            </a:r>
            <a:endParaRPr lang="en-US" sz="1600" spc="-10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Government </a:t>
            </a:r>
            <a:r>
              <a:rPr sz="1600" spc="-10" dirty="0">
                <a:cs typeface="Arial" panose="020B0604020202020204" pitchFamily="34" charset="0"/>
              </a:rPr>
              <a:t>standard</a:t>
            </a:r>
            <a:r>
              <a:rPr lang="en-US" sz="1600" spc="-10" dirty="0">
                <a:cs typeface="Arial" panose="020B0604020202020204" pitchFamily="34" charset="0"/>
              </a:rPr>
              <a:t> 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sz="1600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1600" spc="-5" dirty="0">
                <a:cs typeface="Arial" panose="020B0604020202020204" pitchFamily="34" charset="0"/>
              </a:rPr>
              <a:t>W</a:t>
            </a:r>
            <a:r>
              <a:rPr sz="1600" spc="-5" dirty="0">
                <a:cs typeface="Arial" panose="020B0604020202020204" pitchFamily="34" charset="0"/>
              </a:rPr>
              <a:t>idely </a:t>
            </a:r>
            <a:r>
              <a:rPr sz="1600" spc="-10" dirty="0">
                <a:cs typeface="Arial" panose="020B0604020202020204" pitchFamily="34" charset="0"/>
              </a:rPr>
              <a:t>recognised </a:t>
            </a:r>
            <a:r>
              <a:rPr sz="1600" dirty="0">
                <a:cs typeface="Arial" panose="020B0604020202020204" pitchFamily="34" charset="0"/>
              </a:rPr>
              <a:t>and </a:t>
            </a:r>
            <a:r>
              <a:rPr sz="1600" spc="-5" dirty="0">
                <a:cs typeface="Arial" panose="020B0604020202020204" pitchFamily="34" charset="0"/>
              </a:rPr>
              <a:t>used </a:t>
            </a:r>
            <a:r>
              <a:rPr sz="1600" dirty="0">
                <a:cs typeface="Arial" panose="020B0604020202020204" pitchFamily="34" charset="0"/>
              </a:rPr>
              <a:t>in the </a:t>
            </a:r>
            <a:r>
              <a:rPr sz="1600" spc="-15" dirty="0">
                <a:cs typeface="Arial" panose="020B0604020202020204" pitchFamily="34" charset="0"/>
              </a:rPr>
              <a:t>private</a:t>
            </a:r>
            <a:r>
              <a:rPr sz="1600" spc="85" dirty="0">
                <a:cs typeface="Arial" panose="020B0604020202020204" pitchFamily="34" charset="0"/>
              </a:rPr>
              <a:t> </a:t>
            </a:r>
            <a:r>
              <a:rPr sz="1600" spc="-30" dirty="0">
                <a:cs typeface="Arial" panose="020B0604020202020204" pitchFamily="34" charset="0"/>
              </a:rPr>
              <a:t>sector,</a:t>
            </a:r>
            <a:r>
              <a:rPr lang="en-US" sz="1600" spc="-3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both in </a:t>
            </a:r>
            <a:r>
              <a:rPr sz="1600" dirty="0">
                <a:cs typeface="Arial" panose="020B0604020202020204" pitchFamily="34" charset="0"/>
              </a:rPr>
              <a:t>the UK and</a:t>
            </a:r>
            <a:r>
              <a:rPr sz="1600" spc="20" dirty="0">
                <a:cs typeface="Arial" panose="020B0604020202020204" pitchFamily="34" charset="0"/>
              </a:rPr>
              <a:t> </a:t>
            </a:r>
            <a:r>
              <a:rPr sz="1600" spc="-15" dirty="0">
                <a:cs typeface="Arial" panose="020B0604020202020204" pitchFamily="34" charset="0"/>
              </a:rPr>
              <a:t>internationally.</a:t>
            </a:r>
            <a:r>
              <a:rPr lang="en-US" sz="1600" spc="-15" dirty="0">
                <a:cs typeface="Arial" panose="020B0604020202020204" pitchFamily="34" charset="0"/>
              </a:rPr>
              <a:t> </a:t>
            </a: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spc="-1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GB" sz="1600" spc="-5" dirty="0">
                <a:cs typeface="Arial" panose="020B0604020202020204" pitchFamily="34" charset="0"/>
              </a:rPr>
              <a:t>T</a:t>
            </a:r>
            <a:r>
              <a:rPr sz="1600" spc="-5" dirty="0">
                <a:cs typeface="Arial" panose="020B0604020202020204" pitchFamily="34" charset="0"/>
              </a:rPr>
              <a:t>he method </a:t>
            </a: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is in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5" dirty="0">
                <a:cs typeface="Arial" panose="020B0604020202020204" pitchFamily="34" charset="0"/>
              </a:rPr>
              <a:t>public domain,  </a:t>
            </a:r>
            <a:r>
              <a:rPr sz="1600" spc="-10" dirty="0">
                <a:cs typeface="Arial" panose="020B0604020202020204" pitchFamily="34" charset="0"/>
              </a:rPr>
              <a:t>offering non-proprietorial best practice </a:t>
            </a:r>
            <a:r>
              <a:rPr sz="1600" spc="-5" dirty="0">
                <a:cs typeface="Arial" panose="020B0604020202020204" pitchFamily="34" charset="0"/>
              </a:rPr>
              <a:t>guidance  on </a:t>
            </a:r>
            <a:r>
              <a:rPr sz="1600" b="1" spc="-5" dirty="0">
                <a:cs typeface="Arial" panose="020B0604020202020204" pitchFamily="34" charset="0"/>
              </a:rPr>
              <a:t>project</a:t>
            </a:r>
            <a:r>
              <a:rPr sz="1600" b="1" spc="-10" dirty="0">
                <a:cs typeface="Arial" panose="020B0604020202020204" pitchFamily="34" charset="0"/>
              </a:rPr>
              <a:t> </a:t>
            </a:r>
            <a:r>
              <a:rPr sz="1600" b="1" spc="-5" dirty="0">
                <a:cs typeface="Arial" panose="020B0604020202020204" pitchFamily="34" charset="0"/>
              </a:rPr>
              <a:t>management</a:t>
            </a:r>
            <a:r>
              <a:rPr sz="1600" spc="-5" dirty="0">
                <a:cs typeface="Arial" panose="020B0604020202020204" pitchFamily="34" charset="0"/>
              </a:rPr>
              <a:t>.</a:t>
            </a:r>
            <a:r>
              <a:rPr lang="en-US" sz="1600" spc="-5" dirty="0">
                <a:cs typeface="Arial" panose="020B0604020202020204" pitchFamily="34" charset="0"/>
              </a:rPr>
              <a:t> </a:t>
            </a: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spc="-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is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15" dirty="0">
                <a:cs typeface="Arial" panose="020B0604020202020204" pitchFamily="34" charset="0"/>
              </a:rPr>
              <a:t>registered </a:t>
            </a:r>
            <a:r>
              <a:rPr sz="1600" spc="-5" dirty="0">
                <a:cs typeface="Arial" panose="020B0604020202020204" pitchFamily="34" charset="0"/>
              </a:rPr>
              <a:t>trademark of</a:t>
            </a:r>
            <a:r>
              <a:rPr sz="1600" spc="4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OGC</a:t>
            </a:r>
            <a:r>
              <a:rPr lang="en-US" sz="1600" spc="-5" dirty="0">
                <a:cs typeface="Arial" panose="020B0604020202020204" pitchFamily="34" charset="0"/>
              </a:rPr>
              <a:t> (</a:t>
            </a:r>
            <a:r>
              <a:rPr lang="en-GB" sz="1600" spc="-5" dirty="0">
                <a:cs typeface="Arial" panose="020B0604020202020204" pitchFamily="34" charset="0"/>
              </a:rPr>
              <a:t>Office of Government Commerce) -</a:t>
            </a:r>
            <a:r>
              <a:rPr sz="1600" spc="-5" dirty="0">
                <a:cs typeface="Arial" panose="020B0604020202020204" pitchFamily="34" charset="0"/>
              </a:rPr>
              <a:t>.</a:t>
            </a:r>
            <a:endParaRPr lang="en-US" sz="1600" spc="-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sz="1600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spc="-5" dirty="0">
                <a:cs typeface="Arial" panose="020B0604020202020204" pitchFamily="34" charset="0"/>
              </a:rPr>
              <a:t>The </a:t>
            </a:r>
            <a:r>
              <a:rPr sz="1600" spc="-25" dirty="0">
                <a:cs typeface="Arial" panose="020B0604020202020204" pitchFamily="34" charset="0"/>
              </a:rPr>
              <a:t>key </a:t>
            </a:r>
            <a:r>
              <a:rPr sz="1600" spc="-15" dirty="0">
                <a:cs typeface="Arial" panose="020B0604020202020204" pitchFamily="34" charset="0"/>
              </a:rPr>
              <a:t>features </a:t>
            </a:r>
            <a:r>
              <a:rPr sz="1600" spc="-5" dirty="0">
                <a:cs typeface="Arial" panose="020B0604020202020204" pitchFamily="34" charset="0"/>
              </a:rPr>
              <a:t>of PRINCE2</a:t>
            </a:r>
            <a:r>
              <a:rPr sz="1600" spc="55" dirty="0">
                <a:cs typeface="Arial" panose="020B0604020202020204" pitchFamily="34" charset="0"/>
              </a:rPr>
              <a:t> </a:t>
            </a:r>
            <a:r>
              <a:rPr sz="1600" spc="-10" dirty="0">
                <a:cs typeface="Arial" panose="020B0604020202020204" pitchFamily="34" charset="0"/>
              </a:rPr>
              <a:t>are:</a:t>
            </a:r>
            <a:endParaRPr sz="1600" dirty="0">
              <a:cs typeface="Arial" panose="020B060402020202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10" dirty="0">
                <a:cs typeface="Arial" panose="020B0604020202020204" pitchFamily="34" charset="0"/>
              </a:rPr>
              <a:t>focus </a:t>
            </a:r>
            <a:r>
              <a:rPr sz="1600" spc="-5" dirty="0">
                <a:cs typeface="Arial" panose="020B0604020202020204" pitchFamily="34" charset="0"/>
              </a:rPr>
              <a:t>on business</a:t>
            </a:r>
            <a:r>
              <a:rPr sz="1600" spc="-3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justification</a:t>
            </a:r>
            <a:endParaRPr sz="1600" dirty="0">
              <a:cs typeface="Arial" panose="020B0604020202020204" pitchFamily="34" charset="0"/>
            </a:endParaRPr>
          </a:p>
          <a:p>
            <a:pPr marL="756285" marR="47561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5" dirty="0">
                <a:cs typeface="Arial" panose="020B0604020202020204" pitchFamily="34" charset="0"/>
              </a:rPr>
              <a:t>defined </a:t>
            </a:r>
            <a:r>
              <a:rPr sz="1600" spc="-10" dirty="0">
                <a:cs typeface="Arial" panose="020B0604020202020204" pitchFamily="34" charset="0"/>
              </a:rPr>
              <a:t>organisation </a:t>
            </a:r>
            <a:r>
              <a:rPr sz="1600" spc="-5" dirty="0">
                <a:cs typeface="Arial" panose="020B0604020202020204" pitchFamily="34" charset="0"/>
              </a:rPr>
              <a:t>structure </a:t>
            </a:r>
            <a:r>
              <a:rPr sz="1600" spc="-15" dirty="0">
                <a:cs typeface="Arial" panose="020B0604020202020204" pitchFamily="34" charset="0"/>
              </a:rPr>
              <a:t>for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10" dirty="0">
                <a:cs typeface="Arial" panose="020B0604020202020204" pitchFamily="34" charset="0"/>
              </a:rPr>
              <a:t>project  </a:t>
            </a:r>
            <a:r>
              <a:rPr sz="1600" spc="-5" dirty="0">
                <a:cs typeface="Arial" panose="020B0604020202020204" pitchFamily="34" charset="0"/>
              </a:rPr>
              <a:t>management</a:t>
            </a:r>
            <a:r>
              <a:rPr sz="1600" spc="-35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team</a:t>
            </a:r>
            <a:endParaRPr sz="1600" dirty="0">
              <a:cs typeface="Arial" panose="020B060402020202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5" dirty="0">
                <a:cs typeface="Arial" panose="020B0604020202020204" pitchFamily="34" charset="0"/>
              </a:rPr>
              <a:t>product-based </a:t>
            </a:r>
            <a:r>
              <a:rPr sz="1600" dirty="0">
                <a:cs typeface="Arial" panose="020B0604020202020204" pitchFamily="34" charset="0"/>
              </a:rPr>
              <a:t>planning</a:t>
            </a:r>
            <a:r>
              <a:rPr sz="1600" spc="-8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approach</a:t>
            </a:r>
            <a:endParaRPr sz="1600" dirty="0">
              <a:cs typeface="Arial" panose="020B0604020202020204" pitchFamily="34" charset="0"/>
            </a:endParaRPr>
          </a:p>
          <a:p>
            <a:pPr marL="756285" marR="3873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emphasis </a:t>
            </a:r>
            <a:r>
              <a:rPr sz="1600" spc="-5" dirty="0">
                <a:cs typeface="Arial" panose="020B0604020202020204" pitchFamily="34" charset="0"/>
              </a:rPr>
              <a:t>on dividing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10" dirty="0">
                <a:cs typeface="Arial" panose="020B0604020202020204" pitchFamily="34" charset="0"/>
              </a:rPr>
              <a:t>project </a:t>
            </a:r>
            <a:r>
              <a:rPr sz="1600" spc="-5" dirty="0">
                <a:cs typeface="Arial" panose="020B0604020202020204" pitchFamily="34" charset="0"/>
              </a:rPr>
              <a:t>into </a:t>
            </a:r>
            <a:r>
              <a:rPr sz="1600" dirty="0">
                <a:cs typeface="Arial" panose="020B0604020202020204" pitchFamily="34" charset="0"/>
              </a:rPr>
              <a:t>manageable  and </a:t>
            </a:r>
            <a:r>
              <a:rPr sz="1600" spc="-5" dirty="0">
                <a:cs typeface="Arial" panose="020B0604020202020204" pitchFamily="34" charset="0"/>
              </a:rPr>
              <a:t>controllable</a:t>
            </a:r>
            <a:r>
              <a:rPr sz="1600" spc="-50" dirty="0">
                <a:cs typeface="Arial" panose="020B0604020202020204" pitchFamily="34" charset="0"/>
              </a:rPr>
              <a:t> </a:t>
            </a:r>
            <a:r>
              <a:rPr sz="1600" spc="-10" dirty="0">
                <a:cs typeface="Arial" panose="020B0604020202020204" pitchFamily="34" charset="0"/>
              </a:rPr>
              <a:t>stages</a:t>
            </a:r>
            <a:endParaRPr sz="1600" dirty="0">
              <a:cs typeface="Arial" panose="020B0604020202020204" pitchFamily="34" charset="0"/>
            </a:endParaRPr>
          </a:p>
          <a:p>
            <a:pPr marL="756285" marR="238760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5" dirty="0">
                <a:cs typeface="Arial" panose="020B0604020202020204" pitchFamily="34" charset="0"/>
              </a:rPr>
              <a:t>flexibility </a:t>
            </a:r>
            <a:r>
              <a:rPr sz="1600" spc="-10" dirty="0">
                <a:cs typeface="Arial" panose="020B0604020202020204" pitchFamily="34" charset="0"/>
              </a:rPr>
              <a:t>to </a:t>
            </a:r>
            <a:r>
              <a:rPr sz="1600" dirty="0">
                <a:cs typeface="Arial" panose="020B0604020202020204" pitchFamily="34" charset="0"/>
              </a:rPr>
              <a:t>be applied </a:t>
            </a:r>
            <a:r>
              <a:rPr sz="1600" spc="-10" dirty="0">
                <a:cs typeface="Arial" panose="020B0604020202020204" pitchFamily="34" charset="0"/>
              </a:rPr>
              <a:t>at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10" dirty="0">
                <a:cs typeface="Arial" panose="020B0604020202020204" pitchFamily="34" charset="0"/>
              </a:rPr>
              <a:t>level appropriate to  </a:t>
            </a:r>
            <a:r>
              <a:rPr sz="1600" dirty="0">
                <a:cs typeface="Arial" panose="020B0604020202020204" pitchFamily="34" charset="0"/>
              </a:rPr>
              <a:t>the</a:t>
            </a:r>
            <a:r>
              <a:rPr sz="1600" spc="-10" dirty="0">
                <a:cs typeface="Arial" panose="020B0604020202020204" pitchFamily="34" charset="0"/>
              </a:rPr>
              <a:t> project.</a:t>
            </a:r>
            <a:endParaRPr sz="1600" dirty="0">
              <a:cs typeface="Arial" panose="020B0604020202020204" pitchFamily="34" charset="0"/>
            </a:endParaRPr>
          </a:p>
          <a:p>
            <a:pPr marL="355600" marR="2124075" indent="-34290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2"/>
              </a:rPr>
              <a:t>http://www.ogc.gov.uk/ </a:t>
            </a:r>
            <a:r>
              <a:rPr sz="16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 </a:t>
            </a:r>
            <a:endParaRPr lang="en-US" sz="1600" u="heavy" spc="-20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cs typeface="Arial" panose="020B0604020202020204" pitchFamily="34" charset="0"/>
              <a:hlinkClick r:id="rId3"/>
            </a:endParaRPr>
          </a:p>
          <a:p>
            <a:pPr marL="355600" marR="2124075" indent="-34290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http://www.prince2.com/</a:t>
            </a:r>
            <a:endParaRPr sz="1600" dirty="0">
              <a:cs typeface="Arial" panose="020B0604020202020204" pitchFamily="34" charset="0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CC2CE2F0-1F50-42DF-91CE-F2F8DE72B239}"/>
              </a:ext>
            </a:extLst>
          </p:cNvPr>
          <p:cNvSpPr/>
          <p:nvPr/>
        </p:nvSpPr>
        <p:spPr>
          <a:xfrm>
            <a:off x="7474688" y="2639887"/>
            <a:ext cx="1467293" cy="197464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0297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A54401-6748-4815-BDB3-2273C8525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B0F446A3-3F31-41C2-B70D-CF02C94B0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00156762-EA65-415A-BF66-E4CE47CABE65}"/>
              </a:ext>
            </a:extLst>
          </p:cNvPr>
          <p:cNvSpPr txBox="1"/>
          <p:nvPr/>
        </p:nvSpPr>
        <p:spPr>
          <a:xfrm>
            <a:off x="202019" y="893135"/>
            <a:ext cx="8856922" cy="35958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36930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60000"/>
              <a:tabLst>
                <a:tab pos="354965" algn="l"/>
                <a:tab pos="355600" algn="l"/>
              </a:tabLst>
            </a:pPr>
            <a:r>
              <a:rPr sz="2400" spc="-130" dirty="0">
                <a:latin typeface="Arial"/>
                <a:cs typeface="Arial"/>
              </a:rPr>
              <a:t>Factors </a:t>
            </a:r>
            <a:r>
              <a:rPr sz="2400" spc="-55" dirty="0">
                <a:latin typeface="Arial"/>
                <a:cs typeface="Arial"/>
              </a:rPr>
              <a:t>leading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40" dirty="0">
                <a:latin typeface="Arial"/>
                <a:cs typeface="Arial"/>
              </a:rPr>
              <a:t>the </a:t>
            </a:r>
            <a:r>
              <a:rPr sz="2400" spc="-135" dirty="0">
                <a:latin typeface="Arial"/>
                <a:cs typeface="Arial"/>
              </a:rPr>
              <a:t>increased </a:t>
            </a:r>
            <a:r>
              <a:rPr sz="2400" spc="-225" dirty="0">
                <a:latin typeface="Arial"/>
                <a:cs typeface="Arial"/>
              </a:rPr>
              <a:t>use </a:t>
            </a:r>
            <a:r>
              <a:rPr sz="2400" spc="-40" dirty="0">
                <a:latin typeface="Arial"/>
                <a:cs typeface="Arial"/>
              </a:rPr>
              <a:t>of </a:t>
            </a:r>
            <a:r>
              <a:rPr sz="2400" spc="-55" dirty="0">
                <a:latin typeface="Arial"/>
                <a:cs typeface="Arial"/>
              </a:rPr>
              <a:t>project</a:t>
            </a:r>
            <a:r>
              <a:rPr lang="en-US" sz="2400" spc="-55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management: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60" dirty="0">
                <a:latin typeface="Arial"/>
                <a:cs typeface="Arial"/>
              </a:rPr>
              <a:t>Compression </a:t>
            </a:r>
            <a:r>
              <a:rPr sz="2400" spc="-40" dirty="0">
                <a:latin typeface="Arial"/>
                <a:cs typeface="Arial"/>
              </a:rPr>
              <a:t>of the </a:t>
            </a:r>
            <a:r>
              <a:rPr sz="2400" spc="-30" dirty="0">
                <a:latin typeface="Arial"/>
                <a:cs typeface="Arial"/>
              </a:rPr>
              <a:t>product </a:t>
            </a:r>
            <a:r>
              <a:rPr sz="2400" spc="-40" dirty="0">
                <a:latin typeface="Arial"/>
                <a:cs typeface="Arial"/>
              </a:rPr>
              <a:t>life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55" dirty="0">
                <a:latin typeface="Arial"/>
                <a:cs typeface="Arial"/>
              </a:rPr>
              <a:t>cycle;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5" dirty="0">
                <a:latin typeface="Arial"/>
                <a:cs typeface="Arial"/>
              </a:rPr>
              <a:t>Global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55" dirty="0">
                <a:latin typeface="Arial"/>
                <a:cs typeface="Arial"/>
              </a:rPr>
              <a:t>competition;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Knowledge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60" dirty="0">
                <a:latin typeface="Arial"/>
                <a:cs typeface="Arial"/>
              </a:rPr>
              <a:t>economies;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0" dirty="0">
                <a:latin typeface="Arial"/>
                <a:cs typeface="Arial"/>
              </a:rPr>
              <a:t>Corporate </a:t>
            </a:r>
            <a:r>
              <a:rPr sz="2400" spc="-110" dirty="0">
                <a:latin typeface="Arial"/>
                <a:cs typeface="Arial"/>
              </a:rPr>
              <a:t>downsizing </a:t>
            </a:r>
            <a:r>
              <a:rPr lang="en-US" sz="2400" spc="-110" dirty="0">
                <a:latin typeface="Arial"/>
                <a:cs typeface="Arial"/>
              </a:rPr>
              <a:t>and </a:t>
            </a:r>
            <a:r>
              <a:rPr sz="2400" spc="-55" dirty="0">
                <a:latin typeface="Arial"/>
                <a:cs typeface="Arial"/>
              </a:rPr>
              <a:t>government</a:t>
            </a:r>
            <a:r>
              <a:rPr sz="2400" spc="-18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outsourcing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40" dirty="0">
                <a:latin typeface="Arial"/>
                <a:cs typeface="Arial"/>
              </a:rPr>
              <a:t>Increased </a:t>
            </a:r>
            <a:r>
              <a:rPr sz="2400" spc="-110" dirty="0">
                <a:latin typeface="Arial"/>
                <a:cs typeface="Arial"/>
              </a:rPr>
              <a:t>customer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170" dirty="0">
                <a:latin typeface="Arial"/>
                <a:cs typeface="Arial"/>
              </a:rPr>
              <a:t>focus;</a:t>
            </a:r>
            <a:endParaRPr sz="2400" dirty="0">
              <a:latin typeface="Arial"/>
              <a:cs typeface="Arial"/>
            </a:endParaRPr>
          </a:p>
          <a:p>
            <a:pPr marL="812165" marR="37020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5" dirty="0">
                <a:latin typeface="Arial"/>
                <a:cs typeface="Arial"/>
              </a:rPr>
              <a:t>Rapid </a:t>
            </a:r>
            <a:r>
              <a:rPr sz="2400" spc="-55" dirty="0">
                <a:latin typeface="Arial"/>
                <a:cs typeface="Arial"/>
              </a:rPr>
              <a:t>development </a:t>
            </a:r>
            <a:r>
              <a:rPr sz="2400" spc="-40" dirty="0">
                <a:latin typeface="Arial"/>
                <a:cs typeface="Arial"/>
              </a:rPr>
              <a:t>of </a:t>
            </a:r>
            <a:r>
              <a:rPr sz="2400" spc="-70" dirty="0">
                <a:latin typeface="Arial"/>
                <a:cs typeface="Arial"/>
              </a:rPr>
              <a:t>Third </a:t>
            </a:r>
            <a:r>
              <a:rPr sz="2400" spc="-50" dirty="0">
                <a:latin typeface="Arial"/>
                <a:cs typeface="Arial"/>
              </a:rPr>
              <a:t>World </a:t>
            </a:r>
            <a:r>
              <a:rPr sz="2400" spc="-30" dirty="0">
                <a:latin typeface="Arial"/>
                <a:cs typeface="Arial"/>
              </a:rPr>
              <a:t>and</a:t>
            </a:r>
            <a:r>
              <a:rPr sz="2400" spc="-185" dirty="0">
                <a:latin typeface="Arial"/>
                <a:cs typeface="Arial"/>
              </a:rPr>
              <a:t> </a:t>
            </a:r>
            <a:r>
              <a:rPr sz="2400" spc="-175" dirty="0">
                <a:latin typeface="Arial"/>
                <a:cs typeface="Arial"/>
              </a:rPr>
              <a:t>closed  </a:t>
            </a:r>
            <a:r>
              <a:rPr sz="2400" spc="-160" dirty="0">
                <a:latin typeface="Arial"/>
                <a:cs typeface="Arial"/>
              </a:rPr>
              <a:t>economies;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Small </a:t>
            </a:r>
            <a:r>
              <a:rPr sz="2400" spc="-105" dirty="0">
                <a:latin typeface="Arial"/>
                <a:cs typeface="Arial"/>
              </a:rPr>
              <a:t>projects </a:t>
            </a:r>
            <a:r>
              <a:rPr sz="2400" spc="45" dirty="0">
                <a:latin typeface="Arial"/>
                <a:cs typeface="Arial"/>
              </a:rPr>
              <a:t>that </a:t>
            </a:r>
            <a:r>
              <a:rPr sz="2400" spc="-105" dirty="0">
                <a:latin typeface="Arial"/>
                <a:cs typeface="Arial"/>
              </a:rPr>
              <a:t>represent </a:t>
            </a:r>
            <a:r>
              <a:rPr sz="2400" spc="-40" dirty="0">
                <a:latin typeface="Arial"/>
                <a:cs typeface="Arial"/>
              </a:rPr>
              <a:t>big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100" dirty="0">
                <a:latin typeface="Arial"/>
                <a:cs typeface="Arial"/>
              </a:rPr>
              <a:t>problems.</a:t>
            </a:r>
            <a:endParaRPr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71569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C6110-7D24-435E-8F9F-12F3F6BCA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Project management: Risk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C56E1-E6BD-4FC4-A698-97CAB4D84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Context; the term </a:t>
            </a:r>
            <a:r>
              <a:rPr lang="en-GB" sz="3200" i="1" dirty="0"/>
              <a:t>‘risk’ </a:t>
            </a:r>
            <a:r>
              <a:rPr lang="en-GB" sz="3200" dirty="0"/>
              <a:t>provokes many reactions.</a:t>
            </a:r>
          </a:p>
          <a:p>
            <a:r>
              <a:rPr lang="en-GB" sz="3200" dirty="0"/>
              <a:t>Wide interpretation of risk.</a:t>
            </a:r>
          </a:p>
          <a:p>
            <a:r>
              <a:rPr lang="en-GB" sz="3200" dirty="0"/>
              <a:t>There is value in articulating ‘uncertainty’ separately.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ACAEA1-5B11-4BF7-B0E9-D49121762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799517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2F2BE-9482-4B75-BF9E-70627062B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Project management: Risk Management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42ACF8-F574-4A0C-B7DC-F3A273E4A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333B7D-0D4D-4DE5-96EB-00331E1787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1329" y="2014292"/>
            <a:ext cx="4501342" cy="3088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830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2BEF4-3D34-48EF-A885-FD421CD25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Reflection: risk is ever-present</a:t>
            </a:r>
            <a:br>
              <a:rPr lang="en-GB" i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00DA3-D808-4402-923C-23E1D2F00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/>
              <a:t>Accept projects have a degree of ‘new-ness’; there will be some uncertainty.</a:t>
            </a:r>
          </a:p>
          <a:p>
            <a:r>
              <a:rPr lang="en-GB" sz="3200" dirty="0"/>
              <a:t>If there is uncertainty, then there will be some risk.</a:t>
            </a:r>
          </a:p>
          <a:p>
            <a:r>
              <a:rPr lang="en-GB" sz="3200" dirty="0"/>
              <a:t>Accept that this is a key feature of projects, a particularly important area of project management.</a:t>
            </a:r>
          </a:p>
          <a:p>
            <a:r>
              <a:rPr lang="en-GB" sz="3200" dirty="0"/>
              <a:t>Recognize that risk is a natural element of projects; it should not be regarded as something evaluated once or at inappropriate times.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56F766-0169-491E-9D17-C217C0A95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74628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18906-058D-4173-856D-5ADDC74DF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Risk identification &amp; analysis; the profile could be based on risk ‘areas’ 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24E71-394D-4CEB-AAD4-6E72A7C7D7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i="1" dirty="0"/>
              <a:t>For example, in a small-scale energy generating project on the following:</a:t>
            </a:r>
          </a:p>
          <a:p>
            <a:r>
              <a:rPr lang="en-GB" sz="3200" i="1" dirty="0"/>
              <a:t>Environment                              </a:t>
            </a:r>
          </a:p>
          <a:p>
            <a:r>
              <a:rPr lang="en-GB" sz="3200" i="1" dirty="0">
                <a:cs typeface="Arial"/>
              </a:rPr>
              <a:t>Contractual</a:t>
            </a:r>
            <a:endParaRPr lang="en-GB" sz="3200" i="1" dirty="0"/>
          </a:p>
          <a:p>
            <a:r>
              <a:rPr lang="en-GB" sz="3200" i="1" dirty="0"/>
              <a:t>Legislative                                     </a:t>
            </a:r>
            <a:endParaRPr lang="en-GB" i="1" dirty="0">
              <a:latin typeface="Arial"/>
              <a:cs typeface="Arial"/>
            </a:endParaRPr>
          </a:p>
          <a:p>
            <a:r>
              <a:rPr lang="en-GB" sz="3200" i="1" dirty="0">
                <a:latin typeface="Arial"/>
                <a:cs typeface="Arial"/>
              </a:rPr>
              <a:t> </a:t>
            </a:r>
            <a:r>
              <a:rPr lang="en-GB" sz="3200" i="1" dirty="0">
                <a:cs typeface="Arial"/>
              </a:rPr>
              <a:t>Financial</a:t>
            </a:r>
            <a:endParaRPr lang="en-GB" sz="3200" i="1" dirty="0"/>
          </a:p>
          <a:p>
            <a:r>
              <a:rPr lang="en-GB" sz="3200" i="1" dirty="0"/>
              <a:t>Technology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0AE4F-183F-4000-807A-D702725CB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04686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8D38C-E12B-4D30-A32C-7224D1EE4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D63FA-8AE2-475F-AE3D-8AA7B9A9B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i="1" dirty="0"/>
              <a:t>We might assess this as </a:t>
            </a:r>
            <a:r>
              <a:rPr lang="en-GB" sz="3200" b="1" i="1" dirty="0"/>
              <a:t>Consequence  =  Impact  x  Likelihood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73D24B-7C32-452F-8CC6-55F47C5E6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D998DF-9AE7-4613-A4C2-B9A6838968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17" y="2668443"/>
            <a:ext cx="6731934" cy="2830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4294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50685-DED4-4F50-B9D3-E250A4A3B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i="1" dirty="0"/>
              <a:t>Response to risk</a:t>
            </a:r>
            <a:br>
              <a:rPr lang="en-GB" sz="4400" i="1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61599F-05EC-431D-86A5-1486CB758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50587D-D972-4C03-8965-F1DEF2E470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6825" y="2139156"/>
            <a:ext cx="6610350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434517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2923</TotalTime>
  <Words>1379</Words>
  <Application>Microsoft Office PowerPoint</Application>
  <PresentationFormat>On-screen Show (4:3)</PresentationFormat>
  <Paragraphs>249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Arial Narrow</vt:lpstr>
      <vt:lpstr>Carlito</vt:lpstr>
      <vt:lpstr>Myriad Pro</vt:lpstr>
      <vt:lpstr>Tahoma</vt:lpstr>
      <vt:lpstr>Wingdings</vt:lpstr>
      <vt:lpstr>1_Custom Design</vt:lpstr>
      <vt:lpstr>20140311PresentationUWTSDTemplate</vt:lpstr>
      <vt:lpstr>Week 1  Introduction to Project Management</vt:lpstr>
      <vt:lpstr>What is your previous experience in Project Management? </vt:lpstr>
      <vt:lpstr>Some initial perspectives</vt:lpstr>
      <vt:lpstr>Learning Objectives:</vt:lpstr>
      <vt:lpstr>What then is a Project?</vt:lpstr>
      <vt:lpstr>Definitions … </vt:lpstr>
      <vt:lpstr>What is a Project?</vt:lpstr>
      <vt:lpstr>Project Features</vt:lpstr>
      <vt:lpstr>Project versus Processes</vt:lpstr>
      <vt:lpstr>Project versus Routine</vt:lpstr>
      <vt:lpstr>Project versus Routine</vt:lpstr>
      <vt:lpstr>A Program</vt:lpstr>
      <vt:lpstr>Program versus Routine Work</vt:lpstr>
      <vt:lpstr>Program versus Project</vt:lpstr>
      <vt:lpstr>Unique Features of a project that Distinguishes from Program or Routine</vt:lpstr>
      <vt:lpstr>Integrated Project Management</vt:lpstr>
      <vt:lpstr>Importance of Project Management</vt:lpstr>
      <vt:lpstr>PowerPoint Presentation</vt:lpstr>
      <vt:lpstr>Importance of Project Management</vt:lpstr>
      <vt:lpstr>Importance of Project Management</vt:lpstr>
      <vt:lpstr>Importance of Project Management - Careers</vt:lpstr>
      <vt:lpstr>PRINCE2</vt:lpstr>
      <vt:lpstr>Importance of Project Management</vt:lpstr>
      <vt:lpstr>Project management: Risk Management</vt:lpstr>
      <vt:lpstr>Project management: Risk Management</vt:lpstr>
      <vt:lpstr>Reflection: risk is ever-present </vt:lpstr>
      <vt:lpstr>Risk identification &amp; analysis; the profile could be based on risk ‘areas’  </vt:lpstr>
      <vt:lpstr>Risk assessment</vt:lpstr>
      <vt:lpstr>Response to risk 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Pepple, Dennis G. (Dr.)</cp:lastModifiedBy>
  <cp:revision>131</cp:revision>
  <dcterms:created xsi:type="dcterms:W3CDTF">2005-02-17T16:44:33Z</dcterms:created>
  <dcterms:modified xsi:type="dcterms:W3CDTF">2024-01-03T11:54:30Z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