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4"/>
  </p:sldMasterIdLst>
  <p:notesMasterIdLst>
    <p:notesMasterId r:id="rId36"/>
  </p:notesMasterIdLst>
  <p:sldIdLst>
    <p:sldId id="256" r:id="rId5"/>
    <p:sldId id="257" r:id="rId6"/>
    <p:sldId id="258" r:id="rId7"/>
    <p:sldId id="263" r:id="rId8"/>
    <p:sldId id="264" r:id="rId9"/>
    <p:sldId id="261" r:id="rId10"/>
    <p:sldId id="260" r:id="rId11"/>
    <p:sldId id="262" r:id="rId12"/>
    <p:sldId id="291" r:id="rId13"/>
    <p:sldId id="266" r:id="rId14"/>
    <p:sldId id="267" r:id="rId15"/>
    <p:sldId id="288" r:id="rId16"/>
    <p:sldId id="269" r:id="rId17"/>
    <p:sldId id="268" r:id="rId18"/>
    <p:sldId id="270" r:id="rId19"/>
    <p:sldId id="271" r:id="rId20"/>
    <p:sldId id="272" r:id="rId21"/>
    <p:sldId id="273" r:id="rId22"/>
    <p:sldId id="275" r:id="rId23"/>
    <p:sldId id="276" r:id="rId24"/>
    <p:sldId id="292" r:id="rId25"/>
    <p:sldId id="277" r:id="rId26"/>
    <p:sldId id="278" r:id="rId27"/>
    <p:sldId id="282" r:id="rId28"/>
    <p:sldId id="283" r:id="rId29"/>
    <p:sldId id="284" r:id="rId30"/>
    <p:sldId id="285" r:id="rId31"/>
    <p:sldId id="274" r:id="rId32"/>
    <p:sldId id="280" r:id="rId33"/>
    <p:sldId id="289" r:id="rId34"/>
    <p:sldId id="286" r:id="rId35"/>
  </p:sldIdLst>
  <p:sldSz cx="12192000" cy="6858000"/>
  <p:notesSz cx="6858000" cy="12192000"/>
  <p:embeddedFontLst>
    <p:embeddedFont>
      <p:font typeface="Open Sans Bold" panose="020B0604020202020204" charset="0"/>
      <p:regular r:id="rId37"/>
      <p:bold r:id="rId38"/>
    </p:embeddedFont>
    <p:embeddedFont>
      <p:font typeface="Open Sans Regular" panose="020B0606030504020204" charset="0"/>
      <p:regular r:id="rId39"/>
    </p:embeddedFont>
    <p:embeddedFont>
      <p:font typeface="Outfit Bold" panose="020B0604020202020204" charset="0"/>
      <p:regular r:id="rId40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396597-ACEC-3C5C-1600-B223E46DF2F4}" v="542" dt="2026-05-24T10:18:15.649"/>
    <p1510:client id="{85C4EAEC-35FE-73F1-C864-BA0CA22A2FCA}" v="65" dt="2026-05-26T08:38:33.849"/>
    <p1510:client id="{9466B2B2-B18F-B043-1FC0-67C1E2786653}" v="477" dt="2026-05-25T20:54:24.0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3763" autoAdjust="0"/>
  </p:normalViewPr>
  <p:slideViewPr>
    <p:cSldViewPr snapToGrid="0" snapToObjects="1">
      <p:cViewPr varScale="1">
        <p:scale>
          <a:sx n="111" d="100"/>
          <a:sy n="111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3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Sheet1!$D$4</c:f>
              <c:strCache>
                <c:ptCount val="1"/>
                <c:pt idx="0">
                  <c:v>CO2 contribution ( approximate %)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Sheet1!$B$5:$B$9</c:f>
              <c:strCache>
                <c:ptCount val="5"/>
                <c:pt idx="0">
                  <c:v>Flax cultivation and fibre processing</c:v>
                </c:pt>
                <c:pt idx="1">
                  <c:v>Blade Manufacturing- 3D printed flax composites</c:v>
                </c:pt>
                <c:pt idx="2">
                  <c:v>Transport and Installation</c:v>
                </c:pt>
                <c:pt idx="3">
                  <c:v>Operation (avoided emissions)</c:v>
                </c:pt>
                <c:pt idx="4">
                  <c:v>End of life treatment</c:v>
                </c:pt>
              </c:strCache>
            </c:strRef>
          </c:cat>
          <c:val>
            <c:numRef>
              <c:f>Sheet1!$D$5:$D$9</c:f>
              <c:numCache>
                <c:formatCode>General</c:formatCode>
                <c:ptCount val="5"/>
                <c:pt idx="0">
                  <c:v>20</c:v>
                </c:pt>
                <c:pt idx="1">
                  <c:v>38</c:v>
                </c:pt>
                <c:pt idx="2">
                  <c:v>5</c:v>
                </c:pt>
                <c:pt idx="3">
                  <c:v>-80</c:v>
                </c:pt>
                <c:pt idx="4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81D-4FC6-AF9B-6F0467FC9F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519123656"/>
        <c:axId val="519122216"/>
      </c:barChart>
      <c:catAx>
        <c:axId val="5191236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19122216"/>
        <c:crosses val="autoZero"/>
        <c:auto val="1"/>
        <c:lblAlgn val="ctr"/>
        <c:lblOffset val="100"/>
        <c:noMultiLvlLbl val="0"/>
      </c:catAx>
      <c:valAx>
        <c:axId val="5191222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191236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5816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859FB5-B048-93CB-C144-FF16CC001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16D1AE-19FB-95ED-9C4E-1DE147BD52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817D07-EEA5-BF92-45C9-36AFA37474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D72130-3F61-B437-9CDD-5BF7CC6E38C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594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235687-04A7-5E67-8E5B-E0D7E4E147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60DBBF-3337-85C4-9733-181B9D72E2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8FA943-9C52-B43B-D248-BF26DE8A75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78958F-684F-27B8-55C3-7217FDB4558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6482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04B59C-3562-D1D7-67A5-208CC32CB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ADC118-F163-5896-C33A-157DEC1EE1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6921AF-613B-1215-663B-81B58B3E8D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983C9A-2C08-CD43-62C0-EFB1EC0AE4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6135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0D138F-D90B-E36B-A751-A776E300D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70C2E6-1A71-C436-657E-A580885699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36B080-AB6D-F80D-5F62-A58E449C75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9EF75B-9566-83BC-8FFD-A3EAB822D4A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6919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875D48-2834-D72D-C75B-E6E24DA23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960E24-489C-E637-CC51-3C95D3ED4C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F8837B-3182-0643-21A3-DDB97EA98F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2A2338-7E0A-EFA5-0E23-51F7D0C2BC6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41690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A0B95-6595-2560-CDC0-1073D0593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84E76F-B07A-D9B7-D2E2-044125F3CF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D3BCCE-94E4-DF36-406E-EE8E929FB8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B913AD-01A8-BEA1-2140-1843F652A3F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629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TOTAL COMBINED — 3.75× (→ 2,035W)</a:t>
            </a:r>
          </a:p>
          <a:p>
            <a:r>
              <a:rPr lang="en-GB" b="1" dirty="0"/>
              <a:t>Cost: £700–1,200</a:t>
            </a:r>
          </a:p>
          <a:p>
            <a:endParaRPr lang="en-GB" dirty="0"/>
          </a:p>
          <a:p>
            <a:r>
              <a:rPr lang="en-GB" dirty="0"/>
              <a:t>All enhancements stacked together take you from 543W to 2,035W — nearly quadrupling the output for under £1,200 in additional cost per module.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 revised payback period of making these improvements would be nearly 20 years less than the original design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257B42-CEE3-1E4D-8716-4E8C78E1E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7D692D-6B24-6446-9EDA-D6F391BDF7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46216F-E294-823F-A86C-29E06951B7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8A427E-E42A-9086-4D54-2CCA9A3E22B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0099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lbin.com/about/belbin-team-roles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symondsresearch.com/tuckmans-stages-of-group-development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0286947" y="4936077"/>
            <a:ext cx="1904990" cy="1930587"/>
          </a:xfrm>
          <a:custGeom>
            <a:avLst/>
            <a:gdLst/>
            <a:ahLst/>
            <a:cxnLst/>
            <a:rect l="l" t="t" r="r" b="b"/>
            <a:pathLst>
              <a:path w="1904990" h="1930587">
                <a:moveTo>
                  <a:pt x="255707" y="1904987"/>
                </a:moveTo>
                <a:cubicBezTo>
                  <a:pt x="255707" y="994117"/>
                  <a:pt x="994119" y="255706"/>
                  <a:pt x="1904990" y="255706"/>
                </a:cubicBezTo>
                <a:lnTo>
                  <a:pt x="1904990" y="0"/>
                </a:lnTo>
                <a:cubicBezTo>
                  <a:pt x="852883" y="0"/>
                  <a:pt x="0" y="852895"/>
                  <a:pt x="0" y="1904987"/>
                </a:cubicBezTo>
                <a:cubicBezTo>
                  <a:pt x="0" y="1913540"/>
                  <a:pt x="57" y="1922073"/>
                  <a:pt x="171" y="1930587"/>
                </a:cubicBezTo>
                <a:lnTo>
                  <a:pt x="255897" y="1930587"/>
                </a:lnTo>
                <a:cubicBezTo>
                  <a:pt x="255764" y="1922073"/>
                  <a:pt x="255707" y="1913540"/>
                  <a:pt x="255707" y="1904987"/>
                </a:cubicBezTo>
                <a:lnTo>
                  <a:pt x="255707" y="1904987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0708860" y="5357987"/>
            <a:ext cx="1483076" cy="1508676"/>
          </a:xfrm>
          <a:custGeom>
            <a:avLst/>
            <a:gdLst/>
            <a:ahLst/>
            <a:cxnLst/>
            <a:rect l="l" t="t" r="r" b="b"/>
            <a:pathLst>
              <a:path w="1483076" h="1508676">
                <a:moveTo>
                  <a:pt x="1483076" y="0"/>
                </a:moveTo>
                <a:cubicBezTo>
                  <a:pt x="663988" y="0"/>
                  <a:pt x="0" y="663999"/>
                  <a:pt x="0" y="1483074"/>
                </a:cubicBezTo>
                <a:cubicBezTo>
                  <a:pt x="0" y="1491628"/>
                  <a:pt x="74" y="1500152"/>
                  <a:pt x="223" y="1508676"/>
                </a:cubicBezTo>
                <a:lnTo>
                  <a:pt x="255964" y="1508676"/>
                </a:lnTo>
                <a:cubicBezTo>
                  <a:pt x="255786" y="1500167"/>
                  <a:pt x="255697" y="1491628"/>
                  <a:pt x="255697" y="1483074"/>
                </a:cubicBezTo>
                <a:cubicBezTo>
                  <a:pt x="255697" y="805211"/>
                  <a:pt x="805221" y="255690"/>
                  <a:pt x="1483076" y="255690"/>
                </a:cubicBezTo>
                <a:lnTo>
                  <a:pt x="1483076" y="0"/>
                </a:lnTo>
              </a:path>
            </a:pathLst>
          </a:custGeom>
          <a:solidFill>
            <a:srgbClr val="7B828B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11181904" y="5831034"/>
            <a:ext cx="1010032" cy="1035629"/>
          </a:xfrm>
          <a:custGeom>
            <a:avLst/>
            <a:gdLst/>
            <a:ahLst/>
            <a:cxnLst/>
            <a:rect l="l" t="t" r="r" b="b"/>
            <a:pathLst>
              <a:path w="1010032" h="1035629">
                <a:moveTo>
                  <a:pt x="1010032" y="0"/>
                </a:moveTo>
                <a:cubicBezTo>
                  <a:pt x="452201" y="0"/>
                  <a:pt x="0" y="452207"/>
                  <a:pt x="0" y="1010028"/>
                </a:cubicBezTo>
                <a:cubicBezTo>
                  <a:pt x="0" y="1018593"/>
                  <a:pt x="111" y="1027126"/>
                  <a:pt x="313" y="1035629"/>
                </a:cubicBezTo>
                <a:lnTo>
                  <a:pt x="256124" y="1035629"/>
                </a:lnTo>
                <a:cubicBezTo>
                  <a:pt x="255841" y="1027137"/>
                  <a:pt x="255700" y="1018603"/>
                  <a:pt x="255700" y="1010028"/>
                </a:cubicBezTo>
                <a:cubicBezTo>
                  <a:pt x="255700" y="593426"/>
                  <a:pt x="593424" y="255707"/>
                  <a:pt x="1010022" y="255707"/>
                </a:cubicBezTo>
                <a:lnTo>
                  <a:pt x="1010032" y="0"/>
                </a:ln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11654964" y="6304088"/>
            <a:ext cx="536972" cy="562575"/>
          </a:xfrm>
          <a:custGeom>
            <a:avLst/>
            <a:gdLst/>
            <a:ahLst/>
            <a:cxnLst/>
            <a:rect l="l" t="t" r="r" b="b"/>
            <a:pathLst>
              <a:path w="536972" h="562575">
                <a:moveTo>
                  <a:pt x="536972" y="0"/>
                </a:moveTo>
                <a:cubicBezTo>
                  <a:pt x="240408" y="0"/>
                  <a:pt x="0" y="240416"/>
                  <a:pt x="0" y="536978"/>
                </a:cubicBezTo>
                <a:cubicBezTo>
                  <a:pt x="0" y="545557"/>
                  <a:pt x="204" y="554091"/>
                  <a:pt x="596" y="562575"/>
                </a:cubicBezTo>
                <a:lnTo>
                  <a:pt x="256850" y="562575"/>
                </a:lnTo>
                <a:cubicBezTo>
                  <a:pt x="256087" y="554148"/>
                  <a:pt x="255701" y="545608"/>
                  <a:pt x="255701" y="536978"/>
                </a:cubicBezTo>
                <a:cubicBezTo>
                  <a:pt x="255701" y="381634"/>
                  <a:pt x="381626" y="255707"/>
                  <a:pt x="536972" y="255707"/>
                </a:cubicBezTo>
                <a:lnTo>
                  <a:pt x="536972" y="0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876797" y="3150266"/>
            <a:ext cx="6675120" cy="1785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spcBef>
                <a:spcPts val="1000"/>
              </a:spcBef>
              <a:buNone/>
            </a:pPr>
            <a:r>
              <a:rPr lang="en-US" sz="14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Kelly Jenkins 2510063  </a:t>
            </a:r>
            <a:endParaRPr lang="en-US" sz="1400" dirty="0"/>
          </a:p>
          <a:p>
            <a:pPr marL="0" indent="0" algn="l">
              <a:lnSpc>
                <a:spcPct val="120000"/>
              </a:lnSpc>
              <a:spcBef>
                <a:spcPts val="1000"/>
              </a:spcBef>
              <a:buNone/>
            </a:pPr>
            <a:r>
              <a:rPr lang="en-US" sz="14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Grant Brooks 2514976  </a:t>
            </a:r>
            <a:endParaRPr lang="en-US" sz="1400" dirty="0"/>
          </a:p>
          <a:p>
            <a:pPr marL="0" indent="0" algn="l">
              <a:lnSpc>
                <a:spcPct val="120000"/>
              </a:lnSpc>
              <a:spcBef>
                <a:spcPts val="1000"/>
              </a:spcBef>
              <a:buNone/>
            </a:pPr>
            <a:r>
              <a:rPr lang="en-US" sz="14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Kieran Allen 2417341  </a:t>
            </a:r>
            <a:endParaRPr lang="en-US" sz="1400" dirty="0"/>
          </a:p>
          <a:p>
            <a:pPr marL="0" indent="0" algn="l">
              <a:lnSpc>
                <a:spcPct val="120000"/>
              </a:lnSpc>
              <a:spcBef>
                <a:spcPts val="1000"/>
              </a:spcBef>
              <a:buNone/>
            </a:pPr>
            <a:r>
              <a:rPr lang="en-US" sz="14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Owen Rogers 2221725</a:t>
            </a:r>
          </a:p>
          <a:p>
            <a:pPr marL="0" indent="0" algn="l">
              <a:lnSpc>
                <a:spcPct val="120000"/>
              </a:lnSpc>
              <a:spcBef>
                <a:spcPts val="1000"/>
              </a:spcBef>
              <a:buNone/>
            </a:pP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876797" y="779643"/>
            <a:ext cx="6675121" cy="201845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100000"/>
              </a:lnSpc>
              <a:spcBef>
                <a:spcPts val="1000"/>
              </a:spcBef>
              <a:buNone/>
            </a:pPr>
            <a:r>
              <a:rPr lang="en-US" sz="40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Renewable Energy Project Group 3</a:t>
            </a:r>
            <a:endParaRPr lang="en-US" sz="4000" dirty="0"/>
          </a:p>
        </p:txBody>
      </p:sp>
      <p:sp>
        <p:nvSpPr>
          <p:cNvPr id="9" name="Text 8">
            <a:extLst>
              <a:ext uri="{FF2B5EF4-FFF2-40B4-BE49-F238E27FC236}">
                <a16:creationId xmlns:a16="http://schemas.microsoft.com/office/drawing/2014/main" id="{FE3ED97F-4AEC-8780-844A-EFCCEDCF8850}"/>
              </a:ext>
            </a:extLst>
          </p:cNvPr>
          <p:cNvSpPr/>
          <p:nvPr/>
        </p:nvSpPr>
        <p:spPr>
          <a:xfrm>
            <a:off x="10338495" y="-6164"/>
            <a:ext cx="1650525" cy="1180061"/>
          </a:xfrm>
          <a:prstGeom prst="rect">
            <a:avLst/>
          </a:prstGeom>
          <a:blipFill>
            <a:blip r:embed="rId3"/>
            <a:srcRect/>
            <a:stretch>
              <a:fillRect t="19415" b="19415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10">
            <a:extLst>
              <a:ext uri="{FF2B5EF4-FFF2-40B4-BE49-F238E27FC236}">
                <a16:creationId xmlns:a16="http://schemas.microsoft.com/office/drawing/2014/main" id="{59AFC7AD-08F0-3F85-0524-8BA00C8C1F96}"/>
              </a:ext>
            </a:extLst>
          </p:cNvPr>
          <p:cNvSpPr/>
          <p:nvPr/>
        </p:nvSpPr>
        <p:spPr>
          <a:xfrm>
            <a:off x="0" y="-8664"/>
            <a:ext cx="3937969" cy="6866664"/>
          </a:xfrm>
          <a:prstGeom prst="rect">
            <a:avLst/>
          </a:prstGeom>
          <a:blipFill>
            <a:blip r:embed="rId4"/>
            <a:srcRect/>
            <a:stretch>
              <a:fillRect l="-80664" r="-80664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860897" y="722489"/>
            <a:ext cx="10626254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Introduction to the Project</a:t>
            </a:r>
            <a:endParaRPr lang="en-US" sz="3200" dirty="0"/>
          </a:p>
        </p:txBody>
      </p:sp>
      <p:pic>
        <p:nvPicPr>
          <p:cNvPr id="1026" name="Picture 2" descr="Eurostar Group Ltd. Train exits the Channel Tunnel, operated by Groupe Eurotunnel SA, in Calais, France, on Monday, Aug. 16, 2010. Groupe Eurotunnel...">
            <a:extLst>
              <a:ext uri="{FF2B5EF4-FFF2-40B4-BE49-F238E27FC236}">
                <a16:creationId xmlns:a16="http://schemas.microsoft.com/office/drawing/2014/main" id="{99A83615-4C24-A57C-E4A8-7D5C72B2E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156" y="1344490"/>
            <a:ext cx="7157688" cy="488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4">
            <a:extLst>
              <a:ext uri="{FF2B5EF4-FFF2-40B4-BE49-F238E27FC236}">
                <a16:creationId xmlns:a16="http://schemas.microsoft.com/office/drawing/2014/main" id="{23B2D8AA-E267-73B4-D5E6-4CCF5794BD94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5A8597B8-7171-EB21-2133-A67D4AB8E2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17770" y="6235676"/>
            <a:ext cx="35403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(Amiel, 2019)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413011" y="1297739"/>
            <a:ext cx="9365978" cy="4762293"/>
          </a:xfrm>
          <a:prstGeom prst="rect">
            <a:avLst/>
          </a:prstGeom>
          <a:blipFill>
            <a:blip r:embed="rId3"/>
            <a:srcRect/>
            <a:stretch>
              <a:fillRect t="549" b="549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860897" y="722489"/>
            <a:ext cx="10626254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Group 3 Organisational Chart</a:t>
            </a:r>
            <a:endParaRPr lang="en-US" sz="3200" dirty="0"/>
          </a:p>
        </p:txBody>
      </p:sp>
      <p:sp>
        <p:nvSpPr>
          <p:cNvPr id="3" name="Text 4">
            <a:extLst>
              <a:ext uri="{FF2B5EF4-FFF2-40B4-BE49-F238E27FC236}">
                <a16:creationId xmlns:a16="http://schemas.microsoft.com/office/drawing/2014/main" id="{8A3D32A5-1BB2-F87C-7751-198E6FA7902D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5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855573" y="819150"/>
            <a:ext cx="6859798" cy="598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Schedule and Progress Tracking</a:t>
            </a:r>
            <a:endParaRPr lang="en-US" sz="3200" dirty="0"/>
          </a:p>
        </p:txBody>
      </p:sp>
      <p:sp>
        <p:nvSpPr>
          <p:cNvPr id="10" name="Text 8"/>
          <p:cNvSpPr/>
          <p:nvPr/>
        </p:nvSpPr>
        <p:spPr>
          <a:xfrm>
            <a:off x="5325641" y="1711973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46"/>
              </a:spcBef>
              <a:buNone/>
            </a:pPr>
            <a:r>
              <a:rPr lang="en-US" sz="2025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Gantt Chart</a:t>
            </a:r>
            <a:endParaRPr lang="en-US" sz="2025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1242A03E-40CC-6A57-026E-13FC88461C03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  <p:sp>
        <p:nvSpPr>
          <p:cNvPr id="3" name="Text 8">
            <a:extLst>
              <a:ext uri="{FF2B5EF4-FFF2-40B4-BE49-F238E27FC236}">
                <a16:creationId xmlns:a16="http://schemas.microsoft.com/office/drawing/2014/main" id="{6FDC965A-FE34-B099-17DB-2C5628D12584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A5F359E-4FEB-529D-CD9F-957624A75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555" y="2074161"/>
            <a:ext cx="7840890" cy="436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802179" y="2144381"/>
            <a:ext cx="253998" cy="253967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802179" y="2144381"/>
            <a:ext cx="126999" cy="126983"/>
          </a:xfrm>
          <a:prstGeom prst="rect">
            <a:avLst/>
          </a:prstGeom>
          <a:solidFill>
            <a:srgbClr val="7B828B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359399" y="0"/>
            <a:ext cx="3937969" cy="6858000"/>
          </a:xfrm>
          <a:prstGeom prst="rect">
            <a:avLst/>
          </a:prstGeom>
          <a:blipFill>
            <a:blip r:embed="rId3"/>
            <a:srcRect/>
            <a:stretch>
              <a:fillRect l="-80613" r="-8061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5179118" y="2840809"/>
            <a:ext cx="6474354" cy="32317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797"/>
              </a:spcBef>
              <a:buNone/>
            </a:pPr>
            <a:r>
              <a:rPr lang="en-US" sz="179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Project oversight</a:t>
            </a:r>
          </a:p>
          <a:p>
            <a:pPr marL="0" indent="0" algn="l">
              <a:lnSpc>
                <a:spcPct val="110000"/>
              </a:lnSpc>
              <a:spcBef>
                <a:spcPts val="1797"/>
              </a:spcBef>
              <a:buNone/>
            </a:pPr>
            <a:r>
              <a:rPr lang="en-US" sz="179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Milestone management</a:t>
            </a:r>
          </a:p>
          <a:p>
            <a:pPr marL="0" indent="0" algn="l">
              <a:lnSpc>
                <a:spcPct val="110000"/>
              </a:lnSpc>
              <a:spcBef>
                <a:spcPts val="1797"/>
              </a:spcBef>
              <a:buNone/>
            </a:pPr>
            <a:r>
              <a:rPr lang="en-US" sz="179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Environmental responsibility</a:t>
            </a:r>
            <a:br>
              <a:rPr lang="en-US" sz="179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</a:br>
            <a:br>
              <a:rPr dirty="0"/>
            </a:br>
            <a:r>
              <a:rPr lang="en-US" sz="179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Effective communication and team alignment</a:t>
            </a:r>
            <a:br>
              <a:rPr lang="en-US" sz="179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</a:br>
            <a:br>
              <a:rPr dirty="0"/>
            </a:br>
            <a:r>
              <a:rPr lang="en-US" sz="179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Delivery of milestone tracking and reporting</a:t>
            </a:r>
            <a:endParaRPr lang="en-US" sz="1797" dirty="0"/>
          </a:p>
        </p:txBody>
      </p:sp>
      <p:sp>
        <p:nvSpPr>
          <p:cNvPr id="9" name="Text 7"/>
          <p:cNvSpPr/>
          <p:nvPr/>
        </p:nvSpPr>
        <p:spPr>
          <a:xfrm>
            <a:off x="5179119" y="2144380"/>
            <a:ext cx="647435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123"/>
              </a:spcBef>
              <a:buNone/>
            </a:pPr>
            <a:r>
              <a:rPr lang="en-US" sz="1797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Leadership Integrating Sustainability and Team Coordination</a:t>
            </a:r>
            <a:endParaRPr lang="en-US" sz="1797" dirty="0"/>
          </a:p>
        </p:txBody>
      </p:sp>
      <p:sp>
        <p:nvSpPr>
          <p:cNvPr id="10" name="Text 8"/>
          <p:cNvSpPr/>
          <p:nvPr/>
        </p:nvSpPr>
        <p:spPr>
          <a:xfrm>
            <a:off x="4787181" y="557499"/>
            <a:ext cx="6866291" cy="10888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Project Mangers &amp; Sustainability </a:t>
            </a:r>
            <a:endParaRPr lang="en-US" sz="3200" dirty="0"/>
          </a:p>
        </p:txBody>
      </p:sp>
      <p:sp>
        <p:nvSpPr>
          <p:cNvPr id="4" name="Text 4">
            <a:extLst>
              <a:ext uri="{FF2B5EF4-FFF2-40B4-BE49-F238E27FC236}">
                <a16:creationId xmlns:a16="http://schemas.microsoft.com/office/drawing/2014/main" id="{343E38F9-AA3D-F41F-C4E4-4C86809F91EF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8534400" y="0"/>
            <a:ext cx="3657600" cy="6857107"/>
          </a:xfrm>
          <a:prstGeom prst="rect">
            <a:avLst/>
          </a:prstGeom>
          <a:blipFill>
            <a:blip r:embed="rId3"/>
            <a:srcRect/>
            <a:stretch>
              <a:fillRect l="-12492" r="-12492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1499189" y="1683553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26"/>
              </a:spcBef>
              <a:buNone/>
            </a:pPr>
            <a:r>
              <a:rPr lang="en-US" sz="1437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Belbin Team Roles</a:t>
            </a:r>
            <a:endParaRPr lang="en-US" sz="1437" dirty="0"/>
          </a:p>
        </p:txBody>
      </p:sp>
      <p:sp>
        <p:nvSpPr>
          <p:cNvPr id="15" name="Text 13"/>
          <p:cNvSpPr/>
          <p:nvPr/>
        </p:nvSpPr>
        <p:spPr>
          <a:xfrm>
            <a:off x="919269" y="1656821"/>
            <a:ext cx="340574" cy="454099"/>
          </a:xfrm>
          <a:custGeom>
            <a:avLst/>
            <a:gdLst/>
            <a:ahLst/>
            <a:cxnLst/>
            <a:rect l="l" t="t" r="r" b="b"/>
            <a:pathLst>
              <a:path w="340574" h="454099">
                <a:moveTo>
                  <a:pt x="248337" y="56762"/>
                </a:moveTo>
                <a:lnTo>
                  <a:pt x="283814" y="56762"/>
                </a:lnTo>
                <a:cubicBezTo>
                  <a:pt x="315123" y="56762"/>
                  <a:pt x="340578" y="82215"/>
                  <a:pt x="340578" y="113525"/>
                </a:cubicBezTo>
                <a:lnTo>
                  <a:pt x="340578" y="397337"/>
                </a:lnTo>
                <a:cubicBezTo>
                  <a:pt x="340578" y="428647"/>
                  <a:pt x="315123" y="454099"/>
                  <a:pt x="283814" y="454099"/>
                </a:cubicBezTo>
                <a:lnTo>
                  <a:pt x="56763" y="454099"/>
                </a:lnTo>
                <a:cubicBezTo>
                  <a:pt x="25455" y="454099"/>
                  <a:pt x="0" y="428647"/>
                  <a:pt x="0" y="397337"/>
                </a:cubicBezTo>
                <a:lnTo>
                  <a:pt x="0" y="113525"/>
                </a:lnTo>
                <a:cubicBezTo>
                  <a:pt x="0" y="82215"/>
                  <a:pt x="25455" y="56762"/>
                  <a:pt x="56763" y="56762"/>
                </a:cubicBezTo>
                <a:lnTo>
                  <a:pt x="92241" y="56762"/>
                </a:lnTo>
                <a:lnTo>
                  <a:pt x="100755" y="56762"/>
                </a:lnTo>
                <a:cubicBezTo>
                  <a:pt x="107318" y="24390"/>
                  <a:pt x="135967" y="0"/>
                  <a:pt x="170291" y="0"/>
                </a:cubicBezTo>
                <a:cubicBezTo>
                  <a:pt x="204614" y="0"/>
                  <a:pt x="233263" y="24390"/>
                  <a:pt x="239826" y="56762"/>
                </a:cubicBezTo>
                <a:lnTo>
                  <a:pt x="248337" y="56762"/>
                </a:lnTo>
                <a:moveTo>
                  <a:pt x="56763" y="99334"/>
                </a:moveTo>
                <a:cubicBezTo>
                  <a:pt x="48958" y="99334"/>
                  <a:pt x="42572" y="105719"/>
                  <a:pt x="42572" y="113525"/>
                </a:cubicBezTo>
                <a:lnTo>
                  <a:pt x="42572" y="397337"/>
                </a:lnTo>
                <a:cubicBezTo>
                  <a:pt x="42572" y="405143"/>
                  <a:pt x="48957" y="411527"/>
                  <a:pt x="56763" y="411527"/>
                </a:cubicBezTo>
                <a:lnTo>
                  <a:pt x="283814" y="411527"/>
                </a:lnTo>
                <a:cubicBezTo>
                  <a:pt x="291620" y="411527"/>
                  <a:pt x="298006" y="405143"/>
                  <a:pt x="298006" y="397337"/>
                </a:cubicBezTo>
                <a:lnTo>
                  <a:pt x="298006" y="113525"/>
                </a:lnTo>
                <a:cubicBezTo>
                  <a:pt x="298006" y="105719"/>
                  <a:pt x="291620" y="99334"/>
                  <a:pt x="283814" y="99334"/>
                </a:cubicBezTo>
                <a:lnTo>
                  <a:pt x="269622" y="99334"/>
                </a:lnTo>
                <a:lnTo>
                  <a:pt x="269622" y="120622"/>
                </a:lnTo>
                <a:cubicBezTo>
                  <a:pt x="269622" y="132420"/>
                  <a:pt x="260134" y="141910"/>
                  <a:pt x="248336" y="141910"/>
                </a:cubicBezTo>
                <a:lnTo>
                  <a:pt x="170287" y="141910"/>
                </a:lnTo>
                <a:lnTo>
                  <a:pt x="92238" y="141910"/>
                </a:lnTo>
                <a:cubicBezTo>
                  <a:pt x="80440" y="141910"/>
                  <a:pt x="70952" y="132420"/>
                  <a:pt x="70952" y="120627"/>
                </a:cubicBezTo>
                <a:lnTo>
                  <a:pt x="70952" y="99343"/>
                </a:lnTo>
                <a:lnTo>
                  <a:pt x="56763" y="99334"/>
                </a:lnTo>
                <a:moveTo>
                  <a:pt x="170287" y="92241"/>
                </a:moveTo>
                <a:cubicBezTo>
                  <a:pt x="182044" y="92241"/>
                  <a:pt x="191573" y="82710"/>
                  <a:pt x="191573" y="70958"/>
                </a:cubicBezTo>
                <a:cubicBezTo>
                  <a:pt x="191573" y="59201"/>
                  <a:pt x="182044" y="49674"/>
                  <a:pt x="170287" y="49674"/>
                </a:cubicBezTo>
                <a:cubicBezTo>
                  <a:pt x="158530" y="49674"/>
                  <a:pt x="149001" y="59205"/>
                  <a:pt x="149001" y="70962"/>
                </a:cubicBezTo>
                <a:cubicBezTo>
                  <a:pt x="149001" y="82719"/>
                  <a:pt x="158530" y="92250"/>
                  <a:pt x="170287" y="92250"/>
                </a:cubicBezTo>
                <a:lnTo>
                  <a:pt x="170287" y="92241"/>
                </a:lnTo>
              </a:path>
            </a:pathLst>
          </a:custGeom>
          <a:solidFill>
            <a:srgbClr val="12181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Text 16"/>
          <p:cNvSpPr/>
          <p:nvPr/>
        </p:nvSpPr>
        <p:spPr>
          <a:xfrm>
            <a:off x="855573" y="722489"/>
            <a:ext cx="7080565" cy="11063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Leadership and Team Dynamics</a:t>
            </a:r>
            <a:endParaRPr lang="en-US" sz="3200" dirty="0"/>
          </a:p>
        </p:txBody>
      </p:sp>
      <p:pic>
        <p:nvPicPr>
          <p:cNvPr id="3" name="Picture 2" descr="A diagram of a wheel with different colored circles&#10;&#10;AI-generated content may be incorrect.">
            <a:extLst>
              <a:ext uri="{FF2B5EF4-FFF2-40B4-BE49-F238E27FC236}">
                <a16:creationId xmlns:a16="http://schemas.microsoft.com/office/drawing/2014/main" id="{D7BAE961-B1E5-623B-5B16-301BB3DD2F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218" y="2172403"/>
            <a:ext cx="8065182" cy="3423134"/>
          </a:xfrm>
          <a:prstGeom prst="rect">
            <a:avLst/>
          </a:prstGeom>
        </p:spPr>
      </p:pic>
      <p:sp>
        <p:nvSpPr>
          <p:cNvPr id="5" name="Text 4">
            <a:extLst>
              <a:ext uri="{FF2B5EF4-FFF2-40B4-BE49-F238E27FC236}">
                <a16:creationId xmlns:a16="http://schemas.microsoft.com/office/drawing/2014/main" id="{CC1823C9-7BDE-87D2-4DE0-9B1A1A0DC275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429BDB-8DCB-BDE6-2DEF-188C7EBFD7BE}"/>
              </a:ext>
            </a:extLst>
          </p:cNvPr>
          <p:cNvSpPr txBox="1"/>
          <p:nvPr/>
        </p:nvSpPr>
        <p:spPr>
          <a:xfrm>
            <a:off x="6884969" y="5602329"/>
            <a:ext cx="1649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1" dirty="0">
                <a:solidFill>
                  <a:srgbClr val="0E28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(Belbin,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254031" y="0"/>
            <a:ext cx="3937969" cy="6858000"/>
          </a:xfrm>
          <a:prstGeom prst="rect">
            <a:avLst/>
          </a:prstGeom>
          <a:blipFill>
            <a:blip r:embed="rId3"/>
            <a:srcRect/>
            <a:stretch>
              <a:fillRect l="-80511" r="-80511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8" name="Image 0" descr="parsed_documents/Group Report- ACMA5009- Group 3 (4)_84954a7c/images/image_005.png">
            <a:extLst>
              <a:ext uri="{FF2B5EF4-FFF2-40B4-BE49-F238E27FC236}">
                <a16:creationId xmlns:a16="http://schemas.microsoft.com/office/drawing/2014/main" id="{3D7D2B72-8F9B-2E1B-DD70-89BBA72FBA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37680" y="1275644"/>
            <a:ext cx="6849151" cy="4114800"/>
          </a:xfrm>
          <a:prstGeom prst="rect">
            <a:avLst/>
          </a:prstGeom>
        </p:spPr>
      </p:pic>
      <p:sp>
        <p:nvSpPr>
          <p:cNvPr id="3" name="Text 16">
            <a:extLst>
              <a:ext uri="{FF2B5EF4-FFF2-40B4-BE49-F238E27FC236}">
                <a16:creationId xmlns:a16="http://schemas.microsoft.com/office/drawing/2014/main" id="{0F72B294-F7FB-86D4-ED86-4676E9D76747}"/>
              </a:ext>
            </a:extLst>
          </p:cNvPr>
          <p:cNvSpPr/>
          <p:nvPr/>
        </p:nvSpPr>
        <p:spPr>
          <a:xfrm>
            <a:off x="855573" y="722489"/>
            <a:ext cx="7080565" cy="11063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Leadership and Team Dynamics</a:t>
            </a:r>
            <a:endParaRPr lang="en-US" sz="3200" dirty="0"/>
          </a:p>
        </p:txBody>
      </p:sp>
      <p:sp>
        <p:nvSpPr>
          <p:cNvPr id="5" name="Text 4">
            <a:extLst>
              <a:ext uri="{FF2B5EF4-FFF2-40B4-BE49-F238E27FC236}">
                <a16:creationId xmlns:a16="http://schemas.microsoft.com/office/drawing/2014/main" id="{E706D947-1610-2143-51F3-EE48733C04F0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5A2CBB-83FF-F738-492D-4AC015B15369}"/>
              </a:ext>
            </a:extLst>
          </p:cNvPr>
          <p:cNvSpPr txBox="1"/>
          <p:nvPr/>
        </p:nvSpPr>
        <p:spPr>
          <a:xfrm>
            <a:off x="5306357" y="5478630"/>
            <a:ext cx="20804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1" dirty="0">
                <a:solidFill>
                  <a:srgbClr val="0E28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(Symonds, 2025)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898797" y="1506162"/>
            <a:ext cx="8394406" cy="4269408"/>
          </a:xfrm>
          <a:prstGeom prst="rect">
            <a:avLst/>
          </a:prstGeom>
          <a:blipFill>
            <a:blip r:embed="rId3"/>
            <a:srcRect/>
            <a:stretch>
              <a:fillRect l="12480" r="12480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860897" y="722489"/>
            <a:ext cx="10626254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Sustainability Strategy</a:t>
            </a:r>
            <a:endParaRPr lang="en-US" sz="3200" dirty="0"/>
          </a:p>
        </p:txBody>
      </p:sp>
      <p:sp>
        <p:nvSpPr>
          <p:cNvPr id="3" name="Text 4">
            <a:extLst>
              <a:ext uri="{FF2B5EF4-FFF2-40B4-BE49-F238E27FC236}">
                <a16:creationId xmlns:a16="http://schemas.microsoft.com/office/drawing/2014/main" id="{492A8A30-667B-0B7F-0B2B-7A32EA1F97AF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48845C-DA7D-B777-715C-653DC6957869}"/>
              </a:ext>
            </a:extLst>
          </p:cNvPr>
          <p:cNvSpPr txBox="1"/>
          <p:nvPr/>
        </p:nvSpPr>
        <p:spPr>
          <a:xfrm>
            <a:off x="8167418" y="5590904"/>
            <a:ext cx="21257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1" dirty="0">
                <a:solidFill>
                  <a:srgbClr val="0E28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(Symonds,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3C3538-D8A0-02EE-BA21-EA385553B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>
            <a:extLst>
              <a:ext uri="{FF2B5EF4-FFF2-40B4-BE49-F238E27FC236}">
                <a16:creationId xmlns:a16="http://schemas.microsoft.com/office/drawing/2014/main" id="{97E16726-2107-6533-9D02-F8ACC0883B6A}"/>
              </a:ext>
            </a:extLst>
          </p:cNvPr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64E7954E-3CF6-325C-CBB1-CF6DAC67AF69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70DF3FDD-68DD-7073-79D7-DD14370EA972}"/>
              </a:ext>
            </a:extLst>
          </p:cNvPr>
          <p:cNvSpPr/>
          <p:nvPr/>
        </p:nvSpPr>
        <p:spPr>
          <a:xfrm>
            <a:off x="860897" y="722489"/>
            <a:ext cx="10626254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Life cycle Analysis</a:t>
            </a:r>
            <a:endParaRPr lang="en-US" sz="3200" dirty="0"/>
          </a:p>
        </p:txBody>
      </p:sp>
      <p:sp>
        <p:nvSpPr>
          <p:cNvPr id="3" name="Text 4">
            <a:extLst>
              <a:ext uri="{FF2B5EF4-FFF2-40B4-BE49-F238E27FC236}">
                <a16:creationId xmlns:a16="http://schemas.microsoft.com/office/drawing/2014/main" id="{DD4094A7-7F52-77B3-FBFC-C959E319178F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103451-E8E5-13A6-D9DB-BE76365FC1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48" y="1390650"/>
            <a:ext cx="10416481" cy="135255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CD191590-DB2E-222C-1BB8-FB13216CB3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739518"/>
              </p:ext>
            </p:extLst>
          </p:nvPr>
        </p:nvGraphicFramePr>
        <p:xfrm>
          <a:off x="704848" y="2953067"/>
          <a:ext cx="5739132" cy="343757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56B110-469D-2181-C5A0-5ABA3FDCFE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244574"/>
              </p:ext>
            </p:extLst>
          </p:nvPr>
        </p:nvGraphicFramePr>
        <p:xfrm>
          <a:off x="7287260" y="3429000"/>
          <a:ext cx="3695700" cy="2819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60917">
                  <a:extLst>
                    <a:ext uri="{9D8B030D-6E8A-4147-A177-3AD203B41FA5}">
                      <a16:colId xmlns:a16="http://schemas.microsoft.com/office/drawing/2014/main" val="2353539189"/>
                    </a:ext>
                  </a:extLst>
                </a:gridCol>
                <a:gridCol w="2134783">
                  <a:extLst>
                    <a:ext uri="{9D8B030D-6E8A-4147-A177-3AD203B41FA5}">
                      <a16:colId xmlns:a16="http://schemas.microsoft.com/office/drawing/2014/main" val="90314046"/>
                    </a:ext>
                  </a:extLst>
                </a:gridCol>
              </a:tblGrid>
              <a:tr h="95795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Material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CO2 kg - eq/tonne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5132189"/>
                  </a:ext>
                </a:extLst>
              </a:tr>
              <a:tr h="45174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Flax seed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349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32132031"/>
                  </a:ext>
                </a:extLst>
              </a:tr>
              <a:tr h="45174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Glass Fiber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2500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35770356"/>
                  </a:ext>
                </a:extLst>
              </a:tr>
              <a:tr h="95795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Carbon Fiber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effectLst/>
                        </a:rPr>
                        <a:t>24000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95687663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CB745BAC-4C9D-E9D0-A2B7-028D50C136D1}"/>
              </a:ext>
            </a:extLst>
          </p:cNvPr>
          <p:cNvSpPr txBox="1"/>
          <p:nvPr/>
        </p:nvSpPr>
        <p:spPr>
          <a:xfrm>
            <a:off x="7287260" y="6260515"/>
            <a:ext cx="39903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buNone/>
            </a:pPr>
            <a:r>
              <a:rPr lang="en-GB" sz="1000" i="1" kern="100" dirty="0">
                <a:solidFill>
                  <a:srgbClr val="0E284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 32- comparison table of CO2 kg- </a:t>
            </a:r>
            <a:r>
              <a:rPr lang="en-GB" sz="1000" i="1" kern="100" dirty="0" err="1">
                <a:solidFill>
                  <a:srgbClr val="0E284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</a:t>
            </a:r>
            <a:r>
              <a:rPr lang="en-GB" sz="1000" i="1" kern="100" dirty="0">
                <a:solidFill>
                  <a:srgbClr val="0E284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tonne (Amzil et al., 2025)</a:t>
            </a:r>
          </a:p>
        </p:txBody>
      </p:sp>
      <p:sp>
        <p:nvSpPr>
          <p:cNvPr id="13" name="Rectangle 1">
            <a:extLst>
              <a:ext uri="{FF2B5EF4-FFF2-40B4-BE49-F238E27FC236}">
                <a16:creationId xmlns:a16="http://schemas.microsoft.com/office/drawing/2014/main" id="{504AD1F3-2978-439A-6F81-D6BA4AB358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53600" y="286512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(Carbon Cloud, n.d.)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556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665966" y="55738"/>
            <a:ext cx="10474360" cy="112331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Analyzing The Piston Effect</a:t>
            </a:r>
            <a:endParaRPr lang="en-US" sz="3200" dirty="0"/>
          </a:p>
        </p:txBody>
      </p:sp>
      <p:pic>
        <p:nvPicPr>
          <p:cNvPr id="1026" name="Picture 2" descr="Piston Effect in High-speed Tunnels">
            <a:extLst>
              <a:ext uri="{FF2B5EF4-FFF2-40B4-BE49-F238E27FC236}">
                <a16:creationId xmlns:a16="http://schemas.microsoft.com/office/drawing/2014/main" id="{AEFB4C1E-A8D0-E699-568E-1B10AF0322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11"/>
          <a:stretch>
            <a:fillRect/>
          </a:stretch>
        </p:blipFill>
        <p:spPr bwMode="auto">
          <a:xfrm>
            <a:off x="1051674" y="1237812"/>
            <a:ext cx="10655772" cy="402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D526E95-60D7-A8E8-E769-C890BFDD0CA2}"/>
              </a:ext>
            </a:extLst>
          </p:cNvPr>
          <p:cNvSpPr txBox="1"/>
          <p:nvPr/>
        </p:nvSpPr>
        <p:spPr>
          <a:xfrm>
            <a:off x="1051674" y="6072355"/>
            <a:ext cx="100886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Average piston wind speed at tunnel exit: 9 m/s (midpoint of estimated 7–11 m/s range) </a:t>
            </a:r>
            <a:endParaRPr lang="en-GB" dirty="0"/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B8850A74-3BC0-E3B7-0D40-0C6F8B89A4E1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GB</a:t>
            </a:r>
            <a:endParaRPr lang="en-US" sz="232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B2A05DE-5399-1252-8119-1548170396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8317" y="5241013"/>
            <a:ext cx="25571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(Asadullah et al., 2021)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6"/>
          <p:cNvSpPr/>
          <p:nvPr/>
        </p:nvSpPr>
        <p:spPr>
          <a:xfrm>
            <a:off x="852637" y="722489"/>
            <a:ext cx="10477296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Quality Function Deployment (QFD)</a:t>
            </a:r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B84DA846-ECAF-44E3-8558-67DA5CECDD87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GB</a:t>
            </a:r>
            <a:endParaRPr lang="en-US" sz="2320" dirty="0"/>
          </a:p>
        </p:txBody>
      </p:sp>
      <p:graphicFrame>
        <p:nvGraphicFramePr>
          <p:cNvPr id="5" name="Table 0">
            <a:extLst>
              <a:ext uri="{FF2B5EF4-FFF2-40B4-BE49-F238E27FC236}">
                <a16:creationId xmlns:a16="http://schemas.microsoft.com/office/drawing/2014/main" id="{0BB99C7B-4054-9A26-13F2-04E9962A78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7202524"/>
              </p:ext>
            </p:extLst>
          </p:nvPr>
        </p:nvGraphicFramePr>
        <p:xfrm>
          <a:off x="1876425" y="1615047"/>
          <a:ext cx="8439150" cy="4211323"/>
        </p:xfrm>
        <a:graphic>
          <a:graphicData uri="http://schemas.openxmlformats.org/drawingml/2006/table">
            <a:tbl>
              <a:tblPr/>
              <a:tblGrid>
                <a:gridCol w="42329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06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61453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Stakeholder Requirements</a:t>
                      </a:r>
                      <a:endParaRPr lang="en-US" sz="135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Technical Requirements</a:t>
                      </a:r>
                      <a:endParaRPr lang="en-US" sz="135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6724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Reliable power generation from piston effect wind</a:t>
                      </a:r>
                      <a:endParaRPr lang="en-US" sz="135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Helical blade geometry optimized for turbulent airflow</a:t>
                      </a:r>
                      <a:endParaRPr lang="en-US" sz="135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6724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Low environmental impact/ reduced embodied carbon</a:t>
                      </a:r>
                      <a:endParaRPr lang="en-US" sz="135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latin typeface="+mj-lt"/>
                        </a:rPr>
                        <a:t>Flax-</a:t>
                      </a:r>
                      <a:r>
                        <a:rPr lang="en-US" sz="1350" dirty="0" err="1">
                          <a:latin typeface="+mj-lt"/>
                        </a:rPr>
                        <a:t>fibre</a:t>
                      </a:r>
                      <a:r>
                        <a:rPr lang="en-US" sz="1350" dirty="0">
                          <a:latin typeface="+mj-lt"/>
                        </a:rPr>
                        <a:t> reinforced polymer (FFRP) blade material</a:t>
                      </a: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672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83333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kern="0" dirty="0">
                          <a:effectLst/>
                          <a:latin typeface="+mj-lt"/>
                        </a:rPr>
                        <a:t>Compliance with British Standards (BS EN 61400-2 for small wind turbines)</a:t>
                      </a:r>
                      <a:endParaRPr lang="en-US" sz="135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83333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kern="0" dirty="0">
                          <a:effectLst/>
                          <a:latin typeface="+mj-lt"/>
                        </a:rPr>
                        <a:t>3D-printed manufacturing process (reduced waste, near-net shape)</a:t>
                      </a:r>
                      <a:endParaRPr lang="en-US" sz="135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672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350" kern="0" dirty="0">
                          <a:effectLst/>
                          <a:latin typeface="+mj-lt"/>
                        </a:rPr>
                        <a:t>Minimal maintenance requirements</a:t>
                      </a:r>
                      <a:endParaRPr lang="en-GB" sz="1350" kern="100" dirty="0"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350" kern="0" dirty="0">
                          <a:effectLst/>
                          <a:latin typeface="+mj-lt"/>
                        </a:rPr>
                        <a:t>Corrosion-resistant electrical and mechanical components</a:t>
                      </a:r>
                      <a:endParaRPr lang="en-GB" sz="1350" kern="100" dirty="0"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7491957"/>
                  </a:ext>
                </a:extLst>
              </a:tr>
              <a:tr h="45672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350" kern="0" dirty="0">
                          <a:effectLst/>
                          <a:latin typeface="+mj-lt"/>
                        </a:rPr>
                        <a:t>Safe operation in a transport infrastructure environment</a:t>
                      </a:r>
                      <a:endParaRPr lang="en-GB" sz="1350" kern="100" dirty="0"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350" kern="0" dirty="0">
                          <a:effectLst/>
                          <a:latin typeface="+mj-lt"/>
                        </a:rPr>
                        <a:t>Vibration-isolated mounting system</a:t>
                      </a:r>
                      <a:endParaRPr lang="en-GB" sz="1350" kern="100" dirty="0"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5168677"/>
                  </a:ext>
                </a:extLst>
              </a:tr>
              <a:tr h="45672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350" kern="0" dirty="0">
                          <a:effectLst/>
                          <a:latin typeface="+mj-lt"/>
                        </a:rPr>
                        <a:t>Cost-effective design and manufacture</a:t>
                      </a:r>
                      <a:endParaRPr lang="en-GB" sz="1350" kern="100" dirty="0"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350" kern="0" dirty="0">
                          <a:effectLst/>
                          <a:latin typeface="+mj-lt"/>
                        </a:rPr>
                        <a:t>Sealed generator and bearing assemblies</a:t>
                      </a:r>
                      <a:endParaRPr lang="en-GB" sz="1350" kern="100" dirty="0"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9119186"/>
                  </a:ext>
                </a:extLst>
              </a:tr>
              <a:tr h="45672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350" kern="0">
                          <a:effectLst/>
                          <a:latin typeface="+mj-lt"/>
                        </a:rPr>
                        <a:t>Alignment with Channel Tunnel net-zero 2050 commitment</a:t>
                      </a:r>
                      <a:endParaRPr lang="en-GB" sz="1350" kern="100"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350" kern="0" dirty="0">
                          <a:effectLst/>
                          <a:latin typeface="+mj-lt"/>
                        </a:rPr>
                        <a:t>Biodegradable material selection (DIN EN ISO 14855 compliant)</a:t>
                      </a:r>
                      <a:endParaRPr lang="en-GB" sz="1350" kern="100" dirty="0"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6723156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3F67A6-13B3-5A80-E1C4-673F9DEB5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0">
            <a:extLst>
              <a:ext uri="{FF2B5EF4-FFF2-40B4-BE49-F238E27FC236}">
                <a16:creationId xmlns:a16="http://schemas.microsoft.com/office/drawing/2014/main" id="{90A7C13A-2D5B-DB93-2AA4-4633600B5A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3381524"/>
              </p:ext>
            </p:extLst>
          </p:nvPr>
        </p:nvGraphicFramePr>
        <p:xfrm>
          <a:off x="852637" y="1828800"/>
          <a:ext cx="10634516" cy="3815256"/>
        </p:xfrm>
        <a:graphic>
          <a:graphicData uri="http://schemas.openxmlformats.org/drawingml/2006/table">
            <a:tbl>
              <a:tblPr/>
              <a:tblGrid>
                <a:gridCol w="26586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86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86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5862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53814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Failure Mode</a:t>
                      </a:r>
                      <a:endParaRPr lang="en-US" sz="120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Action Taken</a:t>
                      </a:r>
                      <a:endParaRPr lang="en-US" sz="120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Original RPN</a:t>
                      </a:r>
                      <a:endParaRPr lang="en-US" sz="120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Revised RPN</a:t>
                      </a:r>
                      <a:endParaRPr lang="en-US" sz="120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3814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Moisture absorption in flax fibres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Sicomin GreenPoxy 56 bio-epoxy coating and full encap.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210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112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3814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Electrical connection corrosion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IP67 junction box, IP65 combiner, armoured SWA cable BS 5467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210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84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53814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Blade delamination (flax/bio-epoxy)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Sicomin GreenPoxy 56 UV-resistant coating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192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120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Text 0">
            <a:extLst>
              <a:ext uri="{FF2B5EF4-FFF2-40B4-BE49-F238E27FC236}">
                <a16:creationId xmlns:a16="http://schemas.microsoft.com/office/drawing/2014/main" id="{B6D07964-8219-5A52-9849-1A4F49723ED6}"/>
              </a:ext>
            </a:extLst>
          </p:cNvPr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F217C0F4-D3E1-96B5-411C-FCB6DCBD7842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5D351DCC-6581-F888-B9C5-DE5082E72198}"/>
              </a:ext>
            </a:extLst>
          </p:cNvPr>
          <p:cNvSpPr/>
          <p:nvPr/>
        </p:nvSpPr>
        <p:spPr>
          <a:xfrm>
            <a:off x="852637" y="722489"/>
            <a:ext cx="10477296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Failure Mode &amp; Effect Analysis </a:t>
            </a:r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521E2120-973D-EDE8-3FC1-FE4C762C16E6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GB</a:t>
            </a:r>
            <a:endParaRPr lang="en-US" sz="2320" dirty="0"/>
          </a:p>
        </p:txBody>
      </p:sp>
    </p:spTree>
    <p:extLst>
      <p:ext uri="{BB962C8B-B14F-4D97-AF65-F5344CB8AC3E}">
        <p14:creationId xmlns:p14="http://schemas.microsoft.com/office/powerpoint/2010/main" val="128086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441159" y="0"/>
            <a:ext cx="2750841" cy="6858000"/>
          </a:xfrm>
          <a:prstGeom prst="rect">
            <a:avLst/>
          </a:prstGeom>
          <a:blipFill>
            <a:blip r:embed="rId3"/>
            <a:srcRect/>
            <a:stretch>
              <a:fillRect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0" y="893"/>
            <a:ext cx="320040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0" y="4936077"/>
            <a:ext cx="1904990" cy="1930587"/>
          </a:xfrm>
          <a:custGeom>
            <a:avLst/>
            <a:gdLst/>
            <a:ahLst/>
            <a:cxnLst/>
            <a:rect l="l" t="t" r="r" b="b"/>
            <a:pathLst>
              <a:path w="1904990" h="1930587">
                <a:moveTo>
                  <a:pt x="1649283" y="1904987"/>
                </a:moveTo>
                <a:cubicBezTo>
                  <a:pt x="1649283" y="994117"/>
                  <a:pt x="910871" y="255706"/>
                  <a:pt x="0" y="255706"/>
                </a:cubicBezTo>
                <a:lnTo>
                  <a:pt x="0" y="0"/>
                </a:lnTo>
                <a:cubicBezTo>
                  <a:pt x="1052107" y="0"/>
                  <a:pt x="1904990" y="852895"/>
                  <a:pt x="1904990" y="1904987"/>
                </a:cubicBezTo>
                <a:cubicBezTo>
                  <a:pt x="1904990" y="1913540"/>
                  <a:pt x="1904933" y="1922073"/>
                  <a:pt x="1904819" y="1930587"/>
                </a:cubicBezTo>
                <a:lnTo>
                  <a:pt x="1649093" y="1930587"/>
                </a:lnTo>
                <a:cubicBezTo>
                  <a:pt x="1649226" y="1922073"/>
                  <a:pt x="1649283" y="1913540"/>
                  <a:pt x="1649283" y="1904987"/>
                </a:cubicBezTo>
                <a:lnTo>
                  <a:pt x="1649283" y="1904987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" y="5357987"/>
            <a:ext cx="1483076" cy="1508676"/>
          </a:xfrm>
          <a:custGeom>
            <a:avLst/>
            <a:gdLst/>
            <a:ahLst/>
            <a:cxnLst/>
            <a:rect l="l" t="t" r="r" b="b"/>
            <a:pathLst>
              <a:path w="1483076" h="1508676">
                <a:moveTo>
                  <a:pt x="0" y="0"/>
                </a:moveTo>
                <a:cubicBezTo>
                  <a:pt x="819088" y="0"/>
                  <a:pt x="1483076" y="663999"/>
                  <a:pt x="1483076" y="1483074"/>
                </a:cubicBezTo>
                <a:cubicBezTo>
                  <a:pt x="1483076" y="1491628"/>
                  <a:pt x="1483002" y="1500152"/>
                  <a:pt x="1482854" y="1508676"/>
                </a:cubicBezTo>
                <a:lnTo>
                  <a:pt x="1227112" y="1508676"/>
                </a:lnTo>
                <a:cubicBezTo>
                  <a:pt x="1227290" y="1500167"/>
                  <a:pt x="1227379" y="1491628"/>
                  <a:pt x="1227379" y="1483074"/>
                </a:cubicBezTo>
                <a:cubicBezTo>
                  <a:pt x="1227379" y="805211"/>
                  <a:pt x="677855" y="255690"/>
                  <a:pt x="0" y="255690"/>
                </a:cubicBezTo>
                <a:lnTo>
                  <a:pt x="0" y="0"/>
                </a:lnTo>
              </a:path>
            </a:pathLst>
          </a:custGeom>
          <a:solidFill>
            <a:srgbClr val="7B828B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1" y="5831034"/>
            <a:ext cx="1010032" cy="1035629"/>
          </a:xfrm>
          <a:custGeom>
            <a:avLst/>
            <a:gdLst/>
            <a:ahLst/>
            <a:cxnLst/>
            <a:rect l="l" t="t" r="r" b="b"/>
            <a:pathLst>
              <a:path w="1010032" h="1035629">
                <a:moveTo>
                  <a:pt x="0" y="0"/>
                </a:moveTo>
                <a:cubicBezTo>
                  <a:pt x="557831" y="0"/>
                  <a:pt x="1010032" y="452207"/>
                  <a:pt x="1010032" y="1010028"/>
                </a:cubicBezTo>
                <a:cubicBezTo>
                  <a:pt x="1010032" y="1018593"/>
                  <a:pt x="1009921" y="1027126"/>
                  <a:pt x="1009719" y="1035629"/>
                </a:cubicBezTo>
                <a:lnTo>
                  <a:pt x="753908" y="1035629"/>
                </a:lnTo>
                <a:cubicBezTo>
                  <a:pt x="754191" y="1027137"/>
                  <a:pt x="754332" y="1018603"/>
                  <a:pt x="754332" y="1010028"/>
                </a:cubicBezTo>
                <a:cubicBezTo>
                  <a:pt x="754332" y="593426"/>
                  <a:pt x="416608" y="255707"/>
                  <a:pt x="10" y="255707"/>
                </a:cubicBezTo>
                <a:lnTo>
                  <a:pt x="0" y="0"/>
                </a:lnTo>
              </a:path>
            </a:pathLst>
          </a:custGeom>
          <a:solidFill>
            <a:srgbClr val="CAD4E1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" y="6304088"/>
            <a:ext cx="536972" cy="562575"/>
          </a:xfrm>
          <a:custGeom>
            <a:avLst/>
            <a:gdLst/>
            <a:ahLst/>
            <a:cxnLst/>
            <a:rect l="l" t="t" r="r" b="b"/>
            <a:pathLst>
              <a:path w="536972" h="562575">
                <a:moveTo>
                  <a:pt x="0" y="0"/>
                </a:moveTo>
                <a:cubicBezTo>
                  <a:pt x="296564" y="0"/>
                  <a:pt x="536972" y="240416"/>
                  <a:pt x="536972" y="536978"/>
                </a:cubicBezTo>
                <a:cubicBezTo>
                  <a:pt x="536972" y="545557"/>
                  <a:pt x="536768" y="554091"/>
                  <a:pt x="536376" y="562575"/>
                </a:cubicBezTo>
                <a:lnTo>
                  <a:pt x="280122" y="562575"/>
                </a:lnTo>
                <a:cubicBezTo>
                  <a:pt x="280885" y="554148"/>
                  <a:pt x="281271" y="545608"/>
                  <a:pt x="281271" y="536978"/>
                </a:cubicBezTo>
                <a:cubicBezTo>
                  <a:pt x="281271" y="381634"/>
                  <a:pt x="155346" y="255707"/>
                  <a:pt x="0" y="255707"/>
                </a:cubicBezTo>
                <a:lnTo>
                  <a:pt x="0" y="0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1"/>
          <p:cNvSpPr/>
          <p:nvPr/>
        </p:nvSpPr>
        <p:spPr>
          <a:xfrm>
            <a:off x="3790571" y="722489"/>
            <a:ext cx="7776198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62"/>
              </a:spcBef>
              <a:buNone/>
            </a:pPr>
            <a:r>
              <a:rPr lang="en-US" sz="3079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Costing</a:t>
            </a:r>
            <a:endParaRPr lang="en-US" sz="3079" dirty="0"/>
          </a:p>
        </p:txBody>
      </p:sp>
      <p:pic>
        <p:nvPicPr>
          <p:cNvPr id="4" name="drawing">
            <a:extLst>
              <a:ext uri="{FF2B5EF4-FFF2-40B4-BE49-F238E27FC236}">
                <a16:creationId xmlns:a16="http://schemas.microsoft.com/office/drawing/2014/main" id="{E3C6ED50-E50D-478D-FE68-C9C3A8E34E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90571" y="1352550"/>
            <a:ext cx="7871222" cy="2724150"/>
          </a:xfrm>
          <a:prstGeom prst="rect">
            <a:avLst/>
          </a:prstGeom>
        </p:spPr>
      </p:pic>
      <p:pic>
        <p:nvPicPr>
          <p:cNvPr id="5" name="drawing">
            <a:extLst>
              <a:ext uri="{FF2B5EF4-FFF2-40B4-BE49-F238E27FC236}">
                <a16:creationId xmlns:a16="http://schemas.microsoft.com/office/drawing/2014/main" id="{DC3D710B-B289-80DC-C16E-D4EE336D2C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90571" y="4434062"/>
            <a:ext cx="7877518" cy="1271413"/>
          </a:xfrm>
          <a:prstGeom prst="rect">
            <a:avLst/>
          </a:prstGeom>
        </p:spPr>
      </p:pic>
      <p:sp>
        <p:nvSpPr>
          <p:cNvPr id="13" name="Text 4">
            <a:extLst>
              <a:ext uri="{FF2B5EF4-FFF2-40B4-BE49-F238E27FC236}">
                <a16:creationId xmlns:a16="http://schemas.microsoft.com/office/drawing/2014/main" id="{956F14F9-1B23-E298-A5DB-A57A780CE279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GB</a:t>
            </a:r>
            <a:endParaRPr lang="en-US" sz="232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860897" y="722489"/>
            <a:ext cx="10626254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Energy Output and Payback Review</a:t>
            </a:r>
            <a:endParaRPr lang="en-US" sz="3200" dirty="0"/>
          </a:p>
        </p:txBody>
      </p:sp>
      <p:pic>
        <p:nvPicPr>
          <p:cNvPr id="5" name="drawing">
            <a:extLst>
              <a:ext uri="{FF2B5EF4-FFF2-40B4-BE49-F238E27FC236}">
                <a16:creationId xmlns:a16="http://schemas.microsoft.com/office/drawing/2014/main" id="{7EEB099E-3D76-EB2B-3AB7-6816DB9302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09837" y="1777614"/>
            <a:ext cx="9571649" cy="14811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C873355-07A0-2E71-1ECE-AC7B98C92782}"/>
              </a:ext>
            </a:extLst>
          </p:cNvPr>
          <p:cNvSpPr txBox="1"/>
          <p:nvPr/>
        </p:nvSpPr>
        <p:spPr>
          <a:xfrm>
            <a:off x="1309836" y="3443972"/>
            <a:ext cx="1000586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kern="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At prototype cost levels (£13,3</a:t>
            </a:r>
            <a:r>
              <a:rPr lang="en-US" kern="100" dirty="0">
                <a:latin typeface="Arial" panose="020B0604020202020204" pitchFamily="34" charset="0"/>
                <a:ea typeface="Arial" panose="020B0604020202020204" pitchFamily="34" charset="0"/>
              </a:rPr>
              <a:t>48.41</a:t>
            </a:r>
            <a:r>
              <a:rPr lang="en-US" sz="1800" kern="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), the pure financial payback </a:t>
            </a:r>
          </a:p>
          <a:p>
            <a:r>
              <a:rPr lang="en-US" sz="1800" kern="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exceeds the 25 year design life.</a:t>
            </a:r>
            <a:endParaRPr lang="en-GB" dirty="0"/>
          </a:p>
        </p:txBody>
      </p:sp>
      <p:sp>
        <p:nvSpPr>
          <p:cNvPr id="13" name="Text 4">
            <a:extLst>
              <a:ext uri="{FF2B5EF4-FFF2-40B4-BE49-F238E27FC236}">
                <a16:creationId xmlns:a16="http://schemas.microsoft.com/office/drawing/2014/main" id="{5145F72D-1FA3-4EFB-B890-E893335DB447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GB</a:t>
            </a:r>
            <a:endParaRPr lang="en-US" sz="232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855573" y="181145"/>
            <a:ext cx="10474360" cy="92039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Design Matrix</a:t>
            </a:r>
            <a:endParaRPr lang="en-US" sz="3200" dirty="0"/>
          </a:p>
        </p:txBody>
      </p:sp>
      <p:pic>
        <p:nvPicPr>
          <p:cNvPr id="6" name="drawing">
            <a:extLst>
              <a:ext uri="{FF2B5EF4-FFF2-40B4-BE49-F238E27FC236}">
                <a16:creationId xmlns:a16="http://schemas.microsoft.com/office/drawing/2014/main" id="{862AFE23-41EA-3094-1242-69B951CFB7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8803" y="1374796"/>
            <a:ext cx="7171876" cy="5072338"/>
          </a:xfrm>
          <a:prstGeom prst="rect">
            <a:avLst/>
          </a:prstGeom>
        </p:spPr>
      </p:pic>
      <p:sp>
        <p:nvSpPr>
          <p:cNvPr id="7" name="Text 4">
            <a:extLst>
              <a:ext uri="{FF2B5EF4-FFF2-40B4-BE49-F238E27FC236}">
                <a16:creationId xmlns:a16="http://schemas.microsoft.com/office/drawing/2014/main" id="{3BD28FAC-E643-5C54-B58E-95ED16280083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C8FA30-0366-FEBD-A021-FB0D92D972DB}"/>
              </a:ext>
            </a:extLst>
          </p:cNvPr>
          <p:cNvSpPr txBox="1"/>
          <p:nvPr/>
        </p:nvSpPr>
        <p:spPr>
          <a:xfrm>
            <a:off x="8499230" y="1553307"/>
            <a:ext cx="2743199" cy="45858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latin typeface="Arial"/>
                <a:ea typeface="Calibri"/>
                <a:cs typeface="Arial"/>
              </a:rPr>
              <a:t>Outcome</a:t>
            </a:r>
          </a:p>
          <a:p>
            <a:r>
              <a:rPr lang="en-US" dirty="0">
                <a:latin typeface="Arial"/>
                <a:ea typeface="Calibri"/>
                <a:cs typeface="Arial"/>
              </a:rPr>
              <a:t>Tunnel exit concept scored </a:t>
            </a:r>
            <a:r>
              <a:rPr lang="en-US">
                <a:latin typeface="Arial"/>
                <a:ea typeface="Calibri"/>
                <a:cs typeface="Arial"/>
              </a:rPr>
              <a:t>60 vs 64 for the bridge concept</a:t>
            </a:r>
          </a:p>
          <a:p>
            <a:endParaRPr lang="en-US" dirty="0">
              <a:latin typeface="Arial"/>
              <a:ea typeface="Calibri"/>
              <a:cs typeface="Arial"/>
            </a:endParaRPr>
          </a:p>
          <a:p>
            <a:endParaRPr lang="en-US" dirty="0">
              <a:latin typeface="Arial"/>
              <a:ea typeface="Calibri"/>
              <a:cs typeface="Arial"/>
            </a:endParaRPr>
          </a:p>
          <a:p>
            <a:r>
              <a:rPr lang="en-US" sz="2000" b="1">
                <a:latin typeface="Arial"/>
                <a:ea typeface="Calibri"/>
                <a:cs typeface="Arial"/>
              </a:rPr>
              <a:t>Decisive Criteria</a:t>
            </a:r>
          </a:p>
          <a:p>
            <a:r>
              <a:rPr lang="en-US">
                <a:latin typeface="Arial"/>
                <a:ea typeface="Calibri"/>
                <a:cs typeface="Arial"/>
              </a:rPr>
              <a:t>Sustainability</a:t>
            </a:r>
            <a:endParaRPr lang="en-US" dirty="0">
              <a:latin typeface="Arial"/>
              <a:ea typeface="Calibri"/>
              <a:cs typeface="Arial"/>
            </a:endParaRPr>
          </a:p>
          <a:p>
            <a:r>
              <a:rPr lang="en-US">
                <a:latin typeface="Arial"/>
                <a:ea typeface="Calibri"/>
                <a:cs typeface="Arial"/>
              </a:rPr>
              <a:t>H&amp;S</a:t>
            </a:r>
          </a:p>
          <a:p>
            <a:r>
              <a:rPr lang="en-US">
                <a:latin typeface="Arial"/>
                <a:ea typeface="Calibri"/>
                <a:cs typeface="Arial"/>
              </a:rPr>
              <a:t>Feasibility</a:t>
            </a:r>
          </a:p>
          <a:p>
            <a:endParaRPr lang="en-US" dirty="0">
              <a:latin typeface="Arial"/>
              <a:ea typeface="Calibri"/>
              <a:cs typeface="Arial"/>
            </a:endParaRPr>
          </a:p>
          <a:p>
            <a:endParaRPr lang="en-US" dirty="0">
              <a:latin typeface="Arial"/>
              <a:ea typeface="Calibri"/>
              <a:cs typeface="Arial"/>
            </a:endParaRPr>
          </a:p>
          <a:p>
            <a:r>
              <a:rPr lang="en-US" dirty="0">
                <a:latin typeface="Arial"/>
                <a:ea typeface="Calibri"/>
                <a:cs typeface="Arial"/>
              </a:rPr>
              <a:t>Small ground level VAWTs reduce install and maintenance risk vs a bridge deplo</a:t>
            </a:r>
            <a:r>
              <a:rPr lang="en-US">
                <a:latin typeface="Arial"/>
                <a:ea typeface="Calibri"/>
                <a:cs typeface="Arial"/>
              </a:rPr>
              <a:t>yment</a:t>
            </a:r>
            <a:endParaRPr lang="en-US" dirty="0">
              <a:latin typeface="Arial"/>
              <a:ea typeface="Calibri"/>
              <a:cs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166750" y="1799108"/>
            <a:ext cx="4846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Three-Blade Helical Design</a:t>
            </a:r>
            <a:endParaRPr lang="en-US" sz="2320" dirty="0"/>
          </a:p>
        </p:txBody>
      </p:sp>
      <p:sp>
        <p:nvSpPr>
          <p:cNvPr id="12" name="Text 10"/>
          <p:cNvSpPr/>
          <p:nvPr/>
        </p:nvSpPr>
        <p:spPr>
          <a:xfrm>
            <a:off x="6632294" y="1799238"/>
            <a:ext cx="4846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Modular Turbine Arrangement</a:t>
            </a:r>
            <a:endParaRPr lang="en-US" sz="2320" dirty="0"/>
          </a:p>
        </p:txBody>
      </p:sp>
      <p:sp>
        <p:nvSpPr>
          <p:cNvPr id="13" name="Text 11"/>
          <p:cNvSpPr/>
          <p:nvPr/>
        </p:nvSpPr>
        <p:spPr>
          <a:xfrm>
            <a:off x="855573" y="30931"/>
            <a:ext cx="10474360" cy="112331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Design and Turbine Arrangement</a:t>
            </a:r>
            <a:endParaRPr lang="en-US" sz="3200" dirty="0"/>
          </a:p>
        </p:txBody>
      </p:sp>
      <p:pic>
        <p:nvPicPr>
          <p:cNvPr id="8" name="drawing">
            <a:extLst>
              <a:ext uri="{FF2B5EF4-FFF2-40B4-BE49-F238E27FC236}">
                <a16:creationId xmlns:a16="http://schemas.microsoft.com/office/drawing/2014/main" id="{D5E216C2-7678-D7BE-371C-F60F2F6688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8597" y="2460629"/>
            <a:ext cx="3019425" cy="2886075"/>
          </a:xfrm>
          <a:prstGeom prst="rect">
            <a:avLst/>
          </a:prstGeom>
        </p:spPr>
      </p:pic>
      <p:pic>
        <p:nvPicPr>
          <p:cNvPr id="11" name="drawing">
            <a:extLst>
              <a:ext uri="{FF2B5EF4-FFF2-40B4-BE49-F238E27FC236}">
                <a16:creationId xmlns:a16="http://schemas.microsoft.com/office/drawing/2014/main" id="{D29891DD-A2BF-87A6-EE0F-4CD12962E8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631" t="13030" r="25545" b="12030"/>
          <a:stretch>
            <a:fillRect/>
          </a:stretch>
        </p:blipFill>
        <p:spPr>
          <a:xfrm>
            <a:off x="7160122" y="2453706"/>
            <a:ext cx="3790052" cy="2836409"/>
          </a:xfrm>
          <a:prstGeom prst="rect">
            <a:avLst/>
          </a:prstGeom>
        </p:spPr>
      </p:pic>
      <p:sp>
        <p:nvSpPr>
          <p:cNvPr id="9" name="Text 4">
            <a:extLst>
              <a:ext uri="{FF2B5EF4-FFF2-40B4-BE49-F238E27FC236}">
                <a16:creationId xmlns:a16="http://schemas.microsoft.com/office/drawing/2014/main" id="{D81D4317-FEAC-D53F-F400-081B55295B86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DC62CE-6CAE-7D19-88A5-BB547545007D}"/>
              </a:ext>
            </a:extLst>
          </p:cNvPr>
          <p:cNvSpPr txBox="1"/>
          <p:nvPr/>
        </p:nvSpPr>
        <p:spPr>
          <a:xfrm>
            <a:off x="795696" y="5353769"/>
            <a:ext cx="4353464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1400" dirty="0">
                <a:latin typeface="Arial"/>
                <a:ea typeface="Calibri"/>
                <a:cs typeface="Arial"/>
              </a:rPr>
              <a:t>Helical blades: torque distribu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ted</a:t>
            </a:r>
            <a:r>
              <a:rPr lang="en-US" sz="1400" dirty="0">
                <a:latin typeface="Arial"/>
                <a:ea typeface="Calibri"/>
                <a:cs typeface="Arial"/>
              </a:rPr>
              <a:t> evenly across </a:t>
            </a:r>
            <a:r>
              <a:rPr lang="en-US" sz="1400" dirty="0" err="1">
                <a:latin typeface="Arial"/>
                <a:ea typeface="Calibri"/>
                <a:cs typeface="Arial"/>
              </a:rPr>
              <a:t>rotatio</a:t>
            </a:r>
            <a:r>
              <a:rPr lang="en-US" sz="1400" dirty="0">
                <a:latin typeface="Arial"/>
                <a:ea typeface="Calibri"/>
                <a:cs typeface="Arial"/>
              </a:rPr>
              <a:t>n</a:t>
            </a:r>
          </a:p>
          <a:p>
            <a:pPr marL="285750" indent="-285750">
              <a:buFont typeface="Calibri"/>
              <a:buChar char="-"/>
            </a:pPr>
            <a:r>
              <a:rPr lang="en-US" sz="1400" dirty="0">
                <a:latin typeface="Arial"/>
                <a:ea typeface="Calibri"/>
                <a:cs typeface="Arial"/>
              </a:rPr>
              <a:t>Lower noise than straight bladed </a:t>
            </a:r>
            <a:r>
              <a:rPr lang="en-US" sz="1400" dirty="0" err="1">
                <a:latin typeface="Arial"/>
                <a:ea typeface="Calibri"/>
                <a:cs typeface="Arial"/>
              </a:rPr>
              <a:t>Darrieus</a:t>
            </a:r>
            <a:r>
              <a:rPr lang="en-US" sz="1400" dirty="0">
                <a:latin typeface="Arial"/>
                <a:ea typeface="Calibri"/>
                <a:cs typeface="Arial"/>
              </a:rPr>
              <a:t> designs</a:t>
            </a:r>
          </a:p>
          <a:p>
            <a:pPr marL="285750" indent="-285750">
              <a:buFont typeface="Calibri"/>
              <a:buChar char="-"/>
            </a:pPr>
            <a:r>
              <a:rPr lang="en-US" sz="1400">
                <a:latin typeface="Arial"/>
                <a:ea typeface="Calibri"/>
                <a:cs typeface="Arial"/>
              </a:rPr>
              <a:t>Three blades (less material, reduced cost)</a:t>
            </a:r>
            <a:endParaRPr lang="en-US" sz="1400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Calibri"/>
              <a:buChar char="-"/>
            </a:pPr>
            <a:endParaRPr lang="en-US" sz="1400" dirty="0">
              <a:latin typeface="Arial"/>
              <a:ea typeface="Calibri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09DD76-0F71-A845-59F7-515A5F27281F}"/>
              </a:ext>
            </a:extLst>
          </p:cNvPr>
          <p:cNvSpPr txBox="1"/>
          <p:nvPr/>
        </p:nvSpPr>
        <p:spPr>
          <a:xfrm>
            <a:off x="6996382" y="5367248"/>
            <a:ext cx="3749615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1400" dirty="0">
                <a:latin typeface="Arial"/>
                <a:ea typeface="Calibri"/>
                <a:cs typeface="Arial"/>
              </a:rPr>
              <a:t>Four turbines, 750mm </a:t>
            </a:r>
            <a:r>
              <a:rPr lang="en-US" sz="1400" dirty="0" err="1">
                <a:latin typeface="Arial"/>
                <a:ea typeface="Calibri"/>
                <a:cs typeface="Arial"/>
              </a:rPr>
              <a:t>centre</a:t>
            </a:r>
            <a:r>
              <a:rPr lang="en-US" sz="1400" dirty="0">
                <a:latin typeface="Arial"/>
                <a:ea typeface="Calibri"/>
                <a:cs typeface="Arial"/>
              </a:rPr>
              <a:t> to </a:t>
            </a:r>
            <a:r>
              <a:rPr lang="en-US" sz="1400" dirty="0" err="1">
                <a:latin typeface="Arial"/>
                <a:ea typeface="Calibri"/>
                <a:cs typeface="Arial"/>
              </a:rPr>
              <a:t>centre</a:t>
            </a:r>
            <a:r>
              <a:rPr lang="en-US" sz="1400" dirty="0">
                <a:latin typeface="Arial"/>
                <a:ea typeface="Calibri"/>
                <a:cs typeface="Arial"/>
              </a:rPr>
              <a:t> spacing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US" sz="1400" dirty="0">
                <a:latin typeface="Arial"/>
                <a:ea typeface="Calibri"/>
                <a:cs typeface="Arial"/>
              </a:rPr>
              <a:t>Base doubles as housing for elec</a:t>
            </a:r>
            <a:r>
              <a:rPr lang="en-US" sz="1400">
                <a:latin typeface="Arial"/>
                <a:ea typeface="Calibri"/>
                <a:cs typeface="Arial"/>
              </a:rPr>
              <a:t>trical components</a:t>
            </a:r>
            <a:endParaRPr lang="en-US" sz="1400" dirty="0">
              <a:latin typeface="Arial"/>
              <a:ea typeface="Calibri"/>
              <a:cs typeface="Arial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4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855573" y="722489"/>
            <a:ext cx="10473646" cy="11063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CAD Modelling and Assembly</a:t>
            </a:r>
            <a:endParaRPr lang="en-US" sz="3200" dirty="0"/>
          </a:p>
        </p:txBody>
      </p:sp>
      <p:pic>
        <p:nvPicPr>
          <p:cNvPr id="10" name="drawing">
            <a:extLst>
              <a:ext uri="{FF2B5EF4-FFF2-40B4-BE49-F238E27FC236}">
                <a16:creationId xmlns:a16="http://schemas.microsoft.com/office/drawing/2014/main" id="{89F0E4AA-C245-E5C7-0EEF-63358F63D8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893" y="1729122"/>
            <a:ext cx="2666518" cy="2548754"/>
          </a:xfrm>
          <a:prstGeom prst="rect">
            <a:avLst/>
          </a:prstGeom>
        </p:spPr>
      </p:pic>
      <p:pic>
        <p:nvPicPr>
          <p:cNvPr id="11" name="drawing">
            <a:extLst>
              <a:ext uri="{FF2B5EF4-FFF2-40B4-BE49-F238E27FC236}">
                <a16:creationId xmlns:a16="http://schemas.microsoft.com/office/drawing/2014/main" id="{3E7DDC6D-F06E-76CD-CB72-A042764F28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631" t="13030" r="25545" b="12030"/>
          <a:stretch>
            <a:fillRect/>
          </a:stretch>
        </p:blipFill>
        <p:spPr>
          <a:xfrm>
            <a:off x="3858697" y="1728008"/>
            <a:ext cx="3790274" cy="2836575"/>
          </a:xfrm>
          <a:prstGeom prst="rect">
            <a:avLst/>
          </a:prstGeom>
        </p:spPr>
      </p:pic>
      <p:pic>
        <p:nvPicPr>
          <p:cNvPr id="13" name="drawing">
            <a:extLst>
              <a:ext uri="{FF2B5EF4-FFF2-40B4-BE49-F238E27FC236}">
                <a16:creationId xmlns:a16="http://schemas.microsoft.com/office/drawing/2014/main" id="{183FA0EB-AA5F-13C3-7AC5-A682D7F223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592" t="11789" r="21632" b="7938"/>
          <a:stretch>
            <a:fillRect/>
          </a:stretch>
        </p:blipFill>
        <p:spPr>
          <a:xfrm>
            <a:off x="7975007" y="1553868"/>
            <a:ext cx="3668302" cy="2894813"/>
          </a:xfrm>
          <a:prstGeom prst="rect">
            <a:avLst/>
          </a:prstGeom>
        </p:spPr>
      </p:pic>
      <p:sp>
        <p:nvSpPr>
          <p:cNvPr id="15" name="Text 4">
            <a:extLst>
              <a:ext uri="{FF2B5EF4-FFF2-40B4-BE49-F238E27FC236}">
                <a16:creationId xmlns:a16="http://schemas.microsoft.com/office/drawing/2014/main" id="{B359C4C2-A60A-553A-0024-A1E35B7269AC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8EB82B-A973-96BE-CDBD-E19860A0531A}"/>
              </a:ext>
            </a:extLst>
          </p:cNvPr>
          <p:cNvSpPr txBox="1"/>
          <p:nvPr/>
        </p:nvSpPr>
        <p:spPr>
          <a:xfrm>
            <a:off x="595311" y="4571999"/>
            <a:ext cx="2957512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ea typeface="Calibri"/>
                <a:cs typeface="Arial"/>
              </a:rPr>
              <a:t>Single Turbine</a:t>
            </a:r>
          </a:p>
          <a:p>
            <a:endParaRPr lang="en-US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rial"/>
                <a:ea typeface="Calibri"/>
                <a:cs typeface="Arial"/>
              </a:rPr>
              <a:t>Designed from central </a:t>
            </a:r>
            <a:r>
              <a:rPr lang="en-US" sz="1600">
                <a:latin typeface="Arial"/>
                <a:ea typeface="Calibri"/>
                <a:cs typeface="Arial"/>
              </a:rPr>
              <a:t>structure</a:t>
            </a:r>
            <a:r>
              <a:rPr lang="en-US" sz="1600" dirty="0">
                <a:latin typeface="Arial"/>
                <a:ea typeface="Calibri"/>
                <a:cs typeface="Arial"/>
              </a:rPr>
              <a:t> out</a:t>
            </a:r>
          </a:p>
          <a:p>
            <a:pPr marL="285750" indent="-285750">
              <a:buFont typeface="Calibri"/>
              <a:buChar char="-"/>
            </a:pPr>
            <a:endParaRPr lang="en-US" sz="1600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rial"/>
                <a:ea typeface="Calibri"/>
                <a:cs typeface="Arial"/>
              </a:rPr>
              <a:t>Three flax bio-PLA blades bolted to three </a:t>
            </a:r>
            <a:r>
              <a:rPr lang="en-US" sz="1600" dirty="0" err="1">
                <a:latin typeface="Arial"/>
                <a:ea typeface="Calibri"/>
                <a:cs typeface="Arial"/>
              </a:rPr>
              <a:t>aluminium</a:t>
            </a:r>
            <a:r>
              <a:rPr lang="en-US" sz="1600" dirty="0">
                <a:latin typeface="Arial"/>
                <a:ea typeface="Calibri"/>
                <a:cs typeface="Arial"/>
              </a:rPr>
              <a:t> supports each</a:t>
            </a:r>
          </a:p>
          <a:p>
            <a:pPr marL="285750" indent="-285750">
              <a:buFont typeface="Calibri"/>
              <a:buChar char="-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B2505-6114-F149-F2A5-8398A5CDB335}"/>
              </a:ext>
            </a:extLst>
          </p:cNvPr>
          <p:cNvSpPr txBox="1"/>
          <p:nvPr/>
        </p:nvSpPr>
        <p:spPr>
          <a:xfrm>
            <a:off x="3857624" y="4571999"/>
            <a:ext cx="274319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ea typeface="Calibri"/>
                <a:cs typeface="Arial"/>
              </a:rPr>
              <a:t>Modular Assembly</a:t>
            </a:r>
            <a:endParaRPr lang="en-US" b="1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Calibri"/>
              <a:buChar char="-"/>
            </a:pP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ea typeface="Calibri"/>
                <a:cs typeface="Calibri"/>
              </a:rPr>
              <a:t>Four turbines bolted to a shared base</a:t>
            </a:r>
          </a:p>
          <a:p>
            <a:pPr marL="285750" indent="-285750">
              <a:buFont typeface="Calibri"/>
              <a:buChar char="-"/>
            </a:pP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ea typeface="Calibri"/>
                <a:cs typeface="Calibri"/>
              </a:rPr>
              <a:t>Base includes hinged doors for maintenance access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F1261C-EE55-F80A-85B9-B70D505E6C95}"/>
              </a:ext>
            </a:extLst>
          </p:cNvPr>
          <p:cNvSpPr txBox="1"/>
          <p:nvPr/>
        </p:nvSpPr>
        <p:spPr>
          <a:xfrm>
            <a:off x="7977187" y="4571999"/>
            <a:ext cx="3648073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ea typeface="Calibri"/>
                <a:cs typeface="Arial"/>
              </a:rPr>
              <a:t>Containment System</a:t>
            </a:r>
          </a:p>
          <a:p>
            <a:endParaRPr lang="en-US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rial"/>
                <a:ea typeface="Calibri"/>
                <a:cs typeface="Arial"/>
              </a:rPr>
              <a:t>Off the shelf steel mesh conta</a:t>
            </a:r>
            <a:r>
              <a:rPr lang="en-US" sz="1600">
                <a:latin typeface="Arial"/>
                <a:ea typeface="Calibri"/>
                <a:cs typeface="Arial"/>
              </a:rPr>
              <a:t>inment with hinged doors</a:t>
            </a:r>
            <a:endParaRPr lang="en-US" sz="1600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Calibri"/>
              <a:buChar char="-"/>
            </a:pPr>
            <a:endParaRPr lang="en-US" sz="1600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rial"/>
                <a:ea typeface="Calibri"/>
                <a:cs typeface="Arial"/>
              </a:rPr>
              <a:t>Prevents bird strikes </a:t>
            </a:r>
            <a:r>
              <a:rPr lang="en-US" sz="1600">
                <a:latin typeface="Arial"/>
                <a:ea typeface="Calibri"/>
                <a:cs typeface="Arial"/>
              </a:rPr>
              <a:t>and debris from causing damage.</a:t>
            </a:r>
            <a:endParaRPr lang="en-US" sz="1600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Calibri"/>
              <a:buChar char="-"/>
            </a:pPr>
            <a:endParaRPr lang="en-US" sz="1600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rial"/>
                <a:ea typeface="Calibri"/>
                <a:cs typeface="Arial"/>
              </a:rPr>
              <a:t>Prevents </a:t>
            </a:r>
            <a:r>
              <a:rPr lang="en-US" sz="1600" dirty="0" err="1">
                <a:latin typeface="Arial"/>
                <a:ea typeface="Calibri"/>
                <a:cs typeface="Arial"/>
              </a:rPr>
              <a:t>unauthorised</a:t>
            </a:r>
            <a:r>
              <a:rPr lang="en-US" sz="1600" dirty="0">
                <a:latin typeface="Arial"/>
                <a:ea typeface="Calibri"/>
                <a:cs typeface="Arial"/>
              </a:rPr>
              <a:t> access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7"/>
          <p:cNvSpPr/>
          <p:nvPr/>
        </p:nvSpPr>
        <p:spPr>
          <a:xfrm>
            <a:off x="8221464" y="1264225"/>
            <a:ext cx="3428405" cy="3282461"/>
          </a:xfrm>
          <a:prstGeom prst="rect">
            <a:avLst/>
          </a:prstGeom>
          <a:blipFill>
            <a:blip r:embed="rId3"/>
            <a:srcRect/>
            <a:stretch>
              <a:fillRect t="-799" b="-124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576543" y="5035711"/>
            <a:ext cx="614237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Design Refinements</a:t>
            </a:r>
            <a:endParaRPr lang="en-US" sz="2030" dirty="0"/>
          </a:p>
        </p:txBody>
      </p:sp>
      <p:sp>
        <p:nvSpPr>
          <p:cNvPr id="14" name="Text 12"/>
          <p:cNvSpPr/>
          <p:nvPr/>
        </p:nvSpPr>
        <p:spPr>
          <a:xfrm>
            <a:off x="1589649" y="3605098"/>
            <a:ext cx="6129133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Structural Simulation Results</a:t>
            </a:r>
            <a:endParaRPr lang="en-US" sz="2030" dirty="0"/>
          </a:p>
        </p:txBody>
      </p:sp>
      <p:sp>
        <p:nvSpPr>
          <p:cNvPr id="15" name="Text 13"/>
          <p:cNvSpPr/>
          <p:nvPr/>
        </p:nvSpPr>
        <p:spPr>
          <a:xfrm>
            <a:off x="1576544" y="2162681"/>
            <a:ext cx="614238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Load Case</a:t>
            </a:r>
            <a:endParaRPr lang="en-US" sz="2030" dirty="0"/>
          </a:p>
        </p:txBody>
      </p:sp>
      <p:sp>
        <p:nvSpPr>
          <p:cNvPr id="20" name="Text 18"/>
          <p:cNvSpPr/>
          <p:nvPr/>
        </p:nvSpPr>
        <p:spPr>
          <a:xfrm>
            <a:off x="855573" y="722489"/>
            <a:ext cx="8350950" cy="11063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Simulation, Load Cases, and Validation</a:t>
            </a:r>
            <a:endParaRPr lang="en-US" sz="3200" dirty="0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F7E6EB5D-0965-B970-FC36-BA28BA304AED}"/>
              </a:ext>
            </a:extLst>
          </p:cNvPr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4">
            <a:extLst>
              <a:ext uri="{FF2B5EF4-FFF2-40B4-BE49-F238E27FC236}">
                <a16:creationId xmlns:a16="http://schemas.microsoft.com/office/drawing/2014/main" id="{1CE158F2-99F3-AB0D-3580-E747CF1304D9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722C961A-62F2-66BD-564C-CFE02D289914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4E839E4-017A-160E-C4B8-50C281C5E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532" y="4880568"/>
            <a:ext cx="5495925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E6263C-736F-417B-B2F2-3C6AEACD4817}"/>
              </a:ext>
            </a:extLst>
          </p:cNvPr>
          <p:cNvSpPr txBox="1"/>
          <p:nvPr/>
        </p:nvSpPr>
        <p:spPr>
          <a:xfrm>
            <a:off x="1583531" y="2559842"/>
            <a:ext cx="6346030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ea typeface="+mn-lt"/>
                <a:cs typeface="Arial"/>
              </a:rPr>
              <a:t>•</a:t>
            </a:r>
            <a:r>
              <a:rPr lang="en-US" sz="1400" b="1">
                <a:solidFill>
                  <a:srgbClr val="12181F"/>
                </a:solidFill>
                <a:latin typeface="Arial"/>
                <a:ea typeface="Open Sans Bold"/>
                <a:cs typeface="Arial"/>
              </a:rPr>
              <a:t>LC1 – Rated operation: </a:t>
            </a:r>
            <a:r>
              <a:rPr lang="en-US" sz="1400">
                <a:solidFill>
                  <a:srgbClr val="12181F"/>
                </a:solidFill>
                <a:latin typeface="Arial"/>
                <a:ea typeface="Open Sans"/>
                <a:cs typeface="Arial"/>
              </a:rPr>
              <a:t>88 Pa on outward face, 12 m/s wind, 75 rad/s rotation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ea typeface="+mn-lt"/>
                <a:cs typeface="Arial"/>
              </a:rPr>
              <a:t>•</a:t>
            </a:r>
            <a:r>
              <a:rPr lang="en-US" sz="1400" b="1">
                <a:solidFill>
                  <a:srgbClr val="12181F"/>
                </a:solidFill>
                <a:latin typeface="Arial"/>
                <a:ea typeface="Open Sans Bold"/>
                <a:cs typeface="Arial"/>
              </a:rPr>
              <a:t>LC2 – Survival gust: </a:t>
            </a:r>
            <a:r>
              <a:rPr lang="en-US" sz="1400">
                <a:solidFill>
                  <a:srgbClr val="12181F"/>
                </a:solidFill>
                <a:latin typeface="Arial"/>
                <a:ea typeface="Open Sans"/>
                <a:cs typeface="Arial"/>
              </a:rPr>
              <a:t>1,176 Pa drag, 40 m/s gust, stationary turbine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ea typeface="+mn-lt"/>
                <a:cs typeface="Arial"/>
              </a:rPr>
              <a:t>•</a:t>
            </a:r>
            <a:r>
              <a:rPr lang="en-US" sz="1400" b="1" dirty="0">
                <a:solidFill>
                  <a:srgbClr val="12181F"/>
                </a:solidFill>
                <a:latin typeface="Arial"/>
                <a:ea typeface="Open Sans Bold"/>
                <a:cs typeface="Arial"/>
              </a:rPr>
              <a:t>LC3 – Train pass-by: </a:t>
            </a:r>
            <a:r>
              <a:rPr lang="en-US" sz="1400" dirty="0">
                <a:solidFill>
                  <a:srgbClr val="12181F"/>
                </a:solidFill>
                <a:latin typeface="Arial"/>
                <a:ea typeface="Open Sans"/>
                <a:cs typeface="Arial"/>
              </a:rPr>
              <a:t>165 Pa piston-effect gust, 15 m/s train pass, 75 rad/s</a:t>
            </a:r>
            <a:endParaRPr lang="en-US" sz="1400">
              <a:latin typeface="Arial"/>
              <a:cs typeface="Arial"/>
            </a:endParaRPr>
          </a:p>
          <a:p>
            <a:pPr algn="l"/>
            <a:endParaRPr lang="en-US" sz="1400" dirty="0">
              <a:latin typeface="Arial"/>
              <a:ea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BF8B31-0B15-C775-5881-F72E3FC841FC}"/>
              </a:ext>
            </a:extLst>
          </p:cNvPr>
          <p:cNvSpPr txBox="1"/>
          <p:nvPr/>
        </p:nvSpPr>
        <p:spPr>
          <a:xfrm>
            <a:off x="1619250" y="4000500"/>
            <a:ext cx="4524374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ea typeface="+mn-lt"/>
                <a:cs typeface="Arial"/>
              </a:rPr>
              <a:t>•</a:t>
            </a:r>
            <a:r>
              <a:rPr lang="en-US" sz="1400">
                <a:latin typeface="Arial"/>
                <a:ea typeface="Open Sans"/>
                <a:cs typeface="Arial"/>
              </a:rPr>
              <a:t>SolidWorks static study, fine mesh, custom flax bio-PLA material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•</a:t>
            </a:r>
            <a:r>
              <a:rPr lang="en-US" sz="1400" b="1">
                <a:latin typeface="Arial"/>
                <a:ea typeface="Open Sans Bold"/>
                <a:cs typeface="Arial"/>
              </a:rPr>
              <a:t>Pass at all three load cases</a:t>
            </a:r>
            <a:r>
              <a:rPr lang="en-US" sz="1400" b="1" dirty="0">
                <a:latin typeface="Arial"/>
                <a:ea typeface="Open Sans Bold"/>
                <a:cs typeface="Arial"/>
              </a:rPr>
              <a:t> </a:t>
            </a:r>
          </a:p>
          <a:p>
            <a:pPr algn="l"/>
            <a:endParaRPr lang="en-US" sz="1400" dirty="0">
              <a:latin typeface="Arial"/>
              <a:ea typeface="Calibri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483846-0A58-1862-63CD-635033E32DA7}"/>
              </a:ext>
            </a:extLst>
          </p:cNvPr>
          <p:cNvSpPr txBox="1"/>
          <p:nvPr/>
        </p:nvSpPr>
        <p:spPr>
          <a:xfrm>
            <a:off x="1524000" y="5572125"/>
            <a:ext cx="3286124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ea typeface="+mn-lt"/>
                <a:cs typeface="Arial"/>
              </a:rPr>
              <a:t>•</a:t>
            </a:r>
            <a:r>
              <a:rPr lang="en-US" sz="1400">
                <a:latin typeface="Arial"/>
                <a:ea typeface="Open Sans"/>
                <a:cs typeface="Arial"/>
              </a:rPr>
              <a:t>Initial 150 mm support spacing gave 64.5 mm tip displacement at LC1</a:t>
            </a:r>
            <a:endParaRPr lang="en-US" sz="1400">
              <a:latin typeface="Arial"/>
              <a:cs typeface="Arial"/>
            </a:endParaRPr>
          </a:p>
          <a:p>
            <a:endParaRPr lang="en-US" sz="1400" dirty="0">
              <a:latin typeface="Arial"/>
              <a:ea typeface="Open Sans"/>
              <a:cs typeface="Arial"/>
            </a:endParaRPr>
          </a:p>
          <a:p>
            <a:r>
              <a:rPr lang="en-US" sz="1400" dirty="0">
                <a:latin typeface="Arial"/>
                <a:ea typeface="+mn-lt"/>
                <a:cs typeface="Arial"/>
              </a:rPr>
              <a:t>•</a:t>
            </a:r>
            <a:r>
              <a:rPr lang="en-US" sz="1400" dirty="0">
                <a:latin typeface="Arial"/>
                <a:ea typeface="Open Sans"/>
                <a:cs typeface="Arial"/>
              </a:rPr>
              <a:t>Spaced to 400 mm with supports near blade tips: 1.57mm </a:t>
            </a:r>
            <a:r>
              <a:rPr lang="en-US" sz="1400" dirty="0" err="1">
                <a:latin typeface="Arial"/>
                <a:ea typeface="Open Sans"/>
                <a:cs typeface="Arial"/>
              </a:rPr>
              <a:t>displ</a:t>
            </a:r>
            <a:r>
              <a:rPr lang="en-US" sz="1400" dirty="0">
                <a:latin typeface="Arial"/>
                <a:ea typeface="Open Sans"/>
                <a:cs typeface="Arial"/>
              </a:rPr>
              <a:t>acement</a:t>
            </a:r>
            <a:endParaRPr lang="en-US" sz="1400" b="1" dirty="0">
              <a:latin typeface="Arial"/>
              <a:ea typeface="Open Sans Bold"/>
              <a:cs typeface="Arial"/>
            </a:endParaRPr>
          </a:p>
          <a:p>
            <a:pPr algn="l"/>
            <a:endParaRPr lang="en-US" sz="1400" dirty="0">
              <a:latin typeface="Arial"/>
              <a:ea typeface="Calibri"/>
              <a:cs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4" grpId="0" animBg="1"/>
      <p:bldP spid="15" grpId="0" animBg="1"/>
      <p:bldP spid="4" grpId="0"/>
      <p:bldP spid="6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37738" y="2092719"/>
            <a:ext cx="5563633" cy="42988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ct val="90000"/>
              </a:lnSpc>
              <a:spcBef>
                <a:spcPts val="897"/>
              </a:spcBef>
              <a:buFont typeface="Arial"/>
              <a:buChar char="•"/>
            </a:pPr>
            <a:endParaRPr lang="en-US" sz="1750" dirty="0">
              <a:solidFill>
                <a:srgbClr val="000000"/>
              </a:solidFill>
              <a:latin typeface="Open Sans Bold"/>
              <a:ea typeface="Open Sans Bold"/>
              <a:cs typeface="Open Sans Bold"/>
            </a:endParaRPr>
          </a:p>
          <a:p>
            <a:pPr marL="285750" indent="-285750">
              <a:lnSpc>
                <a:spcPct val="90000"/>
              </a:lnSpc>
              <a:spcBef>
                <a:spcPts val="897"/>
              </a:spcBef>
              <a:buFont typeface="Arial"/>
              <a:buChar char="•"/>
            </a:pPr>
            <a:r>
              <a:rPr lang="en-US" sz="1750">
                <a:solidFill>
                  <a:srgbClr val="000000"/>
                </a:solidFill>
                <a:latin typeface="Open Sans Bold"/>
                <a:ea typeface="Open Sans Bold"/>
                <a:cs typeface="Open Sans Bold"/>
              </a:rPr>
              <a:t>Working from the PDS design requirements.</a:t>
            </a:r>
            <a:endParaRPr lang="en-US" sz="1750" dirty="0">
              <a:solidFill>
                <a:srgbClr val="000000"/>
              </a:solidFill>
              <a:latin typeface="Open Sans Bold"/>
              <a:ea typeface="Open Sans Bold"/>
              <a:cs typeface="Open Sans Bold"/>
            </a:endParaRPr>
          </a:p>
          <a:p>
            <a:pPr marL="285750" indent="-285750">
              <a:lnSpc>
                <a:spcPct val="90000"/>
              </a:lnSpc>
              <a:spcBef>
                <a:spcPts val="897"/>
              </a:spcBef>
              <a:buFont typeface="Arial"/>
              <a:buChar char="•"/>
            </a:pPr>
            <a:endParaRPr lang="en-US" sz="1750" dirty="0">
              <a:solidFill>
                <a:srgbClr val="000000"/>
              </a:solidFill>
              <a:latin typeface="Open Sans Bold"/>
              <a:ea typeface="Open Sans Bold"/>
              <a:cs typeface="Open Sans Bold"/>
            </a:endParaRPr>
          </a:p>
          <a:p>
            <a:pPr marL="285750" indent="-285750">
              <a:lnSpc>
                <a:spcPct val="90000"/>
              </a:lnSpc>
              <a:spcBef>
                <a:spcPts val="897"/>
              </a:spcBef>
              <a:buFont typeface="Arial"/>
              <a:buChar char="•"/>
            </a:pPr>
            <a:r>
              <a:rPr lang="en-US" sz="1750">
                <a:solidFill>
                  <a:srgbClr val="000000"/>
                </a:solidFill>
                <a:latin typeface="Open Sans Bold"/>
                <a:ea typeface="Open Sans Bold"/>
                <a:cs typeface="Open Sans Bold"/>
              </a:rPr>
              <a:t>Balancing strength, durability, weight, sustainability, and cost.</a:t>
            </a:r>
            <a:endParaRPr lang="en-US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897"/>
              </a:spcBef>
              <a:buFont typeface="Arial"/>
              <a:buChar char="•"/>
            </a:pPr>
            <a:endParaRPr lang="en-US" sz="1750" dirty="0">
              <a:solidFill>
                <a:srgbClr val="000000"/>
              </a:solidFill>
              <a:latin typeface="Open Sans Bold"/>
              <a:ea typeface="Open Sans Bold"/>
              <a:cs typeface="Open Sans Bold"/>
            </a:endParaRPr>
          </a:p>
          <a:p>
            <a:pPr marL="285750" indent="-285750">
              <a:lnSpc>
                <a:spcPct val="90000"/>
              </a:lnSpc>
              <a:spcBef>
                <a:spcPts val="897"/>
              </a:spcBef>
              <a:buFont typeface="Arial"/>
              <a:buChar char="•"/>
            </a:pPr>
            <a:r>
              <a:rPr lang="en-US" sz="1750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</a:rPr>
              <a:t>Researching &amp; </a:t>
            </a:r>
            <a:r>
              <a:rPr lang="en-US" sz="1750" dirty="0" err="1">
                <a:solidFill>
                  <a:srgbClr val="000000"/>
                </a:solidFill>
                <a:latin typeface="Open Sans Bold"/>
                <a:ea typeface="Open Sans Bold"/>
                <a:cs typeface="Open Sans Bold"/>
              </a:rPr>
              <a:t>analysing</a:t>
            </a:r>
            <a:r>
              <a:rPr lang="en-US" sz="1750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</a:rPr>
              <a:t> the candidate materials through further calculations.</a:t>
            </a:r>
            <a:endParaRPr lang="en-US" sz="1750" dirty="0">
              <a:solidFill>
                <a:srgbClr val="000000"/>
              </a:solidFill>
              <a:latin typeface="Open Sans Bold" pitchFamily="34" charset="0"/>
              <a:ea typeface="Open Sans Bold" pitchFamily="34" charset="-122"/>
              <a:cs typeface="Open Sans Bold" pitchFamily="34" charset="-120"/>
            </a:endParaRPr>
          </a:p>
        </p:txBody>
      </p:sp>
      <p:sp>
        <p:nvSpPr>
          <p:cNvPr id="9" name="Text 7"/>
          <p:cNvSpPr/>
          <p:nvPr/>
        </p:nvSpPr>
        <p:spPr>
          <a:xfrm>
            <a:off x="855573" y="543095"/>
            <a:ext cx="10474360" cy="92039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Materials Specialist</a:t>
            </a:r>
            <a:endParaRPr lang="en-US" sz="32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7557E17C-ABB7-55FA-AFAE-7C690B499956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  <p:pic>
        <p:nvPicPr>
          <p:cNvPr id="7" name="Picture 6" descr="A diagram of a work flow&#10;&#10;AI-generated content may be incorrect.">
            <a:extLst>
              <a:ext uri="{FF2B5EF4-FFF2-40B4-BE49-F238E27FC236}">
                <a16:creationId xmlns:a16="http://schemas.microsoft.com/office/drawing/2014/main" id="{D262D57E-1508-9114-2F75-27029F0E15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446" y="574729"/>
            <a:ext cx="4342247" cy="477864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7313736"/>
              </p:ext>
            </p:extLst>
          </p:nvPr>
        </p:nvGraphicFramePr>
        <p:xfrm>
          <a:off x="852637" y="1828800"/>
          <a:ext cx="10634516" cy="3815259"/>
        </p:xfrm>
        <a:graphic>
          <a:graphicData uri="http://schemas.openxmlformats.org/drawingml/2006/table">
            <a:tbl>
              <a:tblPr/>
              <a:tblGrid>
                <a:gridCol w="26586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86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86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5862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503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Material</a:t>
                      </a:r>
                      <a:endParaRPr lang="en-US" sz="120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Strengths</a:t>
                      </a:r>
                      <a:endParaRPr lang="en-US" sz="120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Weaknesses</a:t>
                      </a:r>
                      <a:endParaRPr lang="en-US" sz="120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b="1" dirty="0">
                          <a:solidFill>
                            <a:srgbClr val="FFFFFF"/>
                          </a:solidFill>
                          <a:latin typeface="+mj-lt"/>
                          <a:ea typeface="Outfit Bold" pitchFamily="34" charset="-122"/>
                          <a:cs typeface="Outfit Bold" pitchFamily="34" charset="-120"/>
                        </a:rPr>
                        <a:t>Suitability Highlights</a:t>
                      </a:r>
                      <a:endParaRPr lang="en-US" sz="1200" b="1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32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503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Flax-Fibre Composite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Low density, moderate strength, biodegradable, cost-effective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Moisture absorption, UV degradation, lower tensile strength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Best balance of weight, strength, fatigue resistance, sustainability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503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Carbon-Fibre Composite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Very high strength &amp; stiffness, excellent fatigue resistance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High cost, poor recyclability, less sustainable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High mechanical performance, less sustainable, costly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503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Glass-Fibre Composite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Good strength &amp; stiffness, established processes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Higher density, environmental impact concerns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Moderate performance, less sustainable due to carbon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503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Aluminium Alloy (6061)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Durable, corrosion-resistant, fire safe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High density, not biodegradable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Durable but heavier, less sustainable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503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Stainless Steel (316)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Excellent corrosion resistance, fire safe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Very heavy, difficult manufacturing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Strong, durable but heavy, less suitable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503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Polylactic Acid Polymer (PLA)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Lightweight, biodegradable, low cost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Poor strength, poor fatigue resistance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83333"/>
                        </a:lnSpc>
                        <a:buNone/>
                      </a:pPr>
                      <a:r>
                        <a:rPr lang="en-US" sz="1350" dirty="0">
                          <a:solidFill>
                            <a:srgbClr val="000000"/>
                          </a:solidFill>
                          <a:latin typeface="+mj-lt"/>
                          <a:ea typeface="Outfit Regular" pitchFamily="34" charset="-122"/>
                          <a:cs typeface="Outfit Regular" pitchFamily="34" charset="-120"/>
                        </a:rPr>
                        <a:t>Eco-friendly but mechanically inadequate for blades</a:t>
                      </a:r>
                      <a:endParaRPr lang="en-US" sz="1200" dirty="0">
                        <a:latin typeface="+mj-lt"/>
                      </a:endParaRPr>
                    </a:p>
                  </a:txBody>
                  <a:tcPr marL="68400" marR="68400" marT="68400" marB="68400" anchor="ctr">
                    <a:lnL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5AA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D4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ext 0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6"/>
          <p:cNvSpPr/>
          <p:nvPr/>
        </p:nvSpPr>
        <p:spPr>
          <a:xfrm>
            <a:off x="852637" y="722489"/>
            <a:ext cx="10477296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62"/>
              </a:spcBef>
              <a:buNone/>
            </a:pPr>
            <a:r>
              <a:rPr lang="en-US" sz="3079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Material Requirements and Candidate Comparison</a:t>
            </a:r>
            <a:endParaRPr lang="en-US" sz="3079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83E3AAC8-DF99-64ED-00B2-0D0A46334929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9">
            <a:extLst>
              <a:ext uri="{FF2B5EF4-FFF2-40B4-BE49-F238E27FC236}">
                <a16:creationId xmlns:a16="http://schemas.microsoft.com/office/drawing/2014/main" id="{DCFDF862-C85C-0212-F6C3-728828D5D62A}"/>
              </a:ext>
            </a:extLst>
          </p:cNvPr>
          <p:cNvSpPr/>
          <p:nvPr/>
        </p:nvSpPr>
        <p:spPr>
          <a:xfrm>
            <a:off x="860897" y="722489"/>
            <a:ext cx="10626254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90000"/>
              </a:lnSpc>
              <a:spcBef>
                <a:spcPts val="962"/>
              </a:spcBef>
            </a:pPr>
            <a:r>
              <a:rPr lang="en-US" sz="3050" dirty="0">
                <a:solidFill>
                  <a:srgbClr val="12181F"/>
                </a:solidFill>
                <a:latin typeface="Open Sans Bold"/>
                <a:ea typeface="Open Sans Bold"/>
                <a:cs typeface="Open Sans Bold"/>
              </a:rPr>
              <a:t>Decision matrix for </a:t>
            </a:r>
            <a:r>
              <a:rPr lang="en-US" sz="3050">
                <a:solidFill>
                  <a:srgbClr val="12181F"/>
                </a:solidFill>
                <a:latin typeface="Open Sans Bold"/>
                <a:ea typeface="Open Sans Bold"/>
                <a:cs typeface="Open Sans Bold"/>
              </a:rPr>
              <a:t>candidate materials</a:t>
            </a:r>
            <a:endParaRPr lang="en-US" sz="3079" dirty="0"/>
          </a:p>
        </p:txBody>
      </p:sp>
      <p:sp>
        <p:nvSpPr>
          <p:cNvPr id="5" name="Text 0">
            <a:extLst>
              <a:ext uri="{FF2B5EF4-FFF2-40B4-BE49-F238E27FC236}">
                <a16:creationId xmlns:a16="http://schemas.microsoft.com/office/drawing/2014/main" id="{837A6BB5-CB78-D9EF-7F41-0F84CB989401}"/>
              </a:ext>
            </a:extLst>
          </p:cNvPr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894C33C9-657C-9F03-854C-9F91299A7E4E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4">
            <a:extLst>
              <a:ext uri="{FF2B5EF4-FFF2-40B4-BE49-F238E27FC236}">
                <a16:creationId xmlns:a16="http://schemas.microsoft.com/office/drawing/2014/main" id="{1BFD94BE-C4C7-A938-4C03-9A93BC8B0A78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2F7F3C1-109E-6477-48B5-E64DE1F327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708" y="2232643"/>
            <a:ext cx="8953500" cy="30384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2A422DE-6EB8-4CC9-DDFA-722F7DA33B4A}"/>
              </a:ext>
            </a:extLst>
          </p:cNvPr>
          <p:cNvSpPr txBox="1"/>
          <p:nvPr/>
        </p:nvSpPr>
        <p:spPr>
          <a:xfrm>
            <a:off x="858865" y="5424406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*subjective scores out of 5</a:t>
            </a:r>
            <a:r>
              <a:rPr lang="en-US" sz="1600"/>
              <a:t> (</a:t>
            </a:r>
            <a:r>
              <a:rPr lang="en" sz="1600"/>
              <a:t>5 = excellent) (1 = Bad)</a:t>
            </a:r>
            <a:r>
              <a:rPr lang="en-US" sz="1600" dirty="0"/>
              <a:t> </a:t>
            </a:r>
            <a:endParaRPr lang="en-US" sz="1600" dirty="0">
              <a:ea typeface="Calibri"/>
              <a:cs typeface="Calibr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7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309837" y="1381114"/>
            <a:ext cx="3770040" cy="4894639"/>
          </a:xfrm>
          <a:prstGeom prst="rect">
            <a:avLst/>
          </a:prstGeom>
          <a:blipFill>
            <a:blip r:embed="rId3"/>
            <a:srcRect/>
            <a:stretch>
              <a:fillRect l="-820" r="-152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860897" y="722489"/>
            <a:ext cx="10626254" cy="783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62"/>
              </a:spcBef>
              <a:buNone/>
            </a:pPr>
            <a:r>
              <a:rPr lang="en-US" sz="3079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Flax Composite Selection and Justification</a:t>
            </a:r>
            <a:endParaRPr lang="en-US" sz="3079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F600B2-CEAC-4045-CA4B-94A30A2921E3}"/>
              </a:ext>
            </a:extLst>
          </p:cNvPr>
          <p:cNvSpPr txBox="1"/>
          <p:nvPr/>
        </p:nvSpPr>
        <p:spPr>
          <a:xfrm>
            <a:off x="6032659" y="2957773"/>
            <a:ext cx="4517707" cy="555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83333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+mj-lt"/>
                <a:ea typeface="Outfit Regular" pitchFamily="34" charset="-122"/>
                <a:cs typeface="Outfit Regular" pitchFamily="34" charset="-120"/>
              </a:rPr>
              <a:t>Low density, moderate strength, biodegradable, cost-effective</a:t>
            </a:r>
            <a:endParaRPr lang="en-US" sz="1600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9946131-B897-8CEF-2453-CA7C84BAC330}"/>
              </a:ext>
            </a:extLst>
          </p:cNvPr>
          <p:cNvSpPr txBox="1"/>
          <p:nvPr/>
        </p:nvSpPr>
        <p:spPr>
          <a:xfrm>
            <a:off x="6392942" y="3800162"/>
            <a:ext cx="3797140" cy="55566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ct val="83333"/>
              </a:lnSpc>
            </a:pPr>
            <a:r>
              <a:rPr lang="en-US" sz="1800" dirty="0">
                <a:solidFill>
                  <a:srgbClr val="000000"/>
                </a:solidFill>
                <a:latin typeface="+mj-lt"/>
                <a:ea typeface="Outfit Regular"/>
                <a:cs typeface="Outfit Regular" pitchFamily="34" charset="-120"/>
              </a:rPr>
              <a:t>Best balance of weight, strength, </a:t>
            </a:r>
            <a:r>
              <a:rPr lang="en-US" sz="1800">
                <a:solidFill>
                  <a:srgbClr val="000000"/>
                </a:solidFill>
                <a:latin typeface="+mj-lt"/>
                <a:ea typeface="Outfit Regular"/>
                <a:cs typeface="Outfit Regular" pitchFamily="34" charset="-120"/>
              </a:rPr>
              <a:t>fatigue resistance, </a:t>
            </a:r>
            <a:r>
              <a:rPr lang="en-US">
                <a:solidFill>
                  <a:srgbClr val="000000"/>
                </a:solidFill>
                <a:latin typeface="+mj-lt"/>
                <a:ea typeface="Outfit Regular"/>
                <a:cs typeface="Outfit Regular" pitchFamily="34" charset="-120"/>
              </a:rPr>
              <a:t>&amp; </a:t>
            </a:r>
            <a:r>
              <a:rPr lang="en-US" sz="1800">
                <a:solidFill>
                  <a:srgbClr val="000000"/>
                </a:solidFill>
                <a:latin typeface="+mj-lt"/>
                <a:ea typeface="Outfit Regular"/>
                <a:cs typeface="Outfit Regular" pitchFamily="34" charset="-120"/>
              </a:rPr>
              <a:t>sustainability</a:t>
            </a:r>
            <a:endParaRPr lang="en-US" sz="1600">
              <a:latin typeface="+mj-lt"/>
              <a:ea typeface="Outfit Regular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95061D-1004-F902-03E4-71A304A4A170}"/>
              </a:ext>
            </a:extLst>
          </p:cNvPr>
          <p:cNvSpPr txBox="1"/>
          <p:nvPr/>
        </p:nvSpPr>
        <p:spPr>
          <a:xfrm>
            <a:off x="5243513" y="2267541"/>
            <a:ext cx="6096000" cy="4035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83333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+mj-lt"/>
                <a:ea typeface="Outfit Regular" pitchFamily="34" charset="-122"/>
                <a:cs typeface="Outfit Regular" pitchFamily="34" charset="-120"/>
              </a:rPr>
              <a:t>Flax-</a:t>
            </a:r>
            <a:r>
              <a:rPr lang="en-US" sz="2400" b="1" dirty="0" err="1">
                <a:solidFill>
                  <a:srgbClr val="000000"/>
                </a:solidFill>
                <a:latin typeface="+mj-lt"/>
                <a:ea typeface="Outfit Regular" pitchFamily="34" charset="-122"/>
                <a:cs typeface="Outfit Regular" pitchFamily="34" charset="-120"/>
              </a:rPr>
              <a:t>Fibre</a:t>
            </a:r>
            <a:r>
              <a:rPr lang="en-US" sz="2400" b="1" dirty="0">
                <a:solidFill>
                  <a:srgbClr val="000000"/>
                </a:solidFill>
                <a:latin typeface="+mj-lt"/>
                <a:ea typeface="Outfit Regular" pitchFamily="34" charset="-122"/>
                <a:cs typeface="Outfit Regular" pitchFamily="34" charset="-120"/>
              </a:rPr>
              <a:t> Composite</a:t>
            </a:r>
            <a:endParaRPr lang="en-US" sz="2000" b="1" dirty="0">
              <a:latin typeface="+mj-lt"/>
            </a:endParaRPr>
          </a:p>
        </p:txBody>
      </p:sp>
      <p:sp>
        <p:nvSpPr>
          <p:cNvPr id="15" name="Text 4">
            <a:extLst>
              <a:ext uri="{FF2B5EF4-FFF2-40B4-BE49-F238E27FC236}">
                <a16:creationId xmlns:a16="http://schemas.microsoft.com/office/drawing/2014/main" id="{1D4EFE63-A5CF-B06A-7E49-528E60F8FA6B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52FD9E-9655-24A7-FC30-8BF99E6A8A7F}"/>
              </a:ext>
            </a:extLst>
          </p:cNvPr>
          <p:cNvSpPr txBox="1"/>
          <p:nvPr/>
        </p:nvSpPr>
        <p:spPr>
          <a:xfrm>
            <a:off x="3636681" y="6193145"/>
            <a:ext cx="32109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1" dirty="0">
                <a:solidFill>
                  <a:srgbClr val="0E28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0" i="1" dirty="0" err="1">
                <a:solidFill>
                  <a:srgbClr val="0E28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Extrudr</a:t>
            </a:r>
            <a:r>
              <a:rPr lang="en-GB" sz="1800" b="0" i="1" dirty="0">
                <a:solidFill>
                  <a:srgbClr val="0E28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2024)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12" grpId="0"/>
      <p:bldP spid="14" grpId="0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95958" y="1309691"/>
            <a:ext cx="3344984" cy="4238618"/>
          </a:xfrm>
          <a:custGeom>
            <a:avLst/>
            <a:gdLst/>
            <a:ahLst/>
            <a:cxnLst/>
            <a:rect l="l" t="t" r="r" b="b"/>
            <a:pathLst>
              <a:path w="3657600" h="4937760">
                <a:moveTo>
                  <a:pt x="0" y="4937760"/>
                </a:moveTo>
                <a:lnTo>
                  <a:pt x="0" y="1828798"/>
                </a:lnTo>
                <a:cubicBezTo>
                  <a:pt x="0" y="818779"/>
                  <a:pt x="818790" y="0"/>
                  <a:pt x="1828800" y="0"/>
                </a:cubicBezTo>
                <a:lnTo>
                  <a:pt x="1828800" y="0"/>
                </a:lnTo>
                <a:cubicBezTo>
                  <a:pt x="2838810" y="0"/>
                  <a:pt x="3657600" y="818779"/>
                  <a:pt x="3657600" y="1828798"/>
                </a:cubicBezTo>
                <a:lnTo>
                  <a:pt x="3657600" y="4937760"/>
                </a:lnTo>
                <a:lnTo>
                  <a:pt x="0" y="4937760"/>
                </a:lnTo>
              </a:path>
            </a:pathLst>
          </a:custGeom>
          <a:blipFill>
            <a:blip r:embed="rId3"/>
            <a:srcRect/>
            <a:stretch>
              <a:fillRect t="14513" r="-34792" b="284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97863" y="55728"/>
            <a:ext cx="11196273" cy="107409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Calculations, Safety Margin, and Durability</a:t>
            </a:r>
            <a:endParaRPr lang="en-US" sz="3200" dirty="0"/>
          </a:p>
        </p:txBody>
      </p:sp>
      <p:sp>
        <p:nvSpPr>
          <p:cNvPr id="11" name="Text 9"/>
          <p:cNvSpPr/>
          <p:nvPr/>
        </p:nvSpPr>
        <p:spPr>
          <a:xfrm>
            <a:off x="5499180" y="4173994"/>
            <a:ext cx="601852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364"/>
              </a:spcBef>
              <a:buNone/>
            </a:pPr>
            <a:r>
              <a:rPr lang="en-US" sz="2182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Factor of Safety and Fatigue Considerations</a:t>
            </a:r>
            <a:endParaRPr lang="en-US" sz="2182" dirty="0"/>
          </a:p>
        </p:txBody>
      </p:sp>
      <p:sp>
        <p:nvSpPr>
          <p:cNvPr id="13" name="Text 11"/>
          <p:cNvSpPr/>
          <p:nvPr/>
        </p:nvSpPr>
        <p:spPr>
          <a:xfrm>
            <a:off x="5499180" y="2324847"/>
            <a:ext cx="601852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364"/>
              </a:spcBef>
              <a:buNone/>
            </a:pPr>
            <a:r>
              <a:rPr lang="en-US" sz="2182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Aerodynamic Loading and Bending Stress</a:t>
            </a:r>
            <a:endParaRPr lang="en-US" sz="2182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FB174FED-0DD3-FCF3-5F33-BF712F366F73}"/>
              </a:ext>
            </a:extLst>
          </p:cNvPr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36F6679D-C258-E5D3-4032-4CC9F3C9D7B3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  <p:sp>
        <p:nvSpPr>
          <p:cNvPr id="15" name="Text 8">
            <a:extLst>
              <a:ext uri="{FF2B5EF4-FFF2-40B4-BE49-F238E27FC236}">
                <a16:creationId xmlns:a16="http://schemas.microsoft.com/office/drawing/2014/main" id="{C1B7E663-0356-4A7A-6C4A-2771826642F4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AF427-56B8-BF5F-64F4-F846EA527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F7805ECB-B624-AAA2-00A1-B1275419DCF7}"/>
              </a:ext>
            </a:extLst>
          </p:cNvPr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D22296B8-BE1C-11CD-84BE-26121DFC022A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EF7D61BB-5B60-1B54-CA21-045CC594EA95}"/>
              </a:ext>
            </a:extLst>
          </p:cNvPr>
          <p:cNvSpPr/>
          <p:nvPr/>
        </p:nvSpPr>
        <p:spPr>
          <a:xfrm>
            <a:off x="694132" y="-115583"/>
            <a:ext cx="10474360" cy="92039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Recommended Improvements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67D86E-EB60-B3F9-FF41-B20477F1AB13}"/>
              </a:ext>
            </a:extLst>
          </p:cNvPr>
          <p:cNvSpPr txBox="1"/>
          <p:nvPr/>
        </p:nvSpPr>
        <p:spPr>
          <a:xfrm>
            <a:off x="513319" y="1042111"/>
            <a:ext cx="8486775" cy="295465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 dirty="0"/>
              <a:t>Blade Geometry Optimisation </a:t>
            </a:r>
          </a:p>
          <a:p>
            <a:endParaRPr lang="en-GB" dirty="0"/>
          </a:p>
          <a:p>
            <a:r>
              <a:rPr lang="en-GB" dirty="0"/>
              <a:t>Reshaping the helical blade profiles (twist angle, chord length, thickness) to better capture airflow. </a:t>
            </a:r>
          </a:p>
          <a:p>
            <a:endParaRPr lang="en-GB" dirty="0"/>
          </a:p>
          <a:p>
            <a:r>
              <a:rPr lang="en-GB" dirty="0"/>
              <a:t>This is a design iteration rather than adding new hardware — you are just refining the existing blade shape using CFD/simulation, so there is no </a:t>
            </a:r>
            <a:r>
              <a:rPr lang="en-GB"/>
              <a:t>added</a:t>
            </a:r>
            <a:r>
              <a:rPr lang="en-GB" dirty="0"/>
              <a:t> material cost. </a:t>
            </a:r>
          </a:p>
          <a:p>
            <a:endParaRPr lang="en-GB" dirty="0"/>
          </a:p>
          <a:p>
            <a:r>
              <a:rPr lang="en-GB" dirty="0"/>
              <a:t>The CFD optimisation may increase the power coefficient by up </a:t>
            </a:r>
            <a:r>
              <a:rPr lang="en-GB" dirty="0">
                <a:ea typeface="+mn-lt"/>
                <a:cs typeface="+mn-lt"/>
              </a:rPr>
              <a:t>to ~37%</a:t>
            </a:r>
            <a:r>
              <a:rPr lang="en-GB" dirty="0"/>
              <a:t> </a:t>
            </a:r>
            <a:r>
              <a:rPr lang="en-GB"/>
              <a:t>compared</a:t>
            </a:r>
            <a:r>
              <a:rPr lang="en-GB" dirty="0"/>
              <a:t> to the baseline configuration. 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3" name="Text 4">
            <a:extLst>
              <a:ext uri="{FF2B5EF4-FFF2-40B4-BE49-F238E27FC236}">
                <a16:creationId xmlns:a16="http://schemas.microsoft.com/office/drawing/2014/main" id="{09DCF2BD-0FAB-E9B3-AD14-F0433CEEE4AD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  <p:pic>
        <p:nvPicPr>
          <p:cNvPr id="8" name="Picture 7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29B37647-6D73-B0A6-EED8-F28C4C3DA7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870" y="4619302"/>
            <a:ext cx="3276600" cy="2152650"/>
          </a:xfrm>
          <a:prstGeom prst="rect">
            <a:avLst/>
          </a:prstGeom>
        </p:spPr>
      </p:pic>
      <p:pic>
        <p:nvPicPr>
          <p:cNvPr id="11" name="Picture 10" descr="A mathematical equation with numbers and symbols&#10;&#10;AI-generated content may be incorrect.">
            <a:extLst>
              <a:ext uri="{FF2B5EF4-FFF2-40B4-BE49-F238E27FC236}">
                <a16:creationId xmlns:a16="http://schemas.microsoft.com/office/drawing/2014/main" id="{C839F0FC-714F-0745-34A4-A80E449C59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753" y="5194354"/>
            <a:ext cx="2638425" cy="6667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BF0FED-186A-3280-9F94-FB6A2A7FFA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9755" y="5125822"/>
            <a:ext cx="1181100" cy="390525"/>
          </a:xfrm>
          <a:prstGeom prst="rect">
            <a:avLst/>
          </a:prstGeom>
        </p:spPr>
      </p:pic>
      <p:pic>
        <p:nvPicPr>
          <p:cNvPr id="13" name="Picture 12" descr="A black numbers on a white background&#10;&#10;AI-generated content may be incorrect.">
            <a:extLst>
              <a:ext uri="{FF2B5EF4-FFF2-40B4-BE49-F238E27FC236}">
                <a16:creationId xmlns:a16="http://schemas.microsoft.com/office/drawing/2014/main" id="{8CFDBAA7-59C1-A3FD-B9C8-9D2797877E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2741" y="5794992"/>
            <a:ext cx="1343025" cy="48577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8F6A65B-3BB0-A30D-DC44-0E8B9A486647}"/>
              </a:ext>
            </a:extLst>
          </p:cNvPr>
          <p:cNvSpPr/>
          <p:nvPr/>
        </p:nvSpPr>
        <p:spPr>
          <a:xfrm>
            <a:off x="569719" y="4251532"/>
            <a:ext cx="11095289" cy="2521009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 descr="A math problem with numbers and percentages&#10;&#10;AI-generated content may be incorrect.">
            <a:extLst>
              <a:ext uri="{FF2B5EF4-FFF2-40B4-BE49-F238E27FC236}">
                <a16:creationId xmlns:a16="http://schemas.microsoft.com/office/drawing/2014/main" id="{27947B14-1D30-BA73-DE6B-703C1114048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8126" t="932" r="-3027" b="-1265"/>
          <a:stretch>
            <a:fillRect/>
          </a:stretch>
        </p:blipFill>
        <p:spPr>
          <a:xfrm>
            <a:off x="8952127" y="4698404"/>
            <a:ext cx="2717458" cy="166350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3F9972D-7101-BCB2-1B12-0BEA5A29DAB5}"/>
              </a:ext>
            </a:extLst>
          </p:cNvPr>
          <p:cNvSpPr txBox="1"/>
          <p:nvPr/>
        </p:nvSpPr>
        <p:spPr>
          <a:xfrm>
            <a:off x="683664" y="4322747"/>
            <a:ext cx="24141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Worked example:</a:t>
            </a:r>
            <a:endParaRPr lang="en-GB"/>
          </a:p>
        </p:txBody>
      </p:sp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1FBC76C0-D33C-B960-8DB8-17B35BB327E0}"/>
              </a:ext>
            </a:extLst>
          </p:cNvPr>
          <p:cNvCxnSpPr/>
          <p:nvPr/>
        </p:nvCxnSpPr>
        <p:spPr>
          <a:xfrm>
            <a:off x="5511434" y="5278356"/>
            <a:ext cx="655780" cy="32626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Elbow 19">
            <a:extLst>
              <a:ext uri="{FF2B5EF4-FFF2-40B4-BE49-F238E27FC236}">
                <a16:creationId xmlns:a16="http://schemas.microsoft.com/office/drawing/2014/main" id="{D46F9340-F22E-09CA-CE5C-1EFB2E1B0EA0}"/>
              </a:ext>
            </a:extLst>
          </p:cNvPr>
          <p:cNvCxnSpPr/>
          <p:nvPr/>
        </p:nvCxnSpPr>
        <p:spPr>
          <a:xfrm flipV="1">
            <a:off x="5684343" y="5601298"/>
            <a:ext cx="480700" cy="37647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5339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9B8DC-45F2-F373-0E6D-DE817A1BD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3EFB56F0-C2F5-89C4-499E-913CF91B7FDF}"/>
              </a:ext>
            </a:extLst>
          </p:cNvPr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96A917E5-F299-E157-A9F6-A310EC8F814A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2B2C5BC9-9176-D5D7-239C-01C30A4A3516}"/>
              </a:ext>
            </a:extLst>
          </p:cNvPr>
          <p:cNvSpPr/>
          <p:nvPr/>
        </p:nvSpPr>
        <p:spPr>
          <a:xfrm>
            <a:off x="855573" y="543095"/>
            <a:ext cx="10474360" cy="92039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Recommended Improvements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15915D-A586-99B1-4FB1-0701584A2D00}"/>
              </a:ext>
            </a:extLst>
          </p:cNvPr>
          <p:cNvSpPr txBox="1"/>
          <p:nvPr/>
        </p:nvSpPr>
        <p:spPr>
          <a:xfrm>
            <a:off x="855573" y="1997839"/>
            <a:ext cx="8486775" cy="323165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 dirty="0"/>
              <a:t>Diffuser Augmentation </a:t>
            </a:r>
          </a:p>
          <a:p>
            <a:endParaRPr lang="en-GB" b="1" dirty="0"/>
          </a:p>
          <a:p>
            <a:r>
              <a:rPr lang="en-GB" dirty="0"/>
              <a:t>Adding a shroud/diffuser around the turbine that funnels and accelerates the airflow through the rotor. </a:t>
            </a:r>
          </a:p>
          <a:p>
            <a:endParaRPr lang="en-GB" dirty="0"/>
          </a:p>
          <a:p>
            <a:r>
              <a:rPr lang="en-GB" dirty="0"/>
              <a:t>This is the biggest single improvement — it could double the power output from the optimised blades. The cost reflects the additional fabrication required for  the shroud structure. </a:t>
            </a:r>
          </a:p>
          <a:p>
            <a:endParaRPr lang="en-GB" dirty="0"/>
          </a:p>
          <a:p>
            <a:r>
              <a:rPr lang="en-GB" dirty="0"/>
              <a:t>This would be particularly effective at a tunnel exit where you already have the directed </a:t>
            </a:r>
            <a:r>
              <a:rPr lang="en-GB"/>
              <a:t>airflow/piston effect.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3" name="Text 4">
            <a:extLst>
              <a:ext uri="{FF2B5EF4-FFF2-40B4-BE49-F238E27FC236}">
                <a16:creationId xmlns:a16="http://schemas.microsoft.com/office/drawing/2014/main" id="{7F2E69C8-96A3-B9A7-5EC3-040B87C1B8AB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</p:spTree>
    <p:extLst>
      <p:ext uri="{BB962C8B-B14F-4D97-AF65-F5344CB8AC3E}">
        <p14:creationId xmlns:p14="http://schemas.microsoft.com/office/powerpoint/2010/main" val="3155148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8C507C-0F0E-C51D-4237-652BE4148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E430CECC-A07D-9405-BC9C-7D110C48F250}"/>
              </a:ext>
            </a:extLst>
          </p:cNvPr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1C62E6C3-9750-E832-EE3A-02948B8AE272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A121A338-3694-1C4D-9A50-A04B30305BE0}"/>
              </a:ext>
            </a:extLst>
          </p:cNvPr>
          <p:cNvSpPr/>
          <p:nvPr/>
        </p:nvSpPr>
        <p:spPr>
          <a:xfrm>
            <a:off x="855573" y="114470"/>
            <a:ext cx="10474360" cy="92039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Recommended Improvements</a:t>
            </a:r>
            <a:endParaRPr lang="en-US" sz="3200" dirty="0"/>
          </a:p>
        </p:txBody>
      </p:sp>
      <p:sp>
        <p:nvSpPr>
          <p:cNvPr id="3" name="Text 4">
            <a:extLst>
              <a:ext uri="{FF2B5EF4-FFF2-40B4-BE49-F238E27FC236}">
                <a16:creationId xmlns:a16="http://schemas.microsoft.com/office/drawing/2014/main" id="{281971BD-E873-D8CA-9D6F-71620877D176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9113CA-9A2D-E724-2FD8-12DD908076D3}"/>
              </a:ext>
            </a:extLst>
          </p:cNvPr>
          <p:cNvSpPr txBox="1"/>
          <p:nvPr/>
        </p:nvSpPr>
        <p:spPr>
          <a:xfrm>
            <a:off x="1191555" y="1751634"/>
            <a:ext cx="881687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>
                <a:latin typeface="Arial"/>
                <a:ea typeface="Calibri"/>
                <a:cs typeface="Arial"/>
              </a:rPr>
              <a:t>Guide Vane Integration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/>
                <a:ea typeface="+mn-lt"/>
                <a:cs typeface="Arial"/>
              </a:rPr>
              <a:t>•</a:t>
            </a:r>
            <a:r>
              <a:rPr lang="en-US" sz="2000">
                <a:latin typeface="Arial"/>
                <a:ea typeface="Calibri"/>
                <a:cs typeface="Arial"/>
              </a:rPr>
              <a:t>Stationary guide vanes are fitted upstream of the turbine blades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/>
                <a:ea typeface="+mn-lt"/>
                <a:cs typeface="Arial"/>
              </a:rPr>
              <a:t>•</a:t>
            </a:r>
            <a:r>
              <a:rPr lang="en-US" sz="2000" dirty="0">
                <a:latin typeface="Arial"/>
                <a:ea typeface="Calibri"/>
                <a:cs typeface="Arial"/>
              </a:rPr>
              <a:t>Funnel the incoming airflow to hit the blades at the optimum angle</a:t>
            </a: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/>
                <a:ea typeface="+mn-lt"/>
                <a:cs typeface="Arial"/>
              </a:rPr>
              <a:t>•</a:t>
            </a:r>
            <a:r>
              <a:rPr lang="en-US" sz="2000">
                <a:latin typeface="Arial"/>
                <a:ea typeface="Calibri"/>
                <a:cs typeface="Arial"/>
              </a:rPr>
              <a:t>Estimated to add a 1.29× power multiplier on top of the diffuser, at an </a:t>
            </a:r>
            <a:r>
              <a:rPr lang="en-US" sz="2000" dirty="0">
                <a:latin typeface="Arial"/>
                <a:ea typeface="Calibri"/>
                <a:cs typeface="Arial"/>
              </a:rPr>
              <a:t>estimated £200–400 fabrication cost</a:t>
            </a:r>
            <a:endParaRPr lang="en-US" sz="2000" dirty="0">
              <a:latin typeface="Arial"/>
              <a:cs typeface="Arial"/>
            </a:endParaRPr>
          </a:p>
          <a:p>
            <a:pPr algn="l"/>
            <a:endParaRPr lang="en-US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135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5FDD05-9DD1-CFE9-CBF7-823F4BE717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A8D847C9-EDAD-9DCF-C975-3E4D7222D6A8}"/>
              </a:ext>
            </a:extLst>
          </p:cNvPr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6BD8D1A1-B657-7502-4ECB-D87CD738F105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D5740557-5659-346A-C5A6-5B73E14C381F}"/>
              </a:ext>
            </a:extLst>
          </p:cNvPr>
          <p:cNvSpPr/>
          <p:nvPr/>
        </p:nvSpPr>
        <p:spPr>
          <a:xfrm>
            <a:off x="855573" y="543095"/>
            <a:ext cx="10474360" cy="92039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Recommended Improvements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1CF3B0-6F32-7454-0E1F-017A57F2A768}"/>
              </a:ext>
            </a:extLst>
          </p:cNvPr>
          <p:cNvSpPr txBox="1"/>
          <p:nvPr/>
        </p:nvSpPr>
        <p:spPr>
          <a:xfrm>
            <a:off x="855573" y="1997839"/>
            <a:ext cx="8486775" cy="318869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/>
              <a:t>Counter-Rotating Array</a:t>
            </a:r>
            <a:endParaRPr lang="en-GB" sz="2400" b="1" dirty="0"/>
          </a:p>
          <a:p>
            <a:endParaRPr lang="en-GB" b="1" dirty="0"/>
          </a:p>
          <a:p>
            <a:pPr>
              <a:lnSpc>
                <a:spcPct val="150000"/>
              </a:lnSpc>
            </a:pPr>
            <a:r>
              <a:rPr lang="en-GB" dirty="0">
                <a:ea typeface="+mn-lt"/>
                <a:cs typeface="+mn-lt"/>
              </a:rPr>
              <a:t>•</a:t>
            </a:r>
            <a:r>
              <a:rPr lang="en-GB" dirty="0">
                <a:ea typeface="Calibri"/>
                <a:cs typeface="Calibri"/>
              </a:rPr>
              <a:t> Alternating turbines in the four turbine assembly  spin in opposite directions</a:t>
            </a:r>
          </a:p>
          <a:p>
            <a:pPr>
              <a:lnSpc>
                <a:spcPct val="150000"/>
              </a:lnSpc>
            </a:pPr>
            <a:r>
              <a:rPr lang="en-GB" dirty="0">
                <a:ea typeface="+mn-lt"/>
                <a:cs typeface="+mn-lt"/>
              </a:rPr>
              <a:t>• Blades are mirrored parts, in order to function as intended, as opposites</a:t>
            </a:r>
            <a:endParaRPr lang="en-GB" dirty="0"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>
                <a:ea typeface="+mn-lt"/>
                <a:cs typeface="+mn-lt"/>
              </a:rPr>
              <a:t>•</a:t>
            </a:r>
            <a:r>
              <a:rPr lang="en-GB">
                <a:ea typeface="Calibri"/>
                <a:cs typeface="Calibri"/>
              </a:rPr>
              <a:t> Reduces wake induced turbulence between adjacent rotors, so airflow into downstream </a:t>
            </a:r>
            <a:r>
              <a:rPr lang="en-GB" dirty="0">
                <a:ea typeface="Calibri"/>
                <a:cs typeface="Calibri"/>
              </a:rPr>
              <a:t>units stays cleaner</a:t>
            </a:r>
          </a:p>
          <a:p>
            <a:pPr>
              <a:lnSpc>
                <a:spcPct val="150000"/>
              </a:lnSpc>
            </a:pPr>
            <a:r>
              <a:rPr lang="en-GB" dirty="0">
                <a:ea typeface="+mn-lt"/>
                <a:cs typeface="+mn-lt"/>
              </a:rPr>
              <a:t>•</a:t>
            </a:r>
            <a:r>
              <a:rPr lang="en-GB" dirty="0">
                <a:ea typeface="Calibri"/>
                <a:cs typeface="Calibri"/>
              </a:rPr>
              <a:t> Estimated to add a 1.06× power multiplier at minimal extra cost. Slight change to turbine design, and different length blade supports may be required. </a:t>
            </a:r>
          </a:p>
        </p:txBody>
      </p:sp>
      <p:sp>
        <p:nvSpPr>
          <p:cNvPr id="3" name="Text 4">
            <a:extLst>
              <a:ext uri="{FF2B5EF4-FFF2-40B4-BE49-F238E27FC236}">
                <a16:creationId xmlns:a16="http://schemas.microsoft.com/office/drawing/2014/main" id="{5B493FFF-C33D-6575-3FF2-EC73A9BE3E91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</p:spTree>
    <p:extLst>
      <p:ext uri="{BB962C8B-B14F-4D97-AF65-F5344CB8AC3E}">
        <p14:creationId xmlns:p14="http://schemas.microsoft.com/office/powerpoint/2010/main" val="4039094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855573" y="543095"/>
            <a:ext cx="10474360" cy="92039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Design Summary and Future Improvements</a:t>
            </a:r>
            <a:endParaRPr lang="en-US" sz="3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0E76F1-A551-FCAE-929F-ABE0F2C0C56B}"/>
              </a:ext>
            </a:extLst>
          </p:cNvPr>
          <p:cNvSpPr txBox="1"/>
          <p:nvPr/>
        </p:nvSpPr>
        <p:spPr>
          <a:xfrm>
            <a:off x="1700043" y="4188370"/>
            <a:ext cx="8558382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  <a:buNone/>
            </a:pPr>
            <a:r>
              <a:rPr lang="en-US" sz="1800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Enhanced annual energy: 1,358 × 18 × 365 / 1000 = 8,918 kWh/year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5A63F2-6E48-F340-CA68-928A0FE845B4}"/>
              </a:ext>
            </a:extLst>
          </p:cNvPr>
          <p:cNvSpPr txBox="1"/>
          <p:nvPr/>
        </p:nvSpPr>
        <p:spPr>
          <a:xfrm>
            <a:off x="1700043" y="4717065"/>
            <a:ext cx="9182120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  <a:buNone/>
            </a:pPr>
            <a:r>
              <a:rPr lang="en-US" sz="1800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Annual net revenue (after £440 maintenance): £2,322 − £440 = £1,882/year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559933-C51C-81E2-1B21-03EB749EDF3D}"/>
              </a:ext>
            </a:extLst>
          </p:cNvPr>
          <p:cNvSpPr txBox="1"/>
          <p:nvPr/>
        </p:nvSpPr>
        <p:spPr>
          <a:xfrm>
            <a:off x="1700043" y="5245760"/>
            <a:ext cx="9929664" cy="872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  <a:buNone/>
            </a:pPr>
            <a:r>
              <a:rPr lang="en-US" sz="1800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With the performance enhancements recommended, the payback period reduces to approximately 7.6 years at prototype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4">
            <a:extLst>
              <a:ext uri="{FF2B5EF4-FFF2-40B4-BE49-F238E27FC236}">
                <a16:creationId xmlns:a16="http://schemas.microsoft.com/office/drawing/2014/main" id="{21B5E4EF-08BC-91B1-28B8-FBD46FA2742B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GB</a:t>
            </a:r>
            <a:endParaRPr lang="en-US" sz="2320" dirty="0"/>
          </a:p>
        </p:txBody>
      </p:sp>
      <p:pic>
        <p:nvPicPr>
          <p:cNvPr id="7" name="Picture 6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01BF5BD4-615F-11CA-A188-E2947E2222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3093" y="1834243"/>
            <a:ext cx="8565242" cy="212815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855573" y="543095"/>
            <a:ext cx="10474360" cy="92039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Project Conclusion</a:t>
            </a:r>
            <a:endParaRPr lang="en-US" sz="32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7357020B-D618-56F4-D526-83448156765A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E7151E-57BF-0FA9-3DFB-E8F43EBA86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9440" y="1747519"/>
            <a:ext cx="7589982" cy="497312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417DF6-391D-10EC-A1F5-58AAE5B70D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1DA34D32-B595-C8AA-F8C3-DB6779B39FC5}"/>
              </a:ext>
            </a:extLst>
          </p:cNvPr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ECB3F440-DAB4-B4AF-755A-1255587CEBEF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85337FED-91F9-2DE6-CE2B-04061EA00218}"/>
              </a:ext>
            </a:extLst>
          </p:cNvPr>
          <p:cNvSpPr/>
          <p:nvPr/>
        </p:nvSpPr>
        <p:spPr>
          <a:xfrm>
            <a:off x="855573" y="543095"/>
            <a:ext cx="10474360" cy="92039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A656BCF0-6AD7-C71F-8B9C-B15E5D40D1D9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B9831D99-978C-C714-8491-0737038A3C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573" y="1800637"/>
            <a:ext cx="10110238" cy="5170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Amiel, G. (2019).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Eurotunnel Says It’s Ready for a Worst-Case, Hard Brexit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Bloomberg.com. Available at: https://www.bloomberg.com/news/articles/2019-01-30/eurotunnel-says-it-s-ready-for-worst-case-hard-brexit-scenario [Accessed 19 May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Amzil, L.,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Fertahi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Raffak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T. and Mouhib, T. (2025). Towards sustainable blade design: A critical review of natural fiber-reinforced hybrid composites and structural analysis tutorials. </a:t>
            </a:r>
            <a:r>
              <a:rPr lang="en-US" alt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Next Materials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[online] 8, p.100688.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://doi.org/10.1016/j.nxmate.2025.100688.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Belbin (2025). </a:t>
            </a:r>
            <a:r>
              <a:rPr lang="en-GB" sz="1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nine Belbin team roles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Belbin. Available at: 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https://www.belbin.com/about/belbin-team-roles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Carbon Cloud (n.d.). </a:t>
            </a:r>
            <a:r>
              <a:rPr lang="en-US" alt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CarbonCloud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CarbonCloud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https://carboncloud.com/.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Symonds, P. (2025).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Tuckman’s Stages of Group Development for Beginners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 Symonds Research. Available at: 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https://symondsresearch.com/tuckmans-stages-of-group-development/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Asadullah, M., Khan, S.A., Rajendran, P. and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Sulaeman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E. (2021). Design Intent of Future Tunnels. [online] 88(2), pp.50–63.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://doi.org/10.37934/arfmts.88.2.5063.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821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904808" y="715562"/>
            <a:ext cx="8382385" cy="1794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529"/>
              </a:spcBef>
              <a:buNone/>
            </a:pPr>
            <a:r>
              <a:rPr lang="en-US" sz="3806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Any Questions?</a:t>
            </a:r>
            <a:endParaRPr lang="en-US" sz="3806" dirty="0"/>
          </a:p>
        </p:txBody>
      </p:sp>
      <p:sp>
        <p:nvSpPr>
          <p:cNvPr id="6" name="Text 4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2758441" y="3861663"/>
            <a:ext cx="6675120" cy="19047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spcBef>
                <a:spcPts val="1000"/>
              </a:spcBef>
              <a:buNone/>
            </a:pPr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Kelly Jenkins - 2510063</a:t>
            </a:r>
            <a:br>
              <a:rPr dirty="0"/>
            </a:br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Grant Brooks - 2514976</a:t>
            </a:r>
            <a:br>
              <a:rPr dirty="0"/>
            </a:br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Kieran Allen - 2417341</a:t>
            </a:r>
            <a:br>
              <a:rPr dirty="0"/>
            </a:br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Owen Rogers - 2221725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0286947" y="4936077"/>
            <a:ext cx="1904990" cy="1930587"/>
          </a:xfrm>
          <a:custGeom>
            <a:avLst/>
            <a:gdLst/>
            <a:ahLst/>
            <a:cxnLst/>
            <a:rect l="l" t="t" r="r" b="b"/>
            <a:pathLst>
              <a:path w="1904990" h="1930587">
                <a:moveTo>
                  <a:pt x="255707" y="1904987"/>
                </a:moveTo>
                <a:cubicBezTo>
                  <a:pt x="255707" y="994117"/>
                  <a:pt x="994119" y="255706"/>
                  <a:pt x="1904990" y="255706"/>
                </a:cubicBezTo>
                <a:lnTo>
                  <a:pt x="1904990" y="0"/>
                </a:lnTo>
                <a:cubicBezTo>
                  <a:pt x="852883" y="0"/>
                  <a:pt x="0" y="852895"/>
                  <a:pt x="0" y="1904987"/>
                </a:cubicBezTo>
                <a:cubicBezTo>
                  <a:pt x="0" y="1913540"/>
                  <a:pt x="57" y="1922073"/>
                  <a:pt x="171" y="1930587"/>
                </a:cubicBezTo>
                <a:lnTo>
                  <a:pt x="255897" y="1930587"/>
                </a:lnTo>
                <a:cubicBezTo>
                  <a:pt x="255764" y="1922073"/>
                  <a:pt x="255707" y="1913540"/>
                  <a:pt x="255707" y="1904987"/>
                </a:cubicBezTo>
                <a:lnTo>
                  <a:pt x="255707" y="1904987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10708860" y="5357987"/>
            <a:ext cx="1483076" cy="1508676"/>
          </a:xfrm>
          <a:custGeom>
            <a:avLst/>
            <a:gdLst/>
            <a:ahLst/>
            <a:cxnLst/>
            <a:rect l="l" t="t" r="r" b="b"/>
            <a:pathLst>
              <a:path w="1483076" h="1508676">
                <a:moveTo>
                  <a:pt x="1483076" y="0"/>
                </a:moveTo>
                <a:cubicBezTo>
                  <a:pt x="663988" y="0"/>
                  <a:pt x="0" y="663999"/>
                  <a:pt x="0" y="1483074"/>
                </a:cubicBezTo>
                <a:cubicBezTo>
                  <a:pt x="0" y="1491628"/>
                  <a:pt x="74" y="1500152"/>
                  <a:pt x="223" y="1508676"/>
                </a:cubicBezTo>
                <a:lnTo>
                  <a:pt x="255964" y="1508676"/>
                </a:lnTo>
                <a:cubicBezTo>
                  <a:pt x="255786" y="1500167"/>
                  <a:pt x="255697" y="1491628"/>
                  <a:pt x="255697" y="1483074"/>
                </a:cubicBezTo>
                <a:cubicBezTo>
                  <a:pt x="255697" y="805211"/>
                  <a:pt x="805221" y="255690"/>
                  <a:pt x="1483076" y="255690"/>
                </a:cubicBezTo>
                <a:lnTo>
                  <a:pt x="1483076" y="0"/>
                </a:lnTo>
              </a:path>
            </a:pathLst>
          </a:custGeom>
          <a:solidFill>
            <a:srgbClr val="7B828B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1181904" y="5831034"/>
            <a:ext cx="1010032" cy="1035629"/>
          </a:xfrm>
          <a:custGeom>
            <a:avLst/>
            <a:gdLst/>
            <a:ahLst/>
            <a:cxnLst/>
            <a:rect l="l" t="t" r="r" b="b"/>
            <a:pathLst>
              <a:path w="1010032" h="1035629">
                <a:moveTo>
                  <a:pt x="1010032" y="0"/>
                </a:moveTo>
                <a:cubicBezTo>
                  <a:pt x="452201" y="0"/>
                  <a:pt x="0" y="452207"/>
                  <a:pt x="0" y="1010028"/>
                </a:cubicBezTo>
                <a:cubicBezTo>
                  <a:pt x="0" y="1018593"/>
                  <a:pt x="111" y="1027126"/>
                  <a:pt x="313" y="1035629"/>
                </a:cubicBezTo>
                <a:lnTo>
                  <a:pt x="256124" y="1035629"/>
                </a:lnTo>
                <a:cubicBezTo>
                  <a:pt x="255841" y="1027137"/>
                  <a:pt x="255700" y="1018603"/>
                  <a:pt x="255700" y="1010028"/>
                </a:cubicBezTo>
                <a:cubicBezTo>
                  <a:pt x="255700" y="593426"/>
                  <a:pt x="593424" y="255707"/>
                  <a:pt x="1010022" y="255707"/>
                </a:cubicBezTo>
                <a:lnTo>
                  <a:pt x="1010032" y="0"/>
                </a:ln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11654964" y="6304088"/>
            <a:ext cx="536972" cy="562575"/>
          </a:xfrm>
          <a:custGeom>
            <a:avLst/>
            <a:gdLst/>
            <a:ahLst/>
            <a:cxnLst/>
            <a:rect l="l" t="t" r="r" b="b"/>
            <a:pathLst>
              <a:path w="536972" h="562575">
                <a:moveTo>
                  <a:pt x="536972" y="0"/>
                </a:moveTo>
                <a:cubicBezTo>
                  <a:pt x="240408" y="0"/>
                  <a:pt x="0" y="240416"/>
                  <a:pt x="0" y="536978"/>
                </a:cubicBezTo>
                <a:cubicBezTo>
                  <a:pt x="0" y="545557"/>
                  <a:pt x="204" y="554091"/>
                  <a:pt x="596" y="562575"/>
                </a:cubicBezTo>
                <a:lnTo>
                  <a:pt x="256850" y="562575"/>
                </a:lnTo>
                <a:cubicBezTo>
                  <a:pt x="256087" y="554148"/>
                  <a:pt x="255701" y="545608"/>
                  <a:pt x="255701" y="536978"/>
                </a:cubicBezTo>
                <a:cubicBezTo>
                  <a:pt x="255701" y="381634"/>
                  <a:pt x="381626" y="255707"/>
                  <a:pt x="536972" y="255707"/>
                </a:cubicBezTo>
                <a:lnTo>
                  <a:pt x="536972" y="0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338495" y="-6164"/>
            <a:ext cx="1650525" cy="1180061"/>
          </a:xfrm>
          <a:prstGeom prst="rect">
            <a:avLst/>
          </a:prstGeom>
          <a:blipFill>
            <a:blip r:embed="rId3"/>
            <a:srcRect/>
            <a:stretch>
              <a:fillRect t="19415" b="19415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3581130" y="2211016"/>
            <a:ext cx="5029740" cy="160947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lnSpc>
                <a:spcPct val="100000"/>
              </a:lnSpc>
              <a:spcBef>
                <a:spcPts val="1000"/>
              </a:spcBef>
              <a:buNone/>
            </a:pPr>
            <a:endParaRPr lang="en-US" sz="3000" dirty="0"/>
          </a:p>
        </p:txBody>
      </p:sp>
      <p:sp>
        <p:nvSpPr>
          <p:cNvPr id="2" name="Text 6">
            <a:extLst>
              <a:ext uri="{FF2B5EF4-FFF2-40B4-BE49-F238E27FC236}">
                <a16:creationId xmlns:a16="http://schemas.microsoft.com/office/drawing/2014/main" id="{7DED5E0E-D977-AFEC-EDF7-20B4AFF67324}"/>
              </a:ext>
            </a:extLst>
          </p:cNvPr>
          <p:cNvSpPr/>
          <p:nvPr/>
        </p:nvSpPr>
        <p:spPr>
          <a:xfrm>
            <a:off x="2758440" y="1811568"/>
            <a:ext cx="6675121" cy="201845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lnSpc>
                <a:spcPct val="100000"/>
              </a:lnSpc>
              <a:spcBef>
                <a:spcPts val="1000"/>
              </a:spcBef>
              <a:buNone/>
            </a:pPr>
            <a:r>
              <a:rPr lang="en-US" sz="40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Renewable Energy Project</a:t>
            </a:r>
          </a:p>
          <a:p>
            <a:pPr marL="0" indent="0" algn="ctr">
              <a:lnSpc>
                <a:spcPct val="100000"/>
              </a:lnSpc>
              <a:spcBef>
                <a:spcPts val="1000"/>
              </a:spcBef>
              <a:buNone/>
            </a:pPr>
            <a:r>
              <a:rPr lang="en-US" sz="36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 </a:t>
            </a:r>
            <a:r>
              <a:rPr lang="en-US" sz="20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Group 3</a:t>
            </a:r>
            <a:endParaRPr lang="en-US" sz="3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2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8107121C-2C6C-4AEC-A260-0F203942FC65}">
  <we:reference id="3d2b7d21-fda6-4380-b3d4-39ac6c78a05c" version="1.0.1.6" store="EXCatalog" storeType="EXCatalog"/>
  <we:alternateReferences/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1F53251F9C1224FB2C56D3FC3F5AEBD" ma:contentTypeVersion="3" ma:contentTypeDescription="Create a new document." ma:contentTypeScope="" ma:versionID="fd8515eb077f4ce898535f86cc777c9c">
  <xsd:schema xmlns:xsd="http://www.w3.org/2001/XMLSchema" xmlns:xs="http://www.w3.org/2001/XMLSchema" xmlns:p="http://schemas.microsoft.com/office/2006/metadata/properties" xmlns:ns2="c8467a35-94cf-4991-95b1-62d23d6ef9da" targetNamespace="http://schemas.microsoft.com/office/2006/metadata/properties" ma:root="true" ma:fieldsID="971e58b123daefd2bd565549ca0577e3" ns2:_="">
    <xsd:import namespace="c8467a35-94cf-4991-95b1-62d23d6ef9d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467a35-94cf-4991-95b1-62d23d6ef9d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0252E0-3106-429B-ACA9-16805BA6003F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8467a35-94cf-4991-95b1-62d23d6ef9da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C5220C1-54BD-4261-A585-539FD2D6BFA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9D0E24-1BFA-451B-B23C-69B3537EF49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467a35-94cf-4991-95b1-62d23d6ef9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1626</Words>
  <Application>Microsoft Office PowerPoint</Application>
  <PresentationFormat>Widescreen</PresentationFormat>
  <Paragraphs>290</Paragraphs>
  <Slides>31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Open Sans Regular</vt:lpstr>
      <vt:lpstr>Times New Roman</vt:lpstr>
      <vt:lpstr>Outfit Bold</vt:lpstr>
      <vt:lpstr>Open Sans Bold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SlideSpeak</dc:creator>
  <cp:lastModifiedBy>Kelly Jenkins (2510063)</cp:lastModifiedBy>
  <cp:revision>402</cp:revision>
  <dcterms:created xsi:type="dcterms:W3CDTF">2026-05-16T19:58:51Z</dcterms:created>
  <dcterms:modified xsi:type="dcterms:W3CDTF">2026-05-26T13:57:09Z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e68092-05df-4271-8e3e-b2a4c82ba797_Enabled">
    <vt:lpwstr>true</vt:lpwstr>
  </property>
  <property fmtid="{D5CDD505-2E9C-101B-9397-08002B2CF9AE}" pid="3" name="MSIP_Label_19e68092-05df-4271-8e3e-b2a4c82ba797_SetDate">
    <vt:lpwstr>2026-05-16T20:21:31Z</vt:lpwstr>
  </property>
  <property fmtid="{D5CDD505-2E9C-101B-9397-08002B2CF9AE}" pid="4" name="MSIP_Label_19e68092-05df-4271-8e3e-b2a4c82ba797_Method">
    <vt:lpwstr>Standard</vt:lpwstr>
  </property>
  <property fmtid="{D5CDD505-2E9C-101B-9397-08002B2CF9AE}" pid="5" name="MSIP_Label_19e68092-05df-4271-8e3e-b2a4c82ba797_Name">
    <vt:lpwstr>Amazon Confidential</vt:lpwstr>
  </property>
  <property fmtid="{D5CDD505-2E9C-101B-9397-08002B2CF9AE}" pid="6" name="MSIP_Label_19e68092-05df-4271-8e3e-b2a4c82ba797_SiteId">
    <vt:lpwstr>5280104a-472d-4538-9ccf-1e1d0efe8b1b</vt:lpwstr>
  </property>
  <property fmtid="{D5CDD505-2E9C-101B-9397-08002B2CF9AE}" pid="7" name="MSIP_Label_19e68092-05df-4271-8e3e-b2a4c82ba797_ActionId">
    <vt:lpwstr>3d484a7b-58b7-4603-98d9-c3707b808e3a</vt:lpwstr>
  </property>
  <property fmtid="{D5CDD505-2E9C-101B-9397-08002B2CF9AE}" pid="8" name="MSIP_Label_19e68092-05df-4271-8e3e-b2a4c82ba797_ContentBits">
    <vt:lpwstr>0</vt:lpwstr>
  </property>
  <property fmtid="{D5CDD505-2E9C-101B-9397-08002B2CF9AE}" pid="9" name="MSIP_Label_19e68092-05df-4271-8e3e-b2a4c82ba797_Tag">
    <vt:lpwstr>10, 3, 0, 1</vt:lpwstr>
  </property>
  <property fmtid="{D5CDD505-2E9C-101B-9397-08002B2CF9AE}" pid="10" name="ContentTypeId">
    <vt:lpwstr>0x01010091F53251F9C1224FB2C56D3FC3F5AEBD</vt:lpwstr>
  </property>
</Properties>
</file>