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95" r:id="rId1"/>
  </p:sldMasterIdLst>
  <p:sldIdLst>
    <p:sldId id="256" r:id="rId2"/>
    <p:sldId id="257" r:id="rId3"/>
    <p:sldId id="258" r:id="rId4"/>
    <p:sldId id="259" r:id="rId5"/>
    <p:sldId id="260" r:id="rId6"/>
    <p:sldId id="261" r:id="rId7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BE95A1E8-0F63-40DF-AAE8-FE3408FE5BA5}" v="4" dt="2025-11-27T10:19:30.949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 varScale="1">
        <p:scale>
          <a:sx n="91" d="100"/>
          <a:sy n="91" d="100"/>
        </p:scale>
        <p:origin x="341" y="5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13" Type="http://schemas.microsoft.com/office/2015/10/relationships/revisionInfo" Target="revisionInfo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microsoft.com/office/2016/11/relationships/changesInfo" Target="changesInfos/changesInfo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Simona Caldare" userId="748ba93651285391" providerId="LiveId" clId="{73BCAF39-DE57-4A47-8116-68FD634E1218}"/>
    <pc:docChg chg="custSel modSld">
      <pc:chgData name="Simona Caldare" userId="748ba93651285391" providerId="LiveId" clId="{73BCAF39-DE57-4A47-8116-68FD634E1218}" dt="2025-11-27T10:19:30.945" v="122"/>
      <pc:docMkLst>
        <pc:docMk/>
      </pc:docMkLst>
      <pc:sldChg chg="addSp modSp mod">
        <pc:chgData name="Simona Caldare" userId="748ba93651285391" providerId="LiveId" clId="{73BCAF39-DE57-4A47-8116-68FD634E1218}" dt="2025-11-26T10:53:33.795" v="95" actId="14100"/>
        <pc:sldMkLst>
          <pc:docMk/>
          <pc:sldMk cId="0" sldId="256"/>
        </pc:sldMkLst>
        <pc:spChg chg="mod">
          <ac:chgData name="Simona Caldare" userId="748ba93651285391" providerId="LiveId" clId="{73BCAF39-DE57-4A47-8116-68FD634E1218}" dt="2025-11-26T10:53:33.795" v="95" actId="14100"/>
          <ac:spMkLst>
            <pc:docMk/>
            <pc:sldMk cId="0" sldId="256"/>
            <ac:spMk id="3" creationId="{6A95AA8A-67B5-AC2E-97F9-36CF64A4299C}"/>
          </ac:spMkLst>
        </pc:spChg>
        <pc:spChg chg="mod">
          <ac:chgData name="Simona Caldare" userId="748ba93651285391" providerId="LiveId" clId="{73BCAF39-DE57-4A47-8116-68FD634E1218}" dt="2025-11-26T10:50:22.896" v="79" actId="20577"/>
          <ac:spMkLst>
            <pc:docMk/>
            <pc:sldMk cId="0" sldId="256"/>
            <ac:spMk id="8" creationId="{585753C1-8A7F-D22D-42B2-48C1257A52E6}"/>
          </ac:spMkLst>
        </pc:spChg>
        <pc:grpChg chg="mod">
          <ac:chgData name="Simona Caldare" userId="748ba93651285391" providerId="LiveId" clId="{73BCAF39-DE57-4A47-8116-68FD634E1218}" dt="2025-11-26T10:51:34.741" v="83" actId="1076"/>
          <ac:grpSpMkLst>
            <pc:docMk/>
            <pc:sldMk cId="0" sldId="256"/>
            <ac:grpSpMk id="6" creationId="{FCEA69CD-A7A9-5106-F817-5A7801601E5A}"/>
          </ac:grpSpMkLst>
        </pc:grpChg>
        <pc:picChg chg="add mod">
          <ac:chgData name="Simona Caldare" userId="748ba93651285391" providerId="LiveId" clId="{73BCAF39-DE57-4A47-8116-68FD634E1218}" dt="2025-11-26T10:51:49.076" v="86" actId="1076"/>
          <ac:picMkLst>
            <pc:docMk/>
            <pc:sldMk cId="0" sldId="256"/>
            <ac:picMk id="18" creationId="{DCB2A159-6DE5-2B4E-3804-8251C6B6A375}"/>
          </ac:picMkLst>
        </pc:picChg>
      </pc:sldChg>
      <pc:sldChg chg="modSp mod">
        <pc:chgData name="Simona Caldare" userId="748ba93651285391" providerId="LiveId" clId="{73BCAF39-DE57-4A47-8116-68FD634E1218}" dt="2025-11-26T10:57:25.507" v="118" actId="14100"/>
        <pc:sldMkLst>
          <pc:docMk/>
          <pc:sldMk cId="0" sldId="257"/>
        </pc:sldMkLst>
        <pc:spChg chg="mod">
          <ac:chgData name="Simona Caldare" userId="748ba93651285391" providerId="LiveId" clId="{73BCAF39-DE57-4A47-8116-68FD634E1218}" dt="2025-11-26T10:56:38.761" v="114" actId="1076"/>
          <ac:spMkLst>
            <pc:docMk/>
            <pc:sldMk cId="0" sldId="257"/>
            <ac:spMk id="2" creationId="{4B724298-E42D-1061-D578-32FDA8BE178A}"/>
          </ac:spMkLst>
        </pc:spChg>
        <pc:spChg chg="mod">
          <ac:chgData name="Simona Caldare" userId="748ba93651285391" providerId="LiveId" clId="{73BCAF39-DE57-4A47-8116-68FD634E1218}" dt="2025-11-26T10:57:04.039" v="116" actId="255"/>
          <ac:spMkLst>
            <pc:docMk/>
            <pc:sldMk cId="0" sldId="257"/>
            <ac:spMk id="3" creationId="{F1C84510-D28F-8468-82A5-F38615A5669E}"/>
          </ac:spMkLst>
        </pc:spChg>
        <pc:picChg chg="mod">
          <ac:chgData name="Simona Caldare" userId="748ba93651285391" providerId="LiveId" clId="{73BCAF39-DE57-4A47-8116-68FD634E1218}" dt="2025-11-26T10:57:25.507" v="118" actId="14100"/>
          <ac:picMkLst>
            <pc:docMk/>
            <pc:sldMk cId="0" sldId="257"/>
            <ac:picMk id="5" creationId="{B43CD8F0-58CA-8D2B-703E-FEF8FF0180F2}"/>
          </ac:picMkLst>
        </pc:picChg>
      </pc:sldChg>
      <pc:sldChg chg="modSp mod">
        <pc:chgData name="Simona Caldare" userId="748ba93651285391" providerId="LiveId" clId="{73BCAF39-DE57-4A47-8116-68FD634E1218}" dt="2025-11-26T10:58:53.271" v="121" actId="14100"/>
        <pc:sldMkLst>
          <pc:docMk/>
          <pc:sldMk cId="0" sldId="258"/>
        </pc:sldMkLst>
        <pc:spChg chg="mod">
          <ac:chgData name="Simona Caldare" userId="748ba93651285391" providerId="LiveId" clId="{73BCAF39-DE57-4A47-8116-68FD634E1218}" dt="2025-11-26T10:58:44.663" v="120" actId="1076"/>
          <ac:spMkLst>
            <pc:docMk/>
            <pc:sldMk cId="0" sldId="258"/>
            <ac:spMk id="2" creationId="{C2FF05D3-0457-334B-2D92-201F773B8622}"/>
          </ac:spMkLst>
        </pc:spChg>
        <pc:spChg chg="mod">
          <ac:chgData name="Simona Caldare" userId="748ba93651285391" providerId="LiveId" clId="{73BCAF39-DE57-4A47-8116-68FD634E1218}" dt="2025-11-26T10:58:38.348" v="119" actId="1076"/>
          <ac:spMkLst>
            <pc:docMk/>
            <pc:sldMk cId="0" sldId="258"/>
            <ac:spMk id="3" creationId="{0D65CD67-27BB-6550-B38D-66221873A3B8}"/>
          </ac:spMkLst>
        </pc:spChg>
        <pc:picChg chg="mod">
          <ac:chgData name="Simona Caldare" userId="748ba93651285391" providerId="LiveId" clId="{73BCAF39-DE57-4A47-8116-68FD634E1218}" dt="2025-11-26T10:58:53.271" v="121" actId="14100"/>
          <ac:picMkLst>
            <pc:docMk/>
            <pc:sldMk cId="0" sldId="258"/>
            <ac:picMk id="5" creationId="{D8DFD512-5590-A7C4-A447-77EDCA7182B6}"/>
          </ac:picMkLst>
        </pc:picChg>
      </pc:sldChg>
      <pc:sldChg chg="modSp mod">
        <pc:chgData name="Simona Caldare" userId="748ba93651285391" providerId="LiveId" clId="{73BCAF39-DE57-4A47-8116-68FD634E1218}" dt="2025-11-27T10:19:30.945" v="122"/>
        <pc:sldMkLst>
          <pc:docMk/>
          <pc:sldMk cId="0" sldId="259"/>
        </pc:sldMkLst>
        <pc:spChg chg="mod">
          <ac:chgData name="Simona Caldare" userId="748ba93651285391" providerId="LiveId" clId="{73BCAF39-DE57-4A47-8116-68FD634E1218}" dt="2025-11-27T10:19:30.945" v="122"/>
          <ac:spMkLst>
            <pc:docMk/>
            <pc:sldMk cId="0" sldId="259"/>
            <ac:spMk id="2" creationId="{453F3C59-BE25-20FA-755D-054C119FC686}"/>
          </ac:spMkLst>
        </pc:spChg>
        <pc:spChg chg="mod">
          <ac:chgData name="Simona Caldare" userId="748ba93651285391" providerId="LiveId" clId="{73BCAF39-DE57-4A47-8116-68FD634E1218}" dt="2025-11-26T10:54:48.041" v="102" actId="1076"/>
          <ac:spMkLst>
            <pc:docMk/>
            <pc:sldMk cId="0" sldId="259"/>
            <ac:spMk id="3" creationId="{36E95404-A0DC-53FA-AFFF-41687962631B}"/>
          </ac:spMkLst>
        </pc:spChg>
        <pc:spChg chg="mod">
          <ac:chgData name="Simona Caldare" userId="748ba93651285391" providerId="LiveId" clId="{73BCAF39-DE57-4A47-8116-68FD634E1218}" dt="2025-11-26T10:54:25.173" v="100" actId="1076"/>
          <ac:spMkLst>
            <pc:docMk/>
            <pc:sldMk cId="0" sldId="259"/>
            <ac:spMk id="4" creationId="{96170AE7-5038-B026-0270-2DBD86F3EEC0}"/>
          </ac:spMkLst>
        </pc:spChg>
        <pc:spChg chg="mod">
          <ac:chgData name="Simona Caldare" userId="748ba93651285391" providerId="LiveId" clId="{73BCAF39-DE57-4A47-8116-68FD634E1218}" dt="2025-11-26T10:54:15.270" v="98" actId="1076"/>
          <ac:spMkLst>
            <pc:docMk/>
            <pc:sldMk cId="0" sldId="259"/>
            <ac:spMk id="5" creationId="{8580A0DB-0BF5-C077-BF87-E4A50CAF2BA4}"/>
          </ac:spMkLst>
        </pc:spChg>
        <pc:picChg chg="mod">
          <ac:chgData name="Simona Caldare" userId="748ba93651285391" providerId="LiveId" clId="{73BCAF39-DE57-4A47-8116-68FD634E1218}" dt="2025-11-26T10:53:58.862" v="96" actId="14100"/>
          <ac:picMkLst>
            <pc:docMk/>
            <pc:sldMk cId="0" sldId="259"/>
            <ac:picMk id="6" creationId="{4739FF7F-FCA6-34B1-9515-A31AE008CD2B}"/>
          </ac:picMkLst>
        </pc:picChg>
        <pc:picChg chg="mod">
          <ac:chgData name="Simona Caldare" userId="748ba93651285391" providerId="LiveId" clId="{73BCAF39-DE57-4A47-8116-68FD634E1218}" dt="2025-11-26T10:55:07.297" v="105" actId="14100"/>
          <ac:picMkLst>
            <pc:docMk/>
            <pc:sldMk cId="0" sldId="259"/>
            <ac:picMk id="7" creationId="{4597DEDB-C096-3AE8-7804-BDDD2F82996C}"/>
          </ac:picMkLst>
        </pc:picChg>
      </pc:sldChg>
      <pc:sldChg chg="modSp mod">
        <pc:chgData name="Simona Caldare" userId="748ba93651285391" providerId="LiveId" clId="{73BCAF39-DE57-4A47-8116-68FD634E1218}" dt="2025-11-26T10:55:56.394" v="111" actId="1076"/>
        <pc:sldMkLst>
          <pc:docMk/>
          <pc:sldMk cId="0" sldId="260"/>
        </pc:sldMkLst>
        <pc:spChg chg="mod">
          <ac:chgData name="Simona Caldare" userId="748ba93651285391" providerId="LiveId" clId="{73BCAF39-DE57-4A47-8116-68FD634E1218}" dt="2025-11-26T10:55:51.720" v="110" actId="1076"/>
          <ac:spMkLst>
            <pc:docMk/>
            <pc:sldMk cId="0" sldId="260"/>
            <ac:spMk id="3" creationId="{4FA9D5E8-B5AD-2FE5-B65B-BD6A17D38CD2}"/>
          </ac:spMkLst>
        </pc:spChg>
        <pc:picChg chg="mod">
          <ac:chgData name="Simona Caldare" userId="748ba93651285391" providerId="LiveId" clId="{73BCAF39-DE57-4A47-8116-68FD634E1218}" dt="2025-11-26T10:55:56.394" v="111" actId="1076"/>
          <ac:picMkLst>
            <pc:docMk/>
            <pc:sldMk cId="0" sldId="260"/>
            <ac:picMk id="5" creationId="{0F6B7F24-DF63-2E42-39D0-96A073DD22E6}"/>
          </ac:picMkLst>
        </pc:picChg>
      </pc:sldChg>
    </pc:docChg>
  </pc:docChgLst>
</pc:chgInfo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6EAFA37-CE0F-F02C-2174-66372D524F4F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353F9A61-0144-44D9-05C6-2E48757294B1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GB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F38CF3F-01E1-2F26-9B7B-F950A82885E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fld id="{E0E52B16-1138-45F3-AF07-A5186613C49A}" type="datetime1">
              <a:rPr lang="en-GB" smtClean="0"/>
              <a:pPr lvl="0"/>
              <a:t>27/11/2025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33680DE-E460-5310-7D71-38CBDF13CE5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4EC39E4-0260-BEBB-D9AA-3E0734D9AE3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EC86C58A-B17A-46B1-A368-108516DE7F1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65998650"/>
      </p:ext>
    </p:extLst>
  </p:cSld>
  <p:clrMapOvr>
    <a:masterClrMapping/>
  </p:clrMapOvr>
  <p:hf sldNum="0" hdr="0" ftr="0" dt="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B2C33BD-A86D-3ABB-16F2-2FE8EDCA877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9ABDCC6-B952-4BFB-605C-56124A9C8AA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5449110-C7C5-2A4C-42EF-4F92862CC0D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fld id="{B8B4F772-B520-4A37-87BD-155F66374AF9}" type="datetime1">
              <a:rPr lang="en-GB" smtClean="0"/>
              <a:pPr lvl="0"/>
              <a:t>27/11/2025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537E3C2-1A45-9C1A-A39F-CC08BE64507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07D782D-0F82-DA72-B0CB-5CA01FFF870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34FA7937-FC45-4538-9CCC-543DBE57C71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73002618"/>
      </p:ext>
    </p:extLst>
  </p:cSld>
  <p:clrMapOvr>
    <a:masterClrMapping/>
  </p:clrMapOvr>
  <p:hf sldNum="0" hdr="0" ftr="0" dt="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7336568-7810-AED5-8F8C-DD45D9BCF54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356A999-D58B-C00C-2832-9206BBE4470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4943F64-7E93-AEE8-BD6D-9495956A3EF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fld id="{C04CE31A-8CB2-4891-AFFF-802E48898B6E}" type="datetime1">
              <a:rPr lang="en-GB" smtClean="0"/>
              <a:pPr lvl="0"/>
              <a:t>27/11/2025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584F927-42A6-D723-E3E6-4D69AD6491A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93187E5-E666-0DA0-F1AE-E0E98F78D45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C6EA87C3-2090-4F45-8D58-E12B0D2B335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8244135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3200E84-0D71-E9FF-3B30-03B336336F1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8F13C04-421C-F8DC-03A1-E0047D45001D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657A5E73-194A-90D7-6CE4-66BCF405D89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0130CEC1-446B-453B-044D-AEA16744E59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fld id="{EB8BA982-5093-4D5F-A59E-B5051A83213A}" type="datetime1">
              <a:rPr lang="en-GB" smtClean="0"/>
              <a:pPr lvl="0"/>
              <a:t>27/11/2025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B7EB8754-C9BC-0D18-3AB7-85CA248546A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C871DD06-D468-873B-FEBC-9AEE09ECCFF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41FC20D1-E4A0-46A6-9B76-A14D78157F5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03707243"/>
      </p:ext>
    </p:extLst>
  </p:cSld>
  <p:clrMapOvr>
    <a:masterClrMapping/>
  </p:clrMapOvr>
  <p:hf sldNum="0" hdr="0" ftr="0" dt="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4D1F3E3-45F8-FA08-D642-65EB6278585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F730D2B8-AB29-3814-5AEE-6F97C43E054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ADCA2FA2-91C7-7791-C3CD-2ACB52F2C343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08521C8F-37F3-3DC4-AFC6-EAC133632FF4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EF1BE553-3353-4629-403A-1134EEC10F85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D0B7000C-DC3C-6B83-BE3F-79FF6E966F7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fld id="{B4CF22A1-0260-484C-9B72-54B860D52B4F}" type="datetime1">
              <a:rPr lang="en-GB" smtClean="0"/>
              <a:pPr lvl="0"/>
              <a:t>27/11/2025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15CFE47C-5C99-15A1-6E59-7BCE9D789E1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267C0779-04A8-7545-87E0-98F1C168F98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5B023B66-0C62-4BA7-94F0-98F1AB49A77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0490678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AD1FD68-BCFD-4817-D47F-DD0E208650D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F4DC6BD0-0EE6-961A-E1B5-62AA5042487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fld id="{806FC2FC-88A2-4965-8897-ADB504BC3DCF}" type="datetime1">
              <a:rPr lang="en-GB" smtClean="0"/>
              <a:pPr lvl="0"/>
              <a:t>27/11/2025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47D95E1E-9C3B-E018-BF18-40511F15771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6EB65579-C4DB-16DD-604A-BBDB9832498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C53BC3A4-2497-4D76-995F-BD87EAE1ED2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6093181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19D9F557-A0DC-8EE1-3193-EE25E3BC4C8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fld id="{4067ECFC-51FE-4A4E-9B6C-1C7B79F038DF}" type="datetime1">
              <a:rPr lang="en-GB" smtClean="0"/>
              <a:pPr lvl="0"/>
              <a:t>27/11/2025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A70E14DF-9689-76C2-05E9-96C123BBBD8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DA937DE1-9556-63B4-BC73-26154EC6581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81FF52B1-7EB5-4B90-AC41-FD484A5684C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28982946"/>
      </p:ext>
    </p:extLst>
  </p:cSld>
  <p:clrMapOvr>
    <a:masterClrMapping/>
  </p:clrMapOvr>
  <p:hf sldNum="0" hdr="0" ftr="0" dt="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AF8F873-3FA7-631C-8C7B-87EBFABB5CB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1F73713-DFA5-6D4E-D049-2D834C01391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EE64481C-41FE-26DF-3408-E7FF50CDB4B1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47065CD3-A7FD-39DD-5353-4D2A30ECD9F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fld id="{65E2D312-C1F1-41C2-8527-81423E4ADF8E}" type="datetime1">
              <a:rPr lang="en-GB" smtClean="0"/>
              <a:pPr lvl="0"/>
              <a:t>27/11/2025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CCB6A783-A4D1-3AD3-7ABB-2C134961D9F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B241149F-A6B8-EFE7-FD8B-551ECFF518A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CF26578C-6262-48B9-9EDA-076205B6740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4886100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1F916A9-8FD8-6B08-5036-B1EAF432CB0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9F74AA1D-325E-2A79-41E0-A2AB11D78258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64B86FE6-D53A-D95E-EEAE-4F925E1C7C5A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1C2338D9-6322-AC9A-5F78-28D19918A29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fld id="{A3543594-33CF-4412-BD1C-A052381422F6}" type="datetime1">
              <a:rPr lang="en-GB" smtClean="0"/>
              <a:pPr lvl="0"/>
              <a:t>27/11/2025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EFED4947-8F1C-022C-7C1D-85B388A2D54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AC0D4930-6070-6E9D-BAFA-5D0B6084306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DDF7780E-5D42-44ED-BC02-42587C1B3EA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6277641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306262E-2661-3F12-08FA-4AE6FA5CE4D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6E6B7FF6-4217-2A58-C7C3-2E3B70F34108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AEAB052-34C0-5A58-22CF-55A95328080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fld id="{7399A7C4-FEC9-4CF8-AE2B-1854647DF61C}" type="datetime1">
              <a:rPr lang="en-GB" smtClean="0"/>
              <a:pPr lvl="0"/>
              <a:t>27/11/2025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600C034-C05E-7F52-4322-75DC106A73F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70ADD04-22BB-644C-EF53-824B533D497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E5EEA9D3-D232-400F-B4E2-5F9A1186686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8813939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56580717-4990-8499-8F9A-D12171905850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AC4486CC-1755-8DD1-821C-E4E870BE73FF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D793CE6-0004-E53D-BA1F-B6E040AF3A5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fld id="{103AF178-87E1-4C6B-8B26-5024E42DCEAE}" type="datetime1">
              <a:rPr lang="en-GB" smtClean="0"/>
              <a:pPr lvl="0"/>
              <a:t>27/11/2025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3555636-FE8A-5600-4364-D5DE71B7DED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4D6AEE2-ECEE-82AD-FC32-4A2876DA834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A66D5C6C-9DB8-4607-8FEA-E382DF06732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5317563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7D7D7221-011E-089E-B8F7-D7370BDCEF8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3402D9F0-CAA1-F6B7-F902-3CF97BFC263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8D1FF55-1A43-028B-3DBC-5532DD582E12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pPr lvl="0"/>
            <a:fld id="{AD33B380-1227-4C2D-8368-A2679C3460C4}" type="datetime1">
              <a:rPr lang="en-GB" smtClean="0"/>
              <a:pPr lvl="0"/>
              <a:t>27/11/2025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E31EA92-F93B-3466-11B9-13F8E89FABF8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pPr lvl="0"/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1024168-4BDD-B8A0-51E7-B8992AD1DE86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pPr lvl="0"/>
            <a:fld id="{D35C217F-397D-44AD-A22A-0B4CD0211A3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979071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6" r:id="rId1"/>
    <p:sldLayoutId id="2147483697" r:id="rId2"/>
    <p:sldLayoutId id="2147483698" r:id="rId3"/>
    <p:sldLayoutId id="2147483699" r:id="rId4"/>
    <p:sldLayoutId id="2147483700" r:id="rId5"/>
    <p:sldLayoutId id="2147483701" r:id="rId6"/>
    <p:sldLayoutId id="2147483702" r:id="rId7"/>
    <p:sldLayoutId id="2147483703" r:id="rId8"/>
    <p:sldLayoutId id="2147483704" r:id="rId9"/>
    <p:sldLayoutId id="2147483705" r:id="rId10"/>
    <p:sldLayoutId id="2147483706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Relationship Id="rId4" Type="http://schemas.openxmlformats.org/officeDocument/2006/relationships/hyperlink" Target="https://www.qualitygurus.com/the-9-belbin-team-roles-and-what-they-accomplish/" TargetMode="Externa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1"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7727842-6C10-22FE-17D6-AB52B5FBC7BE}"/>
              </a:ext>
            </a:extLst>
          </p:cNvPr>
          <p:cNvSpPr txBox="1">
            <a:spLocks noGrp="1"/>
          </p:cNvSpPr>
          <p:nvPr>
            <p:ph type="ctrTitle"/>
          </p:nvPr>
        </p:nvSpPr>
        <p:spPr>
          <a:xfrm>
            <a:off x="472241" y="2079702"/>
            <a:ext cx="10909642" cy="1687817"/>
          </a:xfrm>
        </p:spPr>
        <p:txBody>
          <a:bodyPr>
            <a:normAutofit/>
          </a:bodyPr>
          <a:lstStyle/>
          <a:p>
            <a:pPr lvl="0"/>
            <a:r>
              <a:rPr lang="en-GB" sz="5000" b="1" dirty="0"/>
              <a:t>Reward, Recognition &amp; Delegation in Teamwork</a:t>
            </a:r>
            <a:endParaRPr lang="en-GB" sz="5000" dirty="0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6A95AA8A-67B5-AC2E-97F9-36CF64A4299C}"/>
              </a:ext>
            </a:extLst>
          </p:cNvPr>
          <p:cNvSpPr txBox="1">
            <a:spLocks noGrp="1"/>
          </p:cNvSpPr>
          <p:nvPr>
            <p:ph type="subTitle" idx="1"/>
          </p:nvPr>
        </p:nvSpPr>
        <p:spPr>
          <a:xfrm>
            <a:off x="8607105" y="1641722"/>
            <a:ext cx="3045361" cy="552663"/>
          </a:xfrm>
        </p:spPr>
        <p:txBody>
          <a:bodyPr/>
          <a:lstStyle/>
          <a:p>
            <a:pPr lvl="0">
              <a:lnSpc>
                <a:spcPct val="90000"/>
              </a:lnSpc>
            </a:pPr>
            <a:r>
              <a:rPr lang="en-GB" sz="1100" b="1" dirty="0">
                <a:solidFill>
                  <a:srgbClr val="000000"/>
                </a:solidFill>
                <a:highlight>
                  <a:srgbClr val="00FF00"/>
                </a:highlight>
              </a:rPr>
              <a:t>By Simona Caldare</a:t>
            </a:r>
          </a:p>
          <a:p>
            <a:pPr lvl="0">
              <a:lnSpc>
                <a:spcPct val="90000"/>
              </a:lnSpc>
            </a:pPr>
            <a:r>
              <a:rPr lang="en-GB" sz="1100" b="1" dirty="0">
                <a:solidFill>
                  <a:srgbClr val="000000"/>
                </a:solidFill>
                <a:highlight>
                  <a:srgbClr val="00FF00"/>
                </a:highlight>
              </a:rPr>
              <a:t>Student number:2438920</a:t>
            </a:r>
          </a:p>
        </p:txBody>
      </p:sp>
      <p:pic>
        <p:nvPicPr>
          <p:cNvPr id="4" name="Picture 6">
            <a:extLst>
              <a:ext uri="{FF2B5EF4-FFF2-40B4-BE49-F238E27FC236}">
                <a16:creationId xmlns:a16="http://schemas.microsoft.com/office/drawing/2014/main" id="{DC92AC46-A529-89DB-55E2-CFD18F46BEE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77248"/>
            <a:ext cx="2122413" cy="1909084"/>
          </a:xfrm>
          <a:prstGeom prst="rect">
            <a:avLst/>
          </a:prstGeom>
          <a:noFill/>
          <a:ln cap="flat">
            <a:noFill/>
          </a:ln>
        </p:spPr>
      </p:pic>
      <p:sp>
        <p:nvSpPr>
          <p:cNvPr id="5" name="TextBox 7">
            <a:extLst>
              <a:ext uri="{FF2B5EF4-FFF2-40B4-BE49-F238E27FC236}">
                <a16:creationId xmlns:a16="http://schemas.microsoft.com/office/drawing/2014/main" id="{70FACF4C-6B06-1A22-FEB6-63D8B4749198}"/>
              </a:ext>
            </a:extLst>
          </p:cNvPr>
          <p:cNvSpPr txBox="1"/>
          <p:nvPr/>
        </p:nvSpPr>
        <p:spPr>
          <a:xfrm>
            <a:off x="3238146" y="624352"/>
            <a:ext cx="6115580" cy="1200332"/>
          </a:xfrm>
          <a:prstGeom prst="rect">
            <a:avLst/>
          </a:prstGeom>
          <a:noFill/>
          <a:ln cap="flat">
            <a:noFill/>
          </a:ln>
        </p:spPr>
        <p:txBody>
          <a:bodyPr vert="horz" wrap="square" lIns="91440" tIns="45720" rIns="91440" bIns="45720" anchor="t" anchorCtr="0" compatLnSpc="1">
            <a:spAutoFit/>
          </a:bodyPr>
          <a:lstStyle/>
          <a:p>
            <a:pPr marL="0" marR="0" lvl="0" indent="0" algn="l" defTabSz="4572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GB" sz="2400" b="1" i="0" u="none" strike="noStrike" kern="1200" cap="none" spc="0" baseline="0">
                <a:solidFill>
                  <a:srgbClr val="000000"/>
                </a:solidFill>
                <a:uFillTx/>
                <a:latin typeface="Arial" pitchFamily="34"/>
                <a:cs typeface="Arial" pitchFamily="34"/>
              </a:rPr>
              <a:t>Effective Team work and communication</a:t>
            </a:r>
          </a:p>
          <a:p>
            <a:pPr marL="0" marR="0" lvl="0" indent="0" algn="l" defTabSz="4572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GB" sz="2400" b="1" i="0" u="none" strike="noStrike" kern="1200" cap="none" spc="0" baseline="0">
                <a:solidFill>
                  <a:srgbClr val="000000"/>
                </a:solidFill>
                <a:uFillTx/>
                <a:latin typeface="Arial" pitchFamily="34"/>
                <a:cs typeface="Arial" pitchFamily="34"/>
              </a:rPr>
              <a:t>                         </a:t>
            </a:r>
            <a:r>
              <a:rPr lang="en-GB" sz="2400" b="1" i="0" u="none" strike="noStrike" kern="1200" cap="none" spc="0" baseline="0">
                <a:solidFill>
                  <a:srgbClr val="000000"/>
                </a:solidFill>
                <a:uFillTx/>
                <a:latin typeface="Helvetica-Bold"/>
                <a:ea typeface="Calibri" pitchFamily="34"/>
                <a:cs typeface="Helvetica-Bold"/>
              </a:rPr>
              <a:t>BMSW4009</a:t>
            </a:r>
            <a:endParaRPr lang="en-GB" sz="2400" b="1" i="0" u="none" strike="noStrike" kern="1200" cap="none" spc="0" baseline="0">
              <a:solidFill>
                <a:srgbClr val="000000"/>
              </a:solidFill>
              <a:uFillTx/>
              <a:latin typeface="Arial" pitchFamily="34"/>
              <a:cs typeface="Arial" pitchFamily="34"/>
            </a:endParaRPr>
          </a:p>
          <a:p>
            <a:pPr marL="0" marR="0" lvl="0" indent="0" algn="l" defTabSz="4572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GB" sz="2400" b="1" i="0" u="none" strike="noStrike" kern="1200" cap="none" spc="0" baseline="0">
                <a:solidFill>
                  <a:srgbClr val="000000"/>
                </a:solidFill>
                <a:uFillTx/>
                <a:latin typeface="Arial" pitchFamily="34"/>
                <a:cs typeface="Arial" pitchFamily="34"/>
              </a:rPr>
              <a:t>        Lecturer: Muhammad Cassamo</a:t>
            </a:r>
          </a:p>
        </p:txBody>
      </p:sp>
      <p:grpSp>
        <p:nvGrpSpPr>
          <p:cNvPr id="6" name="TextBox 8">
            <a:extLst>
              <a:ext uri="{FF2B5EF4-FFF2-40B4-BE49-F238E27FC236}">
                <a16:creationId xmlns:a16="http://schemas.microsoft.com/office/drawing/2014/main" id="{FCEA69CD-A7A9-5106-F817-5A7801601E5A}"/>
              </a:ext>
            </a:extLst>
          </p:cNvPr>
          <p:cNvGrpSpPr/>
          <p:nvPr/>
        </p:nvGrpSpPr>
        <p:grpSpPr>
          <a:xfrm>
            <a:off x="472241" y="3767519"/>
            <a:ext cx="7709480" cy="2861614"/>
            <a:chOff x="1396846" y="3861236"/>
            <a:chExt cx="7709480" cy="2861614"/>
          </a:xfrm>
        </p:grpSpPr>
        <p:sp>
          <p:nvSpPr>
            <p:cNvPr id="7" name="Free-form: Shape 6">
              <a:extLst>
                <a:ext uri="{FF2B5EF4-FFF2-40B4-BE49-F238E27FC236}">
                  <a16:creationId xmlns:a16="http://schemas.microsoft.com/office/drawing/2014/main" id="{465E0587-3C01-1853-32E4-658623972897}"/>
                </a:ext>
              </a:extLst>
            </p:cNvPr>
            <p:cNvSpPr/>
            <p:nvPr/>
          </p:nvSpPr>
          <p:spPr>
            <a:xfrm>
              <a:off x="1396846" y="3861236"/>
              <a:ext cx="7709480" cy="0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ss"/>
                <a:gd name="f6" fmla="val 0"/>
                <a:gd name="f7" fmla="+- 0 0 -180"/>
                <a:gd name="f8" fmla="+- 0 0 -360"/>
                <a:gd name="f9" fmla="abs f3"/>
                <a:gd name="f10" fmla="abs f4"/>
                <a:gd name="f11" fmla="abs f5"/>
                <a:gd name="f12" fmla="*/ f7 f0 1"/>
                <a:gd name="f13" fmla="*/ f8 f0 1"/>
                <a:gd name="f14" fmla="?: f9 f3 1"/>
                <a:gd name="f15" fmla="?: f10 f4 1"/>
                <a:gd name="f16" fmla="?: f11 f5 1"/>
                <a:gd name="f17" fmla="*/ f12 1 f2"/>
                <a:gd name="f18" fmla="*/ f13 1 f2"/>
                <a:gd name="f19" fmla="*/ f14 1 21600"/>
                <a:gd name="f20" fmla="*/ f15 1 21600"/>
                <a:gd name="f21" fmla="*/ 21600 f14 1"/>
                <a:gd name="f22" fmla="*/ 21600 f15 1"/>
                <a:gd name="f23" fmla="+- f17 0 f1"/>
                <a:gd name="f24" fmla="+- f18 0 f1"/>
                <a:gd name="f25" fmla="min f20 f19"/>
                <a:gd name="f26" fmla="*/ f21 1 f16"/>
                <a:gd name="f27" fmla="*/ f22 1 f16"/>
                <a:gd name="f28" fmla="val f26"/>
                <a:gd name="f29" fmla="val f27"/>
                <a:gd name="f30" fmla="*/ f6 f25 1"/>
                <a:gd name="f31" fmla="*/ f28 f25 1"/>
                <a:gd name="f32" fmla="*/ f29 f2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23">
                  <a:pos x="f30" y="f30"/>
                </a:cxn>
                <a:cxn ang="f24">
                  <a:pos x="f31" y="f32"/>
                </a:cxn>
              </a:cxnLst>
              <a:rect l="f30" t="f30" r="f31" b="f32"/>
              <a:pathLst>
                <a:path>
                  <a:moveTo>
                    <a:pt x="f30" y="f30"/>
                  </a:moveTo>
                  <a:lnTo>
                    <a:pt x="f31" y="f32"/>
                  </a:lnTo>
                </a:path>
              </a:pathLst>
            </a:custGeom>
            <a:noFill/>
            <a:ln w="19046" cap="rnd">
              <a:solidFill>
                <a:srgbClr val="90C226"/>
              </a:solidFill>
              <a:prstDash val="solid"/>
              <a:miter/>
            </a:ln>
          </p:spPr>
          <p:txBody>
            <a:bodyPr vert="horz" wrap="square" lIns="0" tIns="0" rIns="0" bIns="0" anchor="t" anchorCtr="0" compatLnSpc="1">
              <a:noAutofit/>
            </a:bodyPr>
            <a:lstStyle/>
            <a:p>
              <a:pPr marL="0" marR="0" lvl="0" indent="0" algn="l" defTabSz="914400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GB" sz="1800" b="0" i="0" u="none" strike="noStrike" kern="1200" cap="none" spc="0" baseline="0">
                <a:solidFill>
                  <a:srgbClr val="000000"/>
                </a:solidFill>
                <a:uFillTx/>
                <a:latin typeface="Aptos"/>
              </a:endParaRPr>
            </a:p>
          </p:txBody>
        </p:sp>
        <p:sp>
          <p:nvSpPr>
            <p:cNvPr id="8" name="Free-form: Shape 7">
              <a:extLst>
                <a:ext uri="{FF2B5EF4-FFF2-40B4-BE49-F238E27FC236}">
                  <a16:creationId xmlns:a16="http://schemas.microsoft.com/office/drawing/2014/main" id="{585753C1-8A7F-D22D-42B2-48C1257A52E6}"/>
                </a:ext>
              </a:extLst>
            </p:cNvPr>
            <p:cNvSpPr/>
            <p:nvPr/>
          </p:nvSpPr>
          <p:spPr>
            <a:xfrm>
              <a:off x="1396846" y="3861236"/>
              <a:ext cx="7709480" cy="572322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709482"/>
                <a:gd name="f7" fmla="val 572324"/>
                <a:gd name="f8" fmla="+- 0 0 -90"/>
                <a:gd name="f9" fmla="*/ f3 1 7709482"/>
                <a:gd name="f10" fmla="*/ f4 1 572324"/>
                <a:gd name="f11" fmla="+- f7 0 f5"/>
                <a:gd name="f12" fmla="+- f6 0 f5"/>
                <a:gd name="f13" fmla="*/ f8 f0 1"/>
                <a:gd name="f14" fmla="*/ f12 1 7709482"/>
                <a:gd name="f15" fmla="*/ f11 1 572324"/>
                <a:gd name="f16" fmla="*/ 0 f12 1"/>
                <a:gd name="f17" fmla="*/ 0 f11 1"/>
                <a:gd name="f18" fmla="*/ 7709482 f12 1"/>
                <a:gd name="f19" fmla="*/ 572324 f11 1"/>
                <a:gd name="f20" fmla="*/ f13 1 f2"/>
                <a:gd name="f21" fmla="*/ f16 1 7709482"/>
                <a:gd name="f22" fmla="*/ f17 1 572324"/>
                <a:gd name="f23" fmla="*/ f18 1 7709482"/>
                <a:gd name="f24" fmla="*/ f19 1 572324"/>
                <a:gd name="f25" fmla="*/ f5 1 f14"/>
                <a:gd name="f26" fmla="*/ f6 1 f14"/>
                <a:gd name="f27" fmla="*/ f5 1 f15"/>
                <a:gd name="f28" fmla="*/ f7 1 f15"/>
                <a:gd name="f29" fmla="+- f20 0 f1"/>
                <a:gd name="f30" fmla="*/ f21 1 f14"/>
                <a:gd name="f31" fmla="*/ f22 1 f15"/>
                <a:gd name="f32" fmla="*/ f23 1 f14"/>
                <a:gd name="f33" fmla="*/ f24 1 f15"/>
                <a:gd name="f34" fmla="*/ f25 f9 1"/>
                <a:gd name="f35" fmla="*/ f26 f9 1"/>
                <a:gd name="f36" fmla="*/ f28 f10 1"/>
                <a:gd name="f37" fmla="*/ f27 f10 1"/>
                <a:gd name="f38" fmla="*/ f30 f9 1"/>
                <a:gd name="f39" fmla="*/ f31 f10 1"/>
                <a:gd name="f40" fmla="*/ f32 f9 1"/>
                <a:gd name="f41" fmla="*/ f33 f10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29">
                  <a:pos x="f38" y="f39"/>
                </a:cxn>
                <a:cxn ang="f29">
                  <a:pos x="f40" y="f39"/>
                </a:cxn>
                <a:cxn ang="f29">
                  <a:pos x="f40" y="f41"/>
                </a:cxn>
                <a:cxn ang="f29">
                  <a:pos x="f38" y="f41"/>
                </a:cxn>
                <a:cxn ang="f29">
                  <a:pos x="f38" y="f39"/>
                </a:cxn>
              </a:cxnLst>
              <a:rect l="f34" t="f37" r="f35" b="f36"/>
              <a:pathLst>
                <a:path w="7709482" h="572324">
                  <a:moveTo>
                    <a:pt x="f5" y="f5"/>
                  </a:moveTo>
                  <a:lnTo>
                    <a:pt x="f6" y="f5"/>
                  </a:lnTo>
                  <a:lnTo>
                    <a:pt x="f6" y="f7"/>
                  </a:lnTo>
                  <a:lnTo>
                    <a:pt x="f5" y="f7"/>
                  </a:lnTo>
                  <a:lnTo>
                    <a:pt x="f5" y="f5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60963" tIns="60963" rIns="60963" bIns="60963" anchor="t" anchorCtr="0" compatLnSpc="1">
              <a:noAutofit/>
            </a:bodyPr>
            <a:lstStyle/>
            <a:p>
              <a:pPr marL="0" marR="0" lvl="0" indent="0" algn="l" defTabSz="711202" rtl="0" fontAlgn="auto" hangingPunct="1">
                <a:lnSpc>
                  <a:spcPct val="90000"/>
                </a:lnSpc>
                <a:spcBef>
                  <a:spcPts val="0"/>
                </a:spcBef>
                <a:spcAft>
                  <a:spcPts val="70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r>
                <a:rPr lang="en-GB" sz="1600" b="1" dirty="0">
                  <a:solidFill>
                    <a:srgbClr val="000000"/>
                  </a:solidFill>
                  <a:latin typeface="Trebuchet MS"/>
                </a:rPr>
                <a:t>                      </a:t>
              </a:r>
              <a:r>
                <a:rPr lang="en-GB" sz="1600" b="1" i="0" u="none" strike="noStrike" kern="1200" cap="none" spc="0" baseline="0" dirty="0">
                  <a:solidFill>
                    <a:srgbClr val="000000"/>
                  </a:solidFill>
                  <a:uFillTx/>
                  <a:latin typeface="Trebuchet MS"/>
                </a:rPr>
                <a:t> -Belbin Team Role- Shaper(Action Role)</a:t>
              </a:r>
              <a:endParaRPr lang="en-US" sz="1600" b="0" i="0" u="none" strike="noStrike" kern="1200" cap="none" spc="0" baseline="0" dirty="0">
                <a:solidFill>
                  <a:srgbClr val="000000"/>
                </a:solidFill>
                <a:uFillTx/>
                <a:latin typeface="Trebuchet MS"/>
              </a:endParaRPr>
            </a:p>
          </p:txBody>
        </p:sp>
        <p:sp>
          <p:nvSpPr>
            <p:cNvPr id="9" name="Free-form: Shape 8">
              <a:extLst>
                <a:ext uri="{FF2B5EF4-FFF2-40B4-BE49-F238E27FC236}">
                  <a16:creationId xmlns:a16="http://schemas.microsoft.com/office/drawing/2014/main" id="{56E700D1-755A-A24A-04A7-E059DDE44018}"/>
                </a:ext>
              </a:extLst>
            </p:cNvPr>
            <p:cNvSpPr/>
            <p:nvPr/>
          </p:nvSpPr>
          <p:spPr>
            <a:xfrm>
              <a:off x="1396846" y="4433559"/>
              <a:ext cx="7709480" cy="0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ss"/>
                <a:gd name="f6" fmla="val 0"/>
                <a:gd name="f7" fmla="+- 0 0 -180"/>
                <a:gd name="f8" fmla="+- 0 0 -360"/>
                <a:gd name="f9" fmla="abs f3"/>
                <a:gd name="f10" fmla="abs f4"/>
                <a:gd name="f11" fmla="abs f5"/>
                <a:gd name="f12" fmla="*/ f7 f0 1"/>
                <a:gd name="f13" fmla="*/ f8 f0 1"/>
                <a:gd name="f14" fmla="?: f9 f3 1"/>
                <a:gd name="f15" fmla="?: f10 f4 1"/>
                <a:gd name="f16" fmla="?: f11 f5 1"/>
                <a:gd name="f17" fmla="*/ f12 1 f2"/>
                <a:gd name="f18" fmla="*/ f13 1 f2"/>
                <a:gd name="f19" fmla="*/ f14 1 21600"/>
                <a:gd name="f20" fmla="*/ f15 1 21600"/>
                <a:gd name="f21" fmla="*/ 21600 f14 1"/>
                <a:gd name="f22" fmla="*/ 21600 f15 1"/>
                <a:gd name="f23" fmla="+- f17 0 f1"/>
                <a:gd name="f24" fmla="+- f18 0 f1"/>
                <a:gd name="f25" fmla="min f20 f19"/>
                <a:gd name="f26" fmla="*/ f21 1 f16"/>
                <a:gd name="f27" fmla="*/ f22 1 f16"/>
                <a:gd name="f28" fmla="val f26"/>
                <a:gd name="f29" fmla="val f27"/>
                <a:gd name="f30" fmla="*/ f6 f25 1"/>
                <a:gd name="f31" fmla="*/ f28 f25 1"/>
                <a:gd name="f32" fmla="*/ f29 f2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23">
                  <a:pos x="f30" y="f30"/>
                </a:cxn>
                <a:cxn ang="f24">
                  <a:pos x="f31" y="f32"/>
                </a:cxn>
              </a:cxnLst>
              <a:rect l="f30" t="f30" r="f31" b="f32"/>
              <a:pathLst>
                <a:path>
                  <a:moveTo>
                    <a:pt x="f30" y="f30"/>
                  </a:moveTo>
                  <a:lnTo>
                    <a:pt x="f31" y="f32"/>
                  </a:lnTo>
                </a:path>
              </a:pathLst>
            </a:custGeom>
            <a:noFill/>
            <a:ln w="19046" cap="rnd">
              <a:solidFill>
                <a:srgbClr val="90C226"/>
              </a:solidFill>
              <a:prstDash val="solid"/>
              <a:miter/>
            </a:ln>
          </p:spPr>
          <p:txBody>
            <a:bodyPr vert="horz" wrap="square" lIns="0" tIns="0" rIns="0" bIns="0" anchor="t" anchorCtr="0" compatLnSpc="1">
              <a:noAutofit/>
            </a:bodyPr>
            <a:lstStyle/>
            <a:p>
              <a:pPr marL="0" marR="0" lvl="0" indent="0" algn="l" defTabSz="914400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GB" sz="1800" b="0" i="0" u="none" strike="noStrike" kern="1200" cap="none" spc="0" baseline="0">
                <a:solidFill>
                  <a:srgbClr val="000000"/>
                </a:solidFill>
                <a:uFillTx/>
                <a:latin typeface="Aptos"/>
              </a:endParaRPr>
            </a:p>
          </p:txBody>
        </p:sp>
        <p:sp>
          <p:nvSpPr>
            <p:cNvPr id="10" name="Free-form: Shape 9">
              <a:extLst>
                <a:ext uri="{FF2B5EF4-FFF2-40B4-BE49-F238E27FC236}">
                  <a16:creationId xmlns:a16="http://schemas.microsoft.com/office/drawing/2014/main" id="{4FCDCFF3-D2B4-265F-FCFE-D94C7FF7E61E}"/>
                </a:ext>
              </a:extLst>
            </p:cNvPr>
            <p:cNvSpPr/>
            <p:nvPr/>
          </p:nvSpPr>
          <p:spPr>
            <a:xfrm>
              <a:off x="1396846" y="4433559"/>
              <a:ext cx="7709480" cy="572322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709482"/>
                <a:gd name="f7" fmla="val 572324"/>
                <a:gd name="f8" fmla="+- 0 0 -90"/>
                <a:gd name="f9" fmla="*/ f3 1 7709482"/>
                <a:gd name="f10" fmla="*/ f4 1 572324"/>
                <a:gd name="f11" fmla="+- f7 0 f5"/>
                <a:gd name="f12" fmla="+- f6 0 f5"/>
                <a:gd name="f13" fmla="*/ f8 f0 1"/>
                <a:gd name="f14" fmla="*/ f12 1 7709482"/>
                <a:gd name="f15" fmla="*/ f11 1 572324"/>
                <a:gd name="f16" fmla="*/ 0 f12 1"/>
                <a:gd name="f17" fmla="*/ 0 f11 1"/>
                <a:gd name="f18" fmla="*/ 7709482 f12 1"/>
                <a:gd name="f19" fmla="*/ 572324 f11 1"/>
                <a:gd name="f20" fmla="*/ f13 1 f2"/>
                <a:gd name="f21" fmla="*/ f16 1 7709482"/>
                <a:gd name="f22" fmla="*/ f17 1 572324"/>
                <a:gd name="f23" fmla="*/ f18 1 7709482"/>
                <a:gd name="f24" fmla="*/ f19 1 572324"/>
                <a:gd name="f25" fmla="*/ f5 1 f14"/>
                <a:gd name="f26" fmla="*/ f6 1 f14"/>
                <a:gd name="f27" fmla="*/ f5 1 f15"/>
                <a:gd name="f28" fmla="*/ f7 1 f15"/>
                <a:gd name="f29" fmla="+- f20 0 f1"/>
                <a:gd name="f30" fmla="*/ f21 1 f14"/>
                <a:gd name="f31" fmla="*/ f22 1 f15"/>
                <a:gd name="f32" fmla="*/ f23 1 f14"/>
                <a:gd name="f33" fmla="*/ f24 1 f15"/>
                <a:gd name="f34" fmla="*/ f25 f9 1"/>
                <a:gd name="f35" fmla="*/ f26 f9 1"/>
                <a:gd name="f36" fmla="*/ f28 f10 1"/>
                <a:gd name="f37" fmla="*/ f27 f10 1"/>
                <a:gd name="f38" fmla="*/ f30 f9 1"/>
                <a:gd name="f39" fmla="*/ f31 f10 1"/>
                <a:gd name="f40" fmla="*/ f32 f9 1"/>
                <a:gd name="f41" fmla="*/ f33 f10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29">
                  <a:pos x="f38" y="f39"/>
                </a:cxn>
                <a:cxn ang="f29">
                  <a:pos x="f40" y="f39"/>
                </a:cxn>
                <a:cxn ang="f29">
                  <a:pos x="f40" y="f41"/>
                </a:cxn>
                <a:cxn ang="f29">
                  <a:pos x="f38" y="f41"/>
                </a:cxn>
                <a:cxn ang="f29">
                  <a:pos x="f38" y="f39"/>
                </a:cxn>
              </a:cxnLst>
              <a:rect l="f34" t="f37" r="f35" b="f36"/>
              <a:pathLst>
                <a:path w="7709482" h="572324">
                  <a:moveTo>
                    <a:pt x="f5" y="f5"/>
                  </a:moveTo>
                  <a:lnTo>
                    <a:pt x="f6" y="f5"/>
                  </a:lnTo>
                  <a:lnTo>
                    <a:pt x="f6" y="f7"/>
                  </a:lnTo>
                  <a:lnTo>
                    <a:pt x="f5" y="f7"/>
                  </a:lnTo>
                  <a:lnTo>
                    <a:pt x="f5" y="f5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60963" tIns="60963" rIns="60963" bIns="60963" anchor="t" anchorCtr="0" compatLnSpc="1">
              <a:noAutofit/>
            </a:bodyPr>
            <a:lstStyle/>
            <a:p>
              <a:pPr marL="0" marR="0" lvl="0" indent="0" algn="l" defTabSz="711202" rtl="0" fontAlgn="auto" hangingPunct="1">
                <a:lnSpc>
                  <a:spcPct val="90000"/>
                </a:lnSpc>
                <a:spcBef>
                  <a:spcPts val="0"/>
                </a:spcBef>
                <a:spcAft>
                  <a:spcPts val="70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r>
                <a:rPr lang="en-GB" sz="1600" b="0" i="0" u="none" strike="noStrike" kern="1200" cap="none" spc="0" baseline="0">
                  <a:solidFill>
                    <a:srgbClr val="000000"/>
                  </a:solidFill>
                  <a:uFillTx/>
                  <a:latin typeface="Trebuchet MS"/>
                </a:rPr>
                <a:t>Reward and recognition help motivate team members and improve teamwork (Herzberg, 2021).</a:t>
              </a:r>
              <a:endParaRPr lang="en-US" sz="1600" b="0" i="0" u="none" strike="noStrike" kern="1200" cap="none" spc="0" baseline="0">
                <a:solidFill>
                  <a:srgbClr val="000000"/>
                </a:solidFill>
                <a:uFillTx/>
                <a:latin typeface="Trebuchet MS"/>
              </a:endParaRPr>
            </a:p>
          </p:txBody>
        </p:sp>
        <p:sp>
          <p:nvSpPr>
            <p:cNvPr id="11" name="Free-form: Shape 10">
              <a:extLst>
                <a:ext uri="{FF2B5EF4-FFF2-40B4-BE49-F238E27FC236}">
                  <a16:creationId xmlns:a16="http://schemas.microsoft.com/office/drawing/2014/main" id="{3845FEDE-73BD-5F0F-31A5-00661D89E4C7}"/>
                </a:ext>
              </a:extLst>
            </p:cNvPr>
            <p:cNvSpPr/>
            <p:nvPr/>
          </p:nvSpPr>
          <p:spPr>
            <a:xfrm>
              <a:off x="1396846" y="5005882"/>
              <a:ext cx="7709480" cy="0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ss"/>
                <a:gd name="f6" fmla="val 0"/>
                <a:gd name="f7" fmla="+- 0 0 -180"/>
                <a:gd name="f8" fmla="+- 0 0 -360"/>
                <a:gd name="f9" fmla="abs f3"/>
                <a:gd name="f10" fmla="abs f4"/>
                <a:gd name="f11" fmla="abs f5"/>
                <a:gd name="f12" fmla="*/ f7 f0 1"/>
                <a:gd name="f13" fmla="*/ f8 f0 1"/>
                <a:gd name="f14" fmla="?: f9 f3 1"/>
                <a:gd name="f15" fmla="?: f10 f4 1"/>
                <a:gd name="f16" fmla="?: f11 f5 1"/>
                <a:gd name="f17" fmla="*/ f12 1 f2"/>
                <a:gd name="f18" fmla="*/ f13 1 f2"/>
                <a:gd name="f19" fmla="*/ f14 1 21600"/>
                <a:gd name="f20" fmla="*/ f15 1 21600"/>
                <a:gd name="f21" fmla="*/ 21600 f14 1"/>
                <a:gd name="f22" fmla="*/ 21600 f15 1"/>
                <a:gd name="f23" fmla="+- f17 0 f1"/>
                <a:gd name="f24" fmla="+- f18 0 f1"/>
                <a:gd name="f25" fmla="min f20 f19"/>
                <a:gd name="f26" fmla="*/ f21 1 f16"/>
                <a:gd name="f27" fmla="*/ f22 1 f16"/>
                <a:gd name="f28" fmla="val f26"/>
                <a:gd name="f29" fmla="val f27"/>
                <a:gd name="f30" fmla="*/ f6 f25 1"/>
                <a:gd name="f31" fmla="*/ f28 f25 1"/>
                <a:gd name="f32" fmla="*/ f29 f2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23">
                  <a:pos x="f30" y="f30"/>
                </a:cxn>
                <a:cxn ang="f24">
                  <a:pos x="f31" y="f32"/>
                </a:cxn>
              </a:cxnLst>
              <a:rect l="f30" t="f30" r="f31" b="f32"/>
              <a:pathLst>
                <a:path>
                  <a:moveTo>
                    <a:pt x="f30" y="f30"/>
                  </a:moveTo>
                  <a:lnTo>
                    <a:pt x="f31" y="f32"/>
                  </a:lnTo>
                </a:path>
              </a:pathLst>
            </a:custGeom>
            <a:noFill/>
            <a:ln w="19046" cap="rnd">
              <a:solidFill>
                <a:srgbClr val="90C226"/>
              </a:solidFill>
              <a:prstDash val="solid"/>
              <a:miter/>
            </a:ln>
          </p:spPr>
          <p:txBody>
            <a:bodyPr vert="horz" wrap="square" lIns="0" tIns="0" rIns="0" bIns="0" anchor="t" anchorCtr="0" compatLnSpc="1">
              <a:noAutofit/>
            </a:bodyPr>
            <a:lstStyle/>
            <a:p>
              <a:pPr marL="0" marR="0" lvl="0" indent="0" algn="l" defTabSz="914400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GB" sz="1800" b="0" i="0" u="none" strike="noStrike" kern="1200" cap="none" spc="0" baseline="0">
                <a:solidFill>
                  <a:srgbClr val="000000"/>
                </a:solidFill>
                <a:uFillTx/>
                <a:latin typeface="Aptos"/>
              </a:endParaRPr>
            </a:p>
          </p:txBody>
        </p:sp>
        <p:sp>
          <p:nvSpPr>
            <p:cNvPr id="12" name="Free-form: Shape 11">
              <a:extLst>
                <a:ext uri="{FF2B5EF4-FFF2-40B4-BE49-F238E27FC236}">
                  <a16:creationId xmlns:a16="http://schemas.microsoft.com/office/drawing/2014/main" id="{4CADF5AF-607B-C2CA-69D1-0801EAE57506}"/>
                </a:ext>
              </a:extLst>
            </p:cNvPr>
            <p:cNvSpPr/>
            <p:nvPr/>
          </p:nvSpPr>
          <p:spPr>
            <a:xfrm>
              <a:off x="1396846" y="5005882"/>
              <a:ext cx="7709480" cy="572322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709482"/>
                <a:gd name="f7" fmla="val 572324"/>
                <a:gd name="f8" fmla="+- 0 0 -90"/>
                <a:gd name="f9" fmla="*/ f3 1 7709482"/>
                <a:gd name="f10" fmla="*/ f4 1 572324"/>
                <a:gd name="f11" fmla="+- f7 0 f5"/>
                <a:gd name="f12" fmla="+- f6 0 f5"/>
                <a:gd name="f13" fmla="*/ f8 f0 1"/>
                <a:gd name="f14" fmla="*/ f12 1 7709482"/>
                <a:gd name="f15" fmla="*/ f11 1 572324"/>
                <a:gd name="f16" fmla="*/ 0 f12 1"/>
                <a:gd name="f17" fmla="*/ 0 f11 1"/>
                <a:gd name="f18" fmla="*/ 7709482 f12 1"/>
                <a:gd name="f19" fmla="*/ 572324 f11 1"/>
                <a:gd name="f20" fmla="*/ f13 1 f2"/>
                <a:gd name="f21" fmla="*/ f16 1 7709482"/>
                <a:gd name="f22" fmla="*/ f17 1 572324"/>
                <a:gd name="f23" fmla="*/ f18 1 7709482"/>
                <a:gd name="f24" fmla="*/ f19 1 572324"/>
                <a:gd name="f25" fmla="*/ f5 1 f14"/>
                <a:gd name="f26" fmla="*/ f6 1 f14"/>
                <a:gd name="f27" fmla="*/ f5 1 f15"/>
                <a:gd name="f28" fmla="*/ f7 1 f15"/>
                <a:gd name="f29" fmla="+- f20 0 f1"/>
                <a:gd name="f30" fmla="*/ f21 1 f14"/>
                <a:gd name="f31" fmla="*/ f22 1 f15"/>
                <a:gd name="f32" fmla="*/ f23 1 f14"/>
                <a:gd name="f33" fmla="*/ f24 1 f15"/>
                <a:gd name="f34" fmla="*/ f25 f9 1"/>
                <a:gd name="f35" fmla="*/ f26 f9 1"/>
                <a:gd name="f36" fmla="*/ f28 f10 1"/>
                <a:gd name="f37" fmla="*/ f27 f10 1"/>
                <a:gd name="f38" fmla="*/ f30 f9 1"/>
                <a:gd name="f39" fmla="*/ f31 f10 1"/>
                <a:gd name="f40" fmla="*/ f32 f9 1"/>
                <a:gd name="f41" fmla="*/ f33 f10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29">
                  <a:pos x="f38" y="f39"/>
                </a:cxn>
                <a:cxn ang="f29">
                  <a:pos x="f40" y="f39"/>
                </a:cxn>
                <a:cxn ang="f29">
                  <a:pos x="f40" y="f41"/>
                </a:cxn>
                <a:cxn ang="f29">
                  <a:pos x="f38" y="f41"/>
                </a:cxn>
                <a:cxn ang="f29">
                  <a:pos x="f38" y="f39"/>
                </a:cxn>
              </a:cxnLst>
              <a:rect l="f34" t="f37" r="f35" b="f36"/>
              <a:pathLst>
                <a:path w="7709482" h="572324">
                  <a:moveTo>
                    <a:pt x="f5" y="f5"/>
                  </a:moveTo>
                  <a:lnTo>
                    <a:pt x="f6" y="f5"/>
                  </a:lnTo>
                  <a:lnTo>
                    <a:pt x="f6" y="f7"/>
                  </a:lnTo>
                  <a:lnTo>
                    <a:pt x="f5" y="f7"/>
                  </a:lnTo>
                  <a:lnTo>
                    <a:pt x="f5" y="f5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60963" tIns="60963" rIns="60963" bIns="60963" anchor="t" anchorCtr="0" compatLnSpc="1">
              <a:noAutofit/>
            </a:bodyPr>
            <a:lstStyle/>
            <a:p>
              <a:pPr marL="0" marR="0" lvl="0" indent="0" algn="l" defTabSz="711202" rtl="0" fontAlgn="auto" hangingPunct="1">
                <a:lnSpc>
                  <a:spcPct val="90000"/>
                </a:lnSpc>
                <a:spcBef>
                  <a:spcPts val="0"/>
                </a:spcBef>
                <a:spcAft>
                  <a:spcPts val="70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r>
                <a:rPr lang="en-GB" sz="1600" b="0" i="0" u="none" strike="noStrike" kern="1200" cap="none" spc="0" baseline="0">
                  <a:solidFill>
                    <a:srgbClr val="000000"/>
                  </a:solidFill>
                  <a:uFillTx/>
                  <a:latin typeface="Trebuchet MS"/>
                </a:rPr>
                <a:t>Delegation builds confidence, trust and shared responsibility in teams (Adair, 2020).</a:t>
              </a:r>
              <a:endParaRPr lang="en-US" sz="1600" b="0" i="0" u="none" strike="noStrike" kern="1200" cap="none" spc="0" baseline="0">
                <a:solidFill>
                  <a:srgbClr val="000000"/>
                </a:solidFill>
                <a:uFillTx/>
                <a:latin typeface="Trebuchet MS"/>
              </a:endParaRPr>
            </a:p>
          </p:txBody>
        </p:sp>
        <p:sp>
          <p:nvSpPr>
            <p:cNvPr id="13" name="Free-form: Shape 12">
              <a:extLst>
                <a:ext uri="{FF2B5EF4-FFF2-40B4-BE49-F238E27FC236}">
                  <a16:creationId xmlns:a16="http://schemas.microsoft.com/office/drawing/2014/main" id="{CC596DE4-399E-2DFE-6298-05EB3FDC28F4}"/>
                </a:ext>
              </a:extLst>
            </p:cNvPr>
            <p:cNvSpPr/>
            <p:nvPr/>
          </p:nvSpPr>
          <p:spPr>
            <a:xfrm>
              <a:off x="1396846" y="5578205"/>
              <a:ext cx="7709480" cy="0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ss"/>
                <a:gd name="f6" fmla="val 0"/>
                <a:gd name="f7" fmla="+- 0 0 -180"/>
                <a:gd name="f8" fmla="+- 0 0 -360"/>
                <a:gd name="f9" fmla="abs f3"/>
                <a:gd name="f10" fmla="abs f4"/>
                <a:gd name="f11" fmla="abs f5"/>
                <a:gd name="f12" fmla="*/ f7 f0 1"/>
                <a:gd name="f13" fmla="*/ f8 f0 1"/>
                <a:gd name="f14" fmla="?: f9 f3 1"/>
                <a:gd name="f15" fmla="?: f10 f4 1"/>
                <a:gd name="f16" fmla="?: f11 f5 1"/>
                <a:gd name="f17" fmla="*/ f12 1 f2"/>
                <a:gd name="f18" fmla="*/ f13 1 f2"/>
                <a:gd name="f19" fmla="*/ f14 1 21600"/>
                <a:gd name="f20" fmla="*/ f15 1 21600"/>
                <a:gd name="f21" fmla="*/ 21600 f14 1"/>
                <a:gd name="f22" fmla="*/ 21600 f15 1"/>
                <a:gd name="f23" fmla="+- f17 0 f1"/>
                <a:gd name="f24" fmla="+- f18 0 f1"/>
                <a:gd name="f25" fmla="min f20 f19"/>
                <a:gd name="f26" fmla="*/ f21 1 f16"/>
                <a:gd name="f27" fmla="*/ f22 1 f16"/>
                <a:gd name="f28" fmla="val f26"/>
                <a:gd name="f29" fmla="val f27"/>
                <a:gd name="f30" fmla="*/ f6 f25 1"/>
                <a:gd name="f31" fmla="*/ f28 f25 1"/>
                <a:gd name="f32" fmla="*/ f29 f2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23">
                  <a:pos x="f30" y="f30"/>
                </a:cxn>
                <a:cxn ang="f24">
                  <a:pos x="f31" y="f32"/>
                </a:cxn>
              </a:cxnLst>
              <a:rect l="f30" t="f30" r="f31" b="f32"/>
              <a:pathLst>
                <a:path>
                  <a:moveTo>
                    <a:pt x="f30" y="f30"/>
                  </a:moveTo>
                  <a:lnTo>
                    <a:pt x="f31" y="f32"/>
                  </a:lnTo>
                </a:path>
              </a:pathLst>
            </a:custGeom>
            <a:noFill/>
            <a:ln w="19046" cap="rnd">
              <a:solidFill>
                <a:srgbClr val="90C226"/>
              </a:solidFill>
              <a:prstDash val="solid"/>
              <a:miter/>
            </a:ln>
          </p:spPr>
          <p:txBody>
            <a:bodyPr vert="horz" wrap="square" lIns="0" tIns="0" rIns="0" bIns="0" anchor="t" anchorCtr="0" compatLnSpc="1">
              <a:noAutofit/>
            </a:bodyPr>
            <a:lstStyle/>
            <a:p>
              <a:pPr marL="0" marR="0" lvl="0" indent="0" algn="l" defTabSz="914400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GB" sz="1800" b="0" i="0" u="none" strike="noStrike" kern="1200" cap="none" spc="0" baseline="0">
                <a:solidFill>
                  <a:srgbClr val="000000"/>
                </a:solidFill>
                <a:uFillTx/>
                <a:latin typeface="Aptos"/>
              </a:endParaRPr>
            </a:p>
          </p:txBody>
        </p:sp>
        <p:sp>
          <p:nvSpPr>
            <p:cNvPr id="14" name="Free-form: Shape 13">
              <a:extLst>
                <a:ext uri="{FF2B5EF4-FFF2-40B4-BE49-F238E27FC236}">
                  <a16:creationId xmlns:a16="http://schemas.microsoft.com/office/drawing/2014/main" id="{5742CF75-D347-BE1E-AC45-72CBD5B67AD1}"/>
                </a:ext>
              </a:extLst>
            </p:cNvPr>
            <p:cNvSpPr/>
            <p:nvPr/>
          </p:nvSpPr>
          <p:spPr>
            <a:xfrm>
              <a:off x="1396846" y="5578205"/>
              <a:ext cx="7709480" cy="572322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709482"/>
                <a:gd name="f7" fmla="val 572324"/>
                <a:gd name="f8" fmla="+- 0 0 -90"/>
                <a:gd name="f9" fmla="*/ f3 1 7709482"/>
                <a:gd name="f10" fmla="*/ f4 1 572324"/>
                <a:gd name="f11" fmla="+- f7 0 f5"/>
                <a:gd name="f12" fmla="+- f6 0 f5"/>
                <a:gd name="f13" fmla="*/ f8 f0 1"/>
                <a:gd name="f14" fmla="*/ f12 1 7709482"/>
                <a:gd name="f15" fmla="*/ f11 1 572324"/>
                <a:gd name="f16" fmla="*/ 0 f12 1"/>
                <a:gd name="f17" fmla="*/ 0 f11 1"/>
                <a:gd name="f18" fmla="*/ 7709482 f12 1"/>
                <a:gd name="f19" fmla="*/ 572324 f11 1"/>
                <a:gd name="f20" fmla="*/ f13 1 f2"/>
                <a:gd name="f21" fmla="*/ f16 1 7709482"/>
                <a:gd name="f22" fmla="*/ f17 1 572324"/>
                <a:gd name="f23" fmla="*/ f18 1 7709482"/>
                <a:gd name="f24" fmla="*/ f19 1 572324"/>
                <a:gd name="f25" fmla="*/ f5 1 f14"/>
                <a:gd name="f26" fmla="*/ f6 1 f14"/>
                <a:gd name="f27" fmla="*/ f5 1 f15"/>
                <a:gd name="f28" fmla="*/ f7 1 f15"/>
                <a:gd name="f29" fmla="+- f20 0 f1"/>
                <a:gd name="f30" fmla="*/ f21 1 f14"/>
                <a:gd name="f31" fmla="*/ f22 1 f15"/>
                <a:gd name="f32" fmla="*/ f23 1 f14"/>
                <a:gd name="f33" fmla="*/ f24 1 f15"/>
                <a:gd name="f34" fmla="*/ f25 f9 1"/>
                <a:gd name="f35" fmla="*/ f26 f9 1"/>
                <a:gd name="f36" fmla="*/ f28 f10 1"/>
                <a:gd name="f37" fmla="*/ f27 f10 1"/>
                <a:gd name="f38" fmla="*/ f30 f9 1"/>
                <a:gd name="f39" fmla="*/ f31 f10 1"/>
                <a:gd name="f40" fmla="*/ f32 f9 1"/>
                <a:gd name="f41" fmla="*/ f33 f10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29">
                  <a:pos x="f38" y="f39"/>
                </a:cxn>
                <a:cxn ang="f29">
                  <a:pos x="f40" y="f39"/>
                </a:cxn>
                <a:cxn ang="f29">
                  <a:pos x="f40" y="f41"/>
                </a:cxn>
                <a:cxn ang="f29">
                  <a:pos x="f38" y="f41"/>
                </a:cxn>
                <a:cxn ang="f29">
                  <a:pos x="f38" y="f39"/>
                </a:cxn>
              </a:cxnLst>
              <a:rect l="f34" t="f37" r="f35" b="f36"/>
              <a:pathLst>
                <a:path w="7709482" h="572324">
                  <a:moveTo>
                    <a:pt x="f5" y="f5"/>
                  </a:moveTo>
                  <a:lnTo>
                    <a:pt x="f6" y="f5"/>
                  </a:lnTo>
                  <a:lnTo>
                    <a:pt x="f6" y="f7"/>
                  </a:lnTo>
                  <a:lnTo>
                    <a:pt x="f5" y="f7"/>
                  </a:lnTo>
                  <a:lnTo>
                    <a:pt x="f5" y="f5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60963" tIns="60963" rIns="60963" bIns="60963" anchor="t" anchorCtr="0" compatLnSpc="1">
              <a:noAutofit/>
            </a:bodyPr>
            <a:lstStyle/>
            <a:p>
              <a:pPr marL="0" marR="0" lvl="0" indent="0" algn="l" defTabSz="711202" rtl="0" fontAlgn="auto" hangingPunct="1">
                <a:lnSpc>
                  <a:spcPct val="90000"/>
                </a:lnSpc>
                <a:spcBef>
                  <a:spcPts val="0"/>
                </a:spcBef>
                <a:spcAft>
                  <a:spcPts val="70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r>
                <a:rPr lang="en-GB" sz="1600" b="0" i="0" u="none" strike="noStrike" kern="1200" cap="none" spc="0" baseline="0">
                  <a:solidFill>
                    <a:srgbClr val="000000"/>
                  </a:solidFill>
                  <a:uFillTx/>
                  <a:latin typeface="Trebuchet MS"/>
                </a:rPr>
                <a:t>Conflict is normal, but teams work better with strong communication and structured strategies (Kilmann, 2021).</a:t>
              </a:r>
              <a:endParaRPr lang="en-US" sz="1600" b="0" i="0" u="none" strike="noStrike" kern="1200" cap="none" spc="0" baseline="0">
                <a:solidFill>
                  <a:srgbClr val="000000"/>
                </a:solidFill>
                <a:uFillTx/>
                <a:latin typeface="Trebuchet MS"/>
              </a:endParaRPr>
            </a:p>
          </p:txBody>
        </p:sp>
        <p:sp>
          <p:nvSpPr>
            <p:cNvPr id="15" name="Free-form: Shape 14">
              <a:extLst>
                <a:ext uri="{FF2B5EF4-FFF2-40B4-BE49-F238E27FC236}">
                  <a16:creationId xmlns:a16="http://schemas.microsoft.com/office/drawing/2014/main" id="{FB4522E0-5B71-8567-E980-A8FAD3845EC3}"/>
                </a:ext>
              </a:extLst>
            </p:cNvPr>
            <p:cNvSpPr/>
            <p:nvPr/>
          </p:nvSpPr>
          <p:spPr>
            <a:xfrm>
              <a:off x="1396846" y="6150528"/>
              <a:ext cx="7709480" cy="0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ss"/>
                <a:gd name="f6" fmla="val 0"/>
                <a:gd name="f7" fmla="+- 0 0 -180"/>
                <a:gd name="f8" fmla="+- 0 0 -360"/>
                <a:gd name="f9" fmla="abs f3"/>
                <a:gd name="f10" fmla="abs f4"/>
                <a:gd name="f11" fmla="abs f5"/>
                <a:gd name="f12" fmla="*/ f7 f0 1"/>
                <a:gd name="f13" fmla="*/ f8 f0 1"/>
                <a:gd name="f14" fmla="?: f9 f3 1"/>
                <a:gd name="f15" fmla="?: f10 f4 1"/>
                <a:gd name="f16" fmla="?: f11 f5 1"/>
                <a:gd name="f17" fmla="*/ f12 1 f2"/>
                <a:gd name="f18" fmla="*/ f13 1 f2"/>
                <a:gd name="f19" fmla="*/ f14 1 21600"/>
                <a:gd name="f20" fmla="*/ f15 1 21600"/>
                <a:gd name="f21" fmla="*/ 21600 f14 1"/>
                <a:gd name="f22" fmla="*/ 21600 f15 1"/>
                <a:gd name="f23" fmla="+- f17 0 f1"/>
                <a:gd name="f24" fmla="+- f18 0 f1"/>
                <a:gd name="f25" fmla="min f20 f19"/>
                <a:gd name="f26" fmla="*/ f21 1 f16"/>
                <a:gd name="f27" fmla="*/ f22 1 f16"/>
                <a:gd name="f28" fmla="val f26"/>
                <a:gd name="f29" fmla="val f27"/>
                <a:gd name="f30" fmla="*/ f6 f25 1"/>
                <a:gd name="f31" fmla="*/ f28 f25 1"/>
                <a:gd name="f32" fmla="*/ f29 f2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23">
                  <a:pos x="f30" y="f30"/>
                </a:cxn>
                <a:cxn ang="f24">
                  <a:pos x="f31" y="f32"/>
                </a:cxn>
              </a:cxnLst>
              <a:rect l="f30" t="f30" r="f31" b="f32"/>
              <a:pathLst>
                <a:path>
                  <a:moveTo>
                    <a:pt x="f30" y="f30"/>
                  </a:moveTo>
                  <a:lnTo>
                    <a:pt x="f31" y="f32"/>
                  </a:lnTo>
                </a:path>
              </a:pathLst>
            </a:custGeom>
            <a:noFill/>
            <a:ln w="19046" cap="rnd">
              <a:solidFill>
                <a:srgbClr val="90C226"/>
              </a:solidFill>
              <a:prstDash val="solid"/>
              <a:miter/>
            </a:ln>
          </p:spPr>
          <p:txBody>
            <a:bodyPr vert="horz" wrap="square" lIns="0" tIns="0" rIns="0" bIns="0" anchor="t" anchorCtr="0" compatLnSpc="1">
              <a:noAutofit/>
            </a:bodyPr>
            <a:lstStyle/>
            <a:p>
              <a:pPr marL="0" marR="0" lvl="0" indent="0" algn="l" defTabSz="914400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GB" sz="1800" b="0" i="0" u="none" strike="noStrike" kern="1200" cap="none" spc="0" baseline="0">
                <a:solidFill>
                  <a:srgbClr val="000000"/>
                </a:solidFill>
                <a:uFillTx/>
                <a:latin typeface="Aptos"/>
              </a:endParaRPr>
            </a:p>
          </p:txBody>
        </p:sp>
        <p:sp>
          <p:nvSpPr>
            <p:cNvPr id="16" name="Free-form: Shape 15">
              <a:extLst>
                <a:ext uri="{FF2B5EF4-FFF2-40B4-BE49-F238E27FC236}">
                  <a16:creationId xmlns:a16="http://schemas.microsoft.com/office/drawing/2014/main" id="{307A694B-E677-3782-BE1B-CABCF3A5FE6E}"/>
                </a:ext>
              </a:extLst>
            </p:cNvPr>
            <p:cNvSpPr/>
            <p:nvPr/>
          </p:nvSpPr>
          <p:spPr>
            <a:xfrm>
              <a:off x="1396846" y="6150528"/>
              <a:ext cx="7709480" cy="572322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709482"/>
                <a:gd name="f7" fmla="val 572324"/>
                <a:gd name="f8" fmla="+- 0 0 -90"/>
                <a:gd name="f9" fmla="*/ f3 1 7709482"/>
                <a:gd name="f10" fmla="*/ f4 1 572324"/>
                <a:gd name="f11" fmla="+- f7 0 f5"/>
                <a:gd name="f12" fmla="+- f6 0 f5"/>
                <a:gd name="f13" fmla="*/ f8 f0 1"/>
                <a:gd name="f14" fmla="*/ f12 1 7709482"/>
                <a:gd name="f15" fmla="*/ f11 1 572324"/>
                <a:gd name="f16" fmla="*/ 0 f12 1"/>
                <a:gd name="f17" fmla="*/ 0 f11 1"/>
                <a:gd name="f18" fmla="*/ 7709482 f12 1"/>
                <a:gd name="f19" fmla="*/ 572324 f11 1"/>
                <a:gd name="f20" fmla="*/ f13 1 f2"/>
                <a:gd name="f21" fmla="*/ f16 1 7709482"/>
                <a:gd name="f22" fmla="*/ f17 1 572324"/>
                <a:gd name="f23" fmla="*/ f18 1 7709482"/>
                <a:gd name="f24" fmla="*/ f19 1 572324"/>
                <a:gd name="f25" fmla="*/ f5 1 f14"/>
                <a:gd name="f26" fmla="*/ f6 1 f14"/>
                <a:gd name="f27" fmla="*/ f5 1 f15"/>
                <a:gd name="f28" fmla="*/ f7 1 f15"/>
                <a:gd name="f29" fmla="+- f20 0 f1"/>
                <a:gd name="f30" fmla="*/ f21 1 f14"/>
                <a:gd name="f31" fmla="*/ f22 1 f15"/>
                <a:gd name="f32" fmla="*/ f23 1 f14"/>
                <a:gd name="f33" fmla="*/ f24 1 f15"/>
                <a:gd name="f34" fmla="*/ f25 f9 1"/>
                <a:gd name="f35" fmla="*/ f26 f9 1"/>
                <a:gd name="f36" fmla="*/ f28 f10 1"/>
                <a:gd name="f37" fmla="*/ f27 f10 1"/>
                <a:gd name="f38" fmla="*/ f30 f9 1"/>
                <a:gd name="f39" fmla="*/ f31 f10 1"/>
                <a:gd name="f40" fmla="*/ f32 f9 1"/>
                <a:gd name="f41" fmla="*/ f33 f10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29">
                  <a:pos x="f38" y="f39"/>
                </a:cxn>
                <a:cxn ang="f29">
                  <a:pos x="f40" y="f39"/>
                </a:cxn>
                <a:cxn ang="f29">
                  <a:pos x="f40" y="f41"/>
                </a:cxn>
                <a:cxn ang="f29">
                  <a:pos x="f38" y="f41"/>
                </a:cxn>
                <a:cxn ang="f29">
                  <a:pos x="f38" y="f39"/>
                </a:cxn>
              </a:cxnLst>
              <a:rect l="f34" t="f37" r="f35" b="f36"/>
              <a:pathLst>
                <a:path w="7709482" h="572324">
                  <a:moveTo>
                    <a:pt x="f5" y="f5"/>
                  </a:moveTo>
                  <a:lnTo>
                    <a:pt x="f6" y="f5"/>
                  </a:lnTo>
                  <a:lnTo>
                    <a:pt x="f6" y="f7"/>
                  </a:lnTo>
                  <a:lnTo>
                    <a:pt x="f5" y="f7"/>
                  </a:lnTo>
                  <a:lnTo>
                    <a:pt x="f5" y="f5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60963" tIns="60963" rIns="60963" bIns="60963" anchor="t" anchorCtr="0" compatLnSpc="1">
              <a:noAutofit/>
            </a:bodyPr>
            <a:lstStyle/>
            <a:p>
              <a:pPr marL="0" marR="0" lvl="0" indent="0" algn="l" defTabSz="711202" rtl="0" fontAlgn="auto" hangingPunct="1">
                <a:lnSpc>
                  <a:spcPct val="90000"/>
                </a:lnSpc>
                <a:spcBef>
                  <a:spcPts val="0"/>
                </a:spcBef>
                <a:spcAft>
                  <a:spcPts val="70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r>
                <a:rPr lang="en-GB" sz="1600" b="0" i="0" u="none" strike="noStrike" kern="1200" cap="none" spc="0" baseline="0">
                  <a:solidFill>
                    <a:srgbClr val="000000"/>
                  </a:solidFill>
                  <a:uFillTx/>
                  <a:latin typeface="Trebuchet MS"/>
                </a:rPr>
                <a:t>This presentation focuses on how these skills improve teamwork and reduce stress in the workplace.</a:t>
              </a:r>
              <a:r>
                <a:rPr lang="en-GB" sz="1600" b="1" i="0" u="none" strike="noStrike" kern="1200" cap="none" spc="0" baseline="0">
                  <a:solidFill>
                    <a:srgbClr val="000000"/>
                  </a:solidFill>
                  <a:uFillTx/>
                  <a:latin typeface="Trebuchet MS"/>
                </a:rPr>
                <a:t>       </a:t>
              </a:r>
              <a:endParaRPr lang="en-US" sz="1600" b="0" i="0" u="none" strike="noStrike" kern="1200" cap="none" spc="0" baseline="0">
                <a:solidFill>
                  <a:srgbClr val="000000"/>
                </a:solidFill>
                <a:uFillTx/>
                <a:latin typeface="Trebuchet MS"/>
              </a:endParaRPr>
            </a:p>
          </p:txBody>
        </p:sp>
      </p:grpSp>
      <p:pic>
        <p:nvPicPr>
          <p:cNvPr id="18" name="Picture 17">
            <a:extLst>
              <a:ext uri="{FF2B5EF4-FFF2-40B4-BE49-F238E27FC236}">
                <a16:creationId xmlns:a16="http://schemas.microsoft.com/office/drawing/2014/main" id="{DCB2A159-6DE5-2B4E-3804-8251C6B6A375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4"/>
              </a:ext>
            </a:extLst>
          </a:blip>
          <a:stretch>
            <a:fillRect/>
          </a:stretch>
        </p:blipFill>
        <p:spPr>
          <a:xfrm>
            <a:off x="8112154" y="4177720"/>
            <a:ext cx="4079846" cy="2680280"/>
          </a:xfrm>
          <a:prstGeom prst="rect">
            <a:avLst/>
          </a:prstGeom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B724298-E42D-1061-D578-32FDA8BE178A}"/>
              </a:ext>
            </a:extLst>
          </p:cNvPr>
          <p:cNvSpPr txBox="1">
            <a:spLocks noGrp="1"/>
          </p:cNvSpPr>
          <p:nvPr>
            <p:ph type="ctrTitle"/>
          </p:nvPr>
        </p:nvSpPr>
        <p:spPr>
          <a:xfrm>
            <a:off x="677987" y="465592"/>
            <a:ext cx="7766931" cy="2181136"/>
          </a:xfrm>
        </p:spPr>
        <p:txBody>
          <a:bodyPr/>
          <a:lstStyle/>
          <a:p>
            <a:pPr lvl="0" algn="l"/>
            <a:r>
              <a:rPr lang="en-GB" sz="2400" b="1">
                <a:solidFill>
                  <a:srgbClr val="222222"/>
                </a:solidFill>
                <a:latin typeface="Arial" pitchFamily="34"/>
              </a:rPr>
              <a:t>Reward &amp; Recognition</a:t>
            </a:r>
            <a:br>
              <a:rPr lang="en-GB" sz="2400" b="1">
                <a:solidFill>
                  <a:srgbClr val="222222"/>
                </a:solidFill>
                <a:latin typeface="Arial" pitchFamily="34"/>
              </a:rPr>
            </a:br>
            <a:br>
              <a:rPr lang="en-GB" sz="2400">
                <a:solidFill>
                  <a:srgbClr val="222222"/>
                </a:solidFill>
                <a:latin typeface="Arial" pitchFamily="34"/>
              </a:rPr>
            </a:br>
            <a:r>
              <a:rPr lang="en-GB" sz="2400" b="1">
                <a:solidFill>
                  <a:srgbClr val="222222"/>
                </a:solidFill>
                <a:latin typeface="Arial" pitchFamily="34"/>
              </a:rPr>
              <a:t>What it means: </a:t>
            </a:r>
            <a:br>
              <a:rPr lang="en-GB" sz="2400">
                <a:solidFill>
                  <a:srgbClr val="222222"/>
                </a:solidFill>
                <a:latin typeface="Arial" pitchFamily="34"/>
              </a:rPr>
            </a:br>
            <a:r>
              <a:rPr lang="en-GB" sz="2400">
                <a:solidFill>
                  <a:srgbClr val="222222"/>
                </a:solidFill>
                <a:latin typeface="Arial" pitchFamily="34"/>
              </a:rPr>
              <a:t>Reward and recognition show appreciation for good work, performance and positive behaviour.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F1C84510-D28F-8468-82A5-F38615A5669E}"/>
              </a:ext>
            </a:extLst>
          </p:cNvPr>
          <p:cNvSpPr txBox="1">
            <a:spLocks noGrp="1"/>
          </p:cNvSpPr>
          <p:nvPr>
            <p:ph type="subTitle" idx="1"/>
          </p:nvPr>
        </p:nvSpPr>
        <p:spPr>
          <a:xfrm>
            <a:off x="752059" y="2734811"/>
            <a:ext cx="7766931" cy="4001549"/>
          </a:xfrm>
        </p:spPr>
        <p:txBody>
          <a:bodyPr/>
          <a:lstStyle/>
          <a:p>
            <a:pPr lvl="0" algn="l">
              <a:lnSpc>
                <a:spcPct val="80000"/>
              </a:lnSpc>
            </a:pPr>
            <a:r>
              <a:rPr lang="en-GB" sz="1800" b="1" dirty="0">
                <a:solidFill>
                  <a:srgbClr val="222222"/>
                </a:solidFill>
                <a:latin typeface="Arial" pitchFamily="34"/>
              </a:rPr>
              <a:t>Why it matters:</a:t>
            </a:r>
            <a:endParaRPr lang="en-GB" sz="1800" dirty="0">
              <a:solidFill>
                <a:srgbClr val="222222"/>
              </a:solidFill>
              <a:latin typeface="Arial" pitchFamily="34"/>
            </a:endParaRPr>
          </a:p>
          <a:p>
            <a:pPr lvl="0" algn="l">
              <a:lnSpc>
                <a:spcPct val="80000"/>
              </a:lnSpc>
              <a:buFont typeface="Arial" pitchFamily="34"/>
              <a:buChar char="•"/>
            </a:pPr>
            <a:r>
              <a:rPr lang="en-GB" sz="1800" dirty="0">
                <a:solidFill>
                  <a:srgbClr val="222222"/>
                </a:solidFill>
                <a:latin typeface="Arial" pitchFamily="34"/>
              </a:rPr>
              <a:t>Helps meet Maslow’s “esteem” and “belonging” needs, making people feel valued (Green, 2020).</a:t>
            </a:r>
          </a:p>
          <a:p>
            <a:pPr lvl="0" algn="l">
              <a:lnSpc>
                <a:spcPct val="80000"/>
              </a:lnSpc>
              <a:buFont typeface="Arial" pitchFamily="34"/>
              <a:buChar char="•"/>
            </a:pPr>
            <a:r>
              <a:rPr lang="en-GB" sz="1800" dirty="0">
                <a:solidFill>
                  <a:srgbClr val="222222"/>
                </a:solidFill>
                <a:latin typeface="Arial" pitchFamily="34"/>
              </a:rPr>
              <a:t>Increases motivation and job satisfaction (Herzberg, 2021).</a:t>
            </a:r>
          </a:p>
          <a:p>
            <a:pPr lvl="0" algn="l">
              <a:lnSpc>
                <a:spcPct val="80000"/>
              </a:lnSpc>
              <a:buFont typeface="Arial" pitchFamily="34"/>
              <a:buChar char="•"/>
            </a:pPr>
            <a:r>
              <a:rPr lang="en-GB" sz="1800" dirty="0">
                <a:solidFill>
                  <a:srgbClr val="222222"/>
                </a:solidFill>
                <a:latin typeface="Arial" pitchFamily="34"/>
              </a:rPr>
              <a:t>Creates a positive team culture where people support each other.</a:t>
            </a:r>
          </a:p>
          <a:p>
            <a:pPr lvl="0" algn="l">
              <a:lnSpc>
                <a:spcPct val="80000"/>
              </a:lnSpc>
            </a:pPr>
            <a:r>
              <a:rPr lang="en-GB" sz="1800" b="1" dirty="0">
                <a:solidFill>
                  <a:srgbClr val="222222"/>
                </a:solidFill>
                <a:latin typeface="Arial" pitchFamily="34"/>
              </a:rPr>
              <a:t>Examples:</a:t>
            </a:r>
            <a:endParaRPr lang="en-GB" sz="1800" dirty="0">
              <a:solidFill>
                <a:srgbClr val="222222"/>
              </a:solidFill>
              <a:latin typeface="Arial" pitchFamily="34"/>
            </a:endParaRPr>
          </a:p>
          <a:p>
            <a:pPr lvl="0" algn="l">
              <a:lnSpc>
                <a:spcPct val="80000"/>
              </a:lnSpc>
              <a:buFont typeface="Arial" pitchFamily="34"/>
              <a:buChar char="•"/>
            </a:pPr>
            <a:r>
              <a:rPr lang="en-GB" sz="1800" dirty="0">
                <a:solidFill>
                  <a:srgbClr val="222222"/>
                </a:solidFill>
                <a:latin typeface="Arial" pitchFamily="34"/>
              </a:rPr>
              <a:t>Verbal praise</a:t>
            </a:r>
          </a:p>
          <a:p>
            <a:pPr lvl="0" algn="l">
              <a:lnSpc>
                <a:spcPct val="80000"/>
              </a:lnSpc>
              <a:buFont typeface="Arial" pitchFamily="34"/>
              <a:buChar char="•"/>
            </a:pPr>
            <a:r>
              <a:rPr lang="en-GB" sz="1800" dirty="0">
                <a:solidFill>
                  <a:srgbClr val="222222"/>
                </a:solidFill>
                <a:latin typeface="Arial" pitchFamily="34"/>
              </a:rPr>
              <a:t>Positive feedback</a:t>
            </a:r>
          </a:p>
          <a:p>
            <a:pPr lvl="0" algn="l">
              <a:lnSpc>
                <a:spcPct val="80000"/>
              </a:lnSpc>
              <a:buFont typeface="Arial" pitchFamily="34"/>
              <a:buChar char="•"/>
            </a:pPr>
            <a:r>
              <a:rPr lang="en-GB" sz="1800" dirty="0">
                <a:solidFill>
                  <a:srgbClr val="222222"/>
                </a:solidFill>
                <a:latin typeface="Arial" pitchFamily="34"/>
              </a:rPr>
              <a:t>Highlighting good performance in team meetings</a:t>
            </a:r>
          </a:p>
          <a:p>
            <a:pPr lvl="0" algn="l">
              <a:lnSpc>
                <a:spcPct val="80000"/>
              </a:lnSpc>
              <a:buFont typeface="Arial" pitchFamily="34"/>
              <a:buChar char="•"/>
            </a:pPr>
            <a:r>
              <a:rPr lang="en-GB" sz="1800" dirty="0">
                <a:solidFill>
                  <a:srgbClr val="222222"/>
                </a:solidFill>
                <a:latin typeface="Arial" pitchFamily="34"/>
              </a:rPr>
              <a:t>Small rewards or appreciation messages</a:t>
            </a:r>
          </a:p>
          <a:p>
            <a:pPr lvl="0" algn="l">
              <a:lnSpc>
                <a:spcPct val="80000"/>
              </a:lnSpc>
            </a:pPr>
            <a:r>
              <a:rPr lang="en-GB" sz="1800" b="1" dirty="0">
                <a:solidFill>
                  <a:srgbClr val="222222"/>
                </a:solidFill>
                <a:latin typeface="Arial" pitchFamily="34"/>
              </a:rPr>
              <a:t>Impact:</a:t>
            </a:r>
            <a:br>
              <a:rPr lang="en-GB" sz="1800" dirty="0">
                <a:solidFill>
                  <a:srgbClr val="222222"/>
                </a:solidFill>
                <a:latin typeface="Arial" pitchFamily="34"/>
              </a:rPr>
            </a:br>
            <a:r>
              <a:rPr lang="en-GB" sz="1800" dirty="0">
                <a:solidFill>
                  <a:srgbClr val="222222"/>
                </a:solidFill>
                <a:latin typeface="Arial" pitchFamily="34"/>
              </a:rPr>
              <a:t>Better morale → better teamwork → better customer service.</a:t>
            </a:r>
          </a:p>
          <a:p>
            <a:pPr lvl="0">
              <a:lnSpc>
                <a:spcPct val="80000"/>
              </a:lnSpc>
            </a:pPr>
            <a:endParaRPr lang="en-GB" sz="1500" dirty="0"/>
          </a:p>
        </p:txBody>
      </p:sp>
      <p:pic>
        <p:nvPicPr>
          <p:cNvPr id="4" name="Picture 4">
            <a:extLst>
              <a:ext uri="{FF2B5EF4-FFF2-40B4-BE49-F238E27FC236}">
                <a16:creationId xmlns:a16="http://schemas.microsoft.com/office/drawing/2014/main" id="{6B445AFA-5AD3-5B4A-E40E-7E40C931599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932569" y="0"/>
            <a:ext cx="2259427" cy="1904996"/>
          </a:xfrm>
          <a:prstGeom prst="rect">
            <a:avLst/>
          </a:prstGeom>
          <a:noFill/>
          <a:ln cap="flat">
            <a:noFill/>
          </a:ln>
        </p:spPr>
      </p:pic>
      <p:pic>
        <p:nvPicPr>
          <p:cNvPr id="5" name="Picture 8" descr="A person holding a trophy and a trophy&#10;&#10;AI-generated content may be incorrect.">
            <a:extLst>
              <a:ext uri="{FF2B5EF4-FFF2-40B4-BE49-F238E27FC236}">
                <a16:creationId xmlns:a16="http://schemas.microsoft.com/office/drawing/2014/main" id="{B43CD8F0-58CA-8D2B-703E-FEF8FF0180F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444918" y="2055303"/>
            <a:ext cx="3747088" cy="4802696"/>
          </a:xfrm>
          <a:prstGeom prst="rect">
            <a:avLst/>
          </a:prstGeom>
          <a:noFill/>
          <a:ln cap="flat">
            <a:noFill/>
          </a:ln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2FF05D3-0457-334B-2D92-201F773B8622}"/>
              </a:ext>
            </a:extLst>
          </p:cNvPr>
          <p:cNvSpPr txBox="1">
            <a:spLocks noGrp="1"/>
          </p:cNvSpPr>
          <p:nvPr>
            <p:ph type="ctrTitle"/>
          </p:nvPr>
        </p:nvSpPr>
        <p:spPr>
          <a:xfrm>
            <a:off x="584279" y="763397"/>
            <a:ext cx="7766931" cy="1988189"/>
          </a:xfrm>
        </p:spPr>
        <p:txBody>
          <a:bodyPr/>
          <a:lstStyle/>
          <a:p>
            <a:pPr lvl="0" algn="l"/>
            <a:r>
              <a:rPr lang="en-GB" sz="2400" b="1" dirty="0">
                <a:solidFill>
                  <a:srgbClr val="222222"/>
                </a:solidFill>
                <a:latin typeface="Arial" pitchFamily="34"/>
              </a:rPr>
              <a:t>Delegation in Teamwork</a:t>
            </a:r>
            <a:br>
              <a:rPr lang="en-GB" sz="2400" b="1" dirty="0">
                <a:solidFill>
                  <a:srgbClr val="222222"/>
                </a:solidFill>
                <a:latin typeface="Arial" pitchFamily="34"/>
              </a:rPr>
            </a:br>
            <a:r>
              <a:rPr lang="en-GB" sz="2400" b="1" dirty="0">
                <a:solidFill>
                  <a:srgbClr val="222222"/>
                </a:solidFill>
                <a:latin typeface="Arial" pitchFamily="34"/>
              </a:rPr>
              <a:t>What delegation is:</a:t>
            </a:r>
            <a:br>
              <a:rPr lang="en-GB" sz="2400" b="1" dirty="0">
                <a:solidFill>
                  <a:srgbClr val="222222"/>
                </a:solidFill>
                <a:latin typeface="Arial" pitchFamily="34"/>
              </a:rPr>
            </a:br>
            <a:br>
              <a:rPr lang="en-GB" sz="2400" dirty="0">
                <a:solidFill>
                  <a:srgbClr val="222222"/>
                </a:solidFill>
                <a:latin typeface="Arial" pitchFamily="34"/>
              </a:rPr>
            </a:br>
            <a:r>
              <a:rPr lang="en-GB" sz="2400" dirty="0">
                <a:solidFill>
                  <a:srgbClr val="222222"/>
                </a:solidFill>
                <a:latin typeface="Arial" pitchFamily="34"/>
              </a:rPr>
              <a:t>Giving responsibility or tasks to team members based on their skills and strengths.</a:t>
            </a:r>
            <a:endParaRPr lang="en-GB" sz="2400" dirty="0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0D65CD67-27BB-6550-B38D-66221873A3B8}"/>
              </a:ext>
            </a:extLst>
          </p:cNvPr>
          <p:cNvSpPr txBox="1">
            <a:spLocks noGrp="1"/>
          </p:cNvSpPr>
          <p:nvPr>
            <p:ph type="subTitle" idx="1"/>
          </p:nvPr>
        </p:nvSpPr>
        <p:spPr>
          <a:xfrm>
            <a:off x="458444" y="3053593"/>
            <a:ext cx="7766931" cy="3426906"/>
          </a:xfrm>
        </p:spPr>
        <p:txBody>
          <a:bodyPr/>
          <a:lstStyle/>
          <a:p>
            <a:pPr lvl="0" algn="l">
              <a:lnSpc>
                <a:spcPct val="90000"/>
              </a:lnSpc>
            </a:pPr>
            <a:r>
              <a:rPr lang="en-GB" sz="1700" b="1" dirty="0">
                <a:solidFill>
                  <a:srgbClr val="222222"/>
                </a:solidFill>
                <a:latin typeface="Arial" pitchFamily="34"/>
              </a:rPr>
              <a:t>Why it matters:</a:t>
            </a:r>
            <a:endParaRPr lang="en-GB" sz="1700" dirty="0">
              <a:solidFill>
                <a:srgbClr val="222222"/>
              </a:solidFill>
              <a:latin typeface="Arial" pitchFamily="34"/>
            </a:endParaRPr>
          </a:p>
          <a:p>
            <a:pPr lvl="0" algn="l">
              <a:lnSpc>
                <a:spcPct val="90000"/>
              </a:lnSpc>
              <a:buFont typeface="Arial" pitchFamily="34"/>
              <a:buChar char="•"/>
            </a:pPr>
            <a:r>
              <a:rPr lang="en-GB" sz="1700" dirty="0">
                <a:solidFill>
                  <a:srgbClr val="222222"/>
                </a:solidFill>
                <a:latin typeface="Arial" pitchFamily="34"/>
              </a:rPr>
              <a:t>Builds trust within the team (Adair, 2020).</a:t>
            </a:r>
          </a:p>
          <a:p>
            <a:pPr lvl="0" algn="l">
              <a:lnSpc>
                <a:spcPct val="90000"/>
              </a:lnSpc>
              <a:buFont typeface="Arial" pitchFamily="34"/>
              <a:buChar char="•"/>
            </a:pPr>
            <a:r>
              <a:rPr lang="en-GB" sz="1700" dirty="0">
                <a:solidFill>
                  <a:srgbClr val="222222"/>
                </a:solidFill>
                <a:latin typeface="Arial" pitchFamily="34"/>
              </a:rPr>
              <a:t>Helps employees grow new skills and confidence (Northouse, 2021).</a:t>
            </a:r>
          </a:p>
          <a:p>
            <a:pPr lvl="0" algn="l">
              <a:lnSpc>
                <a:spcPct val="90000"/>
              </a:lnSpc>
              <a:buFont typeface="Arial" pitchFamily="34"/>
              <a:buChar char="•"/>
            </a:pPr>
            <a:r>
              <a:rPr lang="en-GB" sz="1700" dirty="0">
                <a:solidFill>
                  <a:srgbClr val="222222"/>
                </a:solidFill>
                <a:latin typeface="Arial" pitchFamily="34"/>
              </a:rPr>
              <a:t>Reduces workload stress on supervisors and improves teamwork efficiency.</a:t>
            </a:r>
          </a:p>
          <a:p>
            <a:pPr lvl="0" algn="l">
              <a:lnSpc>
                <a:spcPct val="90000"/>
              </a:lnSpc>
              <a:buFont typeface="Arial" pitchFamily="34"/>
              <a:buChar char="•"/>
            </a:pPr>
            <a:r>
              <a:rPr lang="en-GB" sz="1700" dirty="0">
                <a:solidFill>
                  <a:srgbClr val="222222"/>
                </a:solidFill>
                <a:latin typeface="Arial" pitchFamily="34"/>
              </a:rPr>
              <a:t>Improves time management during busy periods.</a:t>
            </a:r>
          </a:p>
          <a:p>
            <a:pPr lvl="0" algn="l">
              <a:lnSpc>
                <a:spcPct val="90000"/>
              </a:lnSpc>
            </a:pPr>
            <a:r>
              <a:rPr lang="en-GB" sz="1700" b="1" dirty="0">
                <a:solidFill>
                  <a:srgbClr val="222222"/>
                </a:solidFill>
                <a:latin typeface="Arial" pitchFamily="34"/>
              </a:rPr>
              <a:t>Examples in workplace:</a:t>
            </a:r>
            <a:endParaRPr lang="en-GB" sz="1700" dirty="0">
              <a:solidFill>
                <a:srgbClr val="222222"/>
              </a:solidFill>
              <a:latin typeface="Arial" pitchFamily="34"/>
            </a:endParaRPr>
          </a:p>
          <a:p>
            <a:pPr lvl="0" algn="l">
              <a:lnSpc>
                <a:spcPct val="90000"/>
              </a:lnSpc>
              <a:buFont typeface="Arial" pitchFamily="34"/>
              <a:buChar char="•"/>
            </a:pPr>
            <a:r>
              <a:rPr lang="en-GB" sz="1700" dirty="0">
                <a:solidFill>
                  <a:srgbClr val="222222"/>
                </a:solidFill>
                <a:latin typeface="Arial" pitchFamily="34"/>
              </a:rPr>
              <a:t>Letting a skilled colleague handle colour-mixing</a:t>
            </a:r>
          </a:p>
          <a:p>
            <a:pPr lvl="0" algn="l">
              <a:lnSpc>
                <a:spcPct val="90000"/>
              </a:lnSpc>
              <a:buFont typeface="Arial" pitchFamily="34"/>
              <a:buChar char="•"/>
            </a:pPr>
            <a:r>
              <a:rPr lang="en-GB" sz="1700" dirty="0">
                <a:solidFill>
                  <a:srgbClr val="222222"/>
                </a:solidFill>
                <a:latin typeface="Arial" pitchFamily="34"/>
              </a:rPr>
              <a:t>Asking someone confident with customers to handle questions</a:t>
            </a:r>
          </a:p>
          <a:p>
            <a:pPr lvl="0" algn="l">
              <a:lnSpc>
                <a:spcPct val="90000"/>
              </a:lnSpc>
              <a:buFont typeface="Arial" pitchFamily="34"/>
              <a:buChar char="•"/>
            </a:pPr>
            <a:r>
              <a:rPr lang="en-GB" sz="1700" dirty="0">
                <a:solidFill>
                  <a:srgbClr val="222222"/>
                </a:solidFill>
                <a:latin typeface="Arial" pitchFamily="34"/>
              </a:rPr>
              <a:t>Sharing tasks fairly based on ability</a:t>
            </a:r>
          </a:p>
          <a:p>
            <a:pPr lvl="0">
              <a:lnSpc>
                <a:spcPct val="90000"/>
              </a:lnSpc>
            </a:pPr>
            <a:endParaRPr lang="en-GB" sz="1700" dirty="0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11AEF5D9-CFBC-AE98-332C-A10176D1900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845043" y="0"/>
            <a:ext cx="2346963" cy="2235195"/>
          </a:xfrm>
          <a:prstGeom prst="rect">
            <a:avLst/>
          </a:prstGeom>
          <a:noFill/>
          <a:ln cap="flat">
            <a:noFill/>
          </a:ln>
        </p:spPr>
      </p:pic>
      <p:pic>
        <p:nvPicPr>
          <p:cNvPr id="5" name="Picture 5">
            <a:extLst>
              <a:ext uri="{FF2B5EF4-FFF2-40B4-BE49-F238E27FC236}">
                <a16:creationId xmlns:a16="http://schemas.microsoft.com/office/drawing/2014/main" id="{D8DFD512-5590-A7C4-A447-77EDCA7182B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225375" y="3053593"/>
            <a:ext cx="3966631" cy="3804406"/>
          </a:xfrm>
          <a:prstGeom prst="rect">
            <a:avLst/>
          </a:prstGeom>
          <a:noFill/>
          <a:ln cap="flat">
            <a:noFill/>
          </a:ln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4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53F3C59-BE25-20FA-755D-054C119FC686}"/>
              </a:ext>
            </a:extLst>
          </p:cNvPr>
          <p:cNvSpPr txBox="1">
            <a:spLocks noGrp="1"/>
          </p:cNvSpPr>
          <p:nvPr>
            <p:ph type="title"/>
          </p:nvPr>
        </p:nvSpPr>
        <p:spPr/>
        <p:txBody>
          <a:bodyPr/>
          <a:lstStyle/>
          <a:p>
            <a:pPr lvl="0"/>
            <a:r>
              <a:rPr lang="en-GB" sz="2400" b="1">
                <a:solidFill>
                  <a:srgbClr val="222222"/>
                </a:solidFill>
                <a:latin typeface="Arial" pitchFamily="34"/>
              </a:rPr>
              <a:t>Conflict Management &amp; Resolution Strategies</a:t>
            </a:r>
            <a:br>
              <a:rPr lang="en-GB" sz="2400" b="1">
                <a:solidFill>
                  <a:srgbClr val="222222"/>
                </a:solidFill>
                <a:latin typeface="Arial" pitchFamily="34"/>
              </a:rPr>
            </a:br>
            <a:r>
              <a:rPr lang="en-GB" sz="2400" b="1">
                <a:solidFill>
                  <a:srgbClr val="222222"/>
                </a:solidFill>
                <a:latin typeface="Arial" pitchFamily="34"/>
              </a:rPr>
              <a:t>Why conflict happens:</a:t>
            </a:r>
            <a:br>
              <a:rPr lang="en-GB" sz="2400">
                <a:solidFill>
                  <a:srgbClr val="222222"/>
                </a:solidFill>
                <a:latin typeface="Arial" pitchFamily="34"/>
              </a:rPr>
            </a:br>
            <a:r>
              <a:rPr lang="en-GB" sz="2400">
                <a:solidFill>
                  <a:srgbClr val="222222"/>
                </a:solidFill>
                <a:latin typeface="Arial" pitchFamily="34"/>
              </a:rPr>
              <a:t>Busy environments, stress, misunderstandings, unclear roles.</a:t>
            </a:r>
            <a:endParaRPr lang="en-GB" sz="240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6E95404-A0DC-53FA-AFFF-41687962631B}"/>
              </a:ext>
            </a:extLst>
          </p:cNvPr>
          <p:cNvSpPr txBox="1">
            <a:spLocks noGrp="1"/>
          </p:cNvSpPr>
          <p:nvPr>
            <p:ph sz="half" idx="1"/>
          </p:nvPr>
        </p:nvSpPr>
        <p:spPr>
          <a:xfrm>
            <a:off x="25313" y="1884348"/>
            <a:ext cx="5181600" cy="4351338"/>
          </a:xfrm>
        </p:spPr>
        <p:txBody>
          <a:bodyPr>
            <a:normAutofit fontScale="92500" lnSpcReduction="20000"/>
          </a:bodyPr>
          <a:lstStyle/>
          <a:p>
            <a:pPr marL="0" lvl="0" indent="0">
              <a:buNone/>
            </a:pPr>
            <a:r>
              <a:rPr lang="en-GB" b="1" dirty="0"/>
              <a:t>Useful theory: Thomas-Kilmann Conflict Styles (Kilmann, 2021)</a:t>
            </a:r>
          </a:p>
          <a:p>
            <a:pPr lvl="0"/>
            <a:r>
              <a:rPr lang="en-GB" dirty="0"/>
              <a:t>Shark (Forcing) – pushing own way</a:t>
            </a:r>
          </a:p>
          <a:p>
            <a:pPr lvl="0"/>
            <a:r>
              <a:rPr lang="en-GB" dirty="0"/>
              <a:t>Turtle (Avoiding)</a:t>
            </a:r>
          </a:p>
          <a:p>
            <a:pPr lvl="0"/>
            <a:r>
              <a:rPr lang="en-GB" dirty="0"/>
              <a:t>Teddy Bear (Accommodating)</a:t>
            </a:r>
          </a:p>
          <a:p>
            <a:pPr lvl="0"/>
            <a:r>
              <a:rPr lang="en-GB" dirty="0"/>
              <a:t>Fox (Compromising)</a:t>
            </a:r>
          </a:p>
          <a:p>
            <a:pPr lvl="0"/>
            <a:r>
              <a:rPr lang="en-GB" dirty="0"/>
              <a:t>Owl (Collaborating) → </a:t>
            </a:r>
            <a:r>
              <a:rPr lang="en-GB" i="1" dirty="0"/>
              <a:t>best for teamwork</a:t>
            </a:r>
            <a:endParaRPr lang="en-GB" dirty="0"/>
          </a:p>
          <a:p>
            <a:pPr lvl="0"/>
            <a:endParaRPr lang="en-GB" dirty="0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96170AE7-5038-B026-0270-2DBD86F3EEC0}"/>
              </a:ext>
            </a:extLst>
          </p:cNvPr>
          <p:cNvSpPr txBox="1">
            <a:spLocks noGrp="1"/>
          </p:cNvSpPr>
          <p:nvPr>
            <p:ph sz="half" idx="2"/>
          </p:nvPr>
        </p:nvSpPr>
        <p:spPr>
          <a:xfrm>
            <a:off x="5093493" y="1825625"/>
            <a:ext cx="5181600" cy="4351338"/>
          </a:xfrm>
        </p:spPr>
        <p:txBody>
          <a:bodyPr>
            <a:normAutofit fontScale="92500" lnSpcReduction="20000"/>
          </a:bodyPr>
          <a:lstStyle/>
          <a:p>
            <a:pPr lvl="0">
              <a:buNone/>
            </a:pPr>
            <a:r>
              <a:rPr lang="en-GB" b="1" dirty="0">
                <a:solidFill>
                  <a:srgbClr val="222222"/>
                </a:solidFill>
                <a:latin typeface="Arial" pitchFamily="34"/>
              </a:rPr>
              <a:t>Best strategies for resolving conflict:</a:t>
            </a:r>
            <a:endParaRPr lang="en-GB" dirty="0">
              <a:solidFill>
                <a:srgbClr val="222222"/>
              </a:solidFill>
              <a:latin typeface="Arial" pitchFamily="34"/>
            </a:endParaRPr>
          </a:p>
          <a:p>
            <a:pPr lvl="0">
              <a:buFont typeface="Arial" pitchFamily="34"/>
              <a:buChar char="•"/>
            </a:pPr>
            <a:r>
              <a:rPr lang="en-GB" dirty="0">
                <a:solidFill>
                  <a:srgbClr val="222222"/>
                </a:solidFill>
                <a:latin typeface="Arial" pitchFamily="34"/>
              </a:rPr>
              <a:t>Use collaboration (Owl) instead of forcing</a:t>
            </a:r>
          </a:p>
          <a:p>
            <a:pPr lvl="0">
              <a:buFont typeface="Arial" pitchFamily="34"/>
              <a:buChar char="•"/>
            </a:pPr>
            <a:r>
              <a:rPr lang="en-GB" dirty="0">
                <a:solidFill>
                  <a:srgbClr val="222222"/>
                </a:solidFill>
                <a:latin typeface="Arial" pitchFamily="34"/>
              </a:rPr>
              <a:t>Active listening and clear communication</a:t>
            </a:r>
          </a:p>
          <a:p>
            <a:pPr lvl="0">
              <a:buFont typeface="Arial" pitchFamily="34"/>
              <a:buChar char="•"/>
            </a:pPr>
            <a:r>
              <a:rPr lang="en-GB" dirty="0">
                <a:solidFill>
                  <a:srgbClr val="222222"/>
                </a:solidFill>
                <a:latin typeface="Arial" pitchFamily="34"/>
              </a:rPr>
              <a:t>Staying in the “Adult” state of the PAC model to avoid emotional reactions (Larsen, 2023)</a:t>
            </a:r>
          </a:p>
          <a:p>
            <a:pPr lvl="0">
              <a:buFont typeface="Arial" pitchFamily="34"/>
              <a:buChar char="•"/>
            </a:pPr>
            <a:r>
              <a:rPr lang="en-GB" dirty="0">
                <a:solidFill>
                  <a:srgbClr val="222222"/>
                </a:solidFill>
                <a:latin typeface="Arial" pitchFamily="34"/>
              </a:rPr>
              <a:t>Recognising early signs of conflict and addressing them professionally</a:t>
            </a:r>
          </a:p>
          <a:p>
            <a:pPr lvl="0"/>
            <a:endParaRPr lang="en-GB" dirty="0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8580A0DB-0BF5-C077-BF87-E4A50CAF2BA4}"/>
              </a:ext>
            </a:extLst>
          </p:cNvPr>
          <p:cNvSpPr txBox="1"/>
          <p:nvPr/>
        </p:nvSpPr>
        <p:spPr>
          <a:xfrm>
            <a:off x="293618" y="5661878"/>
            <a:ext cx="8596667" cy="830997"/>
          </a:xfrm>
          <a:prstGeom prst="rect">
            <a:avLst/>
          </a:prstGeom>
          <a:noFill/>
          <a:ln cap="flat">
            <a:noFill/>
          </a:ln>
        </p:spPr>
        <p:txBody>
          <a:bodyPr vert="horz" wrap="square" lIns="91440" tIns="45720" rIns="91440" bIns="45720" anchor="t" anchorCtr="0" compatLnSpc="1">
            <a:spAutoFit/>
          </a:bodyPr>
          <a:lstStyle/>
          <a:p>
            <a:pPr marL="0" marR="0" lvl="0" indent="0" algn="l" defTabSz="4572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GB" sz="2400" b="1" i="0" u="none" strike="noStrike" kern="1200" cap="none" spc="0" baseline="0" dirty="0">
                <a:solidFill>
                  <a:srgbClr val="000000"/>
                </a:solidFill>
                <a:uFillTx/>
                <a:latin typeface="Trebuchet MS"/>
              </a:rPr>
              <a:t>Result:</a:t>
            </a:r>
            <a:br>
              <a:rPr lang="en-GB" sz="2400" b="0" i="0" u="none" strike="noStrike" kern="1200" cap="none" spc="0" baseline="0" dirty="0">
                <a:solidFill>
                  <a:srgbClr val="000000"/>
                </a:solidFill>
                <a:uFillTx/>
                <a:latin typeface="Trebuchet MS"/>
              </a:rPr>
            </a:br>
            <a:r>
              <a:rPr lang="en-GB" sz="2400" b="0" i="0" u="none" strike="noStrike" kern="1200" cap="none" spc="0" baseline="0" dirty="0">
                <a:solidFill>
                  <a:srgbClr val="000000"/>
                </a:solidFill>
                <a:uFillTx/>
                <a:latin typeface="Trebuchet MS"/>
              </a:rPr>
              <a:t>Better relationships, less stress, and stronger teamwork.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4739FF7F-FCA6-34B1-9515-A31AE008CD2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275093" y="0"/>
            <a:ext cx="1916913" cy="1825625"/>
          </a:xfrm>
          <a:prstGeom prst="rect">
            <a:avLst/>
          </a:prstGeom>
          <a:noFill/>
          <a:ln cap="flat">
            <a:noFill/>
          </a:ln>
        </p:spPr>
      </p:pic>
      <p:pic>
        <p:nvPicPr>
          <p:cNvPr id="7" name="Picture 7">
            <a:extLst>
              <a:ext uri="{FF2B5EF4-FFF2-40B4-BE49-F238E27FC236}">
                <a16:creationId xmlns:a16="http://schemas.microsoft.com/office/drawing/2014/main" id="{4597DEDB-C096-3AE8-7804-BDDD2F82996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706062" y="4134477"/>
            <a:ext cx="2460625" cy="2723523"/>
          </a:xfrm>
          <a:prstGeom prst="rect">
            <a:avLst/>
          </a:prstGeom>
          <a:noFill/>
          <a:ln cap="flat">
            <a:noFill/>
          </a:ln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5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765A4E1-0D58-B5D0-180C-969B2F113365}"/>
              </a:ext>
            </a:extLst>
          </p:cNvPr>
          <p:cNvSpPr txBox="1">
            <a:spLocks noGrp="1"/>
          </p:cNvSpPr>
          <p:nvPr>
            <p:ph type="title"/>
          </p:nvPr>
        </p:nvSpPr>
        <p:spPr>
          <a:xfrm>
            <a:off x="677332" y="609603"/>
            <a:ext cx="8596667" cy="833301"/>
          </a:xfrm>
        </p:spPr>
        <p:txBody>
          <a:bodyPr/>
          <a:lstStyle/>
          <a:p>
            <a:pPr lvl="0"/>
            <a:r>
              <a:rPr lang="en-GB" b="1">
                <a:solidFill>
                  <a:srgbClr val="222222"/>
                </a:solidFill>
                <a:latin typeface="Arial" pitchFamily="34"/>
              </a:rPr>
              <a:t>Building a Strong Team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FA9D5E8-B5AD-2FE5-B65B-BD6A17D38CD2}"/>
              </a:ext>
            </a:extLst>
          </p:cNvPr>
          <p:cNvSpPr txBox="1">
            <a:spLocks noGrp="1"/>
          </p:cNvSpPr>
          <p:nvPr>
            <p:ph idx="1"/>
          </p:nvPr>
        </p:nvSpPr>
        <p:spPr>
          <a:xfrm>
            <a:off x="56547" y="1809333"/>
            <a:ext cx="7980107" cy="4439064"/>
          </a:xfrm>
        </p:spPr>
        <p:txBody>
          <a:bodyPr>
            <a:normAutofit fontScale="85000" lnSpcReduction="20000"/>
          </a:bodyPr>
          <a:lstStyle/>
          <a:p>
            <a:pPr lvl="0">
              <a:buNone/>
            </a:pPr>
            <a:r>
              <a:rPr lang="en-GB" b="1" dirty="0">
                <a:solidFill>
                  <a:srgbClr val="222222"/>
                </a:solidFill>
                <a:latin typeface="Arial" pitchFamily="34"/>
              </a:rPr>
              <a:t>To improve teamwork, teams should:</a:t>
            </a:r>
            <a:endParaRPr lang="en-GB" dirty="0">
              <a:solidFill>
                <a:srgbClr val="222222"/>
              </a:solidFill>
              <a:latin typeface="Arial" pitchFamily="34"/>
            </a:endParaRPr>
          </a:p>
          <a:p>
            <a:pPr lvl="0">
              <a:buFont typeface="Arial" pitchFamily="34"/>
              <a:buChar char="•"/>
            </a:pPr>
            <a:r>
              <a:rPr lang="en-GB" dirty="0">
                <a:solidFill>
                  <a:srgbClr val="222222"/>
                </a:solidFill>
                <a:latin typeface="Arial" pitchFamily="34"/>
              </a:rPr>
              <a:t>Use reward and recognition to motivate and support people</a:t>
            </a:r>
          </a:p>
          <a:p>
            <a:pPr lvl="0">
              <a:buFont typeface="Arial" pitchFamily="34"/>
              <a:buChar char="•"/>
            </a:pPr>
            <a:r>
              <a:rPr lang="en-GB" dirty="0">
                <a:solidFill>
                  <a:srgbClr val="222222"/>
                </a:solidFill>
                <a:latin typeface="Arial" pitchFamily="34"/>
              </a:rPr>
              <a:t>Delegate tasks fairly and based on skill</a:t>
            </a:r>
          </a:p>
          <a:p>
            <a:pPr lvl="0">
              <a:buFont typeface="Arial" pitchFamily="34"/>
              <a:buChar char="•"/>
            </a:pPr>
            <a:r>
              <a:rPr lang="en-GB" dirty="0">
                <a:solidFill>
                  <a:srgbClr val="222222"/>
                </a:solidFill>
                <a:latin typeface="Arial" pitchFamily="34"/>
              </a:rPr>
              <a:t>Manage conflict early using collaboration and calm communication</a:t>
            </a:r>
          </a:p>
          <a:p>
            <a:pPr lvl="0">
              <a:buFont typeface="Arial" pitchFamily="34"/>
              <a:buChar char="•"/>
            </a:pPr>
            <a:r>
              <a:rPr lang="en-GB" dirty="0">
                <a:solidFill>
                  <a:srgbClr val="222222"/>
                </a:solidFill>
                <a:latin typeface="Arial" pitchFamily="34"/>
              </a:rPr>
              <a:t>Apply teamwork theories such as Maslow, Herzberg, Adair and Thomas-Kilmann</a:t>
            </a:r>
          </a:p>
          <a:p>
            <a:pPr lvl="0">
              <a:buFont typeface="Arial" pitchFamily="34"/>
              <a:buChar char="•"/>
            </a:pPr>
            <a:r>
              <a:rPr lang="en-GB" dirty="0">
                <a:solidFill>
                  <a:srgbClr val="222222"/>
                </a:solidFill>
                <a:latin typeface="Arial" pitchFamily="34"/>
              </a:rPr>
              <a:t>Encourage clear communication to avoid misunderstandings</a:t>
            </a:r>
          </a:p>
          <a:p>
            <a:pPr lvl="0">
              <a:buNone/>
            </a:pPr>
            <a:r>
              <a:rPr lang="en-GB" b="1" dirty="0">
                <a:solidFill>
                  <a:srgbClr val="222222"/>
                </a:solidFill>
                <a:latin typeface="Arial" pitchFamily="34"/>
              </a:rPr>
              <a:t>Overall message:</a:t>
            </a:r>
            <a:br>
              <a:rPr lang="en-GB" dirty="0">
                <a:solidFill>
                  <a:srgbClr val="222222"/>
                </a:solidFill>
                <a:latin typeface="Arial" pitchFamily="34"/>
              </a:rPr>
            </a:br>
            <a:r>
              <a:rPr lang="en-GB" dirty="0">
                <a:solidFill>
                  <a:srgbClr val="222222"/>
                </a:solidFill>
                <a:latin typeface="Arial" pitchFamily="34"/>
              </a:rPr>
              <a:t>Strong teamwork is created through respect, motivation, trust and good communication.</a:t>
            </a:r>
          </a:p>
          <a:p>
            <a:pPr marL="0" lvl="0" indent="0">
              <a:buNone/>
            </a:pPr>
            <a:endParaRPr lang="en-GB" dirty="0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67844A12-881D-343A-6DA0-9F9E06F3F98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845043" y="0"/>
            <a:ext cx="2346963" cy="2235195"/>
          </a:xfrm>
          <a:prstGeom prst="rect">
            <a:avLst/>
          </a:prstGeom>
          <a:noFill/>
          <a:ln cap="flat">
            <a:noFill/>
          </a:ln>
        </p:spPr>
      </p:pic>
      <p:pic>
        <p:nvPicPr>
          <p:cNvPr id="5" name="Picture 5">
            <a:extLst>
              <a:ext uri="{FF2B5EF4-FFF2-40B4-BE49-F238E27FC236}">
                <a16:creationId xmlns:a16="http://schemas.microsoft.com/office/drawing/2014/main" id="{0F6B7F24-DF63-2E42-39D0-96A073DD22E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412484" y="3429000"/>
            <a:ext cx="3779516" cy="3429000"/>
          </a:xfrm>
          <a:prstGeom prst="rect">
            <a:avLst/>
          </a:prstGeom>
          <a:noFill/>
          <a:ln cap="flat">
            <a:noFill/>
          </a:ln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6"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8">
            <a:extLst>
              <a:ext uri="{FF2B5EF4-FFF2-40B4-BE49-F238E27FC236}">
                <a16:creationId xmlns:a16="http://schemas.microsoft.com/office/drawing/2014/main" id="{8A89F9AB-6835-C62B-DB3C-0A8F667DEA94}"/>
              </a:ext>
            </a:extLst>
          </p:cNvPr>
          <p:cNvGrpSpPr/>
          <p:nvPr/>
        </p:nvGrpSpPr>
        <p:grpSpPr>
          <a:xfrm>
            <a:off x="0" y="-8467"/>
            <a:ext cx="12192005" cy="6866467"/>
            <a:chOff x="0" y="-8467"/>
            <a:chExt cx="12192005" cy="6866467"/>
          </a:xfrm>
        </p:grpSpPr>
        <p:cxnSp>
          <p:nvCxnSpPr>
            <p:cNvPr id="3" name="Straight Connector 9">
              <a:extLst>
                <a:ext uri="{FF2B5EF4-FFF2-40B4-BE49-F238E27FC236}">
                  <a16:creationId xmlns:a16="http://schemas.microsoft.com/office/drawing/2014/main" id="{60934B5C-3761-68DC-1245-F78BEC9ECD8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/>
            <p:nvPr/>
          </p:nvCxnSpPr>
          <p:spPr>
            <a:xfrm>
              <a:off x="9371008" y="0"/>
              <a:ext cx="1219207" cy="6858000"/>
            </a:xfrm>
            <a:prstGeom prst="straightConnector1">
              <a:avLst/>
            </a:prstGeom>
            <a:noFill/>
            <a:ln w="9528" cap="rnd">
              <a:solidFill>
                <a:srgbClr val="BFBFBF"/>
              </a:solidFill>
              <a:prstDash val="solid"/>
              <a:miter/>
            </a:ln>
          </p:spPr>
        </p:cxnSp>
        <p:cxnSp>
          <p:nvCxnSpPr>
            <p:cNvPr id="4" name="Straight Connector 10">
              <a:extLst>
                <a:ext uri="{FF2B5EF4-FFF2-40B4-BE49-F238E27FC236}">
                  <a16:creationId xmlns:a16="http://schemas.microsoft.com/office/drawing/2014/main" id="{3A23B1AA-8BF8-AF60-D9D2-6D9F4F5E786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/>
            <p:nvPr/>
          </p:nvCxnSpPr>
          <p:spPr>
            <a:xfrm flipH="1">
              <a:off x="7425266" y="3681410"/>
              <a:ext cx="4763557" cy="3176590"/>
            </a:xfrm>
            <a:prstGeom prst="straightConnector1">
              <a:avLst/>
            </a:prstGeom>
            <a:noFill/>
            <a:ln w="9528" cap="rnd">
              <a:solidFill>
                <a:srgbClr val="D9D9D9"/>
              </a:solidFill>
              <a:prstDash val="solid"/>
              <a:miter/>
            </a:ln>
          </p:spPr>
        </p:cxnSp>
        <p:sp>
          <p:nvSpPr>
            <p:cNvPr id="5" name="Rectangle 23">
              <a:extLst>
                <a:ext uri="{FF2B5EF4-FFF2-40B4-BE49-F238E27FC236}">
                  <a16:creationId xmlns:a16="http://schemas.microsoft.com/office/drawing/2014/main" id="{6884E21E-AA0A-B544-4561-0D8BF6E7944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/>
          </p:nvSpPr>
          <p:spPr>
            <a:xfrm>
              <a:off x="9181472" y="-8467"/>
              <a:ext cx="3007351" cy="6866467"/>
            </a:xfrm>
            <a:custGeom>
              <a:avLst/>
              <a:gdLst>
                <a:gd name="f0" fmla="val w"/>
                <a:gd name="f1" fmla="val h"/>
                <a:gd name="f2" fmla="val 0"/>
                <a:gd name="f3" fmla="val 3007349"/>
                <a:gd name="f4" fmla="val 6866467"/>
                <a:gd name="f5" fmla="val 2045532"/>
                <a:gd name="f6" fmla="*/ f0 1 3007349"/>
                <a:gd name="f7" fmla="*/ f1 1 6866467"/>
                <a:gd name="f8" fmla="+- f4 0 f2"/>
                <a:gd name="f9" fmla="+- f3 0 f2"/>
                <a:gd name="f10" fmla="*/ f9 1 3007349"/>
                <a:gd name="f11" fmla="*/ f8 1 6866467"/>
                <a:gd name="f12" fmla="*/ f2 1 f10"/>
                <a:gd name="f13" fmla="*/ f3 1 f10"/>
                <a:gd name="f14" fmla="*/ f2 1 f11"/>
                <a:gd name="f15" fmla="*/ f4 1 f11"/>
                <a:gd name="f16" fmla="*/ f12 f6 1"/>
                <a:gd name="f17" fmla="*/ f13 f6 1"/>
                <a:gd name="f18" fmla="*/ f15 f7 1"/>
                <a:gd name="f19" fmla="*/ f14 f7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</a:cxnLst>
              <a:rect l="f16" t="f19" r="f17" b="f18"/>
              <a:pathLst>
                <a:path w="3007349" h="6866467">
                  <a:moveTo>
                    <a:pt x="f5" y="f2"/>
                  </a:moveTo>
                  <a:lnTo>
                    <a:pt x="f3" y="f2"/>
                  </a:lnTo>
                  <a:lnTo>
                    <a:pt x="f3" y="f4"/>
                  </a:lnTo>
                  <a:lnTo>
                    <a:pt x="f2" y="f4"/>
                  </a:lnTo>
                  <a:lnTo>
                    <a:pt x="f5" y="f2"/>
                  </a:lnTo>
                  <a:close/>
                </a:path>
              </a:pathLst>
            </a:custGeom>
            <a:solidFill>
              <a:srgbClr val="90C226">
                <a:alpha val="30000"/>
              </a:srgbClr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t" anchorCtr="0" compatLnSpc="1">
              <a:noAutofit/>
            </a:bodyPr>
            <a:lstStyle/>
            <a:p>
              <a:pPr marL="0" marR="0" lvl="0" indent="0" algn="l" defTabSz="457200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GB" sz="1800" b="0" i="0" u="none" strike="noStrike" kern="1200" cap="none" spc="0" baseline="0">
                <a:solidFill>
                  <a:srgbClr val="FFFFFF"/>
                </a:solidFill>
                <a:uFillTx/>
                <a:latin typeface="Trebuchet MS"/>
              </a:endParaRPr>
            </a:p>
          </p:txBody>
        </p:sp>
        <p:sp>
          <p:nvSpPr>
            <p:cNvPr id="6" name="Rectangle 25">
              <a:extLst>
                <a:ext uri="{FF2B5EF4-FFF2-40B4-BE49-F238E27FC236}">
                  <a16:creationId xmlns:a16="http://schemas.microsoft.com/office/drawing/2014/main" id="{5826AC55-0DEF-5B65-40D5-EC4E3FBD9B6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/>
          </p:nvSpPr>
          <p:spPr>
            <a:xfrm>
              <a:off x="9603440" y="-8467"/>
              <a:ext cx="2588556" cy="6866467"/>
            </a:xfrm>
            <a:custGeom>
              <a:avLst/>
              <a:gdLst>
                <a:gd name="f0" fmla="val w"/>
                <a:gd name="f1" fmla="val h"/>
                <a:gd name="f2" fmla="val 0"/>
                <a:gd name="f3" fmla="val 2573311"/>
                <a:gd name="f4" fmla="val 6866467"/>
                <a:gd name="f5" fmla="val 1202336"/>
                <a:gd name="f6" fmla="*/ f0 1 2573311"/>
                <a:gd name="f7" fmla="*/ f1 1 6866467"/>
                <a:gd name="f8" fmla="+- f4 0 f2"/>
                <a:gd name="f9" fmla="+- f3 0 f2"/>
                <a:gd name="f10" fmla="*/ f9 1 2573311"/>
                <a:gd name="f11" fmla="*/ f8 1 6866467"/>
                <a:gd name="f12" fmla="*/ f2 1 f10"/>
                <a:gd name="f13" fmla="*/ f3 1 f10"/>
                <a:gd name="f14" fmla="*/ f2 1 f11"/>
                <a:gd name="f15" fmla="*/ f4 1 f11"/>
                <a:gd name="f16" fmla="*/ f12 f6 1"/>
                <a:gd name="f17" fmla="*/ f13 f6 1"/>
                <a:gd name="f18" fmla="*/ f15 f7 1"/>
                <a:gd name="f19" fmla="*/ f14 f7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</a:cxnLst>
              <a:rect l="f16" t="f19" r="f17" b="f18"/>
              <a:pathLst>
                <a:path w="2573311" h="6866467">
                  <a:moveTo>
                    <a:pt x="f2" y="f2"/>
                  </a:moveTo>
                  <a:lnTo>
                    <a:pt x="f3" y="f2"/>
                  </a:lnTo>
                  <a:lnTo>
                    <a:pt x="f3" y="f4"/>
                  </a:lnTo>
                  <a:lnTo>
                    <a:pt x="f5" y="f4"/>
                  </a:lnTo>
                  <a:lnTo>
                    <a:pt x="f2" y="f2"/>
                  </a:lnTo>
                  <a:close/>
                </a:path>
              </a:pathLst>
            </a:custGeom>
            <a:solidFill>
              <a:srgbClr val="90C226">
                <a:alpha val="20000"/>
              </a:srgbClr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t" anchorCtr="0" compatLnSpc="1">
              <a:noAutofit/>
            </a:bodyPr>
            <a:lstStyle/>
            <a:p>
              <a:pPr marL="0" marR="0" lvl="0" indent="0" algn="l" defTabSz="457200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GB" sz="1800" b="0" i="0" u="none" strike="noStrike" kern="1200" cap="none" spc="0" baseline="0">
                <a:solidFill>
                  <a:srgbClr val="FFFFFF"/>
                </a:solidFill>
                <a:uFillTx/>
                <a:latin typeface="Trebuchet MS"/>
              </a:endParaRPr>
            </a:p>
          </p:txBody>
        </p:sp>
        <p:sp>
          <p:nvSpPr>
            <p:cNvPr id="7" name="Isosceles Triangle 13">
              <a:extLst>
                <a:ext uri="{FF2B5EF4-FFF2-40B4-BE49-F238E27FC236}">
                  <a16:creationId xmlns:a16="http://schemas.microsoft.com/office/drawing/2014/main" id="{881D2B73-D0C1-F463-FAEF-9E253A32189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/>
          </p:nvSpPr>
          <p:spPr>
            <a:xfrm>
              <a:off x="8932334" y="3047996"/>
              <a:ext cx="3259671" cy="3810003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ss"/>
                <a:gd name="f6" fmla="val 0"/>
                <a:gd name="f7" fmla="val 100000"/>
                <a:gd name="f8" fmla="+- 0 0 -360"/>
                <a:gd name="f9" fmla="+- 0 0 -270"/>
                <a:gd name="f10" fmla="+- 0 0 -180"/>
                <a:gd name="f11" fmla="+- 0 0 -90"/>
                <a:gd name="f12" fmla="abs f3"/>
                <a:gd name="f13" fmla="abs f4"/>
                <a:gd name="f14" fmla="abs f5"/>
                <a:gd name="f15" fmla="*/ f8 f0 1"/>
                <a:gd name="f16" fmla="*/ f9 f0 1"/>
                <a:gd name="f17" fmla="*/ f10 f0 1"/>
                <a:gd name="f18" fmla="*/ f11 f0 1"/>
                <a:gd name="f19" fmla="?: f12 f3 1"/>
                <a:gd name="f20" fmla="?: f13 f4 1"/>
                <a:gd name="f21" fmla="?: f14 f5 1"/>
                <a:gd name="f22" fmla="*/ f15 1 f2"/>
                <a:gd name="f23" fmla="*/ f16 1 f2"/>
                <a:gd name="f24" fmla="*/ f17 1 f2"/>
                <a:gd name="f25" fmla="*/ f18 1 f2"/>
                <a:gd name="f26" fmla="*/ f19 1 21600"/>
                <a:gd name="f27" fmla="*/ f20 1 21600"/>
                <a:gd name="f28" fmla="*/ 21600 f19 1"/>
                <a:gd name="f29" fmla="*/ 21600 f20 1"/>
                <a:gd name="f30" fmla="+- f22 0 f1"/>
                <a:gd name="f31" fmla="+- f23 0 f1"/>
                <a:gd name="f32" fmla="+- f24 0 f1"/>
                <a:gd name="f33" fmla="+- f25 0 f1"/>
                <a:gd name="f34" fmla="min f27 f26"/>
                <a:gd name="f35" fmla="*/ f28 1 f21"/>
                <a:gd name="f36" fmla="*/ f29 1 f21"/>
                <a:gd name="f37" fmla="val f35"/>
                <a:gd name="f38" fmla="val f36"/>
                <a:gd name="f39" fmla="*/ f6 f34 1"/>
                <a:gd name="f40" fmla="+- f38 0 f6"/>
                <a:gd name="f41" fmla="+- f37 0 f6"/>
                <a:gd name="f42" fmla="*/ f38 f34 1"/>
                <a:gd name="f43" fmla="*/ f37 f34 1"/>
                <a:gd name="f44" fmla="*/ f40 1 2"/>
                <a:gd name="f45" fmla="*/ f41 1 2"/>
                <a:gd name="f46" fmla="*/ f41 f7 1"/>
                <a:gd name="f47" fmla="+- f6 f44 0"/>
                <a:gd name="f48" fmla="*/ f46 1 200000"/>
                <a:gd name="f49" fmla="*/ f46 1 100000"/>
                <a:gd name="f50" fmla="+- f48 f45 0"/>
                <a:gd name="f51" fmla="*/ f48 f34 1"/>
                <a:gd name="f52" fmla="*/ f47 f34 1"/>
                <a:gd name="f53" fmla="*/ f49 f34 1"/>
                <a:gd name="f54" fmla="*/ f50 f3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30">
                  <a:pos x="f53" y="f39"/>
                </a:cxn>
                <a:cxn ang="f31">
                  <a:pos x="f51" y="f52"/>
                </a:cxn>
                <a:cxn ang="f32">
                  <a:pos x="f39" y="f42"/>
                </a:cxn>
                <a:cxn ang="f32">
                  <a:pos x="f53" y="f42"/>
                </a:cxn>
                <a:cxn ang="f32">
                  <a:pos x="f43" y="f42"/>
                </a:cxn>
                <a:cxn ang="f33">
                  <a:pos x="f54" y="f52"/>
                </a:cxn>
              </a:cxnLst>
              <a:rect l="f51" t="f52" r="f54" b="f42"/>
              <a:pathLst>
                <a:path>
                  <a:moveTo>
                    <a:pt x="f39" y="f42"/>
                  </a:moveTo>
                  <a:lnTo>
                    <a:pt x="f53" y="f39"/>
                  </a:lnTo>
                  <a:lnTo>
                    <a:pt x="f43" y="f42"/>
                  </a:lnTo>
                  <a:close/>
                </a:path>
              </a:pathLst>
            </a:custGeom>
            <a:solidFill>
              <a:srgbClr val="54A021">
                <a:alpha val="72000"/>
              </a:srgbClr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t" anchorCtr="0" compatLnSpc="1">
              <a:noAutofit/>
            </a:bodyPr>
            <a:lstStyle/>
            <a:p>
              <a:pPr marL="0" marR="0" lvl="0" indent="0" algn="l" defTabSz="457200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GB" sz="1800" b="0" i="0" u="none" strike="noStrike" kern="1200" cap="none" spc="0" baseline="0">
                <a:solidFill>
                  <a:srgbClr val="FFFFFF"/>
                </a:solidFill>
                <a:uFillTx/>
                <a:latin typeface="Trebuchet MS"/>
              </a:endParaRPr>
            </a:p>
          </p:txBody>
        </p:sp>
        <p:sp>
          <p:nvSpPr>
            <p:cNvPr id="8" name="Rectangle 27">
              <a:extLst>
                <a:ext uri="{FF2B5EF4-FFF2-40B4-BE49-F238E27FC236}">
                  <a16:creationId xmlns:a16="http://schemas.microsoft.com/office/drawing/2014/main" id="{11001960-B8BD-4368-9F22-9A8C6383EAD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/>
          </p:nvSpPr>
          <p:spPr>
            <a:xfrm>
              <a:off x="9334496" y="-8467"/>
              <a:ext cx="2854327" cy="6866467"/>
            </a:xfrm>
            <a:custGeom>
              <a:avLst/>
              <a:gdLst>
                <a:gd name="f0" fmla="val w"/>
                <a:gd name="f1" fmla="val h"/>
                <a:gd name="f2" fmla="val 0"/>
                <a:gd name="f3" fmla="val 2858013"/>
                <a:gd name="f4" fmla="val 6866467"/>
                <a:gd name="f5" fmla="val 2473942"/>
                <a:gd name="f6" fmla="*/ f0 1 2858013"/>
                <a:gd name="f7" fmla="*/ f1 1 6866467"/>
                <a:gd name="f8" fmla="+- f4 0 f2"/>
                <a:gd name="f9" fmla="+- f3 0 f2"/>
                <a:gd name="f10" fmla="*/ f9 1 2858013"/>
                <a:gd name="f11" fmla="*/ f8 1 6866467"/>
                <a:gd name="f12" fmla="*/ f2 1 f10"/>
                <a:gd name="f13" fmla="*/ f3 1 f10"/>
                <a:gd name="f14" fmla="*/ f2 1 f11"/>
                <a:gd name="f15" fmla="*/ f4 1 f11"/>
                <a:gd name="f16" fmla="*/ f12 f6 1"/>
                <a:gd name="f17" fmla="*/ f13 f6 1"/>
                <a:gd name="f18" fmla="*/ f15 f7 1"/>
                <a:gd name="f19" fmla="*/ f14 f7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</a:cxnLst>
              <a:rect l="f16" t="f19" r="f17" b="f18"/>
              <a:pathLst>
                <a:path w="2858013" h="6866467">
                  <a:moveTo>
                    <a:pt x="f2" y="f2"/>
                  </a:moveTo>
                  <a:lnTo>
                    <a:pt x="f3" y="f2"/>
                  </a:lnTo>
                  <a:lnTo>
                    <a:pt x="f3" y="f4"/>
                  </a:lnTo>
                  <a:lnTo>
                    <a:pt x="f5" y="f4"/>
                  </a:lnTo>
                  <a:lnTo>
                    <a:pt x="f2" y="f2"/>
                  </a:lnTo>
                  <a:close/>
                </a:path>
              </a:pathLst>
            </a:custGeom>
            <a:solidFill>
              <a:srgbClr val="3F7819">
                <a:alpha val="70000"/>
              </a:srgbClr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t" anchorCtr="0" compatLnSpc="1">
              <a:noAutofit/>
            </a:bodyPr>
            <a:lstStyle/>
            <a:p>
              <a:pPr marL="0" marR="0" lvl="0" indent="0" algn="l" defTabSz="457200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GB" sz="1800" b="0" i="0" u="none" strike="noStrike" kern="1200" cap="none" spc="0" baseline="0">
                <a:solidFill>
                  <a:srgbClr val="FFFFFF"/>
                </a:solidFill>
                <a:uFillTx/>
                <a:latin typeface="Trebuchet MS"/>
              </a:endParaRPr>
            </a:p>
          </p:txBody>
        </p:sp>
        <p:sp>
          <p:nvSpPr>
            <p:cNvPr id="9" name="Rectangle 28">
              <a:extLst>
                <a:ext uri="{FF2B5EF4-FFF2-40B4-BE49-F238E27FC236}">
                  <a16:creationId xmlns:a16="http://schemas.microsoft.com/office/drawing/2014/main" id="{84DC9449-00A2-0D44-7C3F-5F1A7204331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/>
          </p:nvSpPr>
          <p:spPr>
            <a:xfrm>
              <a:off x="10898733" y="-8467"/>
              <a:ext cx="1290090" cy="6866467"/>
            </a:xfrm>
            <a:custGeom>
              <a:avLst/>
              <a:gdLst>
                <a:gd name="f0" fmla="val w"/>
                <a:gd name="f1" fmla="val h"/>
                <a:gd name="f2" fmla="val 0"/>
                <a:gd name="f3" fmla="val 1290094"/>
                <a:gd name="f4" fmla="val 6858000"/>
                <a:gd name="f5" fmla="val 1019735"/>
                <a:gd name="f6" fmla="*/ f0 1 1290094"/>
                <a:gd name="f7" fmla="*/ f1 1 6858000"/>
                <a:gd name="f8" fmla="+- f4 0 f2"/>
                <a:gd name="f9" fmla="+- f3 0 f2"/>
                <a:gd name="f10" fmla="*/ f9 1 1290094"/>
                <a:gd name="f11" fmla="*/ f8 1 6858000"/>
                <a:gd name="f12" fmla="*/ f2 1 f10"/>
                <a:gd name="f13" fmla="*/ f3 1 f10"/>
                <a:gd name="f14" fmla="*/ f2 1 f11"/>
                <a:gd name="f15" fmla="*/ f4 1 f11"/>
                <a:gd name="f16" fmla="*/ f12 f6 1"/>
                <a:gd name="f17" fmla="*/ f13 f6 1"/>
                <a:gd name="f18" fmla="*/ f15 f7 1"/>
                <a:gd name="f19" fmla="*/ f14 f7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</a:cxnLst>
              <a:rect l="f16" t="f19" r="f17" b="f18"/>
              <a:pathLst>
                <a:path w="1290094" h="6858000">
                  <a:moveTo>
                    <a:pt x="f5" y="f2"/>
                  </a:moveTo>
                  <a:lnTo>
                    <a:pt x="f3" y="f2"/>
                  </a:lnTo>
                  <a:lnTo>
                    <a:pt x="f3" y="f4"/>
                  </a:lnTo>
                  <a:lnTo>
                    <a:pt x="f2" y="f4"/>
                  </a:lnTo>
                  <a:lnTo>
                    <a:pt x="f5" y="f2"/>
                  </a:lnTo>
                  <a:close/>
                </a:path>
              </a:pathLst>
            </a:custGeom>
            <a:solidFill>
              <a:srgbClr val="C0E474">
                <a:alpha val="70000"/>
              </a:srgbClr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t" anchorCtr="0" compatLnSpc="1">
              <a:noAutofit/>
            </a:bodyPr>
            <a:lstStyle/>
            <a:p>
              <a:pPr marL="0" marR="0" lvl="0" indent="0" algn="l" defTabSz="457200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GB" sz="1800" b="0" i="0" u="none" strike="noStrike" kern="1200" cap="none" spc="0" baseline="0">
                <a:solidFill>
                  <a:srgbClr val="FFFFFF"/>
                </a:solidFill>
                <a:uFillTx/>
                <a:latin typeface="Trebuchet MS"/>
              </a:endParaRPr>
            </a:p>
          </p:txBody>
        </p:sp>
        <p:sp>
          <p:nvSpPr>
            <p:cNvPr id="10" name="Rectangle 29">
              <a:extLst>
                <a:ext uri="{FF2B5EF4-FFF2-40B4-BE49-F238E27FC236}">
                  <a16:creationId xmlns:a16="http://schemas.microsoft.com/office/drawing/2014/main" id="{A0E19D8D-17E9-1BF8-7400-FD1C9F8DFBA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/>
          </p:nvSpPr>
          <p:spPr>
            <a:xfrm>
              <a:off x="10938994" y="-8467"/>
              <a:ext cx="1249829" cy="6866467"/>
            </a:xfrm>
            <a:custGeom>
              <a:avLst/>
              <a:gdLst>
                <a:gd name="f0" fmla="val w"/>
                <a:gd name="f1" fmla="val h"/>
                <a:gd name="f2" fmla="val 0"/>
                <a:gd name="f3" fmla="val 1249825"/>
                <a:gd name="f4" fmla="val 6858000"/>
                <a:gd name="f5" fmla="val 1109382"/>
                <a:gd name="f6" fmla="*/ f0 1 1249825"/>
                <a:gd name="f7" fmla="*/ f1 1 6858000"/>
                <a:gd name="f8" fmla="+- f4 0 f2"/>
                <a:gd name="f9" fmla="+- f3 0 f2"/>
                <a:gd name="f10" fmla="*/ f9 1 1249825"/>
                <a:gd name="f11" fmla="*/ f8 1 6858000"/>
                <a:gd name="f12" fmla="*/ f2 1 f10"/>
                <a:gd name="f13" fmla="*/ f3 1 f10"/>
                <a:gd name="f14" fmla="*/ f2 1 f11"/>
                <a:gd name="f15" fmla="*/ f4 1 f11"/>
                <a:gd name="f16" fmla="*/ f12 f6 1"/>
                <a:gd name="f17" fmla="*/ f13 f6 1"/>
                <a:gd name="f18" fmla="*/ f15 f7 1"/>
                <a:gd name="f19" fmla="*/ f14 f7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</a:cxnLst>
              <a:rect l="f16" t="f19" r="f17" b="f18"/>
              <a:pathLst>
                <a:path w="1249825" h="6858000">
                  <a:moveTo>
                    <a:pt x="f2" y="f2"/>
                  </a:moveTo>
                  <a:lnTo>
                    <a:pt x="f3" y="f2"/>
                  </a:lnTo>
                  <a:lnTo>
                    <a:pt x="f3" y="f4"/>
                  </a:lnTo>
                  <a:lnTo>
                    <a:pt x="f5" y="f4"/>
                  </a:lnTo>
                  <a:lnTo>
                    <a:pt x="f2" y="f2"/>
                  </a:lnTo>
                  <a:close/>
                </a:path>
              </a:pathLst>
            </a:custGeom>
            <a:solidFill>
              <a:srgbClr val="90C226">
                <a:alpha val="65000"/>
              </a:srgbClr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t" anchorCtr="0" compatLnSpc="1">
              <a:noAutofit/>
            </a:bodyPr>
            <a:lstStyle/>
            <a:p>
              <a:pPr marL="0" marR="0" lvl="0" indent="0" algn="l" defTabSz="457200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GB" sz="1800" b="0" i="0" u="none" strike="noStrike" kern="1200" cap="none" spc="0" baseline="0">
                <a:solidFill>
                  <a:srgbClr val="FFFFFF"/>
                </a:solidFill>
                <a:uFillTx/>
                <a:latin typeface="Trebuchet MS"/>
              </a:endParaRPr>
            </a:p>
          </p:txBody>
        </p:sp>
        <p:sp>
          <p:nvSpPr>
            <p:cNvPr id="11" name="Isosceles Triangle 17">
              <a:extLst>
                <a:ext uri="{FF2B5EF4-FFF2-40B4-BE49-F238E27FC236}">
                  <a16:creationId xmlns:a16="http://schemas.microsoft.com/office/drawing/2014/main" id="{7BBEF28C-9DD6-C03B-F255-8401FFD56D6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/>
          </p:nvSpPr>
          <p:spPr>
            <a:xfrm>
              <a:off x="10371664" y="3589870"/>
              <a:ext cx="1817159" cy="3268129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ss"/>
                <a:gd name="f6" fmla="val 0"/>
                <a:gd name="f7" fmla="val 100000"/>
                <a:gd name="f8" fmla="+- 0 0 -360"/>
                <a:gd name="f9" fmla="+- 0 0 -270"/>
                <a:gd name="f10" fmla="+- 0 0 -180"/>
                <a:gd name="f11" fmla="+- 0 0 -90"/>
                <a:gd name="f12" fmla="abs f3"/>
                <a:gd name="f13" fmla="abs f4"/>
                <a:gd name="f14" fmla="abs f5"/>
                <a:gd name="f15" fmla="*/ f8 f0 1"/>
                <a:gd name="f16" fmla="*/ f9 f0 1"/>
                <a:gd name="f17" fmla="*/ f10 f0 1"/>
                <a:gd name="f18" fmla="*/ f11 f0 1"/>
                <a:gd name="f19" fmla="?: f12 f3 1"/>
                <a:gd name="f20" fmla="?: f13 f4 1"/>
                <a:gd name="f21" fmla="?: f14 f5 1"/>
                <a:gd name="f22" fmla="*/ f15 1 f2"/>
                <a:gd name="f23" fmla="*/ f16 1 f2"/>
                <a:gd name="f24" fmla="*/ f17 1 f2"/>
                <a:gd name="f25" fmla="*/ f18 1 f2"/>
                <a:gd name="f26" fmla="*/ f19 1 21600"/>
                <a:gd name="f27" fmla="*/ f20 1 21600"/>
                <a:gd name="f28" fmla="*/ 21600 f19 1"/>
                <a:gd name="f29" fmla="*/ 21600 f20 1"/>
                <a:gd name="f30" fmla="+- f22 0 f1"/>
                <a:gd name="f31" fmla="+- f23 0 f1"/>
                <a:gd name="f32" fmla="+- f24 0 f1"/>
                <a:gd name="f33" fmla="+- f25 0 f1"/>
                <a:gd name="f34" fmla="min f27 f26"/>
                <a:gd name="f35" fmla="*/ f28 1 f21"/>
                <a:gd name="f36" fmla="*/ f29 1 f21"/>
                <a:gd name="f37" fmla="val f35"/>
                <a:gd name="f38" fmla="val f36"/>
                <a:gd name="f39" fmla="*/ f6 f34 1"/>
                <a:gd name="f40" fmla="+- f38 0 f6"/>
                <a:gd name="f41" fmla="+- f37 0 f6"/>
                <a:gd name="f42" fmla="*/ f38 f34 1"/>
                <a:gd name="f43" fmla="*/ f37 f34 1"/>
                <a:gd name="f44" fmla="*/ f40 1 2"/>
                <a:gd name="f45" fmla="*/ f41 1 2"/>
                <a:gd name="f46" fmla="*/ f41 f7 1"/>
                <a:gd name="f47" fmla="+- f6 f44 0"/>
                <a:gd name="f48" fmla="*/ f46 1 200000"/>
                <a:gd name="f49" fmla="*/ f46 1 100000"/>
                <a:gd name="f50" fmla="+- f48 f45 0"/>
                <a:gd name="f51" fmla="*/ f48 f34 1"/>
                <a:gd name="f52" fmla="*/ f47 f34 1"/>
                <a:gd name="f53" fmla="*/ f49 f34 1"/>
                <a:gd name="f54" fmla="*/ f50 f3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30">
                  <a:pos x="f53" y="f39"/>
                </a:cxn>
                <a:cxn ang="f31">
                  <a:pos x="f51" y="f52"/>
                </a:cxn>
                <a:cxn ang="f32">
                  <a:pos x="f39" y="f42"/>
                </a:cxn>
                <a:cxn ang="f32">
                  <a:pos x="f53" y="f42"/>
                </a:cxn>
                <a:cxn ang="f32">
                  <a:pos x="f43" y="f42"/>
                </a:cxn>
                <a:cxn ang="f33">
                  <a:pos x="f54" y="f52"/>
                </a:cxn>
              </a:cxnLst>
              <a:rect l="f51" t="f52" r="f54" b="f42"/>
              <a:pathLst>
                <a:path>
                  <a:moveTo>
                    <a:pt x="f39" y="f42"/>
                  </a:moveTo>
                  <a:lnTo>
                    <a:pt x="f53" y="f39"/>
                  </a:lnTo>
                  <a:lnTo>
                    <a:pt x="f43" y="f42"/>
                  </a:lnTo>
                  <a:close/>
                </a:path>
              </a:pathLst>
            </a:custGeom>
            <a:solidFill>
              <a:srgbClr val="90C226">
                <a:alpha val="80000"/>
              </a:srgbClr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t" anchorCtr="0" compatLnSpc="1">
              <a:noAutofit/>
            </a:bodyPr>
            <a:lstStyle/>
            <a:p>
              <a:pPr marL="0" marR="0" lvl="0" indent="0" algn="l" defTabSz="457200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GB" sz="1800" b="0" i="0" u="none" strike="noStrike" kern="1200" cap="none" spc="0" baseline="0">
                <a:solidFill>
                  <a:srgbClr val="FFFFFF"/>
                </a:solidFill>
                <a:uFillTx/>
                <a:latin typeface="Trebuchet MS"/>
              </a:endParaRPr>
            </a:p>
          </p:txBody>
        </p:sp>
        <p:sp>
          <p:nvSpPr>
            <p:cNvPr id="12" name="Isosceles Triangle 18">
              <a:extLst>
                <a:ext uri="{FF2B5EF4-FFF2-40B4-BE49-F238E27FC236}">
                  <a16:creationId xmlns:a16="http://schemas.microsoft.com/office/drawing/2014/main" id="{D914F688-BFD5-6175-62AB-C8310B1D513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/>
          </p:nvSpPr>
          <p:spPr>
            <a:xfrm>
              <a:off x="0" y="4013201"/>
              <a:ext cx="448732" cy="2844798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ss"/>
                <a:gd name="f6" fmla="val 0"/>
                <a:gd name="f7" fmla="+- 0 0 -360"/>
                <a:gd name="f8" fmla="+- 0 0 -270"/>
                <a:gd name="f9" fmla="+- 0 0 -180"/>
                <a:gd name="f10" fmla="+- 0 0 -90"/>
                <a:gd name="f11" fmla="abs f3"/>
                <a:gd name="f12" fmla="abs f4"/>
                <a:gd name="f13" fmla="abs f5"/>
                <a:gd name="f14" fmla="*/ f7 f0 1"/>
                <a:gd name="f15" fmla="*/ f8 f0 1"/>
                <a:gd name="f16" fmla="*/ f9 f0 1"/>
                <a:gd name="f17" fmla="*/ f10 f0 1"/>
                <a:gd name="f18" fmla="?: f11 f3 1"/>
                <a:gd name="f19" fmla="?: f12 f4 1"/>
                <a:gd name="f20" fmla="?: f13 f5 1"/>
                <a:gd name="f21" fmla="*/ f14 1 f2"/>
                <a:gd name="f22" fmla="*/ f15 1 f2"/>
                <a:gd name="f23" fmla="*/ f16 1 f2"/>
                <a:gd name="f24" fmla="*/ f17 1 f2"/>
                <a:gd name="f25" fmla="*/ f18 1 21600"/>
                <a:gd name="f26" fmla="*/ f19 1 21600"/>
                <a:gd name="f27" fmla="*/ 21600 f18 1"/>
                <a:gd name="f28" fmla="*/ 21600 f19 1"/>
                <a:gd name="f29" fmla="+- f21 0 f1"/>
                <a:gd name="f30" fmla="+- f22 0 f1"/>
                <a:gd name="f31" fmla="+- f23 0 f1"/>
                <a:gd name="f32" fmla="+- f24 0 f1"/>
                <a:gd name="f33" fmla="min f26 f25"/>
                <a:gd name="f34" fmla="*/ f27 1 f20"/>
                <a:gd name="f35" fmla="*/ f28 1 f20"/>
                <a:gd name="f36" fmla="val f34"/>
                <a:gd name="f37" fmla="val f35"/>
                <a:gd name="f38" fmla="*/ f6 f33 1"/>
                <a:gd name="f39" fmla="+- f37 0 f6"/>
                <a:gd name="f40" fmla="+- f36 0 f6"/>
                <a:gd name="f41" fmla="*/ f37 f33 1"/>
                <a:gd name="f42" fmla="*/ f36 f33 1"/>
                <a:gd name="f43" fmla="*/ f39 1 2"/>
                <a:gd name="f44" fmla="*/ f40 1 2"/>
                <a:gd name="f45" fmla="*/ f40 f6 1"/>
                <a:gd name="f46" fmla="+- f6 f43 0"/>
                <a:gd name="f47" fmla="*/ f45 1 200000"/>
                <a:gd name="f48" fmla="*/ f45 1 100000"/>
                <a:gd name="f49" fmla="+- f47 f44 0"/>
                <a:gd name="f50" fmla="*/ f47 f33 1"/>
                <a:gd name="f51" fmla="*/ f46 f33 1"/>
                <a:gd name="f52" fmla="*/ f48 f33 1"/>
                <a:gd name="f53" fmla="*/ f49 f33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29">
                  <a:pos x="f52" y="f38"/>
                </a:cxn>
                <a:cxn ang="f30">
                  <a:pos x="f50" y="f51"/>
                </a:cxn>
                <a:cxn ang="f31">
                  <a:pos x="f38" y="f41"/>
                </a:cxn>
                <a:cxn ang="f31">
                  <a:pos x="f52" y="f41"/>
                </a:cxn>
                <a:cxn ang="f31">
                  <a:pos x="f42" y="f41"/>
                </a:cxn>
                <a:cxn ang="f32">
                  <a:pos x="f53" y="f51"/>
                </a:cxn>
              </a:cxnLst>
              <a:rect l="f50" t="f51" r="f53" b="f41"/>
              <a:pathLst>
                <a:path>
                  <a:moveTo>
                    <a:pt x="f38" y="f41"/>
                  </a:moveTo>
                  <a:lnTo>
                    <a:pt x="f52" y="f38"/>
                  </a:lnTo>
                  <a:lnTo>
                    <a:pt x="f42" y="f41"/>
                  </a:lnTo>
                  <a:close/>
                </a:path>
              </a:pathLst>
            </a:custGeom>
            <a:solidFill>
              <a:srgbClr val="90C226">
                <a:alpha val="85000"/>
              </a:srgbClr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t" anchorCtr="0" compatLnSpc="1">
              <a:noAutofit/>
            </a:bodyPr>
            <a:lstStyle/>
            <a:p>
              <a:pPr marL="0" marR="0" lvl="0" indent="0" algn="l" defTabSz="457200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GB" sz="1800" b="0" i="0" u="none" strike="noStrike" kern="1200" cap="none" spc="0" baseline="0">
                <a:solidFill>
                  <a:srgbClr val="FFFFFF"/>
                </a:solidFill>
                <a:uFillTx/>
                <a:latin typeface="Trebuchet MS"/>
              </a:endParaRPr>
            </a:p>
          </p:txBody>
        </p:sp>
      </p:grpSp>
      <p:sp>
        <p:nvSpPr>
          <p:cNvPr id="13" name="TextBox 2">
            <a:extLst>
              <a:ext uri="{FF2B5EF4-FFF2-40B4-BE49-F238E27FC236}">
                <a16:creationId xmlns:a16="http://schemas.microsoft.com/office/drawing/2014/main" id="{9EBF2D15-2C6E-669D-D831-5B9B849B249E}"/>
              </a:ext>
            </a:extLst>
          </p:cNvPr>
          <p:cNvSpPr txBox="1"/>
          <p:nvPr/>
        </p:nvSpPr>
        <p:spPr>
          <a:xfrm>
            <a:off x="6329193" y="1236195"/>
            <a:ext cx="3176589" cy="3880768"/>
          </a:xfrm>
          <a:prstGeom prst="rect">
            <a:avLst/>
          </a:prstGeom>
          <a:noFill/>
          <a:ln cap="flat">
            <a:noFill/>
          </a:ln>
        </p:spPr>
        <p:txBody>
          <a:bodyPr vert="horz" wrap="square" lIns="91440" tIns="45720" rIns="91440" bIns="45720" anchor="t" anchorCtr="0" compatLnSpc="1">
            <a:normAutofit/>
          </a:bodyPr>
          <a:lstStyle/>
          <a:p>
            <a:pPr marL="0" marR="0" lvl="0" indent="0" algn="l" defTabSz="457200" rtl="0" fontAlgn="auto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90C226"/>
              </a:buClr>
              <a:buSzPct val="80000"/>
              <a:buFont typeface="Wingdings 3"/>
              <a:buChar char=""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US" sz="1100" b="1" i="0" u="none" strike="noStrike" kern="1200" cap="none" spc="0" baseline="0">
                <a:solidFill>
                  <a:srgbClr val="404040"/>
                </a:solidFill>
                <a:uFillTx/>
                <a:latin typeface="Trebuchet MS"/>
              </a:rPr>
              <a:t>REFERENCES:</a:t>
            </a:r>
          </a:p>
          <a:p>
            <a:pPr marL="0" marR="0" lvl="0" indent="0" algn="l" defTabSz="457200" rtl="0" fontAlgn="auto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90C226"/>
              </a:buClr>
              <a:buSzPct val="80000"/>
              <a:buFont typeface="Wingdings 3"/>
              <a:buChar char=""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US" sz="1100" b="0" i="0" u="none" strike="noStrike" kern="1200" cap="none" spc="0" baseline="0">
                <a:solidFill>
                  <a:srgbClr val="404040"/>
                </a:solidFill>
                <a:uFillTx/>
                <a:latin typeface="Trebuchet MS"/>
              </a:rPr>
              <a:t>Adair, J. (2020) </a:t>
            </a:r>
            <a:r>
              <a:rPr lang="en-US" sz="1100" b="0" i="1" u="none" strike="noStrike" kern="1200" cap="none" spc="0" baseline="0">
                <a:solidFill>
                  <a:srgbClr val="404040"/>
                </a:solidFill>
                <a:uFillTx/>
                <a:latin typeface="Trebuchet MS"/>
              </a:rPr>
              <a:t>Action-Centred Leadership for Today’s Workplace</a:t>
            </a:r>
            <a:r>
              <a:rPr lang="en-US" sz="1100" b="0" i="0" u="none" strike="noStrike" kern="1200" cap="none" spc="0" baseline="0">
                <a:solidFill>
                  <a:srgbClr val="404040"/>
                </a:solidFill>
                <a:uFillTx/>
                <a:latin typeface="Trebuchet MS"/>
              </a:rPr>
              <a:t>. London: Kogan Page.</a:t>
            </a:r>
          </a:p>
          <a:p>
            <a:pPr marL="0" marR="0" lvl="0" indent="0" algn="l" defTabSz="457200" rtl="0" fontAlgn="auto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90C226"/>
              </a:buClr>
              <a:buSzPct val="80000"/>
              <a:buFont typeface="Wingdings 3"/>
              <a:buChar char=""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US" sz="1100" b="0" i="0" u="none" strike="noStrike" kern="1200" cap="none" spc="0" baseline="0">
                <a:solidFill>
                  <a:srgbClr val="404040"/>
                </a:solidFill>
                <a:uFillTx/>
                <a:latin typeface="Trebuchet MS"/>
              </a:rPr>
              <a:t>Green, T. (2020) ‘Maslow’s needs in workplace communication’, </a:t>
            </a:r>
            <a:r>
              <a:rPr lang="en-US" sz="1100" b="0" i="1" u="none" strike="noStrike" kern="1200" cap="none" spc="0" baseline="0">
                <a:solidFill>
                  <a:srgbClr val="404040"/>
                </a:solidFill>
                <a:uFillTx/>
                <a:latin typeface="Trebuchet MS"/>
              </a:rPr>
              <a:t>Workplace Behaviour Review</a:t>
            </a:r>
            <a:r>
              <a:rPr lang="en-US" sz="1100" b="0" i="0" u="none" strike="noStrike" kern="1200" cap="none" spc="0" baseline="0">
                <a:solidFill>
                  <a:srgbClr val="404040"/>
                </a:solidFill>
                <a:uFillTx/>
                <a:latin typeface="Trebuchet MS"/>
              </a:rPr>
              <a:t>, 11(2), pp. 30–39.</a:t>
            </a:r>
          </a:p>
          <a:p>
            <a:pPr marL="0" marR="0" lvl="0" indent="0" algn="l" defTabSz="457200" rtl="0" fontAlgn="auto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90C226"/>
              </a:buClr>
              <a:buSzPct val="80000"/>
              <a:buFont typeface="Wingdings 3"/>
              <a:buChar char=""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US" sz="1100" b="0" i="0" u="none" strike="noStrike" kern="1200" cap="none" spc="0" baseline="0">
                <a:solidFill>
                  <a:srgbClr val="404040"/>
                </a:solidFill>
                <a:uFillTx/>
                <a:latin typeface="Trebuchet MS"/>
              </a:rPr>
              <a:t>Hartley, S. (2021) ‘Herzberg’s motivation theory in retail environments’, </a:t>
            </a:r>
            <a:r>
              <a:rPr lang="en-US" sz="1100" b="0" i="1" u="none" strike="noStrike" kern="1200" cap="none" spc="0" baseline="0">
                <a:solidFill>
                  <a:srgbClr val="404040"/>
                </a:solidFill>
                <a:uFillTx/>
                <a:latin typeface="Trebuchet MS"/>
              </a:rPr>
              <a:t>International Journal of Modern Management</a:t>
            </a:r>
            <a:r>
              <a:rPr lang="en-US" sz="1100" b="0" i="0" u="none" strike="noStrike" kern="1200" cap="none" spc="0" baseline="0">
                <a:solidFill>
                  <a:srgbClr val="404040"/>
                </a:solidFill>
                <a:uFillTx/>
                <a:latin typeface="Trebuchet MS"/>
              </a:rPr>
              <a:t>, 14(1), pp. 88–97.</a:t>
            </a:r>
          </a:p>
          <a:p>
            <a:pPr marL="0" marR="0" lvl="0" indent="0" algn="l" defTabSz="457200" rtl="0" fontAlgn="auto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90C226"/>
              </a:buClr>
              <a:buSzPct val="80000"/>
              <a:buFont typeface="Wingdings 3"/>
              <a:buChar char=""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US" sz="1100" b="0" i="0" u="none" strike="noStrike" kern="1200" cap="none" spc="0" baseline="0">
                <a:solidFill>
                  <a:srgbClr val="404040"/>
                </a:solidFill>
                <a:uFillTx/>
                <a:latin typeface="Trebuchet MS"/>
              </a:rPr>
              <a:t>Kilmann, R. (2021) </a:t>
            </a:r>
            <a:r>
              <a:rPr lang="en-US" sz="1100" b="0" i="1" u="none" strike="noStrike" kern="1200" cap="none" spc="0" baseline="0">
                <a:solidFill>
                  <a:srgbClr val="404040"/>
                </a:solidFill>
                <a:uFillTx/>
                <a:latin typeface="Trebuchet MS"/>
              </a:rPr>
              <a:t>Applying the Thomas-Kilmann Conflict Styles</a:t>
            </a:r>
            <a:r>
              <a:rPr lang="en-US" sz="1100" b="0" i="0" u="none" strike="noStrike" kern="1200" cap="none" spc="0" baseline="0">
                <a:solidFill>
                  <a:srgbClr val="404040"/>
                </a:solidFill>
                <a:uFillTx/>
                <a:latin typeface="Trebuchet MS"/>
              </a:rPr>
              <a:t>. California: TK Publications.</a:t>
            </a:r>
          </a:p>
          <a:p>
            <a:pPr marL="0" marR="0" lvl="0" indent="0" algn="l" defTabSz="457200" rtl="0" fontAlgn="auto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90C226"/>
              </a:buClr>
              <a:buSzPct val="80000"/>
              <a:buFont typeface="Wingdings 3"/>
              <a:buChar char=""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US" sz="1100" b="0" i="0" u="none" strike="noStrike" kern="1200" cap="none" spc="0" baseline="0">
                <a:solidFill>
                  <a:srgbClr val="404040"/>
                </a:solidFill>
                <a:uFillTx/>
                <a:latin typeface="Trebuchet MS"/>
              </a:rPr>
              <a:t>Larsen, P. (2023) ‘Using the PAC model to improve communication at work’, </a:t>
            </a:r>
            <a:r>
              <a:rPr lang="en-US" sz="1100" b="0" i="1" u="none" strike="noStrike" kern="1200" cap="none" spc="0" baseline="0">
                <a:solidFill>
                  <a:srgbClr val="404040"/>
                </a:solidFill>
                <a:uFillTx/>
                <a:latin typeface="Trebuchet MS"/>
              </a:rPr>
              <a:t>Journal of Applied Psychology</a:t>
            </a:r>
            <a:r>
              <a:rPr lang="en-US" sz="1100" b="0" i="0" u="none" strike="noStrike" kern="1200" cap="none" spc="0" baseline="0">
                <a:solidFill>
                  <a:srgbClr val="404040"/>
                </a:solidFill>
                <a:uFillTx/>
                <a:latin typeface="Trebuchet MS"/>
              </a:rPr>
              <a:t>, 18(1), pp. 71–83.</a:t>
            </a:r>
          </a:p>
          <a:p>
            <a:pPr marL="0" marR="0" lvl="0" indent="0" algn="l" defTabSz="457200" rtl="0" fontAlgn="auto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90C226"/>
              </a:buClr>
              <a:buSzPct val="80000"/>
              <a:buFont typeface="Wingdings 3"/>
              <a:buChar char=""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US" sz="1100" b="0" i="0" u="none" strike="noStrike" kern="1200" cap="none" spc="0" baseline="0">
                <a:solidFill>
                  <a:srgbClr val="404040"/>
                </a:solidFill>
                <a:uFillTx/>
                <a:latin typeface="Trebuchet MS"/>
              </a:rPr>
              <a:t>Northouse, P. (2021) </a:t>
            </a:r>
            <a:r>
              <a:rPr lang="en-US" sz="1100" b="0" i="1" u="none" strike="noStrike" kern="1200" cap="none" spc="0" baseline="0">
                <a:solidFill>
                  <a:srgbClr val="404040"/>
                </a:solidFill>
                <a:uFillTx/>
                <a:latin typeface="Trebuchet MS"/>
              </a:rPr>
              <a:t>Leadership: Theory and Practice</a:t>
            </a:r>
            <a:r>
              <a:rPr lang="en-US" sz="1100" b="0" i="0" u="none" strike="noStrike" kern="1200" cap="none" spc="0" baseline="0">
                <a:solidFill>
                  <a:srgbClr val="404040"/>
                </a:solidFill>
                <a:uFillTx/>
                <a:latin typeface="Trebuchet MS"/>
              </a:rPr>
              <a:t>. 10th ed. London: Sage.</a:t>
            </a:r>
          </a:p>
        </p:txBody>
      </p:sp>
      <p:pic>
        <p:nvPicPr>
          <p:cNvPr id="14" name="Picture 3">
            <a:extLst>
              <a:ext uri="{FF2B5EF4-FFF2-40B4-BE49-F238E27FC236}">
                <a16:creationId xmlns:a16="http://schemas.microsoft.com/office/drawing/2014/main" id="{8FD45074-3938-6868-E456-9A0E228EF69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99816" y="891686"/>
            <a:ext cx="5062996" cy="5062996"/>
          </a:xfrm>
          <a:prstGeom prst="rect">
            <a:avLst/>
          </a:prstGeom>
          <a:noFill/>
          <a:ln cap="flat">
            <a:noFill/>
          </a:ln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55</TotalTime>
  <Words>623</Words>
  <Application>Microsoft Office PowerPoint</Application>
  <PresentationFormat>Widescreen</PresentationFormat>
  <Paragraphs>60</Paragraphs>
  <Slides>6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6</vt:i4>
      </vt:variant>
    </vt:vector>
  </HeadingPairs>
  <TitlesOfParts>
    <vt:vector size="13" baseType="lpstr">
      <vt:lpstr>Aptos</vt:lpstr>
      <vt:lpstr>Aptos Display</vt:lpstr>
      <vt:lpstr>Arial</vt:lpstr>
      <vt:lpstr>Helvetica-Bold</vt:lpstr>
      <vt:lpstr>Trebuchet MS</vt:lpstr>
      <vt:lpstr>Wingdings 3</vt:lpstr>
      <vt:lpstr>Office Theme</vt:lpstr>
      <vt:lpstr>Reward, Recognition &amp; Delegation in Teamwork</vt:lpstr>
      <vt:lpstr>Reward &amp; Recognition  What it means:  Reward and recognition show appreciation for good work, performance and positive behaviour.</vt:lpstr>
      <vt:lpstr>Delegation in Teamwork What delegation is:  Giving responsibility or tasks to team members based on their skills and strengths.</vt:lpstr>
      <vt:lpstr>Conflict Management &amp; Resolution Strategies Why conflict happens: Busy environments, stress, misunderstandings, unclear roles.</vt:lpstr>
      <vt:lpstr>Building a Strong Team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Simona Caldare</dc:creator>
  <cp:lastModifiedBy>Simona Caldare</cp:lastModifiedBy>
  <cp:revision>1</cp:revision>
  <dcterms:created xsi:type="dcterms:W3CDTF">2025-11-25T10:46:39Z</dcterms:created>
  <dcterms:modified xsi:type="dcterms:W3CDTF">2025-11-27T10:19:41Z</dcterms:modified>
</cp:coreProperties>
</file>