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4" r:id="rId7"/>
    <p:sldId id="263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CCBDC-ED6B-4A2F-D581-6CE4CDDC0E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3248" y="-735264"/>
            <a:ext cx="8689976" cy="2509213"/>
          </a:xfrm>
        </p:spPr>
        <p:txBody>
          <a:bodyPr/>
          <a:lstStyle/>
          <a:p>
            <a:r>
              <a:rPr lang="en-US" dirty="0"/>
              <a:t>application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596901-B3CE-894B-A9D3-5BA6C2D619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8152" y="2084033"/>
            <a:ext cx="8689976" cy="4520954"/>
          </a:xfrm>
        </p:spPr>
        <p:txBody>
          <a:bodyPr>
            <a:normAutofit/>
          </a:bodyPr>
          <a:lstStyle/>
          <a:p>
            <a:pPr algn="l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promotion interventions focus on prevention and early intervention , targeting young adults before drug abuse becomes a serious problem .By addressing the problem at an early stage ,it reduces the risk of drug abuse escalating into more serious addiction.( Mary Ellen O’Connell et.al,2009)</a:t>
            </a:r>
          </a:p>
          <a:p>
            <a:pPr algn="l"/>
            <a:r>
              <a:rPr lang="en-US" sz="1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3 process that involves in health promotion intervention ....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7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marL="457200" indent="-457200" algn="l">
              <a:buFont typeface="+mj-lt"/>
              <a:buAutoNum type="arabicPeriod"/>
            </a:pPr>
            <a:endParaRPr lang="en-US" sz="1700" dirty="0"/>
          </a:p>
          <a:p>
            <a:pPr algn="l"/>
            <a:endParaRPr lang="en-US" sz="1700" dirty="0"/>
          </a:p>
          <a:p>
            <a:pPr algn="l"/>
            <a:endParaRPr lang="en-IN" sz="1700" dirty="0"/>
          </a:p>
        </p:txBody>
      </p:sp>
    </p:spTree>
    <p:extLst>
      <p:ext uri="{BB962C8B-B14F-4D97-AF65-F5344CB8AC3E}">
        <p14:creationId xmlns:p14="http://schemas.microsoft.com/office/powerpoint/2010/main" val="3427571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93747-2AB0-8B1B-2B84-1903F94E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761" y="193310"/>
            <a:ext cx="10364451" cy="1596177"/>
          </a:xfrm>
        </p:spPr>
        <p:txBody>
          <a:bodyPr/>
          <a:lstStyle/>
          <a:p>
            <a:r>
              <a:rPr lang="en-US" dirty="0"/>
              <a:t>Planning model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F0E9E-F2E1-5536-C19F-4C7CA2D4F0B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5294" y="1927648"/>
            <a:ext cx="10363826" cy="428228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Reasons of planning (Brad L Neiger et.al.,2012)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identify risk factors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helps</a:t>
            </a: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direct resources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improve lifestyle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make systematic approach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better outcome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Evidence based strategies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clear objectives and goals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  <a:p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To successful planning model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194B0C-6D77-D987-67AC-F1199064A5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2381" y="1149016"/>
            <a:ext cx="7184994" cy="42822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4A5D1A-622D-C7D9-C5FD-BE79365B4A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640" y="4362778"/>
            <a:ext cx="914720" cy="5341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34376F-A603-C1C9-7C7F-D382FB09C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7848" y="5676674"/>
            <a:ext cx="1250317" cy="7137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B9C3BF-2ECE-8072-CFA2-B728FAA90C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2546" y="2743023"/>
            <a:ext cx="1161509" cy="11863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0C3D38-59EC-83B8-9D6A-597059E24C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82356" y="1554831"/>
            <a:ext cx="902286" cy="4938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F98D04-FDB0-A8A4-D949-B86B1EA0FF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2690" y="3781887"/>
            <a:ext cx="1073902" cy="580891"/>
          </a:xfrm>
          <a:prstGeom prst="rect">
            <a:avLst/>
          </a:prstGeom>
        </p:spPr>
      </p:pic>
      <p:sp>
        <p:nvSpPr>
          <p:cNvPr id="12" name="Double Bracket 11">
            <a:extLst>
              <a:ext uri="{FF2B5EF4-FFF2-40B4-BE49-F238E27FC236}">
                <a16:creationId xmlns:a16="http://schemas.microsoft.com/office/drawing/2014/main" id="{E35BD6C1-39A9-A543-1B51-5F2EB372B3C2}"/>
              </a:ext>
            </a:extLst>
          </p:cNvPr>
          <p:cNvSpPr/>
          <p:nvPr/>
        </p:nvSpPr>
        <p:spPr>
          <a:xfrm>
            <a:off x="10284642" y="3781887"/>
            <a:ext cx="989999" cy="573805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A9CAE29-E60B-4EA3-B665-B321C0E714B0}"/>
              </a:ext>
            </a:extLst>
          </p:cNvPr>
          <p:cNvCxnSpPr/>
          <p:nvPr/>
        </p:nvCxnSpPr>
        <p:spPr>
          <a:xfrm flipH="1">
            <a:off x="7892249" y="3929380"/>
            <a:ext cx="168675" cy="198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FAC6111-A65F-CD32-6172-233E3F85635C}"/>
              </a:ext>
            </a:extLst>
          </p:cNvPr>
          <p:cNvCxnSpPr/>
          <p:nvPr/>
        </p:nvCxnSpPr>
        <p:spPr>
          <a:xfrm>
            <a:off x="7617041" y="3053918"/>
            <a:ext cx="205505" cy="62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CAAB8CE-35CB-0DB4-141D-45B6AFE87781}"/>
              </a:ext>
            </a:extLst>
          </p:cNvPr>
          <p:cNvCxnSpPr/>
          <p:nvPr/>
        </p:nvCxnSpPr>
        <p:spPr>
          <a:xfrm flipV="1">
            <a:off x="7528264" y="5431299"/>
            <a:ext cx="0" cy="266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9E3D6A0-6472-5D02-AAB5-45BD34198E08}"/>
              </a:ext>
            </a:extLst>
          </p:cNvPr>
          <p:cNvCxnSpPr>
            <a:cxnSpLocks/>
          </p:cNvCxnSpPr>
          <p:nvPr/>
        </p:nvCxnSpPr>
        <p:spPr>
          <a:xfrm>
            <a:off x="6553360" y="4643348"/>
            <a:ext cx="26469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1038250C-9351-B5A3-BE85-92812BE1F7B2}"/>
              </a:ext>
            </a:extLst>
          </p:cNvPr>
          <p:cNvSpPr txBox="1"/>
          <p:nvPr/>
        </p:nvSpPr>
        <p:spPr>
          <a:xfrm>
            <a:off x="8403300" y="6142437"/>
            <a:ext cx="3143406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dirty="0"/>
              <a:t>Health </a:t>
            </a:r>
            <a:r>
              <a:rPr lang="en-IN" sz="2000" dirty="0"/>
              <a:t>promotion</a:t>
            </a:r>
            <a:r>
              <a:rPr lang="en-IN" dirty="0"/>
              <a:t> </a:t>
            </a:r>
          </a:p>
          <a:p>
            <a:pPr algn="ctr"/>
            <a:r>
              <a:rPr lang="en-IN" dirty="0"/>
              <a:t>planning cycle</a:t>
            </a:r>
          </a:p>
        </p:txBody>
      </p:sp>
    </p:spTree>
    <p:extLst>
      <p:ext uri="{BB962C8B-B14F-4D97-AF65-F5344CB8AC3E}">
        <p14:creationId xmlns:p14="http://schemas.microsoft.com/office/powerpoint/2010/main" val="3825095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A6A18-1CC0-CC1C-BC7A-43EFFD4EE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US" dirty="0" err="1"/>
              <a:t>Ewles</a:t>
            </a:r>
            <a:r>
              <a:rPr lang="en-US" dirty="0"/>
              <a:t> and </a:t>
            </a:r>
            <a:r>
              <a:rPr lang="en-US" dirty="0" err="1"/>
              <a:t>simnett</a:t>
            </a:r>
            <a:r>
              <a:rPr lang="en-US" dirty="0"/>
              <a:t> model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B80FA-8171-50F8-3355-EA8B1B900A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38062" y="1303214"/>
            <a:ext cx="10363826" cy="46075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This model is a health promotion planning framework designed to development and implementation of health promotion(Jan Bowden.et.al.,2016).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It emphasizes a holistic and participatory approach to health promotion with a focus on empowering individuals and communities to take responsibility for their health and wellbeing. 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There are seven stages of this model .(Jan Bowden.et.al.,2016)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Identify needs and priorities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Set aims and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Appropriate method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Identify resources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Plan evaluation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Set an action plan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Implementation of plan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D113EC-54E6-0B4F-1A3C-3BD99E773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6312" y="3606969"/>
            <a:ext cx="3870664" cy="3187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186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8B245-7E63-0BED-24F0-9588F989B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216" y="698416"/>
            <a:ext cx="10364451" cy="1596177"/>
          </a:xfrm>
        </p:spPr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1.Needs assessment </a:t>
            </a:r>
            <a:br>
              <a:rPr lang="en-US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211B5-7E28-0E26-A06B-42A0C8CDC6B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0649" y="1811046"/>
            <a:ext cx="5106026" cy="496261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Needs assessment by using digital technology(sober application) for drug misusers can be a valuable approach  to identify their specific needs and tailoring intervention accordingly. (Lubischer et.al.,2019)</a:t>
            </a:r>
          </a:p>
          <a:p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There are some ideas to assess particular needs…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Surveys and questionnaires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Real time tracking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Geographic information system(GIS)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Online support groups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Methods of education 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Personal intervention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700" cap="none" dirty="0">
                <a:latin typeface="Arial" panose="020B0604020202020204" pitchFamily="34" charset="0"/>
                <a:cs typeface="Arial" panose="020B0604020202020204" pitchFamily="34" charset="0"/>
              </a:rPr>
              <a:t>Telemedicine</a:t>
            </a:r>
          </a:p>
          <a:p>
            <a:pPr marL="0" indent="0">
              <a:buNone/>
            </a:pPr>
            <a:endParaRPr lang="en-US" sz="21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EEEF19-1E98-3074-CBD2-3ACC0A32EE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06930" y="1837680"/>
            <a:ext cx="5105400" cy="463414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Needs and priorities of drug misusers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Social influence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Coping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Mental health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Peer support and role models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Non-judgemental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Engaging educational format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Responding to curiosity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Addressing social media influence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5B1D38-B237-00C8-088E-8E62933E6BB7}"/>
              </a:ext>
            </a:extLst>
          </p:cNvPr>
          <p:cNvSpPr txBox="1"/>
          <p:nvPr/>
        </p:nvSpPr>
        <p:spPr>
          <a:xfrm>
            <a:off x="6948885" y="1416605"/>
            <a:ext cx="4103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10305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B5BB4-F3C7-8D76-AD8E-CCE1473A6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B5AD7-FE14-4BFD-DE11-DC8F18C0EC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89974" y="769437"/>
            <a:ext cx="5106026" cy="57438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 Set aim and objectives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Aim – to educate  and reduce drug misuse targeting young adults in UK.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 education and awareness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Empowerment and decision making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Coping skill development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Encourage health seeking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Personalized feedback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Interactive self assessment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Educational resources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Notification and reminder system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Integration with support service</a:t>
            </a:r>
          </a:p>
          <a:p>
            <a:pPr lvl="2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Evaluation and monitoring</a:t>
            </a:r>
          </a:p>
          <a:p>
            <a:pPr lvl="2"/>
            <a:endParaRPr lang="en-US" cap="none" dirty="0"/>
          </a:p>
          <a:p>
            <a:pPr lvl="2"/>
            <a:endParaRPr lang="en-I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8CA19E-D384-1D3C-082C-B9A1E750CEC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96486" y="535035"/>
            <a:ext cx="5519691" cy="578793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 Appropriate method</a:t>
            </a:r>
          </a:p>
          <a:p>
            <a:pPr marL="0" indent="0">
              <a:buNone/>
            </a:pPr>
            <a:r>
              <a:rPr lang="en-US" sz="1400" cap="none" dirty="0">
                <a:latin typeface="Arial" panose="020B0604020202020204" pitchFamily="34" charset="0"/>
                <a:cs typeface="Arial" panose="020B0604020202020204" pitchFamily="34" charset="0"/>
              </a:rPr>
              <a:t>Old method (Robert d et.al.,2020)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Evidence based education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Interactive learning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Cognitive behavioral strategy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Motivational messages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Regular updates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Data privacy</a:t>
            </a:r>
          </a:p>
          <a:p>
            <a:pPr lvl="3"/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User feedback</a:t>
            </a:r>
          </a:p>
          <a:p>
            <a:pPr marL="0" indent="0">
              <a:buNone/>
            </a:pPr>
            <a:r>
              <a:rPr lang="en-IN" sz="1400" cap="none" dirty="0">
                <a:latin typeface="Arial" panose="020B0604020202020204" pitchFamily="34" charset="0"/>
                <a:cs typeface="Arial" panose="020B0604020202020204" pitchFamily="34" charset="0"/>
              </a:rPr>
              <a:t>Modification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Research and evidence review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Emergency features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Feedback analysis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Communication with users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One to one feedback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Book appointments slots 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Regulating impact</a:t>
            </a:r>
          </a:p>
          <a:p>
            <a:pPr lvl="3"/>
            <a:r>
              <a:rPr lang="en-IN" cap="none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improvements</a:t>
            </a:r>
          </a:p>
        </p:txBody>
      </p:sp>
    </p:spTree>
    <p:extLst>
      <p:ext uri="{BB962C8B-B14F-4D97-AF65-F5344CB8AC3E}">
        <p14:creationId xmlns:p14="http://schemas.microsoft.com/office/powerpoint/2010/main" val="658732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457594-2EDF-5B4B-8E0D-4CB86977658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53231" y="1278385"/>
            <a:ext cx="5106026" cy="57527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4. Identify resources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Educational contents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Expert contributors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Feedback mechanism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Sensor mechanism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Accessibility features</a:t>
            </a:r>
          </a:p>
          <a:p>
            <a:pPr lvl="1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IN" sz="16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FA5A7D-5901-E536-D126-8E7154A34C6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278385"/>
            <a:ext cx="5105400" cy="50247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5. Plan evaluation (Robert d et.al.,2020)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Clarify objectives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Develop evaluation question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Select specific method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Data analysis 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Participants selection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Pre-testing 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Addressing result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</a:p>
          <a:p>
            <a:pPr lvl="1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</a:t>
            </a:r>
          </a:p>
          <a:p>
            <a:pPr lvl="1"/>
            <a:endParaRPr lang="en-IN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642BAC-9AD1-BF2A-F950-8D254F668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2370" y="3964296"/>
            <a:ext cx="316045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447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A0D779B-9145-D9F8-DC00-10F8D17D207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961339" y="875643"/>
            <a:ext cx="5106026" cy="3424107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Expert collaboration 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Gamification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Notification and reminders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Parental involvement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Rewards and incentives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20E984F-C20F-B069-A07C-A9954DD5AE1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961965" y="3849663"/>
            <a:ext cx="5105400" cy="3424107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Implementation of plan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Advertisement</a:t>
            </a:r>
          </a:p>
          <a:p>
            <a:pPr lvl="4"/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Events 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3E82CFC-4509-EE44-1B9B-01219D6C9F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2955" y="1293324"/>
            <a:ext cx="3346881" cy="427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552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309624-D2DD-3B58-7075-C3D6DBD8A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73874-7D46-F684-34F4-DFE1D9A492B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By james f.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Mckenzie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brad L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neiger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rosemary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thackeray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.,  Jones AND BARTLETT LEARNING,(2022)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Brad L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neiger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rosemary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thackeray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sarah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A van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wagenen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carl L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hanson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joshua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H west,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michael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D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barnes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michael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C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fagen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,2012/3 journal -health promotion practice volume13 -2,159-164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Jan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bowden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,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sam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bassett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2016 - health promotion in midwifery: principles and practice ,third edition  2016 -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books.Google.Com</a:t>
            </a:r>
            <a:endParaRPr lang="en-US" sz="16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Lubischer,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rachel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gabel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jodi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castrianno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lynn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faimon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kristina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frain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dawne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; harder, jeanette;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schafer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josie; and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armstrong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gaylene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"drug use behaviors: A needs assessment of treatment providers" (2019). Reports. 13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Mary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ellen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o’connell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thomas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boat, and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kenneth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E. Warner, editors- prevention and promising intervention [pdf] (2009)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mindpeacecincinnati.Com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Robert d. Ashford a b,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salvatore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giorgi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c, beau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mann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d,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chris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pesce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d,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lon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sherritt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d,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lyle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ungar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c,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brenda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curtis</a:t>
            </a:r>
            <a:r>
              <a:rPr lang="en-US" sz="1600" cap="none" dirty="0">
                <a:latin typeface="Arial" panose="020B0604020202020204" pitchFamily="34" charset="0"/>
                <a:cs typeface="Arial" panose="020B0604020202020204" pitchFamily="34" charset="0"/>
              </a:rPr>
              <a:t> JOURNAL OF SUBSTANCE ABUSE TREATMENT ,VOLUME 109,FEB 2020 , PAGES 50-55</a:t>
            </a:r>
          </a:p>
        </p:txBody>
      </p:sp>
    </p:spTree>
    <p:extLst>
      <p:ext uri="{BB962C8B-B14F-4D97-AF65-F5344CB8AC3E}">
        <p14:creationId xmlns:p14="http://schemas.microsoft.com/office/powerpoint/2010/main" val="209496218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1262</TotalTime>
  <Words>698</Words>
  <Application>Microsoft Office PowerPoint</Application>
  <PresentationFormat>Widescreen</PresentationFormat>
  <Paragraphs>120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Tw Cen MT</vt:lpstr>
      <vt:lpstr>Wingdings</vt:lpstr>
      <vt:lpstr>Droplet</vt:lpstr>
      <vt:lpstr>application</vt:lpstr>
      <vt:lpstr>Planning model</vt:lpstr>
      <vt:lpstr>Ewles and simnett model</vt:lpstr>
      <vt:lpstr>1.Needs assessment  </vt:lpstr>
      <vt:lpstr> 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application</dc:title>
  <dc:creator>payaltantod2017@gmail.com</dc:creator>
  <cp:lastModifiedBy>payaltantod2017@gmail.com</cp:lastModifiedBy>
  <cp:revision>31</cp:revision>
  <dcterms:created xsi:type="dcterms:W3CDTF">2023-08-04T19:02:25Z</dcterms:created>
  <dcterms:modified xsi:type="dcterms:W3CDTF">2023-08-06T07:59:59Z</dcterms:modified>
</cp:coreProperties>
</file>