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316" r:id="rId13"/>
    <p:sldId id="268" r:id="rId14"/>
    <p:sldId id="269" r:id="rId15"/>
    <p:sldId id="270" r:id="rId16"/>
    <p:sldId id="315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317" r:id="rId25"/>
    <p:sldId id="318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4" r:id="rId43"/>
    <p:sldId id="295" r:id="rId44"/>
    <p:sldId id="296" r:id="rId45"/>
    <p:sldId id="297" r:id="rId46"/>
    <p:sldId id="298" r:id="rId47"/>
    <p:sldId id="302" r:id="rId48"/>
    <p:sldId id="314" r:id="rId49"/>
    <p:sldId id="313" r:id="rId50"/>
    <p:sldId id="312" r:id="rId51"/>
    <p:sldId id="311" r:id="rId52"/>
    <p:sldId id="310" r:id="rId53"/>
    <p:sldId id="309" r:id="rId54"/>
    <p:sldId id="308" r:id="rId55"/>
    <p:sldId id="307" r:id="rId56"/>
    <p:sldId id="306" r:id="rId57"/>
    <p:sldId id="305" r:id="rId58"/>
    <p:sldId id="304" r:id="rId59"/>
    <p:sldId id="303" r:id="rId60"/>
    <p:sldId id="301" r:id="rId61"/>
    <p:sldId id="300" r:id="rId62"/>
    <p:sldId id="299" r:id="rId6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460FF5-4FCB-443C-D5DF-270B268F8D3C}" v="6" dt="2020-02-12T15:04:52.042"/>
    <p1510:client id="{79723477-4F2C-BBB9-4E51-90F3D12CFCAF}" v="14" dt="2020-02-11T14:46:32.483"/>
    <p1510:client id="{8D74F95B-61CB-E1DA-5FD0-A11FC4F9A200}" v="53" dt="2020-02-11T14:40:59.372"/>
    <p1510:client id="{DB3C4D2E-591D-A903-E13D-2835919956FC}" v="436" dt="2020-02-11T15:44:27.756"/>
    <p1510:client id="{FC6170EC-7624-6EBE-6872-539B38381853}" v="16" dt="2020-02-07T13:40:51.0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96" d="100"/>
          <a:sy n="96" d="100"/>
        </p:scale>
        <p:origin x="8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345D-2462-4A17-8D36-563F3830FF2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BC1D5-2840-40D7-99B6-DD8D9D48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976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345D-2462-4A17-8D36-563F3830FF2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BC1D5-2840-40D7-99B6-DD8D9D48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328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345D-2462-4A17-8D36-563F3830FF2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BC1D5-2840-40D7-99B6-DD8D9D48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618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345D-2462-4A17-8D36-563F3830FF2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BC1D5-2840-40D7-99B6-DD8D9D48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124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345D-2462-4A17-8D36-563F3830FF2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BC1D5-2840-40D7-99B6-DD8D9D48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8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345D-2462-4A17-8D36-563F3830FF2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BC1D5-2840-40D7-99B6-DD8D9D48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659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345D-2462-4A17-8D36-563F3830FF2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BC1D5-2840-40D7-99B6-DD8D9D48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890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345D-2462-4A17-8D36-563F3830FF2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BC1D5-2840-40D7-99B6-DD8D9D48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417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345D-2462-4A17-8D36-563F3830FF2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BC1D5-2840-40D7-99B6-DD8D9D48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011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345D-2462-4A17-8D36-563F3830FF2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BC1D5-2840-40D7-99B6-DD8D9D48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434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345D-2462-4A17-8D36-563F3830FF2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BC1D5-2840-40D7-99B6-DD8D9D48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815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1F345D-2462-4A17-8D36-563F3830FF2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BC1D5-2840-40D7-99B6-DD8D9D48F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361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F5cBu9vRl0?feature=oembed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0u5zQNtQE0?feature=oembed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6ShHJ2zFzQ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0617" y="0"/>
            <a:ext cx="818271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08027" y="2043664"/>
            <a:ext cx="4578895" cy="203105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The Media &amp; Crime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08027" y="4074719"/>
            <a:ext cx="4578895" cy="682079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507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Overview of theoretical approaches that have shaped criminology and media studies</a:t>
            </a:r>
          </a:p>
          <a:p>
            <a:endParaRPr lang="en-GB" dirty="0"/>
          </a:p>
          <a:p>
            <a:r>
              <a:rPr lang="en-GB" dirty="0"/>
              <a:t>Discussion of media effects</a:t>
            </a:r>
          </a:p>
          <a:p>
            <a:endParaRPr lang="en-GB" dirty="0"/>
          </a:p>
          <a:p>
            <a:r>
              <a:rPr lang="en-GB" dirty="0"/>
              <a:t>Analysis of various theories (traditional and emerging) that have dominated and helped shape debates about the relationship about crime and the media</a:t>
            </a:r>
          </a:p>
        </p:txBody>
      </p:sp>
    </p:spTree>
    <p:extLst>
      <p:ext uri="{BB962C8B-B14F-4D97-AF65-F5344CB8AC3E}">
        <p14:creationId xmlns:p14="http://schemas.microsoft.com/office/powerpoint/2010/main" val="1552420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Media ‘effects’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Key issue for debate is the extent to which the media may cause anti-social, deviant or criminal behaviour</a:t>
            </a:r>
          </a:p>
          <a:p>
            <a:endParaRPr lang="en-GB" dirty="0"/>
          </a:p>
          <a:p>
            <a:r>
              <a:rPr lang="en-GB" dirty="0"/>
              <a:t>Effects research develops from two main sources</a:t>
            </a:r>
          </a:p>
          <a:p>
            <a:pPr lvl="1"/>
            <a:r>
              <a:rPr lang="en-GB" dirty="0"/>
              <a:t>Mass society </a:t>
            </a:r>
          </a:p>
          <a:p>
            <a:pPr lvl="1"/>
            <a:r>
              <a:rPr lang="en-GB" dirty="0"/>
              <a:t>Behaviourism </a:t>
            </a:r>
          </a:p>
          <a:p>
            <a:endParaRPr lang="en-GB" dirty="0"/>
          </a:p>
          <a:p>
            <a:r>
              <a:rPr lang="en-GB" dirty="0"/>
              <a:t>Despite deriving from different disciplines (sociology &amp; psychology) both suggest human nature is unstable and susceptible to external influences</a:t>
            </a:r>
          </a:p>
        </p:txBody>
      </p:sp>
    </p:spTree>
    <p:extLst>
      <p:ext uri="{BB962C8B-B14F-4D97-AF65-F5344CB8AC3E}">
        <p14:creationId xmlns:p14="http://schemas.microsoft.com/office/powerpoint/2010/main" val="1095819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Mass society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Emerged end of 19</a:t>
            </a:r>
            <a:r>
              <a:rPr lang="en-GB" baseline="30000" dirty="0"/>
              <a:t>th</a:t>
            </a:r>
            <a:r>
              <a:rPr lang="en-GB" dirty="0"/>
              <a:t> and beginning of 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endParaRPr lang="en-GB" dirty="0"/>
          </a:p>
          <a:p>
            <a:r>
              <a:rPr lang="en-GB" dirty="0"/>
              <a:t>This period marked by turbulence and uncertainty</a:t>
            </a:r>
          </a:p>
          <a:p>
            <a:endParaRPr lang="en-GB" dirty="0"/>
          </a:p>
          <a:p>
            <a:r>
              <a:rPr lang="en-GB" dirty="0"/>
              <a:t>Communities fragmented, community ties broken and individuals were adrift</a:t>
            </a:r>
          </a:p>
          <a:p>
            <a:endParaRPr lang="en-GB" dirty="0"/>
          </a:p>
          <a:p>
            <a:r>
              <a:rPr lang="en-GB" dirty="0"/>
              <a:t>Citizens turned away from the authorities and sought solutions at a micro level </a:t>
            </a:r>
          </a:p>
          <a:p>
            <a:endParaRPr lang="en-GB" dirty="0"/>
          </a:p>
          <a:p>
            <a:r>
              <a:rPr lang="en-GB" dirty="0"/>
              <a:t>Media at this time was seen to aid people’s well being and for controlling their thoughts diverting them from political action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8139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Behaviourism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Derives from positivism – an individuals identity was shaped by their responses to the external environment</a:t>
            </a:r>
          </a:p>
          <a:p>
            <a:endParaRPr lang="en-GB" dirty="0"/>
          </a:p>
          <a:p>
            <a:r>
              <a:rPr lang="en-GB" dirty="0"/>
              <a:t>Experiments undertaken under lab conditions to establish direct cause between media images and changes in behaviour i.e. - Skinners Box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Effects research sometimes referred to as </a:t>
            </a:r>
            <a:r>
              <a:rPr lang="en-GB" i="1" dirty="0"/>
              <a:t>hypodermic syringe model </a:t>
            </a:r>
            <a:r>
              <a:rPr lang="en-GB" dirty="0"/>
              <a:t>– the media ‘inject’ values into the mind of the passive receiver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012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Strain theory and anomie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By 1960s scholars believed the positivist approach attributed too much power to the media</a:t>
            </a:r>
          </a:p>
          <a:p>
            <a:endParaRPr lang="en-GB" dirty="0"/>
          </a:p>
          <a:p>
            <a:r>
              <a:rPr lang="en-GB" dirty="0"/>
              <a:t>Anomie (Merton, 1938) decline of community and social order, replaced with alienation and disorder</a:t>
            </a:r>
          </a:p>
          <a:p>
            <a:endParaRPr lang="en-GB" dirty="0"/>
          </a:p>
          <a:p>
            <a:r>
              <a:rPr lang="en-GB" dirty="0"/>
              <a:t>Through socialisation most accept the ‘American dream’ BUT anomie occurs when society places strong emphasis on a goal but less emphasis on how to achieve it </a:t>
            </a:r>
          </a:p>
        </p:txBody>
      </p:sp>
    </p:spTree>
    <p:extLst>
      <p:ext uri="{BB962C8B-B14F-4D97-AF65-F5344CB8AC3E}">
        <p14:creationId xmlns:p14="http://schemas.microsoft.com/office/powerpoint/2010/main" val="3565592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Marxism, critical criminology and ‘dominant ideology’ approach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Marxists argue the media are owned by the ruling bourgeois elite and operate in the interests of that class</a:t>
            </a:r>
          </a:p>
          <a:p>
            <a:endParaRPr lang="en-GB" dirty="0"/>
          </a:p>
          <a:p>
            <a:r>
              <a:rPr lang="en-GB" dirty="0"/>
              <a:t>Ruling class win approval for their actions by consent rather than coercion –</a:t>
            </a:r>
            <a:r>
              <a:rPr lang="en-GB" i="1" dirty="0"/>
              <a:t> hegemony </a:t>
            </a:r>
            <a:r>
              <a:rPr lang="en-GB" dirty="0"/>
              <a:t>(Gramsci)</a:t>
            </a:r>
          </a:p>
          <a:p>
            <a:endParaRPr lang="en-GB" dirty="0"/>
          </a:p>
          <a:p>
            <a:r>
              <a:rPr lang="en-GB" dirty="0"/>
              <a:t>Achieved through social and cultural institutions, including the media</a:t>
            </a:r>
          </a:p>
          <a:p>
            <a:endParaRPr lang="en-GB" dirty="0"/>
          </a:p>
          <a:p>
            <a:r>
              <a:rPr lang="en-GB" dirty="0"/>
              <a:t>Hence media play a crucial role in winning consent (or rejection) of a social system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0113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Marxism, Critical Criminology and ‘Dominant Ideology’ Approach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718" y="1940010"/>
            <a:ext cx="11133244" cy="458533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dirty="0"/>
              <a:t>Critical criminologists draw attention to the </a:t>
            </a:r>
            <a:r>
              <a:rPr lang="en-GB" dirty="0" err="1"/>
              <a:t>criminogenic</a:t>
            </a:r>
            <a:r>
              <a:rPr lang="en-GB" dirty="0"/>
              <a:t> function of the state and role of the media in orchestrating panics about crime to deflect concern from social issues</a:t>
            </a:r>
          </a:p>
          <a:p>
            <a:pPr lvl="1"/>
            <a:r>
              <a:rPr lang="en-GB"/>
              <a:t>Stuart Hall – Policing the Crisis</a:t>
            </a:r>
            <a:endParaRPr lang="en-GB">
              <a:cs typeface="Calibri"/>
            </a:endParaRPr>
          </a:p>
          <a:p>
            <a:pPr lvl="1"/>
            <a:r>
              <a:rPr lang="en-GB" dirty="0"/>
              <a:t>Glasgow University Media Group – bad news</a:t>
            </a:r>
          </a:p>
          <a:p>
            <a:endParaRPr lang="en-GB" dirty="0"/>
          </a:p>
          <a:p>
            <a:r>
              <a:rPr lang="en-GB" dirty="0"/>
              <a:t>They find TV news reproduces dominant ideology and silences contradictory views</a:t>
            </a:r>
          </a:p>
          <a:p>
            <a:endParaRPr lang="en-GB" dirty="0"/>
          </a:p>
          <a:p>
            <a:r>
              <a:rPr lang="en-GB" dirty="0"/>
              <a:t>Chomsky </a:t>
            </a:r>
            <a:r>
              <a:rPr lang="en-GB" i="1" dirty="0"/>
              <a:t>‘propaganda model’ </a:t>
            </a:r>
            <a:r>
              <a:rPr lang="en-GB" dirty="0"/>
              <a:t>stories underrepresented due to powerful military-industrial incidents</a:t>
            </a:r>
          </a:p>
          <a:p>
            <a:endParaRPr lang="en-GB" dirty="0"/>
          </a:p>
          <a:p>
            <a:r>
              <a:rPr lang="en-GB" dirty="0"/>
              <a:t>All Marxist inspired works suggest information flows from the top down within the media</a:t>
            </a:r>
          </a:p>
        </p:txBody>
      </p:sp>
    </p:spTree>
    <p:extLst>
      <p:ext uri="{BB962C8B-B14F-4D97-AF65-F5344CB8AC3E}">
        <p14:creationId xmlns:p14="http://schemas.microsoft.com/office/powerpoint/2010/main" val="2614218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legacy of Marxism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Media rarely covers white collar or corporate crime</a:t>
            </a:r>
          </a:p>
          <a:p>
            <a:endParaRPr lang="en-GB" dirty="0"/>
          </a:p>
          <a:p>
            <a:r>
              <a:rPr lang="en-GB" dirty="0"/>
              <a:t>This means that ‘street’ crime waves tends to label a certain class of criminals, therefore perpetuating a narrow definition of crime</a:t>
            </a:r>
          </a:p>
          <a:p>
            <a:endParaRPr lang="en-GB" dirty="0"/>
          </a:p>
          <a:p>
            <a:r>
              <a:rPr lang="en-GB" dirty="0"/>
              <a:t>This is changing due to works that have sought to expose wrongdoings of governments and corporations, see:</a:t>
            </a:r>
          </a:p>
          <a:p>
            <a:pPr lvl="1"/>
            <a:r>
              <a:rPr lang="en-GB" dirty="0"/>
              <a:t>Steve Tombs</a:t>
            </a:r>
          </a:p>
          <a:p>
            <a:pPr lvl="1"/>
            <a:r>
              <a:rPr lang="en-GB" dirty="0"/>
              <a:t>Dave Whyte and Reece Walters </a:t>
            </a:r>
          </a:p>
        </p:txBody>
      </p:sp>
    </p:spTree>
    <p:extLst>
      <p:ext uri="{BB962C8B-B14F-4D97-AF65-F5344CB8AC3E}">
        <p14:creationId xmlns:p14="http://schemas.microsoft.com/office/powerpoint/2010/main" val="3692419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Pluralism, competition and ideological struggle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Emerged in the 1980s and 1990s – seen as a more positive approach emphasising freedom and diversity</a:t>
            </a:r>
          </a:p>
          <a:p>
            <a:endParaRPr lang="en-GB" dirty="0"/>
          </a:p>
          <a:p>
            <a:r>
              <a:rPr lang="en-GB" dirty="0"/>
              <a:t>Limited by its idealist approach</a:t>
            </a:r>
          </a:p>
          <a:p>
            <a:endParaRPr lang="en-GB" dirty="0"/>
          </a:p>
          <a:p>
            <a:r>
              <a:rPr lang="en-GB" dirty="0"/>
              <a:t>Complex analysis of news events also limited</a:t>
            </a:r>
          </a:p>
          <a:p>
            <a:endParaRPr lang="en-GB" dirty="0"/>
          </a:p>
          <a:p>
            <a:r>
              <a:rPr lang="en-GB" dirty="0"/>
              <a:t>Homogenised versions of reality presented leading to labelling of some groups still exists</a:t>
            </a:r>
          </a:p>
          <a:p>
            <a:endParaRPr lang="en-GB" dirty="0"/>
          </a:p>
          <a:p>
            <a:r>
              <a:rPr lang="en-GB" dirty="0"/>
              <a:t>Whilst Internet technologies facilitate dialogue and exchange not everyone can participate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9049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Realism and reception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1980s established theories were being challenged. </a:t>
            </a:r>
            <a:r>
              <a:rPr lang="en-GB" b="1" dirty="0"/>
              <a:t>Left realism </a:t>
            </a:r>
            <a:r>
              <a:rPr lang="en-GB" dirty="0"/>
              <a:t>challenged idealistic stance in </a:t>
            </a:r>
            <a:r>
              <a:rPr lang="en-GB" i="1" dirty="0"/>
              <a:t>Policing the Crisis </a:t>
            </a:r>
            <a:r>
              <a:rPr lang="en-GB" dirty="0"/>
              <a:t>(Hall et al., 1938)</a:t>
            </a:r>
          </a:p>
          <a:p>
            <a:r>
              <a:rPr lang="en-GB" dirty="0"/>
              <a:t>Audience research pioneered by David Morley; media is a resource consciously </a:t>
            </a:r>
            <a:r>
              <a:rPr lang="en-GB" i="1" dirty="0"/>
              <a:t>used </a:t>
            </a:r>
            <a:r>
              <a:rPr lang="en-GB" dirty="0"/>
              <a:t>by people </a:t>
            </a:r>
          </a:p>
          <a:p>
            <a:r>
              <a:rPr lang="en-GB" dirty="0"/>
              <a:t>People select images/meanings that relate to their sense of self identity</a:t>
            </a:r>
          </a:p>
          <a:p>
            <a:r>
              <a:rPr lang="en-GB" dirty="0"/>
              <a:t>No longer is it ‘what the media </a:t>
            </a:r>
            <a:r>
              <a:rPr lang="en-GB" i="1" dirty="0"/>
              <a:t>do</a:t>
            </a:r>
            <a:r>
              <a:rPr lang="en-GB" dirty="0"/>
              <a:t> to people’ </a:t>
            </a:r>
            <a:r>
              <a:rPr lang="en-GB" b="1" dirty="0"/>
              <a:t>but </a:t>
            </a:r>
            <a:r>
              <a:rPr lang="en-GB" dirty="0"/>
              <a:t>‘what do people do </a:t>
            </a:r>
            <a:r>
              <a:rPr lang="en-GB" i="1" dirty="0"/>
              <a:t>with</a:t>
            </a:r>
            <a:r>
              <a:rPr lang="en-GB" dirty="0"/>
              <a:t> media?’</a:t>
            </a:r>
          </a:p>
        </p:txBody>
      </p:sp>
    </p:spTree>
    <p:extLst>
      <p:ext uri="{BB962C8B-B14F-4D97-AF65-F5344CB8AC3E}">
        <p14:creationId xmlns:p14="http://schemas.microsoft.com/office/powerpoint/2010/main" val="3071538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31074-8E89-430E-B7DB-371BEB3A3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 Light"/>
              </a:rPr>
              <a:t>Left Realism</a:t>
            </a:r>
            <a:endParaRPr lang="en-GB" b="1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12713-0ABD-4827-9B9B-55A7B0F8D4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Left Realism was focussed on the class bound nature of crime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Main proponent was Jock Young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Also focussed on the 'realism of crime' and its propensity in the vulnerable.</a:t>
            </a:r>
          </a:p>
        </p:txBody>
      </p:sp>
    </p:spTree>
    <p:extLst>
      <p:ext uri="{BB962C8B-B14F-4D97-AF65-F5344CB8AC3E}">
        <p14:creationId xmlns:p14="http://schemas.microsoft.com/office/powerpoint/2010/main" val="718813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Late modernity and postmodernism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Traces of earlier theories found in postmodern accounts</a:t>
            </a:r>
          </a:p>
          <a:p>
            <a:r>
              <a:rPr lang="en-GB" dirty="0"/>
              <a:t>It is concerned with excesses of information and entertainment now available</a:t>
            </a:r>
          </a:p>
          <a:p>
            <a:r>
              <a:rPr lang="en-GB" dirty="0"/>
              <a:t>It abandons a distinction between information and entertainment which raises problems</a:t>
            </a:r>
          </a:p>
          <a:p>
            <a:r>
              <a:rPr lang="en-GB" dirty="0"/>
              <a:t>Problems also with the definition of ‘entertainment’</a:t>
            </a:r>
          </a:p>
          <a:p>
            <a:r>
              <a:rPr lang="en-GB" dirty="0"/>
              <a:t>Suggests ‘we’ are all potential victims of crime, danger reinforced by the omnipresent media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60433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Cultural criminology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Associated with works of Jeff Ferrell – seeks to understand public fascination with violence and crime </a:t>
            </a:r>
            <a:r>
              <a:rPr lang="en-GB" b="1" dirty="0"/>
              <a:t>AND</a:t>
            </a:r>
            <a:r>
              <a:rPr lang="en-GB" dirty="0"/>
              <a:t> crime as pleasure</a:t>
            </a:r>
          </a:p>
          <a:p>
            <a:r>
              <a:rPr lang="en-GB" dirty="0"/>
              <a:t>Supports critical criminologists view that criminal acts are a resistance to authority</a:t>
            </a:r>
          </a:p>
          <a:p>
            <a:r>
              <a:rPr lang="en-GB" dirty="0"/>
              <a:t>Crime becomes a participatory performance or a ‘carnival’ – the streets become the theatre</a:t>
            </a:r>
          </a:p>
          <a:p>
            <a:r>
              <a:rPr lang="en-GB" dirty="0">
                <a:cs typeface="Calibri" panose="020F0502020204030204"/>
              </a:rPr>
              <a:t>Again linked to the left realist approach of Young et al</a:t>
            </a:r>
          </a:p>
          <a:p>
            <a:endParaRPr lang="en-GB" dirty="0"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  <a:cs typeface="Calibri" panose="020F0502020204030204"/>
              </a:rPr>
              <a:t>The overall philosophy being that crime is a resistance to authority</a:t>
            </a:r>
          </a:p>
        </p:txBody>
      </p:sp>
    </p:spTree>
    <p:extLst>
      <p:ext uri="{BB962C8B-B14F-4D97-AF65-F5344CB8AC3E}">
        <p14:creationId xmlns:p14="http://schemas.microsoft.com/office/powerpoint/2010/main" val="34396661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GB" sz="3600" b="1"/>
              <a:t>The Construction of Crime News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524000" y="3695944"/>
            <a:ext cx="9144000" cy="1389749"/>
          </a:xfrm>
        </p:spPr>
        <p:txBody>
          <a:bodyPr>
            <a:normAutofit/>
          </a:bodyPr>
          <a:lstStyle/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1073988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CF79F-1B40-4840-892F-46E8C7BE9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4D4E1696-AA4B-496B-925E-5FB405E54EF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794"/>
            <a:ext cx="12192000" cy="6847416"/>
          </a:xfrm>
        </p:spPr>
      </p:pic>
    </p:spTree>
    <p:extLst>
      <p:ext uri="{BB962C8B-B14F-4D97-AF65-F5344CB8AC3E}">
        <p14:creationId xmlns:p14="http://schemas.microsoft.com/office/powerpoint/2010/main" val="2034240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crime is manufactured along ideological lines</a:t>
            </a:r>
          </a:p>
          <a:p>
            <a:r>
              <a:rPr lang="en-GB" dirty="0"/>
              <a:t>An understanding of news production</a:t>
            </a:r>
          </a:p>
          <a:p>
            <a:r>
              <a:rPr lang="en-GB" dirty="0"/>
              <a:t>A discussion of 12 news values</a:t>
            </a:r>
          </a:p>
          <a:p>
            <a:r>
              <a:rPr lang="en-GB" dirty="0"/>
              <a:t>A discussion of agenda setting </a:t>
            </a:r>
          </a:p>
          <a:p>
            <a:r>
              <a:rPr lang="en-GB" dirty="0"/>
              <a:t>An examination on how technology is altering the ways in which the news is produced and consumed</a:t>
            </a:r>
          </a:p>
        </p:txBody>
      </p:sp>
    </p:spTree>
    <p:extLst>
      <p:ext uri="{BB962C8B-B14F-4D97-AF65-F5344CB8AC3E}">
        <p14:creationId xmlns:p14="http://schemas.microsoft.com/office/powerpoint/2010/main" val="22417636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Arguable that the media is prism subtly distorting the view of the world it projects</a:t>
            </a:r>
          </a:p>
          <a:p>
            <a:r>
              <a:rPr lang="en-GB" dirty="0"/>
              <a:t>Mediated reality shaped by production processes of news organisations and structural determinants of news-making</a:t>
            </a:r>
          </a:p>
          <a:p>
            <a:r>
              <a:rPr lang="en-GB" dirty="0"/>
              <a:t>Assumptions also made about the audience impacts on ‘agenda setting’</a:t>
            </a:r>
          </a:p>
          <a:p>
            <a:r>
              <a:rPr lang="en-GB" dirty="0"/>
              <a:t>News is not random, rather stories are selected due to their perceived </a:t>
            </a:r>
            <a:r>
              <a:rPr lang="en-GB" i="1" dirty="0"/>
              <a:t>newsworthiness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43748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Newsworthiness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Journalists sharing the same ideological values as the majority of their audience results in the normalisation of certain interests and values</a:t>
            </a:r>
          </a:p>
          <a:p>
            <a:r>
              <a:rPr lang="en-GB" dirty="0" err="1"/>
              <a:t>Galtung</a:t>
            </a:r>
            <a:r>
              <a:rPr lang="en-GB" dirty="0"/>
              <a:t> and </a:t>
            </a:r>
            <a:r>
              <a:rPr lang="en-GB" dirty="0" err="1"/>
              <a:t>Ruge</a:t>
            </a:r>
            <a:r>
              <a:rPr lang="en-GB" dirty="0"/>
              <a:t> (1965/1973) were the first to categorise news values </a:t>
            </a:r>
          </a:p>
          <a:p>
            <a:r>
              <a:rPr lang="en-GB" dirty="0"/>
              <a:t>This was followed by Steve </a:t>
            </a:r>
            <a:r>
              <a:rPr lang="en-GB" dirty="0" err="1"/>
              <a:t>Chibnall’s</a:t>
            </a:r>
            <a:r>
              <a:rPr lang="en-GB" dirty="0"/>
              <a:t> (1975) </a:t>
            </a:r>
            <a:r>
              <a:rPr lang="en-GB" i="1" dirty="0"/>
              <a:t>Law and Order News</a:t>
            </a:r>
          </a:p>
          <a:p>
            <a:r>
              <a:rPr lang="en-GB" dirty="0"/>
              <a:t>News values are subject to change over time and a story does not have to meet all values to make the news</a:t>
            </a:r>
            <a:r>
              <a:rPr lang="en-GB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94648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News values for a new millennium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The 12 news structures and values that shape crime news are:</a:t>
            </a:r>
            <a:endParaRPr lang="en-US"/>
          </a:p>
          <a:p>
            <a:pPr marL="514350" indent="-514350">
              <a:buFont typeface="+mj-lt"/>
              <a:buAutoNum type="arabicParenR"/>
            </a:pPr>
            <a:r>
              <a:rPr lang="en-GB" b="1" dirty="0"/>
              <a:t>Threshold</a:t>
            </a:r>
            <a:r>
              <a:rPr lang="en-GB" dirty="0"/>
              <a:t> – events have to meet a certain level of importance to be considered newsworthy</a:t>
            </a:r>
          </a:p>
          <a:p>
            <a:pPr marL="514350" indent="-514350">
              <a:buFont typeface="+mj-lt"/>
              <a:buAutoNum type="arabicParenR"/>
            </a:pPr>
            <a:r>
              <a:rPr lang="en-GB" b="1" dirty="0"/>
              <a:t>Predictability </a:t>
            </a:r>
            <a:r>
              <a:rPr lang="en-GB" dirty="0"/>
              <a:t>–</a:t>
            </a:r>
            <a:r>
              <a:rPr lang="en-GB" b="1" dirty="0"/>
              <a:t> </a:t>
            </a:r>
            <a:r>
              <a:rPr lang="en-GB" dirty="0"/>
              <a:t>an event that is rare or unexpected</a:t>
            </a:r>
            <a:endParaRPr lang="en-GB" b="1" dirty="0"/>
          </a:p>
          <a:p>
            <a:pPr marL="514350" indent="-514350">
              <a:buFont typeface="+mj-lt"/>
              <a:buAutoNum type="arabicParenR"/>
            </a:pPr>
            <a:r>
              <a:rPr lang="en-GB" b="1" dirty="0"/>
              <a:t>Simplification</a:t>
            </a:r>
            <a:r>
              <a:rPr lang="en-GB" dirty="0"/>
              <a:t> – events must be reducible to a minimum number of parts/themes</a:t>
            </a:r>
          </a:p>
        </p:txBody>
      </p:sp>
    </p:spTree>
    <p:extLst>
      <p:ext uri="{BB962C8B-B14F-4D97-AF65-F5344CB8AC3E}">
        <p14:creationId xmlns:p14="http://schemas.microsoft.com/office/powerpoint/2010/main" val="35856192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News values for a new millennium (2)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 startAt="4"/>
            </a:pPr>
            <a:r>
              <a:rPr lang="en-GB" b="1" dirty="0"/>
              <a:t>Individualism</a:t>
            </a:r>
            <a:r>
              <a:rPr lang="en-GB" dirty="0"/>
              <a:t> – individual definitions of crime which highlight individual responses are preferred to complex cultural and political explanations  </a:t>
            </a:r>
          </a:p>
          <a:p>
            <a:pPr marL="514350" indent="-514350">
              <a:buFont typeface="+mj-lt"/>
              <a:buAutoNum type="arabicParenR" startAt="4"/>
            </a:pPr>
            <a:r>
              <a:rPr lang="en-GB" b="1" dirty="0"/>
              <a:t>Risk</a:t>
            </a:r>
            <a:r>
              <a:rPr lang="en-GB" dirty="0"/>
              <a:t> – modern life characterised by risk, a story meets the risk threshold if the offender is still at large</a:t>
            </a:r>
          </a:p>
          <a:p>
            <a:pPr marL="514350" indent="-514350">
              <a:buFont typeface="+mj-lt"/>
              <a:buAutoNum type="arabicParenR" startAt="4"/>
            </a:pPr>
            <a:r>
              <a:rPr lang="en-GB" b="1" dirty="0"/>
              <a:t>Sex</a:t>
            </a:r>
            <a:r>
              <a:rPr lang="en-GB" dirty="0"/>
              <a:t> – one of the more salient news values is sex. Crimes of a sexual nature are over-reported distorting the picture the public receive</a:t>
            </a:r>
          </a:p>
          <a:p>
            <a:pPr marL="514350" indent="-514350">
              <a:buFont typeface="+mj-lt"/>
              <a:buAutoNum type="arabicParenR" startAt="4"/>
            </a:pPr>
            <a:r>
              <a:rPr lang="en-GB" b="1" dirty="0"/>
              <a:t>Celebrity or high status persons </a:t>
            </a:r>
            <a:r>
              <a:rPr lang="en-GB" dirty="0"/>
              <a:t>– a story is more likely to reach the news if it has a well known name attached to it</a:t>
            </a:r>
          </a:p>
          <a:p>
            <a:pPr marL="514350" indent="-514350">
              <a:buFont typeface="+mj-lt"/>
              <a:buAutoNum type="arabicParenR" startAt="4"/>
            </a:pPr>
            <a:endParaRPr lang="en-GB" dirty="0"/>
          </a:p>
          <a:p>
            <a:pPr marL="514350" indent="-514350">
              <a:buFont typeface="+mj-lt"/>
              <a:buAutoNum type="arabicParenR" startAt="4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0955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News values for a new millennium (3)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8"/>
            </a:pPr>
            <a:r>
              <a:rPr lang="en-GB" b="1" dirty="0"/>
              <a:t>Proximity</a:t>
            </a:r>
            <a:r>
              <a:rPr lang="en-GB" dirty="0"/>
              <a:t> – has both spatial and cultural dynamics. Spatial, refers to the geographical ‘nearness’ of an event, cultural to the ‘relevance’ of an event to an audience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en-GB" b="1" dirty="0"/>
              <a:t>Violence or conflict </a:t>
            </a:r>
            <a:r>
              <a:rPr lang="en-GB" dirty="0"/>
              <a:t>– this value is most common to all media as it fulfils the media’s desire to present dramatic events in a graphic way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en-GB" b="1" dirty="0"/>
              <a:t>Visual spectacle and graphic imagery </a:t>
            </a:r>
            <a:r>
              <a:rPr lang="en-GB" dirty="0"/>
              <a:t>– TV news offers high quality (moving) images. Potential news stories are only likely to make the news if they can be portrayed in images as well as words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0321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News values for a new millennium (4)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 startAt="11"/>
            </a:pPr>
            <a:r>
              <a:rPr lang="en-GB" b="1" dirty="0"/>
              <a:t>Children</a:t>
            </a:r>
            <a:r>
              <a:rPr lang="en-GB" dirty="0"/>
              <a:t> – any crime can be lifted into news visibility if children are associated with it – whether as victims or offenders</a:t>
            </a:r>
          </a:p>
          <a:p>
            <a:pPr marL="514350" indent="-514350">
              <a:buFont typeface="+mj-lt"/>
              <a:buAutoNum type="arabicParenR" startAt="11"/>
            </a:pPr>
            <a:r>
              <a:rPr lang="en-GB" b="1" dirty="0"/>
              <a:t>Conservative ideology and political diversion </a:t>
            </a:r>
            <a:r>
              <a:rPr lang="en-GB" dirty="0"/>
              <a:t>- all news values have in common their broadly right wing consensus. This agenda emphasises and voices support for the police, more prisons and a tougher criminal justice system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2745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D1F66-9806-4786-B2A4-DA70019E4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DC242-F836-460B-B8B0-229398C6E9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GB" b="1" dirty="0">
              <a:cs typeface="Calibri"/>
            </a:endParaRPr>
          </a:p>
          <a:p>
            <a:pPr marL="0" indent="0" algn="ctr">
              <a:buNone/>
            </a:pPr>
            <a:endParaRPr lang="en-GB" b="1">
              <a:cs typeface="Calibri"/>
            </a:endParaRPr>
          </a:p>
          <a:p>
            <a:pPr marL="0" indent="0" algn="ctr">
              <a:buNone/>
            </a:pPr>
            <a:r>
              <a:rPr lang="en-GB" b="1" dirty="0">
                <a:cs typeface="Calibri"/>
              </a:rPr>
              <a:t>The inspiration of the media on Crime</a:t>
            </a:r>
          </a:p>
        </p:txBody>
      </p:sp>
    </p:spTree>
    <p:extLst>
      <p:ext uri="{BB962C8B-B14F-4D97-AF65-F5344CB8AC3E}">
        <p14:creationId xmlns:p14="http://schemas.microsoft.com/office/powerpoint/2010/main" val="29234180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D75A2-02C4-4188-A5C7-E06C1BA78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027FE147-582E-48DD-A5BE-CA1CE955C61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794"/>
            <a:ext cx="12191999" cy="6858000"/>
          </a:xfrm>
        </p:spPr>
      </p:pic>
    </p:spTree>
    <p:extLst>
      <p:ext uri="{BB962C8B-B14F-4D97-AF65-F5344CB8AC3E}">
        <p14:creationId xmlns:p14="http://schemas.microsoft.com/office/powerpoint/2010/main" val="12147640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News production and consumption in a digital global marketplace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Much news today is consumed online</a:t>
            </a:r>
          </a:p>
          <a:p>
            <a:r>
              <a:rPr lang="en-GB" dirty="0"/>
              <a:t>The role of Twitter and blogs, or user generated content (UGC)</a:t>
            </a:r>
          </a:p>
          <a:p>
            <a:r>
              <a:rPr lang="en-GB" dirty="0"/>
              <a:t>Increasing numbers of technologically savvy journalists access this online fodder</a:t>
            </a:r>
          </a:p>
          <a:p>
            <a:r>
              <a:rPr lang="en-GB" dirty="0"/>
              <a:t>Dilemmas however emerge over freedom of speech</a:t>
            </a:r>
          </a:p>
          <a:p>
            <a:r>
              <a:rPr lang="en-GB" dirty="0"/>
              <a:t>News organisations more than ever before need to attract audiences (and advertisers) which has resulted in the crime problem being more skewed than it ever has before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1493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Concluding thoughts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story can be told without judgments being made about the viability of it. However since the 1980s  criticism has intensified that the British media are ‘</a:t>
            </a:r>
            <a:r>
              <a:rPr lang="en-GB" dirty="0" err="1"/>
              <a:t>dumbing</a:t>
            </a:r>
            <a:r>
              <a:rPr lang="en-GB" dirty="0"/>
              <a:t> down’ their news coverage and measuring newsworthiness by the degree of amusement a story provokes in its audience</a:t>
            </a:r>
          </a:p>
        </p:txBody>
      </p:sp>
    </p:spTree>
    <p:extLst>
      <p:ext uri="{BB962C8B-B14F-4D97-AF65-F5344CB8AC3E}">
        <p14:creationId xmlns:p14="http://schemas.microsoft.com/office/powerpoint/2010/main" val="20690697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GB" sz="3600" b="1"/>
              <a:t>Media and Moral Panics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524000" y="3695944"/>
            <a:ext cx="9144000" cy="1389749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19319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discussion of the moral panic thesis will be presented</a:t>
            </a:r>
          </a:p>
          <a:p>
            <a:r>
              <a:rPr lang="en-GB" dirty="0"/>
              <a:t>An analysis of the pros and cons of the moral panic model as a tool for understanding public responses to mediated crime and deviance will be discussed</a:t>
            </a:r>
          </a:p>
          <a:p>
            <a:r>
              <a:rPr lang="en-GB" dirty="0"/>
              <a:t>Deviancy amplification will be explored</a:t>
            </a:r>
          </a:p>
          <a:p>
            <a:r>
              <a:rPr lang="en-GB" dirty="0"/>
              <a:t>A discussion of paedophilia as a moral panic will be discussed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0870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Background to the moral panic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2"/>
            <a:ext cx="8147248" cy="2908919"/>
          </a:xfrm>
        </p:spPr>
        <p:txBody>
          <a:bodyPr>
            <a:normAutofit/>
          </a:bodyPr>
          <a:lstStyle/>
          <a:p>
            <a:r>
              <a:rPr lang="en-GB" dirty="0"/>
              <a:t>The concept of a moral panic emerged with the work of Cohen (1972) his was the first systematic empirical study of how the media amplify deviance and public responses</a:t>
            </a:r>
          </a:p>
          <a:p>
            <a:r>
              <a:rPr lang="en-GB" dirty="0"/>
              <a:t>The media define a group of act as ‘deviant’ and focus on it to the exclusion of almost everything else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191832" y="4725144"/>
            <a:ext cx="7776864" cy="1938992"/>
          </a:xfrm>
          <a:prstGeom prst="rect">
            <a:avLst/>
          </a:prstGeom>
          <a:noFill/>
          <a:ln>
            <a:solidFill>
              <a:schemeClr val="tx1">
                <a:alpha val="98000"/>
              </a:schemeClr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“Societies appear to be subject, every now and then, to periods of moral panic. A condition, episode, person or group of persons emerges to become defined as a threat to societal values and interests; it’s nature is presented in a stylised and stereotypical fashion by the mass media...” (Cohen, 1972: 9).</a:t>
            </a:r>
          </a:p>
        </p:txBody>
      </p:sp>
    </p:spTree>
    <p:extLst>
      <p:ext uri="{BB962C8B-B14F-4D97-AF65-F5344CB8AC3E}">
        <p14:creationId xmlns:p14="http://schemas.microsoft.com/office/powerpoint/2010/main" val="26900827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Moral panic: Five features: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en-GB" dirty="0"/>
              <a:t>Media take an ordinary event and present it as something extraordinary 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Deviance amplification occurs when ‘authorities’ demonise these perceived wrong-doers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They clarify moral boundaries in society, creating consensus and concern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They occur during periods of rapid social change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Usually young people are targeted as they symbolise the future of society</a:t>
            </a:r>
          </a:p>
        </p:txBody>
      </p:sp>
    </p:spTree>
    <p:extLst>
      <p:ext uri="{BB962C8B-B14F-4D97-AF65-F5344CB8AC3E}">
        <p14:creationId xmlns:p14="http://schemas.microsoft.com/office/powerpoint/2010/main" val="40813326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Problems with the moral panic model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moral panic concept has been widely criticised but it refuses to go away</a:t>
            </a:r>
          </a:p>
          <a:p>
            <a:r>
              <a:rPr lang="en-GB" dirty="0"/>
              <a:t>The problem is not so much with the concept itself, but how it has been embraced by others in later years</a:t>
            </a:r>
          </a:p>
          <a:p>
            <a:r>
              <a:rPr lang="en-GB" dirty="0"/>
              <a:t>The model itself is open to interpretation and there are some ambiguities </a:t>
            </a:r>
          </a:p>
        </p:txBody>
      </p:sp>
    </p:spTree>
    <p:extLst>
      <p:ext uri="{BB962C8B-B14F-4D97-AF65-F5344CB8AC3E}">
        <p14:creationId xmlns:p14="http://schemas.microsoft.com/office/powerpoint/2010/main" val="18630897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problem with ‘deviance’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Are all folk devils vulnerable and unfairly maligned? </a:t>
            </a:r>
          </a:p>
          <a:p>
            <a:r>
              <a:rPr lang="en-GB" dirty="0"/>
              <a:t>Is deviance sometimes used as a byword for ‘irrationality’ (implying mental instability) ‘manipulability’ (implying that those involved are passive dupes) or ‘unconventionality’ (implying that they are weird or alien)</a:t>
            </a:r>
          </a:p>
          <a:p>
            <a:r>
              <a:rPr lang="en-GB" dirty="0"/>
              <a:t>Thus causes of deviance are seldom considered and frequently overshadowed by scornful commentaries about the groups involved   </a:t>
            </a:r>
          </a:p>
        </p:txBody>
      </p:sp>
    </p:spTree>
    <p:extLst>
      <p:ext uri="{BB962C8B-B14F-4D97-AF65-F5344CB8AC3E}">
        <p14:creationId xmlns:p14="http://schemas.microsoft.com/office/powerpoint/2010/main" val="31571057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problem with ‘morality’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Difficulties with the definition of ‘moral’</a:t>
            </a:r>
          </a:p>
          <a:p>
            <a:r>
              <a:rPr lang="en-GB" dirty="0"/>
              <a:t>Accepted </a:t>
            </a:r>
            <a:r>
              <a:rPr lang="en-GB" dirty="0" err="1"/>
              <a:t>unproblematically</a:t>
            </a:r>
            <a:r>
              <a:rPr lang="en-GB" dirty="0"/>
              <a:t> or glossed over</a:t>
            </a:r>
          </a:p>
          <a:p>
            <a:r>
              <a:rPr lang="en-GB" dirty="0"/>
              <a:t>Those who think of themselves as ‘moral’ take exception to immorality in deviants </a:t>
            </a:r>
          </a:p>
          <a:p>
            <a:r>
              <a:rPr lang="en-GB" dirty="0"/>
              <a:t>In many cases moral panics don’t actually have any ‘moral’ element in them</a:t>
            </a:r>
          </a:p>
          <a:p>
            <a:r>
              <a:rPr lang="en-GB" dirty="0"/>
              <a:t> 	health scares, health problems diet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4713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Problems with youth and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Assumption that ‘deviant’s are economically marginalised</a:t>
            </a:r>
          </a:p>
          <a:p>
            <a:pPr lvl="1"/>
            <a:r>
              <a:rPr lang="en-GB" dirty="0"/>
              <a:t>However consider the </a:t>
            </a:r>
            <a:r>
              <a:rPr lang="en-GB" dirty="0" err="1"/>
              <a:t>mods</a:t>
            </a:r>
            <a:r>
              <a:rPr lang="en-GB" dirty="0"/>
              <a:t> and rockers </a:t>
            </a:r>
          </a:p>
          <a:p>
            <a:r>
              <a:rPr lang="en-GB" dirty="0"/>
              <a:t>Group identity emphasises through style</a:t>
            </a:r>
          </a:p>
          <a:p>
            <a:r>
              <a:rPr lang="en-GB" dirty="0"/>
              <a:t>Youth – this term is quite negative, no longer about a generational category, rather it tends t only exist in discourses about crime and deviance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9659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problem of ‘source’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Concerns about deviance are much more diffuse than is suggested in many accounts of a panic</a:t>
            </a:r>
          </a:p>
          <a:p>
            <a:r>
              <a:rPr lang="en-GB" dirty="0"/>
              <a:t>As such, many panics don’t happen out of the blue, rather they may be viewed as part of a longer term struggle</a:t>
            </a:r>
          </a:p>
          <a:p>
            <a:r>
              <a:rPr lang="en-GB" dirty="0"/>
              <a:t>The term moral panic also suggests public reaction is unjustified – but who actually engineers them? </a:t>
            </a:r>
          </a:p>
        </p:txBody>
      </p:sp>
    </p:spTree>
    <p:extLst>
      <p:ext uri="{BB962C8B-B14F-4D97-AF65-F5344CB8AC3E}">
        <p14:creationId xmlns:p14="http://schemas.microsoft.com/office/powerpoint/2010/main" val="29130050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problem with audience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Recent cultural and media theorists reject reports that the public cannot tell when they are being manipulated</a:t>
            </a:r>
          </a:p>
          <a:p>
            <a:r>
              <a:rPr lang="en-GB" dirty="0"/>
              <a:t>Nowadays the demonization of those whose lifestyle and beliefs exist outside political, legal, or social norms does not guarantee public or media support</a:t>
            </a:r>
          </a:p>
        </p:txBody>
      </p:sp>
    </p:spTree>
    <p:extLst>
      <p:ext uri="{BB962C8B-B14F-4D97-AF65-F5344CB8AC3E}">
        <p14:creationId xmlns:p14="http://schemas.microsoft.com/office/powerpoint/2010/main" val="5074726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Concluding thoughts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Ultimately moral panics should be regarded in the way that Cohen intended – as a means of conceptualising the lines of power in society</a:t>
            </a:r>
          </a:p>
          <a:p>
            <a:r>
              <a:rPr lang="en-GB" dirty="0"/>
              <a:t>But where nowadays does power rest?</a:t>
            </a:r>
          </a:p>
          <a:p>
            <a:r>
              <a:rPr lang="en-GB" dirty="0"/>
              <a:t>Essentially, 30 years on it is important not to have faithful adherence to the traditional moral panic thesis – the role of the media has changed as has its impact on society</a:t>
            </a:r>
          </a:p>
        </p:txBody>
      </p:sp>
    </p:spTree>
    <p:extLst>
      <p:ext uri="{BB962C8B-B14F-4D97-AF65-F5344CB8AC3E}">
        <p14:creationId xmlns:p14="http://schemas.microsoft.com/office/powerpoint/2010/main" val="16085177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GB" sz="3600" b="1"/>
              <a:t>Media Constructions of Children: ‘Evil Monsters’ and ‘Tragic Victims’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524000" y="3695944"/>
            <a:ext cx="9144000" cy="1389749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229367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Discussion about contradictory assumptions about children in contemporary Britain</a:t>
            </a:r>
          </a:p>
          <a:p>
            <a:r>
              <a:rPr lang="en-GB" dirty="0"/>
              <a:t>An examination of anxiety about childhood following the abduction and murder of Jamie </a:t>
            </a:r>
            <a:r>
              <a:rPr lang="en-GB"/>
              <a:t>Bulger</a:t>
            </a:r>
            <a:endParaRPr lang="en-GB" dirty="0"/>
          </a:p>
          <a:p>
            <a:r>
              <a:rPr lang="en-GB" dirty="0"/>
              <a:t>A comparison of media representations of children as offenders and children as the victims of crime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84535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Changes to how childhood is viewed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1950s and 1960s, the age at which young people are labelled as ‘</a:t>
            </a:r>
            <a:r>
              <a:rPr lang="en-GB" i="1" dirty="0"/>
              <a:t>folk devils</a:t>
            </a:r>
            <a:r>
              <a:rPr lang="en-GB" dirty="0"/>
              <a:t>’ has decreased</a:t>
            </a:r>
          </a:p>
          <a:p>
            <a:r>
              <a:rPr lang="en-GB" dirty="0"/>
              <a:t>Boundaries between ‘youth’ and adolescence’ blurred</a:t>
            </a:r>
          </a:p>
          <a:p>
            <a:r>
              <a:rPr lang="en-GB" dirty="0"/>
              <a:t>Changes in how children were to be punished</a:t>
            </a:r>
          </a:p>
          <a:p>
            <a:r>
              <a:rPr lang="en-GB" dirty="0"/>
              <a:t>Dichotomy of the </a:t>
            </a:r>
            <a:r>
              <a:rPr lang="en-GB" i="1" dirty="0" err="1"/>
              <a:t>adultifed</a:t>
            </a:r>
            <a:r>
              <a:rPr lang="en-GB" dirty="0"/>
              <a:t> child and </a:t>
            </a:r>
            <a:r>
              <a:rPr lang="en-GB" i="1" dirty="0" err="1"/>
              <a:t>infantilization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6720651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1993 Children as ‘evil’ monsters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Jamie </a:t>
            </a:r>
            <a:r>
              <a:rPr lang="en-GB" dirty="0" err="1"/>
              <a:t>Bulger</a:t>
            </a:r>
            <a:r>
              <a:rPr lang="en-GB" dirty="0"/>
              <a:t> murder</a:t>
            </a:r>
          </a:p>
          <a:p>
            <a:pPr lvl="1"/>
            <a:r>
              <a:rPr lang="en-GB" dirty="0"/>
              <a:t>The impact of the court case</a:t>
            </a:r>
          </a:p>
          <a:p>
            <a:pPr lvl="1"/>
            <a:r>
              <a:rPr lang="en-GB" dirty="0"/>
              <a:t>The mediated response</a:t>
            </a:r>
          </a:p>
          <a:p>
            <a:r>
              <a:rPr lang="en-GB" dirty="0"/>
              <a:t>Statistics reveal children are more likely to be murdered by a parent or an adult known to them – missing from public discourse</a:t>
            </a:r>
          </a:p>
          <a:p>
            <a:r>
              <a:rPr lang="en-GB" dirty="0"/>
              <a:t>Media more concerned with randomness of </a:t>
            </a:r>
            <a:r>
              <a:rPr lang="en-GB" i="1" dirty="0"/>
              <a:t>risk </a:t>
            </a:r>
          </a:p>
        </p:txBody>
      </p:sp>
    </p:spTree>
    <p:extLst>
      <p:ext uri="{BB962C8B-B14F-4D97-AF65-F5344CB8AC3E}">
        <p14:creationId xmlns:p14="http://schemas.microsoft.com/office/powerpoint/2010/main" val="321480865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1996 Children as ‘tragic victims’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Paedophilia as a moral panic </a:t>
            </a:r>
          </a:p>
          <a:p>
            <a:r>
              <a:rPr lang="en-GB" dirty="0"/>
              <a:t>Eruption of coverage of paedophilia in mid 1990s</a:t>
            </a:r>
          </a:p>
          <a:p>
            <a:pPr lvl="1"/>
            <a:r>
              <a:rPr lang="en-GB" dirty="0"/>
              <a:t>UK – increased public awareness</a:t>
            </a:r>
          </a:p>
          <a:p>
            <a:pPr lvl="1"/>
            <a:r>
              <a:rPr lang="en-GB" dirty="0"/>
              <a:t>NI – Catholic church</a:t>
            </a:r>
          </a:p>
          <a:p>
            <a:pPr lvl="1"/>
            <a:r>
              <a:rPr lang="en-GB" dirty="0"/>
              <a:t>Belgium – released paedophile charged with child murders</a:t>
            </a:r>
          </a:p>
          <a:p>
            <a:pPr lvl="1"/>
            <a:r>
              <a:rPr lang="en-GB" dirty="0"/>
              <a:t>UK – the West case</a:t>
            </a:r>
          </a:p>
          <a:p>
            <a:pPr lvl="1"/>
            <a:r>
              <a:rPr lang="en-GB" dirty="0"/>
              <a:t>USA – Megan’s law</a:t>
            </a:r>
          </a:p>
          <a:p>
            <a:r>
              <a:rPr lang="en-GB" dirty="0"/>
              <a:t>The Introduction of the Sex Offenders Act (1997)</a:t>
            </a:r>
          </a:p>
          <a:p>
            <a:r>
              <a:rPr lang="en-GB" dirty="0"/>
              <a:t>Crime and Disorder Act (1998)</a:t>
            </a:r>
          </a:p>
        </p:txBody>
      </p:sp>
    </p:spTree>
    <p:extLst>
      <p:ext uri="{BB962C8B-B14F-4D97-AF65-F5344CB8AC3E}">
        <p14:creationId xmlns:p14="http://schemas.microsoft.com/office/powerpoint/2010/main" val="355479819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1996 Children as ‘tragic victims’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Impact of ‘hurried’ sex offender legislation</a:t>
            </a:r>
          </a:p>
          <a:p>
            <a:r>
              <a:rPr lang="en-GB" dirty="0"/>
              <a:t>The News of the World – naming and shaming campaign</a:t>
            </a:r>
          </a:p>
          <a:p>
            <a:r>
              <a:rPr lang="en-GB" dirty="0"/>
              <a:t>The ‘popular’ construction of the paedophile</a:t>
            </a:r>
          </a:p>
          <a:p>
            <a:r>
              <a:rPr lang="en-GB" dirty="0"/>
              <a:t>Internet technologies </a:t>
            </a:r>
          </a:p>
          <a:p>
            <a:r>
              <a:rPr lang="en-GB" dirty="0"/>
              <a:t>Should paedophilia be viewed as a moral panic?</a:t>
            </a:r>
          </a:p>
        </p:txBody>
      </p:sp>
    </p:spTree>
    <p:extLst>
      <p:ext uri="{BB962C8B-B14F-4D97-AF65-F5344CB8AC3E}">
        <p14:creationId xmlns:p14="http://schemas.microsoft.com/office/powerpoint/2010/main" val="156194878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Guilt, collusion and voyeurism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impact of reducing serious crimes to moral panics</a:t>
            </a:r>
          </a:p>
          <a:p>
            <a:r>
              <a:rPr lang="en-GB" dirty="0"/>
              <a:t>Paradoxes in cultural attitudes and legal responses</a:t>
            </a:r>
          </a:p>
          <a:p>
            <a:r>
              <a:rPr lang="en-GB" dirty="0"/>
              <a:t>Comparisons to young people who take drugs </a:t>
            </a:r>
          </a:p>
          <a:p>
            <a:r>
              <a:rPr lang="en-GB" dirty="0"/>
              <a:t>Journalism and child protection known family and the stranger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97561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Concluding thoughts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Issues here go beyond Cohen’s moral panic </a:t>
            </a:r>
          </a:p>
          <a:p>
            <a:endParaRPr lang="en-GB" dirty="0"/>
          </a:p>
          <a:p>
            <a:r>
              <a:rPr lang="en-GB" dirty="0"/>
              <a:t>The creation in late modernity is of an imagined community </a:t>
            </a:r>
            <a:endParaRPr lang="en-GB" dirty="0">
              <a:cs typeface="Calibri" panose="020F0502020204030204"/>
            </a:endParaRPr>
          </a:p>
          <a:p>
            <a:pPr lvl="1"/>
            <a:r>
              <a:rPr lang="en-GB" dirty="0"/>
              <a:t>Expressions of grief and anger</a:t>
            </a:r>
          </a:p>
          <a:p>
            <a:endParaRPr lang="en-GB" dirty="0"/>
          </a:p>
          <a:p>
            <a:r>
              <a:rPr lang="en-GB" dirty="0"/>
              <a:t>Mediated expressions of fear and loathing are in keeping with the nature of society in late modernity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65011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‘</a:t>
            </a:r>
            <a:r>
              <a:rPr lang="en-GB" b="1" dirty="0" err="1"/>
              <a:t>othering</a:t>
            </a:r>
            <a:r>
              <a:rPr lang="en-GB" b="1" dirty="0"/>
              <a:t>’ of victims and offenders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evident that there is a clear selectiveness in how the media represent, offences, offenders and victims</a:t>
            </a:r>
          </a:p>
          <a:p>
            <a:r>
              <a:rPr lang="en-GB" dirty="0"/>
              <a:t>Interpersonal violent crimes are the ones that most people can recall and crime and punishment can still be seen as vehicles for connecting people </a:t>
            </a:r>
          </a:p>
          <a:p>
            <a:r>
              <a:rPr lang="en-GB" dirty="0"/>
              <a:t>Not all ‘mega cases’ are known around the world </a:t>
            </a:r>
          </a:p>
          <a:p>
            <a:r>
              <a:rPr lang="en-GB" dirty="0"/>
              <a:t>The use of online media connecting people making personal tragedy part of a wider social cause </a:t>
            </a:r>
          </a:p>
        </p:txBody>
      </p:sp>
    </p:spTree>
    <p:extLst>
      <p:ext uri="{BB962C8B-B14F-4D97-AF65-F5344CB8AC3E}">
        <p14:creationId xmlns:p14="http://schemas.microsoft.com/office/powerpoint/2010/main" val="307978891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Consideration of how digital technologies have altered how we interact with each other</a:t>
            </a:r>
          </a:p>
          <a:p>
            <a:r>
              <a:rPr lang="en-GB" dirty="0"/>
              <a:t>Discussion of the ‘digital divide’ </a:t>
            </a:r>
          </a:p>
          <a:p>
            <a:r>
              <a:rPr lang="en-GB" dirty="0"/>
              <a:t>Description of cybercrimes that most frequently appear in the news</a:t>
            </a:r>
          </a:p>
          <a:p>
            <a:r>
              <a:rPr lang="en-GB" dirty="0"/>
              <a:t>Reflection on how the Internet is transforming young people’s leisure habits and their sexual development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1602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Take up of the Internet has resulted in far reaching changes </a:t>
            </a:r>
          </a:p>
          <a:p>
            <a:r>
              <a:rPr lang="en-GB" dirty="0"/>
              <a:t>Social networking has revolutionized how we communicate with each other</a:t>
            </a:r>
          </a:p>
          <a:p>
            <a:r>
              <a:rPr lang="en-GB" dirty="0"/>
              <a:t>Morgan Stanley </a:t>
            </a:r>
            <a:r>
              <a:rPr lang="en-GB" i="1" dirty="0"/>
              <a:t>‘How Teenagers Consume Media’ 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94756595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Redefining deviance and democratization: China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Far reaching developments concerning technology in developing nations</a:t>
            </a:r>
          </a:p>
          <a:p>
            <a:r>
              <a:rPr lang="en-GB" dirty="0"/>
              <a:t>The digital divide</a:t>
            </a:r>
          </a:p>
          <a:p>
            <a:r>
              <a:rPr lang="en-GB" dirty="0"/>
              <a:t>Social, political and economic change with the Internet in China </a:t>
            </a:r>
          </a:p>
          <a:p>
            <a:r>
              <a:rPr lang="en-GB" dirty="0"/>
              <a:t>Growth is quicker than the US </a:t>
            </a:r>
          </a:p>
          <a:p>
            <a:r>
              <a:rPr lang="en-GB" dirty="0"/>
              <a:t>Internet restriction and censorship</a:t>
            </a:r>
          </a:p>
          <a:p>
            <a:r>
              <a:rPr lang="en-GB" dirty="0"/>
              <a:t>China and cybercrime</a:t>
            </a:r>
          </a:p>
          <a:p>
            <a:pPr lvl="1"/>
            <a:r>
              <a:rPr lang="en-GB" i="1" dirty="0"/>
              <a:t>Ping-pong</a:t>
            </a:r>
          </a:p>
        </p:txBody>
      </p:sp>
    </p:spTree>
    <p:extLst>
      <p:ext uri="{BB962C8B-B14F-4D97-AF65-F5344CB8AC3E}">
        <p14:creationId xmlns:p14="http://schemas.microsoft.com/office/powerpoint/2010/main" val="343112413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Cyber-warfare and cyber-terrorism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839" y="1600200"/>
            <a:ext cx="9563961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Internet has aided terrorist practice</a:t>
            </a:r>
          </a:p>
          <a:p>
            <a:pPr lvl="1"/>
            <a:r>
              <a:rPr lang="en-GB" dirty="0"/>
              <a:t>Media operations</a:t>
            </a:r>
          </a:p>
          <a:p>
            <a:pPr lvl="1"/>
            <a:r>
              <a:rPr lang="en-GB" dirty="0"/>
              <a:t>Attacks</a:t>
            </a:r>
          </a:p>
          <a:p>
            <a:pPr lvl="1"/>
            <a:r>
              <a:rPr lang="en-GB" dirty="0"/>
              <a:t>Recruitment</a:t>
            </a:r>
          </a:p>
          <a:p>
            <a:pPr lvl="1"/>
            <a:r>
              <a:rPr lang="en-GB" dirty="0"/>
              <a:t>Learning</a:t>
            </a:r>
          </a:p>
          <a:p>
            <a:pPr lvl="1"/>
            <a:r>
              <a:rPr lang="en-GB" dirty="0"/>
              <a:t>Finance</a:t>
            </a:r>
          </a:p>
          <a:p>
            <a:pPr lvl="1"/>
            <a:r>
              <a:rPr lang="en-GB" dirty="0"/>
              <a:t>Security</a:t>
            </a:r>
          </a:p>
          <a:p>
            <a:r>
              <a:rPr lang="en-GB" dirty="0"/>
              <a:t>Terrorism and warfare in cyberspace may be used to disable a country’s infrastructure, interfere with military data, or confuse financial transactions </a:t>
            </a:r>
          </a:p>
          <a:p>
            <a:r>
              <a:rPr lang="en-GB" dirty="0"/>
              <a:t>Do countries in the West overplay the risks from developing nations?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522745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Electronic theft and abuse of intellectual property rights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Theft in a virtual context is very different to its offline version, one person can take something without permission and make a copy so that both the original owner and thief have a copy</a:t>
            </a:r>
          </a:p>
          <a:p>
            <a:r>
              <a:rPr lang="en-GB" dirty="0"/>
              <a:t>Electronic reproduction can take many forms – impacts on the film and music industry </a:t>
            </a:r>
          </a:p>
          <a:p>
            <a:pPr lvl="1"/>
            <a:r>
              <a:rPr lang="en-GB" dirty="0"/>
              <a:t>Issues surrounding this</a:t>
            </a:r>
          </a:p>
        </p:txBody>
      </p:sp>
    </p:spTree>
    <p:extLst>
      <p:ext uri="{BB962C8B-B14F-4D97-AF65-F5344CB8AC3E}">
        <p14:creationId xmlns:p14="http://schemas.microsoft.com/office/powerpoint/2010/main" val="269159354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Hate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promotion of hatred is widespread and easily facilitated through the Internet</a:t>
            </a:r>
          </a:p>
          <a:p>
            <a:r>
              <a:rPr lang="en-GB" dirty="0"/>
              <a:t>The Internet has increased the global reach of terrorist groups</a:t>
            </a:r>
          </a:p>
          <a:p>
            <a:r>
              <a:rPr lang="en-GB" dirty="0"/>
              <a:t>Evidence of vigilantism against individuals too</a:t>
            </a:r>
          </a:p>
          <a:p>
            <a:r>
              <a:rPr lang="en-GB" dirty="0"/>
              <a:t>Hate behaviours, such as </a:t>
            </a:r>
            <a:r>
              <a:rPr lang="en-GB" dirty="0" err="1"/>
              <a:t>cyberbullying</a:t>
            </a:r>
            <a:r>
              <a:rPr lang="en-GB" dirty="0"/>
              <a:t> also evident on social networking sites</a:t>
            </a:r>
          </a:p>
        </p:txBody>
      </p:sp>
    </p:spTree>
    <p:extLst>
      <p:ext uri="{BB962C8B-B14F-4D97-AF65-F5344CB8AC3E}">
        <p14:creationId xmlns:p14="http://schemas.microsoft.com/office/powerpoint/2010/main" val="255329386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Invasion of privacy, defamation, and ID theft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Invasion of privacy</a:t>
            </a:r>
          </a:p>
          <a:p>
            <a:pPr lvl="1"/>
            <a:r>
              <a:rPr lang="en-GB" dirty="0"/>
              <a:t>Spamming</a:t>
            </a:r>
          </a:p>
          <a:p>
            <a:pPr lvl="1"/>
            <a:r>
              <a:rPr lang="en-GB" dirty="0"/>
              <a:t>Online defamation</a:t>
            </a:r>
          </a:p>
          <a:p>
            <a:pPr lvl="1"/>
            <a:r>
              <a:rPr lang="en-GB" dirty="0"/>
              <a:t>Stalking violence</a:t>
            </a:r>
          </a:p>
          <a:p>
            <a:r>
              <a:rPr lang="en-GB" dirty="0"/>
              <a:t>Lecturers and teachers vulnerable to defamation </a:t>
            </a:r>
          </a:p>
          <a:p>
            <a:r>
              <a:rPr lang="en-GB" dirty="0"/>
              <a:t>Theft of personal identity also increasing </a:t>
            </a:r>
          </a:p>
          <a:p>
            <a:pPr lvl="1"/>
            <a:r>
              <a:rPr lang="en-GB" dirty="0"/>
              <a:t>Older people more concerned, but young people at greater risk</a:t>
            </a:r>
          </a:p>
        </p:txBody>
      </p:sp>
    </p:spTree>
    <p:extLst>
      <p:ext uri="{BB962C8B-B14F-4D97-AF65-F5344CB8AC3E}">
        <p14:creationId xmlns:p14="http://schemas.microsoft.com/office/powerpoint/2010/main" val="404071091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eBay fraud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growing number of frauds are taking place on auction sites such as eBay</a:t>
            </a:r>
          </a:p>
          <a:p>
            <a:r>
              <a:rPr lang="en-GB" dirty="0"/>
              <a:t>Counterfeit, knowingly stolen, faulty or damaged goods and those that breach intellectual copyright make up the majority of criminal transactions</a:t>
            </a:r>
          </a:p>
          <a:p>
            <a:r>
              <a:rPr lang="en-GB" dirty="0"/>
              <a:t>Global corporations rather than individual consumers more likely to take action</a:t>
            </a:r>
          </a:p>
          <a:p>
            <a:r>
              <a:rPr lang="en-GB" dirty="0"/>
              <a:t>Newspapers claim the police in England and Wales investigate one eBay scam every hour</a:t>
            </a:r>
          </a:p>
        </p:txBody>
      </p:sp>
    </p:spTree>
    <p:extLst>
      <p:ext uri="{BB962C8B-B14F-4D97-AF65-F5344CB8AC3E}">
        <p14:creationId xmlns:p14="http://schemas.microsoft.com/office/powerpoint/2010/main" val="188347596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Hacking and loss of sensitive data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Hackers can be driven by a range of motives</a:t>
            </a:r>
          </a:p>
          <a:p>
            <a:r>
              <a:rPr lang="en-GB" dirty="0"/>
              <a:t>Can elicit tolerance and even admiration from the public</a:t>
            </a:r>
          </a:p>
          <a:p>
            <a:r>
              <a:rPr lang="en-GB" dirty="0"/>
              <a:t>State authorities take hacking very seriously – see the case of Gary McKinnon</a:t>
            </a:r>
          </a:p>
          <a:p>
            <a:r>
              <a:rPr lang="en-GB" dirty="0"/>
              <a:t>Vulnerability of ‘secure’ systems is evident with reports of data lost or stolen by government departments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4649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Child Abuse Imagery and online grooming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91264" cy="492514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Pornography was the force that propelled the rapid growth of the Internet </a:t>
            </a:r>
          </a:p>
          <a:p>
            <a:r>
              <a:rPr lang="en-GB" dirty="0"/>
              <a:t>The issue of online paedophilia is largely kept in the public eye (news values)</a:t>
            </a:r>
          </a:p>
          <a:p>
            <a:r>
              <a:rPr lang="en-GB" dirty="0"/>
              <a:t>Many believe the police have taken too long to address child sex abuse and that they play catch-up to online offenders</a:t>
            </a:r>
          </a:p>
          <a:p>
            <a:r>
              <a:rPr lang="en-GB" dirty="0"/>
              <a:t>Policing child sexual abuse is now more proactive with CEOP taking a leading role</a:t>
            </a:r>
          </a:p>
          <a:p>
            <a:r>
              <a:rPr lang="en-GB" dirty="0"/>
              <a:t>Legal difficulties surrounding the term ‘grooming’ – is thinking about sexual acts, the same as committing them? </a:t>
            </a:r>
          </a:p>
        </p:txBody>
      </p:sp>
    </p:spTree>
    <p:extLst>
      <p:ext uri="{BB962C8B-B14F-4D97-AF65-F5344CB8AC3E}">
        <p14:creationId xmlns:p14="http://schemas.microsoft.com/office/powerpoint/2010/main" val="263117350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Childhood, cyberspace and social retreat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Anxieties about crime and safety, especially that of children are now significant</a:t>
            </a:r>
          </a:p>
          <a:p>
            <a:r>
              <a:rPr lang="en-GB" dirty="0"/>
              <a:t>Social retreat – gated communities </a:t>
            </a:r>
          </a:p>
          <a:p>
            <a:r>
              <a:rPr lang="en-GB" dirty="0"/>
              <a:t>Parents accompany children in every public sphere, however children now explore ‘risky’ behaviour in the online world</a:t>
            </a:r>
          </a:p>
          <a:p>
            <a:r>
              <a:rPr lang="en-GB" dirty="0" err="1"/>
              <a:t>Sexting</a:t>
            </a:r>
            <a:endParaRPr lang="en-GB" dirty="0"/>
          </a:p>
          <a:p>
            <a:r>
              <a:rPr lang="en-GB" dirty="0"/>
              <a:t>The private sphere is now a source of anxiety </a:t>
            </a:r>
          </a:p>
        </p:txBody>
      </p:sp>
    </p:spTree>
    <p:extLst>
      <p:ext uri="{BB962C8B-B14F-4D97-AF65-F5344CB8AC3E}">
        <p14:creationId xmlns:p14="http://schemas.microsoft.com/office/powerpoint/2010/main" val="178240770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Concluding thoughts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Internet has altered traditional offline crimes</a:t>
            </a:r>
          </a:p>
          <a:p>
            <a:r>
              <a:rPr lang="en-GB" dirty="0"/>
              <a:t>Whilst the Internet has many positive uses, issues explored in this chapter reveal a sinister side to the World Wide Web</a:t>
            </a:r>
          </a:p>
          <a:p>
            <a:r>
              <a:rPr lang="en-GB" dirty="0"/>
              <a:t>There is an element of risk evident in the online world for both nations and individuals </a:t>
            </a:r>
          </a:p>
        </p:txBody>
      </p:sp>
    </p:spTree>
    <p:extLst>
      <p:ext uri="{BB962C8B-B14F-4D97-AF65-F5344CB8AC3E}">
        <p14:creationId xmlns:p14="http://schemas.microsoft.com/office/powerpoint/2010/main" val="182945158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Mega cases and the public imagination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363272" cy="49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Why do certain crimes register in the public psyche for many years?</a:t>
            </a:r>
          </a:p>
          <a:p>
            <a:r>
              <a:rPr lang="en-GB" dirty="0"/>
              <a:t>Why do some offenders fade into obscurity, whilst others represent ‘pure evil’?</a:t>
            </a:r>
          </a:p>
          <a:p>
            <a:r>
              <a:rPr lang="en-GB" dirty="0"/>
              <a:t>Evidence of 19</a:t>
            </a:r>
            <a:r>
              <a:rPr lang="en-GB" baseline="30000" dirty="0"/>
              <a:t>th</a:t>
            </a:r>
            <a:r>
              <a:rPr lang="en-GB" dirty="0"/>
              <a:t> century discourses in media descriptions of the ‘other’</a:t>
            </a:r>
          </a:p>
          <a:p>
            <a:r>
              <a:rPr lang="en-GB" dirty="0"/>
              <a:t>It is these lesser mortals that become demonised by the media </a:t>
            </a:r>
          </a:p>
          <a:p>
            <a:r>
              <a:rPr lang="en-GB" dirty="0"/>
              <a:t>The case of Dr Harold Shipman </a:t>
            </a:r>
          </a:p>
          <a:p>
            <a:r>
              <a:rPr lang="en-GB" dirty="0"/>
              <a:t>Iconic images from many other criminal cases remain in the public imagination </a:t>
            </a:r>
          </a:p>
          <a:p>
            <a:r>
              <a:rPr lang="en-GB" dirty="0"/>
              <a:t>crime is constructed and consumed in such a way as to permit the reader, viewer or listener to side-step reality rather than confronting or ‘owning up’ to 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11726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Not all offenders, victims and crimes are treated equally by the media, there is a tendency to concentrate on the most unusual, serious and offences and report them in such a way as to characterize the offenders as ‘absolute others’ </a:t>
            </a:r>
          </a:p>
          <a:p>
            <a:r>
              <a:rPr lang="en-GB" dirty="0"/>
              <a:t>victims on the other hand are sentimentalized sometimes to the point of sanctification</a:t>
            </a:r>
          </a:p>
          <a:p>
            <a:r>
              <a:rPr lang="en-GB" dirty="0"/>
              <a:t>All these processes ensure that ‘mega-cases’ take on a significance far greater than might be the case for other criminal events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9256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62D24-4A44-471B-817D-F192A74DF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Social Media &amp; Crime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E19DA-A2A0-4AEF-9417-A9F0B98CA4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https://www.youtube.com/watch?v=6ShHJ2zFzQI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4892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2364</Words>
  <Application>Microsoft Office PowerPoint</Application>
  <PresentationFormat>Widescreen</PresentationFormat>
  <Paragraphs>223</Paragraphs>
  <Slides>62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63" baseType="lpstr">
      <vt:lpstr>Office Theme</vt:lpstr>
      <vt:lpstr>The Media &amp; Crime</vt:lpstr>
      <vt:lpstr>Overview </vt:lpstr>
      <vt:lpstr>Media ‘effects’</vt:lpstr>
      <vt:lpstr>Mass society </vt:lpstr>
      <vt:lpstr>Behaviourism</vt:lpstr>
      <vt:lpstr>Strain theory and anomie</vt:lpstr>
      <vt:lpstr>Marxism, critical criminology and ‘dominant ideology’ approach (1)</vt:lpstr>
      <vt:lpstr>Marxism, Critical Criminology and ‘Dominant Ideology’ Approach (2)</vt:lpstr>
      <vt:lpstr>The legacy of Marxism</vt:lpstr>
      <vt:lpstr>Pluralism, competition and ideological struggle </vt:lpstr>
      <vt:lpstr>Realism and reception analysis</vt:lpstr>
      <vt:lpstr>Left Realism</vt:lpstr>
      <vt:lpstr>Late modernity and postmodernism </vt:lpstr>
      <vt:lpstr>Cultural criminology</vt:lpstr>
      <vt:lpstr>The Construction of Crime News </vt:lpstr>
      <vt:lpstr>PowerPoint Presentation</vt:lpstr>
      <vt:lpstr>Overview </vt:lpstr>
      <vt:lpstr>Introduction </vt:lpstr>
      <vt:lpstr>Newsworthiness</vt:lpstr>
      <vt:lpstr>News values for a new millennium </vt:lpstr>
      <vt:lpstr>News values for a new millennium (2) </vt:lpstr>
      <vt:lpstr>News values for a new millennium (3) </vt:lpstr>
      <vt:lpstr>News values for a new millennium (4)</vt:lpstr>
      <vt:lpstr>PowerPoint Presentation</vt:lpstr>
      <vt:lpstr>PowerPoint Presentation</vt:lpstr>
      <vt:lpstr>News production and consumption in a digital global marketplace </vt:lpstr>
      <vt:lpstr>Concluding thoughts </vt:lpstr>
      <vt:lpstr>Media and Moral Panics </vt:lpstr>
      <vt:lpstr>Overview </vt:lpstr>
      <vt:lpstr>Background to the moral panic model</vt:lpstr>
      <vt:lpstr>Moral panic: Five features:</vt:lpstr>
      <vt:lpstr>Problems with the moral panic model </vt:lpstr>
      <vt:lpstr>A problem with ‘deviance’</vt:lpstr>
      <vt:lpstr>A problem with ‘morality’</vt:lpstr>
      <vt:lpstr>Problems with youth and style</vt:lpstr>
      <vt:lpstr>A problem of ‘source’</vt:lpstr>
      <vt:lpstr>A problem with audience</vt:lpstr>
      <vt:lpstr>Concluding thoughts</vt:lpstr>
      <vt:lpstr>Media Constructions of Children: ‘Evil Monsters’ and ‘Tragic Victims’</vt:lpstr>
      <vt:lpstr>Overview </vt:lpstr>
      <vt:lpstr>Changes to how childhood is viewed</vt:lpstr>
      <vt:lpstr>1993 Children as ‘evil’ monsters</vt:lpstr>
      <vt:lpstr>1996 Children as ‘tragic victims’</vt:lpstr>
      <vt:lpstr>1996 Children as ‘tragic victims’ (2)</vt:lpstr>
      <vt:lpstr>Guilt, collusion and voyeurism </vt:lpstr>
      <vt:lpstr>Concluding thoughts</vt:lpstr>
      <vt:lpstr>The ‘othering’ of victims and offenders</vt:lpstr>
      <vt:lpstr>Overview</vt:lpstr>
      <vt:lpstr>Introduction </vt:lpstr>
      <vt:lpstr>Redefining deviance and democratization: China </vt:lpstr>
      <vt:lpstr>Cyber-warfare and cyber-terrorism </vt:lpstr>
      <vt:lpstr>Electronic theft and abuse of intellectual property rights </vt:lpstr>
      <vt:lpstr>Hate crime</vt:lpstr>
      <vt:lpstr>Invasion of privacy, defamation, and ID theft </vt:lpstr>
      <vt:lpstr>eBay fraud</vt:lpstr>
      <vt:lpstr>Hacking and loss of sensitive data </vt:lpstr>
      <vt:lpstr>Child Abuse Imagery and online grooming</vt:lpstr>
      <vt:lpstr>Childhood, cyberspace and social retreat</vt:lpstr>
      <vt:lpstr>Concluding thoughts </vt:lpstr>
      <vt:lpstr>Mega cases and the public imagination </vt:lpstr>
      <vt:lpstr>Summary </vt:lpstr>
      <vt:lpstr>Social Media &amp; Crime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Theorizing Media </dc:title>
  <dc:creator>Peter Doyle</dc:creator>
  <cp:lastModifiedBy>Peter Doyle</cp:lastModifiedBy>
  <cp:revision>126</cp:revision>
  <dcterms:created xsi:type="dcterms:W3CDTF">2019-06-25T11:22:19Z</dcterms:created>
  <dcterms:modified xsi:type="dcterms:W3CDTF">2020-02-12T15:05:12Z</dcterms:modified>
</cp:coreProperties>
</file>