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4"/>
  </p:sldMasterIdLst>
  <p:notesMasterIdLst>
    <p:notesMasterId r:id="rId27"/>
  </p:notesMasterIdLst>
  <p:handoutMasterIdLst>
    <p:handoutMasterId r:id="rId28"/>
  </p:handoutMasterIdLst>
  <p:sldIdLst>
    <p:sldId id="256" r:id="rId5"/>
    <p:sldId id="257" r:id="rId6"/>
    <p:sldId id="258" r:id="rId7"/>
    <p:sldId id="259" r:id="rId8"/>
    <p:sldId id="260" r:id="rId9"/>
    <p:sldId id="261" r:id="rId10"/>
    <p:sldId id="290" r:id="rId11"/>
    <p:sldId id="264" r:id="rId12"/>
    <p:sldId id="262" r:id="rId13"/>
    <p:sldId id="265" r:id="rId14"/>
    <p:sldId id="263" r:id="rId15"/>
    <p:sldId id="266" r:id="rId16"/>
    <p:sldId id="267" r:id="rId17"/>
    <p:sldId id="268" r:id="rId18"/>
    <p:sldId id="269" r:id="rId19"/>
    <p:sldId id="270" r:id="rId20"/>
    <p:sldId id="272" r:id="rId21"/>
    <p:sldId id="273" r:id="rId22"/>
    <p:sldId id="274" r:id="rId23"/>
    <p:sldId id="275" r:id="rId24"/>
    <p:sldId id="288" r:id="rId25"/>
    <p:sldId id="28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79C842-8E78-46C1-B9E2-7478AB3FF841}" v="7" dt="2023-03-23T19:45:39.3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05" autoAdjust="0"/>
  </p:normalViewPr>
  <p:slideViewPr>
    <p:cSldViewPr snapToGrid="0">
      <p:cViewPr varScale="1">
        <p:scale>
          <a:sx n="85" d="100"/>
          <a:sy n="85" d="100"/>
        </p:scale>
        <p:origin x="48" y="225"/>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4/24/2023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4/24/2023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2374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88532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8907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969860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033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9768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8665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7403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5800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8239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5955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5802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8068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6945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25281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6667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8015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cstate="email">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065084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grpSp>
        <p:nvGrpSpPr>
          <p:cNvPr id="10" name="Group 9">
            <a:extLst>
              <a:ext uri="{FF2B5EF4-FFF2-40B4-BE49-F238E27FC236}">
                <a16:creationId xmlns:a16="http://schemas.microsoft.com/office/drawing/2014/main" id="{EF41A68A-8CD1-4105-B4EC-A56286CB0F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02616" y="1411015"/>
            <a:ext cx="7808159" cy="4103960"/>
            <a:chOff x="2202616" y="1411015"/>
            <a:chExt cx="7808159" cy="4103960"/>
          </a:xfrm>
        </p:grpSpPr>
        <p:sp>
          <p:nvSpPr>
            <p:cNvPr id="11" name="Freeform 16">
              <a:extLst>
                <a:ext uri="{FF2B5EF4-FFF2-40B4-BE49-F238E27FC236}">
                  <a16:creationId xmlns:a16="http://schemas.microsoft.com/office/drawing/2014/main" id="{7B955F46-02E4-4A82-96F5-CBAFDD4A7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02616" y="1411015"/>
              <a:ext cx="7808159" cy="4103960"/>
            </a:xfrm>
            <a:custGeom>
              <a:avLst/>
              <a:gdLst>
                <a:gd name="connsiteX0" fmla="*/ 7589084 w 7808159"/>
                <a:gd name="connsiteY0" fmla="*/ 3803605 h 4103960"/>
                <a:gd name="connsiteX1" fmla="*/ 7512884 w 7808159"/>
                <a:gd name="connsiteY1" fmla="*/ 3879805 h 4103960"/>
                <a:gd name="connsiteX2" fmla="*/ 7589084 w 7808159"/>
                <a:gd name="connsiteY2" fmla="*/ 3956005 h 4103960"/>
                <a:gd name="connsiteX3" fmla="*/ 7665284 w 7808159"/>
                <a:gd name="connsiteY3" fmla="*/ 3879805 h 4103960"/>
                <a:gd name="connsiteX4" fmla="*/ 7589084 w 7808159"/>
                <a:gd name="connsiteY4" fmla="*/ 3803605 h 4103960"/>
                <a:gd name="connsiteX5" fmla="*/ 197684 w 7808159"/>
                <a:gd name="connsiteY5" fmla="*/ 3803605 h 4103960"/>
                <a:gd name="connsiteX6" fmla="*/ 121484 w 7808159"/>
                <a:gd name="connsiteY6" fmla="*/ 3879805 h 4103960"/>
                <a:gd name="connsiteX7" fmla="*/ 197684 w 7808159"/>
                <a:gd name="connsiteY7" fmla="*/ 3956005 h 4103960"/>
                <a:gd name="connsiteX8" fmla="*/ 273884 w 7808159"/>
                <a:gd name="connsiteY8" fmla="*/ 3879805 h 4103960"/>
                <a:gd name="connsiteX9" fmla="*/ 197684 w 7808159"/>
                <a:gd name="connsiteY9" fmla="*/ 3803605 h 4103960"/>
                <a:gd name="connsiteX10" fmla="*/ 7604324 w 7808159"/>
                <a:gd name="connsiteY10" fmla="*/ 130765 h 4103960"/>
                <a:gd name="connsiteX11" fmla="*/ 7528124 w 7808159"/>
                <a:gd name="connsiteY11" fmla="*/ 206965 h 4103960"/>
                <a:gd name="connsiteX12" fmla="*/ 7604324 w 7808159"/>
                <a:gd name="connsiteY12" fmla="*/ 283165 h 4103960"/>
                <a:gd name="connsiteX13" fmla="*/ 7680524 w 7808159"/>
                <a:gd name="connsiteY13" fmla="*/ 206965 h 4103960"/>
                <a:gd name="connsiteX14" fmla="*/ 7604324 w 7808159"/>
                <a:gd name="connsiteY14" fmla="*/ 130765 h 4103960"/>
                <a:gd name="connsiteX15" fmla="*/ 197684 w 7808159"/>
                <a:gd name="connsiteY15" fmla="*/ 130765 h 4103960"/>
                <a:gd name="connsiteX16" fmla="*/ 121484 w 7808159"/>
                <a:gd name="connsiteY16" fmla="*/ 206965 h 4103960"/>
                <a:gd name="connsiteX17" fmla="*/ 197684 w 7808159"/>
                <a:gd name="connsiteY17" fmla="*/ 283165 h 4103960"/>
                <a:gd name="connsiteX18" fmla="*/ 273884 w 7808159"/>
                <a:gd name="connsiteY18" fmla="*/ 206965 h 4103960"/>
                <a:gd name="connsiteX19" fmla="*/ 197684 w 7808159"/>
                <a:gd name="connsiteY19" fmla="*/ 130765 h 4103960"/>
                <a:gd name="connsiteX20" fmla="*/ 0 w 7808159"/>
                <a:gd name="connsiteY20" fmla="*/ 0 h 4103960"/>
                <a:gd name="connsiteX21" fmla="*/ 7808159 w 7808159"/>
                <a:gd name="connsiteY21" fmla="*/ 0 h 4103960"/>
                <a:gd name="connsiteX22" fmla="*/ 7808159 w 7808159"/>
                <a:gd name="connsiteY22" fmla="*/ 4103960 h 4103960"/>
                <a:gd name="connsiteX23" fmla="*/ 0 w 7808159"/>
                <a:gd name="connsiteY23" fmla="*/ 4103960 h 41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808159" h="4103960">
                  <a:moveTo>
                    <a:pt x="7589084" y="3803605"/>
                  </a:moveTo>
                  <a:cubicBezTo>
                    <a:pt x="7547000" y="3803605"/>
                    <a:pt x="7512884" y="3837721"/>
                    <a:pt x="7512884" y="3879805"/>
                  </a:cubicBezTo>
                  <a:cubicBezTo>
                    <a:pt x="7512884" y="3921889"/>
                    <a:pt x="7547000" y="3956005"/>
                    <a:pt x="7589084" y="3956005"/>
                  </a:cubicBezTo>
                  <a:cubicBezTo>
                    <a:pt x="7631168" y="3956005"/>
                    <a:pt x="7665284" y="3921889"/>
                    <a:pt x="7665284" y="3879805"/>
                  </a:cubicBezTo>
                  <a:cubicBezTo>
                    <a:pt x="7665284" y="3837721"/>
                    <a:pt x="7631168" y="3803605"/>
                    <a:pt x="7589084" y="3803605"/>
                  </a:cubicBezTo>
                  <a:close/>
                  <a:moveTo>
                    <a:pt x="197684" y="3803605"/>
                  </a:moveTo>
                  <a:cubicBezTo>
                    <a:pt x="155600" y="3803605"/>
                    <a:pt x="121484" y="3837721"/>
                    <a:pt x="121484" y="3879805"/>
                  </a:cubicBezTo>
                  <a:cubicBezTo>
                    <a:pt x="121484" y="3921889"/>
                    <a:pt x="155600" y="3956005"/>
                    <a:pt x="197684" y="3956005"/>
                  </a:cubicBezTo>
                  <a:cubicBezTo>
                    <a:pt x="239768" y="3956005"/>
                    <a:pt x="273884" y="3921889"/>
                    <a:pt x="273884" y="3879805"/>
                  </a:cubicBezTo>
                  <a:cubicBezTo>
                    <a:pt x="273884" y="3837721"/>
                    <a:pt x="239768" y="3803605"/>
                    <a:pt x="197684" y="3803605"/>
                  </a:cubicBezTo>
                  <a:close/>
                  <a:moveTo>
                    <a:pt x="7604324" y="130765"/>
                  </a:moveTo>
                  <a:cubicBezTo>
                    <a:pt x="7562240" y="130765"/>
                    <a:pt x="7528124" y="164881"/>
                    <a:pt x="7528124" y="206965"/>
                  </a:cubicBezTo>
                  <a:cubicBezTo>
                    <a:pt x="7528124" y="249049"/>
                    <a:pt x="7562240" y="283165"/>
                    <a:pt x="7604324" y="283165"/>
                  </a:cubicBezTo>
                  <a:cubicBezTo>
                    <a:pt x="7646408" y="283165"/>
                    <a:pt x="7680524" y="249049"/>
                    <a:pt x="7680524" y="206965"/>
                  </a:cubicBezTo>
                  <a:cubicBezTo>
                    <a:pt x="7680524" y="164881"/>
                    <a:pt x="7646408" y="130765"/>
                    <a:pt x="7604324" y="130765"/>
                  </a:cubicBezTo>
                  <a:close/>
                  <a:moveTo>
                    <a:pt x="197684" y="130765"/>
                  </a:moveTo>
                  <a:cubicBezTo>
                    <a:pt x="155600" y="130765"/>
                    <a:pt x="121484" y="164881"/>
                    <a:pt x="121484" y="206965"/>
                  </a:cubicBezTo>
                  <a:cubicBezTo>
                    <a:pt x="121484" y="249049"/>
                    <a:pt x="155600" y="283165"/>
                    <a:pt x="197684" y="283165"/>
                  </a:cubicBezTo>
                  <a:cubicBezTo>
                    <a:pt x="239768" y="283165"/>
                    <a:pt x="273884" y="249049"/>
                    <a:pt x="273884" y="206965"/>
                  </a:cubicBezTo>
                  <a:cubicBezTo>
                    <a:pt x="273884" y="164881"/>
                    <a:pt x="239768" y="130765"/>
                    <a:pt x="197684" y="130765"/>
                  </a:cubicBezTo>
                  <a:close/>
                  <a:moveTo>
                    <a:pt x="0" y="0"/>
                  </a:moveTo>
                  <a:lnTo>
                    <a:pt x="7808159" y="0"/>
                  </a:lnTo>
                  <a:lnTo>
                    <a:pt x="7808159" y="4103960"/>
                  </a:lnTo>
                  <a:lnTo>
                    <a:pt x="0" y="4103960"/>
                  </a:lnTo>
                  <a:close/>
                </a:path>
              </a:pathLst>
            </a:custGeom>
            <a:blipFill dpi="0" rotWithShape="1">
              <a:blip r:embed="rId5">
                <a:alphaModFix amt="83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79775EF-026C-4E4A-873B-185915FB4F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278995" y="1501257"/>
              <a:ext cx="7645811" cy="3928374"/>
              <a:chOff x="2278995" y="1501257"/>
              <a:chExt cx="7645811" cy="3928374"/>
            </a:xfrm>
          </p:grpSpPr>
          <p:sp>
            <p:nvSpPr>
              <p:cNvPr id="13" name="Donut 19">
                <a:extLst>
                  <a:ext uri="{FF2B5EF4-FFF2-40B4-BE49-F238E27FC236}">
                    <a16:creationId xmlns:a16="http://schemas.microsoft.com/office/drawing/2014/main" id="{400D0967-F02F-4275-8520-75D52A1DF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77918" y="1501257"/>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Donut 21">
                <a:extLst>
                  <a:ext uri="{FF2B5EF4-FFF2-40B4-BE49-F238E27FC236}">
                    <a16:creationId xmlns:a16="http://schemas.microsoft.com/office/drawing/2014/main" id="{B4B16BA1-0F90-43DD-9D6C-6F196A15A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73719" y="517472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5" name="Donut 22">
                <a:extLst>
                  <a:ext uri="{FF2B5EF4-FFF2-40B4-BE49-F238E27FC236}">
                    <a16:creationId xmlns:a16="http://schemas.microsoft.com/office/drawing/2014/main" id="{7B652CBC-3D51-4C0E-8DDE-2C4A49B38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78995" y="1501257"/>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Donut 23">
                <a:extLst>
                  <a:ext uri="{FF2B5EF4-FFF2-40B4-BE49-F238E27FC236}">
                    <a16:creationId xmlns:a16="http://schemas.microsoft.com/office/drawing/2014/main" id="{3AFF0419-6554-4FDD-93AB-8A8C45FF5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78995" y="5182743"/>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a:xfrm>
            <a:off x="2692398" y="1871131"/>
            <a:ext cx="6815669" cy="1515533"/>
          </a:xfrm>
        </p:spPr>
        <p:txBody>
          <a:bodyPr>
            <a:noAutofit/>
          </a:bodyPr>
          <a:lstStyle/>
          <a:p>
            <a:r>
              <a:rPr lang="en-US" sz="4400" b="1" i="1" u="sng" dirty="0"/>
              <a:t>Devolution and defamation</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a:xfrm>
            <a:off x="2692398" y="3657597"/>
            <a:ext cx="6815669" cy="1320802"/>
          </a:xfrm>
        </p:spPr>
        <p:txBody>
          <a:bodyPr>
            <a:normAutofit/>
          </a:bodyPr>
          <a:lstStyle/>
          <a:p>
            <a:r>
              <a:rPr lang="en-US" dirty="0"/>
              <a:t>By Zita Draper </a:t>
            </a:r>
          </a:p>
        </p:txBody>
      </p:sp>
      <p:cxnSp>
        <p:nvCxnSpPr>
          <p:cNvPr id="18" name="Straight Connector 17">
            <a:extLst>
              <a:ext uri="{FF2B5EF4-FFF2-40B4-BE49-F238E27FC236}">
                <a16:creationId xmlns:a16="http://schemas.microsoft.com/office/drawing/2014/main" id="{5F310D7E-8F1E-4C2F-8824-E43E043DD8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9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18D8-3988-A144-9DCD-8B54ACE3A050}"/>
              </a:ext>
            </a:extLst>
          </p:cNvPr>
          <p:cNvSpPr>
            <a:spLocks noGrp="1"/>
          </p:cNvSpPr>
          <p:nvPr>
            <p:ph type="title"/>
          </p:nvPr>
        </p:nvSpPr>
        <p:spPr/>
        <p:txBody>
          <a:bodyPr>
            <a:normAutofit fontScale="90000"/>
          </a:bodyPr>
          <a:lstStyle/>
          <a:p>
            <a:r>
              <a:rPr lang="en-GB" sz="8000" b="1" i="1" u="sng" dirty="0"/>
              <a:t>Content </a:t>
            </a:r>
          </a:p>
        </p:txBody>
      </p:sp>
      <p:sp>
        <p:nvSpPr>
          <p:cNvPr id="3" name="Content Placeholder 2">
            <a:extLst>
              <a:ext uri="{FF2B5EF4-FFF2-40B4-BE49-F238E27FC236}">
                <a16:creationId xmlns:a16="http://schemas.microsoft.com/office/drawing/2014/main" id="{853B6FBD-CDC0-30DE-CC1B-E8D21E869967}"/>
              </a:ext>
            </a:extLst>
          </p:cNvPr>
          <p:cNvSpPr>
            <a:spLocks noGrp="1"/>
          </p:cNvSpPr>
          <p:nvPr>
            <p:ph idx="1"/>
          </p:nvPr>
        </p:nvSpPr>
        <p:spPr/>
        <p:txBody>
          <a:bodyPr>
            <a:normAutofit lnSpcReduction="10000"/>
          </a:bodyPr>
          <a:lstStyle/>
          <a:p>
            <a:r>
              <a:rPr lang="en-GB" dirty="0"/>
              <a:t>Aims and learning objectives. </a:t>
            </a:r>
          </a:p>
          <a:p>
            <a:r>
              <a:rPr lang="en-GB" dirty="0"/>
              <a:t>Devolution – Wales, Northern Ireland, Scotland and England. </a:t>
            </a:r>
          </a:p>
          <a:p>
            <a:r>
              <a:rPr lang="en-GB" dirty="0"/>
              <a:t>Defamation – Defamation Act 2013 and changes made. </a:t>
            </a:r>
          </a:p>
          <a:p>
            <a:r>
              <a:rPr lang="en-GB" dirty="0"/>
              <a:t>The next three weeks. </a:t>
            </a:r>
          </a:p>
          <a:p>
            <a:r>
              <a:rPr lang="en-GB" dirty="0"/>
              <a:t>Activities. </a:t>
            </a:r>
          </a:p>
          <a:p>
            <a:r>
              <a:rPr lang="en-GB" dirty="0"/>
              <a:t>Summary. </a:t>
            </a:r>
          </a:p>
          <a:p>
            <a:r>
              <a:rPr lang="en-GB" dirty="0"/>
              <a:t>Thank you, any questions?</a:t>
            </a:r>
          </a:p>
        </p:txBody>
      </p:sp>
      <p:pic>
        <p:nvPicPr>
          <p:cNvPr id="5" name="Graphic 4" descr="Books with solid fill">
            <a:extLst>
              <a:ext uri="{FF2B5EF4-FFF2-40B4-BE49-F238E27FC236}">
                <a16:creationId xmlns:a16="http://schemas.microsoft.com/office/drawing/2014/main" id="{6FF94E93-F07C-39B0-D899-0FDB70FFA3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24775" y="3429000"/>
            <a:ext cx="2904068" cy="2904068"/>
          </a:xfrm>
          <a:prstGeom prst="rect">
            <a:avLst/>
          </a:prstGeom>
        </p:spPr>
      </p:pic>
    </p:spTree>
    <p:extLst>
      <p:ext uri="{BB962C8B-B14F-4D97-AF65-F5344CB8AC3E}">
        <p14:creationId xmlns:p14="http://schemas.microsoft.com/office/powerpoint/2010/main" val="256675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40983-B1CD-C435-9828-58711D667888}"/>
              </a:ext>
            </a:extLst>
          </p:cNvPr>
          <p:cNvSpPr>
            <a:spLocks noGrp="1"/>
          </p:cNvSpPr>
          <p:nvPr>
            <p:ph type="title"/>
          </p:nvPr>
        </p:nvSpPr>
        <p:spPr/>
        <p:txBody>
          <a:bodyPr>
            <a:normAutofit/>
          </a:bodyPr>
          <a:lstStyle/>
          <a:p>
            <a:r>
              <a:rPr lang="en-GB" sz="6000" b="1" i="1" u="sng" dirty="0"/>
              <a:t>Aims and learning objectives </a:t>
            </a:r>
          </a:p>
        </p:txBody>
      </p:sp>
      <p:sp>
        <p:nvSpPr>
          <p:cNvPr id="3" name="Content Placeholder 2">
            <a:extLst>
              <a:ext uri="{FF2B5EF4-FFF2-40B4-BE49-F238E27FC236}">
                <a16:creationId xmlns:a16="http://schemas.microsoft.com/office/drawing/2014/main" id="{BB9F5B69-FE76-DC5F-3C17-A7BD34AF20DC}"/>
              </a:ext>
            </a:extLst>
          </p:cNvPr>
          <p:cNvSpPr>
            <a:spLocks noGrp="1"/>
          </p:cNvSpPr>
          <p:nvPr>
            <p:ph idx="1"/>
          </p:nvPr>
        </p:nvSpPr>
        <p:spPr/>
        <p:txBody>
          <a:bodyPr/>
          <a:lstStyle/>
          <a:p>
            <a:r>
              <a:rPr lang="en-GB" dirty="0"/>
              <a:t>The aim of today’s session is to discuss devolution and defamation. </a:t>
            </a:r>
          </a:p>
          <a:p>
            <a:endParaRPr lang="en-GB" dirty="0"/>
          </a:p>
          <a:p>
            <a:r>
              <a:rPr lang="en-GB" dirty="0"/>
              <a:t>By the end of today’s session students should be able to demonstrate their understanding of devolution in the countries in the United Kingdom and the changes made to defamation due to the Defamation Act 2013.</a:t>
            </a:r>
          </a:p>
        </p:txBody>
      </p:sp>
    </p:spTree>
    <p:extLst>
      <p:ext uri="{BB962C8B-B14F-4D97-AF65-F5344CB8AC3E}">
        <p14:creationId xmlns:p14="http://schemas.microsoft.com/office/powerpoint/2010/main" val="1595554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1EAD2-8274-D846-4A32-776A3FC0E660}"/>
              </a:ext>
            </a:extLst>
          </p:cNvPr>
          <p:cNvSpPr>
            <a:spLocks noGrp="1"/>
          </p:cNvSpPr>
          <p:nvPr>
            <p:ph type="title"/>
          </p:nvPr>
        </p:nvSpPr>
        <p:spPr/>
        <p:txBody>
          <a:bodyPr>
            <a:normAutofit/>
          </a:bodyPr>
          <a:lstStyle/>
          <a:p>
            <a:r>
              <a:rPr lang="en-GB" sz="6000" b="1" i="1" u="sng" dirty="0"/>
              <a:t>Devolution recap</a:t>
            </a:r>
          </a:p>
        </p:txBody>
      </p:sp>
      <p:sp>
        <p:nvSpPr>
          <p:cNvPr id="3" name="Content Placeholder 2">
            <a:extLst>
              <a:ext uri="{FF2B5EF4-FFF2-40B4-BE49-F238E27FC236}">
                <a16:creationId xmlns:a16="http://schemas.microsoft.com/office/drawing/2014/main" id="{EE00CE1A-F6EA-3825-DCF5-E56A140964A8}"/>
              </a:ext>
            </a:extLst>
          </p:cNvPr>
          <p:cNvSpPr>
            <a:spLocks noGrp="1"/>
          </p:cNvSpPr>
          <p:nvPr>
            <p:ph idx="1"/>
          </p:nvPr>
        </p:nvSpPr>
        <p:spPr/>
        <p:txBody>
          <a:bodyPr/>
          <a:lstStyle/>
          <a:p>
            <a:r>
              <a:rPr lang="en-GB" dirty="0"/>
              <a:t>Devolved state in the United Kingdom. </a:t>
            </a:r>
          </a:p>
          <a:p>
            <a:endParaRPr lang="en-GB" dirty="0"/>
          </a:p>
          <a:p>
            <a:r>
              <a:rPr lang="en-GB" dirty="0"/>
              <a:t>Devolution to Wales, Scotland and Northern Ireland. </a:t>
            </a:r>
          </a:p>
          <a:p>
            <a:endParaRPr lang="en-GB" dirty="0"/>
          </a:p>
          <a:p>
            <a:r>
              <a:rPr lang="en-GB" dirty="0"/>
              <a:t>No devolution in England. </a:t>
            </a:r>
          </a:p>
        </p:txBody>
      </p:sp>
      <p:pic>
        <p:nvPicPr>
          <p:cNvPr id="5" name="Graphic 4" descr="Books outline">
            <a:extLst>
              <a:ext uri="{FF2B5EF4-FFF2-40B4-BE49-F238E27FC236}">
                <a16:creationId xmlns:a16="http://schemas.microsoft.com/office/drawing/2014/main" id="{C865FADF-A378-92E3-1138-7F8FBB4B569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24780" y="2727326"/>
            <a:ext cx="3419475" cy="3419475"/>
          </a:xfrm>
          <a:prstGeom prst="rect">
            <a:avLst/>
          </a:prstGeom>
        </p:spPr>
      </p:pic>
    </p:spTree>
    <p:extLst>
      <p:ext uri="{BB962C8B-B14F-4D97-AF65-F5344CB8AC3E}">
        <p14:creationId xmlns:p14="http://schemas.microsoft.com/office/powerpoint/2010/main" val="95897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E131D-F863-6A5C-6BBD-A40047CF227A}"/>
              </a:ext>
            </a:extLst>
          </p:cNvPr>
          <p:cNvSpPr>
            <a:spLocks noGrp="1"/>
          </p:cNvSpPr>
          <p:nvPr>
            <p:ph type="title"/>
          </p:nvPr>
        </p:nvSpPr>
        <p:spPr/>
        <p:txBody>
          <a:bodyPr>
            <a:normAutofit/>
          </a:bodyPr>
          <a:lstStyle/>
          <a:p>
            <a:r>
              <a:rPr lang="en-GB" sz="6000" b="1" i="1" u="sng" dirty="0"/>
              <a:t>Devolution in Wales </a:t>
            </a:r>
          </a:p>
        </p:txBody>
      </p:sp>
      <p:sp>
        <p:nvSpPr>
          <p:cNvPr id="3" name="Content Placeholder 2">
            <a:extLst>
              <a:ext uri="{FF2B5EF4-FFF2-40B4-BE49-F238E27FC236}">
                <a16:creationId xmlns:a16="http://schemas.microsoft.com/office/drawing/2014/main" id="{46539695-0A19-D698-804D-84355FFC7550}"/>
              </a:ext>
            </a:extLst>
          </p:cNvPr>
          <p:cNvSpPr>
            <a:spLocks noGrp="1"/>
          </p:cNvSpPr>
          <p:nvPr>
            <p:ph idx="1"/>
          </p:nvPr>
        </p:nvSpPr>
        <p:spPr/>
        <p:txBody>
          <a:bodyPr/>
          <a:lstStyle/>
          <a:p>
            <a:r>
              <a:rPr lang="en-GB" dirty="0"/>
              <a:t>Government of Wales Act 1998- not good enough. </a:t>
            </a:r>
          </a:p>
          <a:p>
            <a:endParaRPr lang="en-GB" dirty="0"/>
          </a:p>
          <a:p>
            <a:r>
              <a:rPr lang="en-GB" dirty="0"/>
              <a:t>Government of Wales Act 2006 – Separation of powers clearer. </a:t>
            </a:r>
          </a:p>
          <a:p>
            <a:endParaRPr lang="en-GB" dirty="0"/>
          </a:p>
          <a:p>
            <a:r>
              <a:rPr lang="en-GB" dirty="0"/>
              <a:t>Wales Act 2017 – latest and further legislation. </a:t>
            </a:r>
          </a:p>
        </p:txBody>
      </p:sp>
    </p:spTree>
    <p:extLst>
      <p:ext uri="{BB962C8B-B14F-4D97-AF65-F5344CB8AC3E}">
        <p14:creationId xmlns:p14="http://schemas.microsoft.com/office/powerpoint/2010/main" val="1354995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1046C-C3F9-617C-2D55-0F20B591BF16}"/>
              </a:ext>
            </a:extLst>
          </p:cNvPr>
          <p:cNvSpPr>
            <a:spLocks noGrp="1"/>
          </p:cNvSpPr>
          <p:nvPr>
            <p:ph type="title"/>
          </p:nvPr>
        </p:nvSpPr>
        <p:spPr/>
        <p:txBody>
          <a:bodyPr>
            <a:normAutofit/>
          </a:bodyPr>
          <a:lstStyle/>
          <a:p>
            <a:r>
              <a:rPr lang="en-GB" sz="6000" b="1" i="1" u="sng" dirty="0"/>
              <a:t>Devolution in Scotland </a:t>
            </a:r>
          </a:p>
        </p:txBody>
      </p:sp>
      <p:sp>
        <p:nvSpPr>
          <p:cNvPr id="3" name="Content Placeholder 2">
            <a:extLst>
              <a:ext uri="{FF2B5EF4-FFF2-40B4-BE49-F238E27FC236}">
                <a16:creationId xmlns:a16="http://schemas.microsoft.com/office/drawing/2014/main" id="{3003A86D-2D89-12F5-E998-131E0F52082F}"/>
              </a:ext>
            </a:extLst>
          </p:cNvPr>
          <p:cNvSpPr>
            <a:spLocks noGrp="1"/>
          </p:cNvSpPr>
          <p:nvPr>
            <p:ph idx="1"/>
          </p:nvPr>
        </p:nvSpPr>
        <p:spPr/>
        <p:txBody>
          <a:bodyPr>
            <a:normAutofit lnSpcReduction="10000"/>
          </a:bodyPr>
          <a:lstStyle/>
          <a:p>
            <a:r>
              <a:rPr lang="en-GB" dirty="0"/>
              <a:t>Referendum in 1998. </a:t>
            </a:r>
          </a:p>
          <a:p>
            <a:endParaRPr lang="en-GB" dirty="0"/>
          </a:p>
          <a:p>
            <a:r>
              <a:rPr lang="en-GB" dirty="0"/>
              <a:t>Scotland Act 1998. </a:t>
            </a:r>
          </a:p>
          <a:p>
            <a:endParaRPr lang="en-GB" dirty="0"/>
          </a:p>
          <a:p>
            <a:r>
              <a:rPr lang="en-GB" dirty="0"/>
              <a:t>Progression. </a:t>
            </a:r>
          </a:p>
          <a:p>
            <a:endParaRPr lang="en-GB" dirty="0"/>
          </a:p>
          <a:p>
            <a:r>
              <a:rPr lang="en-GB" dirty="0"/>
              <a:t>Has a lot more powers than Wales. </a:t>
            </a:r>
          </a:p>
        </p:txBody>
      </p:sp>
    </p:spTree>
    <p:extLst>
      <p:ext uri="{BB962C8B-B14F-4D97-AF65-F5344CB8AC3E}">
        <p14:creationId xmlns:p14="http://schemas.microsoft.com/office/powerpoint/2010/main" val="2138896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4E5A0-77BF-45A3-941A-6E7CB4BBE714}"/>
              </a:ext>
            </a:extLst>
          </p:cNvPr>
          <p:cNvSpPr>
            <a:spLocks noGrp="1"/>
          </p:cNvSpPr>
          <p:nvPr>
            <p:ph type="title"/>
          </p:nvPr>
        </p:nvSpPr>
        <p:spPr/>
        <p:txBody>
          <a:bodyPr>
            <a:normAutofit/>
          </a:bodyPr>
          <a:lstStyle/>
          <a:p>
            <a:r>
              <a:rPr lang="en-GB" sz="6000" b="1" i="1" u="sng" dirty="0"/>
              <a:t>Voided Bill</a:t>
            </a:r>
          </a:p>
        </p:txBody>
      </p:sp>
      <p:sp>
        <p:nvSpPr>
          <p:cNvPr id="3" name="Content Placeholder 2">
            <a:extLst>
              <a:ext uri="{FF2B5EF4-FFF2-40B4-BE49-F238E27FC236}">
                <a16:creationId xmlns:a16="http://schemas.microsoft.com/office/drawing/2014/main" id="{409BACF8-DFE2-5073-ED7E-F36527EAB0F8}"/>
              </a:ext>
            </a:extLst>
          </p:cNvPr>
          <p:cNvSpPr>
            <a:spLocks noGrp="1"/>
          </p:cNvSpPr>
          <p:nvPr>
            <p:ph idx="1"/>
          </p:nvPr>
        </p:nvSpPr>
        <p:spPr/>
        <p:txBody>
          <a:bodyPr/>
          <a:lstStyle/>
          <a:p>
            <a:r>
              <a:rPr lang="en-GB" dirty="0"/>
              <a:t>The Uk government has blocked the Gender Reform Bill. </a:t>
            </a:r>
          </a:p>
          <a:p>
            <a:endParaRPr lang="en-GB" dirty="0"/>
          </a:p>
          <a:p>
            <a:r>
              <a:rPr lang="en-GB" dirty="0"/>
              <a:t>Mean that people could change their gender by living in their required sex for 3 months as opposed to the previous two years. </a:t>
            </a:r>
          </a:p>
        </p:txBody>
      </p:sp>
    </p:spTree>
    <p:extLst>
      <p:ext uri="{BB962C8B-B14F-4D97-AF65-F5344CB8AC3E}">
        <p14:creationId xmlns:p14="http://schemas.microsoft.com/office/powerpoint/2010/main" val="762773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9B8F-AAFA-56EE-B369-527154576670}"/>
              </a:ext>
            </a:extLst>
          </p:cNvPr>
          <p:cNvSpPr>
            <a:spLocks noGrp="1"/>
          </p:cNvSpPr>
          <p:nvPr>
            <p:ph type="title"/>
          </p:nvPr>
        </p:nvSpPr>
        <p:spPr/>
        <p:txBody>
          <a:bodyPr>
            <a:normAutofit fontScale="90000"/>
          </a:bodyPr>
          <a:lstStyle/>
          <a:p>
            <a:r>
              <a:rPr lang="en-GB" sz="5400" b="1" i="1" u="sng" dirty="0"/>
              <a:t>Movement towards independence</a:t>
            </a:r>
          </a:p>
        </p:txBody>
      </p:sp>
      <p:sp>
        <p:nvSpPr>
          <p:cNvPr id="3" name="Content Placeholder 2">
            <a:extLst>
              <a:ext uri="{FF2B5EF4-FFF2-40B4-BE49-F238E27FC236}">
                <a16:creationId xmlns:a16="http://schemas.microsoft.com/office/drawing/2014/main" id="{D4AD1AA6-C39F-F344-5651-F21B61CFFB52}"/>
              </a:ext>
            </a:extLst>
          </p:cNvPr>
          <p:cNvSpPr>
            <a:spLocks noGrp="1"/>
          </p:cNvSpPr>
          <p:nvPr>
            <p:ph idx="1"/>
          </p:nvPr>
        </p:nvSpPr>
        <p:spPr/>
        <p:txBody>
          <a:bodyPr/>
          <a:lstStyle/>
          <a:p>
            <a:r>
              <a:rPr lang="en-GB" dirty="0"/>
              <a:t>Scotland are working toward independence. </a:t>
            </a:r>
          </a:p>
          <a:p>
            <a:endParaRPr lang="en-GB" dirty="0"/>
          </a:p>
          <a:p>
            <a:r>
              <a:rPr lang="en-GB" dirty="0"/>
              <a:t>But the government have shot this down. </a:t>
            </a:r>
          </a:p>
          <a:p>
            <a:endParaRPr lang="en-GB" dirty="0"/>
          </a:p>
          <a:p>
            <a:r>
              <a:rPr lang="en-GB" dirty="0"/>
              <a:t>The public in Scotland do not want independence. </a:t>
            </a:r>
          </a:p>
        </p:txBody>
      </p:sp>
    </p:spTree>
    <p:extLst>
      <p:ext uri="{BB962C8B-B14F-4D97-AF65-F5344CB8AC3E}">
        <p14:creationId xmlns:p14="http://schemas.microsoft.com/office/powerpoint/2010/main" val="71990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8E7B-29E4-B1BF-75D5-25D53921D962}"/>
              </a:ext>
            </a:extLst>
          </p:cNvPr>
          <p:cNvSpPr>
            <a:spLocks noGrp="1"/>
          </p:cNvSpPr>
          <p:nvPr>
            <p:ph type="title"/>
          </p:nvPr>
        </p:nvSpPr>
        <p:spPr/>
        <p:txBody>
          <a:bodyPr>
            <a:normAutofit/>
          </a:bodyPr>
          <a:lstStyle/>
          <a:p>
            <a:r>
              <a:rPr lang="en-GB" sz="5400" b="1" i="1" u="sng" dirty="0"/>
              <a:t>Devolution in Northern Ireland </a:t>
            </a:r>
          </a:p>
        </p:txBody>
      </p:sp>
      <p:sp>
        <p:nvSpPr>
          <p:cNvPr id="3" name="Content Placeholder 2">
            <a:extLst>
              <a:ext uri="{FF2B5EF4-FFF2-40B4-BE49-F238E27FC236}">
                <a16:creationId xmlns:a16="http://schemas.microsoft.com/office/drawing/2014/main" id="{8C9B20C3-DB2E-2505-1C5D-796776402AE7}"/>
              </a:ext>
            </a:extLst>
          </p:cNvPr>
          <p:cNvSpPr>
            <a:spLocks noGrp="1"/>
          </p:cNvSpPr>
          <p:nvPr>
            <p:ph idx="1"/>
          </p:nvPr>
        </p:nvSpPr>
        <p:spPr/>
        <p:txBody>
          <a:bodyPr/>
          <a:lstStyle/>
          <a:p>
            <a:r>
              <a:rPr lang="en-GB" dirty="0"/>
              <a:t>Not a new concept. </a:t>
            </a:r>
          </a:p>
          <a:p>
            <a:endParaRPr lang="en-GB" dirty="0"/>
          </a:p>
          <a:p>
            <a:r>
              <a:rPr lang="en-GB" dirty="0"/>
              <a:t>Developed over a number of years. </a:t>
            </a:r>
          </a:p>
          <a:p>
            <a:endParaRPr lang="en-GB" dirty="0"/>
          </a:p>
          <a:p>
            <a:r>
              <a:rPr lang="en-GB" dirty="0"/>
              <a:t>Parliament/ no parliament/ parliament. </a:t>
            </a:r>
          </a:p>
        </p:txBody>
      </p:sp>
    </p:spTree>
    <p:extLst>
      <p:ext uri="{BB962C8B-B14F-4D97-AF65-F5344CB8AC3E}">
        <p14:creationId xmlns:p14="http://schemas.microsoft.com/office/powerpoint/2010/main" val="2775247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A3BD5-447D-2D28-FAAC-4E7A884A0532}"/>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98599B04-F266-DAC7-04C8-C20122F654E7}"/>
              </a:ext>
            </a:extLst>
          </p:cNvPr>
          <p:cNvSpPr>
            <a:spLocks noGrp="1"/>
          </p:cNvSpPr>
          <p:nvPr>
            <p:ph idx="1"/>
          </p:nvPr>
        </p:nvSpPr>
        <p:spPr/>
        <p:txBody>
          <a:bodyPr/>
          <a:lstStyle/>
          <a:p>
            <a:r>
              <a:rPr lang="en-GB" dirty="0"/>
              <a:t>Parliament is now in place. </a:t>
            </a:r>
          </a:p>
          <a:p>
            <a:endParaRPr lang="en-GB" dirty="0"/>
          </a:p>
          <a:p>
            <a:r>
              <a:rPr lang="en-GB" dirty="0"/>
              <a:t>Was suspended for a number of years before. </a:t>
            </a:r>
          </a:p>
        </p:txBody>
      </p:sp>
    </p:spTree>
    <p:extLst>
      <p:ext uri="{BB962C8B-B14F-4D97-AF65-F5344CB8AC3E}">
        <p14:creationId xmlns:p14="http://schemas.microsoft.com/office/powerpoint/2010/main" val="2361193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9F59B-E1EE-DE26-19D5-4B4AE2B96069}"/>
              </a:ext>
            </a:extLst>
          </p:cNvPr>
          <p:cNvSpPr>
            <a:spLocks noGrp="1"/>
          </p:cNvSpPr>
          <p:nvPr>
            <p:ph type="title"/>
          </p:nvPr>
        </p:nvSpPr>
        <p:spPr/>
        <p:txBody>
          <a:bodyPr>
            <a:normAutofit/>
          </a:bodyPr>
          <a:lstStyle/>
          <a:p>
            <a:r>
              <a:rPr lang="en-GB" sz="6000" b="1" i="1" u="sng" dirty="0"/>
              <a:t>No devolution in England</a:t>
            </a:r>
          </a:p>
        </p:txBody>
      </p:sp>
      <p:sp>
        <p:nvSpPr>
          <p:cNvPr id="3" name="Content Placeholder 2">
            <a:extLst>
              <a:ext uri="{FF2B5EF4-FFF2-40B4-BE49-F238E27FC236}">
                <a16:creationId xmlns:a16="http://schemas.microsoft.com/office/drawing/2014/main" id="{65BD7FB4-E568-46A5-15ED-A294E1D0A5CF}"/>
              </a:ext>
            </a:extLst>
          </p:cNvPr>
          <p:cNvSpPr>
            <a:spLocks noGrp="1"/>
          </p:cNvSpPr>
          <p:nvPr>
            <p:ph idx="1"/>
          </p:nvPr>
        </p:nvSpPr>
        <p:spPr/>
        <p:txBody>
          <a:bodyPr/>
          <a:lstStyle/>
          <a:p>
            <a:r>
              <a:rPr lang="en-GB" dirty="0"/>
              <a:t>Devolution is not a concept in England. </a:t>
            </a:r>
          </a:p>
          <a:p>
            <a:endParaRPr lang="en-GB" dirty="0"/>
          </a:p>
          <a:p>
            <a:r>
              <a:rPr lang="en-GB" dirty="0"/>
              <a:t>However, there have been arguments that England should have their own parliament. </a:t>
            </a:r>
          </a:p>
        </p:txBody>
      </p:sp>
    </p:spTree>
    <p:extLst>
      <p:ext uri="{BB962C8B-B14F-4D97-AF65-F5344CB8AC3E}">
        <p14:creationId xmlns:p14="http://schemas.microsoft.com/office/powerpoint/2010/main" val="20423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22561-BD01-3DE1-346C-F3A6ABFB671D}"/>
              </a:ext>
            </a:extLst>
          </p:cNvPr>
          <p:cNvSpPr>
            <a:spLocks noGrp="1"/>
          </p:cNvSpPr>
          <p:nvPr>
            <p:ph type="title"/>
          </p:nvPr>
        </p:nvSpPr>
        <p:spPr/>
        <p:txBody>
          <a:bodyPr>
            <a:normAutofit/>
          </a:bodyPr>
          <a:lstStyle/>
          <a:p>
            <a:r>
              <a:rPr lang="en-GB" sz="6600" b="1" i="1" u="sng" dirty="0"/>
              <a:t>Activity</a:t>
            </a:r>
          </a:p>
        </p:txBody>
      </p:sp>
      <p:sp>
        <p:nvSpPr>
          <p:cNvPr id="3" name="Content Placeholder 2">
            <a:extLst>
              <a:ext uri="{FF2B5EF4-FFF2-40B4-BE49-F238E27FC236}">
                <a16:creationId xmlns:a16="http://schemas.microsoft.com/office/drawing/2014/main" id="{0AFC3E74-24C1-CD00-32B2-A478D2FC9BDD}"/>
              </a:ext>
            </a:extLst>
          </p:cNvPr>
          <p:cNvSpPr>
            <a:spLocks noGrp="1"/>
          </p:cNvSpPr>
          <p:nvPr>
            <p:ph idx="1"/>
          </p:nvPr>
        </p:nvSpPr>
        <p:spPr/>
        <p:txBody>
          <a:bodyPr/>
          <a:lstStyle/>
          <a:p>
            <a:r>
              <a:rPr lang="en-GB" dirty="0"/>
              <a:t>Discuss should England have its own parliament? </a:t>
            </a:r>
          </a:p>
          <a:p>
            <a:endParaRPr lang="en-GB" dirty="0"/>
          </a:p>
          <a:p>
            <a:r>
              <a:rPr lang="en-GB" dirty="0"/>
              <a:t>Discuss the advantages or disadvantages. </a:t>
            </a:r>
          </a:p>
          <a:p>
            <a:endParaRPr lang="en-GB" dirty="0"/>
          </a:p>
          <a:p>
            <a:r>
              <a:rPr lang="en-GB" dirty="0"/>
              <a:t>Prepare to feedback to the class. </a:t>
            </a:r>
          </a:p>
        </p:txBody>
      </p:sp>
    </p:spTree>
    <p:extLst>
      <p:ext uri="{BB962C8B-B14F-4D97-AF65-F5344CB8AC3E}">
        <p14:creationId xmlns:p14="http://schemas.microsoft.com/office/powerpoint/2010/main" val="1966313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B97384-4C98-E2F6-EC54-B161C9850B48}"/>
              </a:ext>
            </a:extLst>
          </p:cNvPr>
          <p:cNvSpPr>
            <a:spLocks noGrp="1"/>
          </p:cNvSpPr>
          <p:nvPr>
            <p:ph type="ctrTitle"/>
          </p:nvPr>
        </p:nvSpPr>
        <p:spPr/>
        <p:txBody>
          <a:bodyPr/>
          <a:lstStyle/>
          <a:p>
            <a:r>
              <a:rPr lang="en-GB" sz="8000" b="1" i="1" u="sng" dirty="0"/>
              <a:t>Defamation </a:t>
            </a:r>
          </a:p>
        </p:txBody>
      </p:sp>
      <p:pic>
        <p:nvPicPr>
          <p:cNvPr id="7" name="Graphic 6" descr="Angry face outline with solid fill">
            <a:extLst>
              <a:ext uri="{FF2B5EF4-FFF2-40B4-BE49-F238E27FC236}">
                <a16:creationId xmlns:a16="http://schemas.microsoft.com/office/drawing/2014/main" id="{F828CAB2-BD11-5B8F-92EF-59F846F198F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38687" y="3336132"/>
            <a:ext cx="2405063" cy="2405063"/>
          </a:xfrm>
          <a:prstGeom prst="rect">
            <a:avLst/>
          </a:prstGeom>
        </p:spPr>
      </p:pic>
    </p:spTree>
    <p:extLst>
      <p:ext uri="{BB962C8B-B14F-4D97-AF65-F5344CB8AC3E}">
        <p14:creationId xmlns:p14="http://schemas.microsoft.com/office/powerpoint/2010/main" val="2150363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2A693-2E88-C870-FCE6-AB789F897AD1}"/>
              </a:ext>
            </a:extLst>
          </p:cNvPr>
          <p:cNvSpPr>
            <a:spLocks noGrp="1"/>
          </p:cNvSpPr>
          <p:nvPr>
            <p:ph type="title"/>
          </p:nvPr>
        </p:nvSpPr>
        <p:spPr/>
        <p:txBody>
          <a:bodyPr>
            <a:normAutofit/>
          </a:bodyPr>
          <a:lstStyle/>
          <a:p>
            <a:r>
              <a:rPr lang="en-GB" sz="6000" b="1" i="1" u="sng" dirty="0"/>
              <a:t>Defamation </a:t>
            </a:r>
          </a:p>
        </p:txBody>
      </p:sp>
      <p:sp>
        <p:nvSpPr>
          <p:cNvPr id="3" name="Content Placeholder 2">
            <a:extLst>
              <a:ext uri="{FF2B5EF4-FFF2-40B4-BE49-F238E27FC236}">
                <a16:creationId xmlns:a16="http://schemas.microsoft.com/office/drawing/2014/main" id="{B762F1BE-50FD-126F-10AD-C31FAC9DBAD4}"/>
              </a:ext>
            </a:extLst>
          </p:cNvPr>
          <p:cNvSpPr>
            <a:spLocks noGrp="1"/>
          </p:cNvSpPr>
          <p:nvPr>
            <p:ph idx="1"/>
          </p:nvPr>
        </p:nvSpPr>
        <p:spPr/>
        <p:txBody>
          <a:bodyPr>
            <a:normAutofit lnSpcReduction="10000"/>
          </a:bodyPr>
          <a:lstStyle/>
          <a:p>
            <a:r>
              <a:rPr lang="en-GB" dirty="0"/>
              <a:t>Defamation Act 2013. </a:t>
            </a:r>
          </a:p>
          <a:p>
            <a:endParaRPr lang="en-GB" dirty="0"/>
          </a:p>
          <a:p>
            <a:r>
              <a:rPr lang="en-GB" dirty="0"/>
              <a:t>A number of changes. </a:t>
            </a:r>
          </a:p>
          <a:p>
            <a:endParaRPr lang="en-GB" dirty="0"/>
          </a:p>
          <a:p>
            <a:r>
              <a:rPr lang="en-GB" dirty="0"/>
              <a:t>One of the most important is serious harm. </a:t>
            </a:r>
          </a:p>
          <a:p>
            <a:endParaRPr lang="en-GB" dirty="0"/>
          </a:p>
          <a:p>
            <a:r>
              <a:rPr lang="en-GB" dirty="0"/>
              <a:t>S.1 of the Defamation Act 2013. </a:t>
            </a:r>
          </a:p>
        </p:txBody>
      </p:sp>
    </p:spTree>
    <p:extLst>
      <p:ext uri="{BB962C8B-B14F-4D97-AF65-F5344CB8AC3E}">
        <p14:creationId xmlns:p14="http://schemas.microsoft.com/office/powerpoint/2010/main" val="685004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D91AE-8DDE-5329-6E3F-295B7A31071D}"/>
              </a:ext>
            </a:extLst>
          </p:cNvPr>
          <p:cNvSpPr>
            <a:spLocks noGrp="1"/>
          </p:cNvSpPr>
          <p:nvPr>
            <p:ph type="title"/>
          </p:nvPr>
        </p:nvSpPr>
        <p:spPr/>
        <p:txBody>
          <a:bodyPr>
            <a:normAutofit fontScale="90000"/>
          </a:bodyPr>
          <a:lstStyle/>
          <a:p>
            <a:r>
              <a:rPr lang="en-GB" sz="6000" b="1" i="1" u="sng" dirty="0"/>
              <a:t>Defences under the legislation</a:t>
            </a:r>
          </a:p>
        </p:txBody>
      </p:sp>
      <p:sp>
        <p:nvSpPr>
          <p:cNvPr id="3" name="Content Placeholder 2">
            <a:extLst>
              <a:ext uri="{FF2B5EF4-FFF2-40B4-BE49-F238E27FC236}">
                <a16:creationId xmlns:a16="http://schemas.microsoft.com/office/drawing/2014/main" id="{1BBD0AA1-32A5-C33E-B626-1E91B4F866DC}"/>
              </a:ext>
            </a:extLst>
          </p:cNvPr>
          <p:cNvSpPr>
            <a:spLocks noGrp="1"/>
          </p:cNvSpPr>
          <p:nvPr>
            <p:ph idx="1"/>
          </p:nvPr>
        </p:nvSpPr>
        <p:spPr/>
        <p:txBody>
          <a:bodyPr/>
          <a:lstStyle/>
          <a:p>
            <a:r>
              <a:rPr lang="en-GB" dirty="0"/>
              <a:t>S.2-5 of the Defamation Act 2013. </a:t>
            </a:r>
          </a:p>
          <a:p>
            <a:endParaRPr lang="en-GB" dirty="0"/>
          </a:p>
          <a:p>
            <a:r>
              <a:rPr lang="en-GB" dirty="0"/>
              <a:t>Truth. </a:t>
            </a:r>
          </a:p>
          <a:p>
            <a:endParaRPr lang="en-GB" dirty="0"/>
          </a:p>
          <a:p>
            <a:r>
              <a:rPr lang="en-GB" dirty="0"/>
              <a:t>Honest opinion. </a:t>
            </a:r>
          </a:p>
        </p:txBody>
      </p:sp>
    </p:spTree>
    <p:extLst>
      <p:ext uri="{BB962C8B-B14F-4D97-AF65-F5344CB8AC3E}">
        <p14:creationId xmlns:p14="http://schemas.microsoft.com/office/powerpoint/2010/main" val="4146943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91110-801D-194C-29B6-AAE59A1A02B6}"/>
              </a:ext>
            </a:extLst>
          </p:cNvPr>
          <p:cNvSpPr>
            <a:spLocks noGrp="1"/>
          </p:cNvSpPr>
          <p:nvPr>
            <p:ph type="title"/>
          </p:nvPr>
        </p:nvSpPr>
        <p:spPr/>
        <p:txBody>
          <a:bodyPr>
            <a:normAutofit/>
          </a:bodyPr>
          <a:lstStyle/>
          <a:p>
            <a:r>
              <a:rPr lang="en-GB" sz="6600" b="1" i="1" u="sng" dirty="0"/>
              <a:t>Case law</a:t>
            </a:r>
          </a:p>
        </p:txBody>
      </p:sp>
      <p:sp>
        <p:nvSpPr>
          <p:cNvPr id="3" name="Content Placeholder 2">
            <a:extLst>
              <a:ext uri="{FF2B5EF4-FFF2-40B4-BE49-F238E27FC236}">
                <a16:creationId xmlns:a16="http://schemas.microsoft.com/office/drawing/2014/main" id="{8A97B1AA-5492-7004-CE8F-7B8A5E7C1F52}"/>
              </a:ext>
            </a:extLst>
          </p:cNvPr>
          <p:cNvSpPr>
            <a:spLocks noGrp="1"/>
          </p:cNvSpPr>
          <p:nvPr>
            <p:ph idx="1"/>
          </p:nvPr>
        </p:nvSpPr>
        <p:spPr/>
        <p:txBody>
          <a:bodyPr/>
          <a:lstStyle/>
          <a:p>
            <a:r>
              <a:rPr lang="en-GB" dirty="0"/>
              <a:t>Johnny Depp v the sun. </a:t>
            </a:r>
          </a:p>
          <a:p>
            <a:endParaRPr lang="en-GB" dirty="0"/>
          </a:p>
          <a:p>
            <a:r>
              <a:rPr lang="en-GB" dirty="0"/>
              <a:t>Cardi B. </a:t>
            </a:r>
          </a:p>
          <a:p>
            <a:endParaRPr lang="en-GB" dirty="0"/>
          </a:p>
          <a:p>
            <a:r>
              <a:rPr lang="en-GB" dirty="0"/>
              <a:t>Caroline Rooney and Rebecca vardy. </a:t>
            </a:r>
          </a:p>
        </p:txBody>
      </p:sp>
    </p:spTree>
    <p:extLst>
      <p:ext uri="{BB962C8B-B14F-4D97-AF65-F5344CB8AC3E}">
        <p14:creationId xmlns:p14="http://schemas.microsoft.com/office/powerpoint/2010/main" val="3504018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74628-FD31-1126-20EA-3D64813961FA}"/>
              </a:ext>
            </a:extLst>
          </p:cNvPr>
          <p:cNvSpPr>
            <a:spLocks noGrp="1"/>
          </p:cNvSpPr>
          <p:nvPr>
            <p:ph type="title"/>
          </p:nvPr>
        </p:nvSpPr>
        <p:spPr/>
        <p:txBody>
          <a:bodyPr>
            <a:normAutofit/>
          </a:bodyPr>
          <a:lstStyle/>
          <a:p>
            <a:r>
              <a:rPr lang="en-GB" sz="7200" b="1" i="1" u="sng" dirty="0"/>
              <a:t>Scenario </a:t>
            </a:r>
          </a:p>
        </p:txBody>
      </p:sp>
      <p:sp>
        <p:nvSpPr>
          <p:cNvPr id="3" name="Content Placeholder 2">
            <a:extLst>
              <a:ext uri="{FF2B5EF4-FFF2-40B4-BE49-F238E27FC236}">
                <a16:creationId xmlns:a16="http://schemas.microsoft.com/office/drawing/2014/main" id="{2FE886CD-B6C0-6355-8C14-8BC0DAF15852}"/>
              </a:ext>
            </a:extLst>
          </p:cNvPr>
          <p:cNvSpPr>
            <a:spLocks noGrp="1"/>
          </p:cNvSpPr>
          <p:nvPr>
            <p:ph idx="1"/>
          </p:nvPr>
        </p:nvSpPr>
        <p:spPr/>
        <p:txBody>
          <a:bodyPr/>
          <a:lstStyle/>
          <a:p>
            <a:r>
              <a:rPr lang="en-GB" dirty="0"/>
              <a:t>Simon works at Louis bar in London. On the 12</a:t>
            </a:r>
            <a:r>
              <a:rPr lang="en-GB" baseline="30000" dirty="0"/>
              <a:t>th</a:t>
            </a:r>
            <a:r>
              <a:rPr lang="en-GB" dirty="0"/>
              <a:t> of March 2023 Emily enters the bar and orders a drink. Emily leaves the bar and tell the people outside to not visit the pub as they glasses are dirty and the pub is unkept. She has also taken picture to prove this. She aims to send them to environmental health during the week. </a:t>
            </a:r>
          </a:p>
          <a:p>
            <a:endParaRPr lang="en-GB" dirty="0"/>
          </a:p>
          <a:p>
            <a:r>
              <a:rPr lang="en-GB" dirty="0"/>
              <a:t>Advise as to whether a defamation claim can be brought? Are there any applicable defences or relevant case law. </a:t>
            </a:r>
          </a:p>
        </p:txBody>
      </p:sp>
    </p:spTree>
    <p:extLst>
      <p:ext uri="{BB962C8B-B14F-4D97-AF65-F5344CB8AC3E}">
        <p14:creationId xmlns:p14="http://schemas.microsoft.com/office/powerpoint/2010/main" val="2717713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48CB3-38F9-AF0F-8444-D44F49222651}"/>
              </a:ext>
            </a:extLst>
          </p:cNvPr>
          <p:cNvSpPr>
            <a:spLocks noGrp="1"/>
          </p:cNvSpPr>
          <p:nvPr>
            <p:ph type="title"/>
          </p:nvPr>
        </p:nvSpPr>
        <p:spPr/>
        <p:txBody>
          <a:bodyPr>
            <a:normAutofit/>
          </a:bodyPr>
          <a:lstStyle/>
          <a:p>
            <a:r>
              <a:rPr lang="en-GB" sz="7200" b="1" i="1" u="sng" dirty="0"/>
              <a:t>Activity </a:t>
            </a:r>
          </a:p>
        </p:txBody>
      </p:sp>
      <p:sp>
        <p:nvSpPr>
          <p:cNvPr id="3" name="Content Placeholder 2">
            <a:extLst>
              <a:ext uri="{FF2B5EF4-FFF2-40B4-BE49-F238E27FC236}">
                <a16:creationId xmlns:a16="http://schemas.microsoft.com/office/drawing/2014/main" id="{7E87DDC8-FBF4-F34B-93AB-5A8793CC27B4}"/>
              </a:ext>
            </a:extLst>
          </p:cNvPr>
          <p:cNvSpPr>
            <a:spLocks noGrp="1"/>
          </p:cNvSpPr>
          <p:nvPr>
            <p:ph idx="1"/>
          </p:nvPr>
        </p:nvSpPr>
        <p:spPr/>
        <p:txBody>
          <a:bodyPr/>
          <a:lstStyle/>
          <a:p>
            <a:r>
              <a:rPr lang="en-GB" dirty="0"/>
              <a:t>Research two cases relating to defamation. </a:t>
            </a:r>
          </a:p>
          <a:p>
            <a:endParaRPr lang="en-GB" dirty="0"/>
          </a:p>
          <a:p>
            <a:r>
              <a:rPr lang="en-GB" dirty="0"/>
              <a:t>Prepare to feedback to the class. </a:t>
            </a:r>
          </a:p>
          <a:p>
            <a:endParaRPr lang="en-GB" dirty="0"/>
          </a:p>
          <a:p>
            <a:r>
              <a:rPr lang="en-GB" dirty="0"/>
              <a:t>You cannot include cases that we have discussed in this class or the lecture. </a:t>
            </a:r>
          </a:p>
        </p:txBody>
      </p:sp>
      <p:pic>
        <p:nvPicPr>
          <p:cNvPr id="5" name="Graphic 4" descr="Bookmark outline">
            <a:extLst>
              <a:ext uri="{FF2B5EF4-FFF2-40B4-BE49-F238E27FC236}">
                <a16:creationId xmlns:a16="http://schemas.microsoft.com/office/drawing/2014/main" id="{B1EF7342-C5F6-0E2B-31BA-BDD36837D56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24897" y="2556932"/>
            <a:ext cx="2171700" cy="2171700"/>
          </a:xfrm>
          <a:prstGeom prst="rect">
            <a:avLst/>
          </a:prstGeom>
        </p:spPr>
      </p:pic>
    </p:spTree>
    <p:extLst>
      <p:ext uri="{BB962C8B-B14F-4D97-AF65-F5344CB8AC3E}">
        <p14:creationId xmlns:p14="http://schemas.microsoft.com/office/powerpoint/2010/main" val="3977504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AA9CB-B184-1EE7-19BE-CBFF8719C8B6}"/>
              </a:ext>
            </a:extLst>
          </p:cNvPr>
          <p:cNvSpPr>
            <a:spLocks noGrp="1"/>
          </p:cNvSpPr>
          <p:nvPr>
            <p:ph type="title"/>
          </p:nvPr>
        </p:nvSpPr>
        <p:spPr/>
        <p:txBody>
          <a:bodyPr>
            <a:normAutofit/>
          </a:bodyPr>
          <a:lstStyle/>
          <a:p>
            <a:r>
              <a:rPr lang="en-GB" sz="6600" b="1" i="1" u="sng" dirty="0"/>
              <a:t>Next three weeks</a:t>
            </a:r>
          </a:p>
        </p:txBody>
      </p:sp>
      <p:sp>
        <p:nvSpPr>
          <p:cNvPr id="3" name="Content Placeholder 2">
            <a:extLst>
              <a:ext uri="{FF2B5EF4-FFF2-40B4-BE49-F238E27FC236}">
                <a16:creationId xmlns:a16="http://schemas.microsoft.com/office/drawing/2014/main" id="{E2ED8BB8-495B-1BC7-C372-0D032EBAD005}"/>
              </a:ext>
            </a:extLst>
          </p:cNvPr>
          <p:cNvSpPr>
            <a:spLocks noGrp="1"/>
          </p:cNvSpPr>
          <p:nvPr>
            <p:ph idx="1"/>
          </p:nvPr>
        </p:nvSpPr>
        <p:spPr/>
        <p:txBody>
          <a:bodyPr/>
          <a:lstStyle/>
          <a:p>
            <a:r>
              <a:rPr lang="en-GB" dirty="0"/>
              <a:t>Easter break.</a:t>
            </a:r>
          </a:p>
          <a:p>
            <a:endParaRPr lang="en-GB" dirty="0"/>
          </a:p>
          <a:p>
            <a:r>
              <a:rPr lang="en-GB" dirty="0"/>
              <a:t>University is closed for three weeks. </a:t>
            </a:r>
          </a:p>
          <a:p>
            <a:endParaRPr lang="en-GB" dirty="0"/>
          </a:p>
          <a:p>
            <a:r>
              <a:rPr lang="en-GB" dirty="0"/>
              <a:t>Teaching will resume on the 24</a:t>
            </a:r>
            <a:r>
              <a:rPr lang="en-GB" baseline="30000" dirty="0"/>
              <a:t>th</a:t>
            </a:r>
            <a:r>
              <a:rPr lang="en-GB" dirty="0"/>
              <a:t> of April 2023. </a:t>
            </a:r>
          </a:p>
        </p:txBody>
      </p:sp>
      <p:pic>
        <p:nvPicPr>
          <p:cNvPr id="5" name="Graphic 4" descr="Flip calendar with solid fill">
            <a:extLst>
              <a:ext uri="{FF2B5EF4-FFF2-40B4-BE49-F238E27FC236}">
                <a16:creationId xmlns:a16="http://schemas.microsoft.com/office/drawing/2014/main" id="{AC7B569D-A6F7-3D7C-E612-8CADE571029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88336" y="2556932"/>
            <a:ext cx="2680557" cy="2680557"/>
          </a:xfrm>
          <a:prstGeom prst="rect">
            <a:avLst/>
          </a:prstGeom>
        </p:spPr>
      </p:pic>
    </p:spTree>
    <p:extLst>
      <p:ext uri="{BB962C8B-B14F-4D97-AF65-F5344CB8AC3E}">
        <p14:creationId xmlns:p14="http://schemas.microsoft.com/office/powerpoint/2010/main" val="488383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EBB8-F9CF-4B6B-B186-A8DE762A3D9E}"/>
              </a:ext>
            </a:extLst>
          </p:cNvPr>
          <p:cNvSpPr>
            <a:spLocks noGrp="1"/>
          </p:cNvSpPr>
          <p:nvPr>
            <p:ph type="title"/>
          </p:nvPr>
        </p:nvSpPr>
        <p:spPr/>
        <p:txBody>
          <a:bodyPr>
            <a:normAutofit fontScale="90000"/>
          </a:bodyPr>
          <a:lstStyle/>
          <a:p>
            <a:r>
              <a:rPr lang="en-GB" sz="6000" b="1" i="1" u="sng" dirty="0"/>
              <a:t>What do we have left to study?</a:t>
            </a:r>
          </a:p>
        </p:txBody>
      </p:sp>
      <p:sp>
        <p:nvSpPr>
          <p:cNvPr id="3" name="Content Placeholder 2">
            <a:extLst>
              <a:ext uri="{FF2B5EF4-FFF2-40B4-BE49-F238E27FC236}">
                <a16:creationId xmlns:a16="http://schemas.microsoft.com/office/drawing/2014/main" id="{5ABAFA59-4776-B17D-4E79-C0B2ECEF5CA5}"/>
              </a:ext>
            </a:extLst>
          </p:cNvPr>
          <p:cNvSpPr>
            <a:spLocks noGrp="1"/>
          </p:cNvSpPr>
          <p:nvPr>
            <p:ph idx="1"/>
          </p:nvPr>
        </p:nvSpPr>
        <p:spPr/>
        <p:txBody>
          <a:bodyPr/>
          <a:lstStyle/>
          <a:p>
            <a:r>
              <a:rPr lang="en-GB" dirty="0"/>
              <a:t>Judicial review- lecture slides will be released this week. </a:t>
            </a:r>
          </a:p>
          <a:p>
            <a:endParaRPr lang="en-GB" dirty="0"/>
          </a:p>
          <a:p>
            <a:r>
              <a:rPr lang="en-GB" dirty="0"/>
              <a:t>Police powers- lecture slides will be released next week. </a:t>
            </a:r>
          </a:p>
        </p:txBody>
      </p:sp>
      <p:pic>
        <p:nvPicPr>
          <p:cNvPr id="5" name="Graphic 4" descr="Alarm clock with solid fill">
            <a:extLst>
              <a:ext uri="{FF2B5EF4-FFF2-40B4-BE49-F238E27FC236}">
                <a16:creationId xmlns:a16="http://schemas.microsoft.com/office/drawing/2014/main" id="{035A98C7-583C-A5D4-2074-B20D5B7D0F9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53424" y="3674269"/>
            <a:ext cx="2912269" cy="2912269"/>
          </a:xfrm>
          <a:prstGeom prst="rect">
            <a:avLst/>
          </a:prstGeom>
        </p:spPr>
      </p:pic>
    </p:spTree>
    <p:extLst>
      <p:ext uri="{BB962C8B-B14F-4D97-AF65-F5344CB8AC3E}">
        <p14:creationId xmlns:p14="http://schemas.microsoft.com/office/powerpoint/2010/main" val="212625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0F97F-9867-88B6-C832-52D155F574D9}"/>
              </a:ext>
            </a:extLst>
          </p:cNvPr>
          <p:cNvSpPr>
            <a:spLocks noGrp="1"/>
          </p:cNvSpPr>
          <p:nvPr>
            <p:ph type="ctrTitle"/>
          </p:nvPr>
        </p:nvSpPr>
        <p:spPr>
          <a:xfrm>
            <a:off x="2692398" y="1871131"/>
            <a:ext cx="6815669" cy="1515533"/>
          </a:xfrm>
        </p:spPr>
        <p:txBody>
          <a:bodyPr anchor="b">
            <a:normAutofit/>
          </a:bodyPr>
          <a:lstStyle/>
          <a:p>
            <a:r>
              <a:rPr lang="en-GB" b="1" i="1" u="sng"/>
              <a:t>Summary </a:t>
            </a:r>
          </a:p>
        </p:txBody>
      </p:sp>
      <p:sp>
        <p:nvSpPr>
          <p:cNvPr id="3" name="Content Placeholder 2">
            <a:extLst>
              <a:ext uri="{FF2B5EF4-FFF2-40B4-BE49-F238E27FC236}">
                <a16:creationId xmlns:a16="http://schemas.microsoft.com/office/drawing/2014/main" id="{AB38CBA1-3747-4E1F-264F-F88036233D5F}"/>
              </a:ext>
            </a:extLst>
          </p:cNvPr>
          <p:cNvSpPr>
            <a:spLocks noGrp="1"/>
          </p:cNvSpPr>
          <p:nvPr>
            <p:ph type="subTitle" idx="1"/>
          </p:nvPr>
        </p:nvSpPr>
        <p:spPr>
          <a:xfrm>
            <a:off x="2692398" y="3657597"/>
            <a:ext cx="6815669" cy="1320802"/>
          </a:xfrm>
        </p:spPr>
        <p:txBody>
          <a:bodyPr anchor="t">
            <a:normAutofit/>
          </a:bodyPr>
          <a:lstStyle/>
          <a:p>
            <a:pPr>
              <a:lnSpc>
                <a:spcPct val="90000"/>
              </a:lnSpc>
            </a:pPr>
            <a:r>
              <a:rPr lang="en-GB" dirty="0"/>
              <a:t>Devolution – England, Wales, Scotland, Northern Ireland. </a:t>
            </a:r>
            <a:endParaRPr lang="en-GB"/>
          </a:p>
          <a:p>
            <a:pPr>
              <a:lnSpc>
                <a:spcPct val="90000"/>
              </a:lnSpc>
            </a:pPr>
            <a:endParaRPr lang="en-GB"/>
          </a:p>
          <a:p>
            <a:pPr>
              <a:lnSpc>
                <a:spcPct val="90000"/>
              </a:lnSpc>
            </a:pPr>
            <a:r>
              <a:rPr lang="en-GB" dirty="0"/>
              <a:t>Defamation Act 2013 – Serious harm/ defences. </a:t>
            </a:r>
            <a:endParaRPr lang="en-GB"/>
          </a:p>
        </p:txBody>
      </p:sp>
    </p:spTree>
    <p:extLst>
      <p:ext uri="{BB962C8B-B14F-4D97-AF65-F5344CB8AC3E}">
        <p14:creationId xmlns:p14="http://schemas.microsoft.com/office/powerpoint/2010/main" val="13995892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9790F3-AABD-4FC4-CCDD-940F915413F7}"/>
              </a:ext>
            </a:extLst>
          </p:cNvPr>
          <p:cNvSpPr>
            <a:spLocks noGrp="1"/>
          </p:cNvSpPr>
          <p:nvPr>
            <p:ph type="ctrTitle"/>
          </p:nvPr>
        </p:nvSpPr>
        <p:spPr/>
        <p:txBody>
          <a:bodyPr/>
          <a:lstStyle/>
          <a:p>
            <a:r>
              <a:rPr lang="en-GB" sz="7200" b="1" i="1" u="sng" dirty="0"/>
              <a:t>Thank you!</a:t>
            </a:r>
          </a:p>
        </p:txBody>
      </p:sp>
      <p:sp>
        <p:nvSpPr>
          <p:cNvPr id="5" name="Subtitle 4">
            <a:extLst>
              <a:ext uri="{FF2B5EF4-FFF2-40B4-BE49-F238E27FC236}">
                <a16:creationId xmlns:a16="http://schemas.microsoft.com/office/drawing/2014/main" id="{74F2935E-750C-6C8F-E84E-3799174BCBBE}"/>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347123150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Custom 46">
      <a:dk1>
        <a:sysClr val="windowText" lastClr="000000"/>
      </a:dk1>
      <a:lt1>
        <a:sysClr val="window" lastClr="FFFFFF"/>
      </a:lt1>
      <a:dk2>
        <a:srgbClr val="212121"/>
      </a:dk2>
      <a:lt2>
        <a:srgbClr val="DADADA"/>
      </a:lt2>
      <a:accent1>
        <a:srgbClr val="AB946B"/>
      </a:accent1>
      <a:accent2>
        <a:srgbClr val="FF9900"/>
      </a:accent2>
      <a:accent3>
        <a:srgbClr val="DD8C3C"/>
      </a:accent3>
      <a:accent4>
        <a:srgbClr val="8E684C"/>
      </a:accent4>
      <a:accent5>
        <a:srgbClr val="CBAF62"/>
      </a:accent5>
      <a:accent6>
        <a:srgbClr val="33CCCC"/>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TM78524312_Recreation Organic design_SL-V1.pptx" id="{F71A86FF-49A3-4B67-A125-11EA00B3A17C}" vid="{EA83300D-506E-4894-9D32-3B71A0743C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5A39CB-C45B-4F08-829C-AB9550EE08FE}">
  <ds:schemaRefs>
    <ds:schemaRef ds:uri="http://schemas.microsoft.com/sharepoint/v3/contenttype/forms"/>
  </ds:schemaRefs>
</ds:datastoreItem>
</file>

<file path=customXml/itemProps3.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Recreation design</Template>
  <TotalTime>0</TotalTime>
  <Words>588</Words>
  <Application>Microsoft Office PowerPoint</Application>
  <PresentationFormat>Widescreen</PresentationFormat>
  <Paragraphs>112</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Devolution and defamation</vt:lpstr>
      <vt:lpstr>Content </vt:lpstr>
      <vt:lpstr>Aims and learning objectives </vt:lpstr>
      <vt:lpstr>Devolution recap</vt:lpstr>
      <vt:lpstr>Devolution in Wales </vt:lpstr>
      <vt:lpstr>Devolution in Scotland </vt:lpstr>
      <vt:lpstr>Voided Bill</vt:lpstr>
      <vt:lpstr>Movement towards independence</vt:lpstr>
      <vt:lpstr>Devolution in Northern Ireland </vt:lpstr>
      <vt:lpstr>Continued </vt:lpstr>
      <vt:lpstr>No devolution in England</vt:lpstr>
      <vt:lpstr>Activity</vt:lpstr>
      <vt:lpstr>Defamation </vt:lpstr>
      <vt:lpstr>Defamation </vt:lpstr>
      <vt:lpstr>Defences under the legislation</vt:lpstr>
      <vt:lpstr>Case law</vt:lpstr>
      <vt:lpstr>Scenario </vt:lpstr>
      <vt:lpstr>Activity </vt:lpstr>
      <vt:lpstr>Next three weeks</vt:lpstr>
      <vt:lpstr>What do we have left to study?</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Devolution and defamation</dc:title>
  <dc:creator>Zita Draper</dc:creator>
  <cp:lastModifiedBy>Zita Draper</cp:lastModifiedBy>
  <cp:revision>2</cp:revision>
  <dcterms:created xsi:type="dcterms:W3CDTF">2023-03-22T20:21:37Z</dcterms:created>
  <dcterms:modified xsi:type="dcterms:W3CDTF">2023-04-24T07:13:01Z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