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179F775E-5042-4E0B-9E53-962B54388985}" type="datetime1">
              <a:rPr lang="en-GB" smtClean="0"/>
              <a:pPr lvl="0"/>
              <a:t>22/10/2019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E35BDA82-E088-4C49-9A6E-BB157F4A64AC}" type="slidenum">
              <a:rPr lang="en-GB" smtClean="0"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5FD73D47-4FFC-4121-B524-DA9294F78D50}" type="datetime1">
              <a:rPr lang="en-GB" smtClean="0"/>
              <a:pPr lvl="0"/>
              <a:t>22/10/2019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FFDD1CCB-CAC7-412D-8080-BBF1161E5EE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23D5B92F-B28D-47BA-9880-E38BD7412EF1}" type="datetime1">
              <a:rPr lang="en-GB" smtClean="0"/>
              <a:pPr lvl="0"/>
              <a:t>22/10/2019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pPr lvl="0"/>
            <a:fld id="{083B63E9-81B1-4B9E-BB0D-CF10B6EBF704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AA368D8D-80C8-4F6C-966D-55FC6BDAEC20}" type="datetime1">
              <a:rPr lang="en-GB" smtClean="0"/>
              <a:pPr lvl="0"/>
              <a:t>22/10/2019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24F7041F-9EE6-4413-A03B-54956CE9266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5D27F57B-0327-40DD-BD67-6AB287F7C166}" type="datetime1">
              <a:rPr lang="en-GB" smtClean="0"/>
              <a:pPr lvl="0"/>
              <a:t>22/10/2019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C3C8478F-B62F-4920-BA6C-9AEFD795A63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3E6C0E1A-B7BD-4977-B903-699DFF382900}" type="datetime1">
              <a:rPr lang="en-GB" smtClean="0"/>
              <a:pPr lvl="0"/>
              <a:t>22/10/2019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66401D86-4B23-4AF0-9451-6178B823012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D6951A99-D1C0-46E5-992B-2E10871AFC41}" type="datetime1">
              <a:rPr lang="en-GB" smtClean="0"/>
              <a:pPr lvl="0"/>
              <a:t>22/10/2019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AB4164E1-1892-4777-B9A4-2D292D5863D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785A3C2F-0BA8-4A8F-A17A-384BFADB3FD0}" type="datetime1">
              <a:rPr lang="en-GB" smtClean="0"/>
              <a:pPr lvl="0"/>
              <a:t>22/10/2019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F029E3A3-E920-4698-8D82-0B69950831D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7E64E10A-FA5B-4324-BFEE-68F74E036E88}" type="datetime1">
              <a:rPr lang="en-GB" smtClean="0"/>
              <a:pPr lvl="0"/>
              <a:t>22/10/2019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CB11C61F-E221-4C6D-8717-8BD1D78ADE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2B54D1A9-52FE-47FF-B813-F35CC4680812}" type="datetime1">
              <a:rPr lang="en-GB" smtClean="0"/>
              <a:pPr lvl="0"/>
              <a:t>22/10/2019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F94C25C4-EE06-468F-9EA3-0AA5557D8FB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E17519AF-4164-4CEF-9044-03904020AF86}" type="datetime1">
              <a:rPr lang="en-GB" smtClean="0"/>
              <a:pPr lvl="0"/>
              <a:t>22/10/2019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0A0A9981-1EAE-497B-9F10-1DFCB23CF68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 lvl="0"/>
            <a:fld id="{86C8FEC3-DA2C-4466-BF03-7E47EB9AE7DA}" type="datetime1">
              <a:rPr lang="en-GB" smtClean="0"/>
              <a:pPr lvl="0"/>
              <a:t>22/10/2019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 lvl="0"/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 lvl="0"/>
            <a:fld id="{B9B6EC86-5588-4AF1-B88E-683CEF7562C2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ctrTitle"/>
          </p:nvPr>
        </p:nvSpPr>
        <p:spPr>
          <a:xfrm>
            <a:off x="422032" y="332658"/>
            <a:ext cx="8229600" cy="2867741"/>
          </a:xfrm>
        </p:spPr>
        <p:txBody>
          <a:bodyPr/>
          <a:lstStyle/>
          <a:p>
            <a:pPr lvl="0"/>
            <a:r>
              <a:rPr lang="en-GB" sz="4300"/>
              <a:t>AHLH 7064 </a:t>
            </a:r>
            <a:br>
              <a:rPr lang="en-GB" sz="4300"/>
            </a:br>
            <a:r>
              <a:rPr lang="en-GB" sz="4300"/>
              <a:t>South West Wales since 1600</a:t>
            </a:r>
            <a:br>
              <a:rPr lang="en-GB" sz="4300"/>
            </a:br>
            <a:endParaRPr lang="en-GB" sz="4300"/>
          </a:p>
        </p:txBody>
      </p:sp>
      <p:sp>
        <p:nvSpPr>
          <p:cNvPr id="3" name="Subtitle 2"/>
          <p:cNvSpPr txBox="1"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lvl="0"/>
            <a:r>
              <a:rPr lang="en-GB"/>
              <a:t>Social and Economic change 1660-1760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Diversity</a:t>
            </a:r>
          </a:p>
        </p:txBody>
      </p:sp>
      <p:sp>
        <p:nvSpPr>
          <p:cNvPr id="3" name="Content Placeholder 6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lnSpc>
                <a:spcPct val="90000"/>
              </a:lnSpc>
            </a:pPr>
            <a:r>
              <a:rPr lang="en-GB"/>
              <a:t>Rugged wetlands of Ceredigion</a:t>
            </a:r>
          </a:p>
          <a:p>
            <a:pPr lvl="0">
              <a:lnSpc>
                <a:spcPct val="90000"/>
              </a:lnSpc>
            </a:pPr>
            <a:r>
              <a:rPr lang="en-GB"/>
              <a:t>Fertile soils of south Pembrokeshire</a:t>
            </a:r>
          </a:p>
          <a:p>
            <a:pPr lvl="0">
              <a:lnSpc>
                <a:spcPct val="90000"/>
              </a:lnSpc>
            </a:pPr>
            <a:r>
              <a:rPr lang="en-GB"/>
              <a:t>Remote communities -  local rules and regs ,</a:t>
            </a:r>
          </a:p>
          <a:p>
            <a:pPr lvl="0">
              <a:lnSpc>
                <a:spcPct val="90000"/>
              </a:lnSpc>
            </a:pPr>
            <a:r>
              <a:rPr lang="en-GB"/>
              <a:t>Towns – small , based on market provision of agricultural produce . Carmarthen the most significant</a:t>
            </a:r>
          </a:p>
          <a:p>
            <a:pPr lvl="0">
              <a:lnSpc>
                <a:spcPct val="90000"/>
              </a:lnSpc>
            </a:pPr>
            <a:r>
              <a:rPr lang="en-GB"/>
              <a:t>Low density population – Wales around 400k  - c1700.</a:t>
            </a:r>
          </a:p>
          <a:p>
            <a:pPr lvl="0">
              <a:lnSpc>
                <a:spcPct val="90000"/>
              </a:lnSpc>
            </a:pPr>
            <a:r>
              <a:rPr lang="en-GB"/>
              <a:t>Strong ties of kinship, language, customs, tradition</a:t>
            </a:r>
          </a:p>
          <a:p>
            <a:pPr lvl="0">
              <a:lnSpc>
                <a:spcPct val="90000"/>
              </a:lnSpc>
            </a:pPr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Poverty and Disease</a:t>
            </a:r>
          </a:p>
        </p:txBody>
      </p:sp>
      <p:sp>
        <p:nvSpPr>
          <p:cNvPr id="4" name="Content Placeholder 3"/>
          <p:cNvSpPr txBox="1"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Major fluctuations regards mortality rate</a:t>
            </a:r>
          </a:p>
          <a:p>
            <a:r>
              <a:rPr lang="en-GB" dirty="0" smtClean="0"/>
              <a:t>Disease; harvest failures; food shortages</a:t>
            </a:r>
          </a:p>
          <a:p>
            <a:r>
              <a:rPr lang="en-GB" dirty="0" smtClean="0"/>
              <a:t>Seed shortage</a:t>
            </a:r>
          </a:p>
          <a:p>
            <a:r>
              <a:rPr lang="en-GB" dirty="0" smtClean="0"/>
              <a:t>Bubonic plague in </a:t>
            </a:r>
            <a:r>
              <a:rPr lang="en-GB" dirty="0" err="1" smtClean="0"/>
              <a:t>Haverfordwest</a:t>
            </a:r>
            <a:r>
              <a:rPr lang="en-GB" dirty="0" smtClean="0"/>
              <a:t> in 1652</a:t>
            </a:r>
          </a:p>
          <a:p>
            <a:r>
              <a:rPr lang="en-GB" dirty="0" smtClean="0"/>
              <a:t>Typhus and smallpox</a:t>
            </a:r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7" y="1844824"/>
            <a:ext cx="4176464" cy="43204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Hierarchy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Acute and significant – based upon land and wealth</a:t>
            </a:r>
          </a:p>
          <a:p>
            <a:r>
              <a:rPr lang="en-GB" dirty="0" smtClean="0"/>
              <a:t>Gentry – divide between ‘Titans’ and ‘small beer’</a:t>
            </a:r>
          </a:p>
          <a:p>
            <a:r>
              <a:rPr lang="en-GB" dirty="0" smtClean="0"/>
              <a:t>Period of transition between 1660s and 1760s </a:t>
            </a:r>
            <a:endParaRPr lang="en-GB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700808"/>
            <a:ext cx="3312368" cy="4392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127930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Transition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Value of property favoured landed</a:t>
            </a:r>
          </a:p>
          <a:p>
            <a:r>
              <a:rPr lang="en-GB" dirty="0" smtClean="0"/>
              <a:t>Investment and enterprise</a:t>
            </a:r>
          </a:p>
          <a:p>
            <a:r>
              <a:rPr lang="en-GB" dirty="0" smtClean="0"/>
              <a:t>The Leviathans or ‘potent men’ – detriment of smaller landowners </a:t>
            </a:r>
          </a:p>
          <a:p>
            <a:r>
              <a:rPr lang="en-GB" dirty="0" smtClean="0"/>
              <a:t>Marriage and sequestration</a:t>
            </a:r>
            <a:endParaRPr lang="en-GB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628800"/>
            <a:ext cx="4176463" cy="45365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15505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Lower orders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Demarkation</a:t>
            </a:r>
            <a:endParaRPr lang="en-GB" dirty="0" smtClean="0"/>
          </a:p>
          <a:p>
            <a:r>
              <a:rPr lang="en-GB" dirty="0" smtClean="0"/>
              <a:t>Yeoman-husbandman-craftsmen-farm servants-cottages-labourers-poor</a:t>
            </a:r>
          </a:p>
          <a:p>
            <a:r>
              <a:rPr lang="en-GB" dirty="0" smtClean="0"/>
              <a:t>Labourers – amorphous mass</a:t>
            </a:r>
          </a:p>
          <a:p>
            <a:r>
              <a:rPr lang="en-GB" dirty="0" smtClean="0"/>
              <a:t>Paupers – deserving and undeserving  </a:t>
            </a:r>
            <a:endParaRPr lang="en-GB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700808"/>
            <a:ext cx="2592288" cy="41764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869050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Daily Life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Poor diet</a:t>
            </a:r>
          </a:p>
          <a:p>
            <a:r>
              <a:rPr lang="en-GB" dirty="0" smtClean="0"/>
              <a:t>Fear of famine – 1708-09</a:t>
            </a:r>
          </a:p>
          <a:p>
            <a:r>
              <a:rPr lang="en-GB" dirty="0" smtClean="0"/>
              <a:t>Fear of outsiders</a:t>
            </a:r>
          </a:p>
          <a:p>
            <a:r>
              <a:rPr lang="en-GB" dirty="0" smtClean="0"/>
              <a:t>Superstition vs Protestant Christian virtues (clash)</a:t>
            </a:r>
          </a:p>
          <a:p>
            <a:r>
              <a:rPr lang="en-GB" dirty="0" smtClean="0"/>
              <a:t>Jollity and escape – drinking, debauchery, </a:t>
            </a:r>
            <a:r>
              <a:rPr lang="en-GB" dirty="0" err="1" smtClean="0"/>
              <a:t>Knappan</a:t>
            </a:r>
            <a:r>
              <a:rPr lang="en-GB" dirty="0" smtClean="0"/>
              <a:t> </a:t>
            </a:r>
            <a:endParaRPr lang="en-GB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5" y="1988840"/>
            <a:ext cx="4032448" cy="41044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508360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Economy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7544" y="1700808"/>
            <a:ext cx="4038600" cy="4525963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Fragmented and fluctuating</a:t>
            </a:r>
          </a:p>
          <a:p>
            <a:r>
              <a:rPr lang="en-GB" dirty="0" smtClean="0"/>
              <a:t>Agrarian-based , centred around landowner and tenant</a:t>
            </a:r>
          </a:p>
          <a:p>
            <a:r>
              <a:rPr lang="en-GB" dirty="0" smtClean="0"/>
              <a:t>Drovers – West Wales as breeding ground</a:t>
            </a:r>
          </a:p>
          <a:p>
            <a:r>
              <a:rPr lang="en-GB" dirty="0" smtClean="0"/>
              <a:t>Advances stymied by reluctance to change </a:t>
            </a:r>
          </a:p>
          <a:p>
            <a:r>
              <a:rPr lang="en-GB" dirty="0" smtClean="0"/>
              <a:t>Large estates more favourable to change</a:t>
            </a:r>
            <a:endParaRPr lang="en-GB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6837" y="1844824"/>
            <a:ext cx="3643635" cy="42484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34776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Urban west Wales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Towns small and reputation for squalor</a:t>
            </a:r>
          </a:p>
          <a:p>
            <a:r>
              <a:rPr lang="en-GB" dirty="0" smtClean="0"/>
              <a:t>More positive – centre for markets and hiring fairs – banking, dealing, justice</a:t>
            </a:r>
          </a:p>
          <a:p>
            <a:r>
              <a:rPr lang="en-GB" dirty="0" smtClean="0"/>
              <a:t>Carmarthen most thriving – 3000 population early 18thc</a:t>
            </a:r>
          </a:p>
          <a:p>
            <a:endParaRPr lang="en-GB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3" y="1628800"/>
            <a:ext cx="4392488" cy="45365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603344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Industrial west Wales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Innovation and enterprise</a:t>
            </a:r>
          </a:p>
          <a:p>
            <a:r>
              <a:rPr lang="en-GB" dirty="0" smtClean="0"/>
              <a:t>Coal, copper, port activity (Neath and Swansea)</a:t>
            </a:r>
          </a:p>
          <a:p>
            <a:r>
              <a:rPr lang="en-GB" dirty="0" smtClean="0"/>
              <a:t>Entrepreneurial younger sons of gentry</a:t>
            </a:r>
          </a:p>
          <a:p>
            <a:r>
              <a:rPr lang="en-GB" dirty="0" smtClean="0"/>
              <a:t>Humphrey </a:t>
            </a:r>
            <a:r>
              <a:rPr lang="en-GB" dirty="0" err="1" smtClean="0"/>
              <a:t>Mackworth</a:t>
            </a:r>
            <a:r>
              <a:rPr lang="en-GB" dirty="0" smtClean="0"/>
              <a:t> (1657–1727) at Neath</a:t>
            </a:r>
          </a:p>
          <a:p>
            <a:endParaRPr lang="en-GB" dirty="0"/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060848"/>
            <a:ext cx="3384376" cy="38884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793519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100</TotalTime>
  <Words>275</Words>
  <Application>Microsoft Office PowerPoint</Application>
  <PresentationFormat>On-screen Show (4:3)</PresentationFormat>
  <Paragraphs>50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Apex</vt:lpstr>
      <vt:lpstr>AHLH 7064  South West Wales since 1600 </vt:lpstr>
      <vt:lpstr>Diversity</vt:lpstr>
      <vt:lpstr>Poverty and Disease</vt:lpstr>
      <vt:lpstr>Hierarchy</vt:lpstr>
      <vt:lpstr>Transition</vt:lpstr>
      <vt:lpstr>Lower orders</vt:lpstr>
      <vt:lpstr>Daily Life</vt:lpstr>
      <vt:lpstr>The Economy</vt:lpstr>
      <vt:lpstr>Urban west Wales</vt:lpstr>
      <vt:lpstr>Industrial west Wales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AHLH 7064  South West Wales since 1600</dc:title>
  <dc:creator>Lester Mason</dc:creator>
  <cp:lastModifiedBy>Lester Mason</cp:lastModifiedBy>
  <cp:revision>7</cp:revision>
  <dcterms:created xsi:type="dcterms:W3CDTF">2019-10-21T17:16:53Z</dcterms:created>
  <dcterms:modified xsi:type="dcterms:W3CDTF">2019-10-22T16:41:54Z</dcterms:modified>
</cp:coreProperties>
</file>