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ED8D8"/>
          </a:solidFill>
        </a:fill>
      </a:tcStyle>
    </a:wholeTbl>
    <a:band2H>
      <a:tcTxStyle b="def" i="def"/>
      <a:tcStyle>
        <a:tcBdr/>
        <a:fill>
          <a:solidFill>
            <a:srgbClr val="FFEDED"/>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ED8D8"/>
          </a:solidFill>
        </a:fill>
      </a:tcStyle>
    </a:wholeTbl>
    <a:band2H>
      <a:tcTxStyle b="def" i="def"/>
      <a:tcStyle>
        <a:tcBdr/>
        <a:fill>
          <a:solidFill>
            <a:srgbClr val="FFEDED"/>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DE7"/>
          </a:solidFill>
        </a:fill>
      </a:tcStyle>
    </a:wholeTbl>
    <a:band2H>
      <a:tcTxStyle b="def" i="def"/>
      <a:tcStyle>
        <a:tcBdr/>
        <a:fill>
          <a:solidFill>
            <a:srgbClr val="EEEFF3"/>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E8DE"/>
          </a:solidFill>
        </a:fill>
      </a:tcStyle>
    </a:wholeTbl>
    <a:band2H>
      <a:tcTxStyle b="def" i="def"/>
      <a:tcStyle>
        <a:tcBdr/>
        <a:fill>
          <a:solidFill>
            <a:srgbClr val="E7F4E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74" name="Shape 174"/>
          <p:cNvSpPr/>
          <p:nvPr>
            <p:ph type="sldImg"/>
          </p:nvPr>
        </p:nvSpPr>
        <p:spPr>
          <a:xfrm>
            <a:off x="1143000" y="685800"/>
            <a:ext cx="4572000" cy="3429000"/>
          </a:xfrm>
          <a:prstGeom prst="rect">
            <a:avLst/>
          </a:prstGeom>
        </p:spPr>
        <p:txBody>
          <a:bodyPr/>
          <a:lstStyle/>
          <a:p>
            <a:pPr/>
          </a:p>
        </p:txBody>
      </p:sp>
      <p:sp>
        <p:nvSpPr>
          <p:cNvPr id="175" name="Shape 17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Avenir Next LT Pro"/>
      </a:defRPr>
    </a:lvl1pPr>
    <a:lvl2pPr indent="228600" latinLnBrk="0">
      <a:defRPr sz="1200">
        <a:latin typeface="+mn-lt"/>
        <a:ea typeface="+mn-ea"/>
        <a:cs typeface="+mn-cs"/>
        <a:sym typeface="Avenir Next LT Pro"/>
      </a:defRPr>
    </a:lvl2pPr>
    <a:lvl3pPr indent="457200" latinLnBrk="0">
      <a:defRPr sz="1200">
        <a:latin typeface="+mn-lt"/>
        <a:ea typeface="+mn-ea"/>
        <a:cs typeface="+mn-cs"/>
        <a:sym typeface="Avenir Next LT Pro"/>
      </a:defRPr>
    </a:lvl3pPr>
    <a:lvl4pPr indent="685800" latinLnBrk="0">
      <a:defRPr sz="1200">
        <a:latin typeface="+mn-lt"/>
        <a:ea typeface="+mn-ea"/>
        <a:cs typeface="+mn-cs"/>
        <a:sym typeface="Avenir Next LT Pro"/>
      </a:defRPr>
    </a:lvl4pPr>
    <a:lvl5pPr indent="914400" latinLnBrk="0">
      <a:defRPr sz="1200">
        <a:latin typeface="+mn-lt"/>
        <a:ea typeface="+mn-ea"/>
        <a:cs typeface="+mn-cs"/>
        <a:sym typeface="Avenir Next LT Pro"/>
      </a:defRPr>
    </a:lvl5pPr>
    <a:lvl6pPr indent="1143000" latinLnBrk="0">
      <a:defRPr sz="1200">
        <a:latin typeface="+mn-lt"/>
        <a:ea typeface="+mn-ea"/>
        <a:cs typeface="+mn-cs"/>
        <a:sym typeface="Avenir Next LT Pro"/>
      </a:defRPr>
    </a:lvl6pPr>
    <a:lvl7pPr indent="1371600" latinLnBrk="0">
      <a:defRPr sz="1200">
        <a:latin typeface="+mn-lt"/>
        <a:ea typeface="+mn-ea"/>
        <a:cs typeface="+mn-cs"/>
        <a:sym typeface="Avenir Next LT Pro"/>
      </a:defRPr>
    </a:lvl7pPr>
    <a:lvl8pPr indent="1600200" latinLnBrk="0">
      <a:defRPr sz="1200">
        <a:latin typeface="+mn-lt"/>
        <a:ea typeface="+mn-ea"/>
        <a:cs typeface="+mn-cs"/>
        <a:sym typeface="Avenir Next LT Pro"/>
      </a:defRPr>
    </a:lvl8pPr>
    <a:lvl9pPr indent="1828800" latinLnBrk="0">
      <a:defRPr sz="1200">
        <a:latin typeface="+mn-lt"/>
        <a:ea typeface="+mn-ea"/>
        <a:cs typeface="+mn-cs"/>
        <a:sym typeface="Avenir Next LT Pr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44" name="Title Text"/>
          <p:cNvSpPr txBox="1"/>
          <p:nvPr>
            <p:ph type="title"/>
          </p:nvPr>
        </p:nvSpPr>
        <p:spPr>
          <a:xfrm>
            <a:off x="1524000" y="1122362"/>
            <a:ext cx="9144000" cy="2387601"/>
          </a:xfrm>
          <a:prstGeom prst="rect">
            <a:avLst/>
          </a:prstGeom>
        </p:spPr>
        <p:txBody>
          <a:bodyPr anchor="b"/>
          <a:lstStyle>
            <a:lvl1pPr algn="ctr">
              <a:defRPr sz="5400"/>
            </a:lvl1pPr>
          </a:lstStyle>
          <a:p>
            <a:pPr/>
            <a:r>
              <a:t>Title Text</a:t>
            </a:r>
          </a:p>
        </p:txBody>
      </p:sp>
      <p:sp>
        <p:nvSpPr>
          <p:cNvPr id="45" name="Body Level One…"/>
          <p:cNvSpPr txBox="1"/>
          <p:nvPr>
            <p:ph type="body" sz="quarter" idx="1"/>
          </p:nvPr>
        </p:nvSpPr>
        <p:spPr>
          <a:xfrm>
            <a:off x="1524000" y="3602037"/>
            <a:ext cx="9144000" cy="1655765"/>
          </a:xfrm>
          <a:prstGeom prst="rect">
            <a:avLst/>
          </a:prstGeom>
        </p:spPr>
        <p:txBody>
          <a:bodyPr/>
          <a:lstStyle>
            <a:lvl1pPr marL="0" indent="0" algn="ctr">
              <a:buClrTx/>
              <a:buSzTx/>
              <a:buNone/>
              <a:defRPr sz="2400"/>
            </a:lvl1pPr>
            <a:lvl2pPr marL="0" indent="0" algn="ctr">
              <a:buClrTx/>
              <a:buSzTx/>
              <a:buNone/>
              <a:defRPr sz="2400"/>
            </a:lvl2pPr>
            <a:lvl3pPr marL="0" indent="0" algn="ctr">
              <a:buClrTx/>
              <a:buSzTx/>
              <a:buNone/>
              <a:defRPr sz="2400"/>
            </a:lvl3pPr>
            <a:lvl4pPr marL="0" indent="0" algn="ctr">
              <a:buClrTx/>
              <a:buSzTx/>
              <a:buNone/>
              <a:defRPr sz="2400"/>
            </a:lvl4pPr>
            <a:lvl5pPr marL="0" indent="0" algn="ctr">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53" name="Title Text"/>
          <p:cNvSpPr txBox="1"/>
          <p:nvPr>
            <p:ph type="title"/>
          </p:nvPr>
        </p:nvSpPr>
        <p:spPr>
          <a:prstGeom prst="rect">
            <a:avLst/>
          </a:prstGeom>
        </p:spPr>
        <p:txBody>
          <a:bodyPr/>
          <a:lstStyle/>
          <a:p>
            <a:pPr/>
            <a:r>
              <a:t>Title Text</a:t>
            </a:r>
          </a:p>
        </p:txBody>
      </p:sp>
      <p:sp>
        <p:nvSpPr>
          <p:cNvPr id="54"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62" name="Title Text"/>
          <p:cNvSpPr txBox="1"/>
          <p:nvPr>
            <p:ph type="title"/>
          </p:nvPr>
        </p:nvSpPr>
        <p:spPr>
          <a:xfrm>
            <a:off x="457200" y="1709738"/>
            <a:ext cx="10890250" cy="2852737"/>
          </a:xfrm>
          <a:prstGeom prst="rect">
            <a:avLst/>
          </a:prstGeom>
        </p:spPr>
        <p:txBody>
          <a:bodyPr anchor="b"/>
          <a:lstStyle>
            <a:lvl1pPr>
              <a:defRPr sz="5400"/>
            </a:lvl1pPr>
          </a:lstStyle>
          <a:p>
            <a:pPr/>
            <a:r>
              <a:t>Title Text</a:t>
            </a:r>
          </a:p>
        </p:txBody>
      </p:sp>
      <p:sp>
        <p:nvSpPr>
          <p:cNvPr id="63" name="Body Level One…"/>
          <p:cNvSpPr txBox="1"/>
          <p:nvPr>
            <p:ph type="body" sz="quarter" idx="1"/>
          </p:nvPr>
        </p:nvSpPr>
        <p:spPr>
          <a:xfrm>
            <a:off x="457200" y="4589462"/>
            <a:ext cx="10890250" cy="1500190"/>
          </a:xfrm>
          <a:prstGeom prst="rect">
            <a:avLst/>
          </a:prstGeom>
        </p:spPr>
        <p:txBody>
          <a:bodyPr/>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71" name="Title Text"/>
          <p:cNvSpPr txBox="1"/>
          <p:nvPr>
            <p:ph type="title"/>
          </p:nvPr>
        </p:nvSpPr>
        <p:spPr>
          <a:prstGeom prst="rect">
            <a:avLst/>
          </a:prstGeom>
        </p:spPr>
        <p:txBody>
          <a:bodyPr/>
          <a:lstStyle/>
          <a:p>
            <a:pPr/>
            <a:r>
              <a:t>Title Text</a:t>
            </a:r>
          </a:p>
        </p:txBody>
      </p:sp>
      <p:sp>
        <p:nvSpPr>
          <p:cNvPr id="72" name="Body Level One…"/>
          <p:cNvSpPr txBox="1"/>
          <p:nvPr>
            <p:ph type="body" sz="half" idx="1"/>
          </p:nvPr>
        </p:nvSpPr>
        <p:spPr>
          <a:xfrm>
            <a:off x="457200" y="1825625"/>
            <a:ext cx="5562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80" name="Title Text"/>
          <p:cNvSpPr txBox="1"/>
          <p:nvPr>
            <p:ph type="title"/>
          </p:nvPr>
        </p:nvSpPr>
        <p:spPr>
          <a:xfrm>
            <a:off x="839787" y="365125"/>
            <a:ext cx="10515601" cy="1325563"/>
          </a:xfrm>
          <a:prstGeom prst="rect">
            <a:avLst/>
          </a:prstGeom>
        </p:spPr>
        <p:txBody>
          <a:bodyPr/>
          <a:lstStyle/>
          <a:p>
            <a:pPr/>
            <a:r>
              <a:t>Title Text</a:t>
            </a:r>
          </a:p>
        </p:txBody>
      </p:sp>
      <p:sp>
        <p:nvSpPr>
          <p:cNvPr id="81" name="Body Level One…"/>
          <p:cNvSpPr txBox="1"/>
          <p:nvPr>
            <p:ph type="body" sz="quarter" idx="1"/>
          </p:nvPr>
        </p:nvSpPr>
        <p:spPr>
          <a:xfrm>
            <a:off x="839787" y="1820863"/>
            <a:ext cx="5157790" cy="1150940"/>
          </a:xfrm>
          <a:prstGeom prst="rect">
            <a:avLst/>
          </a:prstGeom>
        </p:spPr>
        <p:txBody>
          <a:bodyPr anchor="b"/>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82" name="Text Placeholder 4"/>
          <p:cNvSpPr/>
          <p:nvPr>
            <p:ph type="body" sz="quarter" idx="21"/>
          </p:nvPr>
        </p:nvSpPr>
        <p:spPr>
          <a:xfrm>
            <a:off x="6172200" y="1820863"/>
            <a:ext cx="5183188" cy="1150940"/>
          </a:xfrm>
          <a:prstGeom prst="rect">
            <a:avLst/>
          </a:prstGeom>
        </p:spPr>
        <p:txBody>
          <a:bodyPr anchor="b"/>
          <a:lstStyle/>
          <a:p>
            <a:pPr/>
          </a:p>
        </p:txBody>
      </p:sp>
      <p:sp>
        <p:nvSpPr>
          <p:cNvPr id="8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90" name="Title Text"/>
          <p:cNvSpPr txBox="1"/>
          <p:nvPr>
            <p:ph type="title"/>
          </p:nvPr>
        </p:nvSpPr>
        <p:spPr>
          <a:prstGeom prst="rect">
            <a:avLst/>
          </a:prstGeom>
        </p:spPr>
        <p:txBody>
          <a:bodyPr/>
          <a:lstStyle/>
          <a:p>
            <a:pPr/>
            <a:r>
              <a:t>Title Text</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05" name="Title Text"/>
          <p:cNvSpPr txBox="1"/>
          <p:nvPr>
            <p:ph type="title"/>
          </p:nvPr>
        </p:nvSpPr>
        <p:spPr>
          <a:xfrm>
            <a:off x="839787" y="685800"/>
            <a:ext cx="3932240" cy="1981200"/>
          </a:xfrm>
          <a:prstGeom prst="rect">
            <a:avLst/>
          </a:prstGeom>
        </p:spPr>
        <p:txBody>
          <a:bodyPr anchor="b"/>
          <a:lstStyle/>
          <a:p>
            <a:pPr/>
            <a:r>
              <a:t>Title Text</a:t>
            </a:r>
          </a:p>
        </p:txBody>
      </p:sp>
      <p:sp>
        <p:nvSpPr>
          <p:cNvPr id="106" name="Body Level One…"/>
          <p:cNvSpPr txBox="1"/>
          <p:nvPr>
            <p:ph type="body" sz="half" idx="1"/>
          </p:nvPr>
        </p:nvSpPr>
        <p:spPr>
          <a:xfrm>
            <a:off x="5183187" y="685801"/>
            <a:ext cx="6172203" cy="5175252"/>
          </a:xfrm>
          <a:prstGeom prst="rect">
            <a:avLst/>
          </a:prstGeom>
        </p:spPr>
        <p:txBody>
          <a:bodyPr/>
          <a:lstStyle>
            <a:lvl1pPr>
              <a:defRPr sz="3200"/>
            </a:lvl1pPr>
            <a:lvl2pPr marL="261256" indent="-261256">
              <a:defRPr sz="3200"/>
            </a:lvl2pPr>
            <a:lvl3pPr marL="304800" indent="-304800">
              <a:defRPr sz="3200"/>
            </a:lvl3pPr>
            <a:lvl4pPr marL="365758" indent="-365758">
              <a:defRPr sz="3200"/>
            </a:lvl4pPr>
            <a:lvl5pPr marL="365758" indent="-365758">
              <a:defRPr sz="3200"/>
            </a:lvl5pPr>
          </a:lstStyle>
          <a:p>
            <a:pPr/>
            <a:r>
              <a:t>Body Level One</a:t>
            </a:r>
          </a:p>
          <a:p>
            <a:pPr lvl="1"/>
            <a:r>
              <a:t>Body Level Two</a:t>
            </a:r>
          </a:p>
          <a:p>
            <a:pPr lvl="2"/>
            <a:r>
              <a:t>Body Level Three</a:t>
            </a:r>
          </a:p>
          <a:p>
            <a:pPr lvl="3"/>
            <a:r>
              <a:t>Body Level Four</a:t>
            </a:r>
          </a:p>
          <a:p>
            <a:pPr lvl="4"/>
            <a:r>
              <a:t>Body Level Five</a:t>
            </a:r>
          </a:p>
        </p:txBody>
      </p:sp>
      <p:sp>
        <p:nvSpPr>
          <p:cNvPr id="107" name="Text Placeholder 3"/>
          <p:cNvSpPr/>
          <p:nvPr>
            <p:ph type="body" sz="quarter" idx="21"/>
          </p:nvPr>
        </p:nvSpPr>
        <p:spPr>
          <a:xfrm>
            <a:off x="839786" y="2971799"/>
            <a:ext cx="3932242" cy="2897192"/>
          </a:xfrm>
          <a:prstGeom prst="rect">
            <a:avLst/>
          </a:prstGeom>
        </p:spPr>
        <p:txBody>
          <a:bodyPr/>
          <a:lstStyle/>
          <a:p>
            <a:pP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15" name="Title Text"/>
          <p:cNvSpPr txBox="1"/>
          <p:nvPr>
            <p:ph type="title"/>
          </p:nvPr>
        </p:nvSpPr>
        <p:spPr>
          <a:xfrm>
            <a:off x="839787" y="685800"/>
            <a:ext cx="3932240" cy="2209800"/>
          </a:xfrm>
          <a:prstGeom prst="rect">
            <a:avLst/>
          </a:prstGeom>
        </p:spPr>
        <p:txBody>
          <a:bodyPr anchor="b"/>
          <a:lstStyle/>
          <a:p>
            <a:pPr/>
            <a:r>
              <a:t>Title Text</a:t>
            </a:r>
          </a:p>
        </p:txBody>
      </p:sp>
      <p:sp>
        <p:nvSpPr>
          <p:cNvPr id="116" name="Picture Placeholder 2"/>
          <p:cNvSpPr/>
          <p:nvPr>
            <p:ph type="pic" sz="half" idx="21"/>
          </p:nvPr>
        </p:nvSpPr>
        <p:spPr>
          <a:xfrm>
            <a:off x="5183187" y="685801"/>
            <a:ext cx="6172203" cy="5175252"/>
          </a:xfrm>
          <a:prstGeom prst="rect">
            <a:avLst/>
          </a:prstGeom>
        </p:spPr>
        <p:txBody>
          <a:bodyPr lIns="91439" tIns="45719" rIns="91439" bIns="45719">
            <a:noAutofit/>
          </a:bodyPr>
          <a:lstStyle/>
          <a:p>
            <a:pPr/>
          </a:p>
        </p:txBody>
      </p:sp>
      <p:sp>
        <p:nvSpPr>
          <p:cNvPr id="117" name="Body Level One…"/>
          <p:cNvSpPr txBox="1"/>
          <p:nvPr>
            <p:ph type="body" sz="quarter" idx="1"/>
          </p:nvPr>
        </p:nvSpPr>
        <p:spPr>
          <a:xfrm>
            <a:off x="839787" y="2971800"/>
            <a:ext cx="3932240" cy="2897191"/>
          </a:xfrm>
          <a:prstGeom prst="rect">
            <a:avLst/>
          </a:prstGeom>
        </p:spPr>
        <p:txBody>
          <a:bodyPr/>
          <a:lstStyle>
            <a:lvl1pPr marL="0" indent="0">
              <a:buClrTx/>
              <a:buSzTx/>
              <a:buNone/>
              <a:defRPr sz="1600"/>
            </a:lvl1pPr>
            <a:lvl2pPr marL="0" indent="0">
              <a:buClrTx/>
              <a:buSzTx/>
              <a:buNone/>
              <a:defRPr sz="1600"/>
            </a:lvl2pPr>
            <a:lvl3pPr marL="0" indent="0">
              <a:buClrTx/>
              <a:buSzTx/>
              <a:buNone/>
              <a:defRPr sz="1600"/>
            </a:lvl3pPr>
            <a:lvl4pPr marL="0" indent="0">
              <a:buClrTx/>
              <a:buSzTx/>
              <a:buNone/>
              <a:defRPr sz="1600"/>
            </a:lvl4pPr>
            <a:lvl5pPr marL="0" indent="0">
              <a:buClrTx/>
              <a:buSz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125" name="Rule LineStraight Connector 8"/>
          <p:cNvSpPr/>
          <p:nvPr/>
        </p:nvSpPr>
        <p:spPr>
          <a:xfrm>
            <a:off x="1920239" y="2176010"/>
            <a:ext cx="8770572" cy="6"/>
          </a:xfrm>
          <a:prstGeom prst="line">
            <a:avLst/>
          </a:prstGeom>
          <a:ln w="25400">
            <a:solidFill>
              <a:srgbClr val="808080"/>
            </a:solidFill>
          </a:ln>
        </p:spPr>
        <p:txBody>
          <a:bodyPr lIns="45718" tIns="45718" rIns="45718" bIns="45718"/>
          <a:lstStyle/>
          <a:p>
            <a:pPr/>
          </a:p>
        </p:txBody>
      </p:sp>
      <p:sp>
        <p:nvSpPr>
          <p:cNvPr id="126"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27"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128" name="Body Level One…"/>
          <p:cNvSpPr txBox="1"/>
          <p:nvPr>
            <p:ph type="body" sz="quarter" idx="1"/>
          </p:nvPr>
        </p:nvSpPr>
        <p:spPr>
          <a:xfrm>
            <a:off x="4662311" y="4631475"/>
            <a:ext cx="7052121" cy="1150210"/>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29" name="Freeform: Shape 3"/>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130"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31"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32"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40" name="Picture 3" descr="Picture 3"/>
          <p:cNvPicPr>
            <a:picLocks noChangeAspect="1"/>
          </p:cNvPicPr>
          <p:nvPr/>
        </p:nvPicPr>
        <p:blipFill>
          <a:blip r:embed="rId3">
            <a:extLst/>
          </a:blip>
          <a:srcRect l="51836" t="0" r="0" b="0"/>
          <a:stretch>
            <a:fillRect/>
          </a:stretch>
        </p:blipFill>
        <p:spPr>
          <a:xfrm>
            <a:off x="275902" y="1094173"/>
            <a:ext cx="1641608" cy="596520"/>
          </a:xfrm>
          <a:prstGeom prst="rect">
            <a:avLst/>
          </a:prstGeom>
          <a:ln w="12700">
            <a:miter lim="400000"/>
          </a:ln>
        </p:spPr>
      </p:pic>
      <p:sp>
        <p:nvSpPr>
          <p:cNvPr id="141" name="Title Text"/>
          <p:cNvSpPr txBox="1"/>
          <p:nvPr>
            <p:ph type="title"/>
          </p:nvPr>
        </p:nvSpPr>
        <p:spPr>
          <a:xfrm>
            <a:off x="3780147" y="365125"/>
            <a:ext cx="7956224"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42" name="Body Level One…"/>
          <p:cNvSpPr txBox="1"/>
          <p:nvPr>
            <p:ph type="body" idx="1"/>
          </p:nvPr>
        </p:nvSpPr>
        <p:spPr>
          <a:xfrm>
            <a:off x="3780147" y="1825625"/>
            <a:ext cx="7956224" cy="4667250"/>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50"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51" name="Picture 3" descr="Picture 3"/>
          <p:cNvPicPr>
            <a:picLocks noChangeAspect="1"/>
          </p:cNvPicPr>
          <p:nvPr/>
        </p:nvPicPr>
        <p:blipFill>
          <a:blip r:embed="rId3">
            <a:extLst/>
          </a:blip>
          <a:srcRect l="51836" t="0" r="0" b="0"/>
          <a:stretch>
            <a:fillRect/>
          </a:stretch>
        </p:blipFill>
        <p:spPr>
          <a:xfrm>
            <a:off x="2030808" y="5989011"/>
            <a:ext cx="1641614" cy="596520"/>
          </a:xfrm>
          <a:prstGeom prst="rect">
            <a:avLst/>
          </a:prstGeom>
          <a:ln w="12700">
            <a:miter lim="400000"/>
          </a:ln>
        </p:spPr>
      </p:pic>
      <p:sp>
        <p:nvSpPr>
          <p:cNvPr id="152" name="Title Text"/>
          <p:cNvSpPr txBox="1"/>
          <p:nvPr>
            <p:ph type="title"/>
          </p:nvPr>
        </p:nvSpPr>
        <p:spPr>
          <a:xfrm>
            <a:off x="358219" y="365125"/>
            <a:ext cx="11481849"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53" name="Body Level One…"/>
          <p:cNvSpPr txBox="1"/>
          <p:nvPr>
            <p:ph type="body" idx="1"/>
          </p:nvPr>
        </p:nvSpPr>
        <p:spPr>
          <a:xfrm>
            <a:off x="358219" y="1825625"/>
            <a:ext cx="11481849" cy="3575935"/>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54"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161" name="Rule LineStraight Connector 8"/>
          <p:cNvSpPr/>
          <p:nvPr/>
        </p:nvSpPr>
        <p:spPr>
          <a:xfrm>
            <a:off x="1920239" y="2176010"/>
            <a:ext cx="8770572" cy="2"/>
          </a:xfrm>
          <a:prstGeom prst="line">
            <a:avLst/>
          </a:prstGeom>
          <a:ln w="25400">
            <a:solidFill>
              <a:srgbClr val="808080"/>
            </a:solidFill>
          </a:ln>
        </p:spPr>
        <p:txBody>
          <a:bodyPr lIns="45718" tIns="45718" rIns="45718" bIns="45718"/>
          <a:lstStyle/>
          <a:p>
            <a:pPr/>
          </a:p>
        </p:txBody>
      </p:sp>
      <p:sp>
        <p:nvSpPr>
          <p:cNvPr id="16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164" name="Body Level One…"/>
          <p:cNvSpPr txBox="1"/>
          <p:nvPr>
            <p:ph type="body" sz="quarter" idx="1"/>
          </p:nvPr>
        </p:nvSpPr>
        <p:spPr>
          <a:xfrm>
            <a:off x="4662311" y="4631475"/>
            <a:ext cx="7052121" cy="1150207"/>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65" name="Freeform: Shape 3"/>
          <p:cNvSpPr/>
          <p:nvPr/>
        </p:nvSpPr>
        <p:spPr>
          <a:xfrm>
            <a:off x="1375408" y="0"/>
            <a:ext cx="2530059"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16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8"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32" name="Group 79"/>
          <p:cNvGrpSpPr/>
          <p:nvPr/>
        </p:nvGrpSpPr>
        <p:grpSpPr>
          <a:xfrm>
            <a:off x="-6217" y="-2"/>
            <a:ext cx="12214834" cy="6858005"/>
            <a:chOff x="-1" y="0"/>
            <a:chExt cx="12214832" cy="6858003"/>
          </a:xfrm>
        </p:grpSpPr>
        <p:sp>
          <p:nvSpPr>
            <p:cNvPr id="3" name="Straight Connector 80"/>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 name="Straight Connector 81"/>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 name="Straight Connector 82"/>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 name="Straight Connector 83"/>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 name="Straight Connector 84"/>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 name="Straight Connector 85"/>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9" name="Straight Connector 86"/>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0" name="Straight Connector 88"/>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 name="Straight Connector 89"/>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 name="Straight Connector 90"/>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 name="Straight Connector 91"/>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 name="Straight Connector 92"/>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5" name="Straight Connector 93"/>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 name="Straight Connector 94"/>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 name="Straight Connector 95"/>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 name="Straight Connector 96"/>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 name="Straight Connector 97"/>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 name="Straight Connector 98"/>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 name="Straight Connector 99"/>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 name="Straight Connector 100"/>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 name="Straight Connector 101"/>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 name="Straight Connector 102"/>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 name="Straight Connector 103"/>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 name="Straight Connector 104"/>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 name="Straight Connector 105"/>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8" name="Straight Connector 106"/>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9" name="Straight Connector 107"/>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 name="Straight Connector 108"/>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 name="Straight Connector 109"/>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33" name="Freeform: Shape 148"/>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34" name="Freeform: Shape 76"/>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35" name="Title Text"/>
          <p:cNvSpPr txBox="1"/>
          <p:nvPr>
            <p:ph type="title"/>
          </p:nvPr>
        </p:nvSpPr>
        <p:spPr>
          <a:xfrm>
            <a:off x="457200" y="365125"/>
            <a:ext cx="10722934"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6" name="Body Level One…"/>
          <p:cNvSpPr txBox="1"/>
          <p:nvPr>
            <p:ph type="body" idx="1"/>
          </p:nvPr>
        </p:nvSpPr>
        <p:spPr>
          <a:xfrm>
            <a:off x="457200" y="1825625"/>
            <a:ext cx="10722934"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7" name="Slide Number"/>
          <p:cNvSpPr txBox="1"/>
          <p:nvPr>
            <p:ph type="sldNum" sz="quarter" idx="2"/>
          </p:nvPr>
        </p:nvSpPr>
        <p:spPr>
          <a:xfrm>
            <a:off x="11455659" y="6391594"/>
            <a:ext cx="269373" cy="231137"/>
          </a:xfrm>
          <a:prstGeom prst="rect">
            <a:avLst/>
          </a:prstGeom>
          <a:ln w="12700">
            <a:miter lim="400000"/>
          </a:ln>
        </p:spPr>
        <p:txBody>
          <a:bodyPr wrap="none" lIns="45718" tIns="45718" rIns="45718" bIns="45718" anchor="ctr">
            <a:spAutoFit/>
          </a:bodyPr>
          <a:lstStyle>
            <a:lvl1pPr algn="ctr">
              <a:defRPr cap="all" spc="150" sz="9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9pPr>
    </p:titleStyle>
    <p:bodyStyle>
      <a:lvl1pPr marL="228600" marR="0" indent="-228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n-lt"/>
          <a:ea typeface="+mn-ea"/>
          <a:cs typeface="+mn-cs"/>
          <a:sym typeface="Avenir Next LT Pro"/>
        </a:defRPr>
      </a:lvl1pPr>
      <a:lvl2pPr marL="266700" marR="0" indent="-2667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n-lt"/>
          <a:ea typeface="+mn-ea"/>
          <a:cs typeface="+mn-cs"/>
          <a:sym typeface="Avenir Next LT Pro"/>
        </a:defRPr>
      </a:lvl2pPr>
      <a:lvl3pPr marL="320037" marR="0" indent="-320037"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n-lt"/>
          <a:ea typeface="+mn-ea"/>
          <a:cs typeface="+mn-cs"/>
          <a:sym typeface="Avenir Next LT Pro"/>
        </a:defRPr>
      </a:lvl3pPr>
      <a:lvl4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n-lt"/>
          <a:ea typeface="+mn-ea"/>
          <a:cs typeface="+mn-cs"/>
          <a:sym typeface="Avenir Next LT Pro"/>
        </a:defRPr>
      </a:lvl4pPr>
      <a:lvl5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n-lt"/>
          <a:ea typeface="+mn-ea"/>
          <a:cs typeface="+mn-cs"/>
          <a:sym typeface="Avenir Next LT Pro"/>
        </a:defRPr>
      </a:lvl5pPr>
      <a:lvl6pPr marL="26416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n-lt"/>
          <a:ea typeface="+mn-ea"/>
          <a:cs typeface="+mn-cs"/>
          <a:sym typeface="Avenir Next LT Pro"/>
        </a:defRPr>
      </a:lvl6pPr>
      <a:lvl7pPr marL="30988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n-lt"/>
          <a:ea typeface="+mn-ea"/>
          <a:cs typeface="+mn-cs"/>
          <a:sym typeface="Avenir Next LT Pro"/>
        </a:defRPr>
      </a:lvl7pPr>
      <a:lvl8pPr marL="35560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n-lt"/>
          <a:ea typeface="+mn-ea"/>
          <a:cs typeface="+mn-cs"/>
          <a:sym typeface="Avenir Next LT Pro"/>
        </a:defRPr>
      </a:lvl8pPr>
      <a:lvl9pPr marL="40132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n-lt"/>
          <a:ea typeface="+mn-ea"/>
          <a:cs typeface="+mn-cs"/>
          <a:sym typeface="Avenir Next LT Pro"/>
        </a:defRPr>
      </a:lvl9pPr>
    </p:bodyStyle>
    <p:otherStyle>
      <a:lvl1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1pPr>
      <a:lvl2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2pPr>
      <a:lvl3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3pPr>
      <a:lvl4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4pPr>
      <a:lvl5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5pPr>
      <a:lvl6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6pPr>
      <a:lvl7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7pPr>
      <a:lvl8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8pPr>
      <a:lvl9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5.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 Id="rId3" Type="http://schemas.openxmlformats.org/officeDocument/2006/relationships/image" Target="../media/image7.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8.png"/><Relationship Id="rId3" Type="http://schemas.openxmlformats.org/officeDocument/2006/relationships/image" Target="../media/image9.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 Id="rId3" Type="http://schemas.openxmlformats.org/officeDocument/2006/relationships/image" Target="../media/image9.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0.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1.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2.png"/><Relationship Id="rId3" Type="http://schemas.openxmlformats.org/officeDocument/2006/relationships/hyperlink" Target="https://hwb.gov.wales/curriculum-for-wales" TargetMode="External"/><Relationship Id="rId4" Type="http://schemas.openxmlformats.org/officeDocument/2006/relationships/hyperlink" Target="https://hwb.gov.wales/api/storage/e2aad4fc-faae-4054-a382-242d08ee2021/programme-of-study-for-mathematics.pdf" TargetMode="Externa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4.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5.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6.png"/><Relationship Id="rId3" Type="http://schemas.openxmlformats.org/officeDocument/2006/relationships/image" Target="../media/image17.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8.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3.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6.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8.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9.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0.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1.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2.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3.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4.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5.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6.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7.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Rectangle 4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207" name="Group 44"/>
          <p:cNvGrpSpPr/>
          <p:nvPr/>
        </p:nvGrpSpPr>
        <p:grpSpPr>
          <a:xfrm>
            <a:off x="-6217" y="-2"/>
            <a:ext cx="12214834" cy="6858005"/>
            <a:chOff x="-1" y="0"/>
            <a:chExt cx="12214832" cy="6858003"/>
          </a:xfrm>
        </p:grpSpPr>
        <p:sp>
          <p:nvSpPr>
            <p:cNvPr id="178" name="Straight Connector 45"/>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9" name="Straight Connector 46"/>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0" name="Straight Connector 47"/>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1" name="Straight Connector 48"/>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2" name="Straight Connector 49"/>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3" name="Straight Connector 50"/>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4" name="Straight Connector 51"/>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5" name="Straight Connector 52"/>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6" name="Straight Connector 53"/>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7" name="Straight Connector 54"/>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8" name="Straight Connector 55"/>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9" name="Straight Connector 56"/>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0" name="Straight Connector 57"/>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1" name="Straight Connector 58"/>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2" name="Straight Connector 59"/>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3" name="Straight Connector 60"/>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4" name="Straight Connector 61"/>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5" name="Straight Connector 62"/>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6" name="Straight Connector 63"/>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7" name="Straight Connector 64"/>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8" name="Straight Connector 65"/>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9" name="Straight Connector 66"/>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0" name="Straight Connector 67"/>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1" name="Straight Connector 68"/>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2" name="Straight Connector 69"/>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3" name="Straight Connector 70"/>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4" name="Straight Connector 71"/>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5" name="Straight Connector 72"/>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6" name="Straight Connector 73"/>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208" name="Freeform: Shape 75"/>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209" name="Freeform: Shape 77"/>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210" name="Freeform: Shape 79"/>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grpSp>
        <p:nvGrpSpPr>
          <p:cNvPr id="240" name="Group 81"/>
          <p:cNvGrpSpPr/>
          <p:nvPr/>
        </p:nvGrpSpPr>
        <p:grpSpPr>
          <a:xfrm>
            <a:off x="-6217" y="-2"/>
            <a:ext cx="12214834" cy="6858005"/>
            <a:chOff x="-1" y="0"/>
            <a:chExt cx="12214832" cy="6858003"/>
          </a:xfrm>
        </p:grpSpPr>
        <p:sp>
          <p:nvSpPr>
            <p:cNvPr id="211" name="Straight Connector 82"/>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2" name="Straight Connector 83"/>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3" name="Straight Connector 84"/>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4" name="Straight Connector 85"/>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5" name="Straight Connector 86"/>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6" name="Straight Connector 87"/>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7" name="Straight Connector 88"/>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8" name="Straight Connector 89"/>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9" name="Straight Connector 90"/>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0" name="Straight Connector 91"/>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1" name="Straight Connector 92"/>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2" name="Straight Connector 93"/>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3" name="Straight Connector 94"/>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4" name="Straight Connector 95"/>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5" name="Straight Connector 96"/>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6" name="Straight Connector 97"/>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7" name="Straight Connector 98"/>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8" name="Straight Connector 99"/>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9" name="Straight Connector 100"/>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0" name="Straight Connector 101"/>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1" name="Straight Connector 102"/>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2" name="Straight Connector 103"/>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3" name="Straight Connector 104"/>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4" name="Straight Connector 105"/>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5" name="Straight Connector 106"/>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6" name="Straight Connector 107"/>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7" name="Straight Connector 108"/>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8" name="Straight Connector 109"/>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9" name="Straight Connector 110"/>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241" name="Rectangle 112"/>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242"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sp>
        <p:nvSpPr>
          <p:cNvPr id="243" name="Right Triangle 116"/>
          <p:cNvSpPr/>
          <p:nvPr/>
        </p:nvSpPr>
        <p:spPr>
          <a:xfrm rot="13500000">
            <a:off x="-284147" y="1559142"/>
            <a:ext cx="568293" cy="5682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defRPr>
            </a:pPr>
          </a:p>
        </p:txBody>
      </p:sp>
      <p:grpSp>
        <p:nvGrpSpPr>
          <p:cNvPr id="273" name="Group 118"/>
          <p:cNvGrpSpPr/>
          <p:nvPr/>
        </p:nvGrpSpPr>
        <p:grpSpPr>
          <a:xfrm>
            <a:off x="-4" y="-1"/>
            <a:ext cx="12214834" cy="6858005"/>
            <a:chOff x="-2" y="0"/>
            <a:chExt cx="12214832" cy="6858003"/>
          </a:xfrm>
        </p:grpSpPr>
        <p:sp>
          <p:nvSpPr>
            <p:cNvPr id="244" name="Straight Connector 119"/>
            <p:cNvSpPr/>
            <p:nvPr/>
          </p:nvSpPr>
          <p:spPr>
            <a:xfrm>
              <a:off x="-3"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45" name="Straight Connector 120"/>
            <p:cNvSpPr/>
            <p:nvPr/>
          </p:nvSpPr>
          <p:spPr>
            <a:xfrm flipH="1">
              <a:off x="621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46" name="Straight Connector 121"/>
            <p:cNvSpPr/>
            <p:nvPr/>
          </p:nvSpPr>
          <p:spPr>
            <a:xfrm flipH="1">
              <a:off x="1199947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47" name="Straight Connector 122"/>
            <p:cNvSpPr/>
            <p:nvPr/>
          </p:nvSpPr>
          <p:spPr>
            <a:xfrm flipH="1">
              <a:off x="19873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48" name="Straight Connector 123"/>
            <p:cNvSpPr/>
            <p:nvPr/>
          </p:nvSpPr>
          <p:spPr>
            <a:xfrm flipH="1">
              <a:off x="119817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49" name="Straight Connector 124"/>
            <p:cNvSpPr/>
            <p:nvPr/>
          </p:nvSpPr>
          <p:spPr>
            <a:xfrm flipH="1">
              <a:off x="219761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0" name="Straight Connector 125"/>
            <p:cNvSpPr/>
            <p:nvPr/>
          </p:nvSpPr>
          <p:spPr>
            <a:xfrm flipH="1">
              <a:off x="319705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1" name="Straight Connector 126"/>
            <p:cNvSpPr/>
            <p:nvPr/>
          </p:nvSpPr>
          <p:spPr>
            <a:xfrm flipH="1">
              <a:off x="419649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2" name="Straight Connector 127"/>
            <p:cNvSpPr/>
            <p:nvPr/>
          </p:nvSpPr>
          <p:spPr>
            <a:xfrm flipH="1">
              <a:off x="519593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3" name="Straight Connector 128"/>
            <p:cNvSpPr/>
            <p:nvPr/>
          </p:nvSpPr>
          <p:spPr>
            <a:xfrm flipH="1">
              <a:off x="619537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4" name="Straight Connector 129"/>
            <p:cNvSpPr/>
            <p:nvPr/>
          </p:nvSpPr>
          <p:spPr>
            <a:xfrm flipH="1">
              <a:off x="719480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5" name="Straight Connector 130"/>
            <p:cNvSpPr/>
            <p:nvPr/>
          </p:nvSpPr>
          <p:spPr>
            <a:xfrm flipH="1">
              <a:off x="819424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6" name="Straight Connector 131"/>
            <p:cNvSpPr/>
            <p:nvPr/>
          </p:nvSpPr>
          <p:spPr>
            <a:xfrm flipH="1">
              <a:off x="919368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7" name="Straight Connector 132"/>
            <p:cNvSpPr/>
            <p:nvPr/>
          </p:nvSpPr>
          <p:spPr>
            <a:xfrm flipH="1">
              <a:off x="1019312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8" name="Straight Connector 133"/>
            <p:cNvSpPr/>
            <p:nvPr/>
          </p:nvSpPr>
          <p:spPr>
            <a:xfrm flipH="1">
              <a:off x="1119256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59" name="Straight Connector 134"/>
            <p:cNvSpPr/>
            <p:nvPr/>
          </p:nvSpPr>
          <p:spPr>
            <a:xfrm flipH="1">
              <a:off x="1219200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0" name="Straight Connector 135"/>
            <p:cNvSpPr/>
            <p:nvPr/>
          </p:nvSpPr>
          <p:spPr>
            <a:xfrm>
              <a:off x="6211"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1" name="Straight Connector 136"/>
            <p:cNvSpPr/>
            <p:nvPr/>
          </p:nvSpPr>
          <p:spPr>
            <a:xfrm>
              <a:off x="6211"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2" name="Straight Connector 137"/>
            <p:cNvSpPr/>
            <p:nvPr/>
          </p:nvSpPr>
          <p:spPr>
            <a:xfrm>
              <a:off x="6211"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3" name="Straight Connector 138"/>
            <p:cNvSpPr/>
            <p:nvPr/>
          </p:nvSpPr>
          <p:spPr>
            <a:xfrm>
              <a:off x="6211"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4" name="Straight Connector 139"/>
            <p:cNvSpPr/>
            <p:nvPr/>
          </p:nvSpPr>
          <p:spPr>
            <a:xfrm>
              <a:off x="6211"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5" name="Straight Connector 140"/>
            <p:cNvSpPr/>
            <p:nvPr/>
          </p:nvSpPr>
          <p:spPr>
            <a:xfrm>
              <a:off x="6211"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6" name="Straight Connector 141"/>
            <p:cNvSpPr/>
            <p:nvPr/>
          </p:nvSpPr>
          <p:spPr>
            <a:xfrm>
              <a:off x="6211"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7" name="Straight Connector 142"/>
            <p:cNvSpPr/>
            <p:nvPr/>
          </p:nvSpPr>
          <p:spPr>
            <a:xfrm>
              <a:off x="6211"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8" name="Straight Connector 143"/>
            <p:cNvSpPr/>
            <p:nvPr/>
          </p:nvSpPr>
          <p:spPr>
            <a:xfrm>
              <a:off x="6211"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69" name="Straight Connector 144"/>
            <p:cNvSpPr/>
            <p:nvPr/>
          </p:nvSpPr>
          <p:spPr>
            <a:xfrm>
              <a:off x="6211"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70" name="Straight Connector 145"/>
            <p:cNvSpPr/>
            <p:nvPr/>
          </p:nvSpPr>
          <p:spPr>
            <a:xfrm>
              <a:off x="6211"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71" name="Straight Connector 146"/>
            <p:cNvSpPr/>
            <p:nvPr/>
          </p:nvSpPr>
          <p:spPr>
            <a:xfrm>
              <a:off x="6211"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72" name="Straight Connector 147"/>
            <p:cNvSpPr/>
            <p:nvPr/>
          </p:nvSpPr>
          <p:spPr>
            <a:xfrm>
              <a:off x="22824"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274" name="Title 1"/>
          <p:cNvSpPr txBox="1"/>
          <p:nvPr>
            <p:ph type="ctrTitle"/>
          </p:nvPr>
        </p:nvSpPr>
        <p:spPr>
          <a:xfrm>
            <a:off x="457200" y="725467"/>
            <a:ext cx="4952999" cy="2247616"/>
          </a:xfrm>
          <a:prstGeom prst="rect">
            <a:avLst/>
          </a:prstGeom>
        </p:spPr>
        <p:txBody>
          <a:bodyPr anchor="ctr"/>
          <a:lstStyle/>
          <a:p>
            <a:pPr>
              <a:defRPr sz="3700">
                <a:solidFill>
                  <a:srgbClr val="000000"/>
                </a:solidFill>
              </a:defRPr>
            </a:pPr>
            <a:r>
              <a:t>Mathemateg a Rhifedd</a:t>
            </a:r>
            <a:br/>
            <a:r>
              <a:t>Mathematics and Numeracy </a:t>
            </a:r>
          </a:p>
        </p:txBody>
      </p:sp>
      <p:sp>
        <p:nvSpPr>
          <p:cNvPr id="275" name="Subtitle 2"/>
          <p:cNvSpPr txBox="1"/>
          <p:nvPr>
            <p:ph type="subTitle" sz="quarter" idx="1"/>
          </p:nvPr>
        </p:nvSpPr>
        <p:spPr>
          <a:xfrm>
            <a:off x="457200" y="3264832"/>
            <a:ext cx="4952999" cy="3009497"/>
          </a:xfrm>
          <a:prstGeom prst="rect">
            <a:avLst/>
          </a:prstGeom>
        </p:spPr>
        <p:txBody>
          <a:bodyPr/>
          <a:lstStyle/>
          <a:p>
            <a:pPr defTabSz="877822">
              <a:lnSpc>
                <a:spcPct val="88000"/>
              </a:lnSpc>
              <a:spcBef>
                <a:spcPts val="900"/>
              </a:spcBef>
              <a:defRPr b="1">
                <a:latin typeface="Comic Sans MS"/>
                <a:ea typeface="Comic Sans MS"/>
                <a:cs typeface="Comic Sans MS"/>
                <a:sym typeface="Comic Sans MS"/>
              </a:defRPr>
            </a:pPr>
            <a:r>
              <a:t>ECAD5008 </a:t>
            </a:r>
            <a:endParaRPr sz="2600"/>
          </a:p>
          <a:p>
            <a:pPr defTabSz="877822">
              <a:lnSpc>
                <a:spcPct val="88000"/>
              </a:lnSpc>
              <a:spcBef>
                <a:spcPts val="900"/>
              </a:spcBef>
              <a:defRPr b="1">
                <a:latin typeface="Comic Sans MS"/>
                <a:ea typeface="Comic Sans MS"/>
                <a:cs typeface="Comic Sans MS"/>
                <a:sym typeface="Comic Sans MS"/>
              </a:defRPr>
            </a:pPr>
            <a:r>
              <a:t>Darlith 1 – 10/10/23</a:t>
            </a:r>
            <a:endParaRPr sz="2600"/>
          </a:p>
          <a:p>
            <a:pPr defTabSz="877822">
              <a:lnSpc>
                <a:spcPct val="88000"/>
              </a:lnSpc>
              <a:spcBef>
                <a:spcPts val="900"/>
              </a:spcBef>
              <a:defRPr b="1">
                <a:latin typeface="Comic Sans MS"/>
                <a:ea typeface="Comic Sans MS"/>
                <a:cs typeface="Comic Sans MS"/>
                <a:sym typeface="Comic Sans MS"/>
              </a:defRPr>
            </a:pPr>
            <a:r>
              <a:t>Lecture 1-  10/10/23</a:t>
            </a:r>
            <a:endParaRPr sz="2100"/>
          </a:p>
          <a:p>
            <a:pPr defTabSz="877822">
              <a:lnSpc>
                <a:spcPct val="88000"/>
              </a:lnSpc>
              <a:spcBef>
                <a:spcPts val="900"/>
              </a:spcBef>
              <a:defRPr b="1">
                <a:latin typeface="Comic Sans MS"/>
                <a:ea typeface="Comic Sans MS"/>
                <a:cs typeface="Comic Sans MS"/>
                <a:sym typeface="Comic Sans MS"/>
              </a:defRPr>
            </a:pPr>
            <a:r>
              <a:t>BA2 </a:t>
            </a:r>
            <a:endParaRPr sz="2600"/>
          </a:p>
          <a:p>
            <a:pPr defTabSz="877822">
              <a:lnSpc>
                <a:spcPct val="88000"/>
              </a:lnSpc>
              <a:spcBef>
                <a:spcPts val="900"/>
              </a:spcBef>
              <a:defRPr b="1">
                <a:latin typeface="Comic Sans MS"/>
                <a:ea typeface="Comic Sans MS"/>
                <a:cs typeface="Comic Sans MS"/>
                <a:sym typeface="Comic Sans MS"/>
              </a:defRPr>
            </a:pPr>
            <a:r>
              <a:t>Darlithydd: Fiona Jones</a:t>
            </a:r>
            <a:endParaRPr sz="2600"/>
          </a:p>
          <a:p>
            <a:pPr defTabSz="877822">
              <a:lnSpc>
                <a:spcPct val="88000"/>
              </a:lnSpc>
              <a:spcBef>
                <a:spcPts val="900"/>
              </a:spcBef>
              <a:defRPr b="1">
                <a:latin typeface="Comic Sans MS"/>
                <a:ea typeface="Comic Sans MS"/>
                <a:cs typeface="Comic Sans MS"/>
                <a:sym typeface="Comic Sans MS"/>
              </a:defRPr>
            </a:pPr>
            <a:r>
              <a:t>f.jones@uwtsd.ac.uk</a:t>
            </a:r>
          </a:p>
        </p:txBody>
      </p:sp>
      <p:pic>
        <p:nvPicPr>
          <p:cNvPr id="276" name="Picture 3" descr="Picture 3"/>
          <p:cNvPicPr>
            <a:picLocks noChangeAspect="1"/>
          </p:cNvPicPr>
          <p:nvPr/>
        </p:nvPicPr>
        <p:blipFill>
          <a:blip r:embed="rId2">
            <a:extLst/>
          </a:blip>
          <a:srcRect l="17257" t="0" r="23115" b="0"/>
          <a:stretch>
            <a:fillRect/>
          </a:stretch>
        </p:blipFill>
        <p:spPr>
          <a:xfrm>
            <a:off x="6075729" y="-3442"/>
            <a:ext cx="6129240" cy="6861374"/>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8" name="Title 1"/>
          <p:cNvSpPr txBox="1"/>
          <p:nvPr>
            <p:ph type="title"/>
          </p:nvPr>
        </p:nvSpPr>
        <p:spPr>
          <a:xfrm>
            <a:off x="457199" y="365125"/>
            <a:ext cx="10722934" cy="1325563"/>
          </a:xfrm>
          <a:prstGeom prst="rect">
            <a:avLst/>
          </a:prstGeom>
        </p:spPr>
        <p:txBody>
          <a:bodyPr/>
          <a:lstStyle/>
          <a:p>
            <a:pPr/>
            <a:r>
              <a:t>Amcanion – Aims </a:t>
            </a:r>
          </a:p>
        </p:txBody>
      </p:sp>
      <p:sp>
        <p:nvSpPr>
          <p:cNvPr id="279" name="Content Placeholder 2"/>
          <p:cNvSpPr txBox="1"/>
          <p:nvPr>
            <p:ph type="body" sz="quarter" idx="1"/>
          </p:nvPr>
        </p:nvSpPr>
        <p:spPr>
          <a:xfrm>
            <a:off x="457197" y="1825623"/>
            <a:ext cx="3959094" cy="3443570"/>
          </a:xfrm>
          <a:prstGeom prst="rect">
            <a:avLst/>
          </a:prstGeom>
        </p:spPr>
        <p:txBody>
          <a:bodyPr/>
          <a:lstStyle/>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r>
              <a:t>Deall sut mae dealltwriaeth o rif yn datblygu yng Nghyfnod Allweddol 2. </a:t>
            </a: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r>
              <a:t>Datblygu dealltwriaeth o'r Cwricwlwm a deall y disgwyliadau </a:t>
            </a: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r>
              <a:t>Egwyddorion Asesu ar gyfer Dysgu</a:t>
            </a: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p>
          <a:p>
            <a:pPr marL="226313" indent="-226313" defTabSz="603504">
              <a:lnSpc>
                <a:spcPct val="88000"/>
              </a:lnSpc>
              <a:spcBef>
                <a:spcPts val="600"/>
              </a:spcBef>
              <a:buFont typeface="Comic Sans MS"/>
              <a:buChar char="❖"/>
              <a:defRPr sz="1500">
                <a:latin typeface="Comic Sans MS"/>
                <a:ea typeface="Comic Sans MS"/>
                <a:cs typeface="Comic Sans MS"/>
                <a:sym typeface="Comic Sans MS"/>
              </a:defRPr>
            </a:pPr>
            <a:r>
              <a:t>Cael syniadau am sut y gallwch ddatblygu sgiliau rhif yn yr ystafell ddosbarth.</a:t>
            </a:r>
          </a:p>
        </p:txBody>
      </p:sp>
      <p:sp>
        <p:nvSpPr>
          <p:cNvPr id="280" name="Content Placeholder 3"/>
          <p:cNvSpPr txBox="1"/>
          <p:nvPr/>
        </p:nvSpPr>
        <p:spPr>
          <a:xfrm>
            <a:off x="7727542" y="2239691"/>
            <a:ext cx="4414304" cy="411942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429768" indent="-429768" defTabSz="859536">
              <a:lnSpc>
                <a:spcPct val="110000"/>
              </a:lnSpc>
              <a:spcBef>
                <a:spcPts val="900"/>
              </a:spcBef>
              <a:buClr>
                <a:srgbClr val="FFFFFF"/>
              </a:buClr>
              <a:buSzPct val="75000"/>
              <a:buFont typeface="Comic Sans MS"/>
              <a:buChar char="❖"/>
              <a:defRPr>
                <a:solidFill>
                  <a:srgbClr val="FFFFFF"/>
                </a:solidFill>
                <a:latin typeface="Comic Sans MS"/>
                <a:ea typeface="Comic Sans MS"/>
                <a:cs typeface="Comic Sans MS"/>
                <a:sym typeface="Comic Sans MS"/>
              </a:defRPr>
            </a:pPr>
            <a:r>
              <a:t>Understand number development in Key Stage 2 </a:t>
            </a:r>
          </a:p>
          <a:p>
            <a:pPr marL="429768" indent="-429768" defTabSz="859536">
              <a:lnSpc>
                <a:spcPct val="110000"/>
              </a:lnSpc>
              <a:spcBef>
                <a:spcPts val="900"/>
              </a:spcBef>
              <a:buClr>
                <a:srgbClr val="FFFFFF"/>
              </a:buClr>
              <a:buSzPct val="75000"/>
              <a:buFont typeface="Comic Sans MS"/>
              <a:buChar char="❖"/>
              <a:defRPr>
                <a:solidFill>
                  <a:srgbClr val="FFFFFF"/>
                </a:solidFill>
                <a:latin typeface="Comic Sans MS"/>
                <a:ea typeface="Comic Sans MS"/>
                <a:cs typeface="Comic Sans MS"/>
                <a:sym typeface="Comic Sans MS"/>
              </a:defRPr>
            </a:pPr>
            <a:r>
              <a:t>Develop an understanding of the Curriculum and understand the expectations</a:t>
            </a:r>
          </a:p>
          <a:p>
            <a:pPr marL="429768" indent="-429768" defTabSz="859536">
              <a:lnSpc>
                <a:spcPct val="110000"/>
              </a:lnSpc>
              <a:spcBef>
                <a:spcPts val="900"/>
              </a:spcBef>
              <a:buClr>
                <a:srgbClr val="FFFFFF"/>
              </a:buClr>
              <a:buSzPct val="75000"/>
              <a:buFont typeface="Comic Sans MS"/>
              <a:buChar char="❖"/>
              <a:defRPr>
                <a:solidFill>
                  <a:srgbClr val="FFFFFF"/>
                </a:solidFill>
                <a:latin typeface="Comic Sans MS"/>
                <a:ea typeface="Comic Sans MS"/>
                <a:cs typeface="Comic Sans MS"/>
                <a:sym typeface="Comic Sans MS"/>
              </a:defRPr>
            </a:pPr>
            <a:r>
              <a:t>Have some ideas on how you can develop number skills in the classroom</a:t>
            </a:r>
            <a:endParaRPr sz="2600"/>
          </a:p>
          <a:p>
            <a:pPr marL="429768" indent="-429768" defTabSz="859536">
              <a:lnSpc>
                <a:spcPct val="110000"/>
              </a:lnSpc>
              <a:spcBef>
                <a:spcPts val="900"/>
              </a:spcBef>
              <a:buClr>
                <a:srgbClr val="FFFFFF"/>
              </a:buClr>
              <a:buSzPct val="75000"/>
              <a:buFont typeface="Comic Sans MS"/>
              <a:buChar char="❖"/>
              <a:defRPr>
                <a:solidFill>
                  <a:srgbClr val="FFFFFF"/>
                </a:solidFill>
                <a:latin typeface="Comic Sans MS"/>
                <a:ea typeface="Comic Sans MS"/>
                <a:cs typeface="Comic Sans MS"/>
                <a:sym typeface="Comic Sans MS"/>
              </a:defRPr>
            </a:pPr>
            <a:r>
              <a:t>Principles of Assessment for Learning</a:t>
            </a:r>
          </a:p>
        </p:txBody>
      </p:sp>
      <p:pic>
        <p:nvPicPr>
          <p:cNvPr id="281" name="Picture 5" descr="Picture 5"/>
          <p:cNvPicPr>
            <a:picLocks noChangeAspect="1"/>
          </p:cNvPicPr>
          <p:nvPr/>
        </p:nvPicPr>
        <p:blipFill>
          <a:blip r:embed="rId2">
            <a:extLst/>
          </a:blip>
          <a:stretch>
            <a:fillRect/>
          </a:stretch>
        </p:blipFill>
        <p:spPr>
          <a:xfrm>
            <a:off x="4554994" y="4756963"/>
            <a:ext cx="2597430" cy="1452003"/>
          </a:xfrm>
          <a:prstGeom prst="rect">
            <a:avLst/>
          </a:prstGeom>
          <a:ln w="12700">
            <a:miter lim="400000"/>
          </a:ln>
        </p:spPr>
      </p:pic>
      <p:pic>
        <p:nvPicPr>
          <p:cNvPr id="282" name="Picture 6" descr="Picture 6"/>
          <p:cNvPicPr>
            <a:picLocks noChangeAspect="1"/>
          </p:cNvPicPr>
          <p:nvPr/>
        </p:nvPicPr>
        <p:blipFill>
          <a:blip r:embed="rId3">
            <a:extLst/>
          </a:blip>
          <a:stretch>
            <a:fillRect/>
          </a:stretch>
        </p:blipFill>
        <p:spPr>
          <a:xfrm>
            <a:off x="8653670" y="571707"/>
            <a:ext cx="2743203" cy="1049821"/>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4" name="Title 1"/>
          <p:cNvSpPr txBox="1"/>
          <p:nvPr>
            <p:ph type="title"/>
          </p:nvPr>
        </p:nvSpPr>
        <p:spPr>
          <a:xfrm>
            <a:off x="457199" y="365125"/>
            <a:ext cx="10722934" cy="1325563"/>
          </a:xfrm>
          <a:prstGeom prst="rect">
            <a:avLst/>
          </a:prstGeom>
        </p:spPr>
        <p:txBody>
          <a:bodyPr/>
          <a:lstStyle/>
          <a:p>
            <a:pPr algn="ctr" defTabSz="868680">
              <a:defRPr sz="4100"/>
            </a:pPr>
            <a:r>
              <a:t>Y Model Cysylltiadau </a:t>
            </a:r>
            <a:br/>
            <a:r>
              <a:t>The Connections Model</a:t>
            </a:r>
          </a:p>
        </p:txBody>
      </p:sp>
      <p:pic>
        <p:nvPicPr>
          <p:cNvPr id="285" name="Picture 5" descr="Picture 5"/>
          <p:cNvPicPr>
            <a:picLocks noChangeAspect="1"/>
          </p:cNvPicPr>
          <p:nvPr/>
        </p:nvPicPr>
        <p:blipFill>
          <a:blip r:embed="rId2">
            <a:extLst/>
          </a:blip>
          <a:stretch>
            <a:fillRect/>
          </a:stretch>
        </p:blipFill>
        <p:spPr>
          <a:xfrm>
            <a:off x="10160" y="1953410"/>
            <a:ext cx="6009641" cy="3811286"/>
          </a:xfrm>
          <a:prstGeom prst="rect">
            <a:avLst/>
          </a:prstGeom>
          <a:ln w="12700">
            <a:miter lim="400000"/>
          </a:ln>
        </p:spPr>
      </p:pic>
      <p:pic>
        <p:nvPicPr>
          <p:cNvPr id="286" name="Picture 6" descr="Picture 6"/>
          <p:cNvPicPr>
            <a:picLocks noChangeAspect="1"/>
          </p:cNvPicPr>
          <p:nvPr/>
        </p:nvPicPr>
        <p:blipFill>
          <a:blip r:embed="rId3">
            <a:extLst/>
          </a:blip>
          <a:stretch>
            <a:fillRect/>
          </a:stretch>
        </p:blipFill>
        <p:spPr>
          <a:xfrm>
            <a:off x="6281311" y="1703702"/>
            <a:ext cx="5288500" cy="4645981"/>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8" name="Picture 2" descr="Picture 2"/>
          <p:cNvPicPr>
            <a:picLocks noChangeAspect="1"/>
          </p:cNvPicPr>
          <p:nvPr/>
        </p:nvPicPr>
        <p:blipFill>
          <a:blip r:embed="rId2">
            <a:extLst/>
          </a:blip>
          <a:srcRect l="0" t="27467" r="1247" b="9467"/>
          <a:stretch>
            <a:fillRect/>
          </a:stretch>
        </p:blipFill>
        <p:spPr>
          <a:xfrm>
            <a:off x="362097" y="333754"/>
            <a:ext cx="5864394" cy="2511898"/>
          </a:xfrm>
          <a:prstGeom prst="rect">
            <a:avLst/>
          </a:prstGeom>
          <a:ln w="12700">
            <a:miter lim="400000"/>
          </a:ln>
        </p:spPr>
      </p:pic>
      <p:pic>
        <p:nvPicPr>
          <p:cNvPr id="289" name="Picture 3" descr="Picture 3"/>
          <p:cNvPicPr>
            <a:picLocks noChangeAspect="1"/>
          </p:cNvPicPr>
          <p:nvPr/>
        </p:nvPicPr>
        <p:blipFill>
          <a:blip r:embed="rId3">
            <a:extLst/>
          </a:blip>
          <a:srcRect l="0" t="26840" r="0" b="11686"/>
          <a:stretch>
            <a:fillRect/>
          </a:stretch>
        </p:blipFill>
        <p:spPr>
          <a:xfrm>
            <a:off x="4392095" y="3686396"/>
            <a:ext cx="6105886" cy="2511642"/>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1" name="Picture 2" descr="Picture 2"/>
          <p:cNvPicPr>
            <a:picLocks noChangeAspect="1"/>
          </p:cNvPicPr>
          <p:nvPr/>
        </p:nvPicPr>
        <p:blipFill>
          <a:blip r:embed="rId2">
            <a:extLst/>
          </a:blip>
          <a:srcRect l="0" t="27467" r="1247" b="9465"/>
          <a:stretch>
            <a:fillRect/>
          </a:stretch>
        </p:blipFill>
        <p:spPr>
          <a:xfrm>
            <a:off x="212507" y="98519"/>
            <a:ext cx="7131964" cy="3054836"/>
          </a:xfrm>
          <a:prstGeom prst="rect">
            <a:avLst/>
          </a:prstGeom>
          <a:ln w="12700">
            <a:miter lim="400000"/>
          </a:ln>
        </p:spPr>
      </p:pic>
      <p:sp>
        <p:nvSpPr>
          <p:cNvPr id="292" name="Arrow: Left 3"/>
          <p:cNvSpPr/>
          <p:nvPr/>
        </p:nvSpPr>
        <p:spPr>
          <a:xfrm>
            <a:off x="2737642" y="2252179"/>
            <a:ext cx="980661" cy="483706"/>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pic>
        <p:nvPicPr>
          <p:cNvPr id="293" name="Picture 3" descr="Picture 3"/>
          <p:cNvPicPr>
            <a:picLocks noChangeAspect="1"/>
          </p:cNvPicPr>
          <p:nvPr/>
        </p:nvPicPr>
        <p:blipFill>
          <a:blip r:embed="rId3">
            <a:extLst/>
          </a:blip>
          <a:srcRect l="0" t="26840" r="0" b="11686"/>
          <a:stretch>
            <a:fillRect/>
          </a:stretch>
        </p:blipFill>
        <p:spPr>
          <a:xfrm>
            <a:off x="1348317" y="3462192"/>
            <a:ext cx="7802227" cy="3209428"/>
          </a:xfrm>
          <a:prstGeom prst="rect">
            <a:avLst/>
          </a:prstGeom>
          <a:ln w="12700">
            <a:miter lim="400000"/>
          </a:ln>
        </p:spPr>
      </p:pic>
      <p:sp>
        <p:nvSpPr>
          <p:cNvPr id="294" name="Arrow: Left 3"/>
          <p:cNvSpPr/>
          <p:nvPr/>
        </p:nvSpPr>
        <p:spPr>
          <a:xfrm>
            <a:off x="4321993" y="5827062"/>
            <a:ext cx="980664" cy="483708"/>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6" name="Title 1"/>
          <p:cNvSpPr txBox="1"/>
          <p:nvPr>
            <p:ph type="title"/>
          </p:nvPr>
        </p:nvSpPr>
        <p:spPr>
          <a:xfrm>
            <a:off x="839788" y="110704"/>
            <a:ext cx="3993197" cy="1950724"/>
          </a:xfrm>
          <a:prstGeom prst="rect">
            <a:avLst/>
          </a:prstGeom>
        </p:spPr>
        <p:txBody>
          <a:bodyPr/>
          <a:lstStyle>
            <a:lvl1pPr algn="ctr">
              <a:defRPr b="1">
                <a:solidFill>
                  <a:srgbClr val="000000"/>
                </a:solidFill>
              </a:defRPr>
            </a:lvl1pPr>
          </a:lstStyle>
          <a:p>
            <a:pPr/>
            <a:r>
              <a:t>Statements of What Matters</a:t>
            </a:r>
          </a:p>
        </p:txBody>
      </p:sp>
      <p:sp>
        <p:nvSpPr>
          <p:cNvPr id="297" name="Content Placeholder 2"/>
          <p:cNvSpPr txBox="1"/>
          <p:nvPr>
            <p:ph type="body" sz="half" idx="1"/>
          </p:nvPr>
        </p:nvSpPr>
        <p:spPr>
          <a:xfrm>
            <a:off x="5183187" y="685799"/>
            <a:ext cx="6172203" cy="5175255"/>
          </a:xfrm>
          <a:prstGeom prst="rect">
            <a:avLst/>
          </a:prstGeom>
        </p:spPr>
        <p:txBody>
          <a:bodyPr/>
          <a:lstStyle/>
          <a:p>
            <a:pPr marL="194308" indent="-194308" defTabSz="777240">
              <a:spcBef>
                <a:spcPts val="800"/>
              </a:spcBef>
              <a:defRPr sz="2000">
                <a:latin typeface="Comic Sans MS"/>
                <a:ea typeface="Comic Sans MS"/>
                <a:cs typeface="Comic Sans MS"/>
                <a:sym typeface="Comic Sans MS"/>
              </a:defRPr>
            </a:pPr>
            <a:r>
              <a:t>The number system is used to represent and compare relationships between numbers and quantities.</a:t>
            </a:r>
          </a:p>
          <a:p>
            <a:pPr marL="194308" indent="-194308" defTabSz="777240">
              <a:spcBef>
                <a:spcPts val="800"/>
              </a:spcBef>
              <a:defRPr sz="2000">
                <a:latin typeface="Comic Sans MS"/>
                <a:ea typeface="Comic Sans MS"/>
                <a:cs typeface="Comic Sans MS"/>
                <a:sym typeface="Comic Sans MS"/>
              </a:defRPr>
            </a:pPr>
            <a:r>
              <a:t>Algebra uses symbol systems to express the structure of mathematical relationships.</a:t>
            </a:r>
          </a:p>
          <a:p>
            <a:pPr marL="194308" indent="-194308" defTabSz="777240">
              <a:spcBef>
                <a:spcPts val="800"/>
              </a:spcBef>
              <a:defRPr sz="2000">
                <a:latin typeface="Comic Sans MS"/>
                <a:ea typeface="Comic Sans MS"/>
                <a:cs typeface="Comic Sans MS"/>
                <a:sym typeface="Comic Sans MS"/>
              </a:defRPr>
            </a:pPr>
            <a:r>
              <a:t>Geometry focuses on relationships involving shape, space and position, and measurement focuses on quantifying phenomena in the physical world.</a:t>
            </a:r>
          </a:p>
          <a:p>
            <a:pPr marL="194308" indent="-194308" defTabSz="777240">
              <a:spcBef>
                <a:spcPts val="800"/>
              </a:spcBef>
              <a:defRPr sz="2000">
                <a:latin typeface="Comic Sans MS"/>
                <a:ea typeface="Comic Sans MS"/>
                <a:cs typeface="Comic Sans MS"/>
                <a:sym typeface="Comic Sans MS"/>
              </a:defRPr>
            </a:pPr>
            <a:r>
              <a:t>Statistics represent data, probability models chance, and both support informed inferences and decisions.</a:t>
            </a:r>
          </a:p>
        </p:txBody>
      </p:sp>
      <p:pic>
        <p:nvPicPr>
          <p:cNvPr id="298" name="Picture 5" descr="Picture 5"/>
          <p:cNvPicPr>
            <a:picLocks noChangeAspect="1"/>
          </p:cNvPicPr>
          <p:nvPr/>
        </p:nvPicPr>
        <p:blipFill>
          <a:blip r:embed="rId2">
            <a:extLst/>
          </a:blip>
          <a:stretch>
            <a:fillRect/>
          </a:stretch>
        </p:blipFill>
        <p:spPr>
          <a:xfrm>
            <a:off x="615159" y="2412033"/>
            <a:ext cx="3495041" cy="4142609"/>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0" name="Progression in the Mathematics and Numeracy Area of Learning and Experience (Area) involves the development of five connected and interdependent proficiencies which have no hierarchy. These are crucial considerations for schools when designing their curr"/>
          <p:cNvSpPr txBox="1"/>
          <p:nvPr/>
        </p:nvSpPr>
        <p:spPr>
          <a:xfrm>
            <a:off x="255510" y="569532"/>
            <a:ext cx="10820404" cy="174475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228600" indent="-228600">
              <a:lnSpc>
                <a:spcPct val="90000"/>
              </a:lnSpc>
              <a:spcBef>
                <a:spcPts val="1000"/>
              </a:spcBef>
              <a:defRPr sz="2200">
                <a:latin typeface="Century Gothic"/>
                <a:ea typeface="Century Gothic"/>
                <a:cs typeface="Century Gothic"/>
                <a:sym typeface="Century Gothic"/>
              </a:defRPr>
            </a:pPr>
            <a:r>
              <a:t>Progression in the Mathematics and Numeracy Area of Learning and Experience (Area) involves the development of </a:t>
            </a:r>
            <a:r>
              <a:rPr b="1"/>
              <a:t>five connected and interdependent proficiencies which have no hierarchy</a:t>
            </a:r>
            <a:r>
              <a:t>. These are crucial considerations for schools when designing their curriculum to ensure the progression of learners.</a:t>
            </a:r>
          </a:p>
        </p:txBody>
      </p:sp>
      <p:sp>
        <p:nvSpPr>
          <p:cNvPr id="301" name="TextBox 2"/>
          <p:cNvSpPr txBox="1"/>
          <p:nvPr/>
        </p:nvSpPr>
        <p:spPr>
          <a:xfrm>
            <a:off x="506498" y="2889505"/>
            <a:ext cx="5847460" cy="246887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defTabSz="457200">
              <a:lnSpc>
                <a:spcPct val="90000"/>
              </a:lnSpc>
              <a:spcBef>
                <a:spcPts val="1000"/>
              </a:spcBef>
              <a:buSzPct val="100000"/>
              <a:buFont typeface="Arial"/>
              <a:buChar char="•"/>
              <a:defRPr b="1" sz="2600">
                <a:latin typeface="Century Gothic"/>
                <a:ea typeface="Century Gothic"/>
                <a:cs typeface="Century Gothic"/>
                <a:sym typeface="Century Gothic"/>
              </a:defRPr>
            </a:pPr>
            <a:r>
              <a:t>Conceptual understanding</a:t>
            </a:r>
          </a:p>
          <a:p>
            <a:pPr marL="285750" indent="-285750" defTabSz="457200">
              <a:lnSpc>
                <a:spcPct val="90000"/>
              </a:lnSpc>
              <a:spcBef>
                <a:spcPts val="1000"/>
              </a:spcBef>
              <a:buSzPct val="100000"/>
              <a:buFont typeface="Helvetica"/>
              <a:buChar char="•"/>
              <a:defRPr b="1" sz="2600">
                <a:latin typeface="Century Gothic"/>
                <a:ea typeface="Century Gothic"/>
                <a:cs typeface="Century Gothic"/>
                <a:sym typeface="Century Gothic"/>
              </a:defRPr>
            </a:pPr>
            <a:r>
              <a:t>Communication using symbols</a:t>
            </a:r>
          </a:p>
          <a:p>
            <a:pPr marL="285750" indent="-285750" defTabSz="457200">
              <a:lnSpc>
                <a:spcPct val="90000"/>
              </a:lnSpc>
              <a:spcBef>
                <a:spcPts val="1000"/>
              </a:spcBef>
              <a:buSzPct val="100000"/>
              <a:buFont typeface="Helvetica"/>
              <a:buChar char="•"/>
              <a:defRPr b="1" sz="2600">
                <a:latin typeface="Century Gothic"/>
                <a:ea typeface="Century Gothic"/>
                <a:cs typeface="Century Gothic"/>
                <a:sym typeface="Century Gothic"/>
              </a:defRPr>
            </a:pPr>
            <a:r>
              <a:t>Fluency</a:t>
            </a:r>
          </a:p>
          <a:p>
            <a:pPr marL="285750" indent="-285750" defTabSz="457200">
              <a:lnSpc>
                <a:spcPct val="90000"/>
              </a:lnSpc>
              <a:spcBef>
                <a:spcPts val="1000"/>
              </a:spcBef>
              <a:buSzPct val="100000"/>
              <a:buFont typeface="Helvetica"/>
              <a:buChar char="•"/>
              <a:defRPr b="1" sz="2600">
                <a:latin typeface="Century Gothic"/>
                <a:ea typeface="Century Gothic"/>
                <a:cs typeface="Century Gothic"/>
                <a:sym typeface="Century Gothic"/>
              </a:defRPr>
            </a:pPr>
            <a:r>
              <a:t>Logical reasoning</a:t>
            </a:r>
          </a:p>
          <a:p>
            <a:pPr marL="285750" indent="-285750" defTabSz="457200">
              <a:lnSpc>
                <a:spcPct val="90000"/>
              </a:lnSpc>
              <a:spcBef>
                <a:spcPts val="1000"/>
              </a:spcBef>
              <a:buSzPct val="100000"/>
              <a:buFont typeface="Helvetica"/>
              <a:buChar char="•"/>
              <a:defRPr b="1" sz="2600">
                <a:latin typeface="Century Gothic"/>
                <a:ea typeface="Century Gothic"/>
                <a:cs typeface="Century Gothic"/>
                <a:sym typeface="Century Gothic"/>
              </a:defRPr>
            </a:pPr>
            <a:r>
              <a:t>Strategic competence</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0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0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00" grpId="1"/>
      <p:bldP build="whole" bldLvl="1" animBg="1" rev="0" advAuto="0" spid="301" grpId="2"/>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03" name="Screenshot 2022-08-11 at 14.34.40.png" descr="Screenshot 2022-08-11 at 14.34.40.png"/>
          <p:cNvPicPr>
            <a:picLocks noChangeAspect="1"/>
          </p:cNvPicPr>
          <p:nvPr/>
        </p:nvPicPr>
        <p:blipFill>
          <a:blip r:embed="rId2">
            <a:extLst/>
          </a:blip>
          <a:stretch>
            <a:fillRect/>
          </a:stretch>
        </p:blipFill>
        <p:spPr>
          <a:xfrm>
            <a:off x="406339" y="191206"/>
            <a:ext cx="11379322" cy="6475589"/>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5" name="Rectangle 11"/>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335" name="Group 13"/>
          <p:cNvGrpSpPr/>
          <p:nvPr/>
        </p:nvGrpSpPr>
        <p:grpSpPr>
          <a:xfrm>
            <a:off x="-6217" y="-2"/>
            <a:ext cx="12214834" cy="6858005"/>
            <a:chOff x="-1" y="0"/>
            <a:chExt cx="12214832" cy="6858003"/>
          </a:xfrm>
        </p:grpSpPr>
        <p:sp>
          <p:nvSpPr>
            <p:cNvPr id="306" name="Straight Connector 14"/>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7" name="Straight Connector 15"/>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8" name="Straight Connector 16"/>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9" name="Straight Connector 17"/>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0" name="Straight Connector 18"/>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1" name="Straight Connector 19"/>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2" name="Straight Connector 20"/>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3" name="Straight Connector 21"/>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4" name="Straight Connector 22"/>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5" name="Straight Connector 23"/>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6" name="Straight Connector 24"/>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7" name="Straight Connector 25"/>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8" name="Straight Connector 26"/>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9" name="Straight Connector 27"/>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0" name="Straight Connector 28"/>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1" name="Straight Connector 29"/>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2" name="Straight Connector 30"/>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3" name="Straight Connector 31"/>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4" name="Straight Connector 32"/>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5" name="Straight Connector 33"/>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6" name="Straight Connector 34"/>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7" name="Straight Connector 35"/>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8" name="Straight Connector 36"/>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29" name="Straight Connector 37"/>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30" name="Straight Connector 38"/>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31" name="Straight Connector 39"/>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32" name="Straight Connector 40"/>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33" name="Straight Connector 41"/>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34" name="Straight Connector 42"/>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336" name="Freeform: Shape 44"/>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337" name="Freeform: Shape 46"/>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sp>
        <p:nvSpPr>
          <p:cNvPr id="338" name="Rectangle 48"/>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368" name="Group 50"/>
          <p:cNvGrpSpPr/>
          <p:nvPr/>
        </p:nvGrpSpPr>
        <p:grpSpPr>
          <a:xfrm>
            <a:off x="-6217" y="-2"/>
            <a:ext cx="12214834" cy="6858005"/>
            <a:chOff x="-1" y="0"/>
            <a:chExt cx="12214832" cy="6858003"/>
          </a:xfrm>
        </p:grpSpPr>
        <p:sp>
          <p:nvSpPr>
            <p:cNvPr id="339" name="Straight Connector 51"/>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0" name="Straight Connector 52"/>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1" name="Straight Connector 53"/>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2" name="Straight Connector 54"/>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3" name="Straight Connector 55"/>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4" name="Straight Connector 56"/>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5" name="Straight Connector 57"/>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6" name="Straight Connector 58"/>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7" name="Straight Connector 59"/>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8" name="Straight Connector 60"/>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49" name="Straight Connector 61"/>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0" name="Straight Connector 62"/>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1" name="Straight Connector 63"/>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2" name="Straight Connector 64"/>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3" name="Straight Connector 65"/>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4" name="Straight Connector 66"/>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5" name="Straight Connector 67"/>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6" name="Straight Connector 68"/>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7" name="Straight Connector 69"/>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8" name="Straight Connector 70"/>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59" name="Straight Connector 71"/>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0" name="Straight Connector 72"/>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1" name="Straight Connector 73"/>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2" name="Straight Connector 74"/>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3" name="Straight Connector 75"/>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4" name="Straight Connector 76"/>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5" name="Straight Connector 77"/>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6" name="Straight Connector 78"/>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67" name="Straight Connector 79"/>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369" name="Freeform: Shape 81"/>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D2D6E4"/>
          </a:solidFill>
          <a:ln w="12700">
            <a:miter lim="400000"/>
          </a:ln>
        </p:spPr>
        <p:txBody>
          <a:bodyPr lIns="45718" tIns="45718" rIns="45718" bIns="45718" anchor="ctr"/>
          <a:lstStyle/>
          <a:p>
            <a:pPr algn="ctr">
              <a:defRPr>
                <a:solidFill>
                  <a:srgbClr val="FFFFFF"/>
                </a:solidFill>
              </a:defRPr>
            </a:pPr>
          </a:p>
        </p:txBody>
      </p:sp>
      <p:grpSp>
        <p:nvGrpSpPr>
          <p:cNvPr id="399" name="Group 83"/>
          <p:cNvGrpSpPr/>
          <p:nvPr/>
        </p:nvGrpSpPr>
        <p:grpSpPr>
          <a:xfrm>
            <a:off x="-6217" y="-2"/>
            <a:ext cx="12214834" cy="6858005"/>
            <a:chOff x="-1" y="0"/>
            <a:chExt cx="12214832" cy="6858003"/>
          </a:xfrm>
        </p:grpSpPr>
        <p:sp>
          <p:nvSpPr>
            <p:cNvPr id="370" name="Straight Connector 84"/>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1" name="Straight Connector 85"/>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2" name="Straight Connector 86"/>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3" name="Straight Connector 87"/>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4" name="Straight Connector 88"/>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5" name="Straight Connector 89"/>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6" name="Straight Connector 90"/>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7" name="Straight Connector 91"/>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8" name="Straight Connector 92"/>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9" name="Straight Connector 93"/>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0" name="Straight Connector 94"/>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1" name="Straight Connector 95"/>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2" name="Straight Connector 96"/>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3" name="Straight Connector 97"/>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4" name="Straight Connector 98"/>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5" name="Straight Connector 99"/>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6" name="Straight Connector 100"/>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7" name="Straight Connector 101"/>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8" name="Straight Connector 102"/>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9" name="Straight Connector 103"/>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0" name="Straight Connector 104"/>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1" name="Straight Connector 105"/>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2" name="Straight Connector 106"/>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3" name="Straight Connector 107"/>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4" name="Straight Connector 108"/>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5" name="Straight Connector 109"/>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6" name="Straight Connector 110"/>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7" name="Straight Connector 111"/>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8" name="Straight Connector 112"/>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00" name="Rectangle 114"/>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401" name="Rectangle 116"/>
          <p:cNvSpPr/>
          <p:nvPr/>
        </p:nvSpPr>
        <p:spPr>
          <a:xfrm>
            <a:off x="0" y="0"/>
            <a:ext cx="12208613"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sp>
        <p:nvSpPr>
          <p:cNvPr id="402" name="Freeform: Shape 118"/>
          <p:cNvSpPr/>
          <p:nvPr/>
        </p:nvSpPr>
        <p:spPr>
          <a:xfrm rot="10800000">
            <a:off x="13250" y="-6058"/>
            <a:ext cx="12178454" cy="2303746"/>
          </a:xfrm>
          <a:custGeom>
            <a:avLst/>
            <a:gdLst/>
            <a:ahLst/>
            <a:cxnLst>
              <a:cxn ang="0">
                <a:pos x="wd2" y="hd2"/>
              </a:cxn>
              <a:cxn ang="5400000">
                <a:pos x="wd2" y="hd2"/>
              </a:cxn>
              <a:cxn ang="10800000">
                <a:pos x="wd2" y="hd2"/>
              </a:cxn>
              <a:cxn ang="16200000">
                <a:pos x="wd2" y="hd2"/>
              </a:cxn>
            </a:cxnLst>
            <a:rect l="0" t="0" r="r" b="b"/>
            <a:pathLst>
              <a:path w="21600" h="21530" fill="norm" stroke="1" extrusionOk="0">
                <a:moveTo>
                  <a:pt x="15876" y="0"/>
                </a:moveTo>
                <a:cubicBezTo>
                  <a:pt x="17212" y="17"/>
                  <a:pt x="18762" y="668"/>
                  <a:pt x="20670" y="2257"/>
                </a:cubicBezTo>
                <a:lnTo>
                  <a:pt x="21600" y="3084"/>
                </a:lnTo>
                <a:lnTo>
                  <a:pt x="21600" y="21530"/>
                </a:lnTo>
                <a:lnTo>
                  <a:pt x="0" y="21530"/>
                </a:lnTo>
                <a:lnTo>
                  <a:pt x="0" y="10874"/>
                </a:lnTo>
                <a:cubicBezTo>
                  <a:pt x="8458" y="10874"/>
                  <a:pt x="10309" y="-70"/>
                  <a:pt x="15876" y="0"/>
                </a:cubicBezTo>
                <a:close/>
              </a:path>
            </a:pathLst>
          </a:custGeom>
          <a:solidFill>
            <a:srgbClr val="1201AF">
              <a:alpha val="20000"/>
            </a:srgbClr>
          </a:solidFill>
          <a:ln w="12700">
            <a:miter lim="400000"/>
          </a:ln>
        </p:spPr>
        <p:txBody>
          <a:bodyPr lIns="45718" tIns="45718" rIns="45718" bIns="45718" anchor="ctr"/>
          <a:lstStyle/>
          <a:p>
            <a:pPr algn="ctr"/>
          </a:p>
        </p:txBody>
      </p:sp>
      <p:sp>
        <p:nvSpPr>
          <p:cNvPr id="403" name="Right Triangle 120"/>
          <p:cNvSpPr/>
          <p:nvPr/>
        </p:nvSpPr>
        <p:spPr>
          <a:xfrm rot="13500000">
            <a:off x="-277930" y="3793866"/>
            <a:ext cx="568293" cy="5682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20000"/>
            </a:srgbClr>
          </a:solidFill>
          <a:ln w="12700">
            <a:miter lim="400000"/>
          </a:ln>
        </p:spPr>
        <p:txBody>
          <a:bodyPr lIns="45718" tIns="45718" rIns="45718" bIns="45718" anchor="ctr"/>
          <a:lstStyle/>
          <a:p>
            <a:pPr algn="ctr">
              <a:defRPr>
                <a:solidFill>
                  <a:srgbClr val="FFFFFF"/>
                </a:solidFill>
              </a:defRPr>
            </a:pPr>
          </a:p>
        </p:txBody>
      </p:sp>
      <p:sp>
        <p:nvSpPr>
          <p:cNvPr id="404" name="Freeform: Shape 122"/>
          <p:cNvSpPr/>
          <p:nvPr/>
        </p:nvSpPr>
        <p:spPr>
          <a:xfrm>
            <a:off x="19467" y="5198353"/>
            <a:ext cx="2615366" cy="165964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466" y="0"/>
                </a:moveTo>
                <a:cubicBezTo>
                  <a:pt x="10845" y="0"/>
                  <a:pt x="18034" y="8028"/>
                  <a:pt x="21105" y="19470"/>
                </a:cubicBezTo>
                <a:lnTo>
                  <a:pt x="21600" y="21600"/>
                </a:lnTo>
                <a:lnTo>
                  <a:pt x="14243" y="21600"/>
                </a:lnTo>
                <a:lnTo>
                  <a:pt x="13631" y="20015"/>
                </a:lnTo>
                <a:cubicBezTo>
                  <a:pt x="11212" y="14370"/>
                  <a:pt x="7114" y="10659"/>
                  <a:pt x="2465" y="10659"/>
                </a:cubicBezTo>
                <a:cubicBezTo>
                  <a:pt x="2001" y="10659"/>
                  <a:pt x="1541" y="10696"/>
                  <a:pt x="1089" y="10769"/>
                </a:cubicBezTo>
                <a:lnTo>
                  <a:pt x="0" y="11030"/>
                </a:lnTo>
                <a:lnTo>
                  <a:pt x="0" y="260"/>
                </a:lnTo>
                <a:lnTo>
                  <a:pt x="397" y="165"/>
                </a:lnTo>
                <a:cubicBezTo>
                  <a:pt x="1077" y="56"/>
                  <a:pt x="1767" y="0"/>
                  <a:pt x="2466" y="0"/>
                </a:cubicBezTo>
                <a:close/>
              </a:path>
            </a:pathLst>
          </a:custGeom>
          <a:solidFill>
            <a:srgbClr val="1201AF">
              <a:alpha val="20000"/>
            </a:srgbClr>
          </a:solidFill>
          <a:ln w="12700">
            <a:miter lim="400000"/>
          </a:ln>
        </p:spPr>
        <p:txBody>
          <a:bodyPr lIns="45718" tIns="45718" rIns="45718" bIns="45718" anchor="ctr"/>
          <a:lstStyle/>
          <a:p>
            <a:pPr algn="ctr">
              <a:defRPr>
                <a:solidFill>
                  <a:srgbClr val="FFFFFF"/>
                </a:solidFill>
              </a:defRPr>
            </a:pPr>
          </a:p>
        </p:txBody>
      </p:sp>
      <p:grpSp>
        <p:nvGrpSpPr>
          <p:cNvPr id="434" name="Group 124"/>
          <p:cNvGrpSpPr/>
          <p:nvPr/>
        </p:nvGrpSpPr>
        <p:grpSpPr>
          <a:xfrm>
            <a:off x="-4" y="-1"/>
            <a:ext cx="12214834" cy="6858005"/>
            <a:chOff x="-2" y="0"/>
            <a:chExt cx="12214832" cy="6858003"/>
          </a:xfrm>
        </p:grpSpPr>
        <p:sp>
          <p:nvSpPr>
            <p:cNvPr id="405" name="Straight Connector 125"/>
            <p:cNvSpPr/>
            <p:nvPr/>
          </p:nvSpPr>
          <p:spPr>
            <a:xfrm>
              <a:off x="-3"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6" name="Straight Connector 126"/>
            <p:cNvSpPr/>
            <p:nvPr/>
          </p:nvSpPr>
          <p:spPr>
            <a:xfrm flipH="1">
              <a:off x="621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7" name="Straight Connector 127"/>
            <p:cNvSpPr/>
            <p:nvPr/>
          </p:nvSpPr>
          <p:spPr>
            <a:xfrm flipH="1">
              <a:off x="1199947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8" name="Straight Connector 128"/>
            <p:cNvSpPr/>
            <p:nvPr/>
          </p:nvSpPr>
          <p:spPr>
            <a:xfrm flipH="1">
              <a:off x="19873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9" name="Straight Connector 129"/>
            <p:cNvSpPr/>
            <p:nvPr/>
          </p:nvSpPr>
          <p:spPr>
            <a:xfrm flipH="1">
              <a:off x="119817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0" name="Straight Connector 130"/>
            <p:cNvSpPr/>
            <p:nvPr/>
          </p:nvSpPr>
          <p:spPr>
            <a:xfrm flipH="1">
              <a:off x="219761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1" name="Straight Connector 131"/>
            <p:cNvSpPr/>
            <p:nvPr/>
          </p:nvSpPr>
          <p:spPr>
            <a:xfrm flipH="1">
              <a:off x="319705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2" name="Straight Connector 132"/>
            <p:cNvSpPr/>
            <p:nvPr/>
          </p:nvSpPr>
          <p:spPr>
            <a:xfrm flipH="1">
              <a:off x="419649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3" name="Straight Connector 133"/>
            <p:cNvSpPr/>
            <p:nvPr/>
          </p:nvSpPr>
          <p:spPr>
            <a:xfrm flipH="1">
              <a:off x="519593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4" name="Straight Connector 134"/>
            <p:cNvSpPr/>
            <p:nvPr/>
          </p:nvSpPr>
          <p:spPr>
            <a:xfrm flipH="1">
              <a:off x="619537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5" name="Straight Connector 135"/>
            <p:cNvSpPr/>
            <p:nvPr/>
          </p:nvSpPr>
          <p:spPr>
            <a:xfrm flipH="1">
              <a:off x="719480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6" name="Straight Connector 136"/>
            <p:cNvSpPr/>
            <p:nvPr/>
          </p:nvSpPr>
          <p:spPr>
            <a:xfrm flipH="1">
              <a:off x="819424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7" name="Straight Connector 137"/>
            <p:cNvSpPr/>
            <p:nvPr/>
          </p:nvSpPr>
          <p:spPr>
            <a:xfrm flipH="1">
              <a:off x="919368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8" name="Straight Connector 138"/>
            <p:cNvSpPr/>
            <p:nvPr/>
          </p:nvSpPr>
          <p:spPr>
            <a:xfrm flipH="1">
              <a:off x="1019312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9" name="Straight Connector 139"/>
            <p:cNvSpPr/>
            <p:nvPr/>
          </p:nvSpPr>
          <p:spPr>
            <a:xfrm flipH="1">
              <a:off x="1119256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0" name="Straight Connector 140"/>
            <p:cNvSpPr/>
            <p:nvPr/>
          </p:nvSpPr>
          <p:spPr>
            <a:xfrm flipH="1">
              <a:off x="1219200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1" name="Straight Connector 141"/>
            <p:cNvSpPr/>
            <p:nvPr/>
          </p:nvSpPr>
          <p:spPr>
            <a:xfrm>
              <a:off x="6211"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2" name="Straight Connector 142"/>
            <p:cNvSpPr/>
            <p:nvPr/>
          </p:nvSpPr>
          <p:spPr>
            <a:xfrm>
              <a:off x="6211"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3" name="Straight Connector 143"/>
            <p:cNvSpPr/>
            <p:nvPr/>
          </p:nvSpPr>
          <p:spPr>
            <a:xfrm>
              <a:off x="6211"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4" name="Straight Connector 144"/>
            <p:cNvSpPr/>
            <p:nvPr/>
          </p:nvSpPr>
          <p:spPr>
            <a:xfrm>
              <a:off x="6211"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5" name="Straight Connector 145"/>
            <p:cNvSpPr/>
            <p:nvPr/>
          </p:nvSpPr>
          <p:spPr>
            <a:xfrm>
              <a:off x="6211"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6" name="Straight Connector 146"/>
            <p:cNvSpPr/>
            <p:nvPr/>
          </p:nvSpPr>
          <p:spPr>
            <a:xfrm>
              <a:off x="6211"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7" name="Straight Connector 147"/>
            <p:cNvSpPr/>
            <p:nvPr/>
          </p:nvSpPr>
          <p:spPr>
            <a:xfrm>
              <a:off x="6211"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8" name="Straight Connector 148"/>
            <p:cNvSpPr/>
            <p:nvPr/>
          </p:nvSpPr>
          <p:spPr>
            <a:xfrm>
              <a:off x="6211"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9" name="Straight Connector 149"/>
            <p:cNvSpPr/>
            <p:nvPr/>
          </p:nvSpPr>
          <p:spPr>
            <a:xfrm>
              <a:off x="6211"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0" name="Straight Connector 150"/>
            <p:cNvSpPr/>
            <p:nvPr/>
          </p:nvSpPr>
          <p:spPr>
            <a:xfrm>
              <a:off x="6211"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1" name="Straight Connector 151"/>
            <p:cNvSpPr/>
            <p:nvPr/>
          </p:nvSpPr>
          <p:spPr>
            <a:xfrm>
              <a:off x="6211"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2" name="Straight Connector 152"/>
            <p:cNvSpPr/>
            <p:nvPr/>
          </p:nvSpPr>
          <p:spPr>
            <a:xfrm>
              <a:off x="6211"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3" name="Straight Connector 153"/>
            <p:cNvSpPr/>
            <p:nvPr/>
          </p:nvSpPr>
          <p:spPr>
            <a:xfrm>
              <a:off x="22824"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35" name="Title 1"/>
          <p:cNvSpPr txBox="1"/>
          <p:nvPr>
            <p:ph type="title"/>
          </p:nvPr>
        </p:nvSpPr>
        <p:spPr>
          <a:xfrm>
            <a:off x="392826" y="2715591"/>
            <a:ext cx="5747018" cy="2724842"/>
          </a:xfrm>
          <a:prstGeom prst="rect">
            <a:avLst/>
          </a:prstGeom>
        </p:spPr>
        <p:txBody>
          <a:bodyPr anchor="t"/>
          <a:lstStyle/>
          <a:p>
            <a:pPr/>
            <a:r>
              <a:t>Curriculum for Wales</a:t>
            </a:r>
          </a:p>
        </p:txBody>
      </p:sp>
      <p:pic>
        <p:nvPicPr>
          <p:cNvPr id="436" name="Picture 5" descr="Picture 5"/>
          <p:cNvPicPr>
            <a:picLocks noChangeAspect="1"/>
          </p:cNvPicPr>
          <p:nvPr/>
        </p:nvPicPr>
        <p:blipFill>
          <a:blip r:embed="rId2">
            <a:extLst/>
          </a:blip>
          <a:stretch>
            <a:fillRect/>
          </a:stretch>
        </p:blipFill>
        <p:spPr>
          <a:xfrm>
            <a:off x="533671" y="959623"/>
            <a:ext cx="6621090" cy="1522616"/>
          </a:xfrm>
          <a:prstGeom prst="rect">
            <a:avLst/>
          </a:prstGeom>
          <a:ln w="12700">
            <a:miter lim="400000"/>
          </a:ln>
        </p:spPr>
      </p:pic>
      <p:sp>
        <p:nvSpPr>
          <p:cNvPr id="437" name="https://hwb.gov.wales/curriculum-for-wales"/>
          <p:cNvSpPr txBox="1"/>
          <p:nvPr/>
        </p:nvSpPr>
        <p:spPr>
          <a:xfrm>
            <a:off x="5625332" y="3468011"/>
            <a:ext cx="4394071" cy="3708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hlinkClick r:id="rId3" invalidUrl="" action="" tgtFrame="" tooltip="" history="1" highlightClick="0" endSnd="0"/>
              </a:defRPr>
            </a:lvl1pPr>
          </a:lstStyle>
          <a:p>
            <a:pPr/>
            <a:r>
              <a:rPr>
                <a:hlinkClick r:id="rId3" invalidUrl="" action="" tgtFrame="" tooltip="" history="1" highlightClick="0" endSnd="0"/>
              </a:rPr>
              <a:t>https://hwb.gov.wales/curriculum-for-wales</a:t>
            </a:r>
          </a:p>
        </p:txBody>
      </p:sp>
      <p:sp>
        <p:nvSpPr>
          <p:cNvPr id="438" name="https://hwb.gov.wales/api/storage/e2aad4fc-faae-4054-a382-242d08ee2021/programme-of-study-for-mathematics.pdf"/>
          <p:cNvSpPr txBox="1"/>
          <p:nvPr/>
        </p:nvSpPr>
        <p:spPr>
          <a:xfrm>
            <a:off x="3839801" y="5423658"/>
            <a:ext cx="6029288" cy="9296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u="sng">
                <a:solidFill>
                  <a:srgbClr val="0000FF"/>
                </a:solidFill>
                <a:uFill>
                  <a:solidFill>
                    <a:srgbClr val="0000FF"/>
                  </a:solidFill>
                </a:uFill>
                <a:hlinkClick r:id="rId4" invalidUrl="" action="" tgtFrame="" tooltip="" history="1" highlightClick="0" endSnd="0"/>
              </a:defRPr>
            </a:lvl1pPr>
          </a:lstStyle>
          <a:p>
            <a:pPr/>
            <a:r>
              <a:rPr>
                <a:hlinkClick r:id="rId4" invalidUrl="" action="" tgtFrame="" tooltip="" history="1" highlightClick="0" endSnd="0"/>
              </a:rPr>
              <a:t>https://hwb.gov.wales/api/storage/e2aad4fc-faae-4054-a382-242d08ee2021/programme-of-study-for-mathematics.pdf</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40" name="Picture 2" descr="Picture 2"/>
          <p:cNvPicPr>
            <a:picLocks noChangeAspect="1"/>
          </p:cNvPicPr>
          <p:nvPr/>
        </p:nvPicPr>
        <p:blipFill>
          <a:blip r:embed="rId2">
            <a:extLst/>
          </a:blip>
          <a:stretch>
            <a:fillRect/>
          </a:stretch>
        </p:blipFill>
        <p:spPr>
          <a:xfrm>
            <a:off x="635859" y="293"/>
            <a:ext cx="11208395" cy="663139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2" name="Title 1"/>
          <p:cNvSpPr txBox="1"/>
          <p:nvPr>
            <p:ph type="title"/>
          </p:nvPr>
        </p:nvSpPr>
        <p:spPr>
          <a:xfrm>
            <a:off x="457199" y="365125"/>
            <a:ext cx="10722934" cy="1325563"/>
          </a:xfrm>
          <a:prstGeom prst="rect">
            <a:avLst/>
          </a:prstGeom>
        </p:spPr>
        <p:txBody>
          <a:bodyPr/>
          <a:lstStyle/>
          <a:p>
            <a:pPr/>
          </a:p>
        </p:txBody>
      </p:sp>
      <p:pic>
        <p:nvPicPr>
          <p:cNvPr id="443" name="Picture 3" descr="Picture 3"/>
          <p:cNvPicPr>
            <a:picLocks noChangeAspect="1"/>
          </p:cNvPicPr>
          <p:nvPr/>
        </p:nvPicPr>
        <p:blipFill>
          <a:blip r:embed="rId2">
            <a:extLst/>
          </a:blip>
          <a:stretch>
            <a:fillRect/>
          </a:stretch>
        </p:blipFill>
        <p:spPr>
          <a:xfrm>
            <a:off x="547313" y="694138"/>
            <a:ext cx="9928239" cy="5799903"/>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5" name="Title 1"/>
          <p:cNvSpPr txBox="1"/>
          <p:nvPr>
            <p:ph type="title"/>
          </p:nvPr>
        </p:nvSpPr>
        <p:spPr>
          <a:xfrm>
            <a:off x="733770" y="460510"/>
            <a:ext cx="3004587" cy="894525"/>
          </a:xfrm>
          <a:prstGeom prst="rect">
            <a:avLst/>
          </a:prstGeom>
        </p:spPr>
        <p:txBody>
          <a:bodyPr/>
          <a:lstStyle>
            <a:lvl1pPr>
              <a:defRPr>
                <a:latin typeface="Comic Sans MS"/>
                <a:ea typeface="Comic Sans MS"/>
                <a:cs typeface="Comic Sans MS"/>
                <a:sym typeface="Comic Sans MS"/>
              </a:defRPr>
            </a:lvl1pPr>
          </a:lstStyle>
          <a:p>
            <a:pPr/>
            <a:r>
              <a:t>AfL</a:t>
            </a:r>
          </a:p>
        </p:txBody>
      </p:sp>
      <p:sp>
        <p:nvSpPr>
          <p:cNvPr id="446" name="Content Placeholder 2"/>
          <p:cNvSpPr txBox="1"/>
          <p:nvPr>
            <p:ph type="body" sz="half" idx="1"/>
          </p:nvPr>
        </p:nvSpPr>
        <p:spPr>
          <a:xfrm>
            <a:off x="5156682" y="1401416"/>
            <a:ext cx="6172204" cy="5175255"/>
          </a:xfrm>
          <a:prstGeom prst="rect">
            <a:avLst/>
          </a:prstGeom>
        </p:spPr>
        <p:txBody>
          <a:bodyPr/>
          <a:lstStyle/>
          <a:p>
            <a:pPr>
              <a:defRPr sz="2000">
                <a:latin typeface="Comic Sans MS"/>
                <a:ea typeface="Comic Sans MS"/>
                <a:cs typeface="Comic Sans MS"/>
                <a:sym typeface="Comic Sans MS"/>
              </a:defRPr>
            </a:pPr>
            <a:r>
              <a:t>Teacher assesses where learners are and adjusts teaching accordingly </a:t>
            </a:r>
          </a:p>
          <a:p>
            <a:pPr>
              <a:defRPr sz="2000">
                <a:latin typeface="Comic Sans MS"/>
                <a:ea typeface="Comic Sans MS"/>
                <a:cs typeface="Comic Sans MS"/>
                <a:sym typeface="Comic Sans MS"/>
              </a:defRPr>
            </a:pPr>
            <a:r>
              <a:t>Share Success Criteria </a:t>
            </a:r>
          </a:p>
          <a:p>
            <a:pPr>
              <a:defRPr sz="2000">
                <a:latin typeface="Comic Sans MS"/>
                <a:ea typeface="Comic Sans MS"/>
                <a:cs typeface="Comic Sans MS"/>
                <a:sym typeface="Comic Sans MS"/>
              </a:defRPr>
            </a:pPr>
            <a:r>
              <a:t>Improve quality of questions – How many ways can you think of to make 100? Give them a choice of answers. The answer is 40. What are the questions.</a:t>
            </a:r>
          </a:p>
          <a:p>
            <a:pPr>
              <a:defRPr sz="2000">
                <a:latin typeface="Comic Sans MS"/>
                <a:ea typeface="Comic Sans MS"/>
                <a:cs typeface="Comic Sans MS"/>
                <a:sym typeface="Comic Sans MS"/>
              </a:defRPr>
            </a:pPr>
            <a:r>
              <a:t>Explore wrong ideas and answers-  this is so important.</a:t>
            </a:r>
          </a:p>
          <a:p>
            <a:pPr>
              <a:defRPr sz="2000">
                <a:latin typeface="Comic Sans MS"/>
                <a:ea typeface="Comic Sans MS"/>
                <a:cs typeface="Comic Sans MS"/>
                <a:sym typeface="Comic Sans MS"/>
              </a:defRPr>
            </a:pPr>
            <a:r>
              <a:t>Peer and self-assessment </a:t>
            </a:r>
          </a:p>
        </p:txBody>
      </p:sp>
      <p:sp>
        <p:nvSpPr>
          <p:cNvPr id="447" name="Text Placeholder 3"/>
          <p:cNvSpPr/>
          <p:nvPr>
            <p:ph type="body" idx="21"/>
          </p:nvPr>
        </p:nvSpPr>
        <p:spPr>
          <a:xfrm>
            <a:off x="534986" y="1825486"/>
            <a:ext cx="3932241" cy="2897192"/>
          </a:xfrm>
          <a:prstGeom prst="rect">
            <a:avLst/>
          </a:prstGeom>
          <a:extLst>
            <a:ext uri="{C572A759-6A51-4108-AA02-DFA0A04FC94B}">
              <ma14:wrappingTextBoxFlag xmlns:ma14="http://schemas.microsoft.com/office/mac/drawingml/2011/main" val="1"/>
            </a:ext>
          </a:extLst>
        </p:spPr>
        <p:txBody>
          <a:bodyPr/>
          <a:lstStyle/>
          <a:p>
            <a:pPr marL="457200" indent="-457200">
              <a:buFont typeface="Comic Sans MS"/>
              <a:buChar char="➢"/>
              <a:defRPr>
                <a:latin typeface="Comic Sans MS"/>
                <a:ea typeface="Comic Sans MS"/>
                <a:cs typeface="Comic Sans MS"/>
                <a:sym typeface="Comic Sans MS"/>
              </a:defRPr>
            </a:pPr>
            <a:r>
              <a:t>Success Criteria </a:t>
            </a:r>
          </a:p>
          <a:p>
            <a:pPr marL="457200" indent="-457200">
              <a:buFont typeface="Comic Sans MS"/>
              <a:buChar char="➢"/>
              <a:defRPr>
                <a:latin typeface="Comic Sans MS"/>
                <a:ea typeface="Comic Sans MS"/>
                <a:cs typeface="Comic Sans MS"/>
                <a:sym typeface="Comic Sans MS"/>
              </a:defRPr>
            </a:pPr>
            <a:r>
              <a:t>Questioning</a:t>
            </a:r>
          </a:p>
          <a:p>
            <a:pPr marL="457200" indent="-457200">
              <a:buFont typeface="Comic Sans MS"/>
              <a:buChar char="➢"/>
              <a:defRPr>
                <a:latin typeface="Comic Sans MS"/>
                <a:ea typeface="Comic Sans MS"/>
                <a:cs typeface="Comic Sans MS"/>
                <a:sym typeface="Comic Sans MS"/>
              </a:defRPr>
            </a:pPr>
            <a:r>
              <a:t>Peer Assessment </a:t>
            </a:r>
          </a:p>
        </p:txBody>
      </p:sp>
      <p:pic>
        <p:nvPicPr>
          <p:cNvPr id="448" name="Picture 5" descr="Picture 5"/>
          <p:cNvPicPr>
            <a:picLocks noChangeAspect="1"/>
          </p:cNvPicPr>
          <p:nvPr/>
        </p:nvPicPr>
        <p:blipFill>
          <a:blip r:embed="rId2">
            <a:extLst/>
          </a:blip>
          <a:stretch>
            <a:fillRect/>
          </a:stretch>
        </p:blipFill>
        <p:spPr>
          <a:xfrm>
            <a:off x="1245079" y="3808426"/>
            <a:ext cx="2743202" cy="2720469"/>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0" name="Content Placeholder 2"/>
          <p:cNvSpPr txBox="1"/>
          <p:nvPr>
            <p:ph type="body" sz="quarter" idx="1"/>
          </p:nvPr>
        </p:nvSpPr>
        <p:spPr>
          <a:xfrm>
            <a:off x="915985" y="579781"/>
            <a:ext cx="4820484" cy="3147674"/>
          </a:xfrm>
          <a:prstGeom prst="rect">
            <a:avLst/>
          </a:prstGeom>
        </p:spPr>
        <p:txBody>
          <a:bodyPr/>
          <a:lstStyle/>
          <a:p>
            <a:pPr>
              <a:defRPr sz="2800">
                <a:latin typeface="Comic Sans MS"/>
                <a:ea typeface="Comic Sans MS"/>
                <a:cs typeface="Comic Sans MS"/>
                <a:sym typeface="Comic Sans MS"/>
              </a:defRPr>
            </a:pPr>
            <a:r>
              <a:t>White boards – secret squirrel</a:t>
            </a:r>
          </a:p>
          <a:p>
            <a:pPr>
              <a:defRPr sz="2800">
                <a:latin typeface="Comic Sans MS"/>
                <a:ea typeface="Comic Sans MS"/>
                <a:cs typeface="Comic Sans MS"/>
                <a:sym typeface="Comic Sans MS"/>
              </a:defRPr>
            </a:pPr>
            <a:r>
              <a:t>Think, Pair, Share</a:t>
            </a:r>
          </a:p>
          <a:p>
            <a:pPr>
              <a:defRPr sz="2800">
                <a:latin typeface="Comic Sans MS"/>
                <a:ea typeface="Comic Sans MS"/>
                <a:cs typeface="Comic Sans MS"/>
                <a:sym typeface="Comic Sans MS"/>
              </a:defRPr>
            </a:pPr>
            <a:r>
              <a:t>Give a wait time</a:t>
            </a:r>
          </a:p>
          <a:p>
            <a:pPr>
              <a:defRPr sz="2800">
                <a:latin typeface="Comic Sans MS"/>
                <a:ea typeface="Comic Sans MS"/>
                <a:cs typeface="Comic Sans MS"/>
                <a:sym typeface="Comic Sans MS"/>
              </a:defRPr>
            </a:pPr>
            <a:r>
              <a:t>No hands up</a:t>
            </a:r>
          </a:p>
        </p:txBody>
      </p:sp>
      <p:sp>
        <p:nvSpPr>
          <p:cNvPr id="451" name="TextBox 1"/>
          <p:cNvSpPr txBox="1"/>
          <p:nvPr/>
        </p:nvSpPr>
        <p:spPr>
          <a:xfrm>
            <a:off x="5989318" y="3876261"/>
            <a:ext cx="6110581" cy="20726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2800">
                <a:solidFill>
                  <a:srgbClr val="FFFFFF"/>
                </a:solidFill>
                <a:latin typeface="Comic Sans MS"/>
                <a:ea typeface="Comic Sans MS"/>
                <a:cs typeface="Comic Sans MS"/>
                <a:sym typeface="Comic Sans MS"/>
              </a:defRPr>
            </a:pPr>
            <a:r>
              <a:t>1 - Byrddau gwyn</a:t>
            </a:r>
          </a:p>
          <a:p>
            <a:pPr>
              <a:defRPr sz="2800">
                <a:solidFill>
                  <a:srgbClr val="FFFFFF"/>
                </a:solidFill>
                <a:latin typeface="Comic Sans MS"/>
                <a:ea typeface="Comic Sans MS"/>
                <a:cs typeface="Comic Sans MS"/>
                <a:sym typeface="Comic Sans MS"/>
              </a:defRPr>
            </a:pPr>
            <a:r>
              <a:t>2 – Meddwl, Paru, Rhannu</a:t>
            </a:r>
          </a:p>
          <a:p>
            <a:pPr>
              <a:defRPr sz="2800">
                <a:solidFill>
                  <a:srgbClr val="FFFFFF"/>
                </a:solidFill>
                <a:latin typeface="Comic Sans MS"/>
                <a:ea typeface="Comic Sans MS"/>
                <a:cs typeface="Comic Sans MS"/>
                <a:sym typeface="Comic Sans MS"/>
              </a:defRPr>
            </a:pPr>
            <a:r>
              <a:t>3 – Arhoswch </a:t>
            </a:r>
          </a:p>
          <a:p>
            <a:pPr>
              <a:defRPr sz="2800">
                <a:solidFill>
                  <a:srgbClr val="FFFFFF"/>
                </a:solidFill>
                <a:latin typeface="Comic Sans MS"/>
                <a:ea typeface="Comic Sans MS"/>
                <a:cs typeface="Comic Sans MS"/>
                <a:sym typeface="Comic Sans MS"/>
              </a:defRPr>
            </a:pPr>
            <a:r>
              <a:t>4 – dim dwylo i fyny</a:t>
            </a:r>
          </a:p>
        </p:txBody>
      </p:sp>
      <p:pic>
        <p:nvPicPr>
          <p:cNvPr id="452" name="Picture 4" descr="Picture 4"/>
          <p:cNvPicPr>
            <a:picLocks noChangeAspect="1"/>
          </p:cNvPicPr>
          <p:nvPr/>
        </p:nvPicPr>
        <p:blipFill>
          <a:blip r:embed="rId2">
            <a:extLst/>
          </a:blip>
          <a:stretch>
            <a:fillRect/>
          </a:stretch>
        </p:blipFill>
        <p:spPr>
          <a:xfrm>
            <a:off x="7129670" y="768005"/>
            <a:ext cx="2922107" cy="2247488"/>
          </a:xfrm>
          <a:prstGeom prst="rect">
            <a:avLst/>
          </a:prstGeom>
          <a:ln w="12700">
            <a:miter lim="400000"/>
          </a:ln>
        </p:spPr>
      </p:pic>
      <p:pic>
        <p:nvPicPr>
          <p:cNvPr id="453" name="Picture 5" descr="Picture 5"/>
          <p:cNvPicPr>
            <a:picLocks noChangeAspect="1"/>
          </p:cNvPicPr>
          <p:nvPr/>
        </p:nvPicPr>
        <p:blipFill>
          <a:blip r:embed="rId3">
            <a:extLst/>
          </a:blip>
          <a:stretch>
            <a:fillRect/>
          </a:stretch>
        </p:blipFill>
        <p:spPr>
          <a:xfrm>
            <a:off x="1738520" y="4031353"/>
            <a:ext cx="2247902" cy="2028828"/>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5" name="Screenshot 2022-03-05 at 20.17.02.png" descr="Screenshot 2022-03-05 at 20.17.02.png"/>
          <p:cNvPicPr>
            <a:picLocks noChangeAspect="1"/>
          </p:cNvPicPr>
          <p:nvPr/>
        </p:nvPicPr>
        <p:blipFill>
          <a:blip r:embed="rId2">
            <a:extLst/>
          </a:blip>
          <a:stretch>
            <a:fillRect/>
          </a:stretch>
        </p:blipFill>
        <p:spPr>
          <a:xfrm>
            <a:off x="1674403" y="-3"/>
            <a:ext cx="9262244" cy="6858004"/>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57" name="Picture 4" descr="Picture 4"/>
          <p:cNvPicPr>
            <a:picLocks noChangeAspect="1"/>
          </p:cNvPicPr>
          <p:nvPr/>
        </p:nvPicPr>
        <p:blipFill>
          <a:blip r:embed="rId2">
            <a:extLst/>
          </a:blip>
          <a:stretch>
            <a:fillRect/>
          </a:stretch>
        </p:blipFill>
        <p:spPr>
          <a:xfrm>
            <a:off x="971571" y="687705"/>
            <a:ext cx="9694190" cy="5489258"/>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59" name="Title 1"/>
          <p:cNvSpPr txBox="1"/>
          <p:nvPr>
            <p:ph type="title"/>
          </p:nvPr>
        </p:nvSpPr>
        <p:spPr>
          <a:xfrm>
            <a:off x="3780147" y="365125"/>
            <a:ext cx="7956224" cy="1325563"/>
          </a:xfrm>
          <a:prstGeom prst="rect">
            <a:avLst/>
          </a:prstGeom>
        </p:spPr>
        <p:txBody>
          <a:bodyPr/>
          <a:lstStyle/>
          <a:p>
            <a:pPr/>
            <a:r>
              <a:t>CPA Approach - Jerome Bruner</a:t>
            </a:r>
          </a:p>
        </p:txBody>
      </p:sp>
      <p:sp>
        <p:nvSpPr>
          <p:cNvPr id="460" name="Content Placeholder 2"/>
          <p:cNvSpPr txBox="1"/>
          <p:nvPr>
            <p:ph type="body" idx="1"/>
          </p:nvPr>
        </p:nvSpPr>
        <p:spPr>
          <a:xfrm>
            <a:off x="3780147" y="1825625"/>
            <a:ext cx="7956224" cy="4667250"/>
          </a:xfrm>
          <a:prstGeom prst="rect">
            <a:avLst/>
          </a:prstGeom>
        </p:spPr>
        <p:txBody>
          <a:bodyPr/>
          <a:lstStyle/>
          <a:p>
            <a:pPr marL="0" indent="0" defTabSz="457200">
              <a:lnSpc>
                <a:spcPct val="100000"/>
              </a:lnSpc>
              <a:spcBef>
                <a:spcPts val="1500"/>
              </a:spcBef>
              <a:buSzTx/>
              <a:buNone/>
              <a:defRPr sz="2000">
                <a:solidFill>
                  <a:srgbClr val="0C1F32"/>
                </a:solidFill>
                <a:latin typeface="+mj-lt"/>
                <a:ea typeface="+mj-ea"/>
                <a:cs typeface="+mj-cs"/>
                <a:sym typeface="Helvetica"/>
              </a:defRPr>
            </a:pPr>
            <a:r>
              <a:t>The abstract nature of maths can be confusing for children, but through the use of concrete materials they are able to ‘see’ and make sense of what is actually happening. </a:t>
            </a:r>
          </a:p>
          <a:p>
            <a:pPr marL="0" indent="0" defTabSz="457200">
              <a:lnSpc>
                <a:spcPct val="100000"/>
              </a:lnSpc>
              <a:spcBef>
                <a:spcPts val="1500"/>
              </a:spcBef>
              <a:buSzTx/>
              <a:buNone/>
              <a:defRPr sz="2000">
                <a:solidFill>
                  <a:srgbClr val="0C1F32"/>
                </a:solidFill>
                <a:latin typeface="+mj-lt"/>
                <a:ea typeface="+mj-ea"/>
                <a:cs typeface="+mj-cs"/>
                <a:sym typeface="Helvetica"/>
              </a:defRPr>
            </a:pPr>
            <a:r>
              <a:t>Previously, there has been the misconception that concrete resources are only for learners who find maths difficult. In fact concrete resources can be used in a great variety of ways at every level. All children, regardless of ability, benefit from the use of practical resources in ensuring understanding goes beyond the learning of a procedure. </a:t>
            </a:r>
          </a:p>
          <a:p>
            <a:pPr marL="0" indent="0" defTabSz="457200">
              <a:lnSpc>
                <a:spcPct val="100000"/>
              </a:lnSpc>
              <a:spcBef>
                <a:spcPts val="1500"/>
              </a:spcBef>
              <a:buSzTx/>
              <a:buNone/>
              <a:defRPr sz="2000">
                <a:solidFill>
                  <a:srgbClr val="0C1F32"/>
                </a:solidFill>
                <a:latin typeface="+mj-lt"/>
                <a:ea typeface="+mj-ea"/>
                <a:cs typeface="+mj-cs"/>
                <a:sym typeface="Helvetica"/>
              </a:defRPr>
            </a:pPr>
            <a:r>
              <a:t>Practical resources promote reasoning and discussion, enabling children to articulate and explain a concept. Teachers are also able to observe the children to gain a greater understanding of where misconceptions lie and to establish the depth of their understanding. </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62" name="Rectangle 48"/>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463" name="Rectangle 50"/>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sp>
        <p:nvSpPr>
          <p:cNvPr id="464" name="Right Triangle 52"/>
          <p:cNvSpPr/>
          <p:nvPr/>
        </p:nvSpPr>
        <p:spPr>
          <a:xfrm rot="13500000">
            <a:off x="-277934" y="1559139"/>
            <a:ext cx="568293" cy="5682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defRPr>
            </a:pPr>
          </a:p>
        </p:txBody>
      </p:sp>
      <p:grpSp>
        <p:nvGrpSpPr>
          <p:cNvPr id="494" name="Group 54"/>
          <p:cNvGrpSpPr/>
          <p:nvPr/>
        </p:nvGrpSpPr>
        <p:grpSpPr>
          <a:xfrm>
            <a:off x="-4" y="-1"/>
            <a:ext cx="12214834" cy="6858005"/>
            <a:chOff x="-2" y="0"/>
            <a:chExt cx="12214832" cy="6858003"/>
          </a:xfrm>
        </p:grpSpPr>
        <p:sp>
          <p:nvSpPr>
            <p:cNvPr id="465" name="Straight Connector 55"/>
            <p:cNvSpPr/>
            <p:nvPr/>
          </p:nvSpPr>
          <p:spPr>
            <a:xfrm>
              <a:off x="-3"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6" name="Straight Connector 56"/>
            <p:cNvSpPr/>
            <p:nvPr/>
          </p:nvSpPr>
          <p:spPr>
            <a:xfrm flipH="1">
              <a:off x="621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7" name="Straight Connector 57"/>
            <p:cNvSpPr/>
            <p:nvPr/>
          </p:nvSpPr>
          <p:spPr>
            <a:xfrm flipH="1">
              <a:off x="1199947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8" name="Straight Connector 58"/>
            <p:cNvSpPr/>
            <p:nvPr/>
          </p:nvSpPr>
          <p:spPr>
            <a:xfrm flipH="1">
              <a:off x="19873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69" name="Straight Connector 59"/>
            <p:cNvSpPr/>
            <p:nvPr/>
          </p:nvSpPr>
          <p:spPr>
            <a:xfrm flipH="1">
              <a:off x="119817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0" name="Straight Connector 60"/>
            <p:cNvSpPr/>
            <p:nvPr/>
          </p:nvSpPr>
          <p:spPr>
            <a:xfrm flipH="1">
              <a:off x="219761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1" name="Straight Connector 61"/>
            <p:cNvSpPr/>
            <p:nvPr/>
          </p:nvSpPr>
          <p:spPr>
            <a:xfrm flipH="1">
              <a:off x="319705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2" name="Straight Connector 62"/>
            <p:cNvSpPr/>
            <p:nvPr/>
          </p:nvSpPr>
          <p:spPr>
            <a:xfrm flipH="1">
              <a:off x="419649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3" name="Straight Connector 63"/>
            <p:cNvSpPr/>
            <p:nvPr/>
          </p:nvSpPr>
          <p:spPr>
            <a:xfrm flipH="1">
              <a:off x="519593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4" name="Straight Connector 64"/>
            <p:cNvSpPr/>
            <p:nvPr/>
          </p:nvSpPr>
          <p:spPr>
            <a:xfrm flipH="1">
              <a:off x="619537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5" name="Straight Connector 65"/>
            <p:cNvSpPr/>
            <p:nvPr/>
          </p:nvSpPr>
          <p:spPr>
            <a:xfrm flipH="1">
              <a:off x="719480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6" name="Straight Connector 66"/>
            <p:cNvSpPr/>
            <p:nvPr/>
          </p:nvSpPr>
          <p:spPr>
            <a:xfrm flipH="1">
              <a:off x="819424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7" name="Straight Connector 67"/>
            <p:cNvSpPr/>
            <p:nvPr/>
          </p:nvSpPr>
          <p:spPr>
            <a:xfrm flipH="1">
              <a:off x="919368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8" name="Straight Connector 68"/>
            <p:cNvSpPr/>
            <p:nvPr/>
          </p:nvSpPr>
          <p:spPr>
            <a:xfrm flipH="1">
              <a:off x="1019312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9" name="Straight Connector 69"/>
            <p:cNvSpPr/>
            <p:nvPr/>
          </p:nvSpPr>
          <p:spPr>
            <a:xfrm flipH="1">
              <a:off x="1119256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0" name="Straight Connector 70"/>
            <p:cNvSpPr/>
            <p:nvPr/>
          </p:nvSpPr>
          <p:spPr>
            <a:xfrm flipH="1">
              <a:off x="1219200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1" name="Straight Connector 71"/>
            <p:cNvSpPr/>
            <p:nvPr/>
          </p:nvSpPr>
          <p:spPr>
            <a:xfrm>
              <a:off x="6211"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2" name="Straight Connector 72"/>
            <p:cNvSpPr/>
            <p:nvPr/>
          </p:nvSpPr>
          <p:spPr>
            <a:xfrm>
              <a:off x="6211"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3" name="Straight Connector 73"/>
            <p:cNvSpPr/>
            <p:nvPr/>
          </p:nvSpPr>
          <p:spPr>
            <a:xfrm>
              <a:off x="6211"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4" name="Straight Connector 74"/>
            <p:cNvSpPr/>
            <p:nvPr/>
          </p:nvSpPr>
          <p:spPr>
            <a:xfrm>
              <a:off x="6211"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5" name="Straight Connector 75"/>
            <p:cNvSpPr/>
            <p:nvPr/>
          </p:nvSpPr>
          <p:spPr>
            <a:xfrm>
              <a:off x="6211"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6" name="Straight Connector 76"/>
            <p:cNvSpPr/>
            <p:nvPr/>
          </p:nvSpPr>
          <p:spPr>
            <a:xfrm>
              <a:off x="6211"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7" name="Straight Connector 77"/>
            <p:cNvSpPr/>
            <p:nvPr/>
          </p:nvSpPr>
          <p:spPr>
            <a:xfrm>
              <a:off x="6211"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8" name="Straight Connector 78"/>
            <p:cNvSpPr/>
            <p:nvPr/>
          </p:nvSpPr>
          <p:spPr>
            <a:xfrm>
              <a:off x="6211"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9" name="Straight Connector 79"/>
            <p:cNvSpPr/>
            <p:nvPr/>
          </p:nvSpPr>
          <p:spPr>
            <a:xfrm>
              <a:off x="6211"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0" name="Straight Connector 80"/>
            <p:cNvSpPr/>
            <p:nvPr/>
          </p:nvSpPr>
          <p:spPr>
            <a:xfrm>
              <a:off x="6211"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1" name="Straight Connector 81"/>
            <p:cNvSpPr/>
            <p:nvPr/>
          </p:nvSpPr>
          <p:spPr>
            <a:xfrm>
              <a:off x="6211"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2" name="Straight Connector 82"/>
            <p:cNvSpPr/>
            <p:nvPr/>
          </p:nvSpPr>
          <p:spPr>
            <a:xfrm>
              <a:off x="6211"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3" name="Straight Connector 83"/>
            <p:cNvSpPr/>
            <p:nvPr/>
          </p:nvSpPr>
          <p:spPr>
            <a:xfrm>
              <a:off x="22824"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495" name="Title 1"/>
          <p:cNvSpPr txBox="1"/>
          <p:nvPr>
            <p:ph type="title"/>
          </p:nvPr>
        </p:nvSpPr>
        <p:spPr>
          <a:xfrm>
            <a:off x="447037" y="722023"/>
            <a:ext cx="6121405" cy="4198341"/>
          </a:xfrm>
          <a:prstGeom prst="rect">
            <a:avLst/>
          </a:prstGeom>
        </p:spPr>
        <p:txBody>
          <a:bodyPr/>
          <a:lstStyle/>
          <a:p>
            <a:pPr>
              <a:defRPr sz="7200">
                <a:latin typeface="Comic Sans MS"/>
                <a:ea typeface="Comic Sans MS"/>
                <a:cs typeface="Comic Sans MS"/>
                <a:sym typeface="Comic Sans MS"/>
              </a:defRPr>
            </a:pPr>
            <a:r>
              <a:t>Rhif y dydd</a:t>
            </a:r>
            <a:r>
              <a:rPr sz="4400"/>
              <a:t> </a:t>
            </a:r>
          </a:p>
        </p:txBody>
      </p:sp>
      <p:pic>
        <p:nvPicPr>
          <p:cNvPr id="496" name="Picture 4" descr="Picture 4"/>
          <p:cNvPicPr>
            <a:picLocks noChangeAspect="1"/>
          </p:cNvPicPr>
          <p:nvPr/>
        </p:nvPicPr>
        <p:blipFill>
          <a:blip r:embed="rId2">
            <a:extLst/>
          </a:blip>
          <a:srcRect l="9715" t="0" r="23277" b="1"/>
          <a:stretch>
            <a:fillRect/>
          </a:stretch>
        </p:blipFill>
        <p:spPr>
          <a:xfrm>
            <a:off x="6084925" y="-3443"/>
            <a:ext cx="6130091" cy="6861176"/>
          </a:xfrm>
          <a:custGeom>
            <a:avLst/>
            <a:gdLst/>
            <a:ahLst/>
            <a:cxnLst>
              <a:cxn ang="0">
                <a:pos x="wd2" y="hd2"/>
              </a:cxn>
              <a:cxn ang="5400000">
                <a:pos x="wd2" y="hd2"/>
              </a:cxn>
              <a:cxn ang="10800000">
                <a:pos x="wd2" y="hd2"/>
              </a:cxn>
              <a:cxn ang="16200000">
                <a:pos x="wd2" y="hd2"/>
              </a:cxn>
            </a:cxnLst>
            <a:rect l="0" t="0" r="r" b="b"/>
            <a:pathLst>
              <a:path w="19917" h="21600" fill="norm" stroke="1" extrusionOk="0">
                <a:moveTo>
                  <a:pt x="3074" y="0"/>
                </a:moveTo>
                <a:cubicBezTo>
                  <a:pt x="3074" y="10463"/>
                  <a:pt x="-1683" y="10790"/>
                  <a:pt x="638" y="20619"/>
                </a:cubicBezTo>
                <a:lnTo>
                  <a:pt x="884" y="21600"/>
                </a:lnTo>
                <a:lnTo>
                  <a:pt x="16376" y="21600"/>
                </a:lnTo>
                <a:lnTo>
                  <a:pt x="16376" y="21590"/>
                </a:lnTo>
                <a:lnTo>
                  <a:pt x="19917" y="21590"/>
                </a:lnTo>
                <a:lnTo>
                  <a:pt x="19917" y="0"/>
                </a:lnTo>
                <a:lnTo>
                  <a:pt x="3074" y="0"/>
                </a:lnTo>
                <a:close/>
              </a:path>
            </a:pathLst>
          </a:cu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98" name="Picture 3" descr="Picture 3"/>
          <p:cNvPicPr>
            <a:picLocks noChangeAspect="1"/>
          </p:cNvPicPr>
          <p:nvPr/>
        </p:nvPicPr>
        <p:blipFill>
          <a:blip r:embed="rId2">
            <a:extLst/>
          </a:blip>
          <a:stretch>
            <a:fillRect/>
          </a:stretch>
        </p:blipFill>
        <p:spPr>
          <a:xfrm>
            <a:off x="1060175" y="2366934"/>
            <a:ext cx="9819862" cy="2342795"/>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0" name="Title 1"/>
          <p:cNvSpPr txBox="1"/>
          <p:nvPr>
            <p:ph type="title"/>
          </p:nvPr>
        </p:nvSpPr>
        <p:spPr>
          <a:xfrm>
            <a:off x="457199" y="365125"/>
            <a:ext cx="10722934" cy="1325563"/>
          </a:xfrm>
          <a:prstGeom prst="rect">
            <a:avLst/>
          </a:prstGeom>
        </p:spPr>
        <p:txBody>
          <a:bodyPr/>
          <a:lstStyle/>
          <a:p>
            <a:pPr defTabSz="868680">
              <a:defRPr sz="4100"/>
            </a:pPr>
            <a:r>
              <a:t>Cardiau Gwerth Lle </a:t>
            </a:r>
            <a:br/>
            <a:r>
              <a:t>Place Value Cards</a:t>
            </a:r>
          </a:p>
        </p:txBody>
      </p:sp>
      <p:pic>
        <p:nvPicPr>
          <p:cNvPr id="501" name="Picture 3" descr="Picture 3"/>
          <p:cNvPicPr>
            <a:picLocks noChangeAspect="1"/>
          </p:cNvPicPr>
          <p:nvPr/>
        </p:nvPicPr>
        <p:blipFill>
          <a:blip r:embed="rId2">
            <a:extLst/>
          </a:blip>
          <a:stretch>
            <a:fillRect/>
          </a:stretch>
        </p:blipFill>
        <p:spPr>
          <a:xfrm>
            <a:off x="5070788" y="1967863"/>
            <a:ext cx="5437837" cy="4351342"/>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3" name="Picture 3" descr="Picture 3"/>
          <p:cNvPicPr>
            <a:picLocks noChangeAspect="1"/>
          </p:cNvPicPr>
          <p:nvPr/>
        </p:nvPicPr>
        <p:blipFill>
          <a:blip r:embed="rId2">
            <a:extLst/>
          </a:blip>
          <a:stretch>
            <a:fillRect/>
          </a:stretch>
        </p:blipFill>
        <p:spPr>
          <a:xfrm>
            <a:off x="914400" y="613272"/>
            <a:ext cx="11887200" cy="487961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5" name="Picture 3" descr="Picture 3"/>
          <p:cNvPicPr>
            <a:picLocks noChangeAspect="1"/>
          </p:cNvPicPr>
          <p:nvPr/>
        </p:nvPicPr>
        <p:blipFill>
          <a:blip r:embed="rId2">
            <a:extLst/>
          </a:blip>
          <a:stretch>
            <a:fillRect/>
          </a:stretch>
        </p:blipFill>
        <p:spPr>
          <a:xfrm>
            <a:off x="1148080" y="1057284"/>
            <a:ext cx="9499601" cy="3849352"/>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7" name="Picture 3" descr="Picture 3"/>
          <p:cNvPicPr>
            <a:picLocks noChangeAspect="1"/>
          </p:cNvPicPr>
          <p:nvPr/>
        </p:nvPicPr>
        <p:blipFill>
          <a:blip r:embed="rId2">
            <a:extLst/>
          </a:blip>
          <a:stretch>
            <a:fillRect/>
          </a:stretch>
        </p:blipFill>
        <p:spPr>
          <a:xfrm>
            <a:off x="680719" y="764225"/>
            <a:ext cx="10698482" cy="5268591"/>
          </a:xfrm>
          <a:prstGeom prst="rect">
            <a:avLst/>
          </a:prstGeom>
          <a:ln w="12700">
            <a:miter lim="400000"/>
          </a:ln>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09" name="Rectangle 29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defRPr>
            </a:pPr>
          </a:p>
        </p:txBody>
      </p:sp>
      <p:grpSp>
        <p:nvGrpSpPr>
          <p:cNvPr id="539" name="Group 294"/>
          <p:cNvGrpSpPr/>
          <p:nvPr/>
        </p:nvGrpSpPr>
        <p:grpSpPr>
          <a:xfrm>
            <a:off x="-6217" y="-2"/>
            <a:ext cx="12214834" cy="6858005"/>
            <a:chOff x="-1" y="0"/>
            <a:chExt cx="12214832" cy="6858003"/>
          </a:xfrm>
        </p:grpSpPr>
        <p:sp>
          <p:nvSpPr>
            <p:cNvPr id="510" name="Straight Connector 295"/>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1" name="Straight Connector 296"/>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2" name="Straight Connector 297"/>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3" name="Straight Connector 298"/>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4" name="Straight Connector 299"/>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5" name="Straight Connector 300"/>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6" name="Straight Connector 301"/>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7" name="Straight Connector 302"/>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8" name="Straight Connector 303"/>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19" name="Straight Connector 304"/>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0" name="Straight Connector 305"/>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1" name="Straight Connector 306"/>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2" name="Straight Connector 307"/>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3" name="Straight Connector 308"/>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4" name="Straight Connector 309"/>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5" name="Straight Connector 310"/>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6" name="Straight Connector 311"/>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7" name="Straight Connector 312"/>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8" name="Straight Connector 313"/>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29" name="Straight Connector 314"/>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0" name="Straight Connector 315"/>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1" name="Straight Connector 316"/>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2" name="Straight Connector 317"/>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3" name="Straight Connector 318"/>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4" name="Straight Connector 319"/>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5" name="Straight Connector 320"/>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6" name="Straight Connector 321"/>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7" name="Straight Connector 322"/>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38" name="Straight Connector 323"/>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540" name="Freeform: Shape 325"/>
          <p:cNvSpPr/>
          <p:nvPr/>
        </p:nvSpPr>
        <p:spPr>
          <a:xfrm>
            <a:off x="-6215" y="5014714"/>
            <a:ext cx="2800128"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p>
        </p:txBody>
      </p:sp>
      <p:sp>
        <p:nvSpPr>
          <p:cNvPr id="541" name="Freeform: Shape 327"/>
          <p:cNvSpPr/>
          <p:nvPr/>
        </p:nvSpPr>
        <p:spPr>
          <a:xfrm>
            <a:off x="7979726" y="-2"/>
            <a:ext cx="4209227"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p>
        </p:txBody>
      </p:sp>
      <p:grpSp>
        <p:nvGrpSpPr>
          <p:cNvPr id="571" name="Group 329"/>
          <p:cNvGrpSpPr/>
          <p:nvPr/>
        </p:nvGrpSpPr>
        <p:grpSpPr>
          <a:xfrm>
            <a:off x="-6217" y="-2"/>
            <a:ext cx="12214834" cy="6858005"/>
            <a:chOff x="-1" y="0"/>
            <a:chExt cx="12214832" cy="6858003"/>
          </a:xfrm>
        </p:grpSpPr>
        <p:sp>
          <p:nvSpPr>
            <p:cNvPr id="542" name="Straight Connector 330"/>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3" name="Straight Connector 331"/>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4" name="Straight Connector 332"/>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5" name="Straight Connector 333"/>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6" name="Straight Connector 334"/>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7" name="Straight Connector 335"/>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8" name="Straight Connector 336"/>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49" name="Straight Connector 337"/>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0" name="Straight Connector 338"/>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1" name="Straight Connector 339"/>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2" name="Straight Connector 340"/>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3" name="Straight Connector 341"/>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4" name="Straight Connector 342"/>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5" name="Straight Connector 343"/>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6" name="Straight Connector 344"/>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7" name="Straight Connector 345"/>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8" name="Straight Connector 346"/>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59" name="Straight Connector 347"/>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0" name="Straight Connector 348"/>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1" name="Straight Connector 349"/>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2" name="Straight Connector 350"/>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3" name="Straight Connector 351"/>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4" name="Straight Connector 352"/>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5" name="Straight Connector 353"/>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6" name="Straight Connector 354"/>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7" name="Straight Connector 355"/>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8" name="Straight Connector 356"/>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69" name="Straight Connector 357"/>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0" name="Straight Connector 358"/>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grpSp>
        <p:nvGrpSpPr>
          <p:cNvPr id="601" name="Group 360"/>
          <p:cNvGrpSpPr/>
          <p:nvPr/>
        </p:nvGrpSpPr>
        <p:grpSpPr>
          <a:xfrm>
            <a:off x="-6217" y="-2"/>
            <a:ext cx="12214834" cy="6858005"/>
            <a:chOff x="-1" y="0"/>
            <a:chExt cx="12214832" cy="6858003"/>
          </a:xfrm>
        </p:grpSpPr>
        <p:sp>
          <p:nvSpPr>
            <p:cNvPr id="572" name="Straight Connector 361"/>
            <p:cNvSpPr/>
            <p:nvPr/>
          </p:nvSpPr>
          <p:spPr>
            <a:xfrm>
              <a:off x="-2" y="6686285"/>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3" name="Straight Connector 362"/>
            <p:cNvSpPr/>
            <p:nvPr/>
          </p:nvSpPr>
          <p:spPr>
            <a:xfrm flipH="1">
              <a:off x="621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4" name="Straight Connector 363"/>
            <p:cNvSpPr/>
            <p:nvPr/>
          </p:nvSpPr>
          <p:spPr>
            <a:xfrm flipH="1">
              <a:off x="1199947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5" name="Straight Connector 364"/>
            <p:cNvSpPr/>
            <p:nvPr/>
          </p:nvSpPr>
          <p:spPr>
            <a:xfrm flipH="1">
              <a:off x="19874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6" name="Straight Connector 365"/>
            <p:cNvSpPr/>
            <p:nvPr/>
          </p:nvSpPr>
          <p:spPr>
            <a:xfrm flipH="1">
              <a:off x="1198180"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7" name="Straight Connector 366"/>
            <p:cNvSpPr/>
            <p:nvPr/>
          </p:nvSpPr>
          <p:spPr>
            <a:xfrm flipH="1">
              <a:off x="2197618"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8" name="Straight Connector 367"/>
            <p:cNvSpPr/>
            <p:nvPr/>
          </p:nvSpPr>
          <p:spPr>
            <a:xfrm flipH="1">
              <a:off x="3197056"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79" name="Straight Connector 368"/>
            <p:cNvSpPr/>
            <p:nvPr/>
          </p:nvSpPr>
          <p:spPr>
            <a:xfrm flipH="1">
              <a:off x="4196494"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0" name="Straight Connector 369"/>
            <p:cNvSpPr/>
            <p:nvPr/>
          </p:nvSpPr>
          <p:spPr>
            <a:xfrm flipH="1">
              <a:off x="5195932"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1" name="Straight Connector 370"/>
            <p:cNvSpPr/>
            <p:nvPr/>
          </p:nvSpPr>
          <p:spPr>
            <a:xfrm flipH="1">
              <a:off x="6195371"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2" name="Straight Connector 371"/>
            <p:cNvSpPr/>
            <p:nvPr/>
          </p:nvSpPr>
          <p:spPr>
            <a:xfrm flipH="1">
              <a:off x="7194809"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3" name="Straight Connector 372"/>
            <p:cNvSpPr/>
            <p:nvPr/>
          </p:nvSpPr>
          <p:spPr>
            <a:xfrm flipH="1">
              <a:off x="8194247"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4" name="Straight Connector 373"/>
            <p:cNvSpPr/>
            <p:nvPr/>
          </p:nvSpPr>
          <p:spPr>
            <a:xfrm flipH="1">
              <a:off x="9193685"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5" name="Straight Connector 374"/>
            <p:cNvSpPr/>
            <p:nvPr/>
          </p:nvSpPr>
          <p:spPr>
            <a:xfrm flipH="1">
              <a:off x="1019312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6" name="Straight Connector 375"/>
            <p:cNvSpPr/>
            <p:nvPr/>
          </p:nvSpPr>
          <p:spPr>
            <a:xfrm flipH="1">
              <a:off x="1119256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7" name="Straight Connector 376"/>
            <p:cNvSpPr/>
            <p:nvPr/>
          </p:nvSpPr>
          <p:spPr>
            <a:xfrm flipH="1">
              <a:off x="12192003" y="-1"/>
              <a:ext cx="3" cy="685800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8" name="Straight Connector 377"/>
            <p:cNvSpPr/>
            <p:nvPr/>
          </p:nvSpPr>
          <p:spPr>
            <a:xfrm>
              <a:off x="6212" y="17171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89" name="Straight Connector 378"/>
            <p:cNvSpPr/>
            <p:nvPr/>
          </p:nvSpPr>
          <p:spPr>
            <a:xfrm>
              <a:off x="6212" y="72890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0" name="Straight Connector 379"/>
            <p:cNvSpPr/>
            <p:nvPr/>
          </p:nvSpPr>
          <p:spPr>
            <a:xfrm>
              <a:off x="6212" y="128609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1" name="Straight Connector 380"/>
            <p:cNvSpPr/>
            <p:nvPr/>
          </p:nvSpPr>
          <p:spPr>
            <a:xfrm>
              <a:off x="6212" y="184328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2" name="Straight Connector 381"/>
            <p:cNvSpPr/>
            <p:nvPr/>
          </p:nvSpPr>
          <p:spPr>
            <a:xfrm>
              <a:off x="6212" y="240047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3" name="Straight Connector 382"/>
            <p:cNvSpPr/>
            <p:nvPr/>
          </p:nvSpPr>
          <p:spPr>
            <a:xfrm>
              <a:off x="6212" y="2957666"/>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4" name="Straight Connector 383"/>
            <p:cNvSpPr/>
            <p:nvPr/>
          </p:nvSpPr>
          <p:spPr>
            <a:xfrm>
              <a:off x="6212" y="351485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5" name="Straight Connector 384"/>
            <p:cNvSpPr/>
            <p:nvPr/>
          </p:nvSpPr>
          <p:spPr>
            <a:xfrm>
              <a:off x="6212" y="407204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6" name="Straight Connector 385"/>
            <p:cNvSpPr/>
            <p:nvPr/>
          </p:nvSpPr>
          <p:spPr>
            <a:xfrm>
              <a:off x="6212" y="4629237"/>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7" name="Straight Connector 386"/>
            <p:cNvSpPr/>
            <p:nvPr/>
          </p:nvSpPr>
          <p:spPr>
            <a:xfrm>
              <a:off x="6212" y="518642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8" name="Straight Connector 387"/>
            <p:cNvSpPr/>
            <p:nvPr/>
          </p:nvSpPr>
          <p:spPr>
            <a:xfrm>
              <a:off x="6212" y="5743618"/>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99" name="Straight Connector 388"/>
            <p:cNvSpPr/>
            <p:nvPr/>
          </p:nvSpPr>
          <p:spPr>
            <a:xfrm>
              <a:off x="6212" y="6858001"/>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00" name="Straight Connector 389"/>
            <p:cNvSpPr/>
            <p:nvPr/>
          </p:nvSpPr>
          <p:spPr>
            <a:xfrm>
              <a:off x="22825" y="6248402"/>
              <a:ext cx="12192006" cy="3"/>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602" name="Rectangle 391"/>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603" name="Rectangle 393"/>
          <p:cNvSpPr/>
          <p:nvPr/>
        </p:nvSpPr>
        <p:spPr>
          <a:xfrm>
            <a:off x="-2" y="0"/>
            <a:ext cx="12188956" cy="6858000"/>
          </a:xfrm>
          <a:prstGeom prst="rect">
            <a:avLst/>
          </a:prstGeom>
          <a:solidFill>
            <a:srgbClr val="EEEEEE">
              <a:alpha val="80000"/>
            </a:srgbClr>
          </a:solidFill>
          <a:ln w="12700">
            <a:miter lim="400000"/>
          </a:ln>
        </p:spPr>
        <p:txBody>
          <a:bodyPr lIns="45718" tIns="45718" rIns="45718" bIns="45718" anchor="ctr"/>
          <a:lstStyle/>
          <a:p>
            <a:pPr algn="ctr">
              <a:defRPr>
                <a:solidFill>
                  <a:srgbClr val="FFFFFF"/>
                </a:solidFill>
              </a:defRPr>
            </a:pPr>
          </a:p>
        </p:txBody>
      </p:sp>
      <p:sp>
        <p:nvSpPr>
          <p:cNvPr id="604" name="Freeform: Shape 395"/>
          <p:cNvSpPr/>
          <p:nvPr/>
        </p:nvSpPr>
        <p:spPr>
          <a:xfrm rot="10800000">
            <a:off x="2749" y="-1"/>
            <a:ext cx="12188956" cy="2452959"/>
          </a:xfrm>
          <a:custGeom>
            <a:avLst/>
            <a:gdLst/>
            <a:ahLst/>
            <a:cxnLst>
              <a:cxn ang="0">
                <a:pos x="wd2" y="hd2"/>
              </a:cxn>
              <a:cxn ang="5400000">
                <a:pos x="wd2" y="hd2"/>
              </a:cxn>
              <a:cxn ang="10800000">
                <a:pos x="wd2" y="hd2"/>
              </a:cxn>
              <a:cxn ang="16200000">
                <a:pos x="wd2" y="hd2"/>
              </a:cxn>
            </a:cxnLst>
            <a:rect l="0" t="0" r="r" b="b"/>
            <a:pathLst>
              <a:path w="21600" h="21530" fill="norm" stroke="1" extrusionOk="0">
                <a:moveTo>
                  <a:pt x="15876" y="0"/>
                </a:moveTo>
                <a:cubicBezTo>
                  <a:pt x="17212" y="17"/>
                  <a:pt x="18762" y="668"/>
                  <a:pt x="20670" y="2257"/>
                </a:cubicBezTo>
                <a:lnTo>
                  <a:pt x="21600" y="3084"/>
                </a:lnTo>
                <a:lnTo>
                  <a:pt x="21600" y="21530"/>
                </a:lnTo>
                <a:lnTo>
                  <a:pt x="0" y="21530"/>
                </a:lnTo>
                <a:lnTo>
                  <a:pt x="0" y="10874"/>
                </a:lnTo>
                <a:cubicBezTo>
                  <a:pt x="8458" y="10874"/>
                  <a:pt x="10309" y="-70"/>
                  <a:pt x="15876" y="0"/>
                </a:cubicBezTo>
                <a:close/>
              </a:path>
            </a:pathLst>
          </a:custGeom>
          <a:solidFill>
            <a:srgbClr val="E3E0FF">
              <a:alpha val="80000"/>
            </a:srgbClr>
          </a:solidFill>
          <a:ln w="12700">
            <a:miter lim="400000"/>
          </a:ln>
        </p:spPr>
        <p:txBody>
          <a:bodyPr lIns="45718" tIns="45718" rIns="45718" bIns="45718" anchor="ctr"/>
          <a:lstStyle/>
          <a:p>
            <a:pPr algn="ctr">
              <a:defRPr>
                <a:solidFill>
                  <a:srgbClr val="FFFFFF"/>
                </a:solidFill>
              </a:defRPr>
            </a:pPr>
          </a:p>
        </p:txBody>
      </p:sp>
      <p:sp>
        <p:nvSpPr>
          <p:cNvPr id="605" name="Right Triangle 397"/>
          <p:cNvSpPr/>
          <p:nvPr/>
        </p:nvSpPr>
        <p:spPr>
          <a:xfrm rot="13500000">
            <a:off x="-265272" y="4918297"/>
            <a:ext cx="568293" cy="5682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FFFFFF">
              <a:alpha val="80000"/>
            </a:srgbClr>
          </a:solidFill>
          <a:ln w="12700">
            <a:miter lim="400000"/>
          </a:ln>
        </p:spPr>
        <p:txBody>
          <a:bodyPr lIns="45718" tIns="45718" rIns="45718" bIns="45718" anchor="ctr"/>
          <a:lstStyle/>
          <a:p>
            <a:pPr algn="ctr">
              <a:defRPr>
                <a:solidFill>
                  <a:srgbClr val="FFFFFF"/>
                </a:solidFill>
              </a:defRPr>
            </a:pPr>
          </a:p>
        </p:txBody>
      </p:sp>
      <p:grpSp>
        <p:nvGrpSpPr>
          <p:cNvPr id="635" name="Group 399"/>
          <p:cNvGrpSpPr/>
          <p:nvPr/>
        </p:nvGrpSpPr>
        <p:grpSpPr>
          <a:xfrm>
            <a:off x="-6217" y="-2"/>
            <a:ext cx="12214834" cy="6858005"/>
            <a:chOff x="-1" y="0"/>
            <a:chExt cx="12214832" cy="6858003"/>
          </a:xfrm>
        </p:grpSpPr>
        <p:sp>
          <p:nvSpPr>
            <p:cNvPr id="606" name="Straight Connector 400"/>
            <p:cNvSpPr/>
            <p:nvPr/>
          </p:nvSpPr>
          <p:spPr>
            <a:xfrm>
              <a:off x="-2" y="6686285"/>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07" name="Straight Connector 401"/>
            <p:cNvSpPr/>
            <p:nvPr/>
          </p:nvSpPr>
          <p:spPr>
            <a:xfrm flipH="1">
              <a:off x="621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08" name="Straight Connector 402"/>
            <p:cNvSpPr/>
            <p:nvPr/>
          </p:nvSpPr>
          <p:spPr>
            <a:xfrm flipH="1">
              <a:off x="1199947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09" name="Straight Connector 403"/>
            <p:cNvSpPr/>
            <p:nvPr/>
          </p:nvSpPr>
          <p:spPr>
            <a:xfrm flipH="1">
              <a:off x="19874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0" name="Straight Connector 404"/>
            <p:cNvSpPr/>
            <p:nvPr/>
          </p:nvSpPr>
          <p:spPr>
            <a:xfrm flipH="1">
              <a:off x="1198180"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1" name="Straight Connector 405"/>
            <p:cNvSpPr/>
            <p:nvPr/>
          </p:nvSpPr>
          <p:spPr>
            <a:xfrm flipH="1">
              <a:off x="2197618"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2" name="Straight Connector 406"/>
            <p:cNvSpPr/>
            <p:nvPr/>
          </p:nvSpPr>
          <p:spPr>
            <a:xfrm flipH="1">
              <a:off x="3197056"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3" name="Straight Connector 407"/>
            <p:cNvSpPr/>
            <p:nvPr/>
          </p:nvSpPr>
          <p:spPr>
            <a:xfrm flipH="1">
              <a:off x="4196494"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4" name="Straight Connector 408"/>
            <p:cNvSpPr/>
            <p:nvPr/>
          </p:nvSpPr>
          <p:spPr>
            <a:xfrm flipH="1">
              <a:off x="5195932"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5" name="Straight Connector 409"/>
            <p:cNvSpPr/>
            <p:nvPr/>
          </p:nvSpPr>
          <p:spPr>
            <a:xfrm flipH="1">
              <a:off x="6195371"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6" name="Straight Connector 410"/>
            <p:cNvSpPr/>
            <p:nvPr/>
          </p:nvSpPr>
          <p:spPr>
            <a:xfrm flipH="1">
              <a:off x="7194809"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7" name="Straight Connector 411"/>
            <p:cNvSpPr/>
            <p:nvPr/>
          </p:nvSpPr>
          <p:spPr>
            <a:xfrm flipH="1">
              <a:off x="8194247"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8" name="Straight Connector 412"/>
            <p:cNvSpPr/>
            <p:nvPr/>
          </p:nvSpPr>
          <p:spPr>
            <a:xfrm flipH="1">
              <a:off x="9193685"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19" name="Straight Connector 413"/>
            <p:cNvSpPr/>
            <p:nvPr/>
          </p:nvSpPr>
          <p:spPr>
            <a:xfrm flipH="1">
              <a:off x="1019312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0" name="Straight Connector 414"/>
            <p:cNvSpPr/>
            <p:nvPr/>
          </p:nvSpPr>
          <p:spPr>
            <a:xfrm flipH="1">
              <a:off x="1119256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1" name="Straight Connector 415"/>
            <p:cNvSpPr/>
            <p:nvPr/>
          </p:nvSpPr>
          <p:spPr>
            <a:xfrm flipH="1">
              <a:off x="12192003" y="-1"/>
              <a:ext cx="3" cy="685800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2" name="Straight Connector 416"/>
            <p:cNvSpPr/>
            <p:nvPr/>
          </p:nvSpPr>
          <p:spPr>
            <a:xfrm>
              <a:off x="6212" y="17171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3" name="Straight Connector 417"/>
            <p:cNvSpPr/>
            <p:nvPr/>
          </p:nvSpPr>
          <p:spPr>
            <a:xfrm>
              <a:off x="6212" y="72890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4" name="Straight Connector 418"/>
            <p:cNvSpPr/>
            <p:nvPr/>
          </p:nvSpPr>
          <p:spPr>
            <a:xfrm>
              <a:off x="6212" y="128609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5" name="Straight Connector 419"/>
            <p:cNvSpPr/>
            <p:nvPr/>
          </p:nvSpPr>
          <p:spPr>
            <a:xfrm>
              <a:off x="6212" y="184328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6" name="Straight Connector 420"/>
            <p:cNvSpPr/>
            <p:nvPr/>
          </p:nvSpPr>
          <p:spPr>
            <a:xfrm>
              <a:off x="6212" y="240047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7" name="Straight Connector 421"/>
            <p:cNvSpPr/>
            <p:nvPr/>
          </p:nvSpPr>
          <p:spPr>
            <a:xfrm>
              <a:off x="6212" y="2957666"/>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8" name="Straight Connector 422"/>
            <p:cNvSpPr/>
            <p:nvPr/>
          </p:nvSpPr>
          <p:spPr>
            <a:xfrm>
              <a:off x="6212" y="351485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29" name="Straight Connector 423"/>
            <p:cNvSpPr/>
            <p:nvPr/>
          </p:nvSpPr>
          <p:spPr>
            <a:xfrm>
              <a:off x="6212" y="407204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30" name="Straight Connector 424"/>
            <p:cNvSpPr/>
            <p:nvPr/>
          </p:nvSpPr>
          <p:spPr>
            <a:xfrm>
              <a:off x="6212" y="4629237"/>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31" name="Straight Connector 425"/>
            <p:cNvSpPr/>
            <p:nvPr/>
          </p:nvSpPr>
          <p:spPr>
            <a:xfrm>
              <a:off x="6212" y="518642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32" name="Straight Connector 426"/>
            <p:cNvSpPr/>
            <p:nvPr/>
          </p:nvSpPr>
          <p:spPr>
            <a:xfrm>
              <a:off x="6212" y="5743618"/>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33" name="Straight Connector 427"/>
            <p:cNvSpPr/>
            <p:nvPr/>
          </p:nvSpPr>
          <p:spPr>
            <a:xfrm>
              <a:off x="6212" y="6858001"/>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634" name="Straight Connector 428"/>
            <p:cNvSpPr/>
            <p:nvPr/>
          </p:nvSpPr>
          <p:spPr>
            <a:xfrm>
              <a:off x="22825" y="6248402"/>
              <a:ext cx="12192006" cy="3"/>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636" name="Title 1"/>
          <p:cNvSpPr txBox="1"/>
          <p:nvPr>
            <p:ph type="title"/>
          </p:nvPr>
        </p:nvSpPr>
        <p:spPr>
          <a:xfrm>
            <a:off x="453141" y="3673476"/>
            <a:ext cx="6542917" cy="2574926"/>
          </a:xfrm>
          <a:prstGeom prst="rect">
            <a:avLst/>
          </a:prstGeom>
        </p:spPr>
        <p:txBody>
          <a:bodyPr/>
          <a:lstStyle/>
          <a:p>
            <a:pPr>
              <a:defRPr sz="5400">
                <a:solidFill>
                  <a:srgbClr val="12154E"/>
                </a:solidFill>
              </a:defRPr>
            </a:pPr>
            <a:r>
              <a:t> 23 + 32 =</a:t>
            </a:r>
          </a:p>
          <a:p>
            <a:pPr>
              <a:defRPr sz="5400">
                <a:solidFill>
                  <a:srgbClr val="12154E"/>
                </a:solidFill>
              </a:defRPr>
            </a:pPr>
            <a:r>
              <a:t>28 +  35 = </a:t>
            </a:r>
          </a:p>
        </p:txBody>
      </p:sp>
      <p:pic>
        <p:nvPicPr>
          <p:cNvPr id="637" name="Picture 5" descr="Picture 5"/>
          <p:cNvPicPr>
            <a:picLocks noChangeAspect="1"/>
          </p:cNvPicPr>
          <p:nvPr/>
        </p:nvPicPr>
        <p:blipFill>
          <a:blip r:embed="rId2">
            <a:extLst/>
          </a:blip>
          <a:stretch>
            <a:fillRect/>
          </a:stretch>
        </p:blipFill>
        <p:spPr>
          <a:xfrm>
            <a:off x="7719392" y="363992"/>
            <a:ext cx="4108176" cy="2313391"/>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39" name="Picture 3" descr="Picture 3"/>
          <p:cNvPicPr>
            <a:picLocks noChangeAspect="1"/>
          </p:cNvPicPr>
          <p:nvPr/>
        </p:nvPicPr>
        <p:blipFill>
          <a:blip r:embed="rId2">
            <a:extLst/>
          </a:blip>
          <a:stretch>
            <a:fillRect/>
          </a:stretch>
        </p:blipFill>
        <p:spPr>
          <a:xfrm>
            <a:off x="1320800" y="719045"/>
            <a:ext cx="8768082" cy="4972871"/>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1" name="Picture 3" descr="Picture 3"/>
          <p:cNvPicPr>
            <a:picLocks noChangeAspect="1"/>
          </p:cNvPicPr>
          <p:nvPr/>
        </p:nvPicPr>
        <p:blipFill>
          <a:blip r:embed="rId2">
            <a:extLst/>
          </a:blip>
          <a:stretch>
            <a:fillRect/>
          </a:stretch>
        </p:blipFill>
        <p:spPr>
          <a:xfrm>
            <a:off x="1341119" y="772914"/>
            <a:ext cx="9438642" cy="5271533"/>
          </a:xfrm>
          <a:prstGeom prst="rect">
            <a:avLst/>
          </a:pr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3" name="Picture 3" descr="Picture 3"/>
          <p:cNvPicPr>
            <a:picLocks noChangeAspect="1"/>
          </p:cNvPicPr>
          <p:nvPr/>
        </p:nvPicPr>
        <p:blipFill>
          <a:blip r:embed="rId2">
            <a:extLst/>
          </a:blip>
          <a:stretch>
            <a:fillRect/>
          </a:stretch>
        </p:blipFill>
        <p:spPr>
          <a:xfrm>
            <a:off x="1391919" y="340864"/>
            <a:ext cx="9164323" cy="6013714"/>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5" name="Picture 3" descr="Picture 3"/>
          <p:cNvPicPr>
            <a:picLocks noChangeAspect="1"/>
          </p:cNvPicPr>
          <p:nvPr/>
        </p:nvPicPr>
        <p:blipFill>
          <a:blip r:embed="rId2">
            <a:extLst/>
          </a:blip>
          <a:stretch>
            <a:fillRect/>
          </a:stretch>
        </p:blipFill>
        <p:spPr>
          <a:xfrm>
            <a:off x="2184400" y="558171"/>
            <a:ext cx="10046897" cy="7633718"/>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7" name="Picture 3" descr="Picture 3"/>
          <p:cNvPicPr>
            <a:picLocks noChangeAspect="1"/>
          </p:cNvPicPr>
          <p:nvPr/>
        </p:nvPicPr>
        <p:blipFill>
          <a:blip r:embed="rId2">
            <a:extLst/>
          </a:blip>
          <a:stretch>
            <a:fillRect/>
          </a:stretch>
        </p:blipFill>
        <p:spPr>
          <a:xfrm>
            <a:off x="111760" y="335095"/>
            <a:ext cx="10749282" cy="5842369"/>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49" name="Picture 3" descr="Picture 3"/>
          <p:cNvPicPr>
            <a:picLocks noChangeAspect="1"/>
          </p:cNvPicPr>
          <p:nvPr/>
        </p:nvPicPr>
        <p:blipFill>
          <a:blip r:embed="rId2">
            <a:extLst/>
          </a:blip>
          <a:stretch>
            <a:fillRect/>
          </a:stretch>
        </p:blipFill>
        <p:spPr>
          <a:xfrm>
            <a:off x="91437" y="247206"/>
            <a:ext cx="10993124" cy="6048627"/>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1" name="Picture 3" descr="Picture 3"/>
          <p:cNvPicPr>
            <a:picLocks noChangeAspect="1"/>
          </p:cNvPicPr>
          <p:nvPr/>
        </p:nvPicPr>
        <p:blipFill>
          <a:blip r:embed="rId2">
            <a:extLst/>
          </a:blip>
          <a:stretch>
            <a:fillRect/>
          </a:stretch>
        </p:blipFill>
        <p:spPr>
          <a:xfrm>
            <a:off x="-475413" y="159052"/>
            <a:ext cx="11551923" cy="6383664"/>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3" name="Picture 3" descr="Picture 3"/>
          <p:cNvPicPr>
            <a:picLocks noChangeAspect="1"/>
          </p:cNvPicPr>
          <p:nvPr/>
        </p:nvPicPr>
        <p:blipFill>
          <a:blip r:embed="rId2">
            <a:extLst/>
          </a:blip>
          <a:stretch>
            <a:fillRect/>
          </a:stretch>
        </p:blipFill>
        <p:spPr>
          <a:xfrm>
            <a:off x="904238" y="506852"/>
            <a:ext cx="8107683" cy="6088135"/>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5" name="Picture 3" descr="Picture 3"/>
          <p:cNvPicPr>
            <a:picLocks noChangeAspect="1"/>
          </p:cNvPicPr>
          <p:nvPr/>
        </p:nvPicPr>
        <p:blipFill>
          <a:blip r:embed="rId2">
            <a:extLst/>
          </a:blip>
          <a:stretch>
            <a:fillRect/>
          </a:stretch>
        </p:blipFill>
        <p:spPr>
          <a:xfrm>
            <a:off x="213358" y="181288"/>
            <a:ext cx="10749283" cy="5936625"/>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7" name="Picture 3" descr="Picture 3"/>
          <p:cNvPicPr>
            <a:picLocks noChangeAspect="1"/>
          </p:cNvPicPr>
          <p:nvPr/>
        </p:nvPicPr>
        <p:blipFill>
          <a:blip r:embed="rId2">
            <a:extLst/>
          </a:blip>
          <a:stretch>
            <a:fillRect/>
          </a:stretch>
        </p:blipFill>
        <p:spPr>
          <a:xfrm>
            <a:off x="-132080" y="-1594"/>
            <a:ext cx="11765282" cy="6485268"/>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59" name="Picture 3" descr="Picture 3"/>
          <p:cNvPicPr>
            <a:picLocks noChangeAspect="1"/>
          </p:cNvPicPr>
          <p:nvPr/>
        </p:nvPicPr>
        <p:blipFill>
          <a:blip r:embed="rId2">
            <a:extLst/>
          </a:blip>
          <a:stretch>
            <a:fillRect/>
          </a:stretch>
        </p:blipFill>
        <p:spPr>
          <a:xfrm>
            <a:off x="-1630392" y="-837586"/>
            <a:ext cx="14460746" cy="7986833"/>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661" name="Picture 3" descr="Picture 3"/>
          <p:cNvPicPr>
            <a:picLocks noChangeAspect="1"/>
          </p:cNvPicPr>
          <p:nvPr/>
        </p:nvPicPr>
        <p:blipFill>
          <a:blip r:embed="rId2">
            <a:extLst/>
          </a:blip>
          <a:stretch>
            <a:fillRect/>
          </a:stretch>
        </p:blipFill>
        <p:spPr>
          <a:xfrm>
            <a:off x="-203200" y="191692"/>
            <a:ext cx="11419841" cy="6393335"/>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3" name="Double-click to edit"/>
          <p:cNvSpPr txBox="1"/>
          <p:nvPr>
            <p:ph type="title"/>
          </p:nvPr>
        </p:nvSpPr>
        <p:spPr>
          <a:xfrm>
            <a:off x="2210915" y="352012"/>
            <a:ext cx="7770170" cy="1325564"/>
          </a:xfrm>
          <a:prstGeom prst="rect">
            <a:avLst/>
          </a:prstGeom>
          <a:solidFill>
            <a:srgbClr val="ED7D31"/>
          </a:solidFill>
          <a:ln w="25400">
            <a:solidFill>
              <a:srgbClr val="AD5B24"/>
            </a:solidFill>
            <a:round/>
          </a:ln>
        </p:spPr>
        <p:txBody>
          <a:bodyPr/>
          <a:lstStyle>
            <a:lvl1pPr>
              <a:lnSpc>
                <a:spcPct val="100000"/>
              </a:lnSpc>
              <a:defRPr sz="6000">
                <a:solidFill>
                  <a:srgbClr val="FFFFFF"/>
                </a:solidFill>
                <a:latin typeface="Calibri"/>
                <a:ea typeface="Calibri"/>
                <a:cs typeface="Calibri"/>
                <a:sym typeface="Calibri"/>
              </a:defRPr>
            </a:lvl1pPr>
          </a:lstStyle>
          <a:p>
            <a:pPr/>
            <a:r>
              <a:t>The most important bit!</a:t>
            </a:r>
          </a:p>
        </p:txBody>
      </p:sp>
      <p:pic>
        <p:nvPicPr>
          <p:cNvPr id="664" name="Picture 3" descr="Picture 3"/>
          <p:cNvPicPr>
            <a:picLocks noChangeAspect="1"/>
          </p:cNvPicPr>
          <p:nvPr/>
        </p:nvPicPr>
        <p:blipFill>
          <a:blip r:embed="rId2">
            <a:extLst/>
          </a:blip>
          <a:srcRect l="17256" t="0" r="23115" b="0"/>
          <a:stretch>
            <a:fillRect/>
          </a:stretch>
        </p:blipFill>
        <p:spPr>
          <a:xfrm>
            <a:off x="9144641" y="3190687"/>
            <a:ext cx="1993852" cy="2232014"/>
          </a:xfrm>
          <a:prstGeom prst="rect">
            <a:avLst/>
          </a:prstGeom>
          <a:ln w="12700">
            <a:miter lim="400000"/>
          </a:ln>
        </p:spPr>
      </p:pic>
      <p:sp>
        <p:nvSpPr>
          <p:cNvPr id="665" name="We want our pupils to develop a love of Maths."/>
          <p:cNvSpPr txBox="1"/>
          <p:nvPr/>
        </p:nvSpPr>
        <p:spPr>
          <a:xfrm>
            <a:off x="1055660" y="2477740"/>
            <a:ext cx="10710088" cy="1461366"/>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marL="228600" indent="-228600">
              <a:lnSpc>
                <a:spcPct val="90000"/>
              </a:lnSpc>
              <a:spcBef>
                <a:spcPts val="1000"/>
              </a:spcBef>
              <a:buSzPct val="100000"/>
              <a:buFont typeface="Arial"/>
              <a:buChar char="•"/>
              <a:defRPr sz="5000">
                <a:latin typeface="Calibri"/>
                <a:ea typeface="Calibri"/>
                <a:cs typeface="Calibri"/>
                <a:sym typeface="Calibri"/>
              </a:defRPr>
            </a:lvl1pPr>
          </a:lstStyle>
          <a:p>
            <a:pPr/>
            <a:r>
              <a:t>We want our pupils to develop a love of Maths.</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Helvetica"/>
        <a:ea typeface="Helvetica"/>
        <a:cs typeface="Helvetica"/>
      </a:majorFont>
      <a:minorFont>
        <a:latin typeface="Avenir Next LT Pro"/>
        <a:ea typeface="Avenir Next LT Pro"/>
        <a:cs typeface="Avenir Next LT Pro"/>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Helvetica"/>
        <a:ea typeface="Helvetica"/>
        <a:cs typeface="Helvetica"/>
      </a:majorFont>
      <a:minorFont>
        <a:latin typeface="Avenir Next LT Pro"/>
        <a:ea typeface="Avenir Next LT Pro"/>
        <a:cs typeface="Avenir Next LT Pro"/>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venir Next LT Pro"/>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