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5"/>
  </p:notesMasterIdLst>
  <p:handoutMasterIdLst>
    <p:handoutMasterId r:id="rId46"/>
  </p:handoutMasterIdLst>
  <p:sldIdLst>
    <p:sldId id="256" r:id="rId5"/>
    <p:sldId id="257" r:id="rId6"/>
    <p:sldId id="258" r:id="rId7"/>
    <p:sldId id="260" r:id="rId8"/>
    <p:sldId id="261" r:id="rId9"/>
    <p:sldId id="262" r:id="rId10"/>
    <p:sldId id="263" r:id="rId11"/>
    <p:sldId id="264" r:id="rId12"/>
    <p:sldId id="287" r:id="rId13"/>
    <p:sldId id="278" r:id="rId14"/>
    <p:sldId id="283" r:id="rId15"/>
    <p:sldId id="266" r:id="rId16"/>
    <p:sldId id="267" r:id="rId17"/>
    <p:sldId id="284" r:id="rId18"/>
    <p:sldId id="286" r:id="rId19"/>
    <p:sldId id="268" r:id="rId20"/>
    <p:sldId id="290" r:id="rId21"/>
    <p:sldId id="271" r:id="rId22"/>
    <p:sldId id="285" r:id="rId23"/>
    <p:sldId id="288" r:id="rId24"/>
    <p:sldId id="273" r:id="rId25"/>
    <p:sldId id="292" r:id="rId26"/>
    <p:sldId id="289" r:id="rId27"/>
    <p:sldId id="293" r:id="rId28"/>
    <p:sldId id="280" r:id="rId29"/>
    <p:sldId id="281" r:id="rId30"/>
    <p:sldId id="269" r:id="rId31"/>
    <p:sldId id="294" r:id="rId32"/>
    <p:sldId id="275" r:id="rId33"/>
    <p:sldId id="297" r:id="rId34"/>
    <p:sldId id="298" r:id="rId35"/>
    <p:sldId id="296" r:id="rId36"/>
    <p:sldId id="300" r:id="rId37"/>
    <p:sldId id="299" r:id="rId38"/>
    <p:sldId id="302" r:id="rId39"/>
    <p:sldId id="301" r:id="rId40"/>
    <p:sldId id="303" r:id="rId41"/>
    <p:sldId id="274" r:id="rId42"/>
    <p:sldId id="304" r:id="rId43"/>
    <p:sldId id="277"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376751-1B35-4E69-9857-EF6D7DF5FF49}" v="2" dt="2024-01-15T14:56:30.9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p:cViewPr varScale="1">
        <p:scale>
          <a:sx n="114" d="100"/>
          <a:sy n="114" d="100"/>
        </p:scale>
        <p:origin x="414" y="102"/>
      </p:cViewPr>
      <p:guideLst>
        <p:guide orient="horz" pos="2160"/>
        <p:guide pos="384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viewProps" Target="viewProps.xml"/><Relationship Id="rId8" Type="http://schemas.openxmlformats.org/officeDocument/2006/relationships/slide" Target="slides/slide4.xml"/><Relationship Id="rId51"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handoutMaster" Target="handoutMasters/handoutMaster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Jenkins (IEH)" userId="ae3a07d3-7c51-4381-b786-d01af3331fdb" providerId="ADAL" clId="{00376751-1B35-4E69-9857-EF6D7DF5FF49}"/>
    <pc:docChg chg="modSld">
      <pc:chgData name="Laura Jenkins (IEH)" userId="ae3a07d3-7c51-4381-b786-d01af3331fdb" providerId="ADAL" clId="{00376751-1B35-4E69-9857-EF6D7DF5FF49}" dt="2024-01-15T14:58:00.358" v="18" actId="207"/>
      <pc:docMkLst>
        <pc:docMk/>
      </pc:docMkLst>
      <pc:sldChg chg="modSp mod">
        <pc:chgData name="Laura Jenkins (IEH)" userId="ae3a07d3-7c51-4381-b786-d01af3331fdb" providerId="ADAL" clId="{00376751-1B35-4E69-9857-EF6D7DF5FF49}" dt="2024-01-15T14:56:36.208" v="4" actId="207"/>
        <pc:sldMkLst>
          <pc:docMk/>
          <pc:sldMk cId="1555476919" sldId="262"/>
        </pc:sldMkLst>
        <pc:graphicFrameChg chg="mod modGraphic">
          <ac:chgData name="Laura Jenkins (IEH)" userId="ae3a07d3-7c51-4381-b786-d01af3331fdb" providerId="ADAL" clId="{00376751-1B35-4E69-9857-EF6D7DF5FF49}" dt="2024-01-15T14:56:36.208" v="4" actId="207"/>
          <ac:graphicFrameMkLst>
            <pc:docMk/>
            <pc:sldMk cId="1555476919" sldId="262"/>
            <ac:graphicFrameMk id="5" creationId="{B3A692E5-C7BB-E4B8-9883-4CE8BC8E2975}"/>
          </ac:graphicFrameMkLst>
        </pc:graphicFrameChg>
      </pc:sldChg>
      <pc:sldChg chg="modSp mod">
        <pc:chgData name="Laura Jenkins (IEH)" userId="ae3a07d3-7c51-4381-b786-d01af3331fdb" providerId="ADAL" clId="{00376751-1B35-4E69-9857-EF6D7DF5FF49}" dt="2024-01-15T14:56:55.799" v="8" actId="207"/>
        <pc:sldMkLst>
          <pc:docMk/>
          <pc:sldMk cId="3352796694" sldId="278"/>
        </pc:sldMkLst>
        <pc:graphicFrameChg chg="modGraphic">
          <ac:chgData name="Laura Jenkins (IEH)" userId="ae3a07d3-7c51-4381-b786-d01af3331fdb" providerId="ADAL" clId="{00376751-1B35-4E69-9857-EF6D7DF5FF49}" dt="2024-01-15T14:56:55.799" v="8" actId="207"/>
          <ac:graphicFrameMkLst>
            <pc:docMk/>
            <pc:sldMk cId="3352796694" sldId="278"/>
            <ac:graphicFrameMk id="5" creationId="{93A41CE7-1FC3-4E7B-9CFE-3811B351D338}"/>
          </ac:graphicFrameMkLst>
        </pc:graphicFrameChg>
      </pc:sldChg>
      <pc:sldChg chg="modSp mod">
        <pc:chgData name="Laura Jenkins (IEH)" userId="ae3a07d3-7c51-4381-b786-d01af3331fdb" providerId="ADAL" clId="{00376751-1B35-4E69-9857-EF6D7DF5FF49}" dt="2024-01-15T14:57:38.615" v="15" actId="207"/>
        <pc:sldMkLst>
          <pc:docMk/>
          <pc:sldMk cId="1358083068" sldId="299"/>
        </pc:sldMkLst>
        <pc:graphicFrameChg chg="modGraphic">
          <ac:chgData name="Laura Jenkins (IEH)" userId="ae3a07d3-7c51-4381-b786-d01af3331fdb" providerId="ADAL" clId="{00376751-1B35-4E69-9857-EF6D7DF5FF49}" dt="2024-01-15T14:57:38.615" v="15" actId="207"/>
          <ac:graphicFrameMkLst>
            <pc:docMk/>
            <pc:sldMk cId="1358083068" sldId="299"/>
            <ac:graphicFrameMk id="7" creationId="{B0784977-D55B-1414-6EE4-6C40364F6087}"/>
          </ac:graphicFrameMkLst>
        </pc:graphicFrameChg>
      </pc:sldChg>
      <pc:sldChg chg="modSp mod">
        <pc:chgData name="Laura Jenkins (IEH)" userId="ae3a07d3-7c51-4381-b786-d01af3331fdb" providerId="ADAL" clId="{00376751-1B35-4E69-9857-EF6D7DF5FF49}" dt="2024-01-15T14:57:28.143" v="11" actId="207"/>
        <pc:sldMkLst>
          <pc:docMk/>
          <pc:sldMk cId="116621243" sldId="300"/>
        </pc:sldMkLst>
        <pc:graphicFrameChg chg="modGraphic">
          <ac:chgData name="Laura Jenkins (IEH)" userId="ae3a07d3-7c51-4381-b786-d01af3331fdb" providerId="ADAL" clId="{00376751-1B35-4E69-9857-EF6D7DF5FF49}" dt="2024-01-15T14:57:28.143" v="11" actId="207"/>
          <ac:graphicFrameMkLst>
            <pc:docMk/>
            <pc:sldMk cId="116621243" sldId="300"/>
            <ac:graphicFrameMk id="7" creationId="{E97D911E-2A69-33E5-09A1-EFB867627DF1}"/>
          </ac:graphicFrameMkLst>
        </pc:graphicFrameChg>
      </pc:sldChg>
      <pc:sldChg chg="modSp mod">
        <pc:chgData name="Laura Jenkins (IEH)" userId="ae3a07d3-7c51-4381-b786-d01af3331fdb" providerId="ADAL" clId="{00376751-1B35-4E69-9857-EF6D7DF5FF49}" dt="2024-01-15T14:58:00.358" v="18" actId="207"/>
        <pc:sldMkLst>
          <pc:docMk/>
          <pc:sldMk cId="1046543968" sldId="303"/>
        </pc:sldMkLst>
        <pc:graphicFrameChg chg="modGraphic">
          <ac:chgData name="Laura Jenkins (IEH)" userId="ae3a07d3-7c51-4381-b786-d01af3331fdb" providerId="ADAL" clId="{00376751-1B35-4E69-9857-EF6D7DF5FF49}" dt="2024-01-15T14:58:00.358" v="18" actId="207"/>
          <ac:graphicFrameMkLst>
            <pc:docMk/>
            <pc:sldMk cId="1046543968" sldId="303"/>
            <ac:graphicFrameMk id="6" creationId="{FBB09140-F7A8-332C-B456-6E585C3EEBC7}"/>
          </ac:graphicFrameMkLst>
        </pc:graphicFrameChg>
      </pc:sldChg>
    </pc:docChg>
  </pc:docChgLst>
</pc:chgInfo>
</file>

<file path=ppt/diagrams/_rels/data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28331D4-98C8-42C5-95DD-F665E890F213}"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FFCF4073-B732-407C-AB93-60762EA38CA4}">
      <dgm:prSet/>
      <dgm:spPr/>
      <dgm:t>
        <a:bodyPr/>
        <a:lstStyle/>
        <a:p>
          <a:r>
            <a:rPr lang="en-GB" dirty="0">
              <a:solidFill>
                <a:schemeClr val="tx1"/>
              </a:solidFill>
            </a:rPr>
            <a:t>The Social Services and Well-being (Wales) Act received Royal Assent </a:t>
          </a:r>
          <a:br>
            <a:rPr lang="en-GB" dirty="0">
              <a:solidFill>
                <a:schemeClr val="tx1"/>
              </a:solidFill>
            </a:rPr>
          </a:br>
          <a:r>
            <a:rPr lang="en-GB" dirty="0">
              <a:solidFill>
                <a:schemeClr val="tx1"/>
              </a:solidFill>
            </a:rPr>
            <a:t>and became law on 1 May 2014</a:t>
          </a:r>
        </a:p>
      </dgm:t>
    </dgm:pt>
    <dgm:pt modelId="{5337219D-A4B9-4D1E-AAB9-8BFDE0E21014}" type="parTrans" cxnId="{ADDACC9E-76FD-4831-AA6D-C386AD9B44B4}">
      <dgm:prSet/>
      <dgm:spPr/>
      <dgm:t>
        <a:bodyPr/>
        <a:lstStyle/>
        <a:p>
          <a:endParaRPr lang="en-US"/>
        </a:p>
      </dgm:t>
    </dgm:pt>
    <dgm:pt modelId="{21B4CED9-091F-46C9-A6C2-F4F48C3A78B8}" type="sibTrans" cxnId="{ADDACC9E-76FD-4831-AA6D-C386AD9B44B4}">
      <dgm:prSet/>
      <dgm:spPr/>
      <dgm:t>
        <a:bodyPr/>
        <a:lstStyle/>
        <a:p>
          <a:endParaRPr lang="en-US"/>
        </a:p>
      </dgm:t>
    </dgm:pt>
    <dgm:pt modelId="{09B5E7CE-6B22-4E23-8D7D-7826E8A407F7}">
      <dgm:prSet/>
      <dgm:spPr/>
      <dgm:t>
        <a:bodyPr/>
        <a:lstStyle/>
        <a:p>
          <a:r>
            <a:rPr lang="en-GB" dirty="0">
              <a:solidFill>
                <a:schemeClr val="tx1"/>
              </a:solidFill>
            </a:rPr>
            <a:t>The Act was implemented in April 2016</a:t>
          </a:r>
          <a:endParaRPr lang="en-US" dirty="0">
            <a:solidFill>
              <a:schemeClr val="tx1"/>
            </a:solidFill>
          </a:endParaRPr>
        </a:p>
      </dgm:t>
    </dgm:pt>
    <dgm:pt modelId="{5FEC9EB6-A7A7-4458-BB53-7D19A4548B4F}" type="parTrans" cxnId="{54D668F3-A2C5-4959-9E23-9F5244030FC0}">
      <dgm:prSet/>
      <dgm:spPr/>
      <dgm:t>
        <a:bodyPr/>
        <a:lstStyle/>
        <a:p>
          <a:endParaRPr lang="en-US"/>
        </a:p>
      </dgm:t>
    </dgm:pt>
    <dgm:pt modelId="{799571E9-1D4A-44F0-BFA7-80FDE60084BB}" type="sibTrans" cxnId="{54D668F3-A2C5-4959-9E23-9F5244030FC0}">
      <dgm:prSet/>
      <dgm:spPr/>
      <dgm:t>
        <a:bodyPr/>
        <a:lstStyle/>
        <a:p>
          <a:endParaRPr lang="en-US"/>
        </a:p>
      </dgm:t>
    </dgm:pt>
    <dgm:pt modelId="{B4DF0FBA-2638-431D-94BE-B53C5B91656B}">
      <dgm:prSet/>
      <dgm:spPr/>
      <dgm:t>
        <a:bodyPr/>
        <a:lstStyle/>
        <a:p>
          <a:r>
            <a:rPr lang="en-GB" dirty="0">
              <a:solidFill>
                <a:schemeClr val="tx1"/>
              </a:solidFill>
            </a:rPr>
            <a:t>For the first time, social care legislation for Wales and England were separated </a:t>
          </a:r>
          <a:endParaRPr lang="en-US" dirty="0">
            <a:solidFill>
              <a:schemeClr val="tx1"/>
            </a:solidFill>
          </a:endParaRPr>
        </a:p>
      </dgm:t>
    </dgm:pt>
    <dgm:pt modelId="{CE7AA867-5DF0-46F6-985A-793ABA247BFF}" type="parTrans" cxnId="{7FA39926-E083-48BB-8BFB-45CF052C6412}">
      <dgm:prSet/>
      <dgm:spPr/>
      <dgm:t>
        <a:bodyPr/>
        <a:lstStyle/>
        <a:p>
          <a:endParaRPr lang="en-US"/>
        </a:p>
      </dgm:t>
    </dgm:pt>
    <dgm:pt modelId="{37A259D0-94CE-43D4-AAED-E40432619D3E}" type="sibTrans" cxnId="{7FA39926-E083-48BB-8BFB-45CF052C6412}">
      <dgm:prSet/>
      <dgm:spPr/>
      <dgm:t>
        <a:bodyPr/>
        <a:lstStyle/>
        <a:p>
          <a:endParaRPr lang="en-US"/>
        </a:p>
      </dgm:t>
    </dgm:pt>
    <dgm:pt modelId="{DE0931A0-2758-4EFC-8866-BF37456CF822}">
      <dgm:prSet/>
      <dgm:spPr/>
      <dgm:t>
        <a:bodyPr/>
        <a:lstStyle/>
        <a:p>
          <a:r>
            <a:rPr lang="en-GB" dirty="0">
              <a:solidFill>
                <a:schemeClr val="tx1"/>
              </a:solidFill>
            </a:rPr>
            <a:t>The main difference between them is that the Welsh Act applies to people in need of any age and their carers. The English Act is mainly confined to the needs of adults</a:t>
          </a:r>
          <a:endParaRPr lang="en-US" dirty="0">
            <a:solidFill>
              <a:schemeClr val="tx1"/>
            </a:solidFill>
          </a:endParaRPr>
        </a:p>
      </dgm:t>
    </dgm:pt>
    <dgm:pt modelId="{383BB1C3-3B0F-4653-BE2C-0AA3C0ABED35}" type="parTrans" cxnId="{A9F358F8-0382-4FF7-8D10-E433D02BADCB}">
      <dgm:prSet/>
      <dgm:spPr/>
      <dgm:t>
        <a:bodyPr/>
        <a:lstStyle/>
        <a:p>
          <a:endParaRPr lang="en-US"/>
        </a:p>
      </dgm:t>
    </dgm:pt>
    <dgm:pt modelId="{1E9CD309-10E8-4558-AAAE-292A3C93B745}" type="sibTrans" cxnId="{A9F358F8-0382-4FF7-8D10-E433D02BADCB}">
      <dgm:prSet/>
      <dgm:spPr/>
      <dgm:t>
        <a:bodyPr/>
        <a:lstStyle/>
        <a:p>
          <a:endParaRPr lang="en-US"/>
        </a:p>
      </dgm:t>
    </dgm:pt>
    <dgm:pt modelId="{0E54B2E2-9A73-4F02-BC12-C3A58781A6BF}" type="pres">
      <dgm:prSet presAssocID="{228331D4-98C8-42C5-95DD-F665E890F213}" presName="linear" presStyleCnt="0">
        <dgm:presLayoutVars>
          <dgm:animLvl val="lvl"/>
          <dgm:resizeHandles val="exact"/>
        </dgm:presLayoutVars>
      </dgm:prSet>
      <dgm:spPr/>
    </dgm:pt>
    <dgm:pt modelId="{11229EFD-6F3C-4E5B-B911-14926D2371E0}" type="pres">
      <dgm:prSet presAssocID="{FFCF4073-B732-407C-AB93-60762EA38CA4}" presName="parentText" presStyleLbl="node1" presStyleIdx="0" presStyleCnt="4">
        <dgm:presLayoutVars>
          <dgm:chMax val="0"/>
          <dgm:bulletEnabled val="1"/>
        </dgm:presLayoutVars>
      </dgm:prSet>
      <dgm:spPr/>
    </dgm:pt>
    <dgm:pt modelId="{3343F0CA-806F-42F5-8269-5B7BEC05B95E}" type="pres">
      <dgm:prSet presAssocID="{21B4CED9-091F-46C9-A6C2-F4F48C3A78B8}" presName="spacer" presStyleCnt="0"/>
      <dgm:spPr/>
    </dgm:pt>
    <dgm:pt modelId="{AE74EF67-EED2-4E38-93CF-5A1DC21ACAB7}" type="pres">
      <dgm:prSet presAssocID="{09B5E7CE-6B22-4E23-8D7D-7826E8A407F7}" presName="parentText" presStyleLbl="node1" presStyleIdx="1" presStyleCnt="4">
        <dgm:presLayoutVars>
          <dgm:chMax val="0"/>
          <dgm:bulletEnabled val="1"/>
        </dgm:presLayoutVars>
      </dgm:prSet>
      <dgm:spPr/>
    </dgm:pt>
    <dgm:pt modelId="{B235533B-14B0-46F8-B8A3-86E60E0F85AA}" type="pres">
      <dgm:prSet presAssocID="{799571E9-1D4A-44F0-BFA7-80FDE60084BB}" presName="spacer" presStyleCnt="0"/>
      <dgm:spPr/>
    </dgm:pt>
    <dgm:pt modelId="{A0E45232-FC38-4DF3-A90F-B10A4AB28309}" type="pres">
      <dgm:prSet presAssocID="{B4DF0FBA-2638-431D-94BE-B53C5B91656B}" presName="parentText" presStyleLbl="node1" presStyleIdx="2" presStyleCnt="4">
        <dgm:presLayoutVars>
          <dgm:chMax val="0"/>
          <dgm:bulletEnabled val="1"/>
        </dgm:presLayoutVars>
      </dgm:prSet>
      <dgm:spPr/>
    </dgm:pt>
    <dgm:pt modelId="{22BFAAB6-FC83-4BBA-8F05-C7F6C10C5349}" type="pres">
      <dgm:prSet presAssocID="{37A259D0-94CE-43D4-AAED-E40432619D3E}" presName="spacer" presStyleCnt="0"/>
      <dgm:spPr/>
    </dgm:pt>
    <dgm:pt modelId="{4C46D430-94AD-4089-A9AF-2563C39876D3}" type="pres">
      <dgm:prSet presAssocID="{DE0931A0-2758-4EFC-8866-BF37456CF822}" presName="parentText" presStyleLbl="node1" presStyleIdx="3" presStyleCnt="4">
        <dgm:presLayoutVars>
          <dgm:chMax val="0"/>
          <dgm:bulletEnabled val="1"/>
        </dgm:presLayoutVars>
      </dgm:prSet>
      <dgm:spPr/>
    </dgm:pt>
  </dgm:ptLst>
  <dgm:cxnLst>
    <dgm:cxn modelId="{7FA39926-E083-48BB-8BFB-45CF052C6412}" srcId="{228331D4-98C8-42C5-95DD-F665E890F213}" destId="{B4DF0FBA-2638-431D-94BE-B53C5B91656B}" srcOrd="2" destOrd="0" parTransId="{CE7AA867-5DF0-46F6-985A-793ABA247BFF}" sibTransId="{37A259D0-94CE-43D4-AAED-E40432619D3E}"/>
    <dgm:cxn modelId="{D6DBF869-4ECC-43B6-BDD4-C599EF261C15}" type="presOf" srcId="{09B5E7CE-6B22-4E23-8D7D-7826E8A407F7}" destId="{AE74EF67-EED2-4E38-93CF-5A1DC21ACAB7}" srcOrd="0" destOrd="0" presId="urn:microsoft.com/office/officeart/2005/8/layout/vList2"/>
    <dgm:cxn modelId="{ADDACC9E-76FD-4831-AA6D-C386AD9B44B4}" srcId="{228331D4-98C8-42C5-95DD-F665E890F213}" destId="{FFCF4073-B732-407C-AB93-60762EA38CA4}" srcOrd="0" destOrd="0" parTransId="{5337219D-A4B9-4D1E-AAB9-8BFDE0E21014}" sibTransId="{21B4CED9-091F-46C9-A6C2-F4F48C3A78B8}"/>
    <dgm:cxn modelId="{1235C0A6-B9E4-43B3-8348-ED003189A998}" type="presOf" srcId="{DE0931A0-2758-4EFC-8866-BF37456CF822}" destId="{4C46D430-94AD-4089-A9AF-2563C39876D3}" srcOrd="0" destOrd="0" presId="urn:microsoft.com/office/officeart/2005/8/layout/vList2"/>
    <dgm:cxn modelId="{2351D4C6-F908-4F2C-A09C-A0ABC0E1AC23}" type="presOf" srcId="{B4DF0FBA-2638-431D-94BE-B53C5B91656B}" destId="{A0E45232-FC38-4DF3-A90F-B10A4AB28309}" srcOrd="0" destOrd="0" presId="urn:microsoft.com/office/officeart/2005/8/layout/vList2"/>
    <dgm:cxn modelId="{639188D0-46B7-42E2-852A-3BE7B3143312}" type="presOf" srcId="{FFCF4073-B732-407C-AB93-60762EA38CA4}" destId="{11229EFD-6F3C-4E5B-B911-14926D2371E0}" srcOrd="0" destOrd="0" presId="urn:microsoft.com/office/officeart/2005/8/layout/vList2"/>
    <dgm:cxn modelId="{54D668F3-A2C5-4959-9E23-9F5244030FC0}" srcId="{228331D4-98C8-42C5-95DD-F665E890F213}" destId="{09B5E7CE-6B22-4E23-8D7D-7826E8A407F7}" srcOrd="1" destOrd="0" parTransId="{5FEC9EB6-A7A7-4458-BB53-7D19A4548B4F}" sibTransId="{799571E9-1D4A-44F0-BFA7-80FDE60084BB}"/>
    <dgm:cxn modelId="{A9F358F8-0382-4FF7-8D10-E433D02BADCB}" srcId="{228331D4-98C8-42C5-95DD-F665E890F213}" destId="{DE0931A0-2758-4EFC-8866-BF37456CF822}" srcOrd="3" destOrd="0" parTransId="{383BB1C3-3B0F-4653-BE2C-0AA3C0ABED35}" sibTransId="{1E9CD309-10E8-4558-AAAE-292A3C93B745}"/>
    <dgm:cxn modelId="{EEED99FF-E573-4019-BA8B-42E290C86A2A}" type="presOf" srcId="{228331D4-98C8-42C5-95DD-F665E890F213}" destId="{0E54B2E2-9A73-4F02-BC12-C3A58781A6BF}" srcOrd="0" destOrd="0" presId="urn:microsoft.com/office/officeart/2005/8/layout/vList2"/>
    <dgm:cxn modelId="{B7064AFE-DB07-4198-AD35-F069D70BCE57}" type="presParOf" srcId="{0E54B2E2-9A73-4F02-BC12-C3A58781A6BF}" destId="{11229EFD-6F3C-4E5B-B911-14926D2371E0}" srcOrd="0" destOrd="0" presId="urn:microsoft.com/office/officeart/2005/8/layout/vList2"/>
    <dgm:cxn modelId="{A6BCA883-B329-4486-A197-C0F47C4D3671}" type="presParOf" srcId="{0E54B2E2-9A73-4F02-BC12-C3A58781A6BF}" destId="{3343F0CA-806F-42F5-8269-5B7BEC05B95E}" srcOrd="1" destOrd="0" presId="urn:microsoft.com/office/officeart/2005/8/layout/vList2"/>
    <dgm:cxn modelId="{8D8079A5-3AA7-4321-A51D-A861281ACDDC}" type="presParOf" srcId="{0E54B2E2-9A73-4F02-BC12-C3A58781A6BF}" destId="{AE74EF67-EED2-4E38-93CF-5A1DC21ACAB7}" srcOrd="2" destOrd="0" presId="urn:microsoft.com/office/officeart/2005/8/layout/vList2"/>
    <dgm:cxn modelId="{36BCCE39-E3BF-44F0-805E-EB32B0BEC3FD}" type="presParOf" srcId="{0E54B2E2-9A73-4F02-BC12-C3A58781A6BF}" destId="{B235533B-14B0-46F8-B8A3-86E60E0F85AA}" srcOrd="3" destOrd="0" presId="urn:microsoft.com/office/officeart/2005/8/layout/vList2"/>
    <dgm:cxn modelId="{4013EAE6-D1E4-4224-8652-EDC306C1DB6C}" type="presParOf" srcId="{0E54B2E2-9A73-4F02-BC12-C3A58781A6BF}" destId="{A0E45232-FC38-4DF3-A90F-B10A4AB28309}" srcOrd="4" destOrd="0" presId="urn:microsoft.com/office/officeart/2005/8/layout/vList2"/>
    <dgm:cxn modelId="{3AC22711-0BD7-438A-AAF7-D960DC7D7B59}" type="presParOf" srcId="{0E54B2E2-9A73-4F02-BC12-C3A58781A6BF}" destId="{22BFAAB6-FC83-4BBA-8F05-C7F6C10C5349}" srcOrd="5" destOrd="0" presId="urn:microsoft.com/office/officeart/2005/8/layout/vList2"/>
    <dgm:cxn modelId="{291D5141-12CC-440F-AF9A-190825775792}" type="presParOf" srcId="{0E54B2E2-9A73-4F02-BC12-C3A58781A6BF}" destId="{4C46D430-94AD-4089-A9AF-2563C39876D3}"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A396F5D-4A52-44F3-814C-2B76AE3A7699}"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D922B00B-9101-46EA-823C-B5C6352BF072}">
      <dgm:prSet/>
      <dgm:spPr/>
      <dgm:t>
        <a:bodyPr/>
        <a:lstStyle/>
        <a:p>
          <a:r>
            <a:rPr lang="en-GB" baseline="0" dirty="0"/>
            <a:t>The Social Services and Well-being (Wales) Act changes the social services sector:</a:t>
          </a:r>
        </a:p>
      </dgm:t>
    </dgm:pt>
    <dgm:pt modelId="{5241F8F1-00D6-4184-8A24-FB0D5F8C8C91}" type="parTrans" cxnId="{11F11B29-FB0B-44E2-97D5-D59F42ED4688}">
      <dgm:prSet/>
      <dgm:spPr/>
      <dgm:t>
        <a:bodyPr/>
        <a:lstStyle/>
        <a:p>
          <a:endParaRPr lang="en-US"/>
        </a:p>
      </dgm:t>
    </dgm:pt>
    <dgm:pt modelId="{70F3472C-F083-4BFE-B24B-8E09D6F58622}" type="sibTrans" cxnId="{11F11B29-FB0B-44E2-97D5-D59F42ED4688}">
      <dgm:prSet/>
      <dgm:spPr/>
      <dgm:t>
        <a:bodyPr/>
        <a:lstStyle/>
        <a:p>
          <a:endParaRPr lang="en-US"/>
        </a:p>
      </dgm:t>
    </dgm:pt>
    <dgm:pt modelId="{F01F9ADE-C374-4E8B-9D90-BA7F9B052BC6}">
      <dgm:prSet/>
      <dgm:spPr/>
      <dgm:t>
        <a:bodyPr/>
        <a:lstStyle/>
        <a:p>
          <a:r>
            <a:rPr lang="en-GB" baseline="0"/>
            <a:t>People have control over what support they need, making decisions about their care and support as an equal partner</a:t>
          </a:r>
          <a:endParaRPr lang="en-US"/>
        </a:p>
      </dgm:t>
    </dgm:pt>
    <dgm:pt modelId="{625D4063-3443-4281-B6DE-A327EE687E60}" type="parTrans" cxnId="{1355B5C7-1857-4B1A-AF17-97C56B3C4668}">
      <dgm:prSet/>
      <dgm:spPr/>
      <dgm:t>
        <a:bodyPr/>
        <a:lstStyle/>
        <a:p>
          <a:endParaRPr lang="en-US"/>
        </a:p>
      </dgm:t>
    </dgm:pt>
    <dgm:pt modelId="{A095C829-2AD2-4449-BA93-B0C7D93F876F}" type="sibTrans" cxnId="{1355B5C7-1857-4B1A-AF17-97C56B3C4668}">
      <dgm:prSet/>
      <dgm:spPr/>
      <dgm:t>
        <a:bodyPr/>
        <a:lstStyle/>
        <a:p>
          <a:endParaRPr lang="en-US"/>
        </a:p>
      </dgm:t>
    </dgm:pt>
    <dgm:pt modelId="{2B247D86-0E1F-47BC-B0BF-53929EA106A9}">
      <dgm:prSet/>
      <dgm:spPr/>
      <dgm:t>
        <a:bodyPr/>
        <a:lstStyle/>
        <a:p>
          <a:r>
            <a:rPr lang="en-GB" baseline="0"/>
            <a:t>New proportionate assessment focuses on the individual</a:t>
          </a:r>
          <a:endParaRPr lang="en-US"/>
        </a:p>
      </dgm:t>
    </dgm:pt>
    <dgm:pt modelId="{2A8BE496-B15E-48FE-8361-0212309FF9B8}" type="parTrans" cxnId="{AE151E04-E02B-44E6-A008-4242853C1064}">
      <dgm:prSet/>
      <dgm:spPr/>
      <dgm:t>
        <a:bodyPr/>
        <a:lstStyle/>
        <a:p>
          <a:endParaRPr lang="en-US"/>
        </a:p>
      </dgm:t>
    </dgm:pt>
    <dgm:pt modelId="{EC8C47B6-F26D-4BA4-9BCB-22E38C403A4F}" type="sibTrans" cxnId="{AE151E04-E02B-44E6-A008-4242853C1064}">
      <dgm:prSet/>
      <dgm:spPr/>
      <dgm:t>
        <a:bodyPr/>
        <a:lstStyle/>
        <a:p>
          <a:endParaRPr lang="en-US"/>
        </a:p>
      </dgm:t>
    </dgm:pt>
    <dgm:pt modelId="{32C5C504-4531-45B9-AF5D-A40A1C868642}">
      <dgm:prSet/>
      <dgm:spPr/>
      <dgm:t>
        <a:bodyPr/>
        <a:lstStyle/>
        <a:p>
          <a:r>
            <a:rPr lang="en-GB" baseline="0"/>
            <a:t>Carers have an equal right to assessment for support to those who they care for</a:t>
          </a:r>
          <a:endParaRPr lang="en-US"/>
        </a:p>
      </dgm:t>
    </dgm:pt>
    <dgm:pt modelId="{90ED5D41-53FE-4796-9A8D-E2D32C8C7BA0}" type="parTrans" cxnId="{81D3BDAC-608B-49CB-A0CD-58BC75D8CC11}">
      <dgm:prSet/>
      <dgm:spPr/>
      <dgm:t>
        <a:bodyPr/>
        <a:lstStyle/>
        <a:p>
          <a:endParaRPr lang="en-US"/>
        </a:p>
      </dgm:t>
    </dgm:pt>
    <dgm:pt modelId="{1FDA6F3E-C526-4FE2-8937-A6A56E9B5CB3}" type="sibTrans" cxnId="{81D3BDAC-608B-49CB-A0CD-58BC75D8CC11}">
      <dgm:prSet/>
      <dgm:spPr/>
      <dgm:t>
        <a:bodyPr/>
        <a:lstStyle/>
        <a:p>
          <a:endParaRPr lang="en-US"/>
        </a:p>
      </dgm:t>
    </dgm:pt>
    <dgm:pt modelId="{67A6005B-32F0-4A94-917B-03BC98057FE2}">
      <dgm:prSet/>
      <dgm:spPr/>
      <dgm:t>
        <a:bodyPr/>
        <a:lstStyle/>
        <a:p>
          <a:r>
            <a:rPr lang="en-GB" baseline="0"/>
            <a:t>Easy access to information and advice is available to all</a:t>
          </a:r>
          <a:endParaRPr lang="en-US"/>
        </a:p>
      </dgm:t>
    </dgm:pt>
    <dgm:pt modelId="{B1431014-FFFE-4C4D-829E-CBD900288B55}" type="parTrans" cxnId="{8B7137DA-9D22-4F58-B481-0E6AD6F9A1E5}">
      <dgm:prSet/>
      <dgm:spPr/>
      <dgm:t>
        <a:bodyPr/>
        <a:lstStyle/>
        <a:p>
          <a:endParaRPr lang="en-US"/>
        </a:p>
      </dgm:t>
    </dgm:pt>
    <dgm:pt modelId="{9D78F989-8572-452B-9066-23BD3A38E0DC}" type="sibTrans" cxnId="{8B7137DA-9D22-4F58-B481-0E6AD6F9A1E5}">
      <dgm:prSet/>
      <dgm:spPr/>
      <dgm:t>
        <a:bodyPr/>
        <a:lstStyle/>
        <a:p>
          <a:endParaRPr lang="en-US"/>
        </a:p>
      </dgm:t>
    </dgm:pt>
    <dgm:pt modelId="{1E4DA4FB-1D78-4D47-B784-C2866A2718AE}">
      <dgm:prSet/>
      <dgm:spPr/>
      <dgm:t>
        <a:bodyPr/>
        <a:lstStyle/>
        <a:p>
          <a:r>
            <a:rPr lang="en-GB" baseline="0"/>
            <a:t>Powers to safeguard people are stronger</a:t>
          </a:r>
          <a:endParaRPr lang="en-US"/>
        </a:p>
      </dgm:t>
    </dgm:pt>
    <dgm:pt modelId="{4E891F50-C892-4509-BE98-607AACBD285C}" type="parTrans" cxnId="{32E27B95-B2E3-4581-8459-453AABC492E4}">
      <dgm:prSet/>
      <dgm:spPr/>
      <dgm:t>
        <a:bodyPr/>
        <a:lstStyle/>
        <a:p>
          <a:endParaRPr lang="en-US"/>
        </a:p>
      </dgm:t>
    </dgm:pt>
    <dgm:pt modelId="{51BC0653-65C3-4410-B4A8-14C2BF41F914}" type="sibTrans" cxnId="{32E27B95-B2E3-4581-8459-453AABC492E4}">
      <dgm:prSet/>
      <dgm:spPr/>
      <dgm:t>
        <a:bodyPr/>
        <a:lstStyle/>
        <a:p>
          <a:endParaRPr lang="en-US"/>
        </a:p>
      </dgm:t>
    </dgm:pt>
    <dgm:pt modelId="{51D5A232-5FEA-4E18-B43B-81AF3E404EA3}">
      <dgm:prSet/>
      <dgm:spPr/>
      <dgm:t>
        <a:bodyPr/>
        <a:lstStyle/>
        <a:p>
          <a:r>
            <a:rPr lang="en-GB" baseline="0"/>
            <a:t>A preventative approach to meeting care and support needs is practised</a:t>
          </a:r>
          <a:endParaRPr lang="en-US"/>
        </a:p>
      </dgm:t>
    </dgm:pt>
    <dgm:pt modelId="{730D8429-39E5-412E-824F-C484624BADA9}" type="parTrans" cxnId="{0FFBFF9D-A21B-44A9-9D56-A5AD32B7E3FF}">
      <dgm:prSet/>
      <dgm:spPr/>
      <dgm:t>
        <a:bodyPr/>
        <a:lstStyle/>
        <a:p>
          <a:endParaRPr lang="en-US"/>
        </a:p>
      </dgm:t>
    </dgm:pt>
    <dgm:pt modelId="{159D221A-56A7-4AD3-A317-42A87BA46A4A}" type="sibTrans" cxnId="{0FFBFF9D-A21B-44A9-9D56-A5AD32B7E3FF}">
      <dgm:prSet/>
      <dgm:spPr/>
      <dgm:t>
        <a:bodyPr/>
        <a:lstStyle/>
        <a:p>
          <a:endParaRPr lang="en-US"/>
        </a:p>
      </dgm:t>
    </dgm:pt>
    <dgm:pt modelId="{4536C903-FF4C-4AB5-953A-73ED29F150C3}">
      <dgm:prSet/>
      <dgm:spPr/>
      <dgm:t>
        <a:bodyPr/>
        <a:lstStyle/>
        <a:p>
          <a:r>
            <a:rPr lang="en-GB" baseline="0"/>
            <a:t>Local authorities and health boards come together in new statutory partnerships to drive integration, innovation and service change</a:t>
          </a:r>
          <a:endParaRPr lang="en-US"/>
        </a:p>
      </dgm:t>
    </dgm:pt>
    <dgm:pt modelId="{2045C467-800E-4A9C-BE42-5FEC65D51AB3}" type="parTrans" cxnId="{6D2D5D47-90FC-4236-AA33-BC209B5AC2F2}">
      <dgm:prSet/>
      <dgm:spPr/>
      <dgm:t>
        <a:bodyPr/>
        <a:lstStyle/>
        <a:p>
          <a:endParaRPr lang="en-US"/>
        </a:p>
      </dgm:t>
    </dgm:pt>
    <dgm:pt modelId="{CB1C55E7-0A19-4617-8A38-013C68ABD468}" type="sibTrans" cxnId="{6D2D5D47-90FC-4236-AA33-BC209B5AC2F2}">
      <dgm:prSet/>
      <dgm:spPr/>
      <dgm:t>
        <a:bodyPr/>
        <a:lstStyle/>
        <a:p>
          <a:endParaRPr lang="en-US"/>
        </a:p>
      </dgm:t>
    </dgm:pt>
    <dgm:pt modelId="{6F06BBB1-0D76-4276-8C8A-99F2447B0F2D}" type="pres">
      <dgm:prSet presAssocID="{AA396F5D-4A52-44F3-814C-2B76AE3A7699}" presName="vert0" presStyleCnt="0">
        <dgm:presLayoutVars>
          <dgm:dir/>
          <dgm:animOne val="branch"/>
          <dgm:animLvl val="lvl"/>
        </dgm:presLayoutVars>
      </dgm:prSet>
      <dgm:spPr/>
    </dgm:pt>
    <dgm:pt modelId="{C961A709-C2DB-42E7-8C89-AE55C033484E}" type="pres">
      <dgm:prSet presAssocID="{D922B00B-9101-46EA-823C-B5C6352BF072}" presName="thickLine" presStyleLbl="alignNode1" presStyleIdx="0" presStyleCnt="8"/>
      <dgm:spPr/>
    </dgm:pt>
    <dgm:pt modelId="{69C77DCB-59CC-464E-A194-3C9A9CFDE953}" type="pres">
      <dgm:prSet presAssocID="{D922B00B-9101-46EA-823C-B5C6352BF072}" presName="horz1" presStyleCnt="0"/>
      <dgm:spPr/>
    </dgm:pt>
    <dgm:pt modelId="{3AC85A3B-0368-4E43-A475-6E251AD4701C}" type="pres">
      <dgm:prSet presAssocID="{D922B00B-9101-46EA-823C-B5C6352BF072}" presName="tx1" presStyleLbl="revTx" presStyleIdx="0" presStyleCnt="8"/>
      <dgm:spPr/>
    </dgm:pt>
    <dgm:pt modelId="{B6543804-EC7A-47C1-A390-42855024BA3F}" type="pres">
      <dgm:prSet presAssocID="{D922B00B-9101-46EA-823C-B5C6352BF072}" presName="vert1" presStyleCnt="0"/>
      <dgm:spPr/>
    </dgm:pt>
    <dgm:pt modelId="{6C9AF0BD-CCF5-448E-A4E9-404CADDEFF24}" type="pres">
      <dgm:prSet presAssocID="{F01F9ADE-C374-4E8B-9D90-BA7F9B052BC6}" presName="thickLine" presStyleLbl="alignNode1" presStyleIdx="1" presStyleCnt="8"/>
      <dgm:spPr/>
    </dgm:pt>
    <dgm:pt modelId="{BC67DE1B-E79E-4F19-8358-192F3B0F75A7}" type="pres">
      <dgm:prSet presAssocID="{F01F9ADE-C374-4E8B-9D90-BA7F9B052BC6}" presName="horz1" presStyleCnt="0"/>
      <dgm:spPr/>
    </dgm:pt>
    <dgm:pt modelId="{329D232B-BD32-4B76-9C37-3B44BF34DF14}" type="pres">
      <dgm:prSet presAssocID="{F01F9ADE-C374-4E8B-9D90-BA7F9B052BC6}" presName="tx1" presStyleLbl="revTx" presStyleIdx="1" presStyleCnt="8"/>
      <dgm:spPr/>
    </dgm:pt>
    <dgm:pt modelId="{6B7DCB84-A12C-4DBB-9CF5-110EAB1E716C}" type="pres">
      <dgm:prSet presAssocID="{F01F9ADE-C374-4E8B-9D90-BA7F9B052BC6}" presName="vert1" presStyleCnt="0"/>
      <dgm:spPr/>
    </dgm:pt>
    <dgm:pt modelId="{8E80BE67-599E-403A-8A5A-09D2588453CB}" type="pres">
      <dgm:prSet presAssocID="{2B247D86-0E1F-47BC-B0BF-53929EA106A9}" presName="thickLine" presStyleLbl="alignNode1" presStyleIdx="2" presStyleCnt="8"/>
      <dgm:spPr/>
    </dgm:pt>
    <dgm:pt modelId="{7E55CF9A-5AF7-461E-AC08-7CF14BF9F26D}" type="pres">
      <dgm:prSet presAssocID="{2B247D86-0E1F-47BC-B0BF-53929EA106A9}" presName="horz1" presStyleCnt="0"/>
      <dgm:spPr/>
    </dgm:pt>
    <dgm:pt modelId="{3679B494-5606-489B-B408-638777CF17D9}" type="pres">
      <dgm:prSet presAssocID="{2B247D86-0E1F-47BC-B0BF-53929EA106A9}" presName="tx1" presStyleLbl="revTx" presStyleIdx="2" presStyleCnt="8"/>
      <dgm:spPr/>
    </dgm:pt>
    <dgm:pt modelId="{944E9FE5-D12A-4F4E-96A1-0BFE72534488}" type="pres">
      <dgm:prSet presAssocID="{2B247D86-0E1F-47BC-B0BF-53929EA106A9}" presName="vert1" presStyleCnt="0"/>
      <dgm:spPr/>
    </dgm:pt>
    <dgm:pt modelId="{B99B07CF-6118-4304-8D78-73855EC57D56}" type="pres">
      <dgm:prSet presAssocID="{32C5C504-4531-45B9-AF5D-A40A1C868642}" presName="thickLine" presStyleLbl="alignNode1" presStyleIdx="3" presStyleCnt="8"/>
      <dgm:spPr/>
    </dgm:pt>
    <dgm:pt modelId="{9E28F2C5-D547-4587-AED5-601999203C0F}" type="pres">
      <dgm:prSet presAssocID="{32C5C504-4531-45B9-AF5D-A40A1C868642}" presName="horz1" presStyleCnt="0"/>
      <dgm:spPr/>
    </dgm:pt>
    <dgm:pt modelId="{12D420DF-3585-4A28-9B0C-B88EA8150A54}" type="pres">
      <dgm:prSet presAssocID="{32C5C504-4531-45B9-AF5D-A40A1C868642}" presName="tx1" presStyleLbl="revTx" presStyleIdx="3" presStyleCnt="8"/>
      <dgm:spPr/>
    </dgm:pt>
    <dgm:pt modelId="{D47D662D-CA28-4805-9F8F-8AE4E4E03CB5}" type="pres">
      <dgm:prSet presAssocID="{32C5C504-4531-45B9-AF5D-A40A1C868642}" presName="vert1" presStyleCnt="0"/>
      <dgm:spPr/>
    </dgm:pt>
    <dgm:pt modelId="{66ACDBC8-27FD-4D2D-B655-6EAD3DBB8178}" type="pres">
      <dgm:prSet presAssocID="{67A6005B-32F0-4A94-917B-03BC98057FE2}" presName="thickLine" presStyleLbl="alignNode1" presStyleIdx="4" presStyleCnt="8"/>
      <dgm:spPr/>
    </dgm:pt>
    <dgm:pt modelId="{671755B0-AA7D-49D4-8659-8F7992D882D3}" type="pres">
      <dgm:prSet presAssocID="{67A6005B-32F0-4A94-917B-03BC98057FE2}" presName="horz1" presStyleCnt="0"/>
      <dgm:spPr/>
    </dgm:pt>
    <dgm:pt modelId="{E3EEEE86-1AA4-4D8D-839E-4176F6981A6C}" type="pres">
      <dgm:prSet presAssocID="{67A6005B-32F0-4A94-917B-03BC98057FE2}" presName="tx1" presStyleLbl="revTx" presStyleIdx="4" presStyleCnt="8"/>
      <dgm:spPr/>
    </dgm:pt>
    <dgm:pt modelId="{A362A01A-A9CF-4449-BD3C-65FA5AC90CCE}" type="pres">
      <dgm:prSet presAssocID="{67A6005B-32F0-4A94-917B-03BC98057FE2}" presName="vert1" presStyleCnt="0"/>
      <dgm:spPr/>
    </dgm:pt>
    <dgm:pt modelId="{0C10738D-CCAF-4A63-88C2-3B90B0744848}" type="pres">
      <dgm:prSet presAssocID="{1E4DA4FB-1D78-4D47-B784-C2866A2718AE}" presName="thickLine" presStyleLbl="alignNode1" presStyleIdx="5" presStyleCnt="8"/>
      <dgm:spPr/>
    </dgm:pt>
    <dgm:pt modelId="{657FD8E8-7B87-4396-B53E-D5ADE2E2CE76}" type="pres">
      <dgm:prSet presAssocID="{1E4DA4FB-1D78-4D47-B784-C2866A2718AE}" presName="horz1" presStyleCnt="0"/>
      <dgm:spPr/>
    </dgm:pt>
    <dgm:pt modelId="{7F6E7B57-C828-4058-85A0-16BF8F94CFFE}" type="pres">
      <dgm:prSet presAssocID="{1E4DA4FB-1D78-4D47-B784-C2866A2718AE}" presName="tx1" presStyleLbl="revTx" presStyleIdx="5" presStyleCnt="8"/>
      <dgm:spPr/>
    </dgm:pt>
    <dgm:pt modelId="{C63D0118-8B8B-4777-B048-FE1193A4827B}" type="pres">
      <dgm:prSet presAssocID="{1E4DA4FB-1D78-4D47-B784-C2866A2718AE}" presName="vert1" presStyleCnt="0"/>
      <dgm:spPr/>
    </dgm:pt>
    <dgm:pt modelId="{2937DFC2-59AA-4C4D-98D7-C3488715B442}" type="pres">
      <dgm:prSet presAssocID="{51D5A232-5FEA-4E18-B43B-81AF3E404EA3}" presName="thickLine" presStyleLbl="alignNode1" presStyleIdx="6" presStyleCnt="8"/>
      <dgm:spPr/>
    </dgm:pt>
    <dgm:pt modelId="{CBB75999-B9E1-4A43-ADF3-C14BCEA2685E}" type="pres">
      <dgm:prSet presAssocID="{51D5A232-5FEA-4E18-B43B-81AF3E404EA3}" presName="horz1" presStyleCnt="0"/>
      <dgm:spPr/>
    </dgm:pt>
    <dgm:pt modelId="{553F3A7A-AB5F-4FE7-875A-D49145DC03B8}" type="pres">
      <dgm:prSet presAssocID="{51D5A232-5FEA-4E18-B43B-81AF3E404EA3}" presName="tx1" presStyleLbl="revTx" presStyleIdx="6" presStyleCnt="8"/>
      <dgm:spPr/>
    </dgm:pt>
    <dgm:pt modelId="{1DC14EC4-EE78-4375-AE0D-085E8A090077}" type="pres">
      <dgm:prSet presAssocID="{51D5A232-5FEA-4E18-B43B-81AF3E404EA3}" presName="vert1" presStyleCnt="0"/>
      <dgm:spPr/>
    </dgm:pt>
    <dgm:pt modelId="{A40F8C34-27D1-4DF7-B7F8-ACE7C0A2F4C9}" type="pres">
      <dgm:prSet presAssocID="{4536C903-FF4C-4AB5-953A-73ED29F150C3}" presName="thickLine" presStyleLbl="alignNode1" presStyleIdx="7" presStyleCnt="8"/>
      <dgm:spPr/>
    </dgm:pt>
    <dgm:pt modelId="{92382B8D-0033-4B00-BB8C-4B1643D83723}" type="pres">
      <dgm:prSet presAssocID="{4536C903-FF4C-4AB5-953A-73ED29F150C3}" presName="horz1" presStyleCnt="0"/>
      <dgm:spPr/>
    </dgm:pt>
    <dgm:pt modelId="{91B9A77B-FF42-4E7F-9282-1D4A045041CE}" type="pres">
      <dgm:prSet presAssocID="{4536C903-FF4C-4AB5-953A-73ED29F150C3}" presName="tx1" presStyleLbl="revTx" presStyleIdx="7" presStyleCnt="8"/>
      <dgm:spPr/>
    </dgm:pt>
    <dgm:pt modelId="{346EC262-4CB7-43B1-B051-51862A0AACFC}" type="pres">
      <dgm:prSet presAssocID="{4536C903-FF4C-4AB5-953A-73ED29F150C3}" presName="vert1" presStyleCnt="0"/>
      <dgm:spPr/>
    </dgm:pt>
  </dgm:ptLst>
  <dgm:cxnLst>
    <dgm:cxn modelId="{AE151E04-E02B-44E6-A008-4242853C1064}" srcId="{AA396F5D-4A52-44F3-814C-2B76AE3A7699}" destId="{2B247D86-0E1F-47BC-B0BF-53929EA106A9}" srcOrd="2" destOrd="0" parTransId="{2A8BE496-B15E-48FE-8361-0212309FF9B8}" sibTransId="{EC8C47B6-F26D-4BA4-9BCB-22E38C403A4F}"/>
    <dgm:cxn modelId="{2098E20B-4471-4074-B1B1-EEB1B548E2AE}" type="presOf" srcId="{2B247D86-0E1F-47BC-B0BF-53929EA106A9}" destId="{3679B494-5606-489B-B408-638777CF17D9}" srcOrd="0" destOrd="0" presId="urn:microsoft.com/office/officeart/2008/layout/LinedList"/>
    <dgm:cxn modelId="{C5229312-E1E6-478C-8E80-C1DCAB12CE64}" type="presOf" srcId="{51D5A232-5FEA-4E18-B43B-81AF3E404EA3}" destId="{553F3A7A-AB5F-4FE7-875A-D49145DC03B8}" srcOrd="0" destOrd="0" presId="urn:microsoft.com/office/officeart/2008/layout/LinedList"/>
    <dgm:cxn modelId="{11F11B29-FB0B-44E2-97D5-D59F42ED4688}" srcId="{AA396F5D-4A52-44F3-814C-2B76AE3A7699}" destId="{D922B00B-9101-46EA-823C-B5C6352BF072}" srcOrd="0" destOrd="0" parTransId="{5241F8F1-00D6-4184-8A24-FB0D5F8C8C91}" sibTransId="{70F3472C-F083-4BFE-B24B-8E09D6F58622}"/>
    <dgm:cxn modelId="{E98F322C-84F1-4358-972C-2C1C6FD8B796}" type="presOf" srcId="{32C5C504-4531-45B9-AF5D-A40A1C868642}" destId="{12D420DF-3585-4A28-9B0C-B88EA8150A54}" srcOrd="0" destOrd="0" presId="urn:microsoft.com/office/officeart/2008/layout/LinedList"/>
    <dgm:cxn modelId="{0B15D966-D590-4FCF-90CE-9F8398F92946}" type="presOf" srcId="{D922B00B-9101-46EA-823C-B5C6352BF072}" destId="{3AC85A3B-0368-4E43-A475-6E251AD4701C}" srcOrd="0" destOrd="0" presId="urn:microsoft.com/office/officeart/2008/layout/LinedList"/>
    <dgm:cxn modelId="{6D2D5D47-90FC-4236-AA33-BC209B5AC2F2}" srcId="{AA396F5D-4A52-44F3-814C-2B76AE3A7699}" destId="{4536C903-FF4C-4AB5-953A-73ED29F150C3}" srcOrd="7" destOrd="0" parTransId="{2045C467-800E-4A9C-BE42-5FEC65D51AB3}" sibTransId="{CB1C55E7-0A19-4617-8A38-013C68ABD468}"/>
    <dgm:cxn modelId="{487CEB71-AD6C-4AE8-A945-12EA80C28D5E}" type="presOf" srcId="{67A6005B-32F0-4A94-917B-03BC98057FE2}" destId="{E3EEEE86-1AA4-4D8D-839E-4176F6981A6C}" srcOrd="0" destOrd="0" presId="urn:microsoft.com/office/officeart/2008/layout/LinedList"/>
    <dgm:cxn modelId="{32E27B95-B2E3-4581-8459-453AABC492E4}" srcId="{AA396F5D-4A52-44F3-814C-2B76AE3A7699}" destId="{1E4DA4FB-1D78-4D47-B784-C2866A2718AE}" srcOrd="5" destOrd="0" parTransId="{4E891F50-C892-4509-BE98-607AACBD285C}" sibTransId="{51BC0653-65C3-4410-B4A8-14C2BF41F914}"/>
    <dgm:cxn modelId="{0FFBFF9D-A21B-44A9-9D56-A5AD32B7E3FF}" srcId="{AA396F5D-4A52-44F3-814C-2B76AE3A7699}" destId="{51D5A232-5FEA-4E18-B43B-81AF3E404EA3}" srcOrd="6" destOrd="0" parTransId="{730D8429-39E5-412E-824F-C484624BADA9}" sibTransId="{159D221A-56A7-4AD3-A317-42A87BA46A4A}"/>
    <dgm:cxn modelId="{81D3BDAC-608B-49CB-A0CD-58BC75D8CC11}" srcId="{AA396F5D-4A52-44F3-814C-2B76AE3A7699}" destId="{32C5C504-4531-45B9-AF5D-A40A1C868642}" srcOrd="3" destOrd="0" parTransId="{90ED5D41-53FE-4796-9A8D-E2D32C8C7BA0}" sibTransId="{1FDA6F3E-C526-4FE2-8937-A6A56E9B5CB3}"/>
    <dgm:cxn modelId="{6509D7BC-0E40-4AC8-A09E-E92ADB62786A}" type="presOf" srcId="{1E4DA4FB-1D78-4D47-B784-C2866A2718AE}" destId="{7F6E7B57-C828-4058-85A0-16BF8F94CFFE}" srcOrd="0" destOrd="0" presId="urn:microsoft.com/office/officeart/2008/layout/LinedList"/>
    <dgm:cxn modelId="{1355B5C7-1857-4B1A-AF17-97C56B3C4668}" srcId="{AA396F5D-4A52-44F3-814C-2B76AE3A7699}" destId="{F01F9ADE-C374-4E8B-9D90-BA7F9B052BC6}" srcOrd="1" destOrd="0" parTransId="{625D4063-3443-4281-B6DE-A327EE687E60}" sibTransId="{A095C829-2AD2-4449-BA93-B0C7D93F876F}"/>
    <dgm:cxn modelId="{8B7137DA-9D22-4F58-B481-0E6AD6F9A1E5}" srcId="{AA396F5D-4A52-44F3-814C-2B76AE3A7699}" destId="{67A6005B-32F0-4A94-917B-03BC98057FE2}" srcOrd="4" destOrd="0" parTransId="{B1431014-FFFE-4C4D-829E-CBD900288B55}" sibTransId="{9D78F989-8572-452B-9066-23BD3A38E0DC}"/>
    <dgm:cxn modelId="{2AD936DB-79C3-4739-B4B5-F88095B31703}" type="presOf" srcId="{AA396F5D-4A52-44F3-814C-2B76AE3A7699}" destId="{6F06BBB1-0D76-4276-8C8A-99F2447B0F2D}" srcOrd="0" destOrd="0" presId="urn:microsoft.com/office/officeart/2008/layout/LinedList"/>
    <dgm:cxn modelId="{F8211FE4-7A07-4AC3-955D-AFDFF50E0844}" type="presOf" srcId="{F01F9ADE-C374-4E8B-9D90-BA7F9B052BC6}" destId="{329D232B-BD32-4B76-9C37-3B44BF34DF14}" srcOrd="0" destOrd="0" presId="urn:microsoft.com/office/officeart/2008/layout/LinedList"/>
    <dgm:cxn modelId="{542CE7E7-64F2-4BB3-BB8E-A4C74B82ED20}" type="presOf" srcId="{4536C903-FF4C-4AB5-953A-73ED29F150C3}" destId="{91B9A77B-FF42-4E7F-9282-1D4A045041CE}" srcOrd="0" destOrd="0" presId="urn:microsoft.com/office/officeart/2008/layout/LinedList"/>
    <dgm:cxn modelId="{C6C8F62E-8498-47CE-AD48-4CAD77FB7BD2}" type="presParOf" srcId="{6F06BBB1-0D76-4276-8C8A-99F2447B0F2D}" destId="{C961A709-C2DB-42E7-8C89-AE55C033484E}" srcOrd="0" destOrd="0" presId="urn:microsoft.com/office/officeart/2008/layout/LinedList"/>
    <dgm:cxn modelId="{C664BABD-5DC3-4F4B-B14B-2AC55AAA5CC3}" type="presParOf" srcId="{6F06BBB1-0D76-4276-8C8A-99F2447B0F2D}" destId="{69C77DCB-59CC-464E-A194-3C9A9CFDE953}" srcOrd="1" destOrd="0" presId="urn:microsoft.com/office/officeart/2008/layout/LinedList"/>
    <dgm:cxn modelId="{12D1B6C1-89F1-46B6-9C08-B507E587A86E}" type="presParOf" srcId="{69C77DCB-59CC-464E-A194-3C9A9CFDE953}" destId="{3AC85A3B-0368-4E43-A475-6E251AD4701C}" srcOrd="0" destOrd="0" presId="urn:microsoft.com/office/officeart/2008/layout/LinedList"/>
    <dgm:cxn modelId="{2243E87D-ACB6-454D-8F3A-CBA02651E778}" type="presParOf" srcId="{69C77DCB-59CC-464E-A194-3C9A9CFDE953}" destId="{B6543804-EC7A-47C1-A390-42855024BA3F}" srcOrd="1" destOrd="0" presId="urn:microsoft.com/office/officeart/2008/layout/LinedList"/>
    <dgm:cxn modelId="{B2ACF1DE-D392-4D38-B722-45012F818B8D}" type="presParOf" srcId="{6F06BBB1-0D76-4276-8C8A-99F2447B0F2D}" destId="{6C9AF0BD-CCF5-448E-A4E9-404CADDEFF24}" srcOrd="2" destOrd="0" presId="urn:microsoft.com/office/officeart/2008/layout/LinedList"/>
    <dgm:cxn modelId="{299C2654-579C-4640-8292-911BFD5DEF3F}" type="presParOf" srcId="{6F06BBB1-0D76-4276-8C8A-99F2447B0F2D}" destId="{BC67DE1B-E79E-4F19-8358-192F3B0F75A7}" srcOrd="3" destOrd="0" presId="urn:microsoft.com/office/officeart/2008/layout/LinedList"/>
    <dgm:cxn modelId="{6621FEAE-ACC6-4826-9CFF-134BE773A6B6}" type="presParOf" srcId="{BC67DE1B-E79E-4F19-8358-192F3B0F75A7}" destId="{329D232B-BD32-4B76-9C37-3B44BF34DF14}" srcOrd="0" destOrd="0" presId="urn:microsoft.com/office/officeart/2008/layout/LinedList"/>
    <dgm:cxn modelId="{668AD649-24BD-4454-986C-433D6EABDFD6}" type="presParOf" srcId="{BC67DE1B-E79E-4F19-8358-192F3B0F75A7}" destId="{6B7DCB84-A12C-4DBB-9CF5-110EAB1E716C}" srcOrd="1" destOrd="0" presId="urn:microsoft.com/office/officeart/2008/layout/LinedList"/>
    <dgm:cxn modelId="{C62A3D1C-7341-4635-8642-F562DF11C9D3}" type="presParOf" srcId="{6F06BBB1-0D76-4276-8C8A-99F2447B0F2D}" destId="{8E80BE67-599E-403A-8A5A-09D2588453CB}" srcOrd="4" destOrd="0" presId="urn:microsoft.com/office/officeart/2008/layout/LinedList"/>
    <dgm:cxn modelId="{64388848-B66D-46BC-B5B4-3B7319C634BD}" type="presParOf" srcId="{6F06BBB1-0D76-4276-8C8A-99F2447B0F2D}" destId="{7E55CF9A-5AF7-461E-AC08-7CF14BF9F26D}" srcOrd="5" destOrd="0" presId="urn:microsoft.com/office/officeart/2008/layout/LinedList"/>
    <dgm:cxn modelId="{389142BB-15EA-41B2-8AF8-614C7AF4A37B}" type="presParOf" srcId="{7E55CF9A-5AF7-461E-AC08-7CF14BF9F26D}" destId="{3679B494-5606-489B-B408-638777CF17D9}" srcOrd="0" destOrd="0" presId="urn:microsoft.com/office/officeart/2008/layout/LinedList"/>
    <dgm:cxn modelId="{0E8DEC05-B259-47D5-A33C-851C1BBF8939}" type="presParOf" srcId="{7E55CF9A-5AF7-461E-AC08-7CF14BF9F26D}" destId="{944E9FE5-D12A-4F4E-96A1-0BFE72534488}" srcOrd="1" destOrd="0" presId="urn:microsoft.com/office/officeart/2008/layout/LinedList"/>
    <dgm:cxn modelId="{BC5CE376-E742-49A1-B38D-9501C2B7423C}" type="presParOf" srcId="{6F06BBB1-0D76-4276-8C8A-99F2447B0F2D}" destId="{B99B07CF-6118-4304-8D78-73855EC57D56}" srcOrd="6" destOrd="0" presId="urn:microsoft.com/office/officeart/2008/layout/LinedList"/>
    <dgm:cxn modelId="{D6B2DDA0-AEFA-40DC-A5A3-38C3FE3485D6}" type="presParOf" srcId="{6F06BBB1-0D76-4276-8C8A-99F2447B0F2D}" destId="{9E28F2C5-D547-4587-AED5-601999203C0F}" srcOrd="7" destOrd="0" presId="urn:microsoft.com/office/officeart/2008/layout/LinedList"/>
    <dgm:cxn modelId="{25CE3890-ADAC-4ECB-A82F-89007738F7BB}" type="presParOf" srcId="{9E28F2C5-D547-4587-AED5-601999203C0F}" destId="{12D420DF-3585-4A28-9B0C-B88EA8150A54}" srcOrd="0" destOrd="0" presId="urn:microsoft.com/office/officeart/2008/layout/LinedList"/>
    <dgm:cxn modelId="{3A0E0713-299D-4318-9132-DE4C8B1173AB}" type="presParOf" srcId="{9E28F2C5-D547-4587-AED5-601999203C0F}" destId="{D47D662D-CA28-4805-9F8F-8AE4E4E03CB5}" srcOrd="1" destOrd="0" presId="urn:microsoft.com/office/officeart/2008/layout/LinedList"/>
    <dgm:cxn modelId="{5BA820B1-19A3-4379-992C-6EBD6E2595BD}" type="presParOf" srcId="{6F06BBB1-0D76-4276-8C8A-99F2447B0F2D}" destId="{66ACDBC8-27FD-4D2D-B655-6EAD3DBB8178}" srcOrd="8" destOrd="0" presId="urn:microsoft.com/office/officeart/2008/layout/LinedList"/>
    <dgm:cxn modelId="{8AB677AD-DAB2-4FB6-B7B4-89628A41EDD3}" type="presParOf" srcId="{6F06BBB1-0D76-4276-8C8A-99F2447B0F2D}" destId="{671755B0-AA7D-49D4-8659-8F7992D882D3}" srcOrd="9" destOrd="0" presId="urn:microsoft.com/office/officeart/2008/layout/LinedList"/>
    <dgm:cxn modelId="{9D294211-9E9D-4D31-9E00-7DE6E3036F76}" type="presParOf" srcId="{671755B0-AA7D-49D4-8659-8F7992D882D3}" destId="{E3EEEE86-1AA4-4D8D-839E-4176F6981A6C}" srcOrd="0" destOrd="0" presId="urn:microsoft.com/office/officeart/2008/layout/LinedList"/>
    <dgm:cxn modelId="{1D7C9644-ABC1-4D8A-BCB8-478BA97A2C46}" type="presParOf" srcId="{671755B0-AA7D-49D4-8659-8F7992D882D3}" destId="{A362A01A-A9CF-4449-BD3C-65FA5AC90CCE}" srcOrd="1" destOrd="0" presId="urn:microsoft.com/office/officeart/2008/layout/LinedList"/>
    <dgm:cxn modelId="{05C28BFB-FD9F-4B78-B372-7BD009F802AC}" type="presParOf" srcId="{6F06BBB1-0D76-4276-8C8A-99F2447B0F2D}" destId="{0C10738D-CCAF-4A63-88C2-3B90B0744848}" srcOrd="10" destOrd="0" presId="urn:microsoft.com/office/officeart/2008/layout/LinedList"/>
    <dgm:cxn modelId="{D78BD118-4B35-40F7-98D0-32C94F5442F2}" type="presParOf" srcId="{6F06BBB1-0D76-4276-8C8A-99F2447B0F2D}" destId="{657FD8E8-7B87-4396-B53E-D5ADE2E2CE76}" srcOrd="11" destOrd="0" presId="urn:microsoft.com/office/officeart/2008/layout/LinedList"/>
    <dgm:cxn modelId="{7BB493E2-3908-4294-9CDD-5B56CABE34AD}" type="presParOf" srcId="{657FD8E8-7B87-4396-B53E-D5ADE2E2CE76}" destId="{7F6E7B57-C828-4058-85A0-16BF8F94CFFE}" srcOrd="0" destOrd="0" presId="urn:microsoft.com/office/officeart/2008/layout/LinedList"/>
    <dgm:cxn modelId="{1B5F9AFF-F772-4C14-996A-2FD6B62B864D}" type="presParOf" srcId="{657FD8E8-7B87-4396-B53E-D5ADE2E2CE76}" destId="{C63D0118-8B8B-4777-B048-FE1193A4827B}" srcOrd="1" destOrd="0" presId="urn:microsoft.com/office/officeart/2008/layout/LinedList"/>
    <dgm:cxn modelId="{85DE2B40-B229-4052-A7AF-A4358506A957}" type="presParOf" srcId="{6F06BBB1-0D76-4276-8C8A-99F2447B0F2D}" destId="{2937DFC2-59AA-4C4D-98D7-C3488715B442}" srcOrd="12" destOrd="0" presId="urn:microsoft.com/office/officeart/2008/layout/LinedList"/>
    <dgm:cxn modelId="{0307C493-B713-4601-859E-A20BA926DDA5}" type="presParOf" srcId="{6F06BBB1-0D76-4276-8C8A-99F2447B0F2D}" destId="{CBB75999-B9E1-4A43-ADF3-C14BCEA2685E}" srcOrd="13" destOrd="0" presId="urn:microsoft.com/office/officeart/2008/layout/LinedList"/>
    <dgm:cxn modelId="{F74B1798-ED9E-49AA-837E-28B79177D9C5}" type="presParOf" srcId="{CBB75999-B9E1-4A43-ADF3-C14BCEA2685E}" destId="{553F3A7A-AB5F-4FE7-875A-D49145DC03B8}" srcOrd="0" destOrd="0" presId="urn:microsoft.com/office/officeart/2008/layout/LinedList"/>
    <dgm:cxn modelId="{17B6151A-A085-4BEC-A314-42E6C25EC0CD}" type="presParOf" srcId="{CBB75999-B9E1-4A43-ADF3-C14BCEA2685E}" destId="{1DC14EC4-EE78-4375-AE0D-085E8A090077}" srcOrd="1" destOrd="0" presId="urn:microsoft.com/office/officeart/2008/layout/LinedList"/>
    <dgm:cxn modelId="{7714FCFD-53BB-478E-8465-D03F47D3597F}" type="presParOf" srcId="{6F06BBB1-0D76-4276-8C8A-99F2447B0F2D}" destId="{A40F8C34-27D1-4DF7-B7F8-ACE7C0A2F4C9}" srcOrd="14" destOrd="0" presId="urn:microsoft.com/office/officeart/2008/layout/LinedList"/>
    <dgm:cxn modelId="{FC169E26-9EB6-4BD2-982B-EC7B8574AEA2}" type="presParOf" srcId="{6F06BBB1-0D76-4276-8C8A-99F2447B0F2D}" destId="{92382B8D-0033-4B00-BB8C-4B1643D83723}" srcOrd="15" destOrd="0" presId="urn:microsoft.com/office/officeart/2008/layout/LinedList"/>
    <dgm:cxn modelId="{54DA85D1-6C96-419D-B939-7DC2B1E0BCD2}" type="presParOf" srcId="{92382B8D-0033-4B00-BB8C-4B1643D83723}" destId="{91B9A77B-FF42-4E7F-9282-1D4A045041CE}" srcOrd="0" destOrd="0" presId="urn:microsoft.com/office/officeart/2008/layout/LinedList"/>
    <dgm:cxn modelId="{9640496D-2A74-4F3E-8CD1-63A190562601}" type="presParOf" srcId="{92382B8D-0033-4B00-BB8C-4B1643D83723}" destId="{346EC262-4CB7-43B1-B051-51862A0AACF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46C26A0-CAF2-4CE1-A783-1DEC09E1CC3F}"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3DB50BBE-712A-4E32-B71E-0DF2EDF3948D}">
      <dgm:prSet/>
      <dgm:spPr/>
      <dgm:t>
        <a:bodyPr/>
        <a:lstStyle/>
        <a:p>
          <a:r>
            <a:rPr lang="en-GB" dirty="0">
              <a:solidFill>
                <a:schemeClr val="tx1"/>
              </a:solidFill>
            </a:rPr>
            <a:t>The Act supports people who have care and support needs to achieve </a:t>
          </a:r>
          <a:r>
            <a:rPr lang="en-GB" b="1" dirty="0">
              <a:solidFill>
                <a:schemeClr val="tx1"/>
              </a:solidFill>
            </a:rPr>
            <a:t>well-being</a:t>
          </a:r>
          <a:endParaRPr lang="en-US" dirty="0">
            <a:solidFill>
              <a:schemeClr val="tx1"/>
            </a:solidFill>
          </a:endParaRPr>
        </a:p>
      </dgm:t>
    </dgm:pt>
    <dgm:pt modelId="{7F84203E-7D3F-4BFA-8E73-23098C3030E6}" type="parTrans" cxnId="{84524414-3DA0-444C-ACBB-51F8441EC13E}">
      <dgm:prSet/>
      <dgm:spPr/>
      <dgm:t>
        <a:bodyPr/>
        <a:lstStyle/>
        <a:p>
          <a:endParaRPr lang="en-US"/>
        </a:p>
      </dgm:t>
    </dgm:pt>
    <dgm:pt modelId="{9CDAE997-F234-4565-B8B1-256F4691EBC9}" type="sibTrans" cxnId="{84524414-3DA0-444C-ACBB-51F8441EC13E}">
      <dgm:prSet/>
      <dgm:spPr/>
      <dgm:t>
        <a:bodyPr/>
        <a:lstStyle/>
        <a:p>
          <a:endParaRPr lang="en-US"/>
        </a:p>
      </dgm:t>
    </dgm:pt>
    <dgm:pt modelId="{62640928-3A8E-47E2-AE66-A653F8D49396}">
      <dgm:prSet/>
      <dgm:spPr/>
      <dgm:t>
        <a:bodyPr/>
        <a:lstStyle/>
        <a:p>
          <a:r>
            <a:rPr lang="en-GB" b="1" dirty="0">
              <a:solidFill>
                <a:schemeClr val="tx1"/>
              </a:solidFill>
            </a:rPr>
            <a:t>People</a:t>
          </a:r>
          <a:r>
            <a:rPr lang="en-GB" dirty="0">
              <a:solidFill>
                <a:schemeClr val="tx1"/>
              </a:solidFill>
            </a:rPr>
            <a:t> are at the heart of the new system by giving them an equal say in the support they receive</a:t>
          </a:r>
          <a:endParaRPr lang="en-US" dirty="0">
            <a:solidFill>
              <a:schemeClr val="tx1"/>
            </a:solidFill>
          </a:endParaRPr>
        </a:p>
      </dgm:t>
    </dgm:pt>
    <dgm:pt modelId="{1E12DE89-132C-4C54-A146-B4E57B93F3EF}" type="parTrans" cxnId="{0D8BDCCC-4C79-4530-9E26-D700006F8731}">
      <dgm:prSet/>
      <dgm:spPr/>
      <dgm:t>
        <a:bodyPr/>
        <a:lstStyle/>
        <a:p>
          <a:endParaRPr lang="en-US"/>
        </a:p>
      </dgm:t>
    </dgm:pt>
    <dgm:pt modelId="{3E746C75-64F5-4B66-B671-1B1A9BE4EC5D}" type="sibTrans" cxnId="{0D8BDCCC-4C79-4530-9E26-D700006F8731}">
      <dgm:prSet/>
      <dgm:spPr/>
      <dgm:t>
        <a:bodyPr/>
        <a:lstStyle/>
        <a:p>
          <a:endParaRPr lang="en-US"/>
        </a:p>
      </dgm:t>
    </dgm:pt>
    <dgm:pt modelId="{A76F4206-4756-4256-B52C-1E9C6339EFA6}">
      <dgm:prSet/>
      <dgm:spPr/>
      <dgm:t>
        <a:bodyPr/>
        <a:lstStyle/>
        <a:p>
          <a:r>
            <a:rPr lang="en-GB" b="1" dirty="0">
              <a:solidFill>
                <a:schemeClr val="tx1"/>
              </a:solidFill>
            </a:rPr>
            <a:t>Partnership</a:t>
          </a:r>
          <a:r>
            <a:rPr lang="en-GB" dirty="0">
              <a:solidFill>
                <a:schemeClr val="tx1"/>
              </a:solidFill>
            </a:rPr>
            <a:t> and co-operation drives service delivery</a:t>
          </a:r>
          <a:endParaRPr lang="en-US" dirty="0">
            <a:solidFill>
              <a:schemeClr val="tx1"/>
            </a:solidFill>
          </a:endParaRPr>
        </a:p>
      </dgm:t>
    </dgm:pt>
    <dgm:pt modelId="{E4AB38D0-6141-408D-9357-D1CBA4A0DB95}" type="parTrans" cxnId="{B36C849F-0BC5-450D-B884-9C4FD3A8D1F5}">
      <dgm:prSet/>
      <dgm:spPr/>
      <dgm:t>
        <a:bodyPr/>
        <a:lstStyle/>
        <a:p>
          <a:endParaRPr lang="en-US"/>
        </a:p>
      </dgm:t>
    </dgm:pt>
    <dgm:pt modelId="{9FC5CE42-4F85-4700-9BE0-37128FF30BBE}" type="sibTrans" cxnId="{B36C849F-0BC5-450D-B884-9C4FD3A8D1F5}">
      <dgm:prSet/>
      <dgm:spPr/>
      <dgm:t>
        <a:bodyPr/>
        <a:lstStyle/>
        <a:p>
          <a:endParaRPr lang="en-US"/>
        </a:p>
      </dgm:t>
    </dgm:pt>
    <dgm:pt modelId="{9321561C-DFF8-49E7-92F8-F781F7020B93}">
      <dgm:prSet/>
      <dgm:spPr/>
      <dgm:t>
        <a:bodyPr/>
        <a:lstStyle/>
        <a:p>
          <a:r>
            <a:rPr lang="en-GB" dirty="0">
              <a:solidFill>
                <a:schemeClr val="tx1"/>
              </a:solidFill>
            </a:rPr>
            <a:t>Services will promote the </a:t>
          </a:r>
          <a:r>
            <a:rPr lang="en-GB" b="1" dirty="0">
              <a:solidFill>
                <a:schemeClr val="tx1"/>
              </a:solidFill>
            </a:rPr>
            <a:t>prevention</a:t>
          </a:r>
          <a:r>
            <a:rPr lang="en-GB" dirty="0">
              <a:solidFill>
                <a:schemeClr val="tx1"/>
              </a:solidFill>
            </a:rPr>
            <a:t> of escalating need and the right help is available at the right time</a:t>
          </a:r>
          <a:endParaRPr lang="en-US" dirty="0">
            <a:solidFill>
              <a:schemeClr val="tx1"/>
            </a:solidFill>
          </a:endParaRPr>
        </a:p>
      </dgm:t>
    </dgm:pt>
    <dgm:pt modelId="{53654883-0054-442A-B324-E39CA8AD46C3}" type="parTrans" cxnId="{917AF2BE-16AF-4323-93DC-943DBFA2D080}">
      <dgm:prSet/>
      <dgm:spPr/>
      <dgm:t>
        <a:bodyPr/>
        <a:lstStyle/>
        <a:p>
          <a:endParaRPr lang="en-US"/>
        </a:p>
      </dgm:t>
    </dgm:pt>
    <dgm:pt modelId="{2604AC96-8B04-4378-B969-6BB3A88A542B}" type="sibTrans" cxnId="{917AF2BE-16AF-4323-93DC-943DBFA2D080}">
      <dgm:prSet/>
      <dgm:spPr/>
      <dgm:t>
        <a:bodyPr/>
        <a:lstStyle/>
        <a:p>
          <a:endParaRPr lang="en-US"/>
        </a:p>
      </dgm:t>
    </dgm:pt>
    <dgm:pt modelId="{88AE0857-94BD-4DBC-A43B-B97086660D61}" type="pres">
      <dgm:prSet presAssocID="{646C26A0-CAF2-4CE1-A783-1DEC09E1CC3F}" presName="linear" presStyleCnt="0">
        <dgm:presLayoutVars>
          <dgm:animLvl val="lvl"/>
          <dgm:resizeHandles val="exact"/>
        </dgm:presLayoutVars>
      </dgm:prSet>
      <dgm:spPr/>
    </dgm:pt>
    <dgm:pt modelId="{A3C8AC44-0498-4812-BA2B-D559762B48CD}" type="pres">
      <dgm:prSet presAssocID="{3DB50BBE-712A-4E32-B71E-0DF2EDF3948D}" presName="parentText" presStyleLbl="node1" presStyleIdx="0" presStyleCnt="4">
        <dgm:presLayoutVars>
          <dgm:chMax val="0"/>
          <dgm:bulletEnabled val="1"/>
        </dgm:presLayoutVars>
      </dgm:prSet>
      <dgm:spPr/>
    </dgm:pt>
    <dgm:pt modelId="{3A4E0430-1F66-4B4A-8CED-219CD162A595}" type="pres">
      <dgm:prSet presAssocID="{9CDAE997-F234-4565-B8B1-256F4691EBC9}" presName="spacer" presStyleCnt="0"/>
      <dgm:spPr/>
    </dgm:pt>
    <dgm:pt modelId="{C4311C0F-0881-4F1A-A376-21B70A1060C7}" type="pres">
      <dgm:prSet presAssocID="{62640928-3A8E-47E2-AE66-A653F8D49396}" presName="parentText" presStyleLbl="node1" presStyleIdx="1" presStyleCnt="4">
        <dgm:presLayoutVars>
          <dgm:chMax val="0"/>
          <dgm:bulletEnabled val="1"/>
        </dgm:presLayoutVars>
      </dgm:prSet>
      <dgm:spPr/>
    </dgm:pt>
    <dgm:pt modelId="{01BDB4C9-168C-40BF-A8BD-6D95FF2DB3E7}" type="pres">
      <dgm:prSet presAssocID="{3E746C75-64F5-4B66-B671-1B1A9BE4EC5D}" presName="spacer" presStyleCnt="0"/>
      <dgm:spPr/>
    </dgm:pt>
    <dgm:pt modelId="{C917D00A-2779-4490-AA3A-E8120AB1A987}" type="pres">
      <dgm:prSet presAssocID="{A76F4206-4756-4256-B52C-1E9C6339EFA6}" presName="parentText" presStyleLbl="node1" presStyleIdx="2" presStyleCnt="4">
        <dgm:presLayoutVars>
          <dgm:chMax val="0"/>
          <dgm:bulletEnabled val="1"/>
        </dgm:presLayoutVars>
      </dgm:prSet>
      <dgm:spPr/>
    </dgm:pt>
    <dgm:pt modelId="{03EAEA0D-F015-4BB2-8E3A-7B1306D64EB9}" type="pres">
      <dgm:prSet presAssocID="{9FC5CE42-4F85-4700-9BE0-37128FF30BBE}" presName="spacer" presStyleCnt="0"/>
      <dgm:spPr/>
    </dgm:pt>
    <dgm:pt modelId="{EEAE6473-C0F8-4958-A751-E137032D228F}" type="pres">
      <dgm:prSet presAssocID="{9321561C-DFF8-49E7-92F8-F781F7020B93}" presName="parentText" presStyleLbl="node1" presStyleIdx="3" presStyleCnt="4" custLinFactNeighborY="15119">
        <dgm:presLayoutVars>
          <dgm:chMax val="0"/>
          <dgm:bulletEnabled val="1"/>
        </dgm:presLayoutVars>
      </dgm:prSet>
      <dgm:spPr/>
    </dgm:pt>
  </dgm:ptLst>
  <dgm:cxnLst>
    <dgm:cxn modelId="{84524414-3DA0-444C-ACBB-51F8441EC13E}" srcId="{646C26A0-CAF2-4CE1-A783-1DEC09E1CC3F}" destId="{3DB50BBE-712A-4E32-B71E-0DF2EDF3948D}" srcOrd="0" destOrd="0" parTransId="{7F84203E-7D3F-4BFA-8E73-23098C3030E6}" sibTransId="{9CDAE997-F234-4565-B8B1-256F4691EBC9}"/>
    <dgm:cxn modelId="{8FBAEF20-F88A-46FA-9B6C-61680F1C2E4D}" type="presOf" srcId="{A76F4206-4756-4256-B52C-1E9C6339EFA6}" destId="{C917D00A-2779-4490-AA3A-E8120AB1A987}" srcOrd="0" destOrd="0" presId="urn:microsoft.com/office/officeart/2005/8/layout/vList2"/>
    <dgm:cxn modelId="{39E28176-E4DD-493A-BCD8-DF397B099A7D}" type="presOf" srcId="{646C26A0-CAF2-4CE1-A783-1DEC09E1CC3F}" destId="{88AE0857-94BD-4DBC-A43B-B97086660D61}" srcOrd="0" destOrd="0" presId="urn:microsoft.com/office/officeart/2005/8/layout/vList2"/>
    <dgm:cxn modelId="{7F8C9176-27CD-4971-877E-2E82BBD38F49}" type="presOf" srcId="{9321561C-DFF8-49E7-92F8-F781F7020B93}" destId="{EEAE6473-C0F8-4958-A751-E137032D228F}" srcOrd="0" destOrd="0" presId="urn:microsoft.com/office/officeart/2005/8/layout/vList2"/>
    <dgm:cxn modelId="{19550D91-4C99-4219-B02D-BBE9F594AB80}" type="presOf" srcId="{62640928-3A8E-47E2-AE66-A653F8D49396}" destId="{C4311C0F-0881-4F1A-A376-21B70A1060C7}" srcOrd="0" destOrd="0" presId="urn:microsoft.com/office/officeart/2005/8/layout/vList2"/>
    <dgm:cxn modelId="{B36C849F-0BC5-450D-B884-9C4FD3A8D1F5}" srcId="{646C26A0-CAF2-4CE1-A783-1DEC09E1CC3F}" destId="{A76F4206-4756-4256-B52C-1E9C6339EFA6}" srcOrd="2" destOrd="0" parTransId="{E4AB38D0-6141-408D-9357-D1CBA4A0DB95}" sibTransId="{9FC5CE42-4F85-4700-9BE0-37128FF30BBE}"/>
    <dgm:cxn modelId="{B856E2BB-7E89-4139-8BF8-122C38BE7FB4}" type="presOf" srcId="{3DB50BBE-712A-4E32-B71E-0DF2EDF3948D}" destId="{A3C8AC44-0498-4812-BA2B-D559762B48CD}" srcOrd="0" destOrd="0" presId="urn:microsoft.com/office/officeart/2005/8/layout/vList2"/>
    <dgm:cxn modelId="{917AF2BE-16AF-4323-93DC-943DBFA2D080}" srcId="{646C26A0-CAF2-4CE1-A783-1DEC09E1CC3F}" destId="{9321561C-DFF8-49E7-92F8-F781F7020B93}" srcOrd="3" destOrd="0" parTransId="{53654883-0054-442A-B324-E39CA8AD46C3}" sibTransId="{2604AC96-8B04-4378-B969-6BB3A88A542B}"/>
    <dgm:cxn modelId="{0D8BDCCC-4C79-4530-9E26-D700006F8731}" srcId="{646C26A0-CAF2-4CE1-A783-1DEC09E1CC3F}" destId="{62640928-3A8E-47E2-AE66-A653F8D49396}" srcOrd="1" destOrd="0" parTransId="{1E12DE89-132C-4C54-A146-B4E57B93F3EF}" sibTransId="{3E746C75-64F5-4B66-B671-1B1A9BE4EC5D}"/>
    <dgm:cxn modelId="{45E63DCA-9F0C-4AA4-A115-8337E2495FB9}" type="presParOf" srcId="{88AE0857-94BD-4DBC-A43B-B97086660D61}" destId="{A3C8AC44-0498-4812-BA2B-D559762B48CD}" srcOrd="0" destOrd="0" presId="urn:microsoft.com/office/officeart/2005/8/layout/vList2"/>
    <dgm:cxn modelId="{39656E41-008B-4F68-B983-43D6638F5CF9}" type="presParOf" srcId="{88AE0857-94BD-4DBC-A43B-B97086660D61}" destId="{3A4E0430-1F66-4B4A-8CED-219CD162A595}" srcOrd="1" destOrd="0" presId="urn:microsoft.com/office/officeart/2005/8/layout/vList2"/>
    <dgm:cxn modelId="{545805DC-CD26-46EF-AC3D-8CF2736C49D9}" type="presParOf" srcId="{88AE0857-94BD-4DBC-A43B-B97086660D61}" destId="{C4311C0F-0881-4F1A-A376-21B70A1060C7}" srcOrd="2" destOrd="0" presId="urn:microsoft.com/office/officeart/2005/8/layout/vList2"/>
    <dgm:cxn modelId="{DEC85EB5-5744-483E-85C8-4D6E246C35F9}" type="presParOf" srcId="{88AE0857-94BD-4DBC-A43B-B97086660D61}" destId="{01BDB4C9-168C-40BF-A8BD-6D95FF2DB3E7}" srcOrd="3" destOrd="0" presId="urn:microsoft.com/office/officeart/2005/8/layout/vList2"/>
    <dgm:cxn modelId="{5CFAD6BA-2A4B-41DF-B4E2-51B770002BCD}" type="presParOf" srcId="{88AE0857-94BD-4DBC-A43B-B97086660D61}" destId="{C917D00A-2779-4490-AA3A-E8120AB1A987}" srcOrd="4" destOrd="0" presId="urn:microsoft.com/office/officeart/2005/8/layout/vList2"/>
    <dgm:cxn modelId="{7B7B42E3-9FA1-4212-A07A-628427B74493}" type="presParOf" srcId="{88AE0857-94BD-4DBC-A43B-B97086660D61}" destId="{03EAEA0D-F015-4BB2-8E3A-7B1306D64EB9}" srcOrd="5" destOrd="0" presId="urn:microsoft.com/office/officeart/2005/8/layout/vList2"/>
    <dgm:cxn modelId="{95216297-150B-440B-8BE5-98A7DF6341C9}" type="presParOf" srcId="{88AE0857-94BD-4DBC-A43B-B97086660D61}" destId="{EEAE6473-C0F8-4958-A751-E137032D228F}"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30EEB35-ACC0-42DE-B448-AF58B509B17B}" type="doc">
      <dgm:prSet loTypeId="urn:microsoft.com/office/officeart/2005/8/layout/hProcess3" loCatId="process" qsTypeId="urn:microsoft.com/office/officeart/2005/8/quickstyle/3d1" qsCatId="3D" csTypeId="urn:microsoft.com/office/officeart/2005/8/colors/colorful5" csCatId="colorful" phldr="1"/>
      <dgm:spPr/>
      <dgm:t>
        <a:bodyPr/>
        <a:lstStyle/>
        <a:p>
          <a:endParaRPr lang="en-GB"/>
        </a:p>
      </dgm:t>
    </dgm:pt>
    <dgm:pt modelId="{6AF48E87-6D36-490F-991F-E925A9D1528F}">
      <dgm:prSet phldrT="[Text]" custT="1"/>
      <dgm:spPr/>
      <dgm:t>
        <a:bodyPr/>
        <a:lstStyle/>
        <a:p>
          <a:r>
            <a:rPr lang="en-GB" sz="2400" b="1">
              <a:latin typeface="Speak Pro" panose="020B0504020101020102" pitchFamily="34" charset="0"/>
              <a:cs typeface="Arial" panose="020B0604020202020204" pitchFamily="34" charset="0"/>
            </a:rPr>
            <a:t>Preventative</a:t>
          </a:r>
          <a:endParaRPr lang="en-GB" sz="2400" b="1" dirty="0">
            <a:latin typeface="Speak Pro" panose="020B0504020101020102" pitchFamily="34" charset="0"/>
            <a:cs typeface="Arial" panose="020B0604020202020204" pitchFamily="34" charset="0"/>
          </a:endParaRPr>
        </a:p>
      </dgm:t>
    </dgm:pt>
    <dgm:pt modelId="{8C341402-83CF-43B1-8A4F-7F8AD7BBE90B}" type="parTrans" cxnId="{31178FCE-59C6-4D15-BA0B-E66928FF63BA}">
      <dgm:prSet/>
      <dgm:spPr/>
      <dgm:t>
        <a:bodyPr/>
        <a:lstStyle/>
        <a:p>
          <a:endParaRPr lang="en-GB"/>
        </a:p>
      </dgm:t>
    </dgm:pt>
    <dgm:pt modelId="{5FFC856C-84D4-4752-B0DE-EEF33135DFED}" type="sibTrans" cxnId="{31178FCE-59C6-4D15-BA0B-E66928FF63BA}">
      <dgm:prSet/>
      <dgm:spPr/>
      <dgm:t>
        <a:bodyPr/>
        <a:lstStyle/>
        <a:p>
          <a:endParaRPr lang="en-GB"/>
        </a:p>
      </dgm:t>
    </dgm:pt>
    <dgm:pt modelId="{341D1853-F8D1-42C5-922A-39A635437458}">
      <dgm:prSet phldrT="[Text]" custT="1"/>
      <dgm:spPr/>
      <dgm:t>
        <a:bodyPr/>
        <a:lstStyle/>
        <a:p>
          <a:r>
            <a:rPr lang="en-GB" sz="2400" b="1">
              <a:latin typeface="Speak Pro" panose="020B0504020101020102" pitchFamily="34" charset="0"/>
              <a:cs typeface="Arial" panose="020B0604020202020204" pitchFamily="34" charset="0"/>
            </a:rPr>
            <a:t>Intensive</a:t>
          </a:r>
          <a:endParaRPr lang="en-GB" sz="2400" b="1" dirty="0">
            <a:latin typeface="Speak Pro" panose="020B0504020101020102" pitchFamily="34" charset="0"/>
            <a:cs typeface="Arial" panose="020B0604020202020204" pitchFamily="34" charset="0"/>
          </a:endParaRPr>
        </a:p>
      </dgm:t>
    </dgm:pt>
    <dgm:pt modelId="{48EF32F9-A5FB-42FF-9068-7F09CD6C3013}" type="parTrans" cxnId="{0BAD1CCA-844C-4165-8D9A-EF19A7AA8B0C}">
      <dgm:prSet/>
      <dgm:spPr/>
      <dgm:t>
        <a:bodyPr/>
        <a:lstStyle/>
        <a:p>
          <a:endParaRPr lang="en-GB"/>
        </a:p>
      </dgm:t>
    </dgm:pt>
    <dgm:pt modelId="{5CC24A0F-5E2F-4821-B150-B1B033CE0048}" type="sibTrans" cxnId="{0BAD1CCA-844C-4165-8D9A-EF19A7AA8B0C}">
      <dgm:prSet/>
      <dgm:spPr/>
      <dgm:t>
        <a:bodyPr/>
        <a:lstStyle/>
        <a:p>
          <a:endParaRPr lang="en-GB"/>
        </a:p>
      </dgm:t>
    </dgm:pt>
    <dgm:pt modelId="{E5835E4B-BF71-4298-92BA-CA9C2B321752}" type="pres">
      <dgm:prSet presAssocID="{930EEB35-ACC0-42DE-B448-AF58B509B17B}" presName="Name0" presStyleCnt="0">
        <dgm:presLayoutVars>
          <dgm:dir/>
          <dgm:animLvl val="lvl"/>
          <dgm:resizeHandles val="exact"/>
        </dgm:presLayoutVars>
      </dgm:prSet>
      <dgm:spPr/>
    </dgm:pt>
    <dgm:pt modelId="{DE01DBF1-F002-428F-B255-AC123F10682C}" type="pres">
      <dgm:prSet presAssocID="{930EEB35-ACC0-42DE-B448-AF58B509B17B}" presName="dummy" presStyleCnt="0"/>
      <dgm:spPr/>
    </dgm:pt>
    <dgm:pt modelId="{ED860392-1EC1-4A5B-85EA-C72727040BC4}" type="pres">
      <dgm:prSet presAssocID="{930EEB35-ACC0-42DE-B448-AF58B509B17B}" presName="linH" presStyleCnt="0"/>
      <dgm:spPr/>
    </dgm:pt>
    <dgm:pt modelId="{13ED9475-9706-4A91-ABE7-5D486E28BCE3}" type="pres">
      <dgm:prSet presAssocID="{930EEB35-ACC0-42DE-B448-AF58B509B17B}" presName="padding1" presStyleCnt="0"/>
      <dgm:spPr/>
    </dgm:pt>
    <dgm:pt modelId="{CC88D72E-3190-4FE1-AC4C-354D39D04FBA}" type="pres">
      <dgm:prSet presAssocID="{6AF48E87-6D36-490F-991F-E925A9D1528F}" presName="linV" presStyleCnt="0"/>
      <dgm:spPr/>
    </dgm:pt>
    <dgm:pt modelId="{31868BEE-7FCD-4827-BA0F-74B5E3BF00A6}" type="pres">
      <dgm:prSet presAssocID="{6AF48E87-6D36-490F-991F-E925A9D1528F}" presName="spVertical1" presStyleCnt="0"/>
      <dgm:spPr/>
    </dgm:pt>
    <dgm:pt modelId="{18D4C9EB-9296-4C92-A789-464F592CF6BE}" type="pres">
      <dgm:prSet presAssocID="{6AF48E87-6D36-490F-991F-E925A9D1528F}" presName="parTx" presStyleLbl="revTx" presStyleIdx="0" presStyleCnt="2" custScaleX="62629" custScaleY="90909" custLinFactNeighborX="-28177" custLinFactNeighborY="-50650">
        <dgm:presLayoutVars>
          <dgm:chMax val="0"/>
          <dgm:chPref val="0"/>
          <dgm:bulletEnabled val="1"/>
        </dgm:presLayoutVars>
      </dgm:prSet>
      <dgm:spPr/>
    </dgm:pt>
    <dgm:pt modelId="{EDC09E54-D299-410A-8F9E-B967D194C735}" type="pres">
      <dgm:prSet presAssocID="{6AF48E87-6D36-490F-991F-E925A9D1528F}" presName="spVertical2" presStyleCnt="0"/>
      <dgm:spPr/>
    </dgm:pt>
    <dgm:pt modelId="{631C812F-7CC5-4366-8F14-C1F0748A8242}" type="pres">
      <dgm:prSet presAssocID="{6AF48E87-6D36-490F-991F-E925A9D1528F}" presName="spVertical3" presStyleCnt="0"/>
      <dgm:spPr/>
    </dgm:pt>
    <dgm:pt modelId="{B3C75226-2C38-4CDC-9A4B-444E1A50A02B}" type="pres">
      <dgm:prSet presAssocID="{5FFC856C-84D4-4752-B0DE-EEF33135DFED}" presName="space" presStyleCnt="0"/>
      <dgm:spPr/>
    </dgm:pt>
    <dgm:pt modelId="{75F898DB-15ED-4BAE-85DB-214E313582D1}" type="pres">
      <dgm:prSet presAssocID="{341D1853-F8D1-42C5-922A-39A635437458}" presName="linV" presStyleCnt="0"/>
      <dgm:spPr/>
    </dgm:pt>
    <dgm:pt modelId="{1A3A1BB0-EE07-4B16-9EFE-EE74617D35C9}" type="pres">
      <dgm:prSet presAssocID="{341D1853-F8D1-42C5-922A-39A635437458}" presName="spVertical1" presStyleCnt="0"/>
      <dgm:spPr/>
    </dgm:pt>
    <dgm:pt modelId="{A0F0F986-78CF-41B9-9718-A46C36B46A58}" type="pres">
      <dgm:prSet presAssocID="{341D1853-F8D1-42C5-922A-39A635437458}" presName="parTx" presStyleLbl="revTx" presStyleIdx="1" presStyleCnt="2" custScaleX="44232" custScaleY="100258" custLinFactNeighborX="30902" custLinFactNeighborY="-57102">
        <dgm:presLayoutVars>
          <dgm:chMax val="0"/>
          <dgm:chPref val="0"/>
          <dgm:bulletEnabled val="1"/>
        </dgm:presLayoutVars>
      </dgm:prSet>
      <dgm:spPr/>
    </dgm:pt>
    <dgm:pt modelId="{533B543E-778D-4228-8964-96D251722BB6}" type="pres">
      <dgm:prSet presAssocID="{341D1853-F8D1-42C5-922A-39A635437458}" presName="spVertical2" presStyleCnt="0"/>
      <dgm:spPr/>
    </dgm:pt>
    <dgm:pt modelId="{841F8105-40FC-4B4F-AB55-8D0A09F0EB68}" type="pres">
      <dgm:prSet presAssocID="{341D1853-F8D1-42C5-922A-39A635437458}" presName="spVertical3" presStyleCnt="0"/>
      <dgm:spPr/>
    </dgm:pt>
    <dgm:pt modelId="{93215E5A-896E-40C9-9AE4-2CB37194C264}" type="pres">
      <dgm:prSet presAssocID="{930EEB35-ACC0-42DE-B448-AF58B509B17B}" presName="padding2" presStyleCnt="0"/>
      <dgm:spPr/>
    </dgm:pt>
    <dgm:pt modelId="{E16CFE43-E95B-4515-BF1A-8345A452391E}" type="pres">
      <dgm:prSet presAssocID="{930EEB35-ACC0-42DE-B448-AF58B509B17B}" presName="negArrow" presStyleCnt="0"/>
      <dgm:spPr/>
    </dgm:pt>
    <dgm:pt modelId="{68A8B8D4-9A66-4D6F-82BE-22FE85EC7427}" type="pres">
      <dgm:prSet presAssocID="{930EEB35-ACC0-42DE-B448-AF58B509B17B}" presName="backgroundArrow" presStyleLbl="node1" presStyleIdx="0" presStyleCnt="1" custScaleY="74208" custLinFactNeighborY="2419"/>
      <dgm:spPr>
        <a:prstGeom prst="leftRightArrow">
          <a:avLst/>
        </a:prstGeom>
      </dgm:spPr>
      <dgm:extLst>
        <a:ext uri="{E40237B7-FDA0-4F09-8148-C483321AD2D9}">
          <dgm14:cNvPr xmlns:dgm14="http://schemas.microsoft.com/office/drawing/2010/diagram" id="0" name="" descr="A double headed arrow that shows the spectrum of care and support from preventative services on the left hand side to intensive services at the other. The spectrum has a dotted line on the right hand side to illustrate the need to shift the balance i.e. reduce the numbers of people receiving intensive support and increase the number using preventative services" title="Spectrum of care and support"/>
        </a:ext>
      </dgm:extLst>
    </dgm:pt>
  </dgm:ptLst>
  <dgm:cxnLst>
    <dgm:cxn modelId="{9AFD1F2E-506B-42DA-AA6C-D1913951C118}" type="presOf" srcId="{341D1853-F8D1-42C5-922A-39A635437458}" destId="{A0F0F986-78CF-41B9-9718-A46C36B46A58}" srcOrd="0" destOrd="0" presId="urn:microsoft.com/office/officeart/2005/8/layout/hProcess3"/>
    <dgm:cxn modelId="{1F5A1FA4-F1DE-45F7-A899-5F4147B888C5}" type="presOf" srcId="{6AF48E87-6D36-490F-991F-E925A9D1528F}" destId="{18D4C9EB-9296-4C92-A789-464F592CF6BE}" srcOrd="0" destOrd="0" presId="urn:microsoft.com/office/officeart/2005/8/layout/hProcess3"/>
    <dgm:cxn modelId="{0BAD1CCA-844C-4165-8D9A-EF19A7AA8B0C}" srcId="{930EEB35-ACC0-42DE-B448-AF58B509B17B}" destId="{341D1853-F8D1-42C5-922A-39A635437458}" srcOrd="1" destOrd="0" parTransId="{48EF32F9-A5FB-42FF-9068-7F09CD6C3013}" sibTransId="{5CC24A0F-5E2F-4821-B150-B1B033CE0048}"/>
    <dgm:cxn modelId="{31178FCE-59C6-4D15-BA0B-E66928FF63BA}" srcId="{930EEB35-ACC0-42DE-B448-AF58B509B17B}" destId="{6AF48E87-6D36-490F-991F-E925A9D1528F}" srcOrd="0" destOrd="0" parTransId="{8C341402-83CF-43B1-8A4F-7F8AD7BBE90B}" sibTransId="{5FFC856C-84D4-4752-B0DE-EEF33135DFED}"/>
    <dgm:cxn modelId="{B1AFB0FB-111C-4F87-8A9F-AAE38FF39167}" type="presOf" srcId="{930EEB35-ACC0-42DE-B448-AF58B509B17B}" destId="{E5835E4B-BF71-4298-92BA-CA9C2B321752}" srcOrd="0" destOrd="0" presId="urn:microsoft.com/office/officeart/2005/8/layout/hProcess3"/>
    <dgm:cxn modelId="{A977DCD4-3AFD-4C0A-932D-3C7D2F080A89}" type="presParOf" srcId="{E5835E4B-BF71-4298-92BA-CA9C2B321752}" destId="{DE01DBF1-F002-428F-B255-AC123F10682C}" srcOrd="0" destOrd="0" presId="urn:microsoft.com/office/officeart/2005/8/layout/hProcess3"/>
    <dgm:cxn modelId="{F2D719EA-9F71-4857-8B0D-3BD9C3ABCF4E}" type="presParOf" srcId="{E5835E4B-BF71-4298-92BA-CA9C2B321752}" destId="{ED860392-1EC1-4A5B-85EA-C72727040BC4}" srcOrd="1" destOrd="0" presId="urn:microsoft.com/office/officeart/2005/8/layout/hProcess3"/>
    <dgm:cxn modelId="{B003FF5D-73AE-4438-91D6-D72374A0BD45}" type="presParOf" srcId="{ED860392-1EC1-4A5B-85EA-C72727040BC4}" destId="{13ED9475-9706-4A91-ABE7-5D486E28BCE3}" srcOrd="0" destOrd="0" presId="urn:microsoft.com/office/officeart/2005/8/layout/hProcess3"/>
    <dgm:cxn modelId="{13CE04A6-97D2-44C3-87BA-3B0A23CF7619}" type="presParOf" srcId="{ED860392-1EC1-4A5B-85EA-C72727040BC4}" destId="{CC88D72E-3190-4FE1-AC4C-354D39D04FBA}" srcOrd="1" destOrd="0" presId="urn:microsoft.com/office/officeart/2005/8/layout/hProcess3"/>
    <dgm:cxn modelId="{0A2EBDB4-F5F6-4FC7-96A7-204ECAE404C1}" type="presParOf" srcId="{CC88D72E-3190-4FE1-AC4C-354D39D04FBA}" destId="{31868BEE-7FCD-4827-BA0F-74B5E3BF00A6}" srcOrd="0" destOrd="0" presId="urn:microsoft.com/office/officeart/2005/8/layout/hProcess3"/>
    <dgm:cxn modelId="{71EF7644-D869-497C-AC61-F670E1D8A123}" type="presParOf" srcId="{CC88D72E-3190-4FE1-AC4C-354D39D04FBA}" destId="{18D4C9EB-9296-4C92-A789-464F592CF6BE}" srcOrd="1" destOrd="0" presId="urn:microsoft.com/office/officeart/2005/8/layout/hProcess3"/>
    <dgm:cxn modelId="{7636DAB2-FAE5-4F93-817D-70546DEE94F2}" type="presParOf" srcId="{CC88D72E-3190-4FE1-AC4C-354D39D04FBA}" destId="{EDC09E54-D299-410A-8F9E-B967D194C735}" srcOrd="2" destOrd="0" presId="urn:microsoft.com/office/officeart/2005/8/layout/hProcess3"/>
    <dgm:cxn modelId="{B7715BAC-541A-4ED9-903F-1BCF2FBB15D5}" type="presParOf" srcId="{CC88D72E-3190-4FE1-AC4C-354D39D04FBA}" destId="{631C812F-7CC5-4366-8F14-C1F0748A8242}" srcOrd="3" destOrd="0" presId="urn:microsoft.com/office/officeart/2005/8/layout/hProcess3"/>
    <dgm:cxn modelId="{2252680C-7617-4726-B4AA-D06DB3198376}" type="presParOf" srcId="{ED860392-1EC1-4A5B-85EA-C72727040BC4}" destId="{B3C75226-2C38-4CDC-9A4B-444E1A50A02B}" srcOrd="2" destOrd="0" presId="urn:microsoft.com/office/officeart/2005/8/layout/hProcess3"/>
    <dgm:cxn modelId="{A884C5FA-3223-49C5-862F-6C557DD627F5}" type="presParOf" srcId="{ED860392-1EC1-4A5B-85EA-C72727040BC4}" destId="{75F898DB-15ED-4BAE-85DB-214E313582D1}" srcOrd="3" destOrd="0" presId="urn:microsoft.com/office/officeart/2005/8/layout/hProcess3"/>
    <dgm:cxn modelId="{1EFA4EF8-3DD7-4667-B58C-262261FE8108}" type="presParOf" srcId="{75F898DB-15ED-4BAE-85DB-214E313582D1}" destId="{1A3A1BB0-EE07-4B16-9EFE-EE74617D35C9}" srcOrd="0" destOrd="0" presId="urn:microsoft.com/office/officeart/2005/8/layout/hProcess3"/>
    <dgm:cxn modelId="{7BEA7690-D63A-4FA3-AE94-CA6A40C4FB11}" type="presParOf" srcId="{75F898DB-15ED-4BAE-85DB-214E313582D1}" destId="{A0F0F986-78CF-41B9-9718-A46C36B46A58}" srcOrd="1" destOrd="0" presId="urn:microsoft.com/office/officeart/2005/8/layout/hProcess3"/>
    <dgm:cxn modelId="{C7B7D3D3-0C90-4C2F-A966-0860B62970AC}" type="presParOf" srcId="{75F898DB-15ED-4BAE-85DB-214E313582D1}" destId="{533B543E-778D-4228-8964-96D251722BB6}" srcOrd="2" destOrd="0" presId="urn:microsoft.com/office/officeart/2005/8/layout/hProcess3"/>
    <dgm:cxn modelId="{A784D8B6-45F1-435B-BBE3-58A9590ADC9F}" type="presParOf" srcId="{75F898DB-15ED-4BAE-85DB-214E313582D1}" destId="{841F8105-40FC-4B4F-AB55-8D0A09F0EB68}" srcOrd="3" destOrd="0" presId="urn:microsoft.com/office/officeart/2005/8/layout/hProcess3"/>
    <dgm:cxn modelId="{FCD89526-075F-444F-B04F-659E41363299}" type="presParOf" srcId="{ED860392-1EC1-4A5B-85EA-C72727040BC4}" destId="{93215E5A-896E-40C9-9AE4-2CB37194C264}" srcOrd="4" destOrd="0" presId="urn:microsoft.com/office/officeart/2005/8/layout/hProcess3"/>
    <dgm:cxn modelId="{84512C65-6264-4077-9853-5994CD804DF5}" type="presParOf" srcId="{ED860392-1EC1-4A5B-85EA-C72727040BC4}" destId="{E16CFE43-E95B-4515-BF1A-8345A452391E}" srcOrd="5" destOrd="0" presId="urn:microsoft.com/office/officeart/2005/8/layout/hProcess3"/>
    <dgm:cxn modelId="{C32B1A99-0B50-4EB5-A965-F3E02FE8DF03}" type="presParOf" srcId="{ED860392-1EC1-4A5B-85EA-C72727040BC4}" destId="{68A8B8D4-9A66-4D6F-82BE-22FE85EC7427}" srcOrd="6" destOrd="0" presId="urn:microsoft.com/office/officeart/2005/8/layout/h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51AF90F-2FFE-436F-AFF5-A0DB2C0A49F2}" type="doc">
      <dgm:prSet loTypeId="urn:microsoft.com/office/officeart/2018/2/layout/IconVerticalSolidList" loCatId="icon" qsTypeId="urn:microsoft.com/office/officeart/2005/8/quickstyle/simple1" qsCatId="simple" csTypeId="urn:microsoft.com/office/officeart/2005/8/colors/colorful5" csCatId="colorful" phldr="1"/>
      <dgm:spPr/>
      <dgm:t>
        <a:bodyPr/>
        <a:lstStyle/>
        <a:p>
          <a:endParaRPr lang="en-US"/>
        </a:p>
      </dgm:t>
    </dgm:pt>
    <dgm:pt modelId="{93376AAB-F4B4-4972-87BC-899A89B70377}">
      <dgm:prSet/>
      <dgm:spPr/>
      <dgm:t>
        <a:bodyPr/>
        <a:lstStyle/>
        <a:p>
          <a:pPr>
            <a:lnSpc>
              <a:spcPct val="100000"/>
            </a:lnSpc>
          </a:pPr>
          <a:r>
            <a:rPr lang="en-GB"/>
            <a:t>Requires the local authority to promote co-operation with relevant partners and others</a:t>
          </a:r>
          <a:endParaRPr lang="en-US"/>
        </a:p>
      </dgm:t>
    </dgm:pt>
    <dgm:pt modelId="{85439630-CE46-4E0D-A131-B53956BDB1F2}" type="parTrans" cxnId="{99BD78FF-F441-44B4-B076-0E302139D808}">
      <dgm:prSet/>
      <dgm:spPr/>
      <dgm:t>
        <a:bodyPr/>
        <a:lstStyle/>
        <a:p>
          <a:endParaRPr lang="en-US"/>
        </a:p>
      </dgm:t>
    </dgm:pt>
    <dgm:pt modelId="{B5CE1992-0471-4F79-9825-6BC1224CE744}" type="sibTrans" cxnId="{99BD78FF-F441-44B4-B076-0E302139D808}">
      <dgm:prSet/>
      <dgm:spPr/>
      <dgm:t>
        <a:bodyPr/>
        <a:lstStyle/>
        <a:p>
          <a:endParaRPr lang="en-US"/>
        </a:p>
      </dgm:t>
    </dgm:pt>
    <dgm:pt modelId="{4C69E9FB-DCA6-44F2-B648-AAC3BE645931}">
      <dgm:prSet/>
      <dgm:spPr/>
      <dgm:t>
        <a:bodyPr/>
        <a:lstStyle/>
        <a:p>
          <a:pPr>
            <a:lnSpc>
              <a:spcPct val="100000"/>
            </a:lnSpc>
          </a:pPr>
          <a:r>
            <a:rPr lang="en-GB"/>
            <a:t>Imposes a duty on relevant partners to co-operate with and provide information to local authorities on their social services functions</a:t>
          </a:r>
          <a:endParaRPr lang="en-US"/>
        </a:p>
      </dgm:t>
    </dgm:pt>
    <dgm:pt modelId="{BAA7EB40-C4F2-4727-90EC-AA431425A646}" type="parTrans" cxnId="{53C3B940-6EFE-4C2B-A89C-D2BC3C020CF2}">
      <dgm:prSet/>
      <dgm:spPr/>
      <dgm:t>
        <a:bodyPr/>
        <a:lstStyle/>
        <a:p>
          <a:endParaRPr lang="en-US"/>
        </a:p>
      </dgm:t>
    </dgm:pt>
    <dgm:pt modelId="{9D2195B1-2A69-4186-95DD-9F4E62E6D433}" type="sibTrans" cxnId="{53C3B940-6EFE-4C2B-A89C-D2BC3C020CF2}">
      <dgm:prSet/>
      <dgm:spPr/>
      <dgm:t>
        <a:bodyPr/>
        <a:lstStyle/>
        <a:p>
          <a:endParaRPr lang="en-US"/>
        </a:p>
      </dgm:t>
    </dgm:pt>
    <dgm:pt modelId="{CAF3342B-6364-4DEE-998C-AE0410D96052}">
      <dgm:prSet/>
      <dgm:spPr/>
      <dgm:t>
        <a:bodyPr/>
        <a:lstStyle/>
        <a:p>
          <a:pPr>
            <a:lnSpc>
              <a:spcPct val="100000"/>
            </a:lnSpc>
          </a:pPr>
          <a:r>
            <a:rPr lang="en-GB"/>
            <a:t>Promotes integration of care and support with health services</a:t>
          </a:r>
          <a:endParaRPr lang="en-US"/>
        </a:p>
      </dgm:t>
    </dgm:pt>
    <dgm:pt modelId="{1DA36B11-DEFF-479D-A123-D47C986AC85C}" type="parTrans" cxnId="{6B4BEB09-1642-4CF5-8255-64DC9B678C29}">
      <dgm:prSet/>
      <dgm:spPr/>
      <dgm:t>
        <a:bodyPr/>
        <a:lstStyle/>
        <a:p>
          <a:endParaRPr lang="en-US"/>
        </a:p>
      </dgm:t>
    </dgm:pt>
    <dgm:pt modelId="{8BCBD658-3D2B-4DEE-B159-311BCACA9D90}" type="sibTrans" cxnId="{6B4BEB09-1642-4CF5-8255-64DC9B678C29}">
      <dgm:prSet/>
      <dgm:spPr/>
      <dgm:t>
        <a:bodyPr/>
        <a:lstStyle/>
        <a:p>
          <a:endParaRPr lang="en-US"/>
        </a:p>
      </dgm:t>
    </dgm:pt>
    <dgm:pt modelId="{82BBFEAC-70F5-4852-8A4C-A6C3903DD1C9}" type="pres">
      <dgm:prSet presAssocID="{351AF90F-2FFE-436F-AFF5-A0DB2C0A49F2}" presName="root" presStyleCnt="0">
        <dgm:presLayoutVars>
          <dgm:dir/>
          <dgm:resizeHandles val="exact"/>
        </dgm:presLayoutVars>
      </dgm:prSet>
      <dgm:spPr/>
    </dgm:pt>
    <dgm:pt modelId="{9FD7CE16-A262-40B9-951F-C10E3F8D5EB0}" type="pres">
      <dgm:prSet presAssocID="{93376AAB-F4B4-4972-87BC-899A89B70377}" presName="compNode" presStyleCnt="0"/>
      <dgm:spPr/>
    </dgm:pt>
    <dgm:pt modelId="{992AAE6E-B9CB-48C7-B9A7-E841DCC95F76}" type="pres">
      <dgm:prSet presAssocID="{93376AAB-F4B4-4972-87BC-899A89B70377}" presName="bgRect" presStyleLbl="bgShp" presStyleIdx="0" presStyleCnt="3"/>
      <dgm:spPr/>
    </dgm:pt>
    <dgm:pt modelId="{56F2ACF1-E5D1-4625-B688-5832C0252267}" type="pres">
      <dgm:prSet presAssocID="{93376AAB-F4B4-4972-87BC-899A89B7037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Judge"/>
        </a:ext>
      </dgm:extLst>
    </dgm:pt>
    <dgm:pt modelId="{293086C8-1872-4125-831D-E200FCDD42BD}" type="pres">
      <dgm:prSet presAssocID="{93376AAB-F4B4-4972-87BC-899A89B70377}" presName="spaceRect" presStyleCnt="0"/>
      <dgm:spPr/>
    </dgm:pt>
    <dgm:pt modelId="{FC3D987A-2B04-46E1-95B7-8875CDAE8844}" type="pres">
      <dgm:prSet presAssocID="{93376AAB-F4B4-4972-87BC-899A89B70377}" presName="parTx" presStyleLbl="revTx" presStyleIdx="0" presStyleCnt="3">
        <dgm:presLayoutVars>
          <dgm:chMax val="0"/>
          <dgm:chPref val="0"/>
        </dgm:presLayoutVars>
      </dgm:prSet>
      <dgm:spPr/>
    </dgm:pt>
    <dgm:pt modelId="{4E876F01-09A3-4426-8859-3600D07F026F}" type="pres">
      <dgm:prSet presAssocID="{B5CE1992-0471-4F79-9825-6BC1224CE744}" presName="sibTrans" presStyleCnt="0"/>
      <dgm:spPr/>
    </dgm:pt>
    <dgm:pt modelId="{90BEF15D-E9AA-4106-9312-55D792801702}" type="pres">
      <dgm:prSet presAssocID="{4C69E9FB-DCA6-44F2-B648-AAC3BE645931}" presName="compNode" presStyleCnt="0"/>
      <dgm:spPr/>
    </dgm:pt>
    <dgm:pt modelId="{F7ADBA8E-956F-4A58-A31D-57525C0E786D}" type="pres">
      <dgm:prSet presAssocID="{4C69E9FB-DCA6-44F2-B648-AAC3BE645931}" presName="bgRect" presStyleLbl="bgShp" presStyleIdx="1" presStyleCnt="3"/>
      <dgm:spPr/>
    </dgm:pt>
    <dgm:pt modelId="{97BA249D-47E8-4782-A8C9-AF9BA299BF5E}" type="pres">
      <dgm:prSet presAssocID="{4C69E9FB-DCA6-44F2-B648-AAC3BE64593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avel"/>
        </a:ext>
      </dgm:extLst>
    </dgm:pt>
    <dgm:pt modelId="{08F90DD9-D636-4909-B9A6-762DB7FBA90F}" type="pres">
      <dgm:prSet presAssocID="{4C69E9FB-DCA6-44F2-B648-AAC3BE645931}" presName="spaceRect" presStyleCnt="0"/>
      <dgm:spPr/>
    </dgm:pt>
    <dgm:pt modelId="{4498E5A6-E443-4C28-AB17-5CA86F1D70A7}" type="pres">
      <dgm:prSet presAssocID="{4C69E9FB-DCA6-44F2-B648-AAC3BE645931}" presName="parTx" presStyleLbl="revTx" presStyleIdx="1" presStyleCnt="3">
        <dgm:presLayoutVars>
          <dgm:chMax val="0"/>
          <dgm:chPref val="0"/>
        </dgm:presLayoutVars>
      </dgm:prSet>
      <dgm:spPr/>
    </dgm:pt>
    <dgm:pt modelId="{2889A8CA-34F7-4FAB-A02F-D24999FA8EEB}" type="pres">
      <dgm:prSet presAssocID="{9D2195B1-2A69-4186-95DD-9F4E62E6D433}" presName="sibTrans" presStyleCnt="0"/>
      <dgm:spPr/>
    </dgm:pt>
    <dgm:pt modelId="{8233FF3E-A331-468E-8568-A4498B735F81}" type="pres">
      <dgm:prSet presAssocID="{CAF3342B-6364-4DEE-998C-AE0410D96052}" presName="compNode" presStyleCnt="0"/>
      <dgm:spPr/>
    </dgm:pt>
    <dgm:pt modelId="{276B16CF-6E64-4BF0-8943-48F9C67DC006}" type="pres">
      <dgm:prSet presAssocID="{CAF3342B-6364-4DEE-998C-AE0410D96052}" presName="bgRect" presStyleLbl="bgShp" presStyleIdx="2" presStyleCnt="3"/>
      <dgm:spPr/>
    </dgm:pt>
    <dgm:pt modelId="{02C60FE9-B9CE-4F7C-BCBC-38B1D87DF668}" type="pres">
      <dgm:prSet presAssocID="{CAF3342B-6364-4DEE-998C-AE0410D9605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tethoscope"/>
        </a:ext>
      </dgm:extLst>
    </dgm:pt>
    <dgm:pt modelId="{D512A883-A0B7-4076-80DA-2FA4296170A3}" type="pres">
      <dgm:prSet presAssocID="{CAF3342B-6364-4DEE-998C-AE0410D96052}" presName="spaceRect" presStyleCnt="0"/>
      <dgm:spPr/>
    </dgm:pt>
    <dgm:pt modelId="{A664318A-95ED-4DF2-BBD9-88201F11FFF3}" type="pres">
      <dgm:prSet presAssocID="{CAF3342B-6364-4DEE-998C-AE0410D96052}" presName="parTx" presStyleLbl="revTx" presStyleIdx="2" presStyleCnt="3">
        <dgm:presLayoutVars>
          <dgm:chMax val="0"/>
          <dgm:chPref val="0"/>
        </dgm:presLayoutVars>
      </dgm:prSet>
      <dgm:spPr/>
    </dgm:pt>
  </dgm:ptLst>
  <dgm:cxnLst>
    <dgm:cxn modelId="{617A8C04-D3B0-4D36-AB60-8D93CB1342D0}" type="presOf" srcId="{4C69E9FB-DCA6-44F2-B648-AAC3BE645931}" destId="{4498E5A6-E443-4C28-AB17-5CA86F1D70A7}" srcOrd="0" destOrd="0" presId="urn:microsoft.com/office/officeart/2018/2/layout/IconVerticalSolidList"/>
    <dgm:cxn modelId="{6B4BEB09-1642-4CF5-8255-64DC9B678C29}" srcId="{351AF90F-2FFE-436F-AFF5-A0DB2C0A49F2}" destId="{CAF3342B-6364-4DEE-998C-AE0410D96052}" srcOrd="2" destOrd="0" parTransId="{1DA36B11-DEFF-479D-A123-D47C986AC85C}" sibTransId="{8BCBD658-3D2B-4DEE-B159-311BCACA9D90}"/>
    <dgm:cxn modelId="{53C3B940-6EFE-4C2B-A89C-D2BC3C020CF2}" srcId="{351AF90F-2FFE-436F-AFF5-A0DB2C0A49F2}" destId="{4C69E9FB-DCA6-44F2-B648-AAC3BE645931}" srcOrd="1" destOrd="0" parTransId="{BAA7EB40-C4F2-4727-90EC-AA431425A646}" sibTransId="{9D2195B1-2A69-4186-95DD-9F4E62E6D433}"/>
    <dgm:cxn modelId="{B610175F-1099-4753-B7B6-D71D31807D76}" type="presOf" srcId="{93376AAB-F4B4-4972-87BC-899A89B70377}" destId="{FC3D987A-2B04-46E1-95B7-8875CDAE8844}" srcOrd="0" destOrd="0" presId="urn:microsoft.com/office/officeart/2018/2/layout/IconVerticalSolidList"/>
    <dgm:cxn modelId="{8F08337B-F614-4A81-858F-83A880D06DF1}" type="presOf" srcId="{351AF90F-2FFE-436F-AFF5-A0DB2C0A49F2}" destId="{82BBFEAC-70F5-4852-8A4C-A6C3903DD1C9}" srcOrd="0" destOrd="0" presId="urn:microsoft.com/office/officeart/2018/2/layout/IconVerticalSolidList"/>
    <dgm:cxn modelId="{94D3A9E0-5E85-44A1-A2A4-F39C7121F741}" type="presOf" srcId="{CAF3342B-6364-4DEE-998C-AE0410D96052}" destId="{A664318A-95ED-4DF2-BBD9-88201F11FFF3}" srcOrd="0" destOrd="0" presId="urn:microsoft.com/office/officeart/2018/2/layout/IconVerticalSolidList"/>
    <dgm:cxn modelId="{99BD78FF-F441-44B4-B076-0E302139D808}" srcId="{351AF90F-2FFE-436F-AFF5-A0DB2C0A49F2}" destId="{93376AAB-F4B4-4972-87BC-899A89B70377}" srcOrd="0" destOrd="0" parTransId="{85439630-CE46-4E0D-A131-B53956BDB1F2}" sibTransId="{B5CE1992-0471-4F79-9825-6BC1224CE744}"/>
    <dgm:cxn modelId="{22622101-D002-4303-97DF-E0DAC6E36598}" type="presParOf" srcId="{82BBFEAC-70F5-4852-8A4C-A6C3903DD1C9}" destId="{9FD7CE16-A262-40B9-951F-C10E3F8D5EB0}" srcOrd="0" destOrd="0" presId="urn:microsoft.com/office/officeart/2018/2/layout/IconVerticalSolidList"/>
    <dgm:cxn modelId="{81260DF2-28A6-467A-8834-DEB190072DCC}" type="presParOf" srcId="{9FD7CE16-A262-40B9-951F-C10E3F8D5EB0}" destId="{992AAE6E-B9CB-48C7-B9A7-E841DCC95F76}" srcOrd="0" destOrd="0" presId="urn:microsoft.com/office/officeart/2018/2/layout/IconVerticalSolidList"/>
    <dgm:cxn modelId="{EAEEDA27-18D9-4F6A-A543-91A3EC0372CD}" type="presParOf" srcId="{9FD7CE16-A262-40B9-951F-C10E3F8D5EB0}" destId="{56F2ACF1-E5D1-4625-B688-5832C0252267}" srcOrd="1" destOrd="0" presId="urn:microsoft.com/office/officeart/2018/2/layout/IconVerticalSolidList"/>
    <dgm:cxn modelId="{D68CAEC4-5E78-44DF-AF83-D1D0E7DF525D}" type="presParOf" srcId="{9FD7CE16-A262-40B9-951F-C10E3F8D5EB0}" destId="{293086C8-1872-4125-831D-E200FCDD42BD}" srcOrd="2" destOrd="0" presId="urn:microsoft.com/office/officeart/2018/2/layout/IconVerticalSolidList"/>
    <dgm:cxn modelId="{FA43A8F3-68D5-456B-9E74-4D7E4E8B8D75}" type="presParOf" srcId="{9FD7CE16-A262-40B9-951F-C10E3F8D5EB0}" destId="{FC3D987A-2B04-46E1-95B7-8875CDAE8844}" srcOrd="3" destOrd="0" presId="urn:microsoft.com/office/officeart/2018/2/layout/IconVerticalSolidList"/>
    <dgm:cxn modelId="{772726C0-07F0-40A4-A427-072A56CEDC97}" type="presParOf" srcId="{82BBFEAC-70F5-4852-8A4C-A6C3903DD1C9}" destId="{4E876F01-09A3-4426-8859-3600D07F026F}" srcOrd="1" destOrd="0" presId="urn:microsoft.com/office/officeart/2018/2/layout/IconVerticalSolidList"/>
    <dgm:cxn modelId="{8B30CF95-86D3-498D-87CF-1747CC5BDDE0}" type="presParOf" srcId="{82BBFEAC-70F5-4852-8A4C-A6C3903DD1C9}" destId="{90BEF15D-E9AA-4106-9312-55D792801702}" srcOrd="2" destOrd="0" presId="urn:microsoft.com/office/officeart/2018/2/layout/IconVerticalSolidList"/>
    <dgm:cxn modelId="{30D2FA9A-1E71-49E6-8DC7-3507B2D3A4FD}" type="presParOf" srcId="{90BEF15D-E9AA-4106-9312-55D792801702}" destId="{F7ADBA8E-956F-4A58-A31D-57525C0E786D}" srcOrd="0" destOrd="0" presId="urn:microsoft.com/office/officeart/2018/2/layout/IconVerticalSolidList"/>
    <dgm:cxn modelId="{225E7B09-9455-4974-AB92-FB6DA0B81150}" type="presParOf" srcId="{90BEF15D-E9AA-4106-9312-55D792801702}" destId="{97BA249D-47E8-4782-A8C9-AF9BA299BF5E}" srcOrd="1" destOrd="0" presId="urn:microsoft.com/office/officeart/2018/2/layout/IconVerticalSolidList"/>
    <dgm:cxn modelId="{C9494756-A5B7-4FC7-8FC7-5399C9D2974C}" type="presParOf" srcId="{90BEF15D-E9AA-4106-9312-55D792801702}" destId="{08F90DD9-D636-4909-B9A6-762DB7FBA90F}" srcOrd="2" destOrd="0" presId="urn:microsoft.com/office/officeart/2018/2/layout/IconVerticalSolidList"/>
    <dgm:cxn modelId="{9D233ED3-466A-46B6-B7E9-01AF40CD5EB9}" type="presParOf" srcId="{90BEF15D-E9AA-4106-9312-55D792801702}" destId="{4498E5A6-E443-4C28-AB17-5CA86F1D70A7}" srcOrd="3" destOrd="0" presId="urn:microsoft.com/office/officeart/2018/2/layout/IconVerticalSolidList"/>
    <dgm:cxn modelId="{4268A31D-EA38-452F-9AF9-D50F35250813}" type="presParOf" srcId="{82BBFEAC-70F5-4852-8A4C-A6C3903DD1C9}" destId="{2889A8CA-34F7-4FAB-A02F-D24999FA8EEB}" srcOrd="3" destOrd="0" presId="urn:microsoft.com/office/officeart/2018/2/layout/IconVerticalSolidList"/>
    <dgm:cxn modelId="{1BDCED97-EED2-48FB-8C12-F112E4A2E654}" type="presParOf" srcId="{82BBFEAC-70F5-4852-8A4C-A6C3903DD1C9}" destId="{8233FF3E-A331-468E-8568-A4498B735F81}" srcOrd="4" destOrd="0" presId="urn:microsoft.com/office/officeart/2018/2/layout/IconVerticalSolidList"/>
    <dgm:cxn modelId="{408F62EC-747A-4CC9-AB71-533B9ECEBAD2}" type="presParOf" srcId="{8233FF3E-A331-468E-8568-A4498B735F81}" destId="{276B16CF-6E64-4BF0-8943-48F9C67DC006}" srcOrd="0" destOrd="0" presId="urn:microsoft.com/office/officeart/2018/2/layout/IconVerticalSolidList"/>
    <dgm:cxn modelId="{84092EC5-A0AF-48E8-B23A-8E533CF5CDD1}" type="presParOf" srcId="{8233FF3E-A331-468E-8568-A4498B735F81}" destId="{02C60FE9-B9CE-4F7C-BCBC-38B1D87DF668}" srcOrd="1" destOrd="0" presId="urn:microsoft.com/office/officeart/2018/2/layout/IconVerticalSolidList"/>
    <dgm:cxn modelId="{91889143-2561-42F8-8AA7-C1B5AEB62AC9}" type="presParOf" srcId="{8233FF3E-A331-468E-8568-A4498B735F81}" destId="{D512A883-A0B7-4076-80DA-2FA4296170A3}" srcOrd="2" destOrd="0" presId="urn:microsoft.com/office/officeart/2018/2/layout/IconVerticalSolidList"/>
    <dgm:cxn modelId="{A76D34B6-3CB0-4E80-89EB-04EE7B5EC9E6}" type="presParOf" srcId="{8233FF3E-A331-468E-8568-A4498B735F81}" destId="{A664318A-95ED-4DF2-BBD9-88201F11FFF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654E53F-58B5-44B8-843D-5C5C6F090A04}"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GB"/>
        </a:p>
      </dgm:t>
    </dgm:pt>
    <dgm:pt modelId="{FD90D3A5-150C-4E24-BD97-3DC77F5461A0}">
      <dgm:prSet/>
      <dgm:spPr/>
      <dgm:t>
        <a:bodyPr/>
        <a:lstStyle/>
        <a:p>
          <a:r>
            <a:rPr lang="en-GB" dirty="0">
              <a:solidFill>
                <a:schemeClr val="tx1"/>
              </a:solidFill>
            </a:rPr>
            <a:t>The labour of care - 46% (193) said that they looked after, cared for or helped someone, of these 54% (105) said that they cared for someone for 100 or more hours a week. Women reported undertaking significantly more caring activity than men. A psychical and physical cost was paid by carers. Carers felt ignored by professionals</a:t>
          </a:r>
        </a:p>
      </dgm:t>
    </dgm:pt>
    <dgm:pt modelId="{5EE992BA-352C-4EDC-9B46-8144E0C9DB50}" type="parTrans" cxnId="{497BE62F-69CA-4899-8F73-0DF924465EF5}">
      <dgm:prSet/>
      <dgm:spPr/>
      <dgm:t>
        <a:bodyPr/>
        <a:lstStyle/>
        <a:p>
          <a:endParaRPr lang="en-GB"/>
        </a:p>
      </dgm:t>
    </dgm:pt>
    <dgm:pt modelId="{97B7CFD4-C279-4196-B46A-E2E48873E351}" type="sibTrans" cxnId="{497BE62F-69CA-4899-8F73-0DF924465EF5}">
      <dgm:prSet/>
      <dgm:spPr/>
      <dgm:t>
        <a:bodyPr/>
        <a:lstStyle/>
        <a:p>
          <a:endParaRPr lang="en-GB"/>
        </a:p>
      </dgm:t>
    </dgm:pt>
    <dgm:pt modelId="{FBAF97C3-D746-4280-AB4F-36750FD23777}">
      <dgm:prSet/>
      <dgm:spPr/>
      <dgm:t>
        <a:bodyPr/>
        <a:lstStyle/>
        <a:p>
          <a:r>
            <a:rPr lang="en-GB" dirty="0">
              <a:solidFill>
                <a:schemeClr val="tx1"/>
              </a:solidFill>
            </a:rPr>
            <a:t>Earlier intervention - When asked whether they had been supported to prevent their situation from getting worse, 54% of respondents felt that they had not been. There was a lack of understanding or awareness about who to turn to when seeking support</a:t>
          </a:r>
        </a:p>
      </dgm:t>
    </dgm:pt>
    <dgm:pt modelId="{D73D21EC-A652-41CF-A839-E199DFF8C8DC}" type="parTrans" cxnId="{19F48A5D-AC2D-4937-827C-EEC7780109C5}">
      <dgm:prSet/>
      <dgm:spPr/>
      <dgm:t>
        <a:bodyPr/>
        <a:lstStyle/>
        <a:p>
          <a:endParaRPr lang="en-GB"/>
        </a:p>
      </dgm:t>
    </dgm:pt>
    <dgm:pt modelId="{0CB13EBA-0B6B-43AC-9088-5FB65AC1152F}" type="sibTrans" cxnId="{19F48A5D-AC2D-4937-827C-EEC7780109C5}">
      <dgm:prSet/>
      <dgm:spPr/>
      <dgm:t>
        <a:bodyPr/>
        <a:lstStyle/>
        <a:p>
          <a:endParaRPr lang="en-GB"/>
        </a:p>
      </dgm:t>
    </dgm:pt>
    <dgm:pt modelId="{39E47303-63D6-4F6F-BEDA-73304CFDF0F0}">
      <dgm:prSet/>
      <dgm:spPr/>
      <dgm:t>
        <a:bodyPr/>
        <a:lstStyle/>
        <a:p>
          <a:r>
            <a:rPr lang="en-GB" dirty="0">
              <a:solidFill>
                <a:schemeClr val="tx1"/>
              </a:solidFill>
            </a:rPr>
            <a:t>Valuing independence - Maintaining their own, or a loved one’s independence was a theme running through many of the narratives. </a:t>
          </a:r>
        </a:p>
      </dgm:t>
    </dgm:pt>
    <dgm:pt modelId="{D89A66D1-E8F3-4A20-A1E2-D82EC182B25E}" type="parTrans" cxnId="{03736BFA-74B7-42C2-ABBD-D798B751D949}">
      <dgm:prSet/>
      <dgm:spPr/>
      <dgm:t>
        <a:bodyPr/>
        <a:lstStyle/>
        <a:p>
          <a:endParaRPr lang="en-GB"/>
        </a:p>
      </dgm:t>
    </dgm:pt>
    <dgm:pt modelId="{465F8055-BA3B-4B89-8BF5-AFF45298CD28}" type="sibTrans" cxnId="{03736BFA-74B7-42C2-ABBD-D798B751D949}">
      <dgm:prSet/>
      <dgm:spPr/>
      <dgm:t>
        <a:bodyPr/>
        <a:lstStyle/>
        <a:p>
          <a:endParaRPr lang="en-GB"/>
        </a:p>
      </dgm:t>
    </dgm:pt>
    <dgm:pt modelId="{11D5C878-ADC4-4361-AF99-66E72373F530}" type="pres">
      <dgm:prSet presAssocID="{8654E53F-58B5-44B8-843D-5C5C6F090A04}" presName="linear" presStyleCnt="0">
        <dgm:presLayoutVars>
          <dgm:animLvl val="lvl"/>
          <dgm:resizeHandles val="exact"/>
        </dgm:presLayoutVars>
      </dgm:prSet>
      <dgm:spPr/>
    </dgm:pt>
    <dgm:pt modelId="{3C964AA1-5C5F-4A94-A034-E417E76686D5}" type="pres">
      <dgm:prSet presAssocID="{FD90D3A5-150C-4E24-BD97-3DC77F5461A0}" presName="parentText" presStyleLbl="node1" presStyleIdx="0" presStyleCnt="3">
        <dgm:presLayoutVars>
          <dgm:chMax val="0"/>
          <dgm:bulletEnabled val="1"/>
        </dgm:presLayoutVars>
      </dgm:prSet>
      <dgm:spPr/>
    </dgm:pt>
    <dgm:pt modelId="{7B0E51B7-4AB7-407F-95E6-4AFC7A074689}" type="pres">
      <dgm:prSet presAssocID="{97B7CFD4-C279-4196-B46A-E2E48873E351}" presName="spacer" presStyleCnt="0"/>
      <dgm:spPr/>
    </dgm:pt>
    <dgm:pt modelId="{C44ADF52-3AF2-4C52-9DA9-AD2FB2F29409}" type="pres">
      <dgm:prSet presAssocID="{FBAF97C3-D746-4280-AB4F-36750FD23777}" presName="parentText" presStyleLbl="node1" presStyleIdx="1" presStyleCnt="3">
        <dgm:presLayoutVars>
          <dgm:chMax val="0"/>
          <dgm:bulletEnabled val="1"/>
        </dgm:presLayoutVars>
      </dgm:prSet>
      <dgm:spPr/>
    </dgm:pt>
    <dgm:pt modelId="{D3D9DFFF-8AE6-4C1C-ABF4-72C19E44E13D}" type="pres">
      <dgm:prSet presAssocID="{0CB13EBA-0B6B-43AC-9088-5FB65AC1152F}" presName="spacer" presStyleCnt="0"/>
      <dgm:spPr/>
    </dgm:pt>
    <dgm:pt modelId="{FD90C112-6F0A-45E1-9B4F-D17A8BC01F06}" type="pres">
      <dgm:prSet presAssocID="{39E47303-63D6-4F6F-BEDA-73304CFDF0F0}" presName="parentText" presStyleLbl="node1" presStyleIdx="2" presStyleCnt="3">
        <dgm:presLayoutVars>
          <dgm:chMax val="0"/>
          <dgm:bulletEnabled val="1"/>
        </dgm:presLayoutVars>
      </dgm:prSet>
      <dgm:spPr/>
    </dgm:pt>
  </dgm:ptLst>
  <dgm:cxnLst>
    <dgm:cxn modelId="{497BE62F-69CA-4899-8F73-0DF924465EF5}" srcId="{8654E53F-58B5-44B8-843D-5C5C6F090A04}" destId="{FD90D3A5-150C-4E24-BD97-3DC77F5461A0}" srcOrd="0" destOrd="0" parTransId="{5EE992BA-352C-4EDC-9B46-8144E0C9DB50}" sibTransId="{97B7CFD4-C279-4196-B46A-E2E48873E351}"/>
    <dgm:cxn modelId="{19F48A5D-AC2D-4937-827C-EEC7780109C5}" srcId="{8654E53F-58B5-44B8-843D-5C5C6F090A04}" destId="{FBAF97C3-D746-4280-AB4F-36750FD23777}" srcOrd="1" destOrd="0" parTransId="{D73D21EC-A652-41CF-A839-E199DFF8C8DC}" sibTransId="{0CB13EBA-0B6B-43AC-9088-5FB65AC1152F}"/>
    <dgm:cxn modelId="{C626486B-B5F6-4E81-8321-485D01934217}" type="presOf" srcId="{8654E53F-58B5-44B8-843D-5C5C6F090A04}" destId="{11D5C878-ADC4-4361-AF99-66E72373F530}" srcOrd="0" destOrd="0" presId="urn:microsoft.com/office/officeart/2005/8/layout/vList2"/>
    <dgm:cxn modelId="{F2C1117E-D4DE-4B73-9EC0-B23BC2F57D0E}" type="presOf" srcId="{FBAF97C3-D746-4280-AB4F-36750FD23777}" destId="{C44ADF52-3AF2-4C52-9DA9-AD2FB2F29409}" srcOrd="0" destOrd="0" presId="urn:microsoft.com/office/officeart/2005/8/layout/vList2"/>
    <dgm:cxn modelId="{BBACC1BA-F87D-4734-B203-E407B0E39A06}" type="presOf" srcId="{FD90D3A5-150C-4E24-BD97-3DC77F5461A0}" destId="{3C964AA1-5C5F-4A94-A034-E417E76686D5}" srcOrd="0" destOrd="0" presId="urn:microsoft.com/office/officeart/2005/8/layout/vList2"/>
    <dgm:cxn modelId="{77E93BE5-58E9-49A5-A01B-07EC8C59BA4E}" type="presOf" srcId="{39E47303-63D6-4F6F-BEDA-73304CFDF0F0}" destId="{FD90C112-6F0A-45E1-9B4F-D17A8BC01F06}" srcOrd="0" destOrd="0" presId="urn:microsoft.com/office/officeart/2005/8/layout/vList2"/>
    <dgm:cxn modelId="{03736BFA-74B7-42C2-ABBD-D798B751D949}" srcId="{8654E53F-58B5-44B8-843D-5C5C6F090A04}" destId="{39E47303-63D6-4F6F-BEDA-73304CFDF0F0}" srcOrd="2" destOrd="0" parTransId="{D89A66D1-E8F3-4A20-A1E2-D82EC182B25E}" sibTransId="{465F8055-BA3B-4B89-8BF5-AFF45298CD28}"/>
    <dgm:cxn modelId="{750575EF-3BF9-475F-8BC7-5DEDB86BA966}" type="presParOf" srcId="{11D5C878-ADC4-4361-AF99-66E72373F530}" destId="{3C964AA1-5C5F-4A94-A034-E417E76686D5}" srcOrd="0" destOrd="0" presId="urn:microsoft.com/office/officeart/2005/8/layout/vList2"/>
    <dgm:cxn modelId="{D30A2A17-3CB3-4B87-AAEF-038ED2BCF4EA}" type="presParOf" srcId="{11D5C878-ADC4-4361-AF99-66E72373F530}" destId="{7B0E51B7-4AB7-407F-95E6-4AFC7A074689}" srcOrd="1" destOrd="0" presId="urn:microsoft.com/office/officeart/2005/8/layout/vList2"/>
    <dgm:cxn modelId="{BE4A4E57-2E34-4A50-8987-AA94182982DA}" type="presParOf" srcId="{11D5C878-ADC4-4361-AF99-66E72373F530}" destId="{C44ADF52-3AF2-4C52-9DA9-AD2FB2F29409}" srcOrd="2" destOrd="0" presId="urn:microsoft.com/office/officeart/2005/8/layout/vList2"/>
    <dgm:cxn modelId="{F05F1FC3-3E76-4D42-875E-718FEE59C19B}" type="presParOf" srcId="{11D5C878-ADC4-4361-AF99-66E72373F530}" destId="{D3D9DFFF-8AE6-4C1C-ABF4-72C19E44E13D}" srcOrd="3" destOrd="0" presId="urn:microsoft.com/office/officeart/2005/8/layout/vList2"/>
    <dgm:cxn modelId="{05849FCD-D39F-4D25-988D-AEC651EB98A9}" type="presParOf" srcId="{11D5C878-ADC4-4361-AF99-66E72373F530}" destId="{FD90C112-6F0A-45E1-9B4F-D17A8BC01F06}"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7117BD5-1E1E-49FB-B23C-E1F0C3E0C0EE}"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GB"/>
        </a:p>
      </dgm:t>
    </dgm:pt>
    <dgm:pt modelId="{3D54848E-C439-4CED-BEF2-0915B30F5BEC}">
      <dgm:prSet/>
      <dgm:spPr/>
      <dgm:t>
        <a:bodyPr/>
        <a:lstStyle/>
        <a:p>
          <a:r>
            <a:rPr lang="en-GB" b="1" dirty="0">
              <a:solidFill>
                <a:schemeClr val="tx1"/>
              </a:solidFill>
            </a:rPr>
            <a:t>People and processes </a:t>
          </a:r>
          <a:r>
            <a:rPr lang="en-GB" dirty="0">
              <a:solidFill>
                <a:schemeClr val="tx1"/>
              </a:solidFill>
            </a:rPr>
            <a:t>- Thoughtful individuals and well-structured processes were seen to be the primary enablers in people having voice, choice and control in their experiences. Being listened to, feeling valued and being taken seriously were important to people.</a:t>
          </a:r>
        </a:p>
      </dgm:t>
    </dgm:pt>
    <dgm:pt modelId="{17DAC790-C204-4A91-8DC8-A49716CCE34F}" type="parTrans" cxnId="{44E1A0C7-C118-4493-BCF4-C645D2F9EBB6}">
      <dgm:prSet/>
      <dgm:spPr/>
      <dgm:t>
        <a:bodyPr/>
        <a:lstStyle/>
        <a:p>
          <a:endParaRPr lang="en-GB"/>
        </a:p>
      </dgm:t>
    </dgm:pt>
    <dgm:pt modelId="{DC93EEFF-F2F3-4858-832B-D414B43EC807}" type="sibTrans" cxnId="{44E1A0C7-C118-4493-BCF4-C645D2F9EBB6}">
      <dgm:prSet/>
      <dgm:spPr/>
      <dgm:t>
        <a:bodyPr/>
        <a:lstStyle/>
        <a:p>
          <a:endParaRPr lang="en-GB"/>
        </a:p>
      </dgm:t>
    </dgm:pt>
    <dgm:pt modelId="{17A89327-0C76-4435-AF2A-0DE7C79BC431}">
      <dgm:prSet/>
      <dgm:spPr/>
      <dgm:t>
        <a:bodyPr/>
        <a:lstStyle/>
        <a:p>
          <a:r>
            <a:rPr lang="en-GB" b="1" dirty="0">
              <a:solidFill>
                <a:schemeClr val="tx1"/>
              </a:solidFill>
            </a:rPr>
            <a:t>The struggle </a:t>
          </a:r>
          <a:r>
            <a:rPr lang="en-GB" dirty="0">
              <a:solidFill>
                <a:schemeClr val="tx1"/>
              </a:solidFill>
            </a:rPr>
            <a:t>- Many stories showed the struggles that people experienced to get support: experiences of having no voice or control, and their struggle to be heard in decisions about their own, or their loved ones’ support. Words like ‘fight’, ‘battle’ and ‘struggle’ were repeated.</a:t>
          </a:r>
        </a:p>
      </dgm:t>
    </dgm:pt>
    <dgm:pt modelId="{4B3F2872-2D7E-47A1-8783-824ADE95750C}" type="parTrans" cxnId="{8FAD6E2F-DBDD-4FFC-A9A6-B076E1450554}">
      <dgm:prSet/>
      <dgm:spPr/>
      <dgm:t>
        <a:bodyPr/>
        <a:lstStyle/>
        <a:p>
          <a:endParaRPr lang="en-GB"/>
        </a:p>
      </dgm:t>
    </dgm:pt>
    <dgm:pt modelId="{5319CB1E-1851-4929-A8F4-77CF5347C30B}" type="sibTrans" cxnId="{8FAD6E2F-DBDD-4FFC-A9A6-B076E1450554}">
      <dgm:prSet/>
      <dgm:spPr/>
      <dgm:t>
        <a:bodyPr/>
        <a:lstStyle/>
        <a:p>
          <a:endParaRPr lang="en-GB"/>
        </a:p>
      </dgm:t>
    </dgm:pt>
    <dgm:pt modelId="{E453EF77-AD5C-4479-A760-E3B884BDF0DD}">
      <dgm:prSet/>
      <dgm:spPr/>
      <dgm:t>
        <a:bodyPr/>
        <a:lstStyle/>
        <a:p>
          <a:r>
            <a:rPr lang="en-GB" b="1" dirty="0">
              <a:solidFill>
                <a:schemeClr val="tx1"/>
              </a:solidFill>
            </a:rPr>
            <a:t>Financial support </a:t>
          </a:r>
          <a:r>
            <a:rPr lang="en-GB" dirty="0">
              <a:solidFill>
                <a:schemeClr val="tx1"/>
              </a:solidFill>
            </a:rPr>
            <a:t>- Financial support was significant factor in many people’s experiences and their capacity to feel in control, i.e., accessing direct payments and Personal Independence Payments (PIP)</a:t>
          </a:r>
        </a:p>
      </dgm:t>
    </dgm:pt>
    <dgm:pt modelId="{12340CDA-B32F-4C2D-AE9C-A87585DCED2B}" type="parTrans" cxnId="{F60D3AC9-94C5-4BEF-9375-EDD956531E7E}">
      <dgm:prSet/>
      <dgm:spPr/>
      <dgm:t>
        <a:bodyPr/>
        <a:lstStyle/>
        <a:p>
          <a:endParaRPr lang="en-GB"/>
        </a:p>
      </dgm:t>
    </dgm:pt>
    <dgm:pt modelId="{1538AAAD-4AE7-490F-B2FE-518D715C6325}" type="sibTrans" cxnId="{F60D3AC9-94C5-4BEF-9375-EDD956531E7E}">
      <dgm:prSet/>
      <dgm:spPr/>
      <dgm:t>
        <a:bodyPr/>
        <a:lstStyle/>
        <a:p>
          <a:endParaRPr lang="en-GB"/>
        </a:p>
      </dgm:t>
    </dgm:pt>
    <dgm:pt modelId="{AE390BC6-24F0-46C9-97D8-CB20FBE02FD2}">
      <dgm:prSet/>
      <dgm:spPr/>
      <dgm:t>
        <a:bodyPr/>
        <a:lstStyle/>
        <a:p>
          <a:r>
            <a:rPr lang="en-GB" b="1" dirty="0">
              <a:solidFill>
                <a:schemeClr val="tx1"/>
              </a:solidFill>
            </a:rPr>
            <a:t>Being person-centred</a:t>
          </a:r>
          <a:r>
            <a:rPr lang="en-GB" dirty="0">
              <a:solidFill>
                <a:schemeClr val="tx1"/>
              </a:solidFill>
            </a:rPr>
            <a:t> - several stories described process-led support that failed to meet people’s needs. Often these stories outlined the need for an individual to fit in with the support being provided rather than the support being designed to fit around them.</a:t>
          </a:r>
        </a:p>
      </dgm:t>
    </dgm:pt>
    <dgm:pt modelId="{7E4784F3-2D67-42D6-A8D4-29DDED65BC87}" type="parTrans" cxnId="{1D576848-737B-482A-9D40-378B7C9685F5}">
      <dgm:prSet/>
      <dgm:spPr/>
      <dgm:t>
        <a:bodyPr/>
        <a:lstStyle/>
        <a:p>
          <a:endParaRPr lang="en-GB"/>
        </a:p>
      </dgm:t>
    </dgm:pt>
    <dgm:pt modelId="{C32DB718-60E9-40B1-9EA8-CB8AD5179507}" type="sibTrans" cxnId="{1D576848-737B-482A-9D40-378B7C9685F5}">
      <dgm:prSet/>
      <dgm:spPr/>
      <dgm:t>
        <a:bodyPr/>
        <a:lstStyle/>
        <a:p>
          <a:endParaRPr lang="en-GB"/>
        </a:p>
      </dgm:t>
    </dgm:pt>
    <dgm:pt modelId="{25571C9D-F44A-4612-B214-E218E843D7F7}" type="pres">
      <dgm:prSet presAssocID="{87117BD5-1E1E-49FB-B23C-E1F0C3E0C0EE}" presName="linear" presStyleCnt="0">
        <dgm:presLayoutVars>
          <dgm:animLvl val="lvl"/>
          <dgm:resizeHandles val="exact"/>
        </dgm:presLayoutVars>
      </dgm:prSet>
      <dgm:spPr/>
    </dgm:pt>
    <dgm:pt modelId="{2B34A6D3-475B-4591-939A-91D20275908E}" type="pres">
      <dgm:prSet presAssocID="{3D54848E-C439-4CED-BEF2-0915B30F5BEC}" presName="parentText" presStyleLbl="node1" presStyleIdx="0" presStyleCnt="4" custLinFactNeighborX="-203" custLinFactNeighborY="-6187">
        <dgm:presLayoutVars>
          <dgm:chMax val="0"/>
          <dgm:bulletEnabled val="1"/>
        </dgm:presLayoutVars>
      </dgm:prSet>
      <dgm:spPr/>
    </dgm:pt>
    <dgm:pt modelId="{919FA461-3582-4320-A175-C4B03B230280}" type="pres">
      <dgm:prSet presAssocID="{DC93EEFF-F2F3-4858-832B-D414B43EC807}" presName="spacer" presStyleCnt="0"/>
      <dgm:spPr/>
    </dgm:pt>
    <dgm:pt modelId="{819863A7-5C40-413E-89EF-94F3CD3CB256}" type="pres">
      <dgm:prSet presAssocID="{17A89327-0C76-4435-AF2A-0DE7C79BC431}" presName="parentText" presStyleLbl="node1" presStyleIdx="1" presStyleCnt="4">
        <dgm:presLayoutVars>
          <dgm:chMax val="0"/>
          <dgm:bulletEnabled val="1"/>
        </dgm:presLayoutVars>
      </dgm:prSet>
      <dgm:spPr/>
    </dgm:pt>
    <dgm:pt modelId="{D9F99C01-D31C-4973-BA96-49A0052FFFE8}" type="pres">
      <dgm:prSet presAssocID="{5319CB1E-1851-4929-A8F4-77CF5347C30B}" presName="spacer" presStyleCnt="0"/>
      <dgm:spPr/>
    </dgm:pt>
    <dgm:pt modelId="{B4A98EFB-CFE7-4788-815E-0A39A0922F2C}" type="pres">
      <dgm:prSet presAssocID="{E453EF77-AD5C-4479-A760-E3B884BDF0DD}" presName="parentText" presStyleLbl="node1" presStyleIdx="2" presStyleCnt="4">
        <dgm:presLayoutVars>
          <dgm:chMax val="0"/>
          <dgm:bulletEnabled val="1"/>
        </dgm:presLayoutVars>
      </dgm:prSet>
      <dgm:spPr/>
    </dgm:pt>
    <dgm:pt modelId="{3017C6A4-0E61-457F-8B93-64581744B59F}" type="pres">
      <dgm:prSet presAssocID="{1538AAAD-4AE7-490F-B2FE-518D715C6325}" presName="spacer" presStyleCnt="0"/>
      <dgm:spPr/>
    </dgm:pt>
    <dgm:pt modelId="{81FADF25-3468-4B34-BB7D-23023CADEADD}" type="pres">
      <dgm:prSet presAssocID="{AE390BC6-24F0-46C9-97D8-CB20FBE02FD2}" presName="parentText" presStyleLbl="node1" presStyleIdx="3" presStyleCnt="4">
        <dgm:presLayoutVars>
          <dgm:chMax val="0"/>
          <dgm:bulletEnabled val="1"/>
        </dgm:presLayoutVars>
      </dgm:prSet>
      <dgm:spPr/>
    </dgm:pt>
  </dgm:ptLst>
  <dgm:cxnLst>
    <dgm:cxn modelId="{88054524-953E-4367-974D-E76C9480FDA4}" type="presOf" srcId="{AE390BC6-24F0-46C9-97D8-CB20FBE02FD2}" destId="{81FADF25-3468-4B34-BB7D-23023CADEADD}" srcOrd="0" destOrd="0" presId="urn:microsoft.com/office/officeart/2005/8/layout/vList2"/>
    <dgm:cxn modelId="{8FAD6E2F-DBDD-4FFC-A9A6-B076E1450554}" srcId="{87117BD5-1E1E-49FB-B23C-E1F0C3E0C0EE}" destId="{17A89327-0C76-4435-AF2A-0DE7C79BC431}" srcOrd="1" destOrd="0" parTransId="{4B3F2872-2D7E-47A1-8783-824ADE95750C}" sibTransId="{5319CB1E-1851-4929-A8F4-77CF5347C30B}"/>
    <dgm:cxn modelId="{1D576848-737B-482A-9D40-378B7C9685F5}" srcId="{87117BD5-1E1E-49FB-B23C-E1F0C3E0C0EE}" destId="{AE390BC6-24F0-46C9-97D8-CB20FBE02FD2}" srcOrd="3" destOrd="0" parTransId="{7E4784F3-2D67-42D6-A8D4-29DDED65BC87}" sibTransId="{C32DB718-60E9-40B1-9EA8-CB8AD5179507}"/>
    <dgm:cxn modelId="{4555B171-0988-476A-8641-CCBBEA520A79}" type="presOf" srcId="{87117BD5-1E1E-49FB-B23C-E1F0C3E0C0EE}" destId="{25571C9D-F44A-4612-B214-E218E843D7F7}" srcOrd="0" destOrd="0" presId="urn:microsoft.com/office/officeart/2005/8/layout/vList2"/>
    <dgm:cxn modelId="{161753B8-FE54-4063-8D83-236877FEF1B8}" type="presOf" srcId="{17A89327-0C76-4435-AF2A-0DE7C79BC431}" destId="{819863A7-5C40-413E-89EF-94F3CD3CB256}" srcOrd="0" destOrd="0" presId="urn:microsoft.com/office/officeart/2005/8/layout/vList2"/>
    <dgm:cxn modelId="{5EE067BB-F0ED-4742-B893-FD52751F6362}" type="presOf" srcId="{E453EF77-AD5C-4479-A760-E3B884BDF0DD}" destId="{B4A98EFB-CFE7-4788-815E-0A39A0922F2C}" srcOrd="0" destOrd="0" presId="urn:microsoft.com/office/officeart/2005/8/layout/vList2"/>
    <dgm:cxn modelId="{11BBDCC5-38A2-417F-B959-37B99AED25AC}" type="presOf" srcId="{3D54848E-C439-4CED-BEF2-0915B30F5BEC}" destId="{2B34A6D3-475B-4591-939A-91D20275908E}" srcOrd="0" destOrd="0" presId="urn:microsoft.com/office/officeart/2005/8/layout/vList2"/>
    <dgm:cxn modelId="{44E1A0C7-C118-4493-BCF4-C645D2F9EBB6}" srcId="{87117BD5-1E1E-49FB-B23C-E1F0C3E0C0EE}" destId="{3D54848E-C439-4CED-BEF2-0915B30F5BEC}" srcOrd="0" destOrd="0" parTransId="{17DAC790-C204-4A91-8DC8-A49716CCE34F}" sibTransId="{DC93EEFF-F2F3-4858-832B-D414B43EC807}"/>
    <dgm:cxn modelId="{F60D3AC9-94C5-4BEF-9375-EDD956531E7E}" srcId="{87117BD5-1E1E-49FB-B23C-E1F0C3E0C0EE}" destId="{E453EF77-AD5C-4479-A760-E3B884BDF0DD}" srcOrd="2" destOrd="0" parTransId="{12340CDA-B32F-4C2D-AE9C-A87585DCED2B}" sibTransId="{1538AAAD-4AE7-490F-B2FE-518D715C6325}"/>
    <dgm:cxn modelId="{9A7ABDA6-DCAB-4B3C-9D29-469A2C4B427F}" type="presParOf" srcId="{25571C9D-F44A-4612-B214-E218E843D7F7}" destId="{2B34A6D3-475B-4591-939A-91D20275908E}" srcOrd="0" destOrd="0" presId="urn:microsoft.com/office/officeart/2005/8/layout/vList2"/>
    <dgm:cxn modelId="{9B0598B2-379D-4F63-9832-8CA19E1542DD}" type="presParOf" srcId="{25571C9D-F44A-4612-B214-E218E843D7F7}" destId="{919FA461-3582-4320-A175-C4B03B230280}" srcOrd="1" destOrd="0" presId="urn:microsoft.com/office/officeart/2005/8/layout/vList2"/>
    <dgm:cxn modelId="{AF2E1B7F-9525-4D9A-84F8-AA5D9867597A}" type="presParOf" srcId="{25571C9D-F44A-4612-B214-E218E843D7F7}" destId="{819863A7-5C40-413E-89EF-94F3CD3CB256}" srcOrd="2" destOrd="0" presId="urn:microsoft.com/office/officeart/2005/8/layout/vList2"/>
    <dgm:cxn modelId="{CCFD47CC-72B6-4EB2-8044-8DEBD64DDE31}" type="presParOf" srcId="{25571C9D-F44A-4612-B214-E218E843D7F7}" destId="{D9F99C01-D31C-4973-BA96-49A0052FFFE8}" srcOrd="3" destOrd="0" presId="urn:microsoft.com/office/officeart/2005/8/layout/vList2"/>
    <dgm:cxn modelId="{1F651EF4-4B3E-46DB-9D75-EAEDE31C835F}" type="presParOf" srcId="{25571C9D-F44A-4612-B214-E218E843D7F7}" destId="{B4A98EFB-CFE7-4788-815E-0A39A0922F2C}" srcOrd="4" destOrd="0" presId="urn:microsoft.com/office/officeart/2005/8/layout/vList2"/>
    <dgm:cxn modelId="{D741CDBF-F1B1-4EA4-AA55-86C0289BA89A}" type="presParOf" srcId="{25571C9D-F44A-4612-B214-E218E843D7F7}" destId="{3017C6A4-0E61-457F-8B93-64581744B59F}" srcOrd="5" destOrd="0" presId="urn:microsoft.com/office/officeart/2005/8/layout/vList2"/>
    <dgm:cxn modelId="{4D40B2B9-27F8-4238-9CAB-E568C0DA97DC}" type="presParOf" srcId="{25571C9D-F44A-4612-B214-E218E843D7F7}" destId="{81FADF25-3468-4B34-BB7D-23023CADEADD}"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A4B70E2-A66D-4473-AD00-17FBB7501BA7}"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GB"/>
        </a:p>
      </dgm:t>
    </dgm:pt>
    <dgm:pt modelId="{FFA23FDE-F53D-41F9-9855-998F29E00753}">
      <dgm:prSet/>
      <dgm:spPr/>
      <dgm:t>
        <a:bodyPr/>
        <a:lstStyle/>
        <a:p>
          <a:r>
            <a:rPr lang="en-GB"/>
            <a:t>Seamless services - When asked to think about the story they had just shared and consider if the different services and providers had worked together well, 26% of respondents agreed that they had, while 59% disagreed. People who felt that services had not worked together well were much more likely to feel negatively about their overall experience.</a:t>
          </a:r>
        </a:p>
      </dgm:t>
    </dgm:pt>
    <dgm:pt modelId="{6E70F5F9-0BEA-4C3E-872C-ACCD1373C887}" type="parTrans" cxnId="{449FD05D-2432-41FE-B2E8-9D4AE576C743}">
      <dgm:prSet/>
      <dgm:spPr/>
      <dgm:t>
        <a:bodyPr/>
        <a:lstStyle/>
        <a:p>
          <a:endParaRPr lang="en-GB"/>
        </a:p>
      </dgm:t>
    </dgm:pt>
    <dgm:pt modelId="{8B196F82-280D-4B32-A142-76493D2E0473}" type="sibTrans" cxnId="{449FD05D-2432-41FE-B2E8-9D4AE576C743}">
      <dgm:prSet/>
      <dgm:spPr/>
      <dgm:t>
        <a:bodyPr/>
        <a:lstStyle/>
        <a:p>
          <a:endParaRPr lang="en-GB"/>
        </a:p>
      </dgm:t>
    </dgm:pt>
    <dgm:pt modelId="{AE5A9994-A424-4434-9695-0CC1DC1FC606}">
      <dgm:prSet/>
      <dgm:spPr/>
      <dgm:t>
        <a:bodyPr/>
        <a:lstStyle/>
        <a:p>
          <a:r>
            <a:rPr lang="en-GB"/>
            <a:t>Transition and change – Moving from services, between services, from partner to carer, or from health to ill health. Many of these stories described difficulties inherent to periods of change and transition and these flashpoints in people’s experiences reveal missed opportunities to provide better, more continuous support.</a:t>
          </a:r>
        </a:p>
      </dgm:t>
    </dgm:pt>
    <dgm:pt modelId="{C61BB239-EC4E-424A-8128-AF23E9468B35}" type="parTrans" cxnId="{FAA7680E-98F9-4E54-BC3A-084C948945D7}">
      <dgm:prSet/>
      <dgm:spPr/>
      <dgm:t>
        <a:bodyPr/>
        <a:lstStyle/>
        <a:p>
          <a:endParaRPr lang="en-GB"/>
        </a:p>
      </dgm:t>
    </dgm:pt>
    <dgm:pt modelId="{B01D8DCD-B628-4541-93B7-FFB46BB1EA07}" type="sibTrans" cxnId="{FAA7680E-98F9-4E54-BC3A-084C948945D7}">
      <dgm:prSet/>
      <dgm:spPr/>
      <dgm:t>
        <a:bodyPr/>
        <a:lstStyle/>
        <a:p>
          <a:endParaRPr lang="en-GB"/>
        </a:p>
      </dgm:t>
    </dgm:pt>
    <dgm:pt modelId="{811C127D-FA98-4168-B108-27B691AA0AE5}" type="pres">
      <dgm:prSet presAssocID="{3A4B70E2-A66D-4473-AD00-17FBB7501BA7}" presName="linear" presStyleCnt="0">
        <dgm:presLayoutVars>
          <dgm:animLvl val="lvl"/>
          <dgm:resizeHandles val="exact"/>
        </dgm:presLayoutVars>
      </dgm:prSet>
      <dgm:spPr/>
    </dgm:pt>
    <dgm:pt modelId="{2E148DD4-9FC7-46C1-B575-C690224825C4}" type="pres">
      <dgm:prSet presAssocID="{FFA23FDE-F53D-41F9-9855-998F29E00753}" presName="parentText" presStyleLbl="node1" presStyleIdx="0" presStyleCnt="2">
        <dgm:presLayoutVars>
          <dgm:chMax val="0"/>
          <dgm:bulletEnabled val="1"/>
        </dgm:presLayoutVars>
      </dgm:prSet>
      <dgm:spPr/>
    </dgm:pt>
    <dgm:pt modelId="{A76D7ACC-0F7F-41E4-8BB3-4200B61AFBD2}" type="pres">
      <dgm:prSet presAssocID="{8B196F82-280D-4B32-A142-76493D2E0473}" presName="spacer" presStyleCnt="0"/>
      <dgm:spPr/>
    </dgm:pt>
    <dgm:pt modelId="{7BC7BBA0-A663-494F-8C89-7F37C250FAC7}" type="pres">
      <dgm:prSet presAssocID="{AE5A9994-A424-4434-9695-0CC1DC1FC606}" presName="parentText" presStyleLbl="node1" presStyleIdx="1" presStyleCnt="2">
        <dgm:presLayoutVars>
          <dgm:chMax val="0"/>
          <dgm:bulletEnabled val="1"/>
        </dgm:presLayoutVars>
      </dgm:prSet>
      <dgm:spPr/>
    </dgm:pt>
  </dgm:ptLst>
  <dgm:cxnLst>
    <dgm:cxn modelId="{C336BB07-4BA9-494A-983F-EE728E8ACB4B}" type="presOf" srcId="{FFA23FDE-F53D-41F9-9855-998F29E00753}" destId="{2E148DD4-9FC7-46C1-B575-C690224825C4}" srcOrd="0" destOrd="0" presId="urn:microsoft.com/office/officeart/2005/8/layout/vList2"/>
    <dgm:cxn modelId="{FAA7680E-98F9-4E54-BC3A-084C948945D7}" srcId="{3A4B70E2-A66D-4473-AD00-17FBB7501BA7}" destId="{AE5A9994-A424-4434-9695-0CC1DC1FC606}" srcOrd="1" destOrd="0" parTransId="{C61BB239-EC4E-424A-8128-AF23E9468B35}" sibTransId="{B01D8DCD-B628-4541-93B7-FFB46BB1EA07}"/>
    <dgm:cxn modelId="{449FD05D-2432-41FE-B2E8-9D4AE576C743}" srcId="{3A4B70E2-A66D-4473-AD00-17FBB7501BA7}" destId="{FFA23FDE-F53D-41F9-9855-998F29E00753}" srcOrd="0" destOrd="0" parTransId="{6E70F5F9-0BEA-4C3E-872C-ACCD1373C887}" sibTransId="{8B196F82-280D-4B32-A142-76493D2E0473}"/>
    <dgm:cxn modelId="{250BD07D-0AC2-4669-B8B9-0241019B6B25}" type="presOf" srcId="{AE5A9994-A424-4434-9695-0CC1DC1FC606}" destId="{7BC7BBA0-A663-494F-8C89-7F37C250FAC7}" srcOrd="0" destOrd="0" presId="urn:microsoft.com/office/officeart/2005/8/layout/vList2"/>
    <dgm:cxn modelId="{59CCCECE-0988-48E7-B5F5-D19A0FB98B86}" type="presOf" srcId="{3A4B70E2-A66D-4473-AD00-17FBB7501BA7}" destId="{811C127D-FA98-4168-B108-27B691AA0AE5}" srcOrd="0" destOrd="0" presId="urn:microsoft.com/office/officeart/2005/8/layout/vList2"/>
    <dgm:cxn modelId="{7BAB0E24-AA9B-48CF-8C1C-CB64A3BF163A}" type="presParOf" srcId="{811C127D-FA98-4168-B108-27B691AA0AE5}" destId="{2E148DD4-9FC7-46C1-B575-C690224825C4}" srcOrd="0" destOrd="0" presId="urn:microsoft.com/office/officeart/2005/8/layout/vList2"/>
    <dgm:cxn modelId="{3D02BD5B-E61A-44F2-ACE0-9DAE792B8F65}" type="presParOf" srcId="{811C127D-FA98-4168-B108-27B691AA0AE5}" destId="{A76D7ACC-0F7F-41E4-8BB3-4200B61AFBD2}" srcOrd="1" destOrd="0" presId="urn:microsoft.com/office/officeart/2005/8/layout/vList2"/>
    <dgm:cxn modelId="{F6A7ADEF-2114-4276-A610-C910666D216C}" type="presParOf" srcId="{811C127D-FA98-4168-B108-27B691AA0AE5}" destId="{7BC7BBA0-A663-494F-8C89-7F37C250FAC7}"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4F0BEC1-7077-445E-8CA5-71A4BBF38EE6}"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GB"/>
        </a:p>
      </dgm:t>
    </dgm:pt>
    <dgm:pt modelId="{F9742D59-0F4B-41A1-9F76-B2FBE4E68A0F}">
      <dgm:prSet/>
      <dgm:spPr/>
      <dgm:t>
        <a:bodyPr/>
        <a:lstStyle/>
        <a:p>
          <a:r>
            <a:rPr lang="en-GB" dirty="0"/>
            <a:t>Working together - Sharing power between those delivering services and those who would use them is core to coproduction. However, for that to happen, people have to have their voices heard and responded to and they have to have choice and control</a:t>
          </a:r>
        </a:p>
      </dgm:t>
    </dgm:pt>
    <dgm:pt modelId="{5B473C14-F003-4872-9321-09A6344C680E}" type="parTrans" cxnId="{B9D0706C-38FC-40EA-A646-B05D5BCB1650}">
      <dgm:prSet/>
      <dgm:spPr/>
      <dgm:t>
        <a:bodyPr/>
        <a:lstStyle/>
        <a:p>
          <a:endParaRPr lang="en-GB"/>
        </a:p>
      </dgm:t>
    </dgm:pt>
    <dgm:pt modelId="{6959A62A-54FE-4ADC-962A-D14ACC87AF08}" type="sibTrans" cxnId="{B9D0706C-38FC-40EA-A646-B05D5BCB1650}">
      <dgm:prSet/>
      <dgm:spPr/>
      <dgm:t>
        <a:bodyPr/>
        <a:lstStyle/>
        <a:p>
          <a:endParaRPr lang="en-GB"/>
        </a:p>
      </dgm:t>
    </dgm:pt>
    <dgm:pt modelId="{B37095A1-3E01-404E-9059-E62D9C87BC0F}">
      <dgm:prSet/>
      <dgm:spPr/>
      <dgm:t>
        <a:bodyPr/>
        <a:lstStyle/>
        <a:p>
          <a:r>
            <a:rPr lang="en-GB"/>
            <a:t>The role of community - Community groups play a hugely important role in many people’s lives. They are described in stories by some as a ‘lifeline’ and many describe being unsure what would have happened to them if the group had not been there. They were a fundamental part of people’s lives and social network. </a:t>
          </a:r>
        </a:p>
      </dgm:t>
    </dgm:pt>
    <dgm:pt modelId="{5B845C09-075F-4572-BDBB-8A1F7FFA1484}" type="parTrans" cxnId="{4D4B57D9-5A03-4059-8258-A26231A29101}">
      <dgm:prSet/>
      <dgm:spPr/>
      <dgm:t>
        <a:bodyPr/>
        <a:lstStyle/>
        <a:p>
          <a:endParaRPr lang="en-GB"/>
        </a:p>
      </dgm:t>
    </dgm:pt>
    <dgm:pt modelId="{A485E7FD-C7E2-4F6E-8CA1-192FE2CEBDCE}" type="sibTrans" cxnId="{4D4B57D9-5A03-4059-8258-A26231A29101}">
      <dgm:prSet/>
      <dgm:spPr/>
      <dgm:t>
        <a:bodyPr/>
        <a:lstStyle/>
        <a:p>
          <a:endParaRPr lang="en-GB"/>
        </a:p>
      </dgm:t>
    </dgm:pt>
    <dgm:pt modelId="{602F0630-FA61-4B94-870B-93442F1C9F48}" type="pres">
      <dgm:prSet presAssocID="{54F0BEC1-7077-445E-8CA5-71A4BBF38EE6}" presName="linear" presStyleCnt="0">
        <dgm:presLayoutVars>
          <dgm:animLvl val="lvl"/>
          <dgm:resizeHandles val="exact"/>
        </dgm:presLayoutVars>
      </dgm:prSet>
      <dgm:spPr/>
    </dgm:pt>
    <dgm:pt modelId="{F5F0E058-7936-45BF-8393-42A60612476F}" type="pres">
      <dgm:prSet presAssocID="{F9742D59-0F4B-41A1-9F76-B2FBE4E68A0F}" presName="parentText" presStyleLbl="node1" presStyleIdx="0" presStyleCnt="2">
        <dgm:presLayoutVars>
          <dgm:chMax val="0"/>
          <dgm:bulletEnabled val="1"/>
        </dgm:presLayoutVars>
      </dgm:prSet>
      <dgm:spPr/>
    </dgm:pt>
    <dgm:pt modelId="{9A97B2D6-EC90-4F4E-82B6-A9BC9AB143EC}" type="pres">
      <dgm:prSet presAssocID="{6959A62A-54FE-4ADC-962A-D14ACC87AF08}" presName="spacer" presStyleCnt="0"/>
      <dgm:spPr/>
    </dgm:pt>
    <dgm:pt modelId="{99BFFF15-8B5E-432B-B595-7AF5038552A6}" type="pres">
      <dgm:prSet presAssocID="{B37095A1-3E01-404E-9059-E62D9C87BC0F}" presName="parentText" presStyleLbl="node1" presStyleIdx="1" presStyleCnt="2">
        <dgm:presLayoutVars>
          <dgm:chMax val="0"/>
          <dgm:bulletEnabled val="1"/>
        </dgm:presLayoutVars>
      </dgm:prSet>
      <dgm:spPr/>
    </dgm:pt>
  </dgm:ptLst>
  <dgm:cxnLst>
    <dgm:cxn modelId="{24F38C6A-4238-49F1-A1DF-E0EAC5FD2818}" type="presOf" srcId="{B37095A1-3E01-404E-9059-E62D9C87BC0F}" destId="{99BFFF15-8B5E-432B-B595-7AF5038552A6}" srcOrd="0" destOrd="0" presId="urn:microsoft.com/office/officeart/2005/8/layout/vList2"/>
    <dgm:cxn modelId="{B9D0706C-38FC-40EA-A646-B05D5BCB1650}" srcId="{54F0BEC1-7077-445E-8CA5-71A4BBF38EE6}" destId="{F9742D59-0F4B-41A1-9F76-B2FBE4E68A0F}" srcOrd="0" destOrd="0" parTransId="{5B473C14-F003-4872-9321-09A6344C680E}" sibTransId="{6959A62A-54FE-4ADC-962A-D14ACC87AF08}"/>
    <dgm:cxn modelId="{97B959B6-3F29-463F-B573-EC0CC036C7B1}" type="presOf" srcId="{54F0BEC1-7077-445E-8CA5-71A4BBF38EE6}" destId="{602F0630-FA61-4B94-870B-93442F1C9F48}" srcOrd="0" destOrd="0" presId="urn:microsoft.com/office/officeart/2005/8/layout/vList2"/>
    <dgm:cxn modelId="{4D4B57D9-5A03-4059-8258-A26231A29101}" srcId="{54F0BEC1-7077-445E-8CA5-71A4BBF38EE6}" destId="{B37095A1-3E01-404E-9059-E62D9C87BC0F}" srcOrd="1" destOrd="0" parTransId="{5B845C09-075F-4572-BDBB-8A1F7FFA1484}" sibTransId="{A485E7FD-C7E2-4F6E-8CA1-192FE2CEBDCE}"/>
    <dgm:cxn modelId="{965CF0F4-A973-413B-885E-72171D21A61B}" type="presOf" srcId="{F9742D59-0F4B-41A1-9F76-B2FBE4E68A0F}" destId="{F5F0E058-7936-45BF-8393-42A60612476F}" srcOrd="0" destOrd="0" presId="urn:microsoft.com/office/officeart/2005/8/layout/vList2"/>
    <dgm:cxn modelId="{382FCE1A-5A4A-4669-9162-74EBEC2FE8D8}" type="presParOf" srcId="{602F0630-FA61-4B94-870B-93442F1C9F48}" destId="{F5F0E058-7936-45BF-8393-42A60612476F}" srcOrd="0" destOrd="0" presId="urn:microsoft.com/office/officeart/2005/8/layout/vList2"/>
    <dgm:cxn modelId="{DDDF8962-0AA3-42AC-B8B1-D6B3B9BCA25E}" type="presParOf" srcId="{602F0630-FA61-4B94-870B-93442F1C9F48}" destId="{9A97B2D6-EC90-4F4E-82B6-A9BC9AB143EC}" srcOrd="1" destOrd="0" presId="urn:microsoft.com/office/officeart/2005/8/layout/vList2"/>
    <dgm:cxn modelId="{72006F0A-EBBB-470F-AFB9-3AD014FEE3F9}" type="presParOf" srcId="{602F0630-FA61-4B94-870B-93442F1C9F48}" destId="{99BFFF15-8B5E-432B-B595-7AF5038552A6}"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2B9DF46-0F73-460D-A159-5928ACA2FF53}"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GB"/>
        </a:p>
      </dgm:t>
    </dgm:pt>
    <dgm:pt modelId="{BBCE3AE2-5E92-4D59-A0B9-AE8CBC62E03F}">
      <dgm:prSet/>
      <dgm:spPr/>
      <dgm:t>
        <a:bodyPr/>
        <a:lstStyle/>
        <a:p>
          <a:r>
            <a:rPr lang="en-GB" dirty="0">
              <a:solidFill>
                <a:schemeClr val="tx1"/>
              </a:solidFill>
            </a:rPr>
            <a:t>Recognising mental health needs – mental health problems were interwoven in all the stories either directly (i.e., the individual had a diagnosis) or indirectly (i.e., the toll of caring on the carers mental health). There was a clear need for better mental health provision</a:t>
          </a:r>
        </a:p>
      </dgm:t>
    </dgm:pt>
    <dgm:pt modelId="{8BD4A9A0-79C4-4234-8937-DC263AAE9096}" type="parTrans" cxnId="{8B80A433-1360-423B-9699-2AC75FA4E7EA}">
      <dgm:prSet/>
      <dgm:spPr/>
      <dgm:t>
        <a:bodyPr/>
        <a:lstStyle/>
        <a:p>
          <a:endParaRPr lang="en-GB"/>
        </a:p>
      </dgm:t>
    </dgm:pt>
    <dgm:pt modelId="{2497EC29-0118-4103-8C94-09FC559CD8EF}" type="sibTrans" cxnId="{8B80A433-1360-423B-9699-2AC75FA4E7EA}">
      <dgm:prSet/>
      <dgm:spPr/>
      <dgm:t>
        <a:bodyPr/>
        <a:lstStyle/>
        <a:p>
          <a:endParaRPr lang="en-GB"/>
        </a:p>
      </dgm:t>
    </dgm:pt>
    <dgm:pt modelId="{A8784802-4539-4B4A-9344-E29241C50007}">
      <dgm:prSet/>
      <dgm:spPr/>
      <dgm:t>
        <a:bodyPr/>
        <a:lstStyle/>
        <a:p>
          <a:r>
            <a:rPr lang="en-GB" dirty="0">
              <a:solidFill>
                <a:schemeClr val="tx1"/>
              </a:solidFill>
            </a:rPr>
            <a:t>Valuing unpaid carers -  Carers reported feeling guilty, frustrated, isolated and upset. These feelings are heightened when mechanisms that were designed to support carers and enhance their well-being are not utilised, or are utilised ineffectually</a:t>
          </a:r>
        </a:p>
      </dgm:t>
    </dgm:pt>
    <dgm:pt modelId="{F94B093C-537A-4EE1-8EEF-F457B6E7CD90}" type="parTrans" cxnId="{F4031206-1C96-4080-8F87-F409B9A0C037}">
      <dgm:prSet/>
      <dgm:spPr/>
      <dgm:t>
        <a:bodyPr/>
        <a:lstStyle/>
        <a:p>
          <a:endParaRPr lang="en-GB"/>
        </a:p>
      </dgm:t>
    </dgm:pt>
    <dgm:pt modelId="{20F68C43-5E66-419A-AB01-0F1E0E3BBF1B}" type="sibTrans" cxnId="{F4031206-1C96-4080-8F87-F409B9A0C037}">
      <dgm:prSet/>
      <dgm:spPr/>
      <dgm:t>
        <a:bodyPr/>
        <a:lstStyle/>
        <a:p>
          <a:endParaRPr lang="en-GB"/>
        </a:p>
      </dgm:t>
    </dgm:pt>
    <dgm:pt modelId="{69F58622-4FEC-4D47-B937-A76334C9023E}">
      <dgm:prSet/>
      <dgm:spPr/>
      <dgm:t>
        <a:bodyPr/>
        <a:lstStyle/>
        <a:p>
          <a:r>
            <a:rPr lang="en-GB" dirty="0">
              <a:solidFill>
                <a:schemeClr val="tx1"/>
              </a:solidFill>
            </a:rPr>
            <a:t>Embracing the role of the family -  if one person has care needs, often the whole family is impacted, particularly when it involves children. Stories described situations in which people were caring for one another or caring for someone whilst being unwell themselves</a:t>
          </a:r>
        </a:p>
      </dgm:t>
    </dgm:pt>
    <dgm:pt modelId="{93F21F6C-473C-495E-951A-A8BBC9B8CBDD}" type="parTrans" cxnId="{CD5F7A9C-DE9F-45C3-843F-CE98C685DC07}">
      <dgm:prSet/>
      <dgm:spPr/>
      <dgm:t>
        <a:bodyPr/>
        <a:lstStyle/>
        <a:p>
          <a:endParaRPr lang="en-GB"/>
        </a:p>
      </dgm:t>
    </dgm:pt>
    <dgm:pt modelId="{D108449B-6691-4CF6-81EA-58D9345763F4}" type="sibTrans" cxnId="{CD5F7A9C-DE9F-45C3-843F-CE98C685DC07}">
      <dgm:prSet/>
      <dgm:spPr/>
      <dgm:t>
        <a:bodyPr/>
        <a:lstStyle/>
        <a:p>
          <a:endParaRPr lang="en-GB"/>
        </a:p>
      </dgm:t>
    </dgm:pt>
    <dgm:pt modelId="{D0D5ABAD-365D-4D15-8E20-B39B603F24F8}" type="pres">
      <dgm:prSet presAssocID="{62B9DF46-0F73-460D-A159-5928ACA2FF53}" presName="linear" presStyleCnt="0">
        <dgm:presLayoutVars>
          <dgm:animLvl val="lvl"/>
          <dgm:resizeHandles val="exact"/>
        </dgm:presLayoutVars>
      </dgm:prSet>
      <dgm:spPr/>
    </dgm:pt>
    <dgm:pt modelId="{AA5B5DB5-2E46-4AD6-9F18-556CC50911A6}" type="pres">
      <dgm:prSet presAssocID="{BBCE3AE2-5E92-4D59-A0B9-AE8CBC62E03F}" presName="parentText" presStyleLbl="node1" presStyleIdx="0" presStyleCnt="3">
        <dgm:presLayoutVars>
          <dgm:chMax val="0"/>
          <dgm:bulletEnabled val="1"/>
        </dgm:presLayoutVars>
      </dgm:prSet>
      <dgm:spPr/>
    </dgm:pt>
    <dgm:pt modelId="{282C0CBC-EE1E-4D3F-B929-9DE212432807}" type="pres">
      <dgm:prSet presAssocID="{2497EC29-0118-4103-8C94-09FC559CD8EF}" presName="spacer" presStyleCnt="0"/>
      <dgm:spPr/>
    </dgm:pt>
    <dgm:pt modelId="{27F1C755-C5B7-4181-A3CA-C7799C169A88}" type="pres">
      <dgm:prSet presAssocID="{A8784802-4539-4B4A-9344-E29241C50007}" presName="parentText" presStyleLbl="node1" presStyleIdx="1" presStyleCnt="3">
        <dgm:presLayoutVars>
          <dgm:chMax val="0"/>
          <dgm:bulletEnabled val="1"/>
        </dgm:presLayoutVars>
      </dgm:prSet>
      <dgm:spPr/>
    </dgm:pt>
    <dgm:pt modelId="{88BE1725-A35C-4FDB-943F-AA9C2E724357}" type="pres">
      <dgm:prSet presAssocID="{20F68C43-5E66-419A-AB01-0F1E0E3BBF1B}" presName="spacer" presStyleCnt="0"/>
      <dgm:spPr/>
    </dgm:pt>
    <dgm:pt modelId="{7D5D5A96-3911-4944-8BC1-326DD21C07B4}" type="pres">
      <dgm:prSet presAssocID="{69F58622-4FEC-4D47-B937-A76334C9023E}" presName="parentText" presStyleLbl="node1" presStyleIdx="2" presStyleCnt="3">
        <dgm:presLayoutVars>
          <dgm:chMax val="0"/>
          <dgm:bulletEnabled val="1"/>
        </dgm:presLayoutVars>
      </dgm:prSet>
      <dgm:spPr/>
    </dgm:pt>
  </dgm:ptLst>
  <dgm:cxnLst>
    <dgm:cxn modelId="{F4031206-1C96-4080-8F87-F409B9A0C037}" srcId="{62B9DF46-0F73-460D-A159-5928ACA2FF53}" destId="{A8784802-4539-4B4A-9344-E29241C50007}" srcOrd="1" destOrd="0" parTransId="{F94B093C-537A-4EE1-8EEF-F457B6E7CD90}" sibTransId="{20F68C43-5E66-419A-AB01-0F1E0E3BBF1B}"/>
    <dgm:cxn modelId="{8B80A433-1360-423B-9699-2AC75FA4E7EA}" srcId="{62B9DF46-0F73-460D-A159-5928ACA2FF53}" destId="{BBCE3AE2-5E92-4D59-A0B9-AE8CBC62E03F}" srcOrd="0" destOrd="0" parTransId="{8BD4A9A0-79C4-4234-8937-DC263AAE9096}" sibTransId="{2497EC29-0118-4103-8C94-09FC559CD8EF}"/>
    <dgm:cxn modelId="{DAD10366-E68D-4186-AC9F-4C8CD131A687}" type="presOf" srcId="{BBCE3AE2-5E92-4D59-A0B9-AE8CBC62E03F}" destId="{AA5B5DB5-2E46-4AD6-9F18-556CC50911A6}" srcOrd="0" destOrd="0" presId="urn:microsoft.com/office/officeart/2005/8/layout/vList2"/>
    <dgm:cxn modelId="{60E8EB49-BC98-4C3B-AB8B-E883EBA7A714}" type="presOf" srcId="{62B9DF46-0F73-460D-A159-5928ACA2FF53}" destId="{D0D5ABAD-365D-4D15-8E20-B39B603F24F8}" srcOrd="0" destOrd="0" presId="urn:microsoft.com/office/officeart/2005/8/layout/vList2"/>
    <dgm:cxn modelId="{761C397C-E4D2-49A7-B753-BC07D7A46A2C}" type="presOf" srcId="{69F58622-4FEC-4D47-B937-A76334C9023E}" destId="{7D5D5A96-3911-4944-8BC1-326DD21C07B4}" srcOrd="0" destOrd="0" presId="urn:microsoft.com/office/officeart/2005/8/layout/vList2"/>
    <dgm:cxn modelId="{60477F8A-1DF0-4F85-B6DF-6499962819F4}" type="presOf" srcId="{A8784802-4539-4B4A-9344-E29241C50007}" destId="{27F1C755-C5B7-4181-A3CA-C7799C169A88}" srcOrd="0" destOrd="0" presId="urn:microsoft.com/office/officeart/2005/8/layout/vList2"/>
    <dgm:cxn modelId="{CD5F7A9C-DE9F-45C3-843F-CE98C685DC07}" srcId="{62B9DF46-0F73-460D-A159-5928ACA2FF53}" destId="{69F58622-4FEC-4D47-B937-A76334C9023E}" srcOrd="2" destOrd="0" parTransId="{93F21F6C-473C-495E-951A-A8BBC9B8CBDD}" sibTransId="{D108449B-6691-4CF6-81EA-58D9345763F4}"/>
    <dgm:cxn modelId="{CBC4A928-06BD-4596-9B62-F3C0FB15F795}" type="presParOf" srcId="{D0D5ABAD-365D-4D15-8E20-B39B603F24F8}" destId="{AA5B5DB5-2E46-4AD6-9F18-556CC50911A6}" srcOrd="0" destOrd="0" presId="urn:microsoft.com/office/officeart/2005/8/layout/vList2"/>
    <dgm:cxn modelId="{E567AE94-805A-46FC-AA19-A23844FE4525}" type="presParOf" srcId="{D0D5ABAD-365D-4D15-8E20-B39B603F24F8}" destId="{282C0CBC-EE1E-4D3F-B929-9DE212432807}" srcOrd="1" destOrd="0" presId="urn:microsoft.com/office/officeart/2005/8/layout/vList2"/>
    <dgm:cxn modelId="{B32E05B8-A8B1-4908-8B31-B49BFAFB5B4B}" type="presParOf" srcId="{D0D5ABAD-365D-4D15-8E20-B39B603F24F8}" destId="{27F1C755-C5B7-4181-A3CA-C7799C169A88}" srcOrd="2" destOrd="0" presId="urn:microsoft.com/office/officeart/2005/8/layout/vList2"/>
    <dgm:cxn modelId="{532473A4-3D31-426D-80FE-749FCF1D62D1}" type="presParOf" srcId="{D0D5ABAD-365D-4D15-8E20-B39B603F24F8}" destId="{88BE1725-A35C-4FDB-943F-AA9C2E724357}" srcOrd="3" destOrd="0" presId="urn:microsoft.com/office/officeart/2005/8/layout/vList2"/>
    <dgm:cxn modelId="{AD6C989C-6113-46D4-B741-370992FD1A51}" type="presParOf" srcId="{D0D5ABAD-365D-4D15-8E20-B39B603F24F8}" destId="{7D5D5A96-3911-4944-8BC1-326DD21C07B4}"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229EFD-6F3C-4E5B-B911-14926D2371E0}">
      <dsp:nvSpPr>
        <dsp:cNvPr id="0" name=""/>
        <dsp:cNvSpPr/>
      </dsp:nvSpPr>
      <dsp:spPr>
        <a:xfrm>
          <a:off x="0" y="49281"/>
          <a:ext cx="10972800" cy="909089"/>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solidFill>
                <a:schemeClr val="tx1"/>
              </a:solidFill>
            </a:rPr>
            <a:t>The Social Services and Well-being (Wales) Act received Royal Assent </a:t>
          </a:r>
          <a:br>
            <a:rPr lang="en-GB" sz="2100" kern="1200" dirty="0">
              <a:solidFill>
                <a:schemeClr val="tx1"/>
              </a:solidFill>
            </a:rPr>
          </a:br>
          <a:r>
            <a:rPr lang="en-GB" sz="2100" kern="1200" dirty="0">
              <a:solidFill>
                <a:schemeClr val="tx1"/>
              </a:solidFill>
            </a:rPr>
            <a:t>and became law on 1 May 2014</a:t>
          </a:r>
        </a:p>
      </dsp:txBody>
      <dsp:txXfrm>
        <a:off x="44378" y="93659"/>
        <a:ext cx="10884044" cy="820333"/>
      </dsp:txXfrm>
    </dsp:sp>
    <dsp:sp modelId="{AE74EF67-EED2-4E38-93CF-5A1DC21ACAB7}">
      <dsp:nvSpPr>
        <dsp:cNvPr id="0" name=""/>
        <dsp:cNvSpPr/>
      </dsp:nvSpPr>
      <dsp:spPr>
        <a:xfrm>
          <a:off x="0" y="1018851"/>
          <a:ext cx="10972800" cy="909089"/>
        </a:xfrm>
        <a:prstGeom prst="roundRect">
          <a:avLst/>
        </a:prstGeom>
        <a:solidFill>
          <a:schemeClr val="accent5">
            <a:hueOff val="-3311292"/>
            <a:satOff val="13270"/>
            <a:lumOff val="28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solidFill>
                <a:schemeClr val="tx1"/>
              </a:solidFill>
            </a:rPr>
            <a:t>The Act was implemented in April 2016</a:t>
          </a:r>
          <a:endParaRPr lang="en-US" sz="2100" kern="1200" dirty="0">
            <a:solidFill>
              <a:schemeClr val="tx1"/>
            </a:solidFill>
          </a:endParaRPr>
        </a:p>
      </dsp:txBody>
      <dsp:txXfrm>
        <a:off x="44378" y="1063229"/>
        <a:ext cx="10884044" cy="820333"/>
      </dsp:txXfrm>
    </dsp:sp>
    <dsp:sp modelId="{A0E45232-FC38-4DF3-A90F-B10A4AB28309}">
      <dsp:nvSpPr>
        <dsp:cNvPr id="0" name=""/>
        <dsp:cNvSpPr/>
      </dsp:nvSpPr>
      <dsp:spPr>
        <a:xfrm>
          <a:off x="0" y="1988421"/>
          <a:ext cx="10972800" cy="909089"/>
        </a:xfrm>
        <a:prstGeom prst="roundRect">
          <a:avLst/>
        </a:prstGeom>
        <a:solidFill>
          <a:schemeClr val="accent5">
            <a:hueOff val="-6622584"/>
            <a:satOff val="26541"/>
            <a:lumOff val="575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solidFill>
                <a:schemeClr val="tx1"/>
              </a:solidFill>
            </a:rPr>
            <a:t>For the first time, social care legislation for Wales and England were separated </a:t>
          </a:r>
          <a:endParaRPr lang="en-US" sz="2100" kern="1200" dirty="0">
            <a:solidFill>
              <a:schemeClr val="tx1"/>
            </a:solidFill>
          </a:endParaRPr>
        </a:p>
      </dsp:txBody>
      <dsp:txXfrm>
        <a:off x="44378" y="2032799"/>
        <a:ext cx="10884044" cy="820333"/>
      </dsp:txXfrm>
    </dsp:sp>
    <dsp:sp modelId="{4C46D430-94AD-4089-A9AF-2563C39876D3}">
      <dsp:nvSpPr>
        <dsp:cNvPr id="0" name=""/>
        <dsp:cNvSpPr/>
      </dsp:nvSpPr>
      <dsp:spPr>
        <a:xfrm>
          <a:off x="0" y="2957991"/>
          <a:ext cx="10972800" cy="909089"/>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solidFill>
                <a:schemeClr val="tx1"/>
              </a:solidFill>
            </a:rPr>
            <a:t>The main difference between them is that the Welsh Act applies to people in need of any age and their carers. The English Act is mainly confined to the needs of adults</a:t>
          </a:r>
          <a:endParaRPr lang="en-US" sz="2100" kern="1200" dirty="0">
            <a:solidFill>
              <a:schemeClr val="tx1"/>
            </a:solidFill>
          </a:endParaRPr>
        </a:p>
      </dsp:txBody>
      <dsp:txXfrm>
        <a:off x="44378" y="3002369"/>
        <a:ext cx="10884044" cy="82033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61A709-C2DB-42E7-8C89-AE55C033484E}">
      <dsp:nvSpPr>
        <dsp:cNvPr id="0" name=""/>
        <dsp:cNvSpPr/>
      </dsp:nvSpPr>
      <dsp:spPr>
        <a:xfrm>
          <a:off x="0" y="0"/>
          <a:ext cx="10972800" cy="0"/>
        </a:xfrm>
        <a:prstGeom prst="line">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AC85A3B-0368-4E43-A475-6E251AD4701C}">
      <dsp:nvSpPr>
        <dsp:cNvPr id="0" name=""/>
        <dsp:cNvSpPr/>
      </dsp:nvSpPr>
      <dsp:spPr>
        <a:xfrm>
          <a:off x="0" y="0"/>
          <a:ext cx="10972800" cy="489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baseline="0" dirty="0"/>
            <a:t>The Social Services and Well-being (Wales) Act changes the social services sector:</a:t>
          </a:r>
        </a:p>
      </dsp:txBody>
      <dsp:txXfrm>
        <a:off x="0" y="0"/>
        <a:ext cx="10972800" cy="489545"/>
      </dsp:txXfrm>
    </dsp:sp>
    <dsp:sp modelId="{6C9AF0BD-CCF5-448E-A4E9-404CADDEFF24}">
      <dsp:nvSpPr>
        <dsp:cNvPr id="0" name=""/>
        <dsp:cNvSpPr/>
      </dsp:nvSpPr>
      <dsp:spPr>
        <a:xfrm>
          <a:off x="0" y="489545"/>
          <a:ext cx="10972800" cy="0"/>
        </a:xfrm>
        <a:prstGeom prst="line">
          <a:avLst/>
        </a:prstGeom>
        <a:solidFill>
          <a:schemeClr val="accent5">
            <a:hueOff val="-1419125"/>
            <a:satOff val="5687"/>
            <a:lumOff val="1233"/>
            <a:alphaOff val="0"/>
          </a:schemeClr>
        </a:solidFill>
        <a:ln w="25400" cap="flat" cmpd="sng" algn="ctr">
          <a:solidFill>
            <a:schemeClr val="accent5">
              <a:hueOff val="-1419125"/>
              <a:satOff val="5687"/>
              <a:lumOff val="123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29D232B-BD32-4B76-9C37-3B44BF34DF14}">
      <dsp:nvSpPr>
        <dsp:cNvPr id="0" name=""/>
        <dsp:cNvSpPr/>
      </dsp:nvSpPr>
      <dsp:spPr>
        <a:xfrm>
          <a:off x="0" y="489545"/>
          <a:ext cx="10972800" cy="489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baseline="0"/>
            <a:t>People have control over what support they need, making decisions about their care and support as an equal partner</a:t>
          </a:r>
          <a:endParaRPr lang="en-US" sz="1400" kern="1200"/>
        </a:p>
      </dsp:txBody>
      <dsp:txXfrm>
        <a:off x="0" y="489545"/>
        <a:ext cx="10972800" cy="489545"/>
      </dsp:txXfrm>
    </dsp:sp>
    <dsp:sp modelId="{8E80BE67-599E-403A-8A5A-09D2588453CB}">
      <dsp:nvSpPr>
        <dsp:cNvPr id="0" name=""/>
        <dsp:cNvSpPr/>
      </dsp:nvSpPr>
      <dsp:spPr>
        <a:xfrm>
          <a:off x="0" y="979090"/>
          <a:ext cx="10972800" cy="0"/>
        </a:xfrm>
        <a:prstGeom prst="line">
          <a:avLst/>
        </a:prstGeom>
        <a:solidFill>
          <a:schemeClr val="accent5">
            <a:hueOff val="-2838251"/>
            <a:satOff val="11375"/>
            <a:lumOff val="2465"/>
            <a:alphaOff val="0"/>
          </a:schemeClr>
        </a:solidFill>
        <a:ln w="25400" cap="flat" cmpd="sng" algn="ctr">
          <a:solidFill>
            <a:schemeClr val="accent5">
              <a:hueOff val="-2838251"/>
              <a:satOff val="11375"/>
              <a:lumOff val="246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679B494-5606-489B-B408-638777CF17D9}">
      <dsp:nvSpPr>
        <dsp:cNvPr id="0" name=""/>
        <dsp:cNvSpPr/>
      </dsp:nvSpPr>
      <dsp:spPr>
        <a:xfrm>
          <a:off x="0" y="979090"/>
          <a:ext cx="10972800" cy="489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baseline="0"/>
            <a:t>New proportionate assessment focuses on the individual</a:t>
          </a:r>
          <a:endParaRPr lang="en-US" sz="1400" kern="1200"/>
        </a:p>
      </dsp:txBody>
      <dsp:txXfrm>
        <a:off x="0" y="979090"/>
        <a:ext cx="10972800" cy="489545"/>
      </dsp:txXfrm>
    </dsp:sp>
    <dsp:sp modelId="{B99B07CF-6118-4304-8D78-73855EC57D56}">
      <dsp:nvSpPr>
        <dsp:cNvPr id="0" name=""/>
        <dsp:cNvSpPr/>
      </dsp:nvSpPr>
      <dsp:spPr>
        <a:xfrm>
          <a:off x="0" y="1468636"/>
          <a:ext cx="10972800" cy="0"/>
        </a:xfrm>
        <a:prstGeom prst="line">
          <a:avLst/>
        </a:prstGeom>
        <a:solidFill>
          <a:schemeClr val="accent5">
            <a:hueOff val="-4257376"/>
            <a:satOff val="17062"/>
            <a:lumOff val="3698"/>
            <a:alphaOff val="0"/>
          </a:schemeClr>
        </a:solidFill>
        <a:ln w="25400" cap="flat" cmpd="sng" algn="ctr">
          <a:solidFill>
            <a:schemeClr val="accent5">
              <a:hueOff val="-4257376"/>
              <a:satOff val="17062"/>
              <a:lumOff val="369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2D420DF-3585-4A28-9B0C-B88EA8150A54}">
      <dsp:nvSpPr>
        <dsp:cNvPr id="0" name=""/>
        <dsp:cNvSpPr/>
      </dsp:nvSpPr>
      <dsp:spPr>
        <a:xfrm>
          <a:off x="0" y="1468636"/>
          <a:ext cx="10972800" cy="489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baseline="0"/>
            <a:t>Carers have an equal right to assessment for support to those who they care for</a:t>
          </a:r>
          <a:endParaRPr lang="en-US" sz="1400" kern="1200"/>
        </a:p>
      </dsp:txBody>
      <dsp:txXfrm>
        <a:off x="0" y="1468636"/>
        <a:ext cx="10972800" cy="489545"/>
      </dsp:txXfrm>
    </dsp:sp>
    <dsp:sp modelId="{66ACDBC8-27FD-4D2D-B655-6EAD3DBB8178}">
      <dsp:nvSpPr>
        <dsp:cNvPr id="0" name=""/>
        <dsp:cNvSpPr/>
      </dsp:nvSpPr>
      <dsp:spPr>
        <a:xfrm>
          <a:off x="0" y="1958181"/>
          <a:ext cx="10972800" cy="0"/>
        </a:xfrm>
        <a:prstGeom prst="line">
          <a:avLst/>
        </a:prstGeom>
        <a:solidFill>
          <a:schemeClr val="accent5">
            <a:hueOff val="-5676501"/>
            <a:satOff val="22749"/>
            <a:lumOff val="4930"/>
            <a:alphaOff val="0"/>
          </a:schemeClr>
        </a:solidFill>
        <a:ln w="25400" cap="flat" cmpd="sng" algn="ctr">
          <a:solidFill>
            <a:schemeClr val="accent5">
              <a:hueOff val="-5676501"/>
              <a:satOff val="22749"/>
              <a:lumOff val="493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3EEEE86-1AA4-4D8D-839E-4176F6981A6C}">
      <dsp:nvSpPr>
        <dsp:cNvPr id="0" name=""/>
        <dsp:cNvSpPr/>
      </dsp:nvSpPr>
      <dsp:spPr>
        <a:xfrm>
          <a:off x="0" y="1958181"/>
          <a:ext cx="10972800" cy="489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baseline="0"/>
            <a:t>Easy access to information and advice is available to all</a:t>
          </a:r>
          <a:endParaRPr lang="en-US" sz="1400" kern="1200"/>
        </a:p>
      </dsp:txBody>
      <dsp:txXfrm>
        <a:off x="0" y="1958181"/>
        <a:ext cx="10972800" cy="489545"/>
      </dsp:txXfrm>
    </dsp:sp>
    <dsp:sp modelId="{0C10738D-CCAF-4A63-88C2-3B90B0744848}">
      <dsp:nvSpPr>
        <dsp:cNvPr id="0" name=""/>
        <dsp:cNvSpPr/>
      </dsp:nvSpPr>
      <dsp:spPr>
        <a:xfrm>
          <a:off x="0" y="2447726"/>
          <a:ext cx="10972800" cy="0"/>
        </a:xfrm>
        <a:prstGeom prst="line">
          <a:avLst/>
        </a:prstGeom>
        <a:solidFill>
          <a:schemeClr val="accent5">
            <a:hueOff val="-7095626"/>
            <a:satOff val="28436"/>
            <a:lumOff val="6163"/>
            <a:alphaOff val="0"/>
          </a:schemeClr>
        </a:solidFill>
        <a:ln w="25400" cap="flat" cmpd="sng" algn="ctr">
          <a:solidFill>
            <a:schemeClr val="accent5">
              <a:hueOff val="-7095626"/>
              <a:satOff val="28436"/>
              <a:lumOff val="616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F6E7B57-C828-4058-85A0-16BF8F94CFFE}">
      <dsp:nvSpPr>
        <dsp:cNvPr id="0" name=""/>
        <dsp:cNvSpPr/>
      </dsp:nvSpPr>
      <dsp:spPr>
        <a:xfrm>
          <a:off x="0" y="2447726"/>
          <a:ext cx="10972800" cy="489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baseline="0"/>
            <a:t>Powers to safeguard people are stronger</a:t>
          </a:r>
          <a:endParaRPr lang="en-US" sz="1400" kern="1200"/>
        </a:p>
      </dsp:txBody>
      <dsp:txXfrm>
        <a:off x="0" y="2447726"/>
        <a:ext cx="10972800" cy="489545"/>
      </dsp:txXfrm>
    </dsp:sp>
    <dsp:sp modelId="{2937DFC2-59AA-4C4D-98D7-C3488715B442}">
      <dsp:nvSpPr>
        <dsp:cNvPr id="0" name=""/>
        <dsp:cNvSpPr/>
      </dsp:nvSpPr>
      <dsp:spPr>
        <a:xfrm>
          <a:off x="0" y="2937272"/>
          <a:ext cx="10972800" cy="0"/>
        </a:xfrm>
        <a:prstGeom prst="line">
          <a:avLst/>
        </a:prstGeom>
        <a:solidFill>
          <a:schemeClr val="accent5">
            <a:hueOff val="-8514751"/>
            <a:satOff val="34124"/>
            <a:lumOff val="7395"/>
            <a:alphaOff val="0"/>
          </a:schemeClr>
        </a:solidFill>
        <a:ln w="25400" cap="flat" cmpd="sng" algn="ctr">
          <a:solidFill>
            <a:schemeClr val="accent5">
              <a:hueOff val="-8514751"/>
              <a:satOff val="34124"/>
              <a:lumOff val="739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53F3A7A-AB5F-4FE7-875A-D49145DC03B8}">
      <dsp:nvSpPr>
        <dsp:cNvPr id="0" name=""/>
        <dsp:cNvSpPr/>
      </dsp:nvSpPr>
      <dsp:spPr>
        <a:xfrm>
          <a:off x="0" y="2937272"/>
          <a:ext cx="10972800" cy="489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baseline="0"/>
            <a:t>A preventative approach to meeting care and support needs is practised</a:t>
          </a:r>
          <a:endParaRPr lang="en-US" sz="1400" kern="1200"/>
        </a:p>
      </dsp:txBody>
      <dsp:txXfrm>
        <a:off x="0" y="2937272"/>
        <a:ext cx="10972800" cy="489545"/>
      </dsp:txXfrm>
    </dsp:sp>
    <dsp:sp modelId="{A40F8C34-27D1-4DF7-B7F8-ACE7C0A2F4C9}">
      <dsp:nvSpPr>
        <dsp:cNvPr id="0" name=""/>
        <dsp:cNvSpPr/>
      </dsp:nvSpPr>
      <dsp:spPr>
        <a:xfrm>
          <a:off x="0" y="3426817"/>
          <a:ext cx="10972800" cy="0"/>
        </a:xfrm>
        <a:prstGeom prst="line">
          <a:avLst/>
        </a:prstGeom>
        <a:solidFill>
          <a:schemeClr val="accent5">
            <a:hueOff val="-9933876"/>
            <a:satOff val="39811"/>
            <a:lumOff val="8628"/>
            <a:alphaOff val="0"/>
          </a:schemeClr>
        </a:solidFill>
        <a:ln w="25400" cap="flat" cmpd="sng" algn="ctr">
          <a:solidFill>
            <a:schemeClr val="accent5">
              <a:hueOff val="-9933876"/>
              <a:satOff val="39811"/>
              <a:lumOff val="862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1B9A77B-FF42-4E7F-9282-1D4A045041CE}">
      <dsp:nvSpPr>
        <dsp:cNvPr id="0" name=""/>
        <dsp:cNvSpPr/>
      </dsp:nvSpPr>
      <dsp:spPr>
        <a:xfrm>
          <a:off x="0" y="3426817"/>
          <a:ext cx="10972800" cy="489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baseline="0"/>
            <a:t>Local authorities and health boards come together in new statutory partnerships to drive integration, innovation and service change</a:t>
          </a:r>
          <a:endParaRPr lang="en-US" sz="1400" kern="1200"/>
        </a:p>
      </dsp:txBody>
      <dsp:txXfrm>
        <a:off x="0" y="3426817"/>
        <a:ext cx="10972800" cy="48954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C8AC44-0498-4812-BA2B-D559762B48CD}">
      <dsp:nvSpPr>
        <dsp:cNvPr id="0" name=""/>
        <dsp:cNvSpPr/>
      </dsp:nvSpPr>
      <dsp:spPr>
        <a:xfrm>
          <a:off x="0" y="76922"/>
          <a:ext cx="10972800" cy="895269"/>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solidFill>
                <a:schemeClr val="tx1"/>
              </a:solidFill>
            </a:rPr>
            <a:t>The Act supports people who have care and support needs to achieve </a:t>
          </a:r>
          <a:r>
            <a:rPr lang="en-GB" sz="2100" b="1" kern="1200" dirty="0">
              <a:solidFill>
                <a:schemeClr val="tx1"/>
              </a:solidFill>
            </a:rPr>
            <a:t>well-being</a:t>
          </a:r>
          <a:endParaRPr lang="en-US" sz="2100" kern="1200" dirty="0">
            <a:solidFill>
              <a:schemeClr val="tx1"/>
            </a:solidFill>
          </a:endParaRPr>
        </a:p>
      </dsp:txBody>
      <dsp:txXfrm>
        <a:off x="43703" y="120625"/>
        <a:ext cx="10885394" cy="807863"/>
      </dsp:txXfrm>
    </dsp:sp>
    <dsp:sp modelId="{C4311C0F-0881-4F1A-A376-21B70A1060C7}">
      <dsp:nvSpPr>
        <dsp:cNvPr id="0" name=""/>
        <dsp:cNvSpPr/>
      </dsp:nvSpPr>
      <dsp:spPr>
        <a:xfrm>
          <a:off x="0" y="1032672"/>
          <a:ext cx="10972800" cy="895269"/>
        </a:xfrm>
        <a:prstGeom prst="roundRect">
          <a:avLst/>
        </a:prstGeom>
        <a:solidFill>
          <a:schemeClr val="accent5">
            <a:hueOff val="-3311292"/>
            <a:satOff val="13270"/>
            <a:lumOff val="28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dirty="0">
              <a:solidFill>
                <a:schemeClr val="tx1"/>
              </a:solidFill>
            </a:rPr>
            <a:t>People</a:t>
          </a:r>
          <a:r>
            <a:rPr lang="en-GB" sz="2100" kern="1200" dirty="0">
              <a:solidFill>
                <a:schemeClr val="tx1"/>
              </a:solidFill>
            </a:rPr>
            <a:t> are at the heart of the new system by giving them an equal say in the support they receive</a:t>
          </a:r>
          <a:endParaRPr lang="en-US" sz="2100" kern="1200" dirty="0">
            <a:solidFill>
              <a:schemeClr val="tx1"/>
            </a:solidFill>
          </a:endParaRPr>
        </a:p>
      </dsp:txBody>
      <dsp:txXfrm>
        <a:off x="43703" y="1076375"/>
        <a:ext cx="10885394" cy="807863"/>
      </dsp:txXfrm>
    </dsp:sp>
    <dsp:sp modelId="{C917D00A-2779-4490-AA3A-E8120AB1A987}">
      <dsp:nvSpPr>
        <dsp:cNvPr id="0" name=""/>
        <dsp:cNvSpPr/>
      </dsp:nvSpPr>
      <dsp:spPr>
        <a:xfrm>
          <a:off x="0" y="1988421"/>
          <a:ext cx="10972800" cy="895269"/>
        </a:xfrm>
        <a:prstGeom prst="roundRect">
          <a:avLst/>
        </a:prstGeom>
        <a:solidFill>
          <a:schemeClr val="accent5">
            <a:hueOff val="-6622584"/>
            <a:satOff val="26541"/>
            <a:lumOff val="575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dirty="0">
              <a:solidFill>
                <a:schemeClr val="tx1"/>
              </a:solidFill>
            </a:rPr>
            <a:t>Partnership</a:t>
          </a:r>
          <a:r>
            <a:rPr lang="en-GB" sz="2100" kern="1200" dirty="0">
              <a:solidFill>
                <a:schemeClr val="tx1"/>
              </a:solidFill>
            </a:rPr>
            <a:t> and co-operation drives service delivery</a:t>
          </a:r>
          <a:endParaRPr lang="en-US" sz="2100" kern="1200" dirty="0">
            <a:solidFill>
              <a:schemeClr val="tx1"/>
            </a:solidFill>
          </a:endParaRPr>
        </a:p>
      </dsp:txBody>
      <dsp:txXfrm>
        <a:off x="43703" y="2032124"/>
        <a:ext cx="10885394" cy="807863"/>
      </dsp:txXfrm>
    </dsp:sp>
    <dsp:sp modelId="{EEAE6473-C0F8-4958-A751-E137032D228F}">
      <dsp:nvSpPr>
        <dsp:cNvPr id="0" name=""/>
        <dsp:cNvSpPr/>
      </dsp:nvSpPr>
      <dsp:spPr>
        <a:xfrm>
          <a:off x="0" y="2953314"/>
          <a:ext cx="10972800" cy="895269"/>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solidFill>
                <a:schemeClr val="tx1"/>
              </a:solidFill>
            </a:rPr>
            <a:t>Services will promote the </a:t>
          </a:r>
          <a:r>
            <a:rPr lang="en-GB" sz="2100" b="1" kern="1200" dirty="0">
              <a:solidFill>
                <a:schemeClr val="tx1"/>
              </a:solidFill>
            </a:rPr>
            <a:t>prevention</a:t>
          </a:r>
          <a:r>
            <a:rPr lang="en-GB" sz="2100" kern="1200" dirty="0">
              <a:solidFill>
                <a:schemeClr val="tx1"/>
              </a:solidFill>
            </a:rPr>
            <a:t> of escalating need and the right help is available at the right time</a:t>
          </a:r>
          <a:endParaRPr lang="en-US" sz="2100" kern="1200" dirty="0">
            <a:solidFill>
              <a:schemeClr val="tx1"/>
            </a:solidFill>
          </a:endParaRPr>
        </a:p>
      </dsp:txBody>
      <dsp:txXfrm>
        <a:off x="43703" y="2997017"/>
        <a:ext cx="10885394" cy="80786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A8B8D4-9A66-4D6F-82BE-22FE85EC7427}">
      <dsp:nvSpPr>
        <dsp:cNvPr id="0" name=""/>
        <dsp:cNvSpPr/>
      </dsp:nvSpPr>
      <dsp:spPr>
        <a:xfrm>
          <a:off x="0" y="133199"/>
          <a:ext cx="8229600" cy="3312645"/>
        </a:xfrm>
        <a:prstGeom prst="leftRightArrow">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A0F0F986-78CF-41B9-9718-A46C36B46A58}">
      <dsp:nvSpPr>
        <dsp:cNvPr id="0" name=""/>
        <dsp:cNvSpPr/>
      </dsp:nvSpPr>
      <dsp:spPr>
        <a:xfrm>
          <a:off x="6143015" y="503957"/>
          <a:ext cx="1356156" cy="22435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43840" rIns="0" bIns="243840" numCol="1" spcCol="1270" anchor="ctr" anchorCtr="0">
          <a:noAutofit/>
        </a:bodyPr>
        <a:lstStyle/>
        <a:p>
          <a:pPr marL="0" lvl="0" indent="0" algn="ctr" defTabSz="1066800">
            <a:lnSpc>
              <a:spcPct val="90000"/>
            </a:lnSpc>
            <a:spcBef>
              <a:spcPct val="0"/>
            </a:spcBef>
            <a:spcAft>
              <a:spcPct val="35000"/>
            </a:spcAft>
            <a:buNone/>
          </a:pPr>
          <a:r>
            <a:rPr lang="en-GB" sz="2400" b="1" kern="1200">
              <a:latin typeface="Speak Pro" panose="020B0504020101020102" pitchFamily="34" charset="0"/>
              <a:cs typeface="Arial" panose="020B0604020202020204" pitchFamily="34" charset="0"/>
            </a:rPr>
            <a:t>Intensive</a:t>
          </a:r>
          <a:endParaRPr lang="en-GB" sz="2400" b="1" kern="1200" dirty="0">
            <a:latin typeface="Speak Pro" panose="020B0504020101020102" pitchFamily="34" charset="0"/>
            <a:cs typeface="Arial" panose="020B0604020202020204" pitchFamily="34" charset="0"/>
          </a:endParaRPr>
        </a:p>
      </dsp:txBody>
      <dsp:txXfrm>
        <a:off x="6143015" y="503957"/>
        <a:ext cx="1356156" cy="2243531"/>
      </dsp:txXfrm>
    </dsp:sp>
    <dsp:sp modelId="{18D4C9EB-9296-4C92-A789-464F592CF6BE}">
      <dsp:nvSpPr>
        <dsp:cNvPr id="0" name=""/>
        <dsp:cNvSpPr/>
      </dsp:nvSpPr>
      <dsp:spPr>
        <a:xfrm>
          <a:off x="370411" y="575961"/>
          <a:ext cx="1920210" cy="20290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43840" rIns="0" bIns="243840" numCol="1" spcCol="1270" anchor="ctr" anchorCtr="0">
          <a:noAutofit/>
        </a:bodyPr>
        <a:lstStyle/>
        <a:p>
          <a:pPr marL="0" lvl="0" indent="0" algn="ctr" defTabSz="1066800">
            <a:lnSpc>
              <a:spcPct val="90000"/>
            </a:lnSpc>
            <a:spcBef>
              <a:spcPct val="0"/>
            </a:spcBef>
            <a:spcAft>
              <a:spcPct val="35000"/>
            </a:spcAft>
            <a:buNone/>
          </a:pPr>
          <a:r>
            <a:rPr lang="en-GB" sz="2400" b="1" kern="1200">
              <a:latin typeface="Speak Pro" panose="020B0504020101020102" pitchFamily="34" charset="0"/>
              <a:cs typeface="Arial" panose="020B0604020202020204" pitchFamily="34" charset="0"/>
            </a:rPr>
            <a:t>Preventative</a:t>
          </a:r>
          <a:endParaRPr lang="en-GB" sz="2400" b="1" kern="1200" dirty="0">
            <a:latin typeface="Speak Pro" panose="020B0504020101020102" pitchFamily="34" charset="0"/>
            <a:cs typeface="Arial" panose="020B0604020202020204" pitchFamily="34" charset="0"/>
          </a:endParaRPr>
        </a:p>
      </dsp:txBody>
      <dsp:txXfrm>
        <a:off x="370411" y="575961"/>
        <a:ext cx="1920210" cy="202908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2AAE6E-B9CB-48C7-B9A7-E841DCC95F76}">
      <dsp:nvSpPr>
        <dsp:cNvPr id="0" name=""/>
        <dsp:cNvSpPr/>
      </dsp:nvSpPr>
      <dsp:spPr>
        <a:xfrm>
          <a:off x="0" y="512"/>
          <a:ext cx="8785735" cy="1200129"/>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F2ACF1-E5D1-4625-B688-5832C0252267}">
      <dsp:nvSpPr>
        <dsp:cNvPr id="0" name=""/>
        <dsp:cNvSpPr/>
      </dsp:nvSpPr>
      <dsp:spPr>
        <a:xfrm>
          <a:off x="363039" y="270541"/>
          <a:ext cx="660071" cy="6600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C3D987A-2B04-46E1-95B7-8875CDAE8844}">
      <dsp:nvSpPr>
        <dsp:cNvPr id="0" name=""/>
        <dsp:cNvSpPr/>
      </dsp:nvSpPr>
      <dsp:spPr>
        <a:xfrm>
          <a:off x="1386149" y="512"/>
          <a:ext cx="7399585" cy="12001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014" tIns="127014" rIns="127014" bIns="127014" numCol="1" spcCol="1270" anchor="ctr" anchorCtr="0">
          <a:noAutofit/>
        </a:bodyPr>
        <a:lstStyle/>
        <a:p>
          <a:pPr marL="0" lvl="0" indent="0" algn="l" defTabSz="800100">
            <a:lnSpc>
              <a:spcPct val="100000"/>
            </a:lnSpc>
            <a:spcBef>
              <a:spcPct val="0"/>
            </a:spcBef>
            <a:spcAft>
              <a:spcPct val="35000"/>
            </a:spcAft>
            <a:buNone/>
          </a:pPr>
          <a:r>
            <a:rPr lang="en-GB" sz="1800" kern="1200"/>
            <a:t>Requires the local authority to promote co-operation with relevant partners and others</a:t>
          </a:r>
          <a:endParaRPr lang="en-US" sz="1800" kern="1200"/>
        </a:p>
      </dsp:txBody>
      <dsp:txXfrm>
        <a:off x="1386149" y="512"/>
        <a:ext cx="7399585" cy="1200129"/>
      </dsp:txXfrm>
    </dsp:sp>
    <dsp:sp modelId="{F7ADBA8E-956F-4A58-A31D-57525C0E786D}">
      <dsp:nvSpPr>
        <dsp:cNvPr id="0" name=""/>
        <dsp:cNvSpPr/>
      </dsp:nvSpPr>
      <dsp:spPr>
        <a:xfrm>
          <a:off x="0" y="1500674"/>
          <a:ext cx="8785735" cy="1200129"/>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BA249D-47E8-4782-A8C9-AF9BA299BF5E}">
      <dsp:nvSpPr>
        <dsp:cNvPr id="0" name=""/>
        <dsp:cNvSpPr/>
      </dsp:nvSpPr>
      <dsp:spPr>
        <a:xfrm>
          <a:off x="363039" y="1770703"/>
          <a:ext cx="660071" cy="6600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498E5A6-E443-4C28-AB17-5CA86F1D70A7}">
      <dsp:nvSpPr>
        <dsp:cNvPr id="0" name=""/>
        <dsp:cNvSpPr/>
      </dsp:nvSpPr>
      <dsp:spPr>
        <a:xfrm>
          <a:off x="1386149" y="1500674"/>
          <a:ext cx="7399585" cy="12001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014" tIns="127014" rIns="127014" bIns="127014" numCol="1" spcCol="1270" anchor="ctr" anchorCtr="0">
          <a:noAutofit/>
        </a:bodyPr>
        <a:lstStyle/>
        <a:p>
          <a:pPr marL="0" lvl="0" indent="0" algn="l" defTabSz="800100">
            <a:lnSpc>
              <a:spcPct val="100000"/>
            </a:lnSpc>
            <a:spcBef>
              <a:spcPct val="0"/>
            </a:spcBef>
            <a:spcAft>
              <a:spcPct val="35000"/>
            </a:spcAft>
            <a:buNone/>
          </a:pPr>
          <a:r>
            <a:rPr lang="en-GB" sz="1800" kern="1200"/>
            <a:t>Imposes a duty on relevant partners to co-operate with and provide information to local authorities on their social services functions</a:t>
          </a:r>
          <a:endParaRPr lang="en-US" sz="1800" kern="1200"/>
        </a:p>
      </dsp:txBody>
      <dsp:txXfrm>
        <a:off x="1386149" y="1500674"/>
        <a:ext cx="7399585" cy="1200129"/>
      </dsp:txXfrm>
    </dsp:sp>
    <dsp:sp modelId="{276B16CF-6E64-4BF0-8943-48F9C67DC006}">
      <dsp:nvSpPr>
        <dsp:cNvPr id="0" name=""/>
        <dsp:cNvSpPr/>
      </dsp:nvSpPr>
      <dsp:spPr>
        <a:xfrm>
          <a:off x="0" y="3000835"/>
          <a:ext cx="8785735" cy="1200129"/>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C60FE9-B9CE-4F7C-BCBC-38B1D87DF668}">
      <dsp:nvSpPr>
        <dsp:cNvPr id="0" name=""/>
        <dsp:cNvSpPr/>
      </dsp:nvSpPr>
      <dsp:spPr>
        <a:xfrm>
          <a:off x="363039" y="3270864"/>
          <a:ext cx="660071" cy="6600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64318A-95ED-4DF2-BBD9-88201F11FFF3}">
      <dsp:nvSpPr>
        <dsp:cNvPr id="0" name=""/>
        <dsp:cNvSpPr/>
      </dsp:nvSpPr>
      <dsp:spPr>
        <a:xfrm>
          <a:off x="1386149" y="3000835"/>
          <a:ext cx="7399585" cy="12001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014" tIns="127014" rIns="127014" bIns="127014" numCol="1" spcCol="1270" anchor="ctr" anchorCtr="0">
          <a:noAutofit/>
        </a:bodyPr>
        <a:lstStyle/>
        <a:p>
          <a:pPr marL="0" lvl="0" indent="0" algn="l" defTabSz="800100">
            <a:lnSpc>
              <a:spcPct val="100000"/>
            </a:lnSpc>
            <a:spcBef>
              <a:spcPct val="0"/>
            </a:spcBef>
            <a:spcAft>
              <a:spcPct val="35000"/>
            </a:spcAft>
            <a:buNone/>
          </a:pPr>
          <a:r>
            <a:rPr lang="en-GB" sz="1800" kern="1200"/>
            <a:t>Promotes integration of care and support with health services</a:t>
          </a:r>
          <a:endParaRPr lang="en-US" sz="1800" kern="1200"/>
        </a:p>
      </dsp:txBody>
      <dsp:txXfrm>
        <a:off x="1386149" y="3000835"/>
        <a:ext cx="7399585" cy="120012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964AA1-5C5F-4A94-A034-E417E76686D5}">
      <dsp:nvSpPr>
        <dsp:cNvPr id="0" name=""/>
        <dsp:cNvSpPr/>
      </dsp:nvSpPr>
      <dsp:spPr>
        <a:xfrm>
          <a:off x="0" y="387636"/>
          <a:ext cx="10972800" cy="1014389"/>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solidFill>
                <a:schemeClr val="tx1"/>
              </a:solidFill>
            </a:rPr>
            <a:t>The labour of care - 46% (193) said that they looked after, cared for or helped someone, of these 54% (105) said that they cared for someone for 100 or more hours a week. Women reported undertaking significantly more caring activity than men. A psychical and physical cost was paid by carers. Carers felt ignored by professionals</a:t>
          </a:r>
        </a:p>
      </dsp:txBody>
      <dsp:txXfrm>
        <a:off x="49518" y="437154"/>
        <a:ext cx="10873764" cy="915353"/>
      </dsp:txXfrm>
    </dsp:sp>
    <dsp:sp modelId="{C44ADF52-3AF2-4C52-9DA9-AD2FB2F29409}">
      <dsp:nvSpPr>
        <dsp:cNvPr id="0" name=""/>
        <dsp:cNvSpPr/>
      </dsp:nvSpPr>
      <dsp:spPr>
        <a:xfrm>
          <a:off x="0" y="1450986"/>
          <a:ext cx="10972800" cy="1014389"/>
        </a:xfrm>
        <a:prstGeom prst="roundRect">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solidFill>
                <a:schemeClr val="tx1"/>
              </a:solidFill>
            </a:rPr>
            <a:t>Earlier intervention - When asked whether they had been supported to prevent their situation from getting worse, 54% of respondents felt that they had not been. There was a lack of understanding or awareness about who to turn to when seeking support</a:t>
          </a:r>
        </a:p>
      </dsp:txBody>
      <dsp:txXfrm>
        <a:off x="49518" y="1500504"/>
        <a:ext cx="10873764" cy="915353"/>
      </dsp:txXfrm>
    </dsp:sp>
    <dsp:sp modelId="{FD90C112-6F0A-45E1-9B4F-D17A8BC01F06}">
      <dsp:nvSpPr>
        <dsp:cNvPr id="0" name=""/>
        <dsp:cNvSpPr/>
      </dsp:nvSpPr>
      <dsp:spPr>
        <a:xfrm>
          <a:off x="0" y="2514336"/>
          <a:ext cx="10972800" cy="1014389"/>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solidFill>
                <a:schemeClr val="tx1"/>
              </a:solidFill>
            </a:rPr>
            <a:t>Valuing independence - Maintaining their own, or a loved one’s independence was a theme running through many of the narratives. </a:t>
          </a:r>
        </a:p>
      </dsp:txBody>
      <dsp:txXfrm>
        <a:off x="49518" y="2563854"/>
        <a:ext cx="10873764" cy="91535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34A6D3-475B-4591-939A-91D20275908E}">
      <dsp:nvSpPr>
        <dsp:cNvPr id="0" name=""/>
        <dsp:cNvSpPr/>
      </dsp:nvSpPr>
      <dsp:spPr>
        <a:xfrm>
          <a:off x="0" y="100608"/>
          <a:ext cx="10972800" cy="89505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1" kern="1200" dirty="0">
              <a:solidFill>
                <a:schemeClr val="tx1"/>
              </a:solidFill>
            </a:rPr>
            <a:t>People and processes </a:t>
          </a:r>
          <a:r>
            <a:rPr lang="en-GB" sz="1500" kern="1200" dirty="0">
              <a:solidFill>
                <a:schemeClr val="tx1"/>
              </a:solidFill>
            </a:rPr>
            <a:t>- Thoughtful individuals and well-structured processes were seen to be the primary enablers in people having voice, choice and control in their experiences. Being listened to, feeling valued and being taken seriously were important to people.</a:t>
          </a:r>
        </a:p>
      </dsp:txBody>
      <dsp:txXfrm>
        <a:off x="43693" y="144301"/>
        <a:ext cx="10885414" cy="807664"/>
      </dsp:txXfrm>
    </dsp:sp>
    <dsp:sp modelId="{819863A7-5C40-413E-89EF-94F3CD3CB256}">
      <dsp:nvSpPr>
        <dsp:cNvPr id="0" name=""/>
        <dsp:cNvSpPr/>
      </dsp:nvSpPr>
      <dsp:spPr>
        <a:xfrm>
          <a:off x="0" y="1041531"/>
          <a:ext cx="10972800" cy="895050"/>
        </a:xfrm>
        <a:prstGeom prst="roundRect">
          <a:avLst/>
        </a:prstGeom>
        <a:solidFill>
          <a:schemeClr val="accent5">
            <a:hueOff val="-3311292"/>
            <a:satOff val="13270"/>
            <a:lumOff val="28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1" kern="1200" dirty="0">
              <a:solidFill>
                <a:schemeClr val="tx1"/>
              </a:solidFill>
            </a:rPr>
            <a:t>The struggle </a:t>
          </a:r>
          <a:r>
            <a:rPr lang="en-GB" sz="1500" kern="1200" dirty="0">
              <a:solidFill>
                <a:schemeClr val="tx1"/>
              </a:solidFill>
            </a:rPr>
            <a:t>- Many stories showed the struggles that people experienced to get support: experiences of having no voice or control, and their struggle to be heard in decisions about their own, or their loved ones’ support. Words like ‘fight’, ‘battle’ and ‘struggle’ were repeated.</a:t>
          </a:r>
        </a:p>
      </dsp:txBody>
      <dsp:txXfrm>
        <a:off x="43693" y="1085224"/>
        <a:ext cx="10885414" cy="807664"/>
      </dsp:txXfrm>
    </dsp:sp>
    <dsp:sp modelId="{B4A98EFB-CFE7-4788-815E-0A39A0922F2C}">
      <dsp:nvSpPr>
        <dsp:cNvPr id="0" name=""/>
        <dsp:cNvSpPr/>
      </dsp:nvSpPr>
      <dsp:spPr>
        <a:xfrm>
          <a:off x="0" y="1979781"/>
          <a:ext cx="10972800" cy="895050"/>
        </a:xfrm>
        <a:prstGeom prst="roundRect">
          <a:avLst/>
        </a:prstGeom>
        <a:solidFill>
          <a:schemeClr val="accent5">
            <a:hueOff val="-6622584"/>
            <a:satOff val="26541"/>
            <a:lumOff val="575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1" kern="1200" dirty="0">
              <a:solidFill>
                <a:schemeClr val="tx1"/>
              </a:solidFill>
            </a:rPr>
            <a:t>Financial support </a:t>
          </a:r>
          <a:r>
            <a:rPr lang="en-GB" sz="1500" kern="1200" dirty="0">
              <a:solidFill>
                <a:schemeClr val="tx1"/>
              </a:solidFill>
            </a:rPr>
            <a:t>- Financial support was significant factor in many people’s experiences and their capacity to feel in control, i.e., accessing direct payments and Personal Independence Payments (PIP)</a:t>
          </a:r>
        </a:p>
      </dsp:txBody>
      <dsp:txXfrm>
        <a:off x="43693" y="2023474"/>
        <a:ext cx="10885414" cy="807664"/>
      </dsp:txXfrm>
    </dsp:sp>
    <dsp:sp modelId="{81FADF25-3468-4B34-BB7D-23023CADEADD}">
      <dsp:nvSpPr>
        <dsp:cNvPr id="0" name=""/>
        <dsp:cNvSpPr/>
      </dsp:nvSpPr>
      <dsp:spPr>
        <a:xfrm>
          <a:off x="0" y="2918031"/>
          <a:ext cx="10972800" cy="895050"/>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1" kern="1200" dirty="0">
              <a:solidFill>
                <a:schemeClr val="tx1"/>
              </a:solidFill>
            </a:rPr>
            <a:t>Being person-centred</a:t>
          </a:r>
          <a:r>
            <a:rPr lang="en-GB" sz="1500" kern="1200" dirty="0">
              <a:solidFill>
                <a:schemeClr val="tx1"/>
              </a:solidFill>
            </a:rPr>
            <a:t> - several stories described process-led support that failed to meet people’s needs. Often these stories outlined the need for an individual to fit in with the support being provided rather than the support being designed to fit around them.</a:t>
          </a:r>
        </a:p>
      </dsp:txBody>
      <dsp:txXfrm>
        <a:off x="43693" y="2961724"/>
        <a:ext cx="10885414" cy="80766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148DD4-9FC7-46C1-B575-C690224825C4}">
      <dsp:nvSpPr>
        <dsp:cNvPr id="0" name=""/>
        <dsp:cNvSpPr/>
      </dsp:nvSpPr>
      <dsp:spPr>
        <a:xfrm>
          <a:off x="0" y="384981"/>
          <a:ext cx="10972800" cy="154440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Seamless services - When asked to think about the story they had just shared and consider if the different services and providers had worked together well, 26% of respondents agreed that they had, while 59% disagreed. People who felt that services had not worked together well were much more likely to feel negatively about their overall experience.</a:t>
          </a:r>
        </a:p>
      </dsp:txBody>
      <dsp:txXfrm>
        <a:off x="75391" y="460372"/>
        <a:ext cx="10822018" cy="1393618"/>
      </dsp:txXfrm>
    </dsp:sp>
    <dsp:sp modelId="{7BC7BBA0-A663-494F-8C89-7F37C250FAC7}">
      <dsp:nvSpPr>
        <dsp:cNvPr id="0" name=""/>
        <dsp:cNvSpPr/>
      </dsp:nvSpPr>
      <dsp:spPr>
        <a:xfrm>
          <a:off x="0" y="1986981"/>
          <a:ext cx="10972800" cy="1544400"/>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Transition and change – Moving from services, between services, from partner to carer, or from health to ill health. Many of these stories described difficulties inherent to periods of change and transition and these flashpoints in people’s experiences reveal missed opportunities to provide better, more continuous support.</a:t>
          </a:r>
        </a:p>
      </dsp:txBody>
      <dsp:txXfrm>
        <a:off x="75391" y="2062372"/>
        <a:ext cx="10822018" cy="139361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F0E058-7936-45BF-8393-42A60612476F}">
      <dsp:nvSpPr>
        <dsp:cNvPr id="0" name=""/>
        <dsp:cNvSpPr/>
      </dsp:nvSpPr>
      <dsp:spPr>
        <a:xfrm>
          <a:off x="0" y="149001"/>
          <a:ext cx="10972800" cy="177606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Working together - Sharing power between those delivering services and those who would use them is core to coproduction. However, for that to happen, people have to have their voices heard and responded to and they have to have choice and control</a:t>
          </a:r>
        </a:p>
      </dsp:txBody>
      <dsp:txXfrm>
        <a:off x="86700" y="235701"/>
        <a:ext cx="10799400" cy="1602660"/>
      </dsp:txXfrm>
    </dsp:sp>
    <dsp:sp modelId="{99BFFF15-8B5E-432B-B595-7AF5038552A6}">
      <dsp:nvSpPr>
        <dsp:cNvPr id="0" name=""/>
        <dsp:cNvSpPr/>
      </dsp:nvSpPr>
      <dsp:spPr>
        <a:xfrm>
          <a:off x="0" y="1991301"/>
          <a:ext cx="10972800" cy="1776060"/>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The role of community - Community groups play a hugely important role in many people’s lives. They are described in stories by some as a ‘lifeline’ and many describe being unsure what would have happened to them if the group had not been there. They were a fundamental part of people’s lives and social network. </a:t>
          </a:r>
        </a:p>
      </dsp:txBody>
      <dsp:txXfrm>
        <a:off x="86700" y="2078001"/>
        <a:ext cx="10799400" cy="160266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5B5DB5-2E46-4AD6-9F18-556CC50911A6}">
      <dsp:nvSpPr>
        <dsp:cNvPr id="0" name=""/>
        <dsp:cNvSpPr/>
      </dsp:nvSpPr>
      <dsp:spPr>
        <a:xfrm>
          <a:off x="0" y="24507"/>
          <a:ext cx="11564180" cy="119340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solidFill>
                <a:schemeClr val="tx1"/>
              </a:solidFill>
            </a:rPr>
            <a:t>Recognising mental health needs – mental health problems were interwoven in all the stories either directly (i.e., the individual had a diagnosis) or indirectly (i.e., the toll of caring on the carers mental health). There was a clear need for better mental health provision</a:t>
          </a:r>
        </a:p>
      </dsp:txBody>
      <dsp:txXfrm>
        <a:off x="58257" y="82764"/>
        <a:ext cx="11447666" cy="1076886"/>
      </dsp:txXfrm>
    </dsp:sp>
    <dsp:sp modelId="{27F1C755-C5B7-4181-A3CA-C7799C169A88}">
      <dsp:nvSpPr>
        <dsp:cNvPr id="0" name=""/>
        <dsp:cNvSpPr/>
      </dsp:nvSpPr>
      <dsp:spPr>
        <a:xfrm>
          <a:off x="0" y="1275508"/>
          <a:ext cx="11564180" cy="1193400"/>
        </a:xfrm>
        <a:prstGeom prst="roundRect">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solidFill>
                <a:schemeClr val="tx1"/>
              </a:solidFill>
            </a:rPr>
            <a:t>Valuing unpaid carers -  Carers reported feeling guilty, frustrated, isolated and upset. These feelings are heightened when mechanisms that were designed to support carers and enhance their well-being are not utilised, or are utilised ineffectually</a:t>
          </a:r>
        </a:p>
      </dsp:txBody>
      <dsp:txXfrm>
        <a:off x="58257" y="1333765"/>
        <a:ext cx="11447666" cy="1076886"/>
      </dsp:txXfrm>
    </dsp:sp>
    <dsp:sp modelId="{7D5D5A96-3911-4944-8BC1-326DD21C07B4}">
      <dsp:nvSpPr>
        <dsp:cNvPr id="0" name=""/>
        <dsp:cNvSpPr/>
      </dsp:nvSpPr>
      <dsp:spPr>
        <a:xfrm>
          <a:off x="0" y="2526508"/>
          <a:ext cx="11564180" cy="1193400"/>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solidFill>
                <a:schemeClr val="tx1"/>
              </a:solidFill>
            </a:rPr>
            <a:t>Embracing the role of the family -  if one person has care needs, often the whole family is impacted, particularly when it involves children. Stories described situations in which people were caring for one another or caring for someone whilst being unwell themselves</a:t>
          </a:r>
        </a:p>
      </dsp:txBody>
      <dsp:txXfrm>
        <a:off x="58257" y="2584765"/>
        <a:ext cx="11447666" cy="107688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hProcess3">
  <dgm:title val=""/>
  <dgm:desc val=""/>
  <dgm:catLst>
    <dgm:cat type="process" pri="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chOrder="t">
    <dgm:varLst>
      <dgm:dir/>
      <dgm:animLvl val="lvl"/>
      <dgm:resizeHandles val="exact"/>
    </dgm:varLst>
    <dgm:alg type="composite"/>
    <dgm:shape xmlns:r="http://schemas.openxmlformats.org/officeDocument/2006/relationships" r:blip="">
      <dgm:adjLst/>
    </dgm:shape>
    <dgm:presOf/>
    <dgm:constrLst>
      <dgm:constr type="w" for="ch" forName="dummy" refType="w"/>
      <dgm:constr type="h" for="ch" forName="dummy" refType="h"/>
      <dgm:constr type="h" for="ch" forName="dummy" refType="w" refFor="ch" refForName="dummy" op="lte" fact="0.4"/>
      <dgm:constr type="ctrX" for="ch" forName="dummy" refType="w" fact="0.5"/>
      <dgm:constr type="ctrY" for="ch" forName="dummy" refType="h" fact="0.5"/>
      <dgm:constr type="w" for="ch" forName="linH" refType="w"/>
      <dgm:constr type="h" for="ch" forName="linH" refType="h"/>
      <dgm:constr type="ctrX" for="ch" forName="linH" refType="w" fact="0.5"/>
      <dgm:constr type="ctrY" for="ch" forName="linH" refType="h" fact="0.5"/>
      <dgm:constr type="userP" for="ch" forName="linH" refType="h" refFor="ch" refForName="dummy" fact="0.25"/>
      <dgm:constr type="userT" for="des" forName="parTx" refType="w" refFor="ch" refForName="dummy" fact="0.2"/>
    </dgm:constrLst>
    <dgm:ruleLst/>
    <dgm:layoutNode name="dummy">
      <dgm:alg type="sp"/>
      <dgm:shape xmlns:r="http://schemas.openxmlformats.org/officeDocument/2006/relationships" r:blip="">
        <dgm:adjLst/>
      </dgm:shape>
      <dgm:presOf/>
      <dgm:constrLst/>
      <dgm:ruleLst/>
    </dgm:layoutNode>
    <dgm:layoutNode name="linH">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primFontSz" for="des" forName="parTx" val="65"/>
        <dgm:constr type="primFontSz" for="des" forName="desTx" refType="primFontSz" refFor="des" refForName="parTx" op="equ"/>
        <dgm:constr type="h" for="des" forName="parTx" refType="primFontSz" refFor="des" refForName="parTx"/>
        <dgm:constr type="h" for="des" forName="desTx" refType="primFontSz" refFor="des" refForName="parTx" fact="0.5"/>
        <dgm:constr type="h" for="des" forName="parTx" op="equ"/>
        <dgm:constr type="h" for="des" forName="desTx" op="equ"/>
        <dgm:constr type="h" for="ch" forName="backgroundArrow" refType="primFontSz" refFor="des" refForName="parTx" fact="2"/>
        <dgm:constr type="h" for="ch" forName="backgroundArrow" refType="h" refFor="des" refForName="parTx" op="lte" fact="2"/>
        <dgm:constr type="h" for="ch" forName="backgroundArrow" refType="h" refFor="des" refForName="parTx" op="gte" fact="2"/>
        <dgm:constr type="h" for="des" forName="spVertical1" refType="primFontSz" refFor="des" refForName="parTx" fact="0.5"/>
        <dgm:constr type="h" for="des" forName="spVertical1" refType="h" refFor="des" refForName="parTx" op="lte" fact="0.5"/>
        <dgm:constr type="h" for="des" forName="spVertical1" refType="h" refFor="des" refForName="parTx" op="gte" fact="0.5"/>
        <dgm:constr type="h" for="des" forName="spVertical2" refType="primFontSz" refFor="des" refForName="parTx" fact="0.5"/>
        <dgm:constr type="h" for="des" forName="spVertical2" refType="h" refFor="des" refForName="parTx" op="lte" fact="0.5"/>
        <dgm:constr type="h" for="des" forName="spVertical2" refType="h" refFor="des" refForName="parTx" op="gte" fact="0.5"/>
        <dgm:constr type="h" for="des" forName="spVertical3" refType="primFontSz" refFor="des" refForName="parTx" fact="-0.4"/>
        <dgm:constr type="h" for="des" forName="spVertical3" refType="h" refFor="des" refForName="parTx" op="lte" fact="-0.4"/>
        <dgm:constr type="h" for="des" forName="spVertical3" refType="h" refFor="des" refForName="parTx" op="gte" fact="-0.4"/>
        <dgm:constr type="w" for="ch" forName="backgroundArrow" refType="w"/>
        <dgm:constr type="w" for="ch" forName="negArrow" refType="w" fact="-1"/>
        <dgm:constr type="w" for="ch" forName="linV" refType="w"/>
        <dgm:constr type="w" for="ch" forName="space" refType="w" refFor="ch" refForName="linV" fact="0.2"/>
        <dgm:constr type="w" for="ch" forName="padding1" refType="w" fact="0.08"/>
        <dgm:constr type="userP"/>
        <dgm:constr type="w" for="ch" forName="padding2" refType="userP"/>
      </dgm:constrLst>
      <dgm:ruleLst>
        <dgm:rule type="w" for="ch" forName="linV" val="0" fact="NaN" max="NaN"/>
        <dgm:rule type="primFontSz" for="des" forName="parTx" val="5" fact="NaN" max="NaN"/>
      </dgm:ruleLst>
      <dgm:layoutNode name="padding1">
        <dgm:alg type="sp"/>
        <dgm:shape xmlns:r="http://schemas.openxmlformats.org/officeDocument/2006/relationships" r:blip="">
          <dgm:adjLst/>
        </dgm:shape>
        <dgm:presOf/>
        <dgm:constrLst/>
        <dgm:ruleLst/>
      </dgm:layoutNode>
      <dgm:forEach name="Name4" axis="ch" ptType="node">
        <dgm:layoutNode name="linV">
          <dgm:alg type="lin">
            <dgm:param type="linDir" val="fromT"/>
          </dgm:alg>
          <dgm:shape xmlns:r="http://schemas.openxmlformats.org/officeDocument/2006/relationships" r:blip="">
            <dgm:adjLst/>
          </dgm:shape>
          <dgm:presOf/>
          <dgm:constrLst>
            <dgm:constr type="w" for="ch" forName="spVertical1" refType="w"/>
            <dgm:constr type="w" for="ch" forName="parTx" refType="w"/>
            <dgm:constr type="w" for="ch" forName="spVertical2" refType="w"/>
            <dgm:constr type="w" for="ch" forName="spVertical3" refType="w"/>
            <dgm:constr type="w" for="ch" forName="desTx" refType="w"/>
          </dgm:constrLst>
          <dgm:ruleLst/>
          <dgm:layoutNode name="spVertical1">
            <dgm:alg type="sp"/>
            <dgm:shape xmlns:r="http://schemas.openxmlformats.org/officeDocument/2006/relationships" r:blip="">
              <dgm:adjLst/>
            </dgm:shape>
            <dgm:presOf/>
            <dgm:constrLst/>
            <dgm:ruleLst/>
          </dgm:layoutNode>
          <dgm:layoutNode name="parTx" styleLbl="revTx">
            <dgm:varLst>
              <dgm:chMax val="0"/>
              <dgm:chPref val="0"/>
              <dgm:bulletEnabled val="1"/>
            </dgm:varLst>
            <dgm:choose name="Name5">
              <dgm:if name="Name6" axis="root des" ptType="all node" func="maxDepth" op="gt" val="1">
                <dgm:alg type="tx">
                  <dgm:param type="parTxLTRAlign" val="l"/>
                  <dgm:param type="parTxRTLAlign" val="r"/>
                </dgm:alg>
              </dgm:if>
              <dgm:else name="Name7">
                <dgm:alg type="tx">
                  <dgm:param type="parTxLTRAlign" val="ctr"/>
                  <dgm:param type="parTxRTLAlign" val="ctr"/>
                </dgm:alg>
              </dgm:else>
            </dgm:choose>
            <dgm:shape xmlns:r="http://schemas.openxmlformats.org/officeDocument/2006/relationships" type="rect" r:blip="">
              <dgm:adjLst/>
            </dgm:shape>
            <dgm:presOf axis="self" ptType="node"/>
            <dgm:choose name="Name8">
              <dgm:if name="Name9" func="var" arg="dir" op="equ" val="norm">
                <dgm:constrLst>
                  <dgm:constr type="userT"/>
                  <dgm:constr type="h" refType="userT" op="lte"/>
                  <dgm:constr type="tMarg" refType="primFontSz" fact="0.8"/>
                  <dgm:constr type="bMarg" refType="tMarg"/>
                  <dgm:constr type="lMarg"/>
                  <dgm:constr type="rMarg"/>
                </dgm:constrLst>
              </dgm:if>
              <dgm:else name="Name10">
                <dgm:constrLst>
                  <dgm:constr type="userT"/>
                  <dgm:constr type="h" refType="userT" op="lte"/>
                  <dgm:constr type="tMarg" refType="primFontSz" fact="0.8"/>
                  <dgm:constr type="bMarg" refType="tMarg"/>
                  <dgm:constr type="lMarg"/>
                  <dgm:constr type="rMarg"/>
                </dgm:constrLst>
              </dgm:else>
            </dgm:choose>
            <dgm:ruleLst>
              <dgm:rule type="h" val="INF" fact="NaN" max="NaN"/>
            </dgm:ruleLst>
          </dgm:layoutNode>
          <dgm:layoutNode name="spVertical2">
            <dgm:alg type="sp"/>
            <dgm:shape xmlns:r="http://schemas.openxmlformats.org/officeDocument/2006/relationships" r:blip="">
              <dgm:adjLst/>
            </dgm:shape>
            <dgm:presOf/>
            <dgm:constrLst/>
            <dgm:ruleLst/>
          </dgm:layoutNode>
          <dgm:layoutNode name="spVertical3">
            <dgm:alg type="sp"/>
            <dgm:shape xmlns:r="http://schemas.openxmlformats.org/officeDocument/2006/relationships" r:blip="">
              <dgm:adjLst/>
            </dgm:shape>
            <dgm:presOf/>
            <dgm:constrLst/>
            <dgm:ruleLst/>
          </dgm:layoutNode>
          <dgm:choose name="Name11">
            <dgm:if name="Name12" axis="ch" ptType="node" func="cnt" op="gte" val="1">
              <dgm:layoutNode name="desTx" styleLbl="revTx">
                <dgm:varLst>
                  <dgm:bulletEnabled val="1"/>
                </dgm:varLst>
                <dgm:alg type="tx">
                  <dgm:param type="stBulletLvl" val="1"/>
                </dgm:alg>
                <dgm:shape xmlns:r="http://schemas.openxmlformats.org/officeDocument/2006/relationships" type="rect" r:blip="">
                  <dgm:adjLst/>
                </dgm:shape>
                <dgm:presOf axis="des" ptType="node"/>
                <dgm:constrLst>
                  <dgm:constr type="tMarg"/>
                  <dgm:constr type="bMarg"/>
                  <dgm:constr type="rMarg"/>
                  <dgm:constr type="lMarg"/>
                </dgm:constrLst>
                <dgm:ruleLst>
                  <dgm:rule type="h" val="INF" fact="NaN" max="NaN"/>
                </dgm:ruleLst>
              </dgm:layoutNode>
            </dgm:if>
            <dgm:else name="Name13"/>
          </dgm:choose>
        </dgm:layoutNod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name="padding2">
        <dgm:alg type="sp"/>
        <dgm:shape xmlns:r="http://schemas.openxmlformats.org/officeDocument/2006/relationships" r:blip="">
          <dgm:adjLst/>
        </dgm:shape>
        <dgm:presOf/>
        <dgm:constrLst/>
        <dgm:ruleLst/>
      </dgm:layoutNode>
      <dgm:layoutNode name="negArrow">
        <dgm:alg type="sp"/>
        <dgm:shape xmlns:r="http://schemas.openxmlformats.org/officeDocument/2006/relationships" r:blip="">
          <dgm:adjLst/>
        </dgm:shape>
        <dgm:presOf/>
        <dgm:constrLst/>
        <dgm:ruleLst/>
      </dgm:layoutNode>
      <dgm:layoutNode name="backgroundArrow" styleLbl="node1">
        <dgm:alg type="sp"/>
        <dgm:choose name="Name15">
          <dgm:if name="Name16" func="var" arg="dir" op="equ" val="norm">
            <dgm:shape xmlns:r="http://schemas.openxmlformats.org/officeDocument/2006/relationships" type="rightArrow" r:blip="">
              <dgm:adjLst/>
            </dgm:shape>
          </dgm:if>
          <dgm:else name="Name17">
            <dgm:shape xmlns:r="http://schemas.openxmlformats.org/officeDocument/2006/relationships" type="leftArrow" r:blip="">
              <dgm:adjLst/>
            </dgm:shape>
          </dgm:else>
        </dgm:choose>
        <dgm:presOf/>
        <dgm:constrLst/>
        <dgm:ruleLst/>
      </dgm:layoutNode>
    </dgm:layoutNode>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15/01/2024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419AF77-2410-4C05-B5A5-5B608636ACF7}" type="datetimeFigureOut">
              <a:rPr lang="en-GB" smtClean="0"/>
              <a:t>15/01/2024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03C230C-6BCF-4D0C-8C31-4CC6CBBE8273}" type="slidenum">
              <a:rPr lang="en-GB" smtClean="0"/>
              <a:t>‹#›</a:t>
            </a:fld>
            <a:endParaRPr lang="en-GB"/>
          </a:p>
        </p:txBody>
      </p:sp>
    </p:spTree>
    <p:extLst>
      <p:ext uri="{BB962C8B-B14F-4D97-AF65-F5344CB8AC3E}">
        <p14:creationId xmlns:p14="http://schemas.microsoft.com/office/powerpoint/2010/main" val="31587688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771E050-A66B-4E11-9C20-135C160BC1C9}" type="slidenum">
              <a:rPr lang="en-GB" smtClean="0"/>
              <a:t>7</a:t>
            </a:fld>
            <a:endParaRPr lang="en-GB" dirty="0"/>
          </a:p>
        </p:txBody>
      </p:sp>
    </p:spTree>
    <p:extLst>
      <p:ext uri="{BB962C8B-B14F-4D97-AF65-F5344CB8AC3E}">
        <p14:creationId xmlns:p14="http://schemas.microsoft.com/office/powerpoint/2010/main" val="8496027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GB" sz="1200" b="1" dirty="0">
                <a:latin typeface="Arial" pitchFamily="34" charset="0"/>
                <a:cs typeface="Arial" pitchFamily="34" charset="0"/>
              </a:rPr>
              <a:t>Facilitator Notes</a:t>
            </a:r>
            <a:endParaRPr lang="en-GB" b="1" dirty="0">
              <a:latin typeface="Arial" pitchFamily="34" charset="0"/>
              <a:cs typeface="Arial" pitchFamily="34" charset="0"/>
            </a:endParaRPr>
          </a:p>
          <a:p>
            <a:endParaRPr lang="en-GB" dirty="0">
              <a:latin typeface="Arial" pitchFamily="34" charset="0"/>
              <a:cs typeface="Arial" pitchFamily="34" charset="0"/>
            </a:endParaRPr>
          </a:p>
          <a:p>
            <a:r>
              <a:rPr lang="en-GB" dirty="0">
                <a:latin typeface="Arial" pitchFamily="34" charset="0"/>
                <a:cs typeface="Arial" pitchFamily="34" charset="0"/>
              </a:rPr>
              <a:t>Overview of the Act:</a:t>
            </a:r>
          </a:p>
          <a:p>
            <a:endParaRPr lang="en-GB" dirty="0">
              <a:latin typeface="Arial" pitchFamily="34" charset="0"/>
              <a:cs typeface="Arial" pitchFamily="34" charset="0"/>
            </a:endParaRPr>
          </a:p>
          <a:p>
            <a:pPr marL="171450" indent="-171450">
              <a:buFont typeface="Arial" panose="020B0604020202020204" pitchFamily="34" charset="0"/>
              <a:buChar char="•"/>
            </a:pPr>
            <a:r>
              <a:rPr lang="en-GB" dirty="0">
                <a:latin typeface="Arial" pitchFamily="34" charset="0"/>
                <a:cs typeface="Arial" pitchFamily="34" charset="0"/>
              </a:rPr>
              <a:t>The 3 Ps:</a:t>
            </a:r>
          </a:p>
          <a:p>
            <a:pPr lvl="1"/>
            <a:r>
              <a:rPr lang="en-US" sz="1200" kern="1200" dirty="0">
                <a:solidFill>
                  <a:schemeClr val="tx1"/>
                </a:solidFill>
                <a:effectLst/>
                <a:latin typeface="+mn-lt"/>
                <a:ea typeface="+mn-ea"/>
                <a:cs typeface="+mn-cs"/>
              </a:rPr>
              <a:t>– </a:t>
            </a:r>
            <a:r>
              <a:rPr lang="en-GB" dirty="0">
                <a:latin typeface="Arial" pitchFamily="34" charset="0"/>
                <a:cs typeface="Arial" pitchFamily="34" charset="0"/>
              </a:rPr>
              <a:t>Parts within the Act</a:t>
            </a:r>
          </a:p>
          <a:p>
            <a:pPr lvl="1"/>
            <a:r>
              <a:rPr lang="en-US" sz="1200" kern="1200" dirty="0">
                <a:solidFill>
                  <a:schemeClr val="tx1"/>
                </a:solidFill>
                <a:effectLst/>
                <a:latin typeface="+mn-lt"/>
                <a:ea typeface="+mn-ea"/>
                <a:cs typeface="+mn-cs"/>
              </a:rPr>
              <a:t>– </a:t>
            </a:r>
            <a:r>
              <a:rPr lang="en-GB" dirty="0">
                <a:latin typeface="Arial" pitchFamily="34" charset="0"/>
                <a:cs typeface="Arial" pitchFamily="34" charset="0"/>
              </a:rPr>
              <a:t>Principles throughout the Act</a:t>
            </a:r>
          </a:p>
          <a:p>
            <a:pPr lvl="1"/>
            <a:r>
              <a:rPr lang="en-US" sz="1200" kern="1200" dirty="0">
                <a:solidFill>
                  <a:schemeClr val="tx1"/>
                </a:solidFill>
                <a:effectLst/>
                <a:latin typeface="+mn-lt"/>
                <a:ea typeface="+mn-ea"/>
                <a:cs typeface="+mn-cs"/>
              </a:rPr>
              <a:t>– </a:t>
            </a:r>
            <a:r>
              <a:rPr lang="en-GB" dirty="0">
                <a:latin typeface="Arial" pitchFamily="34" charset="0"/>
                <a:cs typeface="Arial" pitchFamily="34" charset="0"/>
              </a:rPr>
              <a:t>People it affects</a:t>
            </a:r>
          </a:p>
          <a:p>
            <a:endParaRPr lang="en-GB" dirty="0">
              <a:latin typeface="Arial" pitchFamily="34" charset="0"/>
              <a:cs typeface="Arial" pitchFamily="34" charset="0"/>
            </a:endParaRPr>
          </a:p>
          <a:p>
            <a:r>
              <a:rPr lang="en-GB" dirty="0">
                <a:latin typeface="Arial" pitchFamily="34" charset="0"/>
                <a:cs typeface="Arial" pitchFamily="34" charset="0"/>
              </a:rPr>
              <a:t>The facilitator</a:t>
            </a:r>
            <a:r>
              <a:rPr lang="en-GB" baseline="0" dirty="0">
                <a:latin typeface="Arial" pitchFamily="34" charset="0"/>
                <a:cs typeface="Arial" pitchFamily="34" charset="0"/>
              </a:rPr>
              <a:t> may wish to emphasise the </a:t>
            </a:r>
            <a:r>
              <a:rPr lang="en-GB" b="1" baseline="0" dirty="0">
                <a:latin typeface="Arial" pitchFamily="34" charset="0"/>
                <a:cs typeface="Arial" pitchFamily="34" charset="0"/>
              </a:rPr>
              <a:t>principles</a:t>
            </a:r>
            <a:r>
              <a:rPr lang="en-GB" b="0" baseline="0" dirty="0">
                <a:latin typeface="Arial" pitchFamily="34" charset="0"/>
                <a:cs typeface="Arial" pitchFamily="34" charset="0"/>
              </a:rPr>
              <a:t>.</a:t>
            </a:r>
            <a:endParaRPr lang="en-GB" b="0"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F45C96A1-8090-4854-B4D1-E9A088A3A9BA}" type="slidenum">
              <a:rPr lang="en-GB" smtClean="0"/>
              <a:pPr/>
              <a:t>8</a:t>
            </a:fld>
            <a:endParaRPr lang="en-GB"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fontScale="92500" lnSpcReduction="10000"/>
          </a:bodyPr>
          <a:lstStyle/>
          <a:p>
            <a:r>
              <a:rPr lang="en-GB" sz="1200" b="1" dirty="0">
                <a:latin typeface="Arial" pitchFamily="34" charset="0"/>
                <a:cs typeface="Arial" pitchFamily="34" charset="0"/>
              </a:rPr>
              <a:t>Facilitator Notes</a:t>
            </a:r>
            <a:endParaRPr lang="en-GB" b="1" dirty="0">
              <a:latin typeface="Arial" pitchFamily="34" charset="0"/>
              <a:cs typeface="Arial" pitchFamily="34" charset="0"/>
            </a:endParaRPr>
          </a:p>
          <a:p>
            <a:endParaRPr lang="en-GB" dirty="0">
              <a:latin typeface="Arial" pitchFamily="34" charset="0"/>
              <a:cs typeface="Arial" pitchFamily="34" charset="0"/>
            </a:endParaRPr>
          </a:p>
          <a:p>
            <a:r>
              <a:rPr lang="en-GB" dirty="0">
                <a:latin typeface="Arial" pitchFamily="34" charset="0"/>
                <a:cs typeface="Arial" pitchFamily="34" charset="0"/>
              </a:rPr>
              <a:t>Meaning</a:t>
            </a:r>
            <a:r>
              <a:rPr lang="en-GB" baseline="0" dirty="0">
                <a:latin typeface="Arial" pitchFamily="34" charset="0"/>
                <a:cs typeface="Arial" pitchFamily="34" charset="0"/>
              </a:rPr>
              <a:t> of </a:t>
            </a:r>
            <a:r>
              <a:rPr lang="en-GB" b="1" baseline="0" dirty="0">
                <a:latin typeface="Arial" pitchFamily="34" charset="0"/>
                <a:cs typeface="Arial" pitchFamily="34" charset="0"/>
              </a:rPr>
              <a:t>well-being</a:t>
            </a:r>
            <a:r>
              <a:rPr lang="en-GB" baseline="0" dirty="0">
                <a:latin typeface="Arial" pitchFamily="34" charset="0"/>
                <a:cs typeface="Arial" pitchFamily="34" charset="0"/>
              </a:rPr>
              <a:t> – </a:t>
            </a:r>
            <a:r>
              <a:rPr lang="en-GB" b="1" baseline="0" dirty="0">
                <a:latin typeface="Arial" pitchFamily="34" charset="0"/>
                <a:cs typeface="Arial" pitchFamily="34" charset="0"/>
              </a:rPr>
              <a:t>give as a handout (1) (page 5 of the Act).</a:t>
            </a:r>
          </a:p>
          <a:p>
            <a:endParaRPr lang="en-GB" baseline="0" dirty="0">
              <a:latin typeface="Arial" pitchFamily="34" charset="0"/>
              <a:cs typeface="Arial" pitchFamily="34" charset="0"/>
            </a:endParaRPr>
          </a:p>
          <a:p>
            <a:r>
              <a:rPr lang="en-GB" b="1" baseline="0" dirty="0">
                <a:latin typeface="Arial" pitchFamily="34" charset="0"/>
                <a:cs typeface="Arial" pitchFamily="34" charset="0"/>
              </a:rPr>
              <a:t>Well-being</a:t>
            </a:r>
            <a:r>
              <a:rPr lang="en-GB" baseline="0" dirty="0">
                <a:latin typeface="Arial" pitchFamily="34" charset="0"/>
                <a:cs typeface="Arial" pitchFamily="34" charset="0"/>
              </a:rPr>
              <a:t>, in relation to a person, means well-being in relation to any of the following:</a:t>
            </a:r>
          </a:p>
          <a:p>
            <a:pPr marL="457200" lvl="1" indent="0">
              <a:buNone/>
            </a:pPr>
            <a:r>
              <a:rPr lang="en-GB" baseline="0" dirty="0">
                <a:latin typeface="Arial" pitchFamily="34" charset="0"/>
                <a:cs typeface="Arial" pitchFamily="34" charset="0"/>
              </a:rPr>
              <a:t>a. physical and mental health, and emotional well-being</a:t>
            </a:r>
          </a:p>
          <a:p>
            <a:pPr marL="457200" lvl="1" indent="0">
              <a:buNone/>
            </a:pPr>
            <a:r>
              <a:rPr lang="en-GB" baseline="0" dirty="0">
                <a:latin typeface="Arial" pitchFamily="34" charset="0"/>
                <a:cs typeface="Arial" pitchFamily="34" charset="0"/>
              </a:rPr>
              <a:t>b. protection from abuse and neglect</a:t>
            </a:r>
          </a:p>
          <a:p>
            <a:pPr marL="457200" lvl="1" indent="0">
              <a:buNone/>
            </a:pPr>
            <a:r>
              <a:rPr lang="en-GB" baseline="0" dirty="0">
                <a:latin typeface="Arial" pitchFamily="34" charset="0"/>
                <a:cs typeface="Arial" pitchFamily="34" charset="0"/>
              </a:rPr>
              <a:t>c. education, training and recreation</a:t>
            </a:r>
          </a:p>
          <a:p>
            <a:pPr marL="457200" lvl="1" indent="0">
              <a:buNone/>
            </a:pPr>
            <a:r>
              <a:rPr lang="en-GB" baseline="0" dirty="0">
                <a:latin typeface="Arial" pitchFamily="34" charset="0"/>
                <a:cs typeface="Arial" pitchFamily="34" charset="0"/>
              </a:rPr>
              <a:t>d. domestic, family and personal relationships</a:t>
            </a:r>
          </a:p>
          <a:p>
            <a:pPr marL="457200" lvl="1" indent="0">
              <a:buNone/>
            </a:pPr>
            <a:r>
              <a:rPr lang="en-GB" baseline="0" dirty="0">
                <a:latin typeface="Arial" pitchFamily="34" charset="0"/>
                <a:cs typeface="Arial" pitchFamily="34" charset="0"/>
              </a:rPr>
              <a:t>e. contributions made to society</a:t>
            </a:r>
          </a:p>
          <a:p>
            <a:pPr marL="457200" lvl="1" indent="0">
              <a:buNone/>
            </a:pPr>
            <a:r>
              <a:rPr lang="en-GB" baseline="0" dirty="0">
                <a:latin typeface="Arial" pitchFamily="34" charset="0"/>
                <a:cs typeface="Arial" pitchFamily="34" charset="0"/>
              </a:rPr>
              <a:t>f. securing rights and entitlements</a:t>
            </a:r>
          </a:p>
          <a:p>
            <a:pPr marL="457200" lvl="1" indent="0">
              <a:buNone/>
            </a:pPr>
            <a:r>
              <a:rPr lang="en-GB" baseline="0" dirty="0">
                <a:latin typeface="Arial" pitchFamily="34" charset="0"/>
                <a:cs typeface="Arial" pitchFamily="34" charset="0"/>
              </a:rPr>
              <a:t>g. social and economic well-being</a:t>
            </a:r>
          </a:p>
          <a:p>
            <a:pPr marL="457200" lvl="1" indent="0">
              <a:buNone/>
            </a:pPr>
            <a:r>
              <a:rPr lang="en-GB" baseline="0" dirty="0">
                <a:latin typeface="Arial" pitchFamily="34" charset="0"/>
                <a:cs typeface="Arial" pitchFamily="34" charset="0"/>
              </a:rPr>
              <a:t>h. suitability of living accommodation</a:t>
            </a:r>
          </a:p>
          <a:p>
            <a:pPr marL="228600" indent="-228600">
              <a:buNone/>
            </a:pPr>
            <a:endParaRPr lang="en-GB" baseline="0" dirty="0">
              <a:latin typeface="Arial" pitchFamily="34" charset="0"/>
              <a:cs typeface="Arial" pitchFamily="34" charset="0"/>
            </a:endParaRPr>
          </a:p>
          <a:p>
            <a:pPr marL="228600" indent="-228600">
              <a:buNone/>
            </a:pPr>
            <a:r>
              <a:rPr lang="en-GB" baseline="0" dirty="0">
                <a:latin typeface="Arial" pitchFamily="34" charset="0"/>
                <a:cs typeface="Arial" pitchFamily="34" charset="0"/>
              </a:rPr>
              <a:t>In relation to a child, </a:t>
            </a:r>
            <a:r>
              <a:rPr lang="en-GB" b="1" baseline="0" dirty="0">
                <a:latin typeface="Arial" pitchFamily="34" charset="0"/>
                <a:cs typeface="Arial" pitchFamily="34" charset="0"/>
              </a:rPr>
              <a:t>well-being</a:t>
            </a:r>
            <a:r>
              <a:rPr lang="en-GB" baseline="0" dirty="0">
                <a:latin typeface="Arial" pitchFamily="34" charset="0"/>
                <a:cs typeface="Arial" pitchFamily="34" charset="0"/>
              </a:rPr>
              <a:t> also includes:</a:t>
            </a:r>
          </a:p>
          <a:p>
            <a:pPr marL="457200" lvl="1" indent="0">
              <a:buNone/>
            </a:pPr>
            <a:r>
              <a:rPr lang="en-GB" baseline="0" dirty="0">
                <a:latin typeface="Arial" pitchFamily="34" charset="0"/>
                <a:cs typeface="Arial" pitchFamily="34" charset="0"/>
              </a:rPr>
              <a:t>a. physical, intellectual, emotional, social and behavioural development</a:t>
            </a:r>
          </a:p>
          <a:p>
            <a:pPr marL="457200" lvl="1" indent="0">
              <a:buNone/>
            </a:pPr>
            <a:r>
              <a:rPr lang="en-GB" baseline="0" dirty="0">
                <a:latin typeface="Arial" pitchFamily="34" charset="0"/>
                <a:cs typeface="Arial" pitchFamily="34" charset="0"/>
              </a:rPr>
              <a:t>b. “welfare” as that word is interpreted for the purposes of the Children Act 1989</a:t>
            </a:r>
          </a:p>
          <a:p>
            <a:pPr marL="228600" indent="-228600">
              <a:buNone/>
            </a:pPr>
            <a:endParaRPr lang="en-GB" baseline="0" dirty="0">
              <a:latin typeface="Arial" pitchFamily="34" charset="0"/>
              <a:cs typeface="Arial" pitchFamily="34" charset="0"/>
            </a:endParaRPr>
          </a:p>
          <a:p>
            <a:pPr marL="228600" indent="-228600">
              <a:buNone/>
            </a:pPr>
            <a:r>
              <a:rPr lang="en-GB" baseline="0" dirty="0">
                <a:latin typeface="Arial" pitchFamily="34" charset="0"/>
                <a:cs typeface="Arial" pitchFamily="34" charset="0"/>
              </a:rPr>
              <a:t>In relation to an adult, </a:t>
            </a:r>
            <a:r>
              <a:rPr lang="en-GB" b="1" baseline="0" dirty="0">
                <a:latin typeface="Arial" pitchFamily="34" charset="0"/>
                <a:cs typeface="Arial" pitchFamily="34" charset="0"/>
              </a:rPr>
              <a:t>well-being</a:t>
            </a:r>
            <a:r>
              <a:rPr lang="en-GB" baseline="0" dirty="0">
                <a:latin typeface="Arial" pitchFamily="34" charset="0"/>
                <a:cs typeface="Arial" pitchFamily="34" charset="0"/>
              </a:rPr>
              <a:t> also includes:</a:t>
            </a:r>
          </a:p>
          <a:p>
            <a:pPr marL="457200" lvl="1" indent="0">
              <a:buNone/>
            </a:pPr>
            <a:r>
              <a:rPr lang="en-GB" baseline="0" dirty="0">
                <a:latin typeface="Arial" pitchFamily="34" charset="0"/>
                <a:cs typeface="Arial" pitchFamily="34" charset="0"/>
              </a:rPr>
              <a:t>a. control over day-to-day life</a:t>
            </a:r>
          </a:p>
          <a:p>
            <a:pPr marL="457200" lvl="1" indent="0">
              <a:buNone/>
            </a:pPr>
            <a:r>
              <a:rPr lang="en-GB" baseline="0" dirty="0">
                <a:latin typeface="Arial" pitchFamily="34" charset="0"/>
                <a:cs typeface="Arial" pitchFamily="34" charset="0"/>
              </a:rPr>
              <a:t>b. participation to work</a:t>
            </a:r>
          </a:p>
          <a:p>
            <a:pPr marL="228600" indent="-228600">
              <a:buAutoNum type="alphaLcParenBoth"/>
            </a:pPr>
            <a:endParaRPr lang="en-GB" dirty="0"/>
          </a:p>
        </p:txBody>
      </p:sp>
      <p:sp>
        <p:nvSpPr>
          <p:cNvPr id="4" name="Slide Number Placeholder 3"/>
          <p:cNvSpPr>
            <a:spLocks noGrp="1"/>
          </p:cNvSpPr>
          <p:nvPr>
            <p:ph type="sldNum" sz="quarter" idx="10"/>
          </p:nvPr>
        </p:nvSpPr>
        <p:spPr/>
        <p:txBody>
          <a:bodyPr/>
          <a:lstStyle/>
          <a:p>
            <a:fld id="{F45C96A1-8090-4854-B4D1-E9A088A3A9BA}" type="slidenum">
              <a:rPr lang="en-GB" smtClean="0"/>
              <a:pPr/>
              <a:t>12</a:t>
            </a:fld>
            <a:endParaRPr lang="en-GB"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95288" y="815975"/>
            <a:ext cx="5956300" cy="3351213"/>
          </a:xfrm>
        </p:spPr>
      </p:sp>
      <p:sp>
        <p:nvSpPr>
          <p:cNvPr id="3" name="Notes Placeholder 2"/>
          <p:cNvSpPr>
            <a:spLocks noGrp="1"/>
          </p:cNvSpPr>
          <p:nvPr>
            <p:ph type="body" idx="1"/>
          </p:nvPr>
        </p:nvSpPr>
        <p:spPr>
          <a:xfrm>
            <a:off x="463463" y="4459266"/>
            <a:ext cx="5874707" cy="4227930"/>
          </a:xfrm>
        </p:spPr>
        <p:txBody>
          <a:bodyPr/>
          <a:lstStyle/>
          <a:p>
            <a:r>
              <a:rPr lang="en-GB" b="1" i="0" dirty="0">
                <a:solidFill>
                  <a:schemeClr val="tx1"/>
                </a:solidFill>
                <a:latin typeface="Arial" panose="020B0604020202020204" pitchFamily="34" charset="0"/>
                <a:cs typeface="Arial" panose="020B0604020202020204" pitchFamily="34" charset="0"/>
              </a:rPr>
              <a:t>Slide commentary:</a:t>
            </a:r>
          </a:p>
          <a:p>
            <a:r>
              <a:rPr lang="en-GB" i="0" dirty="0">
                <a:solidFill>
                  <a:schemeClr val="tx1"/>
                </a:solidFill>
                <a:latin typeface="Arial" panose="020B0604020202020204" pitchFamily="34" charset="0"/>
                <a:cs typeface="Arial" panose="020B0604020202020204" pitchFamily="34" charset="0"/>
              </a:rPr>
              <a:t>It is important that timely advice and assistance is provided to individuals to prevent things reaching a crisis point for them. Stepping in early to</a:t>
            </a:r>
            <a:r>
              <a:rPr lang="en-GB" i="0" baseline="0" dirty="0">
                <a:solidFill>
                  <a:schemeClr val="tx1"/>
                </a:solidFill>
                <a:latin typeface="Arial" panose="020B0604020202020204" pitchFamily="34" charset="0"/>
                <a:cs typeface="Arial" panose="020B0604020202020204" pitchFamily="34" charset="0"/>
              </a:rPr>
              <a:t> help people is crucial as it can reduce or delay the need for longer term care and support.</a:t>
            </a:r>
          </a:p>
          <a:p>
            <a:endParaRPr lang="en-GB" i="1" baseline="0" dirty="0">
              <a:solidFill>
                <a:schemeClr val="tx1"/>
              </a:solidFill>
              <a:latin typeface="Arial" panose="020B0604020202020204" pitchFamily="34" charset="0"/>
              <a:cs typeface="Arial" panose="020B0604020202020204" pitchFamily="34" charset="0"/>
            </a:endParaRPr>
          </a:p>
          <a:p>
            <a:pPr marL="0" indent="0">
              <a:lnSpc>
                <a:spcPct val="115000"/>
              </a:lnSpc>
              <a:spcAft>
                <a:spcPts val="1000"/>
              </a:spcAft>
              <a:buFont typeface="Courier New" panose="02070309020205020404" pitchFamily="49" charset="0"/>
              <a:buNone/>
            </a:pPr>
            <a:r>
              <a:rPr lang="en-GB" sz="1200" b="0" i="0" baseline="0" dirty="0">
                <a:solidFill>
                  <a:schemeClr val="tx1"/>
                </a:solidFill>
                <a:latin typeface="Arial" panose="020B0604020202020204" pitchFamily="34" charset="0"/>
                <a:cs typeface="Arial" panose="020B0604020202020204" pitchFamily="34" charset="0"/>
              </a:rPr>
              <a:t>The Act is designed to ensure that:</a:t>
            </a:r>
          </a:p>
          <a:p>
            <a:pPr marL="171450" indent="-171450">
              <a:lnSpc>
                <a:spcPct val="115000"/>
              </a:lnSpc>
              <a:spcAft>
                <a:spcPts val="1000"/>
              </a:spcAft>
              <a:buFont typeface="Arial" panose="020B0604020202020204" pitchFamily="34" charset="0"/>
              <a:buChar char="•"/>
            </a:pPr>
            <a:r>
              <a:rPr lang="en-GB" sz="1200" b="0" dirty="0">
                <a:solidFill>
                  <a:schemeClr val="tx1"/>
                </a:solidFill>
                <a:latin typeface="Arial" panose="020B0604020202020204" pitchFamily="34" charset="0"/>
                <a:ea typeface="Calibri" panose="020F0502020204030204" pitchFamily="34" charset="0"/>
                <a:cs typeface="Arial" panose="020B0604020202020204" pitchFamily="34" charset="0"/>
              </a:rPr>
              <a:t>People can ask for the help they need when they need it to prevent their situation getting worse, and</a:t>
            </a:r>
          </a:p>
          <a:p>
            <a:pPr marL="171450" indent="-171450">
              <a:lnSpc>
                <a:spcPct val="115000"/>
              </a:lnSpc>
              <a:spcAft>
                <a:spcPts val="1000"/>
              </a:spcAft>
              <a:buFont typeface="Arial" panose="020B0604020202020204" pitchFamily="34" charset="0"/>
              <a:buChar char="•"/>
            </a:pPr>
            <a:r>
              <a:rPr lang="en-GB" sz="1200" b="0" dirty="0">
                <a:solidFill>
                  <a:schemeClr val="tx1"/>
                </a:solidFill>
                <a:latin typeface="Arial" panose="020B0604020202020204" pitchFamily="34" charset="0"/>
                <a:cs typeface="Arial" panose="020B0604020202020204" pitchFamily="34" charset="0"/>
              </a:rPr>
              <a:t>Carers can access support to assist them in their caring roles and maintain their own well-being</a:t>
            </a:r>
            <a:endParaRPr lang="en-GB" i="1" dirty="0">
              <a:solidFill>
                <a:schemeClr val="tx1"/>
              </a:solidFill>
              <a:latin typeface="Arial" panose="020B0604020202020204" pitchFamily="34" charset="0"/>
              <a:cs typeface="Arial" panose="020B0604020202020204" pitchFamily="34" charset="0"/>
            </a:endParaRPr>
          </a:p>
          <a:p>
            <a:endParaRPr lang="en-GB" b="1" i="0" dirty="0">
              <a:solidFill>
                <a:schemeClr val="tx1"/>
              </a:solidFill>
              <a:latin typeface="Arial" panose="020B0604020202020204" pitchFamily="34" charset="0"/>
              <a:cs typeface="Arial" panose="020B0604020202020204" pitchFamily="34" charset="0"/>
            </a:endParaRPr>
          </a:p>
          <a:p>
            <a:r>
              <a:rPr lang="en-GB" b="1" i="0" dirty="0">
                <a:solidFill>
                  <a:schemeClr val="tx1"/>
                </a:solidFill>
                <a:latin typeface="Arial" panose="020B0604020202020204" pitchFamily="34" charset="0"/>
                <a:cs typeface="Arial" panose="020B0604020202020204" pitchFamily="34" charset="0"/>
              </a:rPr>
              <a:t>Facilitator</a:t>
            </a:r>
            <a:r>
              <a:rPr lang="en-GB" b="1" dirty="0">
                <a:latin typeface="Arial" panose="020B0604020202020204" pitchFamily="34" charset="0"/>
                <a:cs typeface="Arial" panose="020B0604020202020204" pitchFamily="34" charset="0"/>
              </a:rPr>
              <a:t> </a:t>
            </a:r>
            <a:r>
              <a:rPr lang="en-GB" b="1" i="0" baseline="0" dirty="0">
                <a:solidFill>
                  <a:schemeClr val="tx1"/>
                </a:solidFill>
                <a:latin typeface="Arial" panose="020B0604020202020204" pitchFamily="34" charset="0"/>
                <a:cs typeface="Arial" panose="020B0604020202020204" pitchFamily="34" charset="0"/>
              </a:rPr>
              <a:t>action: </a:t>
            </a:r>
          </a:p>
          <a:p>
            <a:r>
              <a:rPr lang="en-GB" i="0" baseline="0" dirty="0">
                <a:solidFill>
                  <a:schemeClr val="tx1"/>
                </a:solidFill>
                <a:latin typeface="Arial" panose="020B0604020202020204" pitchFamily="34" charset="0"/>
                <a:cs typeface="Arial" panose="020B0604020202020204" pitchFamily="34" charset="0"/>
              </a:rPr>
              <a:t>There are three case studies and associated learning activities for this principle included in the </a:t>
            </a:r>
            <a:r>
              <a:rPr lang="en-GB" i="1" dirty="0">
                <a:solidFill>
                  <a:schemeClr val="tx1"/>
                </a:solidFill>
                <a:latin typeface="Arial" panose="020B0604020202020204" pitchFamily="34" charset="0"/>
                <a:cs typeface="Arial" panose="020B0604020202020204" pitchFamily="34" charset="0"/>
              </a:rPr>
              <a:t>What does the Act mean for me?</a:t>
            </a:r>
            <a:r>
              <a:rPr lang="en-GB" i="0" dirty="0">
                <a:solidFill>
                  <a:schemeClr val="tx1"/>
                </a:solidFill>
                <a:latin typeface="Arial" panose="020B0604020202020204" pitchFamily="34" charset="0"/>
                <a:cs typeface="Arial" panose="020B0604020202020204" pitchFamily="34" charset="0"/>
              </a:rPr>
              <a:t> workbook (pages 12-14)</a:t>
            </a:r>
            <a:r>
              <a:rPr lang="en-GB" i="0" baseline="0" dirty="0">
                <a:solidFill>
                  <a:schemeClr val="tx1"/>
                </a:solidFill>
                <a:latin typeface="Arial" panose="020B0604020202020204" pitchFamily="34" charset="0"/>
                <a:cs typeface="Arial" panose="020B0604020202020204" pitchFamily="34" charset="0"/>
              </a:rPr>
              <a:t>. Choose the case study that is most appropriate for the staff group you are working with. The page can be photocopied for individual or group-based completion and reflective discussion.</a:t>
            </a:r>
            <a:endParaRPr lang="en-GB" i="0" dirty="0">
              <a:solidFill>
                <a:schemeClr val="tx1"/>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6A4AAAC3-7B93-4108-9BB7-94A250CD2D89}" type="slidenum">
              <a:rPr lang="en-GB" smtClean="0"/>
              <a:t>14</a:t>
            </a:fld>
            <a:endParaRPr lang="en-GB" dirty="0"/>
          </a:p>
        </p:txBody>
      </p:sp>
    </p:spTree>
    <p:extLst>
      <p:ext uri="{BB962C8B-B14F-4D97-AF65-F5344CB8AC3E}">
        <p14:creationId xmlns:p14="http://schemas.microsoft.com/office/powerpoint/2010/main" val="11574070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771E050-A66B-4E11-9C20-135C160BC1C9}" type="slidenum">
              <a:rPr lang="en-GB" smtClean="0"/>
              <a:t>21</a:t>
            </a:fld>
            <a:endParaRPr lang="en-GB"/>
          </a:p>
        </p:txBody>
      </p:sp>
    </p:spTree>
    <p:extLst>
      <p:ext uri="{BB962C8B-B14F-4D97-AF65-F5344CB8AC3E}">
        <p14:creationId xmlns:p14="http://schemas.microsoft.com/office/powerpoint/2010/main" val="181339302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15/01/2024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15/01/2024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15/01/2024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15/01/2024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15/01/2024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15/01/2024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15/01/2024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15/01/2024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15/01/2024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15/01/2024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8.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s://www.legislation.gov.uk/ukpga/2010/15/contents" TargetMode="External"/><Relationship Id="rId2" Type="http://schemas.openxmlformats.org/officeDocument/2006/relationships/hyperlink" Target="https://socialcare.wales/cms_assets/hub-downloads/Principles-Resource-Guide_March-17.pdf" TargetMode="External"/><Relationship Id="rId1" Type="http://schemas.openxmlformats.org/officeDocument/2006/relationships/slideLayout" Target="../slideLayouts/slideLayout2.xml"/><Relationship Id="rId6" Type="http://schemas.openxmlformats.org/officeDocument/2006/relationships/hyperlink" Target="https://gov.wales/sites/default/files/publications/2019-05/social-services-and-well-being-wales-act-2014-the-essentials.pdf#:~:text=Social%20Services%20and%20Well-being%20(Wales)%20Act%202014%20,that%20brings%20together%20and%20modernises%20social%20services%20law." TargetMode="External"/><Relationship Id="rId5" Type="http://schemas.openxmlformats.org/officeDocument/2006/relationships/hyperlink" Target="https://socialcare.wales/hub/resources" TargetMode="External"/><Relationship Id="rId4" Type="http://schemas.openxmlformats.org/officeDocument/2006/relationships/hyperlink" Target="http://mtm.wales/ckfinder/userfiles/files/Measuring%20the%20Mountain%20Story%20Gathering%20FINAL%20REPORT%202020.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3C4E4D55-9DA0-56BE-DE92-F978EBAF6222}"/>
              </a:ext>
            </a:extLst>
          </p:cNvPr>
          <p:cNvSpPr/>
          <p:nvPr/>
        </p:nvSpPr>
        <p:spPr>
          <a:xfrm>
            <a:off x="980456" y="1509192"/>
            <a:ext cx="10225136" cy="3960440"/>
          </a:xfrm>
          <a:prstGeom prst="roundRect">
            <a:avLst/>
          </a:pr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ctrTitle"/>
          </p:nvPr>
        </p:nvSpPr>
        <p:spPr/>
        <p:txBody>
          <a:bodyPr>
            <a:normAutofit fontScale="90000"/>
          </a:bodyPr>
          <a:lstStyle/>
          <a:p>
            <a:r>
              <a:rPr lang="en-GB" dirty="0"/>
              <a:t>ECAY5005:</a:t>
            </a:r>
            <a:br>
              <a:rPr lang="en-GB" dirty="0"/>
            </a:br>
            <a:r>
              <a:rPr lang="en-GB" dirty="0"/>
              <a:t>Health and Social Care: Disability and Wellbeing </a:t>
            </a:r>
          </a:p>
        </p:txBody>
      </p:sp>
      <p:sp>
        <p:nvSpPr>
          <p:cNvPr id="3" name="Subtitle 2"/>
          <p:cNvSpPr>
            <a:spLocks noGrp="1"/>
          </p:cNvSpPr>
          <p:nvPr>
            <p:ph type="subTitle" idx="1"/>
          </p:nvPr>
        </p:nvSpPr>
        <p:spPr>
          <a:xfrm>
            <a:off x="1329644" y="3717032"/>
            <a:ext cx="9526760" cy="1752600"/>
          </a:xfrm>
        </p:spPr>
        <p:txBody>
          <a:bodyPr/>
          <a:lstStyle/>
          <a:p>
            <a:r>
              <a:rPr lang="en-GB" dirty="0">
                <a:solidFill>
                  <a:schemeClr val="tx1"/>
                </a:solidFill>
              </a:rPr>
              <a:t>The Social Services and Wellbeing (Wales) Act 2014</a:t>
            </a:r>
          </a:p>
          <a:p>
            <a:r>
              <a:rPr lang="en-GB" dirty="0">
                <a:solidFill>
                  <a:schemeClr val="tx1"/>
                </a:solidFill>
              </a:rPr>
              <a:t>2023</a:t>
            </a:r>
          </a:p>
        </p:txBody>
      </p:sp>
    </p:spTree>
    <p:extLst>
      <p:ext uri="{BB962C8B-B14F-4D97-AF65-F5344CB8AC3E}">
        <p14:creationId xmlns:p14="http://schemas.microsoft.com/office/powerpoint/2010/main" val="19500108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1A06731-070C-E475-EB2F-704F254BD70E}"/>
              </a:ext>
            </a:extLst>
          </p:cNvPr>
          <p:cNvPicPr>
            <a:picLocks noChangeAspect="1"/>
          </p:cNvPicPr>
          <p:nvPr/>
        </p:nvPicPr>
        <p:blipFill>
          <a:blip r:embed="rId2"/>
          <a:stretch>
            <a:fillRect/>
          </a:stretch>
        </p:blipFill>
        <p:spPr>
          <a:xfrm>
            <a:off x="120650" y="1382444"/>
            <a:ext cx="11950700" cy="4093113"/>
          </a:xfrm>
          <a:prstGeom prst="rect">
            <a:avLst/>
          </a:prstGeom>
          <a:noFill/>
        </p:spPr>
      </p:pic>
    </p:spTree>
    <p:extLst>
      <p:ext uri="{BB962C8B-B14F-4D97-AF65-F5344CB8AC3E}">
        <p14:creationId xmlns:p14="http://schemas.microsoft.com/office/powerpoint/2010/main" val="38908710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127D8-2031-4D78-9647-2BCC17309BFA}"/>
              </a:ext>
            </a:extLst>
          </p:cNvPr>
          <p:cNvSpPr>
            <a:spLocks noGrp="1"/>
          </p:cNvSpPr>
          <p:nvPr>
            <p:ph type="title"/>
          </p:nvPr>
        </p:nvSpPr>
        <p:spPr>
          <a:xfrm>
            <a:off x="609600" y="274638"/>
            <a:ext cx="10972800" cy="1143000"/>
          </a:xfrm>
          <a:noFill/>
        </p:spPr>
        <p:txBody>
          <a:bodyPr anchor="t">
            <a:normAutofit/>
          </a:bodyPr>
          <a:lstStyle/>
          <a:p>
            <a:r>
              <a:rPr lang="en-GB" dirty="0"/>
              <a:t>What is an ‘Act’?</a:t>
            </a:r>
          </a:p>
        </p:txBody>
      </p:sp>
      <p:sp>
        <p:nvSpPr>
          <p:cNvPr id="3" name="Content Placeholder 2">
            <a:extLst>
              <a:ext uri="{FF2B5EF4-FFF2-40B4-BE49-F238E27FC236}">
                <a16:creationId xmlns:a16="http://schemas.microsoft.com/office/drawing/2014/main" id="{778FC15D-79CA-43B5-B06B-541FD5560521}"/>
              </a:ext>
            </a:extLst>
          </p:cNvPr>
          <p:cNvSpPr>
            <a:spLocks noGrp="1"/>
          </p:cNvSpPr>
          <p:nvPr>
            <p:ph idx="1"/>
          </p:nvPr>
        </p:nvSpPr>
        <p:spPr>
          <a:xfrm>
            <a:off x="609600" y="1600201"/>
            <a:ext cx="10972800" cy="3917032"/>
          </a:xfrm>
        </p:spPr>
        <p:txBody>
          <a:bodyPr>
            <a:normAutofit/>
          </a:bodyPr>
          <a:lstStyle/>
          <a:p>
            <a:endParaRPr lang="en-GB" dirty="0"/>
          </a:p>
          <a:p>
            <a:r>
              <a:rPr lang="en-GB" dirty="0"/>
              <a:t>An Act of Parliament creates a new law or changes an existing law. An Act is a Bill that has been approved by both the House of Commons and the House of Lords and been given Royal Assent by the Monarch. Taken together, Acts of Parliament make up what is known as Statute Law in the UK.</a:t>
            </a:r>
          </a:p>
          <a:p>
            <a:endParaRPr lang="en-GB" dirty="0"/>
          </a:p>
          <a:p>
            <a:endParaRPr lang="en-GB" dirty="0"/>
          </a:p>
          <a:p>
            <a:endParaRPr lang="en-GB" dirty="0"/>
          </a:p>
        </p:txBody>
      </p:sp>
      <p:sp>
        <p:nvSpPr>
          <p:cNvPr id="5" name="TextBox 4">
            <a:extLst>
              <a:ext uri="{FF2B5EF4-FFF2-40B4-BE49-F238E27FC236}">
                <a16:creationId xmlns:a16="http://schemas.microsoft.com/office/drawing/2014/main" id="{8AA0B9DC-8A6E-9A4E-E77C-CD8EC8EF5552}"/>
              </a:ext>
            </a:extLst>
          </p:cNvPr>
          <p:cNvSpPr txBox="1"/>
          <p:nvPr/>
        </p:nvSpPr>
        <p:spPr>
          <a:xfrm>
            <a:off x="5951984" y="5225043"/>
            <a:ext cx="6106884" cy="369332"/>
          </a:xfrm>
          <a:prstGeom prst="rect">
            <a:avLst/>
          </a:prstGeom>
          <a:noFill/>
        </p:spPr>
        <p:txBody>
          <a:bodyPr wrap="square">
            <a:spAutoFit/>
          </a:bodyPr>
          <a:lstStyle/>
          <a:p>
            <a:pPr algn="r"/>
            <a:r>
              <a:rPr lang="en-GB" dirty="0"/>
              <a:t>(UK Parliament, 2021)</a:t>
            </a:r>
          </a:p>
        </p:txBody>
      </p:sp>
    </p:spTree>
    <p:extLst>
      <p:ext uri="{BB962C8B-B14F-4D97-AF65-F5344CB8AC3E}">
        <p14:creationId xmlns:p14="http://schemas.microsoft.com/office/powerpoint/2010/main" val="27792031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5BCE84A-08BB-4C12-9A4A-3B960DBB6735}"/>
              </a:ext>
            </a:extLst>
          </p:cNvPr>
          <p:cNvSpPr>
            <a:spLocks noGrp="1"/>
          </p:cNvSpPr>
          <p:nvPr>
            <p:ph idx="1"/>
          </p:nvPr>
        </p:nvSpPr>
        <p:spPr>
          <a:xfrm>
            <a:off x="718874" y="2232836"/>
            <a:ext cx="4448549" cy="3947301"/>
          </a:xfrm>
        </p:spPr>
        <p:txBody>
          <a:bodyPr>
            <a:normAutofit/>
          </a:bodyPr>
          <a:lstStyle/>
          <a:p>
            <a:endParaRPr lang="en-GB" dirty="0"/>
          </a:p>
          <a:p>
            <a:pPr marL="0" indent="0">
              <a:buNone/>
            </a:pPr>
            <a:r>
              <a:rPr lang="en-GB" sz="3200" b="1" dirty="0"/>
              <a:t>How familiar are you with this Act?</a:t>
            </a:r>
          </a:p>
        </p:txBody>
      </p:sp>
      <p:pic>
        <p:nvPicPr>
          <p:cNvPr id="5" name="Picture 4" descr="A group of people holding balloons&#10;&#10;Description automatically generated with low confidence">
            <a:extLst>
              <a:ext uri="{FF2B5EF4-FFF2-40B4-BE49-F238E27FC236}">
                <a16:creationId xmlns:a16="http://schemas.microsoft.com/office/drawing/2014/main" id="{A7A236F4-1381-407B-8B49-BC0F6225ACC3}"/>
              </a:ext>
            </a:extLst>
          </p:cNvPr>
          <p:cNvPicPr>
            <a:picLocks noChangeAspect="1"/>
          </p:cNvPicPr>
          <p:nvPr/>
        </p:nvPicPr>
        <p:blipFill rotWithShape="1">
          <a:blip r:embed="rId2"/>
          <a:srcRect l="19175" r="12598" b="-1"/>
          <a:stretch/>
        </p:blipFill>
        <p:spPr>
          <a:xfrm>
            <a:off x="6456040" y="188640"/>
            <a:ext cx="5209989" cy="5326340"/>
          </a:xfrm>
          <a:prstGeom prst="rect">
            <a:avLst/>
          </a:prstGeom>
        </p:spPr>
      </p:pic>
    </p:spTree>
    <p:extLst>
      <p:ext uri="{BB962C8B-B14F-4D97-AF65-F5344CB8AC3E}">
        <p14:creationId xmlns:p14="http://schemas.microsoft.com/office/powerpoint/2010/main" val="10840766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181051-88EF-4E9D-B68C-386FBAB9535B}"/>
              </a:ext>
            </a:extLst>
          </p:cNvPr>
          <p:cNvSpPr>
            <a:spLocks noGrp="1"/>
          </p:cNvSpPr>
          <p:nvPr>
            <p:ph type="title"/>
          </p:nvPr>
        </p:nvSpPr>
        <p:spPr>
          <a:xfrm>
            <a:off x="609600" y="274638"/>
            <a:ext cx="10972800" cy="1143000"/>
          </a:xfrm>
        </p:spPr>
        <p:txBody>
          <a:bodyPr>
            <a:normAutofit/>
          </a:bodyPr>
          <a:lstStyle/>
          <a:p>
            <a:r>
              <a:rPr lang="en-GB" dirty="0"/>
              <a:t>History of the Act</a:t>
            </a:r>
          </a:p>
        </p:txBody>
      </p:sp>
      <p:sp>
        <p:nvSpPr>
          <p:cNvPr id="3" name="Content Placeholder 2">
            <a:extLst>
              <a:ext uri="{FF2B5EF4-FFF2-40B4-BE49-F238E27FC236}">
                <a16:creationId xmlns:a16="http://schemas.microsoft.com/office/drawing/2014/main" id="{03078BC4-8266-453E-8737-8952092C4FB6}"/>
              </a:ext>
            </a:extLst>
          </p:cNvPr>
          <p:cNvSpPr>
            <a:spLocks noGrp="1"/>
          </p:cNvSpPr>
          <p:nvPr>
            <p:ph idx="1"/>
          </p:nvPr>
        </p:nvSpPr>
        <p:spPr>
          <a:xfrm>
            <a:off x="609600" y="1600201"/>
            <a:ext cx="10972800" cy="3917032"/>
          </a:xfrm>
        </p:spPr>
        <p:txBody>
          <a:bodyPr>
            <a:normAutofit fontScale="70000" lnSpcReduction="20000"/>
          </a:bodyPr>
          <a:lstStyle/>
          <a:p>
            <a:r>
              <a:rPr lang="en-GB" dirty="0"/>
              <a:t> In 2011, the Law Commission proposed that the many confusing and conflicting social care statutes</a:t>
            </a:r>
          </a:p>
          <a:p>
            <a:endParaRPr lang="en-GB" dirty="0"/>
          </a:p>
          <a:p>
            <a:r>
              <a:rPr lang="en-GB" dirty="0"/>
              <a:t> The Commission’s recommendation was for a single, clear, modern statute and code of practice that would pave the way for a coherent social care system</a:t>
            </a:r>
          </a:p>
          <a:p>
            <a:r>
              <a:rPr lang="en-GB" dirty="0"/>
              <a:t> Recommendations included: </a:t>
            </a:r>
          </a:p>
          <a:p>
            <a:endParaRPr lang="en-GB" dirty="0"/>
          </a:p>
          <a:p>
            <a:pPr lvl="1"/>
            <a:r>
              <a:rPr lang="en-GB" dirty="0"/>
              <a:t> Putting the individual’s well-being at the heart of decision-making using new statutory principles </a:t>
            </a:r>
          </a:p>
          <a:p>
            <a:pPr lvl="1"/>
            <a:r>
              <a:rPr lang="en-GB" dirty="0"/>
              <a:t> Giving carers new legal rights to services </a:t>
            </a:r>
          </a:p>
          <a:p>
            <a:pPr lvl="1"/>
            <a:r>
              <a:rPr lang="en-GB" dirty="0"/>
              <a:t> Placing duties on councils and the NHS to work together </a:t>
            </a:r>
          </a:p>
          <a:p>
            <a:pPr lvl="1"/>
            <a:r>
              <a:rPr lang="en-GB" dirty="0"/>
              <a:t> Building a single, streamlined assessment and eligibility framework </a:t>
            </a:r>
          </a:p>
          <a:p>
            <a:pPr lvl="1"/>
            <a:endParaRPr lang="en-GB" dirty="0"/>
          </a:p>
        </p:txBody>
      </p:sp>
    </p:spTree>
    <p:extLst>
      <p:ext uri="{BB962C8B-B14F-4D97-AF65-F5344CB8AC3E}">
        <p14:creationId xmlns:p14="http://schemas.microsoft.com/office/powerpoint/2010/main" val="10430827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DC4BA-B0AD-4249-B91A-F4396BBFB36F}"/>
              </a:ext>
            </a:extLst>
          </p:cNvPr>
          <p:cNvSpPr>
            <a:spLocks noGrp="1"/>
          </p:cNvSpPr>
          <p:nvPr>
            <p:ph type="title"/>
          </p:nvPr>
        </p:nvSpPr>
        <p:spPr>
          <a:xfrm>
            <a:off x="609600" y="274638"/>
            <a:ext cx="10972800" cy="1143000"/>
          </a:xfrm>
        </p:spPr>
        <p:txBody>
          <a:bodyPr anchor="ctr">
            <a:normAutofit/>
          </a:bodyPr>
          <a:lstStyle/>
          <a:p>
            <a:r>
              <a:rPr lang="en-GB"/>
              <a:t>History of the Act</a:t>
            </a:r>
          </a:p>
        </p:txBody>
      </p:sp>
      <p:graphicFrame>
        <p:nvGraphicFramePr>
          <p:cNvPr id="5" name="Content Placeholder 2">
            <a:extLst>
              <a:ext uri="{FF2B5EF4-FFF2-40B4-BE49-F238E27FC236}">
                <a16:creationId xmlns:a16="http://schemas.microsoft.com/office/drawing/2014/main" id="{B3A692E5-C7BB-E4B8-9883-4CE8BC8E2975}"/>
              </a:ext>
            </a:extLst>
          </p:cNvPr>
          <p:cNvGraphicFramePr>
            <a:graphicFrameLocks noGrp="1"/>
          </p:cNvGraphicFramePr>
          <p:nvPr>
            <p:ph idx="1"/>
            <p:extLst>
              <p:ext uri="{D42A27DB-BD31-4B8C-83A1-F6EECF244321}">
                <p14:modId xmlns:p14="http://schemas.microsoft.com/office/powerpoint/2010/main" val="1517196301"/>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554769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nchor="ctr">
            <a:normAutofit fontScale="90000"/>
          </a:bodyPr>
          <a:lstStyle/>
          <a:p>
            <a:r>
              <a:rPr lang="en-GB" dirty="0"/>
              <a:t>Summary</a:t>
            </a:r>
            <a:br>
              <a:rPr lang="en-GB" dirty="0"/>
            </a:br>
            <a:r>
              <a:rPr lang="en-GB" sz="2700" dirty="0"/>
              <a:t>(Welsh Government, 2015)</a:t>
            </a:r>
            <a:endParaRPr lang="en-GB" dirty="0"/>
          </a:p>
        </p:txBody>
      </p:sp>
      <p:graphicFrame>
        <p:nvGraphicFramePr>
          <p:cNvPr id="20" name="Content Placeholder 2">
            <a:extLst>
              <a:ext uri="{FF2B5EF4-FFF2-40B4-BE49-F238E27FC236}">
                <a16:creationId xmlns:a16="http://schemas.microsoft.com/office/drawing/2014/main" id="{63E80BE0-D978-3E8B-E9E4-5E13FCCCBB75}"/>
              </a:ext>
            </a:extLst>
          </p:cNvPr>
          <p:cNvGraphicFramePr>
            <a:graphicFrameLocks noGrp="1"/>
          </p:cNvGraphicFramePr>
          <p:nvPr>
            <p:ph idx="1"/>
            <p:extLst>
              <p:ext uri="{D42A27DB-BD31-4B8C-83A1-F6EECF244321}">
                <p14:modId xmlns:p14="http://schemas.microsoft.com/office/powerpoint/2010/main" val="781038831"/>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p:cNvSpPr>
            <a:spLocks noGrp="1"/>
          </p:cNvSpPr>
          <p:nvPr>
            <p:ph type="sldNum" sz="quarter" idx="12"/>
          </p:nvPr>
        </p:nvSpPr>
        <p:spPr>
          <a:xfrm>
            <a:off x="10608501" y="6380973"/>
            <a:ext cx="973899" cy="340503"/>
          </a:xfrm>
        </p:spPr>
        <p:txBody>
          <a:bodyPr>
            <a:normAutofit/>
          </a:bodyPr>
          <a:lstStyle/>
          <a:p>
            <a:fld id="{259CC62F-30C0-4A15-BEEE-9BC3816535A8}" type="slidenum">
              <a:rPr lang="en-GB"/>
              <a:pPr/>
              <a:t>7</a:t>
            </a:fld>
            <a:endParaRPr lang="en-GB"/>
          </a:p>
        </p:txBody>
      </p:sp>
    </p:spTree>
    <p:extLst>
      <p:ext uri="{BB962C8B-B14F-4D97-AF65-F5344CB8AC3E}">
        <p14:creationId xmlns:p14="http://schemas.microsoft.com/office/powerpoint/2010/main" val="11553102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AutoShape 1"/>
          <p:cNvSpPr>
            <a:spLocks noChangeArrowheads="1"/>
          </p:cNvSpPr>
          <p:nvPr/>
        </p:nvSpPr>
        <p:spPr bwMode="auto">
          <a:xfrm>
            <a:off x="4148977" y="3429388"/>
            <a:ext cx="3780631" cy="2284437"/>
          </a:xfrm>
          <a:prstGeom prst="triangle">
            <a:avLst>
              <a:gd name="adj" fmla="val 50000"/>
            </a:avLst>
          </a:prstGeom>
          <a:solidFill>
            <a:schemeClr val="accent5">
              <a:lumMod val="75000"/>
            </a:schemeClr>
          </a:solid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a:ln>
                  <a:noFill/>
                </a:ln>
                <a:solidFill>
                  <a:srgbClr val="FFFFFF"/>
                </a:solidFill>
                <a:effectLst/>
                <a:latin typeface="Calibri" pitchFamily="34" charset="0"/>
                <a:ea typeface="Calibri" pitchFamily="34" charset="0"/>
                <a:cs typeface="Times New Roman" pitchFamily="18" charset="0"/>
              </a:rPr>
              <a:t>OUTCOMES</a:t>
            </a:r>
            <a:endParaRPr kumimoji="0" lang="en-US" sz="2400" b="0" i="0" u="none" strike="noStrike" cap="none" normalizeH="0" baseline="0" dirty="0">
              <a:ln>
                <a:noFill/>
              </a:ln>
              <a:solidFill>
                <a:schemeClr val="tx1"/>
              </a:solidFill>
              <a:effectLst/>
              <a:latin typeface="Arial" pitchFamily="34" charset="0"/>
              <a:cs typeface="Arial" pitchFamily="34" charset="0"/>
            </a:endParaRPr>
          </a:p>
        </p:txBody>
      </p:sp>
      <p:sp>
        <p:nvSpPr>
          <p:cNvPr id="16386" name="Rectangle 2"/>
          <p:cNvSpPr>
            <a:spLocks noChangeArrowheads="1"/>
          </p:cNvSpPr>
          <p:nvPr/>
        </p:nvSpPr>
        <p:spPr bwMode="auto">
          <a:xfrm>
            <a:off x="2585617" y="1105214"/>
            <a:ext cx="1062038" cy="864096"/>
          </a:xfrm>
          <a:prstGeom prst="rect">
            <a:avLst/>
          </a:prstGeom>
          <a:solidFill>
            <a:schemeClr val="accent3"/>
          </a:solidFill>
          <a:ln w="9525">
            <a:no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sz="1200" b="1" i="0" u="none" strike="noStrike" cap="none" normalizeH="0" baseline="0" dirty="0">
                <a:ln>
                  <a:noFill/>
                </a:ln>
                <a:solidFill>
                  <a:schemeClr val="bg1"/>
                </a:solidFill>
                <a:effectLst/>
                <a:latin typeface="Arial" pitchFamily="34" charset="0"/>
                <a:ea typeface="Calibri" pitchFamily="34" charset="0"/>
                <a:cs typeface="Arial" pitchFamily="34" charset="0"/>
              </a:rPr>
              <a:t>General Functions</a:t>
            </a:r>
            <a:endParaRPr kumimoji="0" lang="en-GB" sz="1200" b="1" i="0" u="none" strike="noStrike" cap="none" normalizeH="0" baseline="0" dirty="0">
              <a:ln>
                <a:noFill/>
              </a:ln>
              <a:solidFill>
                <a:schemeClr val="bg1"/>
              </a:solidFill>
              <a:effectLst/>
              <a:latin typeface="Arial" pitchFamily="34" charset="0"/>
              <a:cs typeface="Arial" pitchFamily="34" charset="0"/>
            </a:endParaRPr>
          </a:p>
        </p:txBody>
      </p:sp>
      <p:sp>
        <p:nvSpPr>
          <p:cNvPr id="16387" name="Rectangle 3"/>
          <p:cNvSpPr>
            <a:spLocks noChangeArrowheads="1"/>
          </p:cNvSpPr>
          <p:nvPr/>
        </p:nvSpPr>
        <p:spPr bwMode="auto">
          <a:xfrm flipH="1">
            <a:off x="4046220" y="1089509"/>
            <a:ext cx="1368152" cy="864096"/>
          </a:xfrm>
          <a:prstGeom prst="rect">
            <a:avLst/>
          </a:prstGeom>
          <a:solidFill>
            <a:schemeClr val="accent3"/>
          </a:solidFill>
          <a:ln w="9525">
            <a:noFill/>
            <a:miter lim="800000"/>
            <a:headEnd/>
            <a:tailEnd/>
          </a:ln>
        </p:spPr>
        <p:txBody>
          <a:bodyPr vert="horz" wrap="square" lIns="91440" tIns="45720" rIns="91440" bIns="45720" numCol="1" anchor="ctr"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GB" sz="900" b="0" i="0" u="none" strike="noStrike" cap="none" normalizeH="0" baseline="0" dirty="0">
              <a:ln>
                <a:noFill/>
              </a:ln>
              <a:solidFill>
                <a:schemeClr val="bg1"/>
              </a:solidFill>
              <a:effectLst/>
              <a:latin typeface="Calibri" pitchFamily="34" charset="0"/>
              <a:ea typeface="Calibri" pitchFamily="34" charset="0"/>
              <a:cs typeface="Times New Roman"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sz="1200" b="1" i="0" u="none" strike="noStrike" cap="none" normalizeH="0" baseline="0" dirty="0">
                <a:ln>
                  <a:noFill/>
                </a:ln>
                <a:solidFill>
                  <a:schemeClr val="bg1"/>
                </a:solidFill>
                <a:effectLst/>
                <a:latin typeface="Arial" pitchFamily="34" charset="0"/>
                <a:ea typeface="Calibri" pitchFamily="34" charset="0"/>
                <a:cs typeface="Arial" pitchFamily="34" charset="0"/>
              </a:rPr>
              <a:t>Assessing the Needs of Individuals</a:t>
            </a:r>
            <a:endParaRPr kumimoji="0" lang="en-GB" sz="1200" b="1" i="0" u="none" strike="noStrike" cap="none" normalizeH="0" baseline="0" dirty="0">
              <a:ln>
                <a:noFill/>
              </a:ln>
              <a:solidFill>
                <a:schemeClr val="bg1"/>
              </a:solidFill>
              <a:effectLst/>
              <a:latin typeface="Arial" pitchFamily="34" charset="0"/>
              <a:cs typeface="Arial" pitchFamily="34" charset="0"/>
            </a:endParaRPr>
          </a:p>
        </p:txBody>
      </p:sp>
      <p:sp>
        <p:nvSpPr>
          <p:cNvPr id="16388" name="Rectangle 4"/>
          <p:cNvSpPr>
            <a:spLocks noChangeArrowheads="1"/>
          </p:cNvSpPr>
          <p:nvPr/>
        </p:nvSpPr>
        <p:spPr bwMode="auto">
          <a:xfrm>
            <a:off x="5791190" y="1066243"/>
            <a:ext cx="1224136" cy="864096"/>
          </a:xfrm>
          <a:prstGeom prst="rect">
            <a:avLst/>
          </a:prstGeom>
          <a:solidFill>
            <a:schemeClr val="accent3"/>
          </a:solidFill>
          <a:ln w="9525">
            <a:no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sz="1200" b="1" i="0" u="none" strike="noStrike" cap="none" normalizeH="0" baseline="0" dirty="0">
                <a:ln>
                  <a:noFill/>
                </a:ln>
                <a:solidFill>
                  <a:schemeClr val="bg1"/>
                </a:solidFill>
                <a:effectLst/>
                <a:latin typeface="Arial" pitchFamily="34" charset="0"/>
                <a:ea typeface="Calibri" pitchFamily="34" charset="0"/>
                <a:cs typeface="Arial" pitchFamily="34" charset="0"/>
              </a:rPr>
              <a:t>Meeting Needs</a:t>
            </a:r>
            <a:endParaRPr kumimoji="0" lang="en-GB" sz="1200" b="1" i="0" u="none" strike="noStrike" cap="none" normalizeH="0" baseline="0" dirty="0">
              <a:ln>
                <a:noFill/>
              </a:ln>
              <a:solidFill>
                <a:schemeClr val="bg1"/>
              </a:solidFill>
              <a:effectLst/>
              <a:latin typeface="Arial" pitchFamily="34" charset="0"/>
              <a:cs typeface="Arial" pitchFamily="34" charset="0"/>
            </a:endParaRPr>
          </a:p>
        </p:txBody>
      </p:sp>
      <p:sp>
        <p:nvSpPr>
          <p:cNvPr id="16389" name="Rectangle 5"/>
          <p:cNvSpPr>
            <a:spLocks noChangeArrowheads="1"/>
          </p:cNvSpPr>
          <p:nvPr/>
        </p:nvSpPr>
        <p:spPr bwMode="auto">
          <a:xfrm>
            <a:off x="7392144" y="1013691"/>
            <a:ext cx="1224136" cy="864096"/>
          </a:xfrm>
          <a:prstGeom prst="rect">
            <a:avLst/>
          </a:prstGeom>
          <a:solidFill>
            <a:schemeClr val="accent3"/>
          </a:solidFill>
          <a:ln w="9525">
            <a:noFill/>
            <a:miter lim="800000"/>
            <a:headEnd/>
            <a:tailEnd/>
          </a:ln>
        </p:spPr>
        <p:txBody>
          <a:bodyPr vert="horz" wrap="square" lIns="91440" tIns="45720" rIns="91440" bIns="45720" numCol="1" anchor="ctr"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GB" sz="900" b="0" i="0" u="none" strike="noStrike" cap="none" normalizeH="0" baseline="0" dirty="0">
              <a:ln>
                <a:noFill/>
              </a:ln>
              <a:solidFill>
                <a:schemeClr val="bg1"/>
              </a:solidFill>
              <a:effectLst/>
              <a:latin typeface="Calibri" pitchFamily="34" charset="0"/>
              <a:ea typeface="Calibri" pitchFamily="34" charset="0"/>
              <a:cs typeface="Times New Roman"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sz="1200" b="1" i="0" u="none" strike="noStrike" cap="none" normalizeH="0" baseline="0" dirty="0">
                <a:ln>
                  <a:noFill/>
                </a:ln>
                <a:solidFill>
                  <a:schemeClr val="bg1"/>
                </a:solidFill>
                <a:effectLst/>
                <a:latin typeface="Arial" pitchFamily="34" charset="0"/>
                <a:ea typeface="Calibri" pitchFamily="34" charset="0"/>
                <a:cs typeface="Arial" pitchFamily="34" charset="0"/>
              </a:rPr>
              <a:t>Charging and Financial Assessment</a:t>
            </a:r>
            <a:endParaRPr kumimoji="0" lang="en-GB" sz="1200" b="1" i="0" u="none" strike="noStrike" cap="none" normalizeH="0" baseline="0" dirty="0">
              <a:ln>
                <a:noFill/>
              </a:ln>
              <a:solidFill>
                <a:schemeClr val="bg1"/>
              </a:solidFill>
              <a:effectLst/>
              <a:latin typeface="Arial" pitchFamily="34" charset="0"/>
              <a:cs typeface="Arial" pitchFamily="34" charset="0"/>
            </a:endParaRPr>
          </a:p>
        </p:txBody>
      </p:sp>
      <p:sp>
        <p:nvSpPr>
          <p:cNvPr id="16391" name="Rectangle 7"/>
          <p:cNvSpPr>
            <a:spLocks noChangeArrowheads="1"/>
          </p:cNvSpPr>
          <p:nvPr/>
        </p:nvSpPr>
        <p:spPr bwMode="auto">
          <a:xfrm>
            <a:off x="1827908" y="2235133"/>
            <a:ext cx="1296144" cy="936104"/>
          </a:xfrm>
          <a:prstGeom prst="rect">
            <a:avLst/>
          </a:prstGeom>
          <a:solidFill>
            <a:schemeClr val="accent3"/>
          </a:solidFill>
          <a:ln w="9525">
            <a:no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sz="1200" b="1" i="0" u="none" strike="noStrike" cap="none" normalizeH="0" baseline="0" dirty="0">
                <a:ln>
                  <a:noFill/>
                </a:ln>
                <a:solidFill>
                  <a:schemeClr val="bg1"/>
                </a:solidFill>
                <a:effectLst/>
                <a:latin typeface="Arial" pitchFamily="34" charset="0"/>
                <a:ea typeface="Calibri" pitchFamily="34" charset="0"/>
                <a:cs typeface="Arial" pitchFamily="34" charset="0"/>
              </a:rPr>
              <a:t>Safeguarding	</a:t>
            </a:r>
            <a:endParaRPr kumimoji="0" lang="en-GB" sz="1200" b="1" i="0" u="none" strike="noStrike" cap="none" normalizeH="0" baseline="0" dirty="0">
              <a:ln>
                <a:noFill/>
              </a:ln>
              <a:solidFill>
                <a:schemeClr val="bg1"/>
              </a:solidFill>
              <a:effectLst/>
              <a:latin typeface="Arial" pitchFamily="34" charset="0"/>
              <a:cs typeface="Arial" pitchFamily="34" charset="0"/>
            </a:endParaRPr>
          </a:p>
        </p:txBody>
      </p:sp>
      <p:sp>
        <p:nvSpPr>
          <p:cNvPr id="16392" name="Rectangle 8" descr="Social Services Functions"/>
          <p:cNvSpPr>
            <a:spLocks noChangeArrowheads="1"/>
          </p:cNvSpPr>
          <p:nvPr/>
        </p:nvSpPr>
        <p:spPr bwMode="auto">
          <a:xfrm>
            <a:off x="3536910" y="2216797"/>
            <a:ext cx="1224135" cy="936104"/>
          </a:xfrm>
          <a:prstGeom prst="rect">
            <a:avLst/>
          </a:prstGeom>
          <a:solidFill>
            <a:schemeClr val="accent3"/>
          </a:solidFill>
          <a:ln w="9525">
            <a:noFill/>
            <a:miter lim="800000"/>
            <a:headEnd/>
            <a:tailEnd/>
          </a:ln>
        </p:spPr>
        <p:txBody>
          <a:bodyPr vert="horz" wrap="square" lIns="91440" tIns="45720" rIns="91440" bIns="45720" numCol="1" anchor="ctr" anchorCtr="0" compatLnSpc="1">
            <a:prstTxWarp prst="textNoShape">
              <a:avLst/>
            </a:prstTxWarp>
          </a:bodyPr>
          <a:lstStyle/>
          <a:p>
            <a:pPr lvl="0" algn="ctr" eaLnBrk="0" fontAlgn="base" hangingPunct="0">
              <a:spcBef>
                <a:spcPct val="0"/>
              </a:spcBef>
              <a:spcAft>
                <a:spcPct val="0"/>
              </a:spcAft>
            </a:pPr>
            <a:r>
              <a:rPr lang="en-GB" sz="1200" b="1" dirty="0">
                <a:solidFill>
                  <a:schemeClr val="bg1"/>
                </a:solidFill>
                <a:latin typeface="Arial" pitchFamily="34" charset="0"/>
                <a:cs typeface="Arial" pitchFamily="34" charset="0"/>
              </a:rPr>
              <a:t>Social Services Functions</a:t>
            </a:r>
          </a:p>
        </p:txBody>
      </p:sp>
      <p:sp>
        <p:nvSpPr>
          <p:cNvPr id="16393" name="Rectangle 9"/>
          <p:cNvSpPr>
            <a:spLocks noChangeArrowheads="1"/>
          </p:cNvSpPr>
          <p:nvPr/>
        </p:nvSpPr>
        <p:spPr bwMode="auto">
          <a:xfrm>
            <a:off x="5266453" y="2189159"/>
            <a:ext cx="1422078" cy="936104"/>
          </a:xfrm>
          <a:prstGeom prst="rect">
            <a:avLst/>
          </a:prstGeom>
          <a:solidFill>
            <a:schemeClr val="accent3"/>
          </a:solidFill>
          <a:ln w="9525">
            <a:no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sz="1200" b="1" i="0" u="none" strike="noStrike" cap="none" normalizeH="0" baseline="0" dirty="0">
                <a:ln>
                  <a:noFill/>
                </a:ln>
                <a:solidFill>
                  <a:schemeClr val="bg1"/>
                </a:solidFill>
                <a:effectLst/>
                <a:latin typeface="Arial" pitchFamily="34" charset="0"/>
                <a:ea typeface="Calibri" pitchFamily="34" charset="0"/>
                <a:cs typeface="Arial" pitchFamily="34" charset="0"/>
              </a:rPr>
              <a:t>Co-operation and Partnership</a:t>
            </a:r>
            <a:endParaRPr kumimoji="0" lang="en-GB" sz="1200" b="1" i="0" u="none" strike="noStrike" cap="none" normalizeH="0" baseline="0" dirty="0">
              <a:ln>
                <a:noFill/>
              </a:ln>
              <a:solidFill>
                <a:schemeClr val="bg1"/>
              </a:solidFill>
              <a:effectLst/>
              <a:latin typeface="Arial" pitchFamily="34" charset="0"/>
              <a:cs typeface="Arial" pitchFamily="34" charset="0"/>
            </a:endParaRPr>
          </a:p>
        </p:txBody>
      </p:sp>
      <p:sp>
        <p:nvSpPr>
          <p:cNvPr id="16394" name="Rectangle 10"/>
          <p:cNvSpPr>
            <a:spLocks noChangeArrowheads="1"/>
          </p:cNvSpPr>
          <p:nvPr/>
        </p:nvSpPr>
        <p:spPr bwMode="auto">
          <a:xfrm>
            <a:off x="7069627" y="2175544"/>
            <a:ext cx="1476164" cy="936104"/>
          </a:xfrm>
          <a:prstGeom prst="rect">
            <a:avLst/>
          </a:prstGeom>
          <a:solidFill>
            <a:schemeClr val="accent3"/>
          </a:solidFill>
          <a:ln w="9525">
            <a:noFill/>
            <a:miter lim="800000"/>
            <a:headEnd/>
            <a:tailEnd/>
          </a:ln>
        </p:spPr>
        <p:txBody>
          <a:bodyPr vert="horz" wrap="square" lIns="91440" tIns="45720" rIns="91440" bIns="45720" numCol="1" anchor="ctr"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GB" sz="800" b="0" i="0" u="none" strike="noStrike" cap="none" normalizeH="0" baseline="0" dirty="0">
              <a:ln>
                <a:noFill/>
              </a:ln>
              <a:solidFill>
                <a:schemeClr val="bg1"/>
              </a:solidFill>
              <a:effectLst/>
              <a:latin typeface="Calibri" pitchFamily="34" charset="0"/>
              <a:ea typeface="Calibri" pitchFamily="34" charset="0"/>
              <a:cs typeface="Times New Roman"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sz="1200" b="1" i="0" u="none" strike="noStrike" cap="none" normalizeH="0" baseline="0" dirty="0">
                <a:ln>
                  <a:noFill/>
                </a:ln>
                <a:solidFill>
                  <a:schemeClr val="bg1"/>
                </a:solidFill>
                <a:effectLst/>
                <a:latin typeface="Arial" pitchFamily="34" charset="0"/>
                <a:ea typeface="Calibri" pitchFamily="34" charset="0"/>
                <a:cs typeface="Arial" pitchFamily="34" charset="0"/>
              </a:rPr>
              <a:t>Complaints, Representations and </a:t>
            </a:r>
            <a:r>
              <a:rPr lang="en-GB" sz="1200" b="1" dirty="0">
                <a:solidFill>
                  <a:schemeClr val="bg1"/>
                </a:solidFill>
                <a:latin typeface="Arial" pitchFamily="34" charset="0"/>
                <a:ea typeface="Calibri" pitchFamily="34" charset="0"/>
                <a:cs typeface="Arial" pitchFamily="34" charset="0"/>
              </a:rPr>
              <a:t>A</a:t>
            </a:r>
            <a:r>
              <a:rPr kumimoji="0" lang="en-GB" sz="1200" b="1" i="0" u="none" strike="noStrike" cap="none" normalizeH="0" baseline="0" dirty="0">
                <a:ln>
                  <a:noFill/>
                </a:ln>
                <a:solidFill>
                  <a:schemeClr val="bg1"/>
                </a:solidFill>
                <a:effectLst/>
                <a:latin typeface="Arial" pitchFamily="34" charset="0"/>
                <a:ea typeface="Calibri" pitchFamily="34" charset="0"/>
                <a:cs typeface="Arial" pitchFamily="34" charset="0"/>
              </a:rPr>
              <a:t>dvocacy Services</a:t>
            </a:r>
            <a:endParaRPr kumimoji="0" lang="en-GB" sz="1200" b="1" i="0" u="none" strike="noStrike" cap="none" normalizeH="0" baseline="0" dirty="0">
              <a:ln>
                <a:noFill/>
              </a:ln>
              <a:solidFill>
                <a:schemeClr val="bg1"/>
              </a:solidFill>
              <a:effectLst/>
              <a:latin typeface="Arial" pitchFamily="34" charset="0"/>
              <a:cs typeface="Arial" pitchFamily="34" charset="0"/>
            </a:endParaRPr>
          </a:p>
        </p:txBody>
      </p:sp>
      <p:sp>
        <p:nvSpPr>
          <p:cNvPr id="16395" name="Rectangle 11"/>
          <p:cNvSpPr>
            <a:spLocks noChangeArrowheads="1"/>
          </p:cNvSpPr>
          <p:nvPr/>
        </p:nvSpPr>
        <p:spPr bwMode="auto">
          <a:xfrm flipH="1">
            <a:off x="8775575" y="2152051"/>
            <a:ext cx="1368151" cy="936104"/>
          </a:xfrm>
          <a:prstGeom prst="rect">
            <a:avLst/>
          </a:prstGeom>
          <a:solidFill>
            <a:schemeClr val="accent3"/>
          </a:solidFill>
          <a:ln w="9525">
            <a:no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sz="1200" b="1" i="0" u="none" strike="noStrike" cap="none" normalizeH="0" baseline="0" dirty="0">
                <a:ln>
                  <a:noFill/>
                </a:ln>
                <a:solidFill>
                  <a:schemeClr val="bg1"/>
                </a:solidFill>
                <a:effectLst/>
                <a:latin typeface="Arial" pitchFamily="34" charset="0"/>
                <a:ea typeface="Calibri" pitchFamily="34" charset="0"/>
                <a:cs typeface="Arial" pitchFamily="34" charset="0"/>
              </a:rPr>
              <a:t>Miscellaneous and General</a:t>
            </a:r>
            <a:endParaRPr kumimoji="0" lang="en-GB" sz="1200" b="1" i="0" u="none" strike="noStrike" cap="none" normalizeH="0" baseline="0" dirty="0">
              <a:ln>
                <a:noFill/>
              </a:ln>
              <a:solidFill>
                <a:schemeClr val="bg1"/>
              </a:solidFill>
              <a:effectLst/>
              <a:latin typeface="Arial" pitchFamily="34" charset="0"/>
              <a:cs typeface="Arial" pitchFamily="34" charset="0"/>
            </a:endParaRPr>
          </a:p>
        </p:txBody>
      </p:sp>
      <p:sp>
        <p:nvSpPr>
          <p:cNvPr id="16396" name="Rectangle 12"/>
          <p:cNvSpPr>
            <a:spLocks noChangeArrowheads="1"/>
          </p:cNvSpPr>
          <p:nvPr/>
        </p:nvSpPr>
        <p:spPr bwMode="auto">
          <a:xfrm>
            <a:off x="1055478" y="1124613"/>
            <a:ext cx="1197099" cy="864096"/>
          </a:xfrm>
          <a:prstGeom prst="rect">
            <a:avLst/>
          </a:prstGeom>
          <a:solidFill>
            <a:schemeClr val="accent3"/>
          </a:solidFill>
          <a:ln w="9525">
            <a:no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1" i="0" u="none" strike="noStrike" cap="none" normalizeH="0" baseline="0" dirty="0">
                <a:ln>
                  <a:noFill/>
                </a:ln>
                <a:solidFill>
                  <a:schemeClr val="bg1"/>
                </a:solidFill>
                <a:effectLst/>
                <a:latin typeface="Arial" pitchFamily="34" charset="0"/>
                <a:ea typeface="Calibri" pitchFamily="34" charset="0"/>
                <a:cs typeface="Arial" pitchFamily="34" charset="0"/>
              </a:rPr>
              <a:t>Introduction</a:t>
            </a:r>
            <a:r>
              <a:rPr kumimoji="0" lang="en-GB" sz="1200" b="0" i="0" u="none" strike="noStrike" cap="none" normalizeH="0" baseline="0" dirty="0">
                <a:ln>
                  <a:noFill/>
                </a:ln>
                <a:solidFill>
                  <a:schemeClr val="bg1"/>
                </a:solidFill>
                <a:effectLst/>
                <a:latin typeface="Arial" pitchFamily="34" charset="0"/>
                <a:ea typeface="Calibri" pitchFamily="34" charset="0"/>
                <a:cs typeface="Arial" pitchFamily="34" charset="0"/>
              </a:rPr>
              <a:t>	</a:t>
            </a:r>
            <a:endParaRPr kumimoji="0" lang="en-GB" sz="1200" b="0" i="0" u="none" strike="noStrike" cap="none" normalizeH="0" baseline="0" dirty="0">
              <a:ln>
                <a:noFill/>
              </a:ln>
              <a:solidFill>
                <a:schemeClr val="bg1"/>
              </a:solidFill>
              <a:effectLst/>
              <a:latin typeface="Arial" pitchFamily="34" charset="0"/>
              <a:cs typeface="Arial" pitchFamily="34" charset="0"/>
            </a:endParaRPr>
          </a:p>
        </p:txBody>
      </p:sp>
      <p:sp>
        <p:nvSpPr>
          <p:cNvPr id="16397" name="Rectangle 13"/>
          <p:cNvSpPr>
            <a:spLocks noChangeArrowheads="1"/>
          </p:cNvSpPr>
          <p:nvPr/>
        </p:nvSpPr>
        <p:spPr bwMode="auto">
          <a:xfrm>
            <a:off x="2657552" y="227233"/>
            <a:ext cx="5958728" cy="892552"/>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lang="en-GB" sz="2800" b="1" dirty="0">
                <a:solidFill>
                  <a:srgbClr val="000000">
                    <a:hueOff val="0"/>
                    <a:satOff val="0"/>
                    <a:lumOff val="0"/>
                    <a:alphaOff val="0"/>
                  </a:srgbClr>
                </a:solidFill>
                <a:latin typeface="Century Schoolbook" panose="02040604050505020304"/>
              </a:rPr>
              <a:t>Parts, Principles and People</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2400" b="0" i="0" u="sng" strike="noStrike" cap="none" normalizeH="0" baseline="0" dirty="0">
              <a:ln>
                <a:noFill/>
              </a:ln>
              <a:solidFill>
                <a:srgbClr val="2C9E42"/>
              </a:solidFill>
              <a:effectLst/>
              <a:latin typeface="Arial" pitchFamily="34" charset="0"/>
              <a:cs typeface="Arial" pitchFamily="34" charset="0"/>
            </a:endParaRPr>
          </a:p>
        </p:txBody>
      </p:sp>
      <p:sp>
        <p:nvSpPr>
          <p:cNvPr id="16398" name="Rectangle 14"/>
          <p:cNvSpPr>
            <a:spLocks noChangeArrowheads="1"/>
          </p:cNvSpPr>
          <p:nvPr/>
        </p:nvSpPr>
        <p:spPr bwMode="auto">
          <a:xfrm>
            <a:off x="1411027" y="-97172"/>
            <a:ext cx="9144000" cy="538609"/>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100" b="0" i="0" u="none" strike="noStrike" cap="none" normalizeH="0" baseline="0" dirty="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a:ln>
                <a:noFill/>
              </a:ln>
              <a:solidFill>
                <a:schemeClr val="tx1"/>
              </a:solidFill>
              <a:effectLst/>
              <a:latin typeface="Arial" pitchFamily="34" charset="0"/>
              <a:cs typeface="Arial" pitchFamily="34" charset="0"/>
            </a:endParaRPr>
          </a:p>
        </p:txBody>
      </p:sp>
      <p:sp>
        <p:nvSpPr>
          <p:cNvPr id="16400" name="Rectangle 16"/>
          <p:cNvSpPr>
            <a:spLocks noChangeArrowheads="1"/>
          </p:cNvSpPr>
          <p:nvPr/>
        </p:nvSpPr>
        <p:spPr bwMode="auto">
          <a:xfrm>
            <a:off x="1524000" y="4653136"/>
            <a:ext cx="9144000" cy="52322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tab pos="1089025" algn="l"/>
              </a:tabLst>
            </a:pPr>
            <a:endParaRPr kumimoji="0" lang="en-GB" sz="1400" b="1" i="0" u="none" strike="noStrike" cap="none" normalizeH="0" baseline="0" dirty="0">
              <a:ln>
                <a:noFill/>
              </a:ln>
              <a:solidFill>
                <a:srgbClr val="1F497D"/>
              </a:solidFill>
              <a:effectLst/>
              <a:latin typeface="Calibri" pitchFamily="34" charset="0"/>
              <a:ea typeface="Calibri"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1089025" algn="l"/>
              </a:tabLst>
            </a:pPr>
            <a:r>
              <a:rPr kumimoji="0" lang="en-GB" sz="1400" b="1" i="0" u="none" strike="noStrike" cap="none" normalizeH="0" baseline="0" dirty="0">
                <a:ln>
                  <a:noFill/>
                </a:ln>
                <a:solidFill>
                  <a:srgbClr val="1F497D"/>
                </a:solidFill>
                <a:effectLst/>
                <a:latin typeface="Calibri" pitchFamily="34" charset="0"/>
                <a:ea typeface="Calibri" pitchFamily="34" charset="0"/>
                <a:cs typeface="Times New Roman" pitchFamily="18" charset="0"/>
              </a:rPr>
              <a:t> </a:t>
            </a:r>
            <a:endParaRPr kumimoji="0" lang="en-GB" sz="1800" b="0" i="0" u="none" strike="noStrike" cap="none" normalizeH="0" baseline="0" dirty="0">
              <a:ln>
                <a:noFill/>
              </a:ln>
              <a:solidFill>
                <a:schemeClr val="tx1"/>
              </a:solidFill>
              <a:effectLst/>
              <a:latin typeface="Arial" pitchFamily="34" charset="0"/>
              <a:cs typeface="Arial" pitchFamily="34" charset="0"/>
            </a:endParaRPr>
          </a:p>
        </p:txBody>
      </p:sp>
      <p:sp>
        <p:nvSpPr>
          <p:cNvPr id="16390" name="Rectangle 6"/>
          <p:cNvSpPr>
            <a:spLocks noChangeArrowheads="1"/>
          </p:cNvSpPr>
          <p:nvPr/>
        </p:nvSpPr>
        <p:spPr bwMode="auto">
          <a:xfrm flipH="1">
            <a:off x="9167896" y="1013691"/>
            <a:ext cx="1387130" cy="864096"/>
          </a:xfrm>
          <a:prstGeom prst="rect">
            <a:avLst/>
          </a:prstGeom>
          <a:solidFill>
            <a:schemeClr val="accent3"/>
          </a:solidFill>
          <a:ln w="9525">
            <a:noFill/>
            <a:miter lim="800000"/>
            <a:headEnd/>
            <a:tailEnd/>
          </a:ln>
        </p:spPr>
        <p:txBody>
          <a:bodyPr vert="horz" wrap="square" lIns="91440" tIns="45720" rIns="91440" bIns="45720" numCol="1" anchor="ctr"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GB" sz="800" b="0" i="0" u="none" strike="noStrike" cap="none" normalizeH="0" baseline="0" dirty="0">
              <a:ln>
                <a:noFill/>
              </a:ln>
              <a:solidFill>
                <a:schemeClr val="bg1"/>
              </a:solidFill>
              <a:effectLst/>
              <a:latin typeface="Calibri" pitchFamily="34" charset="0"/>
              <a:ea typeface="Calibri" pitchFamily="34" charset="0"/>
              <a:cs typeface="Times New Roman"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sz="1200" b="1" i="0" u="none" strike="noStrike" cap="none" normalizeH="0" baseline="0" dirty="0">
                <a:ln>
                  <a:noFill/>
                </a:ln>
                <a:solidFill>
                  <a:schemeClr val="bg1"/>
                </a:solidFill>
                <a:effectLst/>
                <a:latin typeface="Arial" pitchFamily="34" charset="0"/>
                <a:ea typeface="Calibri" pitchFamily="34" charset="0"/>
                <a:cs typeface="Arial" pitchFamily="34" charset="0"/>
              </a:rPr>
              <a:t>Looked After and Accommodated Children</a:t>
            </a:r>
            <a:endParaRPr kumimoji="0" lang="en-GB" sz="1200" b="1" i="0" u="none" strike="noStrike" cap="none" normalizeH="0" baseline="0" dirty="0">
              <a:ln>
                <a:noFill/>
              </a:ln>
              <a:solidFill>
                <a:schemeClr val="bg1"/>
              </a:solidFill>
              <a:effectLst/>
              <a:latin typeface="Arial" pitchFamily="34" charset="0"/>
              <a:cs typeface="Arial" pitchFamily="34" charset="0"/>
            </a:endParaRPr>
          </a:p>
        </p:txBody>
      </p:sp>
      <p:sp>
        <p:nvSpPr>
          <p:cNvPr id="19" name="Rectangle 18"/>
          <p:cNvSpPr/>
          <p:nvPr/>
        </p:nvSpPr>
        <p:spPr>
          <a:xfrm>
            <a:off x="983432" y="3357123"/>
            <a:ext cx="2304256" cy="2376264"/>
          </a:xfrm>
          <a:prstGeom prst="rect">
            <a:avLst/>
          </a:prstGeom>
          <a:solidFill>
            <a:schemeClr val="tx2">
              <a:lumMod val="20000"/>
              <a:lumOff val="8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ctr"/>
            <a:r>
              <a:rPr lang="en-GB" sz="2400" b="1" dirty="0">
                <a:solidFill>
                  <a:schemeClr val="tx1"/>
                </a:solidFill>
                <a:latin typeface="Speak Pro" panose="020B0504020101020102" pitchFamily="34" charset="0"/>
                <a:cs typeface="Arial" pitchFamily="34" charset="0"/>
              </a:rPr>
              <a:t>Principles</a:t>
            </a:r>
          </a:p>
          <a:p>
            <a:endParaRPr lang="en-GB" sz="900" b="1" dirty="0">
              <a:solidFill>
                <a:schemeClr val="tx1"/>
              </a:solidFill>
              <a:latin typeface="Speak Pro" panose="020B0504020101020102" pitchFamily="34" charset="0"/>
              <a:cs typeface="Arial" pitchFamily="34" charset="0"/>
            </a:endParaRPr>
          </a:p>
          <a:p>
            <a:pPr marL="285750" indent="-285750">
              <a:buFont typeface="Arial" panose="020B0604020202020204" pitchFamily="34" charset="0"/>
              <a:buChar char="•"/>
            </a:pPr>
            <a:r>
              <a:rPr lang="en-GB" sz="2000" dirty="0">
                <a:solidFill>
                  <a:schemeClr val="tx1"/>
                </a:solidFill>
                <a:latin typeface="Speak Pro" panose="020B0504020101020102" pitchFamily="34" charset="0"/>
                <a:cs typeface="Arial" pitchFamily="34" charset="0"/>
              </a:rPr>
              <a:t>Voice and control</a:t>
            </a:r>
          </a:p>
          <a:p>
            <a:pPr marL="285750" indent="-285750">
              <a:buFont typeface="Arial" panose="020B0604020202020204" pitchFamily="34" charset="0"/>
              <a:buChar char="•"/>
            </a:pPr>
            <a:r>
              <a:rPr lang="en-GB" sz="2000" dirty="0">
                <a:solidFill>
                  <a:schemeClr val="tx1"/>
                </a:solidFill>
                <a:latin typeface="Speak Pro" panose="020B0504020101020102" pitchFamily="34" charset="0"/>
                <a:cs typeface="Arial" pitchFamily="34" charset="0"/>
              </a:rPr>
              <a:t>Prevention and early intervention</a:t>
            </a:r>
          </a:p>
          <a:p>
            <a:pPr marL="285750" indent="-285750">
              <a:buFont typeface="Arial" panose="020B0604020202020204" pitchFamily="34" charset="0"/>
              <a:buChar char="•"/>
            </a:pPr>
            <a:r>
              <a:rPr lang="en-GB" sz="2000" dirty="0">
                <a:solidFill>
                  <a:schemeClr val="tx1"/>
                </a:solidFill>
                <a:latin typeface="Speak Pro" panose="020B0504020101020102" pitchFamily="34" charset="0"/>
                <a:cs typeface="Arial" pitchFamily="34" charset="0"/>
              </a:rPr>
              <a:t>Well-being</a:t>
            </a:r>
          </a:p>
          <a:p>
            <a:pPr marL="285750" indent="-285750">
              <a:buFont typeface="Arial" panose="020B0604020202020204" pitchFamily="34" charset="0"/>
              <a:buChar char="•"/>
            </a:pPr>
            <a:r>
              <a:rPr lang="en-GB" sz="2000" dirty="0">
                <a:solidFill>
                  <a:schemeClr val="tx1"/>
                </a:solidFill>
                <a:latin typeface="Speak Pro" panose="020B0504020101020102" pitchFamily="34" charset="0"/>
                <a:cs typeface="Arial" pitchFamily="34" charset="0"/>
              </a:rPr>
              <a:t>Co-production</a:t>
            </a:r>
          </a:p>
          <a:p>
            <a:pPr marL="285750" indent="-285750">
              <a:buFont typeface="Arial" panose="020B0604020202020204" pitchFamily="34" charset="0"/>
              <a:buChar char="•"/>
            </a:pPr>
            <a:r>
              <a:rPr lang="en-GB" sz="2000" dirty="0">
                <a:solidFill>
                  <a:schemeClr val="tx1"/>
                </a:solidFill>
                <a:latin typeface="Speak Pro" panose="020B0504020101020102" pitchFamily="34" charset="0"/>
                <a:cs typeface="Arial" pitchFamily="34" charset="0"/>
              </a:rPr>
              <a:t>Multi agency </a:t>
            </a:r>
          </a:p>
        </p:txBody>
      </p:sp>
      <p:sp>
        <p:nvSpPr>
          <p:cNvPr id="20" name="Rectangle 19"/>
          <p:cNvSpPr/>
          <p:nvPr/>
        </p:nvSpPr>
        <p:spPr>
          <a:xfrm>
            <a:off x="8775575" y="3985633"/>
            <a:ext cx="1944216" cy="1728192"/>
          </a:xfrm>
          <a:prstGeom prst="rect">
            <a:avLst/>
          </a:prstGeom>
          <a:solidFill>
            <a:schemeClr val="tx2">
              <a:lumMod val="20000"/>
              <a:lumOff val="8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ctr"/>
            <a:r>
              <a:rPr lang="en-GB" sz="2800" b="1" dirty="0">
                <a:solidFill>
                  <a:schemeClr val="tx1"/>
                </a:solidFill>
                <a:latin typeface="Speak Pro" panose="020B0504020101020102" pitchFamily="34" charset="0"/>
                <a:cs typeface="Arial" pitchFamily="34" charset="0"/>
              </a:rPr>
              <a:t>People</a:t>
            </a:r>
            <a:endParaRPr lang="en-GB" sz="2800" dirty="0">
              <a:solidFill>
                <a:schemeClr val="tx1"/>
              </a:solidFill>
              <a:latin typeface="Speak Pro" panose="020B0504020101020102" pitchFamily="34" charset="0"/>
              <a:cs typeface="Arial" pitchFamily="34" charset="0"/>
            </a:endParaRPr>
          </a:p>
          <a:p>
            <a:endParaRPr lang="en-GB" sz="1000" dirty="0">
              <a:solidFill>
                <a:schemeClr val="tx1"/>
              </a:solidFill>
              <a:latin typeface="Speak Pro" panose="020B0504020101020102" pitchFamily="34" charset="0"/>
              <a:cs typeface="Arial" pitchFamily="34" charset="0"/>
            </a:endParaRPr>
          </a:p>
          <a:p>
            <a:pPr marL="285750" indent="-285750">
              <a:buFont typeface="Arial" panose="020B0604020202020204" pitchFamily="34" charset="0"/>
              <a:buChar char="•"/>
            </a:pPr>
            <a:r>
              <a:rPr lang="en-GB" sz="2400" dirty="0">
                <a:solidFill>
                  <a:schemeClr val="tx1"/>
                </a:solidFill>
                <a:latin typeface="Speak Pro" panose="020B0504020101020102" pitchFamily="34" charset="0"/>
                <a:cs typeface="Arial" pitchFamily="34" charset="0"/>
              </a:rPr>
              <a:t>Adults</a:t>
            </a:r>
          </a:p>
          <a:p>
            <a:pPr marL="285750" indent="-285750">
              <a:buFont typeface="Arial" panose="020B0604020202020204" pitchFamily="34" charset="0"/>
              <a:buChar char="•"/>
            </a:pPr>
            <a:r>
              <a:rPr lang="en-GB" sz="2400" dirty="0">
                <a:solidFill>
                  <a:schemeClr val="tx1"/>
                </a:solidFill>
                <a:latin typeface="Speak Pro" panose="020B0504020101020102" pitchFamily="34" charset="0"/>
                <a:cs typeface="Arial" pitchFamily="34" charset="0"/>
              </a:rPr>
              <a:t>Children</a:t>
            </a:r>
          </a:p>
          <a:p>
            <a:pPr marL="285750" indent="-285750">
              <a:buFont typeface="Arial" panose="020B0604020202020204" pitchFamily="34" charset="0"/>
              <a:buChar char="•"/>
            </a:pPr>
            <a:r>
              <a:rPr lang="en-GB" sz="2400" dirty="0">
                <a:solidFill>
                  <a:schemeClr val="tx1"/>
                </a:solidFill>
                <a:latin typeface="Speak Pro" panose="020B0504020101020102" pitchFamily="34" charset="0"/>
                <a:cs typeface="Arial" pitchFamily="34" charset="0"/>
              </a:rPr>
              <a:t>Carers</a:t>
            </a:r>
          </a:p>
        </p:txBody>
      </p:sp>
      <p:sp>
        <p:nvSpPr>
          <p:cNvPr id="21" name="TextBox 20">
            <a:extLst>
              <a:ext uri="{FF2B5EF4-FFF2-40B4-BE49-F238E27FC236}">
                <a16:creationId xmlns:a16="http://schemas.microsoft.com/office/drawing/2014/main" id="{50443A94-0DED-498D-9508-309864C76DAF}"/>
              </a:ext>
            </a:extLst>
          </p:cNvPr>
          <p:cNvSpPr txBox="1"/>
          <p:nvPr/>
        </p:nvSpPr>
        <p:spPr>
          <a:xfrm>
            <a:off x="7608168" y="350620"/>
            <a:ext cx="3419475" cy="369332"/>
          </a:xfrm>
          <a:prstGeom prst="rect">
            <a:avLst/>
          </a:prstGeom>
          <a:noFill/>
        </p:spPr>
        <p:txBody>
          <a:bodyPr wrap="square">
            <a:spAutoFit/>
          </a:bodyPr>
          <a:lstStyle/>
          <a:p>
            <a:pPr algn="r"/>
            <a:r>
              <a:rPr lang="en-GB" dirty="0"/>
              <a:t>(Social Care Wales, 2017)</a:t>
            </a:r>
          </a:p>
        </p:txBody>
      </p:sp>
    </p:spTree>
    <p:extLst>
      <p:ext uri="{BB962C8B-B14F-4D97-AF65-F5344CB8AC3E}">
        <p14:creationId xmlns:p14="http://schemas.microsoft.com/office/powerpoint/2010/main" val="14590921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B08D9-F1F1-4AF3-8734-EC81B73726F6}"/>
              </a:ext>
            </a:extLst>
          </p:cNvPr>
          <p:cNvSpPr>
            <a:spLocks noGrp="1"/>
          </p:cNvSpPr>
          <p:nvPr>
            <p:ph type="title"/>
          </p:nvPr>
        </p:nvSpPr>
        <p:spPr>
          <a:xfrm>
            <a:off x="609600" y="274638"/>
            <a:ext cx="10972800" cy="1143000"/>
          </a:xfrm>
        </p:spPr>
        <p:txBody>
          <a:bodyPr>
            <a:normAutofit/>
          </a:bodyPr>
          <a:lstStyle/>
          <a:p>
            <a:r>
              <a:rPr lang="en-GB" dirty="0"/>
              <a:t>The Act emphasises: </a:t>
            </a:r>
          </a:p>
        </p:txBody>
      </p:sp>
      <p:sp>
        <p:nvSpPr>
          <p:cNvPr id="3" name="Content Placeholder 2">
            <a:extLst>
              <a:ext uri="{FF2B5EF4-FFF2-40B4-BE49-F238E27FC236}">
                <a16:creationId xmlns:a16="http://schemas.microsoft.com/office/drawing/2014/main" id="{E956D6F2-24E7-4888-AE28-EA9C22F7A538}"/>
              </a:ext>
            </a:extLst>
          </p:cNvPr>
          <p:cNvSpPr>
            <a:spLocks noGrp="1"/>
          </p:cNvSpPr>
          <p:nvPr>
            <p:ph idx="1"/>
          </p:nvPr>
        </p:nvSpPr>
        <p:spPr>
          <a:xfrm>
            <a:off x="609600" y="1600201"/>
            <a:ext cx="10972800" cy="3917032"/>
          </a:xfrm>
        </p:spPr>
        <p:txBody>
          <a:bodyPr>
            <a:normAutofit fontScale="92500" lnSpcReduction="10000"/>
          </a:bodyPr>
          <a:lstStyle/>
          <a:p>
            <a:r>
              <a:rPr lang="en-GB" dirty="0"/>
              <a:t>Increased citizen engagement and ensuring voice and control for people who need care and support, and carers who need support</a:t>
            </a:r>
          </a:p>
          <a:p>
            <a:r>
              <a:rPr lang="en-GB" dirty="0"/>
              <a:t>Prevention and early intervention</a:t>
            </a:r>
          </a:p>
          <a:p>
            <a:r>
              <a:rPr lang="en-GB" dirty="0"/>
              <a:t>The promotion of well-being</a:t>
            </a:r>
          </a:p>
          <a:p>
            <a:r>
              <a:rPr lang="en-GB" dirty="0"/>
              <a:t>Co-production – citizens and professionals sharing power and working together as equal partners</a:t>
            </a:r>
          </a:p>
          <a:p>
            <a:r>
              <a:rPr lang="en-GB" dirty="0"/>
              <a:t>Multi agency working and co-operation.</a:t>
            </a:r>
          </a:p>
          <a:p>
            <a:endParaRPr lang="en-GB" dirty="0"/>
          </a:p>
        </p:txBody>
      </p:sp>
      <p:pic>
        <p:nvPicPr>
          <p:cNvPr id="5" name="Graphic 4" descr="Magnifying glass outline">
            <a:extLst>
              <a:ext uri="{FF2B5EF4-FFF2-40B4-BE49-F238E27FC236}">
                <a16:creationId xmlns:a16="http://schemas.microsoft.com/office/drawing/2014/main" id="{B22E2F0D-0302-4204-9585-32A7BE98824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128448" y="0"/>
            <a:ext cx="1711358" cy="1711358"/>
          </a:xfrm>
          <a:prstGeom prst="rect">
            <a:avLst/>
          </a:prstGeom>
        </p:spPr>
      </p:pic>
      <p:sp>
        <p:nvSpPr>
          <p:cNvPr id="8" name="TextBox 7">
            <a:extLst>
              <a:ext uri="{FF2B5EF4-FFF2-40B4-BE49-F238E27FC236}">
                <a16:creationId xmlns:a16="http://schemas.microsoft.com/office/drawing/2014/main" id="{D3867B8F-1A00-107F-FAC4-DF22BB206F92}"/>
              </a:ext>
            </a:extLst>
          </p:cNvPr>
          <p:cNvSpPr txBox="1"/>
          <p:nvPr/>
        </p:nvSpPr>
        <p:spPr>
          <a:xfrm>
            <a:off x="8758791" y="5177287"/>
            <a:ext cx="3480747" cy="369332"/>
          </a:xfrm>
          <a:prstGeom prst="rect">
            <a:avLst/>
          </a:prstGeom>
          <a:noFill/>
        </p:spPr>
        <p:txBody>
          <a:bodyPr wrap="square">
            <a:spAutoFit/>
          </a:bodyPr>
          <a:lstStyle/>
          <a:p>
            <a:pPr marL="0" indent="0">
              <a:buNone/>
            </a:pPr>
            <a:r>
              <a:rPr lang="en-GB" dirty="0"/>
              <a:t>(Care Council Wales, 2017, p. 1)</a:t>
            </a:r>
          </a:p>
        </p:txBody>
      </p:sp>
    </p:spTree>
    <p:extLst>
      <p:ext uri="{BB962C8B-B14F-4D97-AF65-F5344CB8AC3E}">
        <p14:creationId xmlns:p14="http://schemas.microsoft.com/office/powerpoint/2010/main" val="32435538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9A9F1803-0DE2-475D-8426-5C1AFF39A654}"/>
              </a:ext>
            </a:extLst>
          </p:cNvPr>
          <p:cNvSpPr txBox="1"/>
          <p:nvPr/>
        </p:nvSpPr>
        <p:spPr>
          <a:xfrm>
            <a:off x="5951984" y="5229200"/>
            <a:ext cx="6096000" cy="369332"/>
          </a:xfrm>
          <a:prstGeom prst="rect">
            <a:avLst/>
          </a:prstGeom>
          <a:noFill/>
        </p:spPr>
        <p:txBody>
          <a:bodyPr wrap="square">
            <a:spAutoFit/>
          </a:bodyPr>
          <a:lstStyle/>
          <a:p>
            <a:pPr algn="r">
              <a:spcAft>
                <a:spcPts val="600"/>
              </a:spcAft>
            </a:pPr>
            <a:r>
              <a:rPr lang="en-GB" dirty="0"/>
              <a:t>(Welsh Government, 2015)</a:t>
            </a:r>
          </a:p>
        </p:txBody>
      </p:sp>
      <p:graphicFrame>
        <p:nvGraphicFramePr>
          <p:cNvPr id="5" name="Content Placeholder 2">
            <a:extLst>
              <a:ext uri="{FF2B5EF4-FFF2-40B4-BE49-F238E27FC236}">
                <a16:creationId xmlns:a16="http://schemas.microsoft.com/office/drawing/2014/main" id="{93A41CE7-1FC3-4E7B-9CFE-3811B351D338}"/>
              </a:ext>
            </a:extLst>
          </p:cNvPr>
          <p:cNvGraphicFramePr>
            <a:graphicFrameLocks noGrp="1"/>
          </p:cNvGraphicFramePr>
          <p:nvPr>
            <p:ph idx="1"/>
            <p:extLst>
              <p:ext uri="{D42A27DB-BD31-4B8C-83A1-F6EECF244321}">
                <p14:modId xmlns:p14="http://schemas.microsoft.com/office/powerpoint/2010/main" val="2724981820"/>
              </p:ext>
            </p:extLst>
          </p:nvPr>
        </p:nvGraphicFramePr>
        <p:xfrm>
          <a:off x="632687" y="1052736"/>
          <a:ext cx="109728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527966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863BF91-051B-4D95-919E-64EB5F68D2EE}"/>
              </a:ext>
            </a:extLst>
          </p:cNvPr>
          <p:cNvPicPr>
            <a:picLocks noChangeAspect="1"/>
          </p:cNvPicPr>
          <p:nvPr/>
        </p:nvPicPr>
        <p:blipFill rotWithShape="1">
          <a:blip r:embed="rId2">
            <a:alphaModFix amt="40000"/>
          </a:blip>
          <a:srcRect r="11111"/>
          <a:stretch/>
        </p:blipFill>
        <p:spPr>
          <a:xfrm>
            <a:off x="20" y="-2"/>
            <a:ext cx="12191980" cy="6858000"/>
          </a:xfrm>
          <a:prstGeom prst="rect">
            <a:avLst/>
          </a:prstGeom>
        </p:spPr>
      </p:pic>
      <p:sp>
        <p:nvSpPr>
          <p:cNvPr id="2" name="Title 1">
            <a:extLst>
              <a:ext uri="{FF2B5EF4-FFF2-40B4-BE49-F238E27FC236}">
                <a16:creationId xmlns:a16="http://schemas.microsoft.com/office/drawing/2014/main" id="{63D38055-A71D-4CE3-89B0-E582BA27ED6E}"/>
              </a:ext>
            </a:extLst>
          </p:cNvPr>
          <p:cNvSpPr>
            <a:spLocks noGrp="1"/>
          </p:cNvSpPr>
          <p:nvPr>
            <p:ph type="ctrTitle"/>
          </p:nvPr>
        </p:nvSpPr>
        <p:spPr>
          <a:xfrm>
            <a:off x="1666821" y="795527"/>
            <a:ext cx="9418320" cy="4041648"/>
          </a:xfrm>
        </p:spPr>
        <p:txBody>
          <a:bodyPr>
            <a:normAutofit/>
          </a:bodyPr>
          <a:lstStyle/>
          <a:p>
            <a:r>
              <a:rPr lang="en-GB" dirty="0"/>
              <a:t>Key ideas of the act</a:t>
            </a:r>
          </a:p>
        </p:txBody>
      </p:sp>
    </p:spTree>
    <p:extLst>
      <p:ext uri="{BB962C8B-B14F-4D97-AF65-F5344CB8AC3E}">
        <p14:creationId xmlns:p14="http://schemas.microsoft.com/office/powerpoint/2010/main" val="23650930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4" name="Rectangle 11"/>
          <p:cNvSpPr>
            <a:spLocks noGrp="1" noChangeArrowheads="1"/>
          </p:cNvSpPr>
          <p:nvPr>
            <p:ph type="title"/>
          </p:nvPr>
        </p:nvSpPr>
        <p:spPr>
          <a:xfrm>
            <a:off x="609600" y="274638"/>
            <a:ext cx="10972800" cy="1143000"/>
          </a:xfrm>
        </p:spPr>
        <p:txBody>
          <a:bodyPr anchor="ctr">
            <a:normAutofit/>
          </a:bodyPr>
          <a:lstStyle/>
          <a:p>
            <a:r>
              <a:rPr lang="en-GB" dirty="0"/>
              <a:t>Defining ‘well-being’</a:t>
            </a:r>
          </a:p>
        </p:txBody>
      </p:sp>
      <p:sp>
        <p:nvSpPr>
          <p:cNvPr id="19459" name="Rectangle 3"/>
          <p:cNvSpPr>
            <a:spLocks noGrp="1" noChangeArrowheads="1"/>
          </p:cNvSpPr>
          <p:nvPr>
            <p:ph sz="half" idx="1"/>
          </p:nvPr>
        </p:nvSpPr>
        <p:spPr>
          <a:xfrm>
            <a:off x="609600" y="1600201"/>
            <a:ext cx="5384800" cy="3989040"/>
          </a:xfrm>
        </p:spPr>
        <p:txBody>
          <a:bodyPr>
            <a:normAutofit/>
          </a:bodyPr>
          <a:lstStyle/>
          <a:p>
            <a:pPr marL="0" indent="0">
              <a:lnSpc>
                <a:spcPct val="90000"/>
              </a:lnSpc>
              <a:buNone/>
            </a:pPr>
            <a:r>
              <a:rPr lang="en-GB" sz="1800" dirty="0"/>
              <a:t>Section 2 defines the meaning of ‘well-being’ as: </a:t>
            </a:r>
          </a:p>
          <a:p>
            <a:pPr>
              <a:lnSpc>
                <a:spcPct val="90000"/>
              </a:lnSpc>
            </a:pPr>
            <a:endParaRPr lang="en-GB" sz="1800" dirty="0"/>
          </a:p>
          <a:p>
            <a:pPr>
              <a:lnSpc>
                <a:spcPct val="90000"/>
              </a:lnSpc>
              <a:buFont typeface="+mj-lt"/>
              <a:buAutoNum type="arabicPeriod"/>
            </a:pPr>
            <a:r>
              <a:rPr lang="en-GB" sz="1800" dirty="0"/>
              <a:t>physical and mental health and emotional well-being;</a:t>
            </a:r>
          </a:p>
          <a:p>
            <a:pPr>
              <a:lnSpc>
                <a:spcPct val="90000"/>
              </a:lnSpc>
              <a:buFont typeface="+mj-lt"/>
              <a:buAutoNum type="arabicPeriod"/>
            </a:pPr>
            <a:r>
              <a:rPr lang="en-GB" sz="1800" dirty="0"/>
              <a:t>protection from abuse and neglect;</a:t>
            </a:r>
          </a:p>
          <a:p>
            <a:pPr>
              <a:lnSpc>
                <a:spcPct val="90000"/>
              </a:lnSpc>
              <a:buFont typeface="+mj-lt"/>
              <a:buAutoNum type="arabicPeriod"/>
            </a:pPr>
            <a:r>
              <a:rPr lang="en-GB" sz="1800" dirty="0"/>
              <a:t>education, training and recreation;</a:t>
            </a:r>
          </a:p>
          <a:p>
            <a:pPr>
              <a:lnSpc>
                <a:spcPct val="90000"/>
              </a:lnSpc>
              <a:buFont typeface="+mj-lt"/>
              <a:buAutoNum type="arabicPeriod"/>
            </a:pPr>
            <a:r>
              <a:rPr lang="en-GB" sz="1800" dirty="0"/>
              <a:t>domestic, family and personal relationships;</a:t>
            </a:r>
          </a:p>
          <a:p>
            <a:pPr>
              <a:lnSpc>
                <a:spcPct val="90000"/>
              </a:lnSpc>
              <a:buFont typeface="+mj-lt"/>
              <a:buAutoNum type="arabicPeriod"/>
            </a:pPr>
            <a:r>
              <a:rPr lang="en-GB" sz="1800" dirty="0"/>
              <a:t>contribution made to society;</a:t>
            </a:r>
          </a:p>
          <a:p>
            <a:pPr>
              <a:lnSpc>
                <a:spcPct val="90000"/>
              </a:lnSpc>
              <a:buFont typeface="+mj-lt"/>
              <a:buAutoNum type="arabicPeriod"/>
            </a:pPr>
            <a:r>
              <a:rPr lang="en-GB" sz="1800" dirty="0"/>
              <a:t>securing rights and entitlements;</a:t>
            </a:r>
          </a:p>
          <a:p>
            <a:pPr>
              <a:lnSpc>
                <a:spcPct val="90000"/>
              </a:lnSpc>
              <a:buFont typeface="+mj-lt"/>
              <a:buAutoNum type="arabicPeriod"/>
            </a:pPr>
            <a:r>
              <a:rPr lang="en-GB" sz="1800" dirty="0"/>
              <a:t>social and economic well-being;</a:t>
            </a:r>
          </a:p>
          <a:p>
            <a:pPr>
              <a:lnSpc>
                <a:spcPct val="90000"/>
              </a:lnSpc>
              <a:buFont typeface="+mj-lt"/>
              <a:buAutoNum type="arabicPeriod"/>
            </a:pPr>
            <a:r>
              <a:rPr lang="en-GB" sz="1800" dirty="0"/>
              <a:t>suitability of living accommodation.</a:t>
            </a:r>
          </a:p>
          <a:p>
            <a:pPr>
              <a:lnSpc>
                <a:spcPct val="90000"/>
              </a:lnSpc>
            </a:pPr>
            <a:endParaRPr lang="en-GB" sz="1800" dirty="0"/>
          </a:p>
        </p:txBody>
      </p:sp>
      <p:pic>
        <p:nvPicPr>
          <p:cNvPr id="3" name="Picture 2">
            <a:extLst>
              <a:ext uri="{FF2B5EF4-FFF2-40B4-BE49-F238E27FC236}">
                <a16:creationId xmlns:a16="http://schemas.microsoft.com/office/drawing/2014/main" id="{083FFDC3-8F4D-409D-AC62-528C60971AC5}"/>
              </a:ext>
            </a:extLst>
          </p:cNvPr>
          <p:cNvPicPr>
            <a:picLocks noChangeAspect="1"/>
          </p:cNvPicPr>
          <p:nvPr/>
        </p:nvPicPr>
        <p:blipFill rotWithShape="1">
          <a:blip r:embed="rId3"/>
          <a:srcRect l="11497" r="8123" b="-1"/>
          <a:stretch/>
        </p:blipFill>
        <p:spPr>
          <a:xfrm>
            <a:off x="7536667" y="1600201"/>
            <a:ext cx="2706666" cy="3989040"/>
          </a:xfrm>
          <a:prstGeom prst="rect">
            <a:avLst/>
          </a:prstGeom>
          <a:noFill/>
        </p:spPr>
      </p:pic>
      <p:sp>
        <p:nvSpPr>
          <p:cNvPr id="5" name="TextBox 4">
            <a:extLst>
              <a:ext uri="{FF2B5EF4-FFF2-40B4-BE49-F238E27FC236}">
                <a16:creationId xmlns:a16="http://schemas.microsoft.com/office/drawing/2014/main" id="{38D95E54-7511-1CC2-A0AF-6CDC62690BA3}"/>
              </a:ext>
            </a:extLst>
          </p:cNvPr>
          <p:cNvSpPr txBox="1"/>
          <p:nvPr/>
        </p:nvSpPr>
        <p:spPr>
          <a:xfrm>
            <a:off x="-528736" y="5257799"/>
            <a:ext cx="6854456" cy="338554"/>
          </a:xfrm>
          <a:prstGeom prst="rect">
            <a:avLst/>
          </a:prstGeom>
          <a:noFill/>
        </p:spPr>
        <p:txBody>
          <a:bodyPr wrap="square">
            <a:spAutoFit/>
          </a:bodyPr>
          <a:lstStyle/>
          <a:p>
            <a:pPr algn="r">
              <a:spcAft>
                <a:spcPts val="600"/>
              </a:spcAft>
            </a:pPr>
            <a:r>
              <a:rPr lang="en-GB" sz="1600" dirty="0">
                <a:latin typeface="+mj-lt"/>
                <a:cs typeface="Calibri" panose="020F0502020204030204" pitchFamily="34" charset="0"/>
              </a:rPr>
              <a:t>(Social Services and Wellbeing (Wales) Act 2014, Part 1, Section 2)</a:t>
            </a:r>
          </a:p>
        </p:txBody>
      </p:sp>
    </p:spTree>
    <p:extLst>
      <p:ext uri="{BB962C8B-B14F-4D97-AF65-F5344CB8AC3E}">
        <p14:creationId xmlns:p14="http://schemas.microsoft.com/office/powerpoint/2010/main" val="2376270474"/>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F7B94-E3CD-409C-A1D8-9C801F2D4B49}"/>
              </a:ext>
            </a:extLst>
          </p:cNvPr>
          <p:cNvSpPr>
            <a:spLocks noGrp="1"/>
          </p:cNvSpPr>
          <p:nvPr>
            <p:ph type="title"/>
          </p:nvPr>
        </p:nvSpPr>
        <p:spPr>
          <a:xfrm>
            <a:off x="609600" y="274638"/>
            <a:ext cx="10972800" cy="1143000"/>
          </a:xfrm>
        </p:spPr>
        <p:txBody>
          <a:bodyPr>
            <a:normAutofit/>
          </a:bodyPr>
          <a:lstStyle/>
          <a:p>
            <a:r>
              <a:rPr lang="en-GB" dirty="0"/>
              <a:t>‘Well-being’</a:t>
            </a:r>
          </a:p>
        </p:txBody>
      </p:sp>
      <p:sp>
        <p:nvSpPr>
          <p:cNvPr id="3" name="Content Placeholder 2">
            <a:extLst>
              <a:ext uri="{FF2B5EF4-FFF2-40B4-BE49-F238E27FC236}">
                <a16:creationId xmlns:a16="http://schemas.microsoft.com/office/drawing/2014/main" id="{92774A82-4E8E-4E48-8668-E259A8CB6BE8}"/>
              </a:ext>
            </a:extLst>
          </p:cNvPr>
          <p:cNvSpPr>
            <a:spLocks noGrp="1"/>
          </p:cNvSpPr>
          <p:nvPr>
            <p:ph idx="1"/>
          </p:nvPr>
        </p:nvSpPr>
        <p:spPr>
          <a:xfrm>
            <a:off x="609600" y="1600201"/>
            <a:ext cx="10972800" cy="3917032"/>
          </a:xfrm>
        </p:spPr>
        <p:txBody>
          <a:bodyPr>
            <a:normAutofit fontScale="92500" lnSpcReduction="20000"/>
          </a:bodyPr>
          <a:lstStyle/>
          <a:p>
            <a:pPr marL="0" indent="0">
              <a:buNone/>
            </a:pPr>
            <a:r>
              <a:rPr lang="en-GB" dirty="0"/>
              <a:t>In relation to a child, “well-being” also includes—</a:t>
            </a:r>
          </a:p>
          <a:p>
            <a:pPr marL="400050" lvl="1" indent="0">
              <a:buNone/>
            </a:pPr>
            <a:r>
              <a:rPr lang="en-GB" dirty="0"/>
              <a:t>(a) physical, intellectual, emotional, social and behavioural development;</a:t>
            </a:r>
          </a:p>
          <a:p>
            <a:pPr marL="400050" lvl="1" indent="0">
              <a:buNone/>
            </a:pPr>
            <a:r>
              <a:rPr lang="en-GB" dirty="0"/>
              <a:t>(b) “welfare” as that word is interpreted for the purposes of the Children Act 1989.</a:t>
            </a:r>
          </a:p>
          <a:p>
            <a:endParaRPr lang="en-GB" dirty="0"/>
          </a:p>
          <a:p>
            <a:pPr marL="0" indent="0">
              <a:buNone/>
            </a:pPr>
            <a:r>
              <a:rPr lang="en-GB" dirty="0"/>
              <a:t>In relation to an adult, “well-being” also includes—</a:t>
            </a:r>
          </a:p>
          <a:p>
            <a:pPr marL="400050" lvl="1" indent="0">
              <a:buNone/>
            </a:pPr>
            <a:r>
              <a:rPr lang="en-GB" dirty="0"/>
              <a:t>(a) control over day-to-day life;</a:t>
            </a:r>
          </a:p>
          <a:p>
            <a:pPr marL="400050" lvl="1" indent="0">
              <a:buNone/>
            </a:pPr>
            <a:r>
              <a:rPr lang="en-GB" dirty="0"/>
              <a:t>(b) participation in work.</a:t>
            </a:r>
          </a:p>
          <a:p>
            <a:endParaRPr lang="en-GB" dirty="0"/>
          </a:p>
        </p:txBody>
      </p:sp>
      <p:sp>
        <p:nvSpPr>
          <p:cNvPr id="8" name="TextBox 7">
            <a:extLst>
              <a:ext uri="{FF2B5EF4-FFF2-40B4-BE49-F238E27FC236}">
                <a16:creationId xmlns:a16="http://schemas.microsoft.com/office/drawing/2014/main" id="{3E912662-7A84-F6D1-0CA8-01651630B85C}"/>
              </a:ext>
            </a:extLst>
          </p:cNvPr>
          <p:cNvSpPr txBox="1"/>
          <p:nvPr/>
        </p:nvSpPr>
        <p:spPr>
          <a:xfrm>
            <a:off x="6096000" y="5257800"/>
            <a:ext cx="6094602" cy="369332"/>
          </a:xfrm>
          <a:prstGeom prst="rect">
            <a:avLst/>
          </a:prstGeom>
          <a:noFill/>
        </p:spPr>
        <p:txBody>
          <a:bodyPr wrap="square">
            <a:spAutoFit/>
          </a:bodyPr>
          <a:lstStyle/>
          <a:p>
            <a:pPr marL="0" indent="0">
              <a:buNone/>
            </a:pPr>
            <a:r>
              <a:rPr lang="en-GB" dirty="0"/>
              <a:t>(Social Services and Wellbeing (Wales) Act 2014, Section 2)</a:t>
            </a:r>
          </a:p>
        </p:txBody>
      </p:sp>
    </p:spTree>
    <p:extLst>
      <p:ext uri="{BB962C8B-B14F-4D97-AF65-F5344CB8AC3E}">
        <p14:creationId xmlns:p14="http://schemas.microsoft.com/office/powerpoint/2010/main" val="38481351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p:cNvSpPr txBox="1">
            <a:spLocks/>
          </p:cNvSpPr>
          <p:nvPr/>
        </p:nvSpPr>
        <p:spPr>
          <a:xfrm>
            <a:off x="1077752" y="99231"/>
            <a:ext cx="4534047" cy="1550284"/>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spcAft>
                <a:spcPts val="600"/>
              </a:spcAft>
            </a:pPr>
            <a:endParaRPr lang="en-US" sz="3100" cap="all" spc="-50" dirty="0"/>
          </a:p>
        </p:txBody>
      </p:sp>
      <p:sp>
        <p:nvSpPr>
          <p:cNvPr id="8" name="TextBox 7">
            <a:extLst>
              <a:ext uri="{FF2B5EF4-FFF2-40B4-BE49-F238E27FC236}">
                <a16:creationId xmlns:a16="http://schemas.microsoft.com/office/drawing/2014/main" id="{78AA49B9-9FD2-4E24-8CBA-A1C6ED41A6AC}"/>
              </a:ext>
            </a:extLst>
          </p:cNvPr>
          <p:cNvSpPr txBox="1"/>
          <p:nvPr/>
        </p:nvSpPr>
        <p:spPr>
          <a:xfrm>
            <a:off x="972083" y="2001212"/>
            <a:ext cx="5109857" cy="4856788"/>
          </a:xfrm>
          <a:prstGeom prst="rect">
            <a:avLst/>
          </a:prstGeom>
        </p:spPr>
        <p:txBody>
          <a:bodyPr vert="horz" lIns="91440" tIns="45720" rIns="91440" bIns="45720" rtlCol="0">
            <a:normAutofit/>
          </a:bodyPr>
          <a:lstStyle/>
          <a:p>
            <a:pPr marL="342900" indent="-182880">
              <a:lnSpc>
                <a:spcPct val="90000"/>
              </a:lnSpc>
              <a:spcAft>
                <a:spcPts val="600"/>
              </a:spcAft>
              <a:buClr>
                <a:schemeClr val="accent1"/>
              </a:buClr>
              <a:buFont typeface="Arial" panose="020B0604020202020204" pitchFamily="34" charset="0"/>
              <a:buChar char="•"/>
            </a:pPr>
            <a:endParaRPr lang="en-US" altLang="en-US" sz="1000" dirty="0"/>
          </a:p>
        </p:txBody>
      </p:sp>
      <p:sp>
        <p:nvSpPr>
          <p:cNvPr id="13" name="Rectangle 12"/>
          <p:cNvSpPr/>
          <p:nvPr/>
        </p:nvSpPr>
        <p:spPr>
          <a:xfrm>
            <a:off x="5126418" y="552091"/>
            <a:ext cx="6224335" cy="5431536"/>
          </a:xfrm>
          <a:prstGeom prst="rect">
            <a:avLst/>
          </a:prstGeom>
        </p:spPr>
        <p:txBody>
          <a:bodyPr vert="horz" lIns="91440" tIns="45720" rIns="91440" bIns="45720" rtlCol="0" anchor="ctr">
            <a:normAutofit/>
          </a:bodyPr>
          <a:lstStyle/>
          <a:p>
            <a:pPr marL="114300" indent="-342900" defTabSz="914400">
              <a:lnSpc>
                <a:spcPct val="90000"/>
              </a:lnSpc>
              <a:spcAft>
                <a:spcPts val="1000"/>
              </a:spcAft>
              <a:buFont typeface="Courier New" panose="02070309020205020404" pitchFamily="49" charset="0"/>
              <a:buChar char="o"/>
            </a:pPr>
            <a:endParaRPr lang="en-US" sz="2200" dirty="0">
              <a:latin typeface="Speak Pro" panose="020B0504020101020102" pitchFamily="34" charset="0"/>
            </a:endParaRPr>
          </a:p>
        </p:txBody>
      </p:sp>
      <p:sp>
        <p:nvSpPr>
          <p:cNvPr id="11" name="Title 10">
            <a:extLst>
              <a:ext uri="{FF2B5EF4-FFF2-40B4-BE49-F238E27FC236}">
                <a16:creationId xmlns:a16="http://schemas.microsoft.com/office/drawing/2014/main" id="{21CCC978-E445-BFDC-7A2C-13CF231410A5}"/>
              </a:ext>
            </a:extLst>
          </p:cNvPr>
          <p:cNvSpPr>
            <a:spLocks noGrp="1"/>
          </p:cNvSpPr>
          <p:nvPr>
            <p:ph type="title"/>
          </p:nvPr>
        </p:nvSpPr>
        <p:spPr>
          <a:xfrm>
            <a:off x="609600" y="274638"/>
            <a:ext cx="10972800" cy="1066799"/>
          </a:xfrm>
        </p:spPr>
        <p:txBody>
          <a:bodyPr>
            <a:normAutofit/>
          </a:bodyPr>
          <a:lstStyle/>
          <a:p>
            <a:r>
              <a:rPr lang="en-US" dirty="0"/>
              <a:t>Wellbeing: An alternative definition </a:t>
            </a:r>
            <a:endParaRPr lang="en-GB" dirty="0"/>
          </a:p>
        </p:txBody>
      </p:sp>
      <p:sp>
        <p:nvSpPr>
          <p:cNvPr id="12" name="Content Placeholder 11">
            <a:extLst>
              <a:ext uri="{FF2B5EF4-FFF2-40B4-BE49-F238E27FC236}">
                <a16:creationId xmlns:a16="http://schemas.microsoft.com/office/drawing/2014/main" id="{283EE24F-91D3-9A10-A678-9E532C6D13A2}"/>
              </a:ext>
            </a:extLst>
          </p:cNvPr>
          <p:cNvSpPr>
            <a:spLocks noGrp="1"/>
          </p:cNvSpPr>
          <p:nvPr>
            <p:ph idx="1"/>
          </p:nvPr>
        </p:nvSpPr>
        <p:spPr>
          <a:xfrm>
            <a:off x="609600" y="1600201"/>
            <a:ext cx="10972800" cy="3917032"/>
          </a:xfrm>
        </p:spPr>
        <p:txBody>
          <a:bodyPr>
            <a:normAutofit fontScale="62500" lnSpcReduction="20000"/>
          </a:bodyPr>
          <a:lstStyle/>
          <a:p>
            <a:r>
              <a:rPr lang="en-US" altLang="en-US" dirty="0"/>
              <a:t>Well-being is about more than just being healthy; it can also include:</a:t>
            </a:r>
          </a:p>
          <a:p>
            <a:endParaRPr lang="en-US" altLang="en-US" dirty="0"/>
          </a:p>
          <a:p>
            <a:r>
              <a:rPr lang="en-US" altLang="en-US" dirty="0"/>
              <a:t>Being safe </a:t>
            </a:r>
          </a:p>
          <a:p>
            <a:r>
              <a:rPr lang="en-US" altLang="en-US" dirty="0"/>
              <a:t>Having somewhere suitable to live</a:t>
            </a:r>
          </a:p>
          <a:p>
            <a:r>
              <a:rPr lang="en-US" altLang="en-US" dirty="0"/>
              <a:t>Being involved in decisions that impact your life</a:t>
            </a:r>
          </a:p>
          <a:p>
            <a:r>
              <a:rPr lang="en-US" altLang="en-US" dirty="0"/>
              <a:t>Having friends </a:t>
            </a:r>
          </a:p>
          <a:p>
            <a:r>
              <a:rPr lang="en-US" altLang="en-US" dirty="0"/>
              <a:t>Being part of good, strong communities</a:t>
            </a:r>
          </a:p>
          <a:p>
            <a:r>
              <a:rPr lang="en-US" altLang="en-US" dirty="0"/>
              <a:t>Having every chance to do well in education</a:t>
            </a:r>
          </a:p>
          <a:p>
            <a:r>
              <a:rPr lang="en-US" altLang="en-US" dirty="0"/>
              <a:t>Feeling good about your life</a:t>
            </a:r>
          </a:p>
          <a:p>
            <a:r>
              <a:rPr lang="en-US" altLang="en-US" dirty="0"/>
              <a:t>For adults – being able to work </a:t>
            </a:r>
          </a:p>
          <a:p>
            <a:r>
              <a:rPr lang="en-US" altLang="en-US" dirty="0"/>
              <a:t>For children – being able to grow up happily and successfully, </a:t>
            </a:r>
            <a:br>
              <a:rPr lang="en-US" altLang="en-US" dirty="0"/>
            </a:br>
            <a:r>
              <a:rPr lang="en-US" altLang="en-US" dirty="0"/>
              <a:t>and being well-looked after</a:t>
            </a:r>
          </a:p>
          <a:p>
            <a:endParaRPr lang="en-US" altLang="en-US" dirty="0"/>
          </a:p>
          <a:p>
            <a:endParaRPr lang="en-US" altLang="en-US" dirty="0"/>
          </a:p>
          <a:p>
            <a:endParaRPr lang="en-US" altLang="en-US" dirty="0"/>
          </a:p>
          <a:p>
            <a:endParaRPr lang="en-US" altLang="en-US" dirty="0"/>
          </a:p>
          <a:p>
            <a:endParaRPr lang="en-GB" dirty="0"/>
          </a:p>
        </p:txBody>
      </p:sp>
      <p:sp>
        <p:nvSpPr>
          <p:cNvPr id="18" name="TextBox 17">
            <a:extLst>
              <a:ext uri="{FF2B5EF4-FFF2-40B4-BE49-F238E27FC236}">
                <a16:creationId xmlns:a16="http://schemas.microsoft.com/office/drawing/2014/main" id="{D9659E2C-F8A9-6511-A552-B0E4EBBA4B7D}"/>
              </a:ext>
            </a:extLst>
          </p:cNvPr>
          <p:cNvSpPr txBox="1"/>
          <p:nvPr/>
        </p:nvSpPr>
        <p:spPr>
          <a:xfrm>
            <a:off x="9552384" y="5257800"/>
            <a:ext cx="2882478" cy="369332"/>
          </a:xfrm>
          <a:prstGeom prst="rect">
            <a:avLst/>
          </a:prstGeom>
          <a:noFill/>
        </p:spPr>
        <p:txBody>
          <a:bodyPr wrap="square">
            <a:spAutoFit/>
          </a:bodyPr>
          <a:lstStyle/>
          <a:p>
            <a:r>
              <a:rPr lang="en-US" altLang="en-US" dirty="0"/>
              <a:t>(Social Care Wales, 2017)</a:t>
            </a:r>
          </a:p>
        </p:txBody>
      </p:sp>
    </p:spTree>
    <p:extLst>
      <p:ext uri="{BB962C8B-B14F-4D97-AF65-F5344CB8AC3E}">
        <p14:creationId xmlns:p14="http://schemas.microsoft.com/office/powerpoint/2010/main" val="39646526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6CD09-1691-4731-8E53-D0A0B7E52E43}"/>
              </a:ext>
            </a:extLst>
          </p:cNvPr>
          <p:cNvSpPr>
            <a:spLocks noGrp="1"/>
          </p:cNvSpPr>
          <p:nvPr>
            <p:ph type="title"/>
          </p:nvPr>
        </p:nvSpPr>
        <p:spPr>
          <a:xfrm>
            <a:off x="585581" y="836712"/>
            <a:ext cx="10972800" cy="1143000"/>
          </a:xfrm>
        </p:spPr>
        <p:txBody>
          <a:bodyPr>
            <a:normAutofit fontScale="90000"/>
          </a:bodyPr>
          <a:lstStyle/>
          <a:p>
            <a:r>
              <a:rPr lang="en-GB" dirty="0"/>
              <a:t>Wellbeing (section 5) </a:t>
            </a:r>
            <a:br>
              <a:rPr lang="en-GB" dirty="0"/>
            </a:br>
            <a:r>
              <a:rPr lang="en-GB" dirty="0"/>
              <a:t>Requires any person exercising functions under the Act to:</a:t>
            </a:r>
            <a:br>
              <a:rPr lang="en-GB" dirty="0"/>
            </a:br>
            <a:endParaRPr lang="en-GB" dirty="0"/>
          </a:p>
        </p:txBody>
      </p:sp>
      <p:sp>
        <p:nvSpPr>
          <p:cNvPr id="3" name="Content Placeholder 2">
            <a:extLst>
              <a:ext uri="{FF2B5EF4-FFF2-40B4-BE49-F238E27FC236}">
                <a16:creationId xmlns:a16="http://schemas.microsoft.com/office/drawing/2014/main" id="{1DADEF09-BC25-436E-849C-46F900AECC77}"/>
              </a:ext>
            </a:extLst>
          </p:cNvPr>
          <p:cNvSpPr>
            <a:spLocks noGrp="1"/>
          </p:cNvSpPr>
          <p:nvPr>
            <p:ph idx="1"/>
          </p:nvPr>
        </p:nvSpPr>
        <p:spPr>
          <a:xfrm>
            <a:off x="581971" y="2276872"/>
            <a:ext cx="10972800" cy="3916363"/>
          </a:xfrm>
        </p:spPr>
        <p:txBody>
          <a:bodyPr>
            <a:normAutofit fontScale="70000" lnSpcReduction="20000"/>
          </a:bodyPr>
          <a:lstStyle/>
          <a:p>
            <a:r>
              <a:rPr lang="en-GB" dirty="0"/>
              <a:t> Seek to promote the well-being of people who need care and support, and of carers who need support. </a:t>
            </a:r>
          </a:p>
          <a:p>
            <a:r>
              <a:rPr lang="en-GB" dirty="0"/>
              <a:t> This overarching duty includes:</a:t>
            </a:r>
          </a:p>
          <a:p>
            <a:r>
              <a:rPr lang="en-GB" dirty="0"/>
              <a:t>Welsh Ministers, local authorities, local health boards and other statutory agencies.</a:t>
            </a:r>
          </a:p>
          <a:p>
            <a:r>
              <a:rPr lang="en-GB" dirty="0"/>
              <a:t> Responsibility for well-being must be shared with people who need care and support, and carers who need support. </a:t>
            </a:r>
          </a:p>
          <a:p>
            <a:r>
              <a:rPr lang="en-GB" dirty="0"/>
              <a:t> People’s assets must be recognised</a:t>
            </a:r>
          </a:p>
          <a:p>
            <a:r>
              <a:rPr lang="en-GB" dirty="0"/>
              <a:t> People should be empowered to contribute to achieving their own well-being. </a:t>
            </a:r>
          </a:p>
          <a:p>
            <a:r>
              <a:rPr lang="en-GB" dirty="0"/>
              <a:t> To promote well-being, local authorities need to understand what matters to people and the well-being outcomes they wish to achieve.</a:t>
            </a:r>
          </a:p>
        </p:txBody>
      </p:sp>
      <p:sp>
        <p:nvSpPr>
          <p:cNvPr id="6" name="TextBox 5">
            <a:extLst>
              <a:ext uri="{FF2B5EF4-FFF2-40B4-BE49-F238E27FC236}">
                <a16:creationId xmlns:a16="http://schemas.microsoft.com/office/drawing/2014/main" id="{41432D62-F0FF-9687-D052-F92C2AC4F82E}"/>
              </a:ext>
            </a:extLst>
          </p:cNvPr>
          <p:cNvSpPr txBox="1"/>
          <p:nvPr/>
        </p:nvSpPr>
        <p:spPr>
          <a:xfrm>
            <a:off x="8760296" y="5373216"/>
            <a:ext cx="3431684" cy="369332"/>
          </a:xfrm>
          <a:prstGeom prst="rect">
            <a:avLst/>
          </a:prstGeom>
          <a:noFill/>
        </p:spPr>
        <p:txBody>
          <a:bodyPr wrap="square">
            <a:spAutoFit/>
          </a:bodyPr>
          <a:lstStyle/>
          <a:p>
            <a:r>
              <a:rPr lang="en-GB" dirty="0"/>
              <a:t>(Care Council Wales, 2017, p. 3)</a:t>
            </a:r>
          </a:p>
        </p:txBody>
      </p:sp>
    </p:spTree>
    <p:extLst>
      <p:ext uri="{BB962C8B-B14F-4D97-AF65-F5344CB8AC3E}">
        <p14:creationId xmlns:p14="http://schemas.microsoft.com/office/powerpoint/2010/main" val="34126317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Cup of coffee 3D pattern">
            <a:extLst>
              <a:ext uri="{FF2B5EF4-FFF2-40B4-BE49-F238E27FC236}">
                <a16:creationId xmlns:a16="http://schemas.microsoft.com/office/drawing/2014/main" id="{16C0574F-CAC7-1DC1-590E-5E186D70D157}"/>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12042" r="3143"/>
          <a:stretch/>
        </p:blipFill>
        <p:spPr>
          <a:xfrm>
            <a:off x="20" y="10"/>
            <a:ext cx="4653291" cy="6857990"/>
          </a:xfrm>
          <a:prstGeom prst="rect">
            <a:avLst/>
          </a:prstGeom>
        </p:spPr>
      </p:pic>
      <p:sp>
        <p:nvSpPr>
          <p:cNvPr id="3" name="Content Placeholder 2">
            <a:extLst>
              <a:ext uri="{FF2B5EF4-FFF2-40B4-BE49-F238E27FC236}">
                <a16:creationId xmlns:a16="http://schemas.microsoft.com/office/drawing/2014/main" id="{45BCE84A-08BB-4C12-9A4A-3B960DBB6735}"/>
              </a:ext>
            </a:extLst>
          </p:cNvPr>
          <p:cNvSpPr>
            <a:spLocks noGrp="1"/>
          </p:cNvSpPr>
          <p:nvPr>
            <p:ph idx="1"/>
          </p:nvPr>
        </p:nvSpPr>
        <p:spPr>
          <a:xfrm>
            <a:off x="5519936" y="404664"/>
            <a:ext cx="6015571" cy="4174398"/>
          </a:xfrm>
        </p:spPr>
        <p:txBody>
          <a:bodyPr>
            <a:normAutofit/>
          </a:bodyPr>
          <a:lstStyle/>
          <a:p>
            <a:pPr marL="0" indent="0">
              <a:buNone/>
            </a:pPr>
            <a:endParaRPr lang="en-GB" b="1" dirty="0"/>
          </a:p>
          <a:p>
            <a:endParaRPr lang="en-GB" b="1" dirty="0"/>
          </a:p>
          <a:p>
            <a:endParaRPr lang="en-GB" b="1" dirty="0"/>
          </a:p>
          <a:p>
            <a:pPr marL="0" indent="0" algn="ctr">
              <a:buNone/>
            </a:pPr>
            <a:r>
              <a:rPr lang="en-GB" sz="3600" b="1" dirty="0"/>
              <a:t>How does/doesn’t society support this definition of well-being?</a:t>
            </a:r>
          </a:p>
          <a:p>
            <a:endParaRPr lang="en-GB" dirty="0"/>
          </a:p>
        </p:txBody>
      </p:sp>
    </p:spTree>
    <p:extLst>
      <p:ext uri="{BB962C8B-B14F-4D97-AF65-F5344CB8AC3E}">
        <p14:creationId xmlns:p14="http://schemas.microsoft.com/office/powerpoint/2010/main" val="35517667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534DA-6D3E-4612-AD17-C40D0C6C4161}"/>
              </a:ext>
            </a:extLst>
          </p:cNvPr>
          <p:cNvSpPr>
            <a:spLocks noGrp="1"/>
          </p:cNvSpPr>
          <p:nvPr>
            <p:ph type="title"/>
          </p:nvPr>
        </p:nvSpPr>
        <p:spPr>
          <a:xfrm>
            <a:off x="609600" y="274638"/>
            <a:ext cx="10972800" cy="1143000"/>
          </a:xfrm>
        </p:spPr>
        <p:txBody>
          <a:bodyPr>
            <a:normAutofit/>
          </a:bodyPr>
          <a:lstStyle/>
          <a:p>
            <a:r>
              <a:rPr lang="en-GB" dirty="0"/>
              <a:t>Voice and Control </a:t>
            </a:r>
          </a:p>
        </p:txBody>
      </p:sp>
      <p:sp>
        <p:nvSpPr>
          <p:cNvPr id="3" name="Content Placeholder 2">
            <a:extLst>
              <a:ext uri="{FF2B5EF4-FFF2-40B4-BE49-F238E27FC236}">
                <a16:creationId xmlns:a16="http://schemas.microsoft.com/office/drawing/2014/main" id="{6A75CD47-329C-4E2D-9D97-9FFB3A1643B1}"/>
              </a:ext>
            </a:extLst>
          </p:cNvPr>
          <p:cNvSpPr>
            <a:spLocks noGrp="1"/>
          </p:cNvSpPr>
          <p:nvPr>
            <p:ph idx="1"/>
          </p:nvPr>
        </p:nvSpPr>
        <p:spPr>
          <a:xfrm>
            <a:off x="609600" y="1600201"/>
            <a:ext cx="10972800" cy="3917032"/>
          </a:xfrm>
        </p:spPr>
        <p:txBody>
          <a:bodyPr>
            <a:normAutofit fontScale="85000" lnSpcReduction="20000"/>
          </a:bodyPr>
          <a:lstStyle/>
          <a:p>
            <a:r>
              <a:rPr lang="en-GB" dirty="0"/>
              <a:t> Having a strong voice and real control is central to the Act </a:t>
            </a:r>
          </a:p>
          <a:p>
            <a:r>
              <a:rPr lang="en-GB" dirty="0"/>
              <a:t> It seeks to achieve well-being and an appropriate level of independence. </a:t>
            </a:r>
          </a:p>
          <a:p>
            <a:r>
              <a:rPr lang="en-GB" dirty="0"/>
              <a:t> Everyone has a right to be heard as an individual and as a citizen. </a:t>
            </a:r>
          </a:p>
          <a:p>
            <a:r>
              <a:rPr lang="en-GB" dirty="0"/>
              <a:t> Citizen engagement is a central theme of the Act</a:t>
            </a:r>
          </a:p>
          <a:p>
            <a:r>
              <a:rPr lang="en-GB" dirty="0"/>
              <a:t> Advocacy has an important role to play in underpinning the wider requirements of the Act in terms of well-being, safeguarding and prevention. </a:t>
            </a:r>
          </a:p>
          <a:p>
            <a:r>
              <a:rPr lang="en-GB" dirty="0"/>
              <a:t> It can support people to express their views and making informed choices. </a:t>
            </a:r>
          </a:p>
          <a:p>
            <a:endParaRPr lang="en-GB" dirty="0"/>
          </a:p>
          <a:p>
            <a:endParaRPr lang="en-GB" dirty="0"/>
          </a:p>
        </p:txBody>
      </p:sp>
    </p:spTree>
    <p:extLst>
      <p:ext uri="{BB962C8B-B14F-4D97-AF65-F5344CB8AC3E}">
        <p14:creationId xmlns:p14="http://schemas.microsoft.com/office/powerpoint/2010/main" val="33125379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0E628CDA-CF8E-4AB6-AF80-73FF73AA2F91}"/>
              </a:ext>
            </a:extLst>
          </p:cNvPr>
          <p:cNvSpPr txBox="1"/>
          <p:nvPr/>
        </p:nvSpPr>
        <p:spPr>
          <a:xfrm>
            <a:off x="1219789" y="1502390"/>
            <a:ext cx="4572002" cy="3853219"/>
          </a:xfrm>
          <a:prstGeom prst="rect">
            <a:avLst/>
          </a:prstGeom>
        </p:spPr>
        <p:txBody>
          <a:bodyPr vert="horz" lIns="91440" tIns="45720" rIns="91440" bIns="45720" rtlCol="0">
            <a:normAutofit/>
          </a:bodyPr>
          <a:lstStyle/>
          <a:p>
            <a:pPr indent="-182880" algn="ctr">
              <a:spcAft>
                <a:spcPts val="600"/>
              </a:spcAft>
              <a:buClr>
                <a:schemeClr val="accent1"/>
              </a:buClr>
            </a:pPr>
            <a:endParaRPr lang="en-US" sz="2800" b="1" dirty="0"/>
          </a:p>
        </p:txBody>
      </p:sp>
      <p:sp>
        <p:nvSpPr>
          <p:cNvPr id="8" name="Title 7">
            <a:extLst>
              <a:ext uri="{FF2B5EF4-FFF2-40B4-BE49-F238E27FC236}">
                <a16:creationId xmlns:a16="http://schemas.microsoft.com/office/drawing/2014/main" id="{8183AF94-042B-B4A8-6E78-0CBA3E59EDBD}"/>
              </a:ext>
            </a:extLst>
          </p:cNvPr>
          <p:cNvSpPr>
            <a:spLocks noGrp="1"/>
          </p:cNvSpPr>
          <p:nvPr>
            <p:ph type="title"/>
          </p:nvPr>
        </p:nvSpPr>
        <p:spPr/>
        <p:txBody>
          <a:bodyPr/>
          <a:lstStyle/>
          <a:p>
            <a:r>
              <a:rPr lang="en-GB" dirty="0"/>
              <a:t>TASK/Discussion</a:t>
            </a:r>
          </a:p>
        </p:txBody>
      </p:sp>
      <p:sp>
        <p:nvSpPr>
          <p:cNvPr id="5" name="Content Placeholder 4">
            <a:extLst>
              <a:ext uri="{FF2B5EF4-FFF2-40B4-BE49-F238E27FC236}">
                <a16:creationId xmlns:a16="http://schemas.microsoft.com/office/drawing/2014/main" id="{89C0EC96-0CE0-6F9F-96C8-AD04F45D7274}"/>
              </a:ext>
            </a:extLst>
          </p:cNvPr>
          <p:cNvSpPr>
            <a:spLocks noGrp="1"/>
          </p:cNvSpPr>
          <p:nvPr>
            <p:ph idx="1"/>
          </p:nvPr>
        </p:nvSpPr>
        <p:spPr>
          <a:xfrm>
            <a:off x="609600" y="1600201"/>
            <a:ext cx="10972800" cy="3917032"/>
          </a:xfrm>
        </p:spPr>
        <p:txBody>
          <a:bodyPr/>
          <a:lstStyle/>
          <a:p>
            <a:r>
              <a:rPr lang="en-US" dirty="0"/>
              <a:t>Reflect on your practice/experiences, and outline ways that you currently work with individuals, so they have voice and control over their lives</a:t>
            </a:r>
          </a:p>
          <a:p>
            <a:endParaRPr lang="en-GB" dirty="0"/>
          </a:p>
        </p:txBody>
      </p:sp>
    </p:spTree>
    <p:extLst>
      <p:ext uri="{BB962C8B-B14F-4D97-AF65-F5344CB8AC3E}">
        <p14:creationId xmlns:p14="http://schemas.microsoft.com/office/powerpoint/2010/main" val="364790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9FC2D-489A-490A-BEB6-A93875E2EAC7}"/>
              </a:ext>
            </a:extLst>
          </p:cNvPr>
          <p:cNvSpPr>
            <a:spLocks noGrp="1"/>
          </p:cNvSpPr>
          <p:nvPr>
            <p:ph type="title"/>
          </p:nvPr>
        </p:nvSpPr>
        <p:spPr>
          <a:xfrm>
            <a:off x="609600" y="274638"/>
            <a:ext cx="10972800" cy="1143000"/>
          </a:xfrm>
        </p:spPr>
        <p:txBody>
          <a:bodyPr>
            <a:normAutofit/>
          </a:bodyPr>
          <a:lstStyle/>
          <a:p>
            <a:r>
              <a:rPr lang="en-GB"/>
              <a:t>Prevention</a:t>
            </a:r>
          </a:p>
        </p:txBody>
      </p:sp>
      <p:sp>
        <p:nvSpPr>
          <p:cNvPr id="3" name="Content Placeholder 2">
            <a:extLst>
              <a:ext uri="{FF2B5EF4-FFF2-40B4-BE49-F238E27FC236}">
                <a16:creationId xmlns:a16="http://schemas.microsoft.com/office/drawing/2014/main" id="{49E856D3-83A2-49F2-B7EA-B83B06C4D4E5}"/>
              </a:ext>
            </a:extLst>
          </p:cNvPr>
          <p:cNvSpPr>
            <a:spLocks noGrp="1"/>
          </p:cNvSpPr>
          <p:nvPr>
            <p:ph idx="1"/>
          </p:nvPr>
        </p:nvSpPr>
        <p:spPr>
          <a:xfrm>
            <a:off x="609600" y="1600201"/>
            <a:ext cx="10972800" cy="3917032"/>
          </a:xfrm>
        </p:spPr>
        <p:txBody>
          <a:bodyPr>
            <a:normAutofit fontScale="70000" lnSpcReduction="20000"/>
          </a:bodyPr>
          <a:lstStyle/>
          <a:p>
            <a:r>
              <a:rPr lang="en-GB" dirty="0"/>
              <a:t>Prevention and early intervention are at the heart of the Welsh Government’s programme of change (Prudent Healthcare not mentioned in the Act)</a:t>
            </a:r>
          </a:p>
          <a:p>
            <a:r>
              <a:rPr lang="en-GB" dirty="0"/>
              <a:t>Promoting well-being must include a focus on delaying and preventing the need for care and support</a:t>
            </a:r>
          </a:p>
          <a:p>
            <a:r>
              <a:rPr lang="en-GB" dirty="0"/>
              <a:t>Appropriate information, advice and assistance must be made available at the right time and in the right place to enable people to retain control over their day-to-day lives </a:t>
            </a:r>
          </a:p>
          <a:p>
            <a:r>
              <a:rPr lang="en-GB" dirty="0"/>
              <a:t>Local authorities must empower people to produce innovative solutions for delaying, preventing and meeting the needs for care and support through local networks and communities</a:t>
            </a:r>
          </a:p>
          <a:p>
            <a:r>
              <a:rPr lang="en-GB" dirty="0"/>
              <a:t>Section 16 of the Act to promote social enterprises, co-operatives, user-led services and the third sector.</a:t>
            </a:r>
          </a:p>
          <a:p>
            <a:endParaRPr lang="en-GB" dirty="0"/>
          </a:p>
        </p:txBody>
      </p:sp>
      <p:pic>
        <p:nvPicPr>
          <p:cNvPr id="11" name="Picture 10">
            <a:extLst>
              <a:ext uri="{FF2B5EF4-FFF2-40B4-BE49-F238E27FC236}">
                <a16:creationId xmlns:a16="http://schemas.microsoft.com/office/drawing/2014/main" id="{69F12A79-E035-486A-9E02-D33FE9C8EF45}"/>
              </a:ext>
            </a:extLst>
          </p:cNvPr>
          <p:cNvPicPr>
            <a:picLocks noChangeAspect="1"/>
          </p:cNvPicPr>
          <p:nvPr/>
        </p:nvPicPr>
        <p:blipFill>
          <a:blip r:embed="rId2"/>
          <a:stretch>
            <a:fillRect/>
          </a:stretch>
        </p:blipFill>
        <p:spPr>
          <a:xfrm>
            <a:off x="10560496" y="183397"/>
            <a:ext cx="1213529" cy="1213529"/>
          </a:xfrm>
          <a:prstGeom prst="rect">
            <a:avLst/>
          </a:prstGeom>
        </p:spPr>
      </p:pic>
      <p:sp>
        <p:nvSpPr>
          <p:cNvPr id="4" name="TextBox 3">
            <a:extLst>
              <a:ext uri="{FF2B5EF4-FFF2-40B4-BE49-F238E27FC236}">
                <a16:creationId xmlns:a16="http://schemas.microsoft.com/office/drawing/2014/main" id="{385CCEE0-3CF3-5060-F098-0C8DBEEDA9B9}"/>
              </a:ext>
            </a:extLst>
          </p:cNvPr>
          <p:cNvSpPr txBox="1"/>
          <p:nvPr/>
        </p:nvSpPr>
        <p:spPr>
          <a:xfrm>
            <a:off x="5879976" y="5233432"/>
            <a:ext cx="6096000" cy="369332"/>
          </a:xfrm>
          <a:prstGeom prst="rect">
            <a:avLst/>
          </a:prstGeom>
          <a:noFill/>
        </p:spPr>
        <p:txBody>
          <a:bodyPr wrap="square">
            <a:spAutoFit/>
          </a:bodyPr>
          <a:lstStyle/>
          <a:p>
            <a:pPr algn="r"/>
            <a:r>
              <a:rPr lang="en-GB" dirty="0"/>
              <a:t>(Care Council Wales, 2017, p. 4)</a:t>
            </a:r>
          </a:p>
        </p:txBody>
      </p:sp>
    </p:spTree>
    <p:extLst>
      <p:ext uri="{BB962C8B-B14F-4D97-AF65-F5344CB8AC3E}">
        <p14:creationId xmlns:p14="http://schemas.microsoft.com/office/powerpoint/2010/main" val="1191245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A5D087E-FC28-48B0-8046-5FEB52958FE3}"/>
              </a:ext>
            </a:extLst>
          </p:cNvPr>
          <p:cNvPicPr>
            <a:picLocks noChangeAspect="1"/>
          </p:cNvPicPr>
          <p:nvPr/>
        </p:nvPicPr>
        <p:blipFill>
          <a:blip r:embed="rId2"/>
          <a:stretch>
            <a:fillRect/>
          </a:stretch>
        </p:blipFill>
        <p:spPr>
          <a:xfrm>
            <a:off x="2495600" y="404664"/>
            <a:ext cx="6840760" cy="5062163"/>
          </a:xfrm>
          <a:prstGeom prst="rect">
            <a:avLst/>
          </a:prstGeom>
        </p:spPr>
      </p:pic>
    </p:spTree>
    <p:extLst>
      <p:ext uri="{BB962C8B-B14F-4D97-AF65-F5344CB8AC3E}">
        <p14:creationId xmlns:p14="http://schemas.microsoft.com/office/powerpoint/2010/main" val="28039184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911928" y="172857"/>
            <a:ext cx="9720072" cy="1499616"/>
          </a:xfrm>
        </p:spPr>
        <p:txBody>
          <a:bodyPr>
            <a:normAutofit fontScale="90000"/>
          </a:bodyPr>
          <a:lstStyle/>
          <a:p>
            <a:pPr algn="ctr"/>
            <a:r>
              <a:rPr lang="en-GB" dirty="0"/>
              <a:t>What is the Act trying to achieve: prevention</a:t>
            </a:r>
            <a:br>
              <a:rPr lang="en-GB" dirty="0"/>
            </a:br>
            <a:r>
              <a:rPr lang="en-GB" sz="1200" dirty="0"/>
              <a:t>(Social Care Wales, 2017)</a:t>
            </a:r>
            <a:endParaRPr lang="en-GB" dirty="0"/>
          </a:p>
        </p:txBody>
      </p:sp>
      <p:graphicFrame>
        <p:nvGraphicFramePr>
          <p:cNvPr id="8" name="Content Placeholder 6"/>
          <p:cNvGraphicFramePr>
            <a:graphicFrameLocks noGrp="1"/>
          </p:cNvGraphicFramePr>
          <p:nvPr>
            <p:ph idx="1"/>
            <p:extLst>
              <p:ext uri="{D42A27DB-BD31-4B8C-83A1-F6EECF244321}">
                <p14:modId xmlns:p14="http://schemas.microsoft.com/office/powerpoint/2010/main" val="1137518001"/>
              </p:ext>
            </p:extLst>
          </p:nvPr>
        </p:nvGraphicFramePr>
        <p:xfrm>
          <a:off x="1945196" y="1791658"/>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lide Number Placeholder 2"/>
          <p:cNvSpPr>
            <a:spLocks noGrp="1"/>
          </p:cNvSpPr>
          <p:nvPr>
            <p:ph type="sldNum" sz="quarter" idx="12"/>
          </p:nvPr>
        </p:nvSpPr>
        <p:spPr/>
        <p:txBody>
          <a:bodyPr>
            <a:normAutofit/>
          </a:bodyPr>
          <a:lstStyle/>
          <a:p>
            <a:fld id="{18E8637F-0A92-41AC-B32A-39A1A8CDA31C}" type="slidenum">
              <a:rPr lang="en-GB" smtClean="0"/>
              <a:t>21</a:t>
            </a:fld>
            <a:endParaRPr lang="en-GB" dirty="0"/>
          </a:p>
        </p:txBody>
      </p:sp>
      <p:sp>
        <p:nvSpPr>
          <p:cNvPr id="2" name="TextBox 1"/>
          <p:cNvSpPr txBox="1"/>
          <p:nvPr/>
        </p:nvSpPr>
        <p:spPr>
          <a:xfrm>
            <a:off x="4943872" y="3009146"/>
            <a:ext cx="2232248" cy="707886"/>
          </a:xfrm>
          <a:prstGeom prst="rect">
            <a:avLst/>
          </a:prstGeom>
          <a:noFill/>
        </p:spPr>
        <p:txBody>
          <a:bodyPr wrap="square" rtlCol="0">
            <a:spAutoFit/>
          </a:bodyPr>
          <a:lstStyle/>
          <a:p>
            <a:pPr algn="ctr"/>
            <a:r>
              <a:rPr lang="en-GB" sz="2000" b="1" dirty="0">
                <a:latin typeface="Speak Pro" panose="020B0504020101020102" pitchFamily="34" charset="0"/>
                <a:cs typeface="Arial" panose="020B0604020202020204" pitchFamily="34" charset="0"/>
              </a:rPr>
              <a:t>spectrum of care and support</a:t>
            </a:r>
          </a:p>
        </p:txBody>
      </p:sp>
      <p:sp>
        <p:nvSpPr>
          <p:cNvPr id="6" name="Text Box 25"/>
          <p:cNvSpPr txBox="1">
            <a:spLocks noChangeArrowheads="1"/>
          </p:cNvSpPr>
          <p:nvPr/>
        </p:nvSpPr>
        <p:spPr bwMode="auto">
          <a:xfrm>
            <a:off x="983432" y="1429584"/>
            <a:ext cx="2952328"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ctr" eaLnBrk="1" hangingPunct="1">
              <a:spcBef>
                <a:spcPct val="50000"/>
              </a:spcBef>
              <a:buFontTx/>
              <a:buNone/>
            </a:pPr>
            <a:r>
              <a:rPr lang="en-GB" altLang="en-US" sz="1800" b="1" dirty="0">
                <a:latin typeface="Speak Pro" panose="020B0504020101020102" pitchFamily="34" charset="0"/>
                <a:ea typeface="ＭＳ Ｐゴシック" pitchFamily="34" charset="-128"/>
              </a:rPr>
              <a:t>More well-being support  </a:t>
            </a:r>
          </a:p>
          <a:p>
            <a:pPr algn="ctr" eaLnBrk="1" hangingPunct="1">
              <a:spcBef>
                <a:spcPct val="50000"/>
              </a:spcBef>
              <a:buFontTx/>
              <a:buNone/>
            </a:pPr>
            <a:endParaRPr lang="en-GB" altLang="en-US" sz="1200" dirty="0">
              <a:latin typeface="Arial" charset="0"/>
              <a:ea typeface="ＭＳ Ｐゴシック" pitchFamily="34" charset="-128"/>
            </a:endParaRPr>
          </a:p>
        </p:txBody>
      </p:sp>
      <p:sp>
        <p:nvSpPr>
          <p:cNvPr id="7" name="Text Box 25"/>
          <p:cNvSpPr txBox="1">
            <a:spLocks noChangeArrowheads="1"/>
          </p:cNvSpPr>
          <p:nvPr/>
        </p:nvSpPr>
        <p:spPr bwMode="auto">
          <a:xfrm>
            <a:off x="3935760" y="4665799"/>
            <a:ext cx="3672408"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ctr" eaLnBrk="1" hangingPunct="1">
              <a:spcBef>
                <a:spcPts val="600"/>
              </a:spcBef>
              <a:buFontTx/>
              <a:buNone/>
            </a:pPr>
            <a:r>
              <a:rPr lang="en-GB" altLang="en-US" sz="1800" b="1" dirty="0">
                <a:latin typeface="Speak Pro" panose="020B0504020101020102" pitchFamily="34" charset="0"/>
                <a:ea typeface="ＭＳ Ｐゴシック" pitchFamily="34" charset="-128"/>
              </a:rPr>
              <a:t>Better access to information, advice &amp; community resources</a:t>
            </a:r>
            <a:endParaRPr lang="en-GB" altLang="en-US" sz="1400" b="1" dirty="0">
              <a:latin typeface="Speak Pro" panose="020B0504020101020102" pitchFamily="34" charset="0"/>
              <a:ea typeface="ＭＳ Ｐゴシック" pitchFamily="34" charset="-128"/>
            </a:endParaRPr>
          </a:p>
        </p:txBody>
      </p:sp>
      <p:cxnSp>
        <p:nvCxnSpPr>
          <p:cNvPr id="9" name="Straight Connector 8"/>
          <p:cNvCxnSpPr>
            <a:cxnSpLocks/>
          </p:cNvCxnSpPr>
          <p:nvPr/>
        </p:nvCxnSpPr>
        <p:spPr>
          <a:xfrm>
            <a:off x="7714921" y="1517593"/>
            <a:ext cx="0" cy="4398877"/>
          </a:xfrm>
          <a:prstGeom prst="line">
            <a:avLst/>
          </a:prstGeom>
          <a:ln w="19050">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11" name="Text Box 25"/>
          <p:cNvSpPr txBox="1">
            <a:spLocks noChangeArrowheads="1"/>
          </p:cNvSpPr>
          <p:nvPr/>
        </p:nvSpPr>
        <p:spPr bwMode="auto">
          <a:xfrm>
            <a:off x="3845750" y="1853511"/>
            <a:ext cx="3852428"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ctr" eaLnBrk="1" hangingPunct="1">
              <a:spcBef>
                <a:spcPts val="600"/>
              </a:spcBef>
              <a:buFontTx/>
              <a:buNone/>
            </a:pPr>
            <a:r>
              <a:rPr lang="en-GB" altLang="en-US" sz="1800" b="1" dirty="0">
                <a:latin typeface="Speak Pro" panose="020B0504020101020102" pitchFamily="34" charset="0"/>
                <a:ea typeface="ＭＳ Ｐゴシック" pitchFamily="34" charset="-128"/>
              </a:rPr>
              <a:t>Increased level of early intervention / prevention services</a:t>
            </a:r>
            <a:endParaRPr lang="en-GB" altLang="en-US" sz="1400" b="1" dirty="0">
              <a:latin typeface="Speak Pro" panose="020B0504020101020102" pitchFamily="34" charset="0"/>
              <a:ea typeface="ＭＳ Ｐゴシック" pitchFamily="34" charset="-128"/>
            </a:endParaRPr>
          </a:p>
        </p:txBody>
      </p:sp>
      <p:sp>
        <p:nvSpPr>
          <p:cNvPr id="12" name="Text Box 16"/>
          <p:cNvSpPr txBox="1">
            <a:spLocks noChangeArrowheads="1"/>
          </p:cNvSpPr>
          <p:nvPr/>
        </p:nvSpPr>
        <p:spPr bwMode="auto">
          <a:xfrm>
            <a:off x="7966227" y="5085184"/>
            <a:ext cx="2736304"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eaLnBrk="1" hangingPunct="1">
              <a:spcBef>
                <a:spcPct val="50000"/>
              </a:spcBef>
              <a:buFontTx/>
              <a:buNone/>
            </a:pPr>
            <a:r>
              <a:rPr lang="en-GB" altLang="en-US" sz="1800" b="1" dirty="0">
                <a:latin typeface="Speak Pro" panose="020B0504020101020102" pitchFamily="34" charset="0"/>
                <a:ea typeface="ＭＳ Ｐゴシック" pitchFamily="34" charset="-128"/>
              </a:rPr>
              <a:t>Less need for intensive managed support</a:t>
            </a:r>
          </a:p>
          <a:p>
            <a:pPr algn="ctr" eaLnBrk="1" hangingPunct="1">
              <a:spcBef>
                <a:spcPct val="50000"/>
              </a:spcBef>
              <a:buFontTx/>
              <a:buNone/>
            </a:pPr>
            <a:endParaRPr lang="en-GB" altLang="en-US" sz="1200" dirty="0">
              <a:latin typeface="Arial" charset="0"/>
              <a:ea typeface="ＭＳ Ｐゴシック" pitchFamily="34" charset="-128"/>
            </a:endParaRPr>
          </a:p>
        </p:txBody>
      </p:sp>
      <p:sp>
        <p:nvSpPr>
          <p:cNvPr id="13" name="Right Arrow 12"/>
          <p:cNvSpPr/>
          <p:nvPr/>
        </p:nvSpPr>
        <p:spPr>
          <a:xfrm>
            <a:off x="6725441" y="5229351"/>
            <a:ext cx="720080" cy="470957"/>
          </a:xfrm>
          <a:prstGeom prst="rightArrow">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sz="1800">
              <a:ln w="0"/>
              <a:solidFill>
                <a:schemeClr val="accent1"/>
              </a:solidFill>
              <a:effectLst>
                <a:outerShdw blurRad="38100" dist="25400" dir="5400000" algn="ctr" rotWithShape="0">
                  <a:srgbClr val="6E747A">
                    <a:alpha val="43000"/>
                  </a:srgbClr>
                </a:outerShdw>
              </a:effectLst>
            </a:endParaRPr>
          </a:p>
        </p:txBody>
      </p:sp>
    </p:spTree>
    <p:extLst>
      <p:ext uri="{BB962C8B-B14F-4D97-AF65-F5344CB8AC3E}">
        <p14:creationId xmlns:p14="http://schemas.microsoft.com/office/powerpoint/2010/main" val="35760234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F36EA-52B6-492A-882B-8FB8324AAE80}"/>
              </a:ext>
            </a:extLst>
          </p:cNvPr>
          <p:cNvSpPr>
            <a:spLocks noGrp="1"/>
          </p:cNvSpPr>
          <p:nvPr>
            <p:ph type="title"/>
          </p:nvPr>
        </p:nvSpPr>
        <p:spPr>
          <a:xfrm>
            <a:off x="1249680" y="166052"/>
            <a:ext cx="9692640" cy="886684"/>
          </a:xfrm>
        </p:spPr>
        <p:txBody>
          <a:bodyPr>
            <a:normAutofit/>
          </a:bodyPr>
          <a:lstStyle/>
          <a:p>
            <a:r>
              <a:rPr lang="en-GB" dirty="0"/>
              <a:t>Co-operation and Partnership</a:t>
            </a:r>
          </a:p>
        </p:txBody>
      </p:sp>
      <p:graphicFrame>
        <p:nvGraphicFramePr>
          <p:cNvPr id="6" name="Content Placeholder 2">
            <a:extLst>
              <a:ext uri="{FF2B5EF4-FFF2-40B4-BE49-F238E27FC236}">
                <a16:creationId xmlns:a16="http://schemas.microsoft.com/office/drawing/2014/main" id="{4C245596-20B9-3C2F-DC45-375D86A52E6E}"/>
              </a:ext>
            </a:extLst>
          </p:cNvPr>
          <p:cNvGraphicFramePr>
            <a:graphicFrameLocks noGrp="1"/>
          </p:cNvGraphicFramePr>
          <p:nvPr>
            <p:ph idx="1"/>
            <p:extLst>
              <p:ext uri="{D42A27DB-BD31-4B8C-83A1-F6EECF244321}">
                <p14:modId xmlns:p14="http://schemas.microsoft.com/office/powerpoint/2010/main" val="995766489"/>
              </p:ext>
            </p:extLst>
          </p:nvPr>
        </p:nvGraphicFramePr>
        <p:xfrm>
          <a:off x="1775520" y="1412776"/>
          <a:ext cx="8785735" cy="42014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9AA2C35A-18F6-DDD2-6592-5AE1E41BF384}"/>
              </a:ext>
            </a:extLst>
          </p:cNvPr>
          <p:cNvSpPr txBox="1"/>
          <p:nvPr/>
        </p:nvSpPr>
        <p:spPr>
          <a:xfrm>
            <a:off x="1703512" y="898847"/>
            <a:ext cx="6760190" cy="307777"/>
          </a:xfrm>
          <a:prstGeom prst="rect">
            <a:avLst/>
          </a:prstGeom>
          <a:noFill/>
        </p:spPr>
        <p:txBody>
          <a:bodyPr wrap="square">
            <a:spAutoFit/>
          </a:bodyPr>
          <a:lstStyle/>
          <a:p>
            <a:pPr algn="r"/>
            <a:r>
              <a:rPr lang="en-GB" sz="1400" dirty="0"/>
              <a:t>(Social Services and Wellbeing Act (Wales) 2014, Part 9)  </a:t>
            </a:r>
          </a:p>
        </p:txBody>
      </p:sp>
    </p:spTree>
    <p:extLst>
      <p:ext uri="{BB962C8B-B14F-4D97-AF65-F5344CB8AC3E}">
        <p14:creationId xmlns:p14="http://schemas.microsoft.com/office/powerpoint/2010/main" val="29791231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B21672-F7AE-425D-B3F3-8F0A13C4C4C7}"/>
              </a:ext>
            </a:extLst>
          </p:cNvPr>
          <p:cNvSpPr>
            <a:spLocks noGrp="1"/>
          </p:cNvSpPr>
          <p:nvPr>
            <p:ph type="title"/>
          </p:nvPr>
        </p:nvSpPr>
        <p:spPr>
          <a:xfrm>
            <a:off x="609600" y="274638"/>
            <a:ext cx="10972800" cy="2074242"/>
          </a:xfrm>
        </p:spPr>
        <p:txBody>
          <a:bodyPr>
            <a:normAutofit fontScale="90000"/>
          </a:bodyPr>
          <a:lstStyle/>
          <a:p>
            <a:r>
              <a:rPr lang="en-GB" dirty="0"/>
              <a:t>Co-production: </a:t>
            </a:r>
            <a:br>
              <a:rPr lang="en-GB" dirty="0"/>
            </a:br>
            <a:r>
              <a:rPr lang="en-GB" sz="2700" dirty="0"/>
              <a:t>practitioners and people work together as equal partners to plan and deliver care and support.</a:t>
            </a:r>
            <a:br>
              <a:rPr lang="en-GB" sz="2700" dirty="0"/>
            </a:br>
            <a:endParaRPr lang="en-GB" dirty="0"/>
          </a:p>
        </p:txBody>
      </p:sp>
      <p:sp>
        <p:nvSpPr>
          <p:cNvPr id="3" name="Content Placeholder 2">
            <a:extLst>
              <a:ext uri="{FF2B5EF4-FFF2-40B4-BE49-F238E27FC236}">
                <a16:creationId xmlns:a16="http://schemas.microsoft.com/office/drawing/2014/main" id="{8C043FF5-9303-4246-9F94-057AF4E55A35}"/>
              </a:ext>
            </a:extLst>
          </p:cNvPr>
          <p:cNvSpPr>
            <a:spLocks noGrp="1"/>
          </p:cNvSpPr>
          <p:nvPr>
            <p:ph idx="1"/>
          </p:nvPr>
        </p:nvSpPr>
        <p:spPr>
          <a:xfrm>
            <a:off x="609600" y="1969532"/>
            <a:ext cx="10972800" cy="3916363"/>
          </a:xfrm>
        </p:spPr>
        <p:txBody>
          <a:bodyPr>
            <a:normAutofit fontScale="62500" lnSpcReduction="20000"/>
          </a:bodyPr>
          <a:lstStyle/>
          <a:p>
            <a:r>
              <a:rPr lang="en-GB" dirty="0"/>
              <a:t>Recognises people as assets who have a positive contribution to make to the design and operation of the services they use and that builds on capabilities</a:t>
            </a:r>
          </a:p>
          <a:p>
            <a:r>
              <a:rPr lang="en-GB" dirty="0"/>
              <a:t>Develops mutuality and reciprocity</a:t>
            </a:r>
          </a:p>
          <a:p>
            <a:r>
              <a:rPr lang="en-GB" dirty="0"/>
              <a:t>Invests in networks to share information</a:t>
            </a:r>
          </a:p>
          <a:p>
            <a:r>
              <a:rPr lang="en-GB" dirty="0"/>
              <a:t>Supports and empowers people to get involved with the design and operation of services</a:t>
            </a:r>
          </a:p>
          <a:p>
            <a:r>
              <a:rPr lang="en-GB" dirty="0"/>
              <a:t>Empowers people to take responsibility for, and contribute to, their own well-being</a:t>
            </a:r>
          </a:p>
          <a:p>
            <a:r>
              <a:rPr lang="en-GB" dirty="0"/>
              <a:t>Ensures that practitioners work in partnership with people to achieve well-being outcomes at an individual and service level</a:t>
            </a:r>
          </a:p>
          <a:p>
            <a:r>
              <a:rPr lang="en-GB" dirty="0"/>
              <a:t>Blurs distinctions between providers and people who need care and support and carers who need support</a:t>
            </a:r>
          </a:p>
          <a:p>
            <a:r>
              <a:rPr lang="en-GB" dirty="0"/>
              <a:t>Involves people in designing outcomes for services</a:t>
            </a:r>
          </a:p>
          <a:p>
            <a:r>
              <a:rPr lang="en-GB" dirty="0"/>
              <a:t>Facilitates rather than delivers services</a:t>
            </a:r>
          </a:p>
        </p:txBody>
      </p:sp>
      <p:sp>
        <p:nvSpPr>
          <p:cNvPr id="8" name="TextBox 7">
            <a:extLst>
              <a:ext uri="{FF2B5EF4-FFF2-40B4-BE49-F238E27FC236}">
                <a16:creationId xmlns:a16="http://schemas.microsoft.com/office/drawing/2014/main" id="{445401D5-0224-7419-664C-7E8CFF1703E6}"/>
              </a:ext>
            </a:extLst>
          </p:cNvPr>
          <p:cNvSpPr txBox="1"/>
          <p:nvPr/>
        </p:nvSpPr>
        <p:spPr>
          <a:xfrm>
            <a:off x="8616280" y="5301208"/>
            <a:ext cx="3456383" cy="369332"/>
          </a:xfrm>
          <a:prstGeom prst="rect">
            <a:avLst/>
          </a:prstGeom>
          <a:noFill/>
        </p:spPr>
        <p:txBody>
          <a:bodyPr wrap="square">
            <a:spAutoFit/>
          </a:bodyPr>
          <a:lstStyle/>
          <a:p>
            <a:r>
              <a:rPr lang="en-GB" dirty="0"/>
              <a:t>(Care Council Wales, 2017, p. 5)</a:t>
            </a:r>
          </a:p>
        </p:txBody>
      </p:sp>
    </p:spTree>
    <p:extLst>
      <p:ext uri="{BB962C8B-B14F-4D97-AF65-F5344CB8AC3E}">
        <p14:creationId xmlns:p14="http://schemas.microsoft.com/office/powerpoint/2010/main" val="40057240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0D1A3-BA5B-4A1D-9D54-D1D7276DC4AC}"/>
              </a:ext>
            </a:extLst>
          </p:cNvPr>
          <p:cNvSpPr>
            <a:spLocks noGrp="1"/>
          </p:cNvSpPr>
          <p:nvPr>
            <p:ph type="title"/>
          </p:nvPr>
        </p:nvSpPr>
        <p:spPr>
          <a:xfrm>
            <a:off x="609600" y="274638"/>
            <a:ext cx="10972800" cy="1143000"/>
          </a:xfrm>
        </p:spPr>
        <p:txBody>
          <a:bodyPr>
            <a:normAutofit/>
          </a:bodyPr>
          <a:lstStyle/>
          <a:p>
            <a:r>
              <a:rPr lang="en-GB" dirty="0"/>
              <a:t>Multi-Agency Working</a:t>
            </a:r>
          </a:p>
        </p:txBody>
      </p:sp>
      <p:sp>
        <p:nvSpPr>
          <p:cNvPr id="3" name="Content Placeholder 2">
            <a:extLst>
              <a:ext uri="{FF2B5EF4-FFF2-40B4-BE49-F238E27FC236}">
                <a16:creationId xmlns:a16="http://schemas.microsoft.com/office/drawing/2014/main" id="{1C3714D9-4C35-4E91-9B00-E77A9B06A402}"/>
              </a:ext>
            </a:extLst>
          </p:cNvPr>
          <p:cNvSpPr>
            <a:spLocks noGrp="1"/>
          </p:cNvSpPr>
          <p:nvPr>
            <p:ph idx="1"/>
          </p:nvPr>
        </p:nvSpPr>
        <p:spPr>
          <a:xfrm>
            <a:off x="609600" y="1600201"/>
            <a:ext cx="10972800" cy="3917032"/>
          </a:xfrm>
        </p:spPr>
        <p:txBody>
          <a:bodyPr>
            <a:normAutofit fontScale="70000" lnSpcReduction="20000"/>
          </a:bodyPr>
          <a:lstStyle/>
          <a:p>
            <a:r>
              <a:rPr lang="en-GB" dirty="0"/>
              <a:t>Collaboration across organisations will help make sure the principles of voice and control are achieved through the design and operation of services.</a:t>
            </a:r>
          </a:p>
          <a:p>
            <a:r>
              <a:rPr lang="en-GB" dirty="0"/>
              <a:t>Act requires local authorities to make arrangements to promote co-operation relating to people with needs for care and support</a:t>
            </a:r>
          </a:p>
          <a:p>
            <a:r>
              <a:rPr lang="en-GB" dirty="0"/>
              <a:t>E.g., efforts to prevent or delay the development of care and support needs should be closely aligned to other responsibilities including housing, leisure and education. </a:t>
            </a:r>
          </a:p>
          <a:p>
            <a:r>
              <a:rPr lang="en-GB" dirty="0"/>
              <a:t>Relevant partners, such as the NHS, must comply with a request to co-operate in relation to the delivery of well-being outcomes (except where this would be incompatible with their other duties).</a:t>
            </a:r>
          </a:p>
          <a:p>
            <a:r>
              <a:rPr lang="en-GB" dirty="0"/>
              <a:t>The Act enables Welsh Ministers to require a combination of local authorities and local heath boards to enter into partnership arrangements.</a:t>
            </a:r>
          </a:p>
        </p:txBody>
      </p:sp>
      <p:sp>
        <p:nvSpPr>
          <p:cNvPr id="5" name="TextBox 4">
            <a:extLst>
              <a:ext uri="{FF2B5EF4-FFF2-40B4-BE49-F238E27FC236}">
                <a16:creationId xmlns:a16="http://schemas.microsoft.com/office/drawing/2014/main" id="{B244C8F7-D6E0-4746-9498-D35EA3FD9C2F}"/>
              </a:ext>
            </a:extLst>
          </p:cNvPr>
          <p:cNvSpPr txBox="1"/>
          <p:nvPr/>
        </p:nvSpPr>
        <p:spPr>
          <a:xfrm>
            <a:off x="7752184" y="5257800"/>
            <a:ext cx="4233002" cy="369332"/>
          </a:xfrm>
          <a:prstGeom prst="rect">
            <a:avLst/>
          </a:prstGeom>
          <a:noFill/>
        </p:spPr>
        <p:txBody>
          <a:bodyPr wrap="square">
            <a:spAutoFit/>
          </a:bodyPr>
          <a:lstStyle/>
          <a:p>
            <a:pPr algn="r">
              <a:spcAft>
                <a:spcPts val="600"/>
              </a:spcAft>
            </a:pPr>
            <a:r>
              <a:rPr lang="en-GB" dirty="0"/>
              <a:t>(Care Council Wales, 2017, p. 5)</a:t>
            </a:r>
          </a:p>
        </p:txBody>
      </p:sp>
    </p:spTree>
    <p:extLst>
      <p:ext uri="{BB962C8B-B14F-4D97-AF65-F5344CB8AC3E}">
        <p14:creationId xmlns:p14="http://schemas.microsoft.com/office/powerpoint/2010/main" val="62722006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Fingers reading braille">
            <a:extLst>
              <a:ext uri="{FF2B5EF4-FFF2-40B4-BE49-F238E27FC236}">
                <a16:creationId xmlns:a16="http://schemas.microsoft.com/office/drawing/2014/main" id="{0269BBE2-CAEA-A45E-8EF2-18D749459CFB}"/>
              </a:ext>
            </a:extLst>
          </p:cNvPr>
          <p:cNvPicPr>
            <a:picLocks noChangeAspect="1"/>
          </p:cNvPicPr>
          <p:nvPr/>
        </p:nvPicPr>
        <p:blipFill rotWithShape="1">
          <a:blip r:embed="rId2">
            <a:alphaModFix amt="40000"/>
            <a:extLst>
              <a:ext uri="{28A0092B-C50C-407E-A947-70E740481C1C}">
                <a14:useLocalDpi xmlns:a14="http://schemas.microsoft.com/office/drawing/2010/main" val="0"/>
              </a:ext>
            </a:extLst>
          </a:blip>
          <a:srcRect t="631" b="14783"/>
          <a:stretch/>
        </p:blipFill>
        <p:spPr>
          <a:xfrm>
            <a:off x="20" y="-2"/>
            <a:ext cx="12191980" cy="6858000"/>
          </a:xfrm>
          <a:prstGeom prst="rect">
            <a:avLst/>
          </a:prstGeom>
        </p:spPr>
      </p:pic>
      <p:sp>
        <p:nvSpPr>
          <p:cNvPr id="2" name="Title 1">
            <a:extLst>
              <a:ext uri="{FF2B5EF4-FFF2-40B4-BE49-F238E27FC236}">
                <a16:creationId xmlns:a16="http://schemas.microsoft.com/office/drawing/2014/main" id="{C0A9A20E-D074-49D1-8D81-AF66C273D02D}"/>
              </a:ext>
            </a:extLst>
          </p:cNvPr>
          <p:cNvSpPr>
            <a:spLocks noGrp="1"/>
          </p:cNvSpPr>
          <p:nvPr>
            <p:ph type="ctrTitle"/>
          </p:nvPr>
        </p:nvSpPr>
        <p:spPr>
          <a:xfrm>
            <a:off x="1261872" y="758952"/>
            <a:ext cx="9418320" cy="4041648"/>
          </a:xfrm>
        </p:spPr>
        <p:txBody>
          <a:bodyPr>
            <a:normAutofit/>
          </a:bodyPr>
          <a:lstStyle/>
          <a:p>
            <a:r>
              <a:rPr lang="en-GB" dirty="0"/>
              <a:t>Disability and the Social Services and Well-being Act (Wales) 2014</a:t>
            </a:r>
          </a:p>
        </p:txBody>
      </p:sp>
    </p:spTree>
    <p:extLst>
      <p:ext uri="{BB962C8B-B14F-4D97-AF65-F5344CB8AC3E}">
        <p14:creationId xmlns:p14="http://schemas.microsoft.com/office/powerpoint/2010/main" val="87754460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475D2-B5A5-4124-B9A4-03A2F0E1812B}"/>
              </a:ext>
            </a:extLst>
          </p:cNvPr>
          <p:cNvSpPr>
            <a:spLocks noGrp="1"/>
          </p:cNvSpPr>
          <p:nvPr>
            <p:ph type="title"/>
          </p:nvPr>
        </p:nvSpPr>
        <p:spPr>
          <a:xfrm>
            <a:off x="609600" y="274638"/>
            <a:ext cx="10972800" cy="1143000"/>
          </a:xfrm>
        </p:spPr>
        <p:txBody>
          <a:bodyPr>
            <a:normAutofit/>
          </a:bodyPr>
          <a:lstStyle/>
          <a:p>
            <a:r>
              <a:rPr lang="en-GB"/>
              <a:t>Definition of disability used in the Act</a:t>
            </a:r>
          </a:p>
        </p:txBody>
      </p:sp>
      <p:sp>
        <p:nvSpPr>
          <p:cNvPr id="3" name="Content Placeholder 2">
            <a:extLst>
              <a:ext uri="{FF2B5EF4-FFF2-40B4-BE49-F238E27FC236}">
                <a16:creationId xmlns:a16="http://schemas.microsoft.com/office/drawing/2014/main" id="{27604E98-DA9B-4D24-89BC-27012DF981CC}"/>
              </a:ext>
            </a:extLst>
          </p:cNvPr>
          <p:cNvSpPr>
            <a:spLocks noGrp="1"/>
          </p:cNvSpPr>
          <p:nvPr>
            <p:ph idx="1"/>
          </p:nvPr>
        </p:nvSpPr>
        <p:spPr>
          <a:xfrm>
            <a:off x="609600" y="1600201"/>
            <a:ext cx="10972800" cy="3917032"/>
          </a:xfrm>
        </p:spPr>
        <p:txBody>
          <a:bodyPr>
            <a:normAutofit fontScale="92500"/>
          </a:bodyPr>
          <a:lstStyle/>
          <a:p>
            <a:r>
              <a:rPr lang="en-GB" dirty="0"/>
              <a:t>The Act follows the definition set out in the Equality Act 2010 (Part 2. Chapter 1. Section 6:1):</a:t>
            </a:r>
          </a:p>
          <a:p>
            <a:endParaRPr lang="en-GB" dirty="0"/>
          </a:p>
          <a:p>
            <a:r>
              <a:rPr lang="en-GB" dirty="0"/>
              <a:t>A person (P) has a disability if —</a:t>
            </a:r>
          </a:p>
          <a:p>
            <a:r>
              <a:rPr lang="en-GB" dirty="0"/>
              <a:t>P has a physical or mental impairment, and</a:t>
            </a:r>
          </a:p>
          <a:p>
            <a:r>
              <a:rPr lang="en-GB" dirty="0"/>
              <a:t>the impairment has a substantial and long-term adverse effect on P's ability to carry out normal day-to-day activities.</a:t>
            </a:r>
          </a:p>
          <a:p>
            <a:endParaRPr lang="en-GB" dirty="0"/>
          </a:p>
        </p:txBody>
      </p:sp>
    </p:spTree>
    <p:extLst>
      <p:ext uri="{BB962C8B-B14F-4D97-AF65-F5344CB8AC3E}">
        <p14:creationId xmlns:p14="http://schemas.microsoft.com/office/powerpoint/2010/main" val="390809968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19D02-D2C1-4D8B-8916-F26798268815}"/>
              </a:ext>
            </a:extLst>
          </p:cNvPr>
          <p:cNvSpPr>
            <a:spLocks noGrp="1"/>
          </p:cNvSpPr>
          <p:nvPr>
            <p:ph type="title"/>
          </p:nvPr>
        </p:nvSpPr>
        <p:spPr>
          <a:xfrm>
            <a:off x="609600" y="274638"/>
            <a:ext cx="10972800" cy="1143000"/>
          </a:xfrm>
        </p:spPr>
        <p:txBody>
          <a:bodyPr>
            <a:normAutofit/>
          </a:bodyPr>
          <a:lstStyle/>
          <a:p>
            <a:r>
              <a:rPr lang="en-GB" dirty="0"/>
              <a:t>Disability and prevention</a:t>
            </a:r>
          </a:p>
        </p:txBody>
      </p:sp>
      <p:sp>
        <p:nvSpPr>
          <p:cNvPr id="3" name="Content Placeholder 2">
            <a:extLst>
              <a:ext uri="{FF2B5EF4-FFF2-40B4-BE49-F238E27FC236}">
                <a16:creationId xmlns:a16="http://schemas.microsoft.com/office/drawing/2014/main" id="{AC1055D6-9115-485F-9EC0-12A2F816E29B}"/>
              </a:ext>
            </a:extLst>
          </p:cNvPr>
          <p:cNvSpPr>
            <a:spLocks noGrp="1"/>
          </p:cNvSpPr>
          <p:nvPr>
            <p:ph idx="1"/>
          </p:nvPr>
        </p:nvSpPr>
        <p:spPr>
          <a:xfrm>
            <a:off x="609600" y="1600201"/>
            <a:ext cx="10972800" cy="3917032"/>
          </a:xfrm>
        </p:spPr>
        <p:txBody>
          <a:bodyPr>
            <a:normAutofit fontScale="85000" lnSpcReduction="20000"/>
          </a:bodyPr>
          <a:lstStyle/>
          <a:p>
            <a:r>
              <a:rPr lang="en-GB" dirty="0"/>
              <a:t>Preventative services</a:t>
            </a:r>
          </a:p>
          <a:p>
            <a:r>
              <a:rPr lang="en-GB" dirty="0"/>
              <a:t>(1) A local authority must provide or arrange for the provision of a range and level of services which it considers will achieve the purposes in subsection (2) in its area.</a:t>
            </a:r>
          </a:p>
          <a:p>
            <a:r>
              <a:rPr lang="en-GB" dirty="0"/>
              <a:t>(2) The purposes are—</a:t>
            </a:r>
          </a:p>
          <a:p>
            <a:endParaRPr lang="en-GB" dirty="0"/>
          </a:p>
          <a:p>
            <a:r>
              <a:rPr lang="en-GB" dirty="0"/>
              <a:t>(d) minimising the effect on disabled people of their disabilities</a:t>
            </a:r>
          </a:p>
          <a:p>
            <a:endParaRPr lang="en-GB" dirty="0"/>
          </a:p>
          <a:p>
            <a:r>
              <a:rPr lang="en-GB" dirty="0"/>
              <a:t>Requires local authorities to establish and maintain registers of sight-impaired, hearing-impaired and other disabled people (section 18)</a:t>
            </a:r>
          </a:p>
          <a:p>
            <a:endParaRPr lang="en-GB" dirty="0"/>
          </a:p>
          <a:p>
            <a:endParaRPr lang="en-GB" dirty="0"/>
          </a:p>
          <a:p>
            <a:endParaRPr lang="en-GB" dirty="0"/>
          </a:p>
        </p:txBody>
      </p:sp>
      <p:sp>
        <p:nvSpPr>
          <p:cNvPr id="7" name="TextBox 6">
            <a:extLst>
              <a:ext uri="{FF2B5EF4-FFF2-40B4-BE49-F238E27FC236}">
                <a16:creationId xmlns:a16="http://schemas.microsoft.com/office/drawing/2014/main" id="{2EEBE202-F3C7-2B4A-7AD5-D2C1FE0658E7}"/>
              </a:ext>
            </a:extLst>
          </p:cNvPr>
          <p:cNvSpPr txBox="1"/>
          <p:nvPr/>
        </p:nvSpPr>
        <p:spPr>
          <a:xfrm>
            <a:off x="1847528" y="1156771"/>
            <a:ext cx="7518401" cy="369332"/>
          </a:xfrm>
          <a:prstGeom prst="rect">
            <a:avLst/>
          </a:prstGeom>
          <a:noFill/>
        </p:spPr>
        <p:txBody>
          <a:bodyPr wrap="square">
            <a:spAutoFit/>
          </a:bodyPr>
          <a:lstStyle/>
          <a:p>
            <a:pPr algn="r"/>
            <a:r>
              <a:rPr lang="en-GB" dirty="0"/>
              <a:t>(Social Services and Wellbeing Act (Wales), 2014, Part 2, Section 15)</a:t>
            </a:r>
          </a:p>
        </p:txBody>
      </p:sp>
    </p:spTree>
    <p:extLst>
      <p:ext uri="{BB962C8B-B14F-4D97-AF65-F5344CB8AC3E}">
        <p14:creationId xmlns:p14="http://schemas.microsoft.com/office/powerpoint/2010/main" val="400960260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4CDE3-05DF-4A4A-A880-75E8B4C3ADD2}"/>
              </a:ext>
            </a:extLst>
          </p:cNvPr>
          <p:cNvSpPr>
            <a:spLocks noGrp="1"/>
          </p:cNvSpPr>
          <p:nvPr>
            <p:ph type="title"/>
          </p:nvPr>
        </p:nvSpPr>
        <p:spPr>
          <a:xfrm>
            <a:off x="609600" y="274638"/>
            <a:ext cx="10972800" cy="1143000"/>
          </a:xfrm>
        </p:spPr>
        <p:txBody>
          <a:bodyPr>
            <a:normAutofit/>
          </a:bodyPr>
          <a:lstStyle/>
          <a:p>
            <a:r>
              <a:rPr lang="en-GB" dirty="0"/>
              <a:t>Carers of disabled people</a:t>
            </a:r>
          </a:p>
        </p:txBody>
      </p:sp>
      <p:sp>
        <p:nvSpPr>
          <p:cNvPr id="3" name="Content Placeholder 2">
            <a:extLst>
              <a:ext uri="{FF2B5EF4-FFF2-40B4-BE49-F238E27FC236}">
                <a16:creationId xmlns:a16="http://schemas.microsoft.com/office/drawing/2014/main" id="{210FE7EA-5257-457A-8665-42F57C7D9311}"/>
              </a:ext>
            </a:extLst>
          </p:cNvPr>
          <p:cNvSpPr>
            <a:spLocks noGrp="1"/>
          </p:cNvSpPr>
          <p:nvPr>
            <p:ph idx="1"/>
          </p:nvPr>
        </p:nvSpPr>
        <p:spPr>
          <a:xfrm>
            <a:off x="609600" y="1600201"/>
            <a:ext cx="10972800" cy="3917032"/>
          </a:xfrm>
        </p:spPr>
        <p:txBody>
          <a:bodyPr>
            <a:normAutofit fontScale="85000" lnSpcReduction="10000"/>
          </a:bodyPr>
          <a:lstStyle/>
          <a:p>
            <a:r>
              <a:rPr lang="en-GB" dirty="0"/>
              <a:t>Local authorities must assess whether needs support – now or in the future</a:t>
            </a:r>
          </a:p>
          <a:p>
            <a:r>
              <a:rPr lang="en-GB" dirty="0"/>
              <a:t>What the support may be – now or in the future</a:t>
            </a:r>
          </a:p>
          <a:p>
            <a:r>
              <a:rPr lang="en-GB" dirty="0"/>
              <a:t>This applies in relation to a carer who is providing or intends to</a:t>
            </a:r>
          </a:p>
          <a:p>
            <a:r>
              <a:rPr lang="en-GB" dirty="0"/>
              <a:t>provide care for: </a:t>
            </a:r>
          </a:p>
          <a:p>
            <a:r>
              <a:rPr lang="en-GB" dirty="0"/>
              <a:t>(a) an adult or disabled child who is ordinarily resident in the authority’s area, or</a:t>
            </a:r>
          </a:p>
          <a:p>
            <a:r>
              <a:rPr lang="en-GB" dirty="0"/>
              <a:t>(b) any other adult or disabled child who is within the authority’s area.</a:t>
            </a:r>
          </a:p>
          <a:p>
            <a:pPr lvl="8"/>
            <a:endParaRPr lang="en-GB" dirty="0"/>
          </a:p>
          <a:p>
            <a:pPr lvl="8"/>
            <a:endParaRPr lang="en-GB" dirty="0"/>
          </a:p>
          <a:p>
            <a:pPr lvl="8"/>
            <a:endParaRPr lang="en-GB" dirty="0"/>
          </a:p>
        </p:txBody>
      </p:sp>
      <p:sp>
        <p:nvSpPr>
          <p:cNvPr id="7" name="TextBox 6">
            <a:extLst>
              <a:ext uri="{FF2B5EF4-FFF2-40B4-BE49-F238E27FC236}">
                <a16:creationId xmlns:a16="http://schemas.microsoft.com/office/drawing/2014/main" id="{D1A97D0A-9BFF-2894-2D7A-4355AF266D51}"/>
              </a:ext>
            </a:extLst>
          </p:cNvPr>
          <p:cNvSpPr txBox="1"/>
          <p:nvPr/>
        </p:nvSpPr>
        <p:spPr>
          <a:xfrm>
            <a:off x="479376" y="1094472"/>
            <a:ext cx="9001000" cy="369332"/>
          </a:xfrm>
          <a:prstGeom prst="rect">
            <a:avLst/>
          </a:prstGeom>
          <a:noFill/>
        </p:spPr>
        <p:txBody>
          <a:bodyPr wrap="square">
            <a:spAutoFit/>
          </a:bodyPr>
          <a:lstStyle/>
          <a:p>
            <a:pPr marL="1225296" lvl="8" indent="0" algn="r">
              <a:buNone/>
            </a:pPr>
            <a:r>
              <a:rPr lang="en-GB" dirty="0"/>
              <a:t>(Social Services and Well-being Act (Wales) 2014, Part 3, Section 24)</a:t>
            </a:r>
          </a:p>
        </p:txBody>
      </p:sp>
    </p:spTree>
    <p:extLst>
      <p:ext uri="{BB962C8B-B14F-4D97-AF65-F5344CB8AC3E}">
        <p14:creationId xmlns:p14="http://schemas.microsoft.com/office/powerpoint/2010/main" val="31820133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Wood human figure">
            <a:extLst>
              <a:ext uri="{FF2B5EF4-FFF2-40B4-BE49-F238E27FC236}">
                <a16:creationId xmlns:a16="http://schemas.microsoft.com/office/drawing/2014/main" id="{E1B7CE6B-4C78-D9EB-A9D9-B936597FB051}"/>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1985" r="52723" b="-1"/>
          <a:stretch/>
        </p:blipFill>
        <p:spPr>
          <a:xfrm>
            <a:off x="20" y="10"/>
            <a:ext cx="4653291" cy="6857990"/>
          </a:xfrm>
          <a:prstGeom prst="rect">
            <a:avLst/>
          </a:prstGeom>
        </p:spPr>
      </p:pic>
      <p:sp>
        <p:nvSpPr>
          <p:cNvPr id="3" name="Content Placeholder 2">
            <a:extLst>
              <a:ext uri="{FF2B5EF4-FFF2-40B4-BE49-F238E27FC236}">
                <a16:creationId xmlns:a16="http://schemas.microsoft.com/office/drawing/2014/main" id="{45BCE84A-08BB-4C12-9A4A-3B960DBB6735}"/>
              </a:ext>
            </a:extLst>
          </p:cNvPr>
          <p:cNvSpPr>
            <a:spLocks noGrp="1"/>
          </p:cNvSpPr>
          <p:nvPr>
            <p:ph idx="1"/>
          </p:nvPr>
        </p:nvSpPr>
        <p:spPr>
          <a:xfrm>
            <a:off x="5303912" y="332656"/>
            <a:ext cx="5884680" cy="5306680"/>
          </a:xfrm>
        </p:spPr>
        <p:txBody>
          <a:bodyPr>
            <a:normAutofit/>
          </a:bodyPr>
          <a:lstStyle/>
          <a:p>
            <a:r>
              <a:rPr lang="en-GB" sz="2400" dirty="0"/>
              <a:t>The Act is designed to ensure that:</a:t>
            </a:r>
          </a:p>
          <a:p>
            <a:endParaRPr lang="en-GB" sz="2400" b="1" dirty="0">
              <a:effectLst>
                <a:outerShdw blurRad="38100" dist="38100" dir="2700000" algn="tl">
                  <a:srgbClr val="000000">
                    <a:alpha val="43137"/>
                  </a:srgbClr>
                </a:outerShdw>
              </a:effectLst>
            </a:endParaRPr>
          </a:p>
          <a:p>
            <a:r>
              <a:rPr lang="en-GB" sz="2400" dirty="0"/>
              <a:t>People can ask for the help they need when they </a:t>
            </a:r>
            <a:br>
              <a:rPr lang="en-GB" sz="2400" dirty="0"/>
            </a:br>
            <a:r>
              <a:rPr lang="en-GB" sz="2400" dirty="0"/>
              <a:t>need it to prevent their situation getting worse</a:t>
            </a:r>
          </a:p>
          <a:p>
            <a:r>
              <a:rPr lang="en-GB" sz="2400" dirty="0"/>
              <a:t>Carers can access support to assist them in their </a:t>
            </a:r>
            <a:br>
              <a:rPr lang="en-GB" sz="2400" dirty="0"/>
            </a:br>
            <a:r>
              <a:rPr lang="en-GB" sz="2400" dirty="0"/>
              <a:t>caring roles and maintain their own well-being</a:t>
            </a:r>
            <a:endParaRPr lang="en-GB" b="1" dirty="0"/>
          </a:p>
          <a:p>
            <a:r>
              <a:rPr lang="en-GB" b="1" dirty="0"/>
              <a:t>Do you think this works in practice? </a:t>
            </a:r>
          </a:p>
          <a:p>
            <a:endParaRPr lang="en-GB" dirty="0"/>
          </a:p>
        </p:txBody>
      </p:sp>
    </p:spTree>
    <p:extLst>
      <p:ext uri="{BB962C8B-B14F-4D97-AF65-F5344CB8AC3E}">
        <p14:creationId xmlns:p14="http://schemas.microsoft.com/office/powerpoint/2010/main" val="395107138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E56457-8CC2-4F0F-A657-FB3C8D3CA637}"/>
              </a:ext>
            </a:extLst>
          </p:cNvPr>
          <p:cNvSpPr>
            <a:spLocks noGrp="1"/>
          </p:cNvSpPr>
          <p:nvPr>
            <p:ph type="ctrTitle"/>
          </p:nvPr>
        </p:nvSpPr>
        <p:spPr>
          <a:xfrm>
            <a:off x="1102282" y="3749041"/>
            <a:ext cx="10134678" cy="1635760"/>
          </a:xfrm>
        </p:spPr>
        <p:txBody>
          <a:bodyPr>
            <a:normAutofit/>
          </a:bodyPr>
          <a:lstStyle/>
          <a:p>
            <a:pPr algn="ctr"/>
            <a:r>
              <a:rPr lang="en-GB" sz="6800"/>
              <a:t>Measuring the mountain</a:t>
            </a:r>
          </a:p>
        </p:txBody>
      </p:sp>
      <p:sp>
        <p:nvSpPr>
          <p:cNvPr id="3" name="Subtitle 2">
            <a:extLst>
              <a:ext uri="{FF2B5EF4-FFF2-40B4-BE49-F238E27FC236}">
                <a16:creationId xmlns:a16="http://schemas.microsoft.com/office/drawing/2014/main" id="{9CE270A8-289F-4BE1-BB0A-00C7E1B75BB0}"/>
              </a:ext>
            </a:extLst>
          </p:cNvPr>
          <p:cNvSpPr>
            <a:spLocks noGrp="1"/>
          </p:cNvSpPr>
          <p:nvPr>
            <p:ph type="subTitle" idx="1"/>
          </p:nvPr>
        </p:nvSpPr>
        <p:spPr>
          <a:xfrm>
            <a:off x="1348701" y="5384801"/>
            <a:ext cx="9641840" cy="787399"/>
          </a:xfrm>
        </p:spPr>
        <p:txBody>
          <a:bodyPr>
            <a:normAutofit/>
          </a:bodyPr>
          <a:lstStyle/>
          <a:p>
            <a:pPr algn="ctr"/>
            <a:r>
              <a:rPr lang="en-GB" sz="1700" b="1" dirty="0" err="1">
                <a:solidFill>
                  <a:schemeClr val="tx1"/>
                </a:solidFill>
              </a:rPr>
              <a:t>Iredale</a:t>
            </a:r>
            <a:r>
              <a:rPr lang="en-GB" sz="1700" b="1" dirty="0">
                <a:solidFill>
                  <a:schemeClr val="tx1"/>
                </a:solidFill>
              </a:rPr>
              <a:t> and Cook (2020)</a:t>
            </a:r>
          </a:p>
          <a:p>
            <a:pPr algn="ctr"/>
            <a:r>
              <a:rPr lang="en-GB" sz="1700" b="1" dirty="0">
                <a:solidFill>
                  <a:schemeClr val="tx1"/>
                </a:solidFill>
              </a:rPr>
              <a:t>University of South Wales</a:t>
            </a:r>
          </a:p>
        </p:txBody>
      </p:sp>
      <p:pic>
        <p:nvPicPr>
          <p:cNvPr id="4" name="Picture 3">
            <a:extLst>
              <a:ext uri="{FF2B5EF4-FFF2-40B4-BE49-F238E27FC236}">
                <a16:creationId xmlns:a16="http://schemas.microsoft.com/office/drawing/2014/main" id="{2C4FE5CE-9197-4D8D-9270-7AB489D5DB16}"/>
              </a:ext>
            </a:extLst>
          </p:cNvPr>
          <p:cNvPicPr>
            <a:picLocks noChangeAspect="1"/>
          </p:cNvPicPr>
          <p:nvPr/>
        </p:nvPicPr>
        <p:blipFill>
          <a:blip r:embed="rId2"/>
          <a:stretch>
            <a:fillRect/>
          </a:stretch>
        </p:blipFill>
        <p:spPr>
          <a:xfrm>
            <a:off x="3208569" y="643467"/>
            <a:ext cx="5922104" cy="2841413"/>
          </a:xfrm>
          <a:prstGeom prst="rect">
            <a:avLst/>
          </a:prstGeom>
        </p:spPr>
      </p:pic>
    </p:spTree>
    <p:extLst>
      <p:ext uri="{BB962C8B-B14F-4D97-AF65-F5344CB8AC3E}">
        <p14:creationId xmlns:p14="http://schemas.microsoft.com/office/powerpoint/2010/main" val="129396732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C5EAF-39FB-4AF7-A0E7-3873DC1AB356}"/>
              </a:ext>
            </a:extLst>
          </p:cNvPr>
          <p:cNvSpPr>
            <a:spLocks noGrp="1"/>
          </p:cNvSpPr>
          <p:nvPr>
            <p:ph type="title"/>
          </p:nvPr>
        </p:nvSpPr>
        <p:spPr>
          <a:xfrm>
            <a:off x="609600" y="274638"/>
            <a:ext cx="10972800" cy="1143000"/>
          </a:xfrm>
        </p:spPr>
        <p:txBody>
          <a:bodyPr>
            <a:normAutofit/>
          </a:bodyPr>
          <a:lstStyle/>
          <a:p>
            <a:r>
              <a:rPr lang="en-GB" dirty="0"/>
              <a:t>Measuring the Mountain</a:t>
            </a:r>
          </a:p>
        </p:txBody>
      </p:sp>
      <p:sp>
        <p:nvSpPr>
          <p:cNvPr id="3" name="Content Placeholder 2">
            <a:extLst>
              <a:ext uri="{FF2B5EF4-FFF2-40B4-BE49-F238E27FC236}">
                <a16:creationId xmlns:a16="http://schemas.microsoft.com/office/drawing/2014/main" id="{F56A2B8A-9303-485F-AA1C-B35387916FD2}"/>
              </a:ext>
            </a:extLst>
          </p:cNvPr>
          <p:cNvSpPr>
            <a:spLocks noGrp="1"/>
          </p:cNvSpPr>
          <p:nvPr>
            <p:ph idx="1"/>
          </p:nvPr>
        </p:nvSpPr>
        <p:spPr>
          <a:xfrm>
            <a:off x="609600" y="1600201"/>
            <a:ext cx="10972800" cy="3917032"/>
          </a:xfrm>
        </p:spPr>
        <p:txBody>
          <a:bodyPr>
            <a:normAutofit fontScale="62500" lnSpcReduction="20000"/>
          </a:bodyPr>
          <a:lstStyle/>
          <a:p>
            <a:r>
              <a:rPr lang="en-GB" dirty="0"/>
              <a:t>Measuring the Mountain is a community-based action research project funded by Welsh Government </a:t>
            </a:r>
          </a:p>
          <a:p>
            <a:r>
              <a:rPr lang="en-GB" dirty="0"/>
              <a:t>It evaluated the early impact of the Social Services and Well-being (Wales) Act 2014.  </a:t>
            </a:r>
          </a:p>
          <a:p>
            <a:r>
              <a:rPr lang="en-GB" dirty="0"/>
              <a:t>Focused on the experiences of people who use care and support services and people who are unpaid carers</a:t>
            </a:r>
          </a:p>
          <a:p>
            <a:r>
              <a:rPr lang="en-GB" dirty="0"/>
              <a:t>Based on: 520 stories from 421 individuals across Wales. 68% were women, 40% were disabled and 46% had caring responsibilities; they were aged from 12 to 99 with 28% aged 65 and above.</a:t>
            </a:r>
          </a:p>
          <a:p>
            <a:r>
              <a:rPr lang="en-GB" dirty="0"/>
              <a:t>The focus was on lived experiences of social care in Wales and people were free to share whatever stood out to them.</a:t>
            </a:r>
          </a:p>
          <a:p>
            <a:r>
              <a:rPr lang="en-GB" dirty="0"/>
              <a:t>The project had two main components: </a:t>
            </a:r>
          </a:p>
          <a:p>
            <a:r>
              <a:rPr lang="en-GB" dirty="0"/>
              <a:t>story-gathering of lived experiences from around Wales </a:t>
            </a:r>
          </a:p>
          <a:p>
            <a:r>
              <a:rPr lang="en-GB" dirty="0"/>
              <a:t>a Citizens’ Jury on what really matters in social care</a:t>
            </a:r>
          </a:p>
          <a:p>
            <a:endParaRPr lang="en-GB" dirty="0"/>
          </a:p>
        </p:txBody>
      </p:sp>
      <p:sp>
        <p:nvSpPr>
          <p:cNvPr id="8" name="TextBox 7">
            <a:extLst>
              <a:ext uri="{FF2B5EF4-FFF2-40B4-BE49-F238E27FC236}">
                <a16:creationId xmlns:a16="http://schemas.microsoft.com/office/drawing/2014/main" id="{00B4F719-636D-FC85-EA2C-0E2DDDEF0DD7}"/>
              </a:ext>
            </a:extLst>
          </p:cNvPr>
          <p:cNvSpPr txBox="1"/>
          <p:nvPr/>
        </p:nvSpPr>
        <p:spPr>
          <a:xfrm>
            <a:off x="8400256" y="5257800"/>
            <a:ext cx="3562350" cy="369332"/>
          </a:xfrm>
          <a:prstGeom prst="rect">
            <a:avLst/>
          </a:prstGeom>
          <a:noFill/>
        </p:spPr>
        <p:txBody>
          <a:bodyPr wrap="square">
            <a:spAutoFit/>
          </a:bodyPr>
          <a:lstStyle/>
          <a:p>
            <a:pPr algn="r">
              <a:spcAft>
                <a:spcPts val="600"/>
              </a:spcAft>
            </a:pPr>
            <a:r>
              <a:rPr lang="en-GB" dirty="0"/>
              <a:t>Iredale and Cooke (2020)</a:t>
            </a:r>
          </a:p>
        </p:txBody>
      </p:sp>
    </p:spTree>
    <p:extLst>
      <p:ext uri="{BB962C8B-B14F-4D97-AF65-F5344CB8AC3E}">
        <p14:creationId xmlns:p14="http://schemas.microsoft.com/office/powerpoint/2010/main" val="130552374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BD63C33F-66B4-4EB7-9F76-452A63937A98}"/>
              </a:ext>
            </a:extLst>
          </p:cNvPr>
          <p:cNvPicPr>
            <a:picLocks noChangeAspect="1"/>
          </p:cNvPicPr>
          <p:nvPr/>
        </p:nvPicPr>
        <p:blipFill>
          <a:blip r:embed="rId2"/>
          <a:stretch>
            <a:fillRect/>
          </a:stretch>
        </p:blipFill>
        <p:spPr>
          <a:xfrm>
            <a:off x="3338323" y="69384"/>
            <a:ext cx="5515354" cy="5571066"/>
          </a:xfrm>
          <a:prstGeom prst="rect">
            <a:avLst/>
          </a:prstGeom>
        </p:spPr>
      </p:pic>
      <p:sp>
        <p:nvSpPr>
          <p:cNvPr id="7" name="TextBox 6">
            <a:extLst>
              <a:ext uri="{FF2B5EF4-FFF2-40B4-BE49-F238E27FC236}">
                <a16:creationId xmlns:a16="http://schemas.microsoft.com/office/drawing/2014/main" id="{B4B72E5E-B6D5-47E1-B60D-0564503E0F15}"/>
              </a:ext>
            </a:extLst>
          </p:cNvPr>
          <p:cNvSpPr txBox="1"/>
          <p:nvPr/>
        </p:nvSpPr>
        <p:spPr>
          <a:xfrm>
            <a:off x="4151784" y="5301208"/>
            <a:ext cx="3672408" cy="369332"/>
          </a:xfrm>
          <a:prstGeom prst="rect">
            <a:avLst/>
          </a:prstGeom>
          <a:noFill/>
        </p:spPr>
        <p:txBody>
          <a:bodyPr wrap="square">
            <a:spAutoFit/>
          </a:bodyPr>
          <a:lstStyle/>
          <a:p>
            <a:pPr algn="r"/>
            <a:r>
              <a:rPr lang="en-GB" dirty="0"/>
              <a:t>(Iredale and Cooke, 2020, p. 20)</a:t>
            </a:r>
          </a:p>
        </p:txBody>
      </p:sp>
    </p:spTree>
    <p:extLst>
      <p:ext uri="{BB962C8B-B14F-4D97-AF65-F5344CB8AC3E}">
        <p14:creationId xmlns:p14="http://schemas.microsoft.com/office/powerpoint/2010/main" val="394685949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8D2EC-1D98-45D2-8F05-CF9DB2F8641E}"/>
              </a:ext>
            </a:extLst>
          </p:cNvPr>
          <p:cNvSpPr>
            <a:spLocks noGrp="1"/>
          </p:cNvSpPr>
          <p:nvPr>
            <p:ph type="title"/>
          </p:nvPr>
        </p:nvSpPr>
        <p:spPr>
          <a:xfrm>
            <a:off x="609600" y="274638"/>
            <a:ext cx="10972800" cy="1143000"/>
          </a:xfrm>
        </p:spPr>
        <p:txBody>
          <a:bodyPr>
            <a:normAutofit/>
          </a:bodyPr>
          <a:lstStyle/>
          <a:p>
            <a:r>
              <a:rPr lang="en-GB" dirty="0"/>
              <a:t>Prevention</a:t>
            </a:r>
          </a:p>
        </p:txBody>
      </p:sp>
      <p:graphicFrame>
        <p:nvGraphicFramePr>
          <p:cNvPr id="7" name="Content Placeholder 6">
            <a:extLst>
              <a:ext uri="{FF2B5EF4-FFF2-40B4-BE49-F238E27FC236}">
                <a16:creationId xmlns:a16="http://schemas.microsoft.com/office/drawing/2014/main" id="{E97D911E-2A69-33E5-09A1-EFB867627DF1}"/>
              </a:ext>
            </a:extLst>
          </p:cNvPr>
          <p:cNvGraphicFramePr>
            <a:graphicFrameLocks noGrp="1"/>
          </p:cNvGraphicFramePr>
          <p:nvPr>
            <p:ph idx="1"/>
            <p:extLst>
              <p:ext uri="{D42A27DB-BD31-4B8C-83A1-F6EECF244321}">
                <p14:modId xmlns:p14="http://schemas.microsoft.com/office/powerpoint/2010/main" val="4167394130"/>
              </p:ext>
            </p:extLst>
          </p:nvPr>
        </p:nvGraphicFramePr>
        <p:xfrm>
          <a:off x="609600" y="1340768"/>
          <a:ext cx="109728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a:extLst>
              <a:ext uri="{FF2B5EF4-FFF2-40B4-BE49-F238E27FC236}">
                <a16:creationId xmlns:a16="http://schemas.microsoft.com/office/drawing/2014/main" id="{3A229294-EFA1-FCFF-B0F1-1B2049818A32}"/>
              </a:ext>
            </a:extLst>
          </p:cNvPr>
          <p:cNvSpPr txBox="1"/>
          <p:nvPr/>
        </p:nvSpPr>
        <p:spPr>
          <a:xfrm>
            <a:off x="8231560" y="5331897"/>
            <a:ext cx="3960440" cy="369332"/>
          </a:xfrm>
          <a:prstGeom prst="rect">
            <a:avLst/>
          </a:prstGeom>
          <a:noFill/>
        </p:spPr>
        <p:txBody>
          <a:bodyPr wrap="square">
            <a:spAutoFit/>
          </a:bodyPr>
          <a:lstStyle/>
          <a:p>
            <a:r>
              <a:rPr lang="en-GB" dirty="0"/>
              <a:t>(Iredale and Cooke, 2020, pp. 21-37)</a:t>
            </a:r>
          </a:p>
        </p:txBody>
      </p:sp>
    </p:spTree>
    <p:extLst>
      <p:ext uri="{BB962C8B-B14F-4D97-AF65-F5344CB8AC3E}">
        <p14:creationId xmlns:p14="http://schemas.microsoft.com/office/powerpoint/2010/main" val="11662124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2CD051-EFE4-4011-97DC-826D809C3864}"/>
              </a:ext>
            </a:extLst>
          </p:cNvPr>
          <p:cNvSpPr>
            <a:spLocks noGrp="1"/>
          </p:cNvSpPr>
          <p:nvPr>
            <p:ph type="title"/>
          </p:nvPr>
        </p:nvSpPr>
        <p:spPr>
          <a:xfrm>
            <a:off x="609600" y="274638"/>
            <a:ext cx="10972800" cy="1143000"/>
          </a:xfrm>
        </p:spPr>
        <p:txBody>
          <a:bodyPr>
            <a:normAutofit/>
          </a:bodyPr>
          <a:lstStyle/>
          <a:p>
            <a:r>
              <a:rPr lang="en-GB" dirty="0"/>
              <a:t>Voice and control</a:t>
            </a:r>
          </a:p>
        </p:txBody>
      </p:sp>
      <p:graphicFrame>
        <p:nvGraphicFramePr>
          <p:cNvPr id="7" name="Content Placeholder 6">
            <a:extLst>
              <a:ext uri="{FF2B5EF4-FFF2-40B4-BE49-F238E27FC236}">
                <a16:creationId xmlns:a16="http://schemas.microsoft.com/office/drawing/2014/main" id="{B0784977-D55B-1414-6EE4-6C40364F6087}"/>
              </a:ext>
            </a:extLst>
          </p:cNvPr>
          <p:cNvGraphicFramePr>
            <a:graphicFrameLocks noGrp="1"/>
          </p:cNvGraphicFramePr>
          <p:nvPr>
            <p:ph idx="1"/>
            <p:extLst>
              <p:ext uri="{D42A27DB-BD31-4B8C-83A1-F6EECF244321}">
                <p14:modId xmlns:p14="http://schemas.microsoft.com/office/powerpoint/2010/main" val="3773938483"/>
              </p:ext>
            </p:extLst>
          </p:nvPr>
        </p:nvGraphicFramePr>
        <p:xfrm>
          <a:off x="609600" y="1397300"/>
          <a:ext cx="109728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a:extLst>
              <a:ext uri="{FF2B5EF4-FFF2-40B4-BE49-F238E27FC236}">
                <a16:creationId xmlns:a16="http://schemas.microsoft.com/office/drawing/2014/main" id="{312DD3E5-362B-4076-3A5A-44A1F22A88B8}"/>
              </a:ext>
            </a:extLst>
          </p:cNvPr>
          <p:cNvSpPr txBox="1"/>
          <p:nvPr/>
        </p:nvSpPr>
        <p:spPr>
          <a:xfrm>
            <a:off x="7858125" y="5313663"/>
            <a:ext cx="4333875" cy="369332"/>
          </a:xfrm>
          <a:prstGeom prst="rect">
            <a:avLst/>
          </a:prstGeom>
          <a:noFill/>
        </p:spPr>
        <p:txBody>
          <a:bodyPr wrap="square">
            <a:spAutoFit/>
          </a:bodyPr>
          <a:lstStyle/>
          <a:p>
            <a:pPr algn="r"/>
            <a:r>
              <a:rPr lang="en-GB" dirty="0"/>
              <a:t>(Iredale and Cooke, 2020, pp. 39-57)</a:t>
            </a:r>
          </a:p>
        </p:txBody>
      </p:sp>
    </p:spTree>
    <p:extLst>
      <p:ext uri="{BB962C8B-B14F-4D97-AF65-F5344CB8AC3E}">
        <p14:creationId xmlns:p14="http://schemas.microsoft.com/office/powerpoint/2010/main" val="135808306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5681F0-6CA3-4D57-B95D-3E010114C79E}"/>
              </a:ext>
            </a:extLst>
          </p:cNvPr>
          <p:cNvSpPr>
            <a:spLocks noGrp="1"/>
          </p:cNvSpPr>
          <p:nvPr>
            <p:ph type="title"/>
          </p:nvPr>
        </p:nvSpPr>
        <p:spPr>
          <a:xfrm>
            <a:off x="609600" y="274638"/>
            <a:ext cx="10972800" cy="1143000"/>
          </a:xfrm>
        </p:spPr>
        <p:txBody>
          <a:bodyPr>
            <a:normAutofit/>
          </a:bodyPr>
          <a:lstStyle/>
          <a:p>
            <a:r>
              <a:rPr lang="en-GB" dirty="0"/>
              <a:t>Multi-agency working</a:t>
            </a:r>
          </a:p>
        </p:txBody>
      </p:sp>
      <p:graphicFrame>
        <p:nvGraphicFramePr>
          <p:cNvPr id="6" name="Content Placeholder 5">
            <a:extLst>
              <a:ext uri="{FF2B5EF4-FFF2-40B4-BE49-F238E27FC236}">
                <a16:creationId xmlns:a16="http://schemas.microsoft.com/office/drawing/2014/main" id="{F5E2BCE1-5A4E-8BB6-DF62-EA9419C11FD6}"/>
              </a:ext>
            </a:extLst>
          </p:cNvPr>
          <p:cNvGraphicFramePr>
            <a:graphicFrameLocks noGrp="1"/>
          </p:cNvGraphicFramePr>
          <p:nvPr>
            <p:ph idx="1"/>
            <p:extLst>
              <p:ext uri="{D42A27DB-BD31-4B8C-83A1-F6EECF244321}">
                <p14:modId xmlns:p14="http://schemas.microsoft.com/office/powerpoint/2010/main" val="1758622016"/>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a:extLst>
              <a:ext uri="{FF2B5EF4-FFF2-40B4-BE49-F238E27FC236}">
                <a16:creationId xmlns:a16="http://schemas.microsoft.com/office/drawing/2014/main" id="{73096305-52EE-764F-2872-4CDC1D533EF9}"/>
              </a:ext>
            </a:extLst>
          </p:cNvPr>
          <p:cNvSpPr txBox="1"/>
          <p:nvPr/>
        </p:nvSpPr>
        <p:spPr>
          <a:xfrm>
            <a:off x="7536160" y="5266988"/>
            <a:ext cx="4344253" cy="369332"/>
          </a:xfrm>
          <a:prstGeom prst="rect">
            <a:avLst/>
          </a:prstGeom>
          <a:noFill/>
        </p:spPr>
        <p:txBody>
          <a:bodyPr wrap="square">
            <a:spAutoFit/>
          </a:bodyPr>
          <a:lstStyle/>
          <a:p>
            <a:pPr algn="r"/>
            <a:r>
              <a:rPr lang="en-GB" dirty="0"/>
              <a:t>(Iredale and Cooke, 2020, pp. 58-66)</a:t>
            </a:r>
          </a:p>
        </p:txBody>
      </p:sp>
    </p:spTree>
    <p:extLst>
      <p:ext uri="{BB962C8B-B14F-4D97-AF65-F5344CB8AC3E}">
        <p14:creationId xmlns:p14="http://schemas.microsoft.com/office/powerpoint/2010/main" val="111197317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C766D5-57E7-44B1-B02D-17F61B3DFDFB}"/>
              </a:ext>
            </a:extLst>
          </p:cNvPr>
          <p:cNvSpPr>
            <a:spLocks noGrp="1"/>
          </p:cNvSpPr>
          <p:nvPr>
            <p:ph type="title"/>
          </p:nvPr>
        </p:nvSpPr>
        <p:spPr>
          <a:xfrm>
            <a:off x="609600" y="274638"/>
            <a:ext cx="10972800" cy="1143000"/>
          </a:xfrm>
        </p:spPr>
        <p:txBody>
          <a:bodyPr>
            <a:normAutofit/>
          </a:bodyPr>
          <a:lstStyle/>
          <a:p>
            <a:r>
              <a:rPr lang="en-GB" dirty="0"/>
              <a:t>Co-production</a:t>
            </a:r>
          </a:p>
        </p:txBody>
      </p:sp>
      <p:graphicFrame>
        <p:nvGraphicFramePr>
          <p:cNvPr id="6" name="Content Placeholder 5">
            <a:extLst>
              <a:ext uri="{FF2B5EF4-FFF2-40B4-BE49-F238E27FC236}">
                <a16:creationId xmlns:a16="http://schemas.microsoft.com/office/drawing/2014/main" id="{0A2EDE95-2EEA-7405-D200-59E53D4FDD04}"/>
              </a:ext>
            </a:extLst>
          </p:cNvPr>
          <p:cNvGraphicFramePr>
            <a:graphicFrameLocks noGrp="1"/>
          </p:cNvGraphicFramePr>
          <p:nvPr>
            <p:ph idx="1"/>
            <p:extLst>
              <p:ext uri="{D42A27DB-BD31-4B8C-83A1-F6EECF244321}">
                <p14:modId xmlns:p14="http://schemas.microsoft.com/office/powerpoint/2010/main" val="4073982128"/>
              </p:ext>
            </p:extLst>
          </p:nvPr>
        </p:nvGraphicFramePr>
        <p:xfrm>
          <a:off x="609600" y="1268760"/>
          <a:ext cx="109728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a:extLst>
              <a:ext uri="{FF2B5EF4-FFF2-40B4-BE49-F238E27FC236}">
                <a16:creationId xmlns:a16="http://schemas.microsoft.com/office/drawing/2014/main" id="{5D531658-E8FE-B401-C628-842BACC847E0}"/>
              </a:ext>
            </a:extLst>
          </p:cNvPr>
          <p:cNvSpPr txBox="1"/>
          <p:nvPr/>
        </p:nvSpPr>
        <p:spPr>
          <a:xfrm>
            <a:off x="7765007" y="5329793"/>
            <a:ext cx="4426993" cy="369332"/>
          </a:xfrm>
          <a:prstGeom prst="rect">
            <a:avLst/>
          </a:prstGeom>
          <a:noFill/>
        </p:spPr>
        <p:txBody>
          <a:bodyPr wrap="square">
            <a:spAutoFit/>
          </a:bodyPr>
          <a:lstStyle/>
          <a:p>
            <a:pPr algn="r"/>
            <a:r>
              <a:rPr lang="en-GB" dirty="0"/>
              <a:t>(Iredale and Cooke, 2020, pp. 68-79)</a:t>
            </a:r>
          </a:p>
        </p:txBody>
      </p:sp>
    </p:spTree>
    <p:extLst>
      <p:ext uri="{BB962C8B-B14F-4D97-AF65-F5344CB8AC3E}">
        <p14:creationId xmlns:p14="http://schemas.microsoft.com/office/powerpoint/2010/main" val="255739696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78A8F-CC65-4D3B-B634-A0BCD3909A04}"/>
              </a:ext>
            </a:extLst>
          </p:cNvPr>
          <p:cNvSpPr>
            <a:spLocks noGrp="1"/>
          </p:cNvSpPr>
          <p:nvPr>
            <p:ph type="title"/>
          </p:nvPr>
        </p:nvSpPr>
        <p:spPr>
          <a:xfrm>
            <a:off x="609600" y="274638"/>
            <a:ext cx="10972800" cy="1143000"/>
          </a:xfrm>
        </p:spPr>
        <p:txBody>
          <a:bodyPr>
            <a:normAutofit/>
          </a:bodyPr>
          <a:lstStyle/>
          <a:p>
            <a:r>
              <a:rPr lang="en-GB" dirty="0"/>
              <a:t>Wellbeing</a:t>
            </a:r>
          </a:p>
        </p:txBody>
      </p:sp>
      <p:graphicFrame>
        <p:nvGraphicFramePr>
          <p:cNvPr id="6" name="Content Placeholder 5">
            <a:extLst>
              <a:ext uri="{FF2B5EF4-FFF2-40B4-BE49-F238E27FC236}">
                <a16:creationId xmlns:a16="http://schemas.microsoft.com/office/drawing/2014/main" id="{FBB09140-F7A8-332C-B456-6E585C3EEBC7}"/>
              </a:ext>
            </a:extLst>
          </p:cNvPr>
          <p:cNvGraphicFramePr>
            <a:graphicFrameLocks noGrp="1"/>
          </p:cNvGraphicFramePr>
          <p:nvPr>
            <p:ph idx="1"/>
            <p:extLst>
              <p:ext uri="{D42A27DB-BD31-4B8C-83A1-F6EECF244321}">
                <p14:modId xmlns:p14="http://schemas.microsoft.com/office/powerpoint/2010/main" val="3603212919"/>
              </p:ext>
            </p:extLst>
          </p:nvPr>
        </p:nvGraphicFramePr>
        <p:xfrm>
          <a:off x="436476" y="1556792"/>
          <a:ext cx="11564180" cy="37444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a:extLst>
              <a:ext uri="{FF2B5EF4-FFF2-40B4-BE49-F238E27FC236}">
                <a16:creationId xmlns:a16="http://schemas.microsoft.com/office/drawing/2014/main" id="{5A624013-EFE0-4E29-5DDF-9754AE8DBACD}"/>
              </a:ext>
            </a:extLst>
          </p:cNvPr>
          <p:cNvSpPr txBox="1"/>
          <p:nvPr/>
        </p:nvSpPr>
        <p:spPr>
          <a:xfrm>
            <a:off x="7896200" y="5301208"/>
            <a:ext cx="4211045" cy="369332"/>
          </a:xfrm>
          <a:prstGeom prst="rect">
            <a:avLst/>
          </a:prstGeom>
          <a:noFill/>
        </p:spPr>
        <p:txBody>
          <a:bodyPr wrap="square">
            <a:spAutoFit/>
          </a:bodyPr>
          <a:lstStyle/>
          <a:p>
            <a:pPr algn="r"/>
            <a:r>
              <a:rPr lang="en-GB" dirty="0"/>
              <a:t>(Iredale and Cooke, 2020, pp. 80-90)</a:t>
            </a:r>
          </a:p>
        </p:txBody>
      </p:sp>
    </p:spTree>
    <p:extLst>
      <p:ext uri="{BB962C8B-B14F-4D97-AF65-F5344CB8AC3E}">
        <p14:creationId xmlns:p14="http://schemas.microsoft.com/office/powerpoint/2010/main" val="104654396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367A6-796D-47D7-B6BA-2D71B357ACD8}"/>
              </a:ext>
            </a:extLst>
          </p:cNvPr>
          <p:cNvSpPr>
            <a:spLocks noGrp="1"/>
          </p:cNvSpPr>
          <p:nvPr>
            <p:ph type="title"/>
          </p:nvPr>
        </p:nvSpPr>
        <p:spPr>
          <a:xfrm>
            <a:off x="609600" y="274638"/>
            <a:ext cx="10972800" cy="1143000"/>
          </a:xfrm>
        </p:spPr>
        <p:txBody>
          <a:bodyPr anchor="ctr">
            <a:normAutofit/>
          </a:bodyPr>
          <a:lstStyle/>
          <a:p>
            <a:r>
              <a:rPr lang="en-GB" dirty="0"/>
              <a:t>Some criticism</a:t>
            </a:r>
          </a:p>
        </p:txBody>
      </p:sp>
      <p:sp>
        <p:nvSpPr>
          <p:cNvPr id="3" name="Content Placeholder 2">
            <a:extLst>
              <a:ext uri="{FF2B5EF4-FFF2-40B4-BE49-F238E27FC236}">
                <a16:creationId xmlns:a16="http://schemas.microsoft.com/office/drawing/2014/main" id="{41BCB82D-84C8-45AC-B2E7-61F3A5781EBB}"/>
              </a:ext>
            </a:extLst>
          </p:cNvPr>
          <p:cNvSpPr>
            <a:spLocks noGrp="1"/>
          </p:cNvSpPr>
          <p:nvPr>
            <p:ph sz="half" idx="1"/>
          </p:nvPr>
        </p:nvSpPr>
        <p:spPr>
          <a:xfrm>
            <a:off x="609600" y="1600201"/>
            <a:ext cx="5384800" cy="3989040"/>
          </a:xfrm>
        </p:spPr>
        <p:txBody>
          <a:bodyPr>
            <a:normAutofit/>
          </a:bodyPr>
          <a:lstStyle/>
          <a:p>
            <a:pPr>
              <a:lnSpc>
                <a:spcPct val="90000"/>
              </a:lnSpc>
            </a:pPr>
            <a:r>
              <a:rPr lang="en-GB" sz="2600"/>
              <a:t>Take into consideration what we learned about health inequalities</a:t>
            </a:r>
          </a:p>
          <a:p>
            <a:pPr lvl="1">
              <a:lnSpc>
                <a:spcPct val="90000"/>
              </a:lnSpc>
            </a:pPr>
            <a:r>
              <a:rPr lang="en-GB" sz="2600"/>
              <a:t> The words: </a:t>
            </a:r>
          </a:p>
          <a:p>
            <a:pPr lvl="2">
              <a:lnSpc>
                <a:spcPct val="90000"/>
              </a:lnSpc>
            </a:pPr>
            <a:r>
              <a:rPr lang="en-GB" sz="2600"/>
              <a:t>‘deprivation’ </a:t>
            </a:r>
          </a:p>
          <a:p>
            <a:pPr lvl="2">
              <a:lnSpc>
                <a:spcPct val="90000"/>
              </a:lnSpc>
            </a:pPr>
            <a:r>
              <a:rPr lang="en-GB" sz="2600"/>
              <a:t>‘poverty’ </a:t>
            </a:r>
          </a:p>
          <a:p>
            <a:pPr lvl="2">
              <a:lnSpc>
                <a:spcPct val="90000"/>
              </a:lnSpc>
            </a:pPr>
            <a:r>
              <a:rPr lang="en-GB" sz="2600"/>
              <a:t>‘inequality’ </a:t>
            </a:r>
          </a:p>
          <a:p>
            <a:pPr lvl="2">
              <a:lnSpc>
                <a:spcPct val="90000"/>
              </a:lnSpc>
            </a:pPr>
            <a:r>
              <a:rPr lang="en-GB" sz="2600"/>
              <a:t>‘inequity’ </a:t>
            </a:r>
          </a:p>
          <a:p>
            <a:pPr lvl="2">
              <a:lnSpc>
                <a:spcPct val="90000"/>
              </a:lnSpc>
            </a:pPr>
            <a:r>
              <a:rPr lang="en-GB" sz="2600"/>
              <a:t>‘austerity’ </a:t>
            </a:r>
          </a:p>
          <a:p>
            <a:pPr>
              <a:lnSpc>
                <a:spcPct val="90000"/>
              </a:lnSpc>
            </a:pPr>
            <a:r>
              <a:rPr lang="en-GB" sz="2600"/>
              <a:t>are missing from the act… </a:t>
            </a:r>
          </a:p>
        </p:txBody>
      </p:sp>
      <p:pic>
        <p:nvPicPr>
          <p:cNvPr id="6" name="Picture 2" descr="Lets Talk Images – Browse 7,135 Stock Photos, Vectors, and Video | Adobe  Stock">
            <a:extLst>
              <a:ext uri="{FF2B5EF4-FFF2-40B4-BE49-F238E27FC236}">
                <a16:creationId xmlns:a16="http://schemas.microsoft.com/office/drawing/2014/main" id="{1BC3AEA2-B452-7FB8-5431-E63315CDF5A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197600" y="1797544"/>
            <a:ext cx="5384800" cy="3594354"/>
          </a:xfrm>
          <a:prstGeom prst="rect">
            <a:avLst/>
          </a:prstGeom>
          <a:solidFill>
            <a:srgbClr val="FFFFFF"/>
          </a:solidFill>
        </p:spPr>
      </p:pic>
    </p:spTree>
    <p:extLst>
      <p:ext uri="{BB962C8B-B14F-4D97-AF65-F5344CB8AC3E}">
        <p14:creationId xmlns:p14="http://schemas.microsoft.com/office/powerpoint/2010/main" val="285913066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85433D-E634-EDEC-226C-F7D358EE139B}"/>
              </a:ext>
            </a:extLst>
          </p:cNvPr>
          <p:cNvSpPr>
            <a:spLocks noGrp="1"/>
          </p:cNvSpPr>
          <p:nvPr>
            <p:ph type="title"/>
          </p:nvPr>
        </p:nvSpPr>
        <p:spPr>
          <a:xfrm>
            <a:off x="609600" y="274638"/>
            <a:ext cx="10972800" cy="1143000"/>
          </a:xfrm>
        </p:spPr>
        <p:txBody>
          <a:bodyPr anchor="ctr">
            <a:normAutofit/>
          </a:bodyPr>
          <a:lstStyle/>
          <a:p>
            <a:r>
              <a:rPr lang="en-GB" dirty="0"/>
              <a:t>Questions</a:t>
            </a:r>
          </a:p>
        </p:txBody>
      </p:sp>
      <p:pic>
        <p:nvPicPr>
          <p:cNvPr id="6" name="Picture 5" descr="Yellow question mark">
            <a:extLst>
              <a:ext uri="{FF2B5EF4-FFF2-40B4-BE49-F238E27FC236}">
                <a16:creationId xmlns:a16="http://schemas.microsoft.com/office/drawing/2014/main" id="{95DDDB67-7641-F88A-D4B7-3FC50E4FDA38}"/>
              </a:ext>
            </a:extLst>
          </p:cNvPr>
          <p:cNvPicPr>
            <a:picLocks noChangeAspect="1"/>
          </p:cNvPicPr>
          <p:nvPr/>
        </p:nvPicPr>
        <p:blipFill rotWithShape="1">
          <a:blip r:embed="rId2"/>
          <a:srcRect t="11844" b="28659"/>
          <a:stretch/>
        </p:blipFill>
        <p:spPr>
          <a:xfrm>
            <a:off x="609600" y="1600201"/>
            <a:ext cx="10972800" cy="3917032"/>
          </a:xfrm>
          <a:prstGeom prst="rect">
            <a:avLst/>
          </a:prstGeom>
          <a:noFill/>
        </p:spPr>
      </p:pic>
    </p:spTree>
    <p:extLst>
      <p:ext uri="{BB962C8B-B14F-4D97-AF65-F5344CB8AC3E}">
        <p14:creationId xmlns:p14="http://schemas.microsoft.com/office/powerpoint/2010/main" val="87852240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199189-8E9F-4DE2-9AFC-ECE20F852C5B}"/>
              </a:ext>
            </a:extLst>
          </p:cNvPr>
          <p:cNvSpPr>
            <a:spLocks noGrp="1"/>
          </p:cNvSpPr>
          <p:nvPr>
            <p:ph type="title"/>
          </p:nvPr>
        </p:nvSpPr>
        <p:spPr>
          <a:xfrm>
            <a:off x="609600" y="274638"/>
            <a:ext cx="10972800" cy="1143000"/>
          </a:xfrm>
        </p:spPr>
        <p:txBody>
          <a:bodyPr>
            <a:normAutofit/>
          </a:bodyPr>
          <a:lstStyle/>
          <a:p>
            <a:r>
              <a:rPr lang="en-GB" dirty="0"/>
              <a:t>References </a:t>
            </a:r>
          </a:p>
        </p:txBody>
      </p:sp>
      <p:sp>
        <p:nvSpPr>
          <p:cNvPr id="3" name="Content Placeholder 2">
            <a:extLst>
              <a:ext uri="{FF2B5EF4-FFF2-40B4-BE49-F238E27FC236}">
                <a16:creationId xmlns:a16="http://schemas.microsoft.com/office/drawing/2014/main" id="{3BBD6104-167C-4AEB-A324-A3C0E48FDDFF}"/>
              </a:ext>
            </a:extLst>
          </p:cNvPr>
          <p:cNvSpPr>
            <a:spLocks noGrp="1"/>
          </p:cNvSpPr>
          <p:nvPr>
            <p:ph idx="1"/>
          </p:nvPr>
        </p:nvSpPr>
        <p:spPr>
          <a:xfrm>
            <a:off x="609600" y="1600201"/>
            <a:ext cx="10972800" cy="3917032"/>
          </a:xfrm>
        </p:spPr>
        <p:txBody>
          <a:bodyPr>
            <a:normAutofit fontScale="47500" lnSpcReduction="20000"/>
          </a:bodyPr>
          <a:lstStyle/>
          <a:p>
            <a:endParaRPr lang="en-GB" dirty="0"/>
          </a:p>
          <a:p>
            <a:endParaRPr lang="en-GB" dirty="0"/>
          </a:p>
          <a:p>
            <a:r>
              <a:rPr lang="en-GB" dirty="0"/>
              <a:t>Care Council Wales (2017) SOCIAL SERVICES AND WELL-BEING (WALES) ACT 2014: The main principles underpinning the Act: voice and control, prevention and early intervention, well-being, co-production and multi agency. Available at: </a:t>
            </a:r>
            <a:r>
              <a:rPr lang="en-GB" dirty="0">
                <a:hlinkClick r:id="rId2">
                  <a:extLst>
                    <a:ext uri="{A12FA001-AC4F-418D-AE19-62706E023703}">
                      <ahyp:hlinkClr xmlns:ahyp="http://schemas.microsoft.com/office/drawing/2018/hyperlinkcolor" val="tx"/>
                    </a:ext>
                  </a:extLst>
                </a:hlinkClick>
              </a:rPr>
              <a:t>https://socialcare.wales/cms_assets/hub-downloads/Principles-Resource-Guide_March-17.pdf</a:t>
            </a:r>
            <a:r>
              <a:rPr lang="en-GB" dirty="0"/>
              <a:t>  (Accessed 8th February 2021)</a:t>
            </a:r>
          </a:p>
          <a:p>
            <a:r>
              <a:rPr lang="en-GB" dirty="0"/>
              <a:t>Equality Act (2010) Available at: </a:t>
            </a:r>
            <a:r>
              <a:rPr lang="en-GB" dirty="0">
                <a:hlinkClick r:id="rId3">
                  <a:extLst>
                    <a:ext uri="{A12FA001-AC4F-418D-AE19-62706E023703}">
                      <ahyp:hlinkClr xmlns:ahyp="http://schemas.microsoft.com/office/drawing/2018/hyperlinkcolor" val="tx"/>
                    </a:ext>
                  </a:extLst>
                </a:hlinkClick>
              </a:rPr>
              <a:t>https://www.legislation.gov.uk/ukpga/2010/15/contents</a:t>
            </a:r>
            <a:r>
              <a:rPr lang="en-GB" dirty="0"/>
              <a:t> (Accessed 8th February 2021)</a:t>
            </a:r>
          </a:p>
          <a:p>
            <a:r>
              <a:rPr lang="en-GB" dirty="0"/>
              <a:t>Iredale, R. and Cooke, K. (2020) Understanding what matters in social care: experiences of care and support services and being an unpaid carer in Wales. Available at:  </a:t>
            </a:r>
            <a:r>
              <a:rPr lang="en-GB" dirty="0">
                <a:hlinkClick r:id="rId4">
                  <a:extLst>
                    <a:ext uri="{A12FA001-AC4F-418D-AE19-62706E023703}">
                      <ahyp:hlinkClr xmlns:ahyp="http://schemas.microsoft.com/office/drawing/2018/hyperlinkcolor" val="tx"/>
                    </a:ext>
                  </a:extLst>
                </a:hlinkClick>
              </a:rPr>
              <a:t>http://mtm.wales/ckfinder/userfiles/files/Measuring%20the%20Mountain%20Story%20Gathering%20FINAL%20REPORT%202020.pdf</a:t>
            </a:r>
            <a:r>
              <a:rPr lang="en-GB" dirty="0"/>
              <a:t>  (Accessed 8th February 2021)</a:t>
            </a:r>
          </a:p>
          <a:p>
            <a:r>
              <a:rPr lang="en-GB" dirty="0"/>
              <a:t>Social Care Wales (2017) Learning resources: Social Services and Well-being (Wales) Act 2014. Available at: </a:t>
            </a:r>
            <a:r>
              <a:rPr lang="en-GB" dirty="0">
                <a:hlinkClick r:id="rId5">
                  <a:extLst>
                    <a:ext uri="{A12FA001-AC4F-418D-AE19-62706E023703}">
                      <ahyp:hlinkClr xmlns:ahyp="http://schemas.microsoft.com/office/drawing/2018/hyperlinkcolor" val="tx"/>
                    </a:ext>
                  </a:extLst>
                </a:hlinkClick>
              </a:rPr>
              <a:t>https://socialcare.wales/hub/resources</a:t>
            </a:r>
            <a:r>
              <a:rPr lang="en-GB" dirty="0"/>
              <a:t> (Accessed 8th February 2021)</a:t>
            </a:r>
          </a:p>
          <a:p>
            <a:r>
              <a:rPr lang="en-GB" dirty="0"/>
              <a:t>Welsh Government (2015) Social Services and Well-being (Wales) Act 2014: The Essentials. Available at: </a:t>
            </a:r>
            <a:r>
              <a:rPr lang="en-GB" dirty="0">
                <a:hlinkClick r:id="rId6">
                  <a:extLst>
                    <a:ext uri="{A12FA001-AC4F-418D-AE19-62706E023703}">
                      <ahyp:hlinkClr xmlns:ahyp="http://schemas.microsoft.com/office/drawing/2018/hyperlinkcolor" val="tx"/>
                    </a:ext>
                  </a:extLst>
                </a:hlinkClick>
              </a:rPr>
              <a:t>social-services-and-well-being-wales-act-2014-the-essentials.pdf (</a:t>
            </a:r>
            <a:r>
              <a:rPr lang="en-GB" dirty="0" err="1">
                <a:hlinkClick r:id="rId6">
                  <a:extLst>
                    <a:ext uri="{A12FA001-AC4F-418D-AE19-62706E023703}">
                      <ahyp:hlinkClr xmlns:ahyp="http://schemas.microsoft.com/office/drawing/2018/hyperlinkcolor" val="tx"/>
                    </a:ext>
                  </a:extLst>
                </a:hlinkClick>
              </a:rPr>
              <a:t>gov.wales</a:t>
            </a:r>
            <a:r>
              <a:rPr lang="en-GB" dirty="0">
                <a:hlinkClick r:id="rId6">
                  <a:extLst>
                    <a:ext uri="{A12FA001-AC4F-418D-AE19-62706E023703}">
                      <ahyp:hlinkClr xmlns:ahyp="http://schemas.microsoft.com/office/drawing/2018/hyperlinkcolor" val="tx"/>
                    </a:ext>
                  </a:extLst>
                </a:hlinkClick>
              </a:rPr>
              <a:t>)</a:t>
            </a:r>
            <a:r>
              <a:rPr lang="en-GB" dirty="0"/>
              <a:t> (Accessed 8th February 2021)</a:t>
            </a:r>
          </a:p>
        </p:txBody>
      </p:sp>
    </p:spTree>
    <p:extLst>
      <p:ext uri="{BB962C8B-B14F-4D97-AF65-F5344CB8AC3E}">
        <p14:creationId xmlns:p14="http://schemas.microsoft.com/office/powerpoint/2010/main" val="405557370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UWTSD PPT Template (better corporate)</Template>
  <TotalTime>20</TotalTime>
  <Words>3480</Words>
  <Application>Microsoft Office PowerPoint</Application>
  <PresentationFormat>Widescreen</PresentationFormat>
  <Paragraphs>310</Paragraphs>
  <Slides>40</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40</vt:i4>
      </vt:variant>
    </vt:vector>
  </HeadingPairs>
  <TitlesOfParts>
    <vt:vector size="47" baseType="lpstr">
      <vt:lpstr>Myriad Pro</vt:lpstr>
      <vt:lpstr>Arial</vt:lpstr>
      <vt:lpstr>Calibri</vt:lpstr>
      <vt:lpstr>Century Schoolbook</vt:lpstr>
      <vt:lpstr>Courier New</vt:lpstr>
      <vt:lpstr>Speak Pro</vt:lpstr>
      <vt:lpstr>20140311PresentationUWTSDTemplate</vt:lpstr>
      <vt:lpstr>ECAY5005: Health and Social Care: Disability and Wellbeing </vt:lpstr>
      <vt:lpstr>PowerPoint Presentation</vt:lpstr>
      <vt:lpstr>What is an ‘Act’?</vt:lpstr>
      <vt:lpstr>PowerPoint Presentation</vt:lpstr>
      <vt:lpstr>History of the Act</vt:lpstr>
      <vt:lpstr>History of the Act</vt:lpstr>
      <vt:lpstr>Summary (Welsh Government, 2015)</vt:lpstr>
      <vt:lpstr>PowerPoint Presentation</vt:lpstr>
      <vt:lpstr>The Act emphasises: </vt:lpstr>
      <vt:lpstr>PowerPoint Presentation</vt:lpstr>
      <vt:lpstr>Key ideas of the act</vt:lpstr>
      <vt:lpstr>Defining ‘well-being’</vt:lpstr>
      <vt:lpstr>‘Well-being’</vt:lpstr>
      <vt:lpstr>Wellbeing: An alternative definition </vt:lpstr>
      <vt:lpstr>Wellbeing (section 5)  Requires any person exercising functions under the Act to: </vt:lpstr>
      <vt:lpstr>PowerPoint Presentation</vt:lpstr>
      <vt:lpstr>Voice and Control </vt:lpstr>
      <vt:lpstr>TASK/Discussion</vt:lpstr>
      <vt:lpstr>Prevention</vt:lpstr>
      <vt:lpstr>PowerPoint Presentation</vt:lpstr>
      <vt:lpstr>What is the Act trying to achieve: prevention (Social Care Wales, 2017)</vt:lpstr>
      <vt:lpstr>Co-operation and Partnership</vt:lpstr>
      <vt:lpstr>Co-production:  practitioners and people work together as equal partners to plan and deliver care and support. </vt:lpstr>
      <vt:lpstr>Multi-Agency Working</vt:lpstr>
      <vt:lpstr>Disability and the Social Services and Well-being Act (Wales) 2014</vt:lpstr>
      <vt:lpstr>Definition of disability used in the Act</vt:lpstr>
      <vt:lpstr>Disability and prevention</vt:lpstr>
      <vt:lpstr>Carers of disabled people</vt:lpstr>
      <vt:lpstr>PowerPoint Presentation</vt:lpstr>
      <vt:lpstr>Measuring the mountain</vt:lpstr>
      <vt:lpstr>Measuring the Mountain</vt:lpstr>
      <vt:lpstr>PowerPoint Presentation</vt:lpstr>
      <vt:lpstr>Prevention</vt:lpstr>
      <vt:lpstr>Voice and control</vt:lpstr>
      <vt:lpstr>Multi-agency working</vt:lpstr>
      <vt:lpstr>Co-production</vt:lpstr>
      <vt:lpstr>Wellbeing</vt:lpstr>
      <vt:lpstr>Some criticism</vt:lpstr>
      <vt:lpstr>Questions</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ECAY5005: Health and Social Care: Disability and Wellbeing </dc:title>
  <dc:creator>Laura Jenkins (IEH)</dc:creator>
  <cp:lastModifiedBy>Laura Jenkins (IEH)</cp:lastModifiedBy>
  <cp:revision>1</cp:revision>
  <dcterms:created xsi:type="dcterms:W3CDTF">2023-12-15T14:06:28Z</dcterms:created>
  <dcterms:modified xsi:type="dcterms:W3CDTF">2024-01-15T14:58:05Z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