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61" r:id="rId2"/>
    <p:sldId id="257" r:id="rId3"/>
    <p:sldId id="258" r:id="rId4"/>
    <p:sldId id="256" r:id="rId5"/>
    <p:sldId id="262" r:id="rId6"/>
    <p:sldId id="263" r:id="rId7"/>
    <p:sldId id="259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3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6071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217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46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751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304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77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840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266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072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222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745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83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galleries.org/art-and-artists/glossary-terms/monoprint-0#:~:text=A%20monoprint%20is%20a%20form,painting%20than%20other%20print%20processes.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Cloudy oil paint art">
            <a:extLst>
              <a:ext uri="{FF2B5EF4-FFF2-40B4-BE49-F238E27FC236}">
                <a16:creationId xmlns:a16="http://schemas.microsoft.com/office/drawing/2014/main" id="{B99A9821-E4E2-EDE8-EE9A-EA66FE938A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3DAEC-30E0-1360-DD89-70DBC8B71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9488" y="1122363"/>
            <a:ext cx="4542472" cy="3204134"/>
          </a:xfrm>
        </p:spPr>
        <p:txBody>
          <a:bodyPr anchor="b">
            <a:normAutofit/>
          </a:bodyPr>
          <a:lstStyle/>
          <a:p>
            <a:r>
              <a:rPr lang="en-GB" sz="4800" dirty="0"/>
              <a:t>Monoprinting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2B9B6-E095-BD8F-DE95-BFD17673F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en-GB" sz="2000" dirty="0"/>
              <a:t>An introduction to </a:t>
            </a:r>
            <a:r>
              <a:rPr lang="en-GB" sz="2000" dirty="0" err="1"/>
              <a:t>monoprinting</a:t>
            </a:r>
            <a:endParaRPr lang="en-GB" sz="2000" dirty="0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7995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7F3C46-AB0E-D86B-755E-906C442B537E}"/>
              </a:ext>
            </a:extLst>
          </p:cNvPr>
          <p:cNvSpPr txBox="1"/>
          <p:nvPr/>
        </p:nvSpPr>
        <p:spPr>
          <a:xfrm>
            <a:off x="7898621" y="3842724"/>
            <a:ext cx="3894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Galleries of Scotland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AA26A93-579C-5465-19B4-4DA587D1A6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51" y="175377"/>
            <a:ext cx="6744581" cy="66826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14DF059-EC83-5433-6563-834C461B6C46}"/>
              </a:ext>
            </a:extLst>
          </p:cNvPr>
          <p:cNvSpPr txBox="1"/>
          <p:nvPr/>
        </p:nvSpPr>
        <p:spPr>
          <a:xfrm>
            <a:off x="6579381" y="5405515"/>
            <a:ext cx="60950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Monoprint | National Galleries of Scotland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568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4774" y="699565"/>
            <a:ext cx="3553132" cy="5156200"/>
            <a:chOff x="7807230" y="2012810"/>
            <a:chExt cx="3251252" cy="345986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DFD9AAB-66E9-9363-69B8-2F5B1CCAB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568" y="1137969"/>
            <a:ext cx="3209544" cy="4279392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19434" y="699565"/>
            <a:ext cx="3553132" cy="5156200"/>
            <a:chOff x="7807230" y="2012810"/>
            <a:chExt cx="3251252" cy="345986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6A3C453-A4D2-2487-8ECB-74B7F819C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333" y="1137969"/>
            <a:ext cx="3209544" cy="4279392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4093" y="699565"/>
            <a:ext cx="3553132" cy="5156200"/>
            <a:chOff x="7807230" y="2012810"/>
            <a:chExt cx="3251252" cy="3459865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F6973A6-D2AE-8E79-28F2-1738EF70D8EC}"/>
              </a:ext>
            </a:extLst>
          </p:cNvPr>
          <p:cNvSpPr txBox="1"/>
          <p:nvPr/>
        </p:nvSpPr>
        <p:spPr>
          <a:xfrm>
            <a:off x="8265319" y="914400"/>
            <a:ext cx="322011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Intentions</a:t>
            </a:r>
          </a:p>
          <a:p>
            <a:endParaRPr lang="en-GB" dirty="0"/>
          </a:p>
          <a:p>
            <a:r>
              <a:rPr lang="en-GB" dirty="0"/>
              <a:t>By the end of this session you will;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Understand how to create a monoprint</a:t>
            </a:r>
          </a:p>
          <a:p>
            <a:pPr marL="285750" indent="-285750">
              <a:buFontTx/>
              <a:buChar char="-"/>
            </a:pPr>
            <a:r>
              <a:rPr lang="en-GB" dirty="0"/>
              <a:t>Be able to create tone within your monoprint using a range of marks and tools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 how you could develop monoprints to refine work</a:t>
            </a:r>
          </a:p>
        </p:txBody>
      </p:sp>
    </p:spTree>
    <p:extLst>
      <p:ext uri="{BB962C8B-B14F-4D97-AF65-F5344CB8AC3E}">
        <p14:creationId xmlns:p14="http://schemas.microsoft.com/office/powerpoint/2010/main" val="2798601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28E3505-36F5-47A9-A188-7C60ACBB9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Cloudy oil paint art">
            <a:extLst>
              <a:ext uri="{FF2B5EF4-FFF2-40B4-BE49-F238E27FC236}">
                <a16:creationId xmlns:a16="http://schemas.microsoft.com/office/drawing/2014/main" id="{B99A9821-E4E2-EDE8-EE9A-EA66FE938A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1756" b="-1"/>
          <a:stretch/>
        </p:blipFill>
        <p:spPr>
          <a:xfrm>
            <a:off x="3143213" y="10"/>
            <a:ext cx="4956582" cy="6857990"/>
          </a:xfrm>
          <a:custGeom>
            <a:avLst/>
            <a:gdLst/>
            <a:ahLst/>
            <a:cxnLst/>
            <a:rect l="l" t="t" r="r" b="b"/>
            <a:pathLst>
              <a:path w="4956582" h="6858000">
                <a:moveTo>
                  <a:pt x="0" y="0"/>
                </a:moveTo>
                <a:lnTo>
                  <a:pt x="4161807" y="0"/>
                </a:lnTo>
                <a:lnTo>
                  <a:pt x="4176560" y="27485"/>
                </a:lnTo>
                <a:cubicBezTo>
                  <a:pt x="4666464" y="986552"/>
                  <a:pt x="4956582" y="2177077"/>
                  <a:pt x="4956582" y="3466807"/>
                </a:cubicBezTo>
                <a:cubicBezTo>
                  <a:pt x="4956582" y="4657326"/>
                  <a:pt x="4709381" y="5763316"/>
                  <a:pt x="4286027" y="6680757"/>
                </a:cubicBezTo>
                <a:lnTo>
                  <a:pt x="4199937" y="6858000"/>
                </a:lnTo>
                <a:lnTo>
                  <a:pt x="53039" y="6858000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49" name="Freeform: Shape 48">
            <a:extLst>
              <a:ext uri="{FF2B5EF4-FFF2-40B4-BE49-F238E27FC236}">
                <a16:creationId xmlns:a16="http://schemas.microsoft.com/office/drawing/2014/main" id="{283B6091-C9A6-4C92-8315-2DE12015E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" name="Freeform: Shape 50">
            <a:extLst>
              <a:ext uri="{FF2B5EF4-FFF2-40B4-BE49-F238E27FC236}">
                <a16:creationId xmlns:a16="http://schemas.microsoft.com/office/drawing/2014/main" id="{CC6ACBBE-7216-419A-81B7-BD305A9FE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3DAEC-30E0-1360-DD89-70DBC8B71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792" y="1161288"/>
            <a:ext cx="2903843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Steps:</a:t>
            </a: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endParaRPr lang="en-US" sz="3200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9747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2B9B6-E095-BD8F-DE95-BFD17673F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20101" y="932688"/>
            <a:ext cx="3150108" cy="499262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 err="1"/>
              <a:t>Organise</a:t>
            </a:r>
            <a:r>
              <a:rPr lang="en-US" sz="1500" dirty="0"/>
              <a:t> your space with the following pieces of equipment; plate (Perspex), roller, ink, newspaper, image, cartridge paper, masking tape, range of tools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Apply 10p worth ink onto the plate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Roll the ink vertically and horizontally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Remove excess ink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TEST!!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Fix photo-copy onto the cartridge paper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Place cartridge paper face down onto ink</a:t>
            </a:r>
          </a:p>
          <a:p>
            <a:pPr marL="571500" indent="-342900">
              <a:lnSpc>
                <a:spcPct val="100000"/>
              </a:lnSpc>
              <a:buAutoNum type="arabicPeriod"/>
            </a:pPr>
            <a:r>
              <a:rPr lang="en-US" sz="1500" dirty="0"/>
              <a:t>Begin to mark make, draw </a:t>
            </a:r>
            <a:r>
              <a:rPr lang="en-US" sz="1500" dirty="0" err="1"/>
              <a:t>etc</a:t>
            </a:r>
            <a:r>
              <a:rPr lang="en-US" sz="1500" dirty="0"/>
              <a:t> to create your print</a:t>
            </a:r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4572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431767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Cloudy oil paint art">
            <a:extLst>
              <a:ext uri="{FF2B5EF4-FFF2-40B4-BE49-F238E27FC236}">
                <a16:creationId xmlns:a16="http://schemas.microsoft.com/office/drawing/2014/main" id="{B99A9821-E4E2-EDE8-EE9A-EA66FE938A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56129" y="-140236"/>
            <a:ext cx="866851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3DAEC-30E0-1360-DD89-70DBC8B71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dirty="0"/>
              <a:t>Preparation for printing with a class: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2B9B6-E095-BD8F-DE95-BFD17673F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Explore mark making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Use carbon paper to produce a print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Observational drawing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1</a:t>
            </a:r>
            <a:r>
              <a:rPr lang="en-US" sz="1200" baseline="30000" dirty="0"/>
              <a:t>st</a:t>
            </a:r>
            <a:r>
              <a:rPr lang="en-US" sz="1200" dirty="0"/>
              <a:t> Lesson: Demonstrate, experiment with marks/tools, writing </a:t>
            </a:r>
            <a:r>
              <a:rPr lang="en-US" sz="1200" dirty="0" err="1"/>
              <a:t>etc</a:t>
            </a:r>
            <a:r>
              <a:rPr lang="en-US" sz="1200" dirty="0"/>
              <a:t> and use this for the step by step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Photocopy and reverse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Demonstrate the process and ask students to make illustrated step by step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Prepare a surface with texture/tissue paper</a:t>
            </a:r>
          </a:p>
        </p:txBody>
      </p:sp>
    </p:spTree>
    <p:extLst>
      <p:ext uri="{BB962C8B-B14F-4D97-AF65-F5344CB8AC3E}">
        <p14:creationId xmlns:p14="http://schemas.microsoft.com/office/powerpoint/2010/main" val="595964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25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Rectangle 27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29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3DAEC-30E0-1360-DD89-70DBC8B71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1480" y="987552"/>
            <a:ext cx="4485861" cy="1088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/>
              <a:t>Developing beyond the print:</a:t>
            </a:r>
          </a:p>
        </p:txBody>
      </p:sp>
      <p:sp>
        <p:nvSpPr>
          <p:cNvPr id="44" name="Rectangle 33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Rectangle 35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2B9B6-E095-BD8F-DE95-BFD17673F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Prepare a surface and reprint onto </a:t>
            </a:r>
            <a:r>
              <a:rPr lang="en-US" sz="1700" dirty="0" err="1"/>
              <a:t>colour</a:t>
            </a:r>
            <a:r>
              <a:rPr lang="en-US" sz="1700" dirty="0"/>
              <a:t> paper/</a:t>
            </a:r>
            <a:r>
              <a:rPr lang="en-US" sz="1700" dirty="0" err="1"/>
              <a:t>newpspaper</a:t>
            </a:r>
            <a:r>
              <a:rPr lang="en-US" sz="1700" dirty="0"/>
              <a:t> </a:t>
            </a:r>
            <a:r>
              <a:rPr lang="en-US" sz="1700" dirty="0" err="1"/>
              <a:t>etc</a:t>
            </a:r>
            <a:endParaRPr lang="en-US" sz="1700" dirty="0"/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Photocopy onto cartridge paper, add ink/food </a:t>
            </a:r>
            <a:r>
              <a:rPr lang="en-US" sz="1700" dirty="0" err="1"/>
              <a:t>colouring</a:t>
            </a:r>
            <a:endParaRPr lang="en-US" sz="1700" dirty="0"/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Use wax resist (crayons or candles) and ink onto </a:t>
            </a:r>
            <a:r>
              <a:rPr lang="en-US" sz="1700" dirty="0" err="1"/>
              <a:t>photcopy</a:t>
            </a:r>
            <a:endParaRPr lang="en-US" sz="1700" dirty="0"/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Use coffee/tea staining to </a:t>
            </a:r>
            <a:r>
              <a:rPr lang="en-US" sz="1700" dirty="0" err="1"/>
              <a:t>emphasise</a:t>
            </a:r>
            <a:r>
              <a:rPr lang="en-US" sz="1700" dirty="0"/>
              <a:t> tones onto photocopy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DCF: photograph and take into an app. Make into poster, graphics work </a:t>
            </a:r>
            <a:r>
              <a:rPr lang="en-US" sz="1700" dirty="0" err="1"/>
              <a:t>etc</a:t>
            </a:r>
            <a:r>
              <a:rPr lang="en-US" sz="1700" dirty="0"/>
              <a:t> through adjusting using filters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Print onto old book pages</a:t>
            </a:r>
          </a:p>
        </p:txBody>
      </p:sp>
      <p:pic>
        <p:nvPicPr>
          <p:cNvPr id="18" name="Picture 3" descr="Cloudy oil paint art">
            <a:extLst>
              <a:ext uri="{FF2B5EF4-FFF2-40B4-BE49-F238E27FC236}">
                <a16:creationId xmlns:a16="http://schemas.microsoft.com/office/drawing/2014/main" id="{B99A9821-E4E2-EDE8-EE9A-EA66FE938A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996" b="-1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13164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1C3BB73-74D4-1B93-F0F2-AE3EAE789F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94" y="2297592"/>
            <a:ext cx="5932155" cy="412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5474887-618E-AD89-34FA-8B524203ED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9655" y="291896"/>
            <a:ext cx="4600751" cy="61343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0CE910-B048-D99E-2045-65C24F7B4005}"/>
              </a:ext>
            </a:extLst>
          </p:cNvPr>
          <p:cNvSpPr txBox="1"/>
          <p:nvPr/>
        </p:nvSpPr>
        <p:spPr>
          <a:xfrm>
            <a:off x="790984" y="291896"/>
            <a:ext cx="48749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Post editing</a:t>
            </a:r>
          </a:p>
        </p:txBody>
      </p:sp>
    </p:spTree>
    <p:extLst>
      <p:ext uri="{BB962C8B-B14F-4D97-AF65-F5344CB8AC3E}">
        <p14:creationId xmlns:p14="http://schemas.microsoft.com/office/powerpoint/2010/main" val="669978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A061BA2E-A388-41C5-B73A-B0FEB6B10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rawing of a person's face&#10;&#10;Description automatically generated">
            <a:extLst>
              <a:ext uri="{FF2B5EF4-FFF2-40B4-BE49-F238E27FC236}">
                <a16:creationId xmlns:a16="http://schemas.microsoft.com/office/drawing/2014/main" id="{2164FF69-28A6-38B3-9448-30BC6200AE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1124"/>
          <a:stretch/>
        </p:blipFill>
        <p:spPr>
          <a:xfrm>
            <a:off x="-1" y="10"/>
            <a:ext cx="6096001" cy="6857990"/>
          </a:xfrm>
          <a:prstGeom prst="rect">
            <a:avLst/>
          </a:prstGeom>
        </p:spPr>
      </p:pic>
      <p:pic>
        <p:nvPicPr>
          <p:cNvPr id="2052" name="Picture 4" descr="A coffee beans on a page&#10;&#10;Description automatically generated">
            <a:extLst>
              <a:ext uri="{FF2B5EF4-FFF2-40B4-BE49-F238E27FC236}">
                <a16:creationId xmlns:a16="http://schemas.microsoft.com/office/drawing/2014/main" id="{92CB16B5-897B-D5C7-46A8-19C6CE0624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92" r="-2" b="4386"/>
          <a:stretch/>
        </p:blipFill>
        <p:spPr bwMode="auto">
          <a:xfrm>
            <a:off x="6097523" y="10"/>
            <a:ext cx="60944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3" name="Rectangle 2062">
            <a:extLst>
              <a:ext uri="{FF2B5EF4-FFF2-40B4-BE49-F238E27FC236}">
                <a16:creationId xmlns:a16="http://schemas.microsoft.com/office/drawing/2014/main" id="{76E192A2-3ED3-4081-8A86-A22B51141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152902" y="-1181101"/>
            <a:ext cx="3886200" cy="12192001"/>
          </a:xfrm>
          <a:prstGeom prst="rect">
            <a:avLst/>
          </a:prstGeom>
          <a:gradFill>
            <a:gsLst>
              <a:gs pos="41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CE910-B048-D99E-2045-65C24F7B4005}"/>
              </a:ext>
            </a:extLst>
          </p:cNvPr>
          <p:cNvSpPr txBox="1"/>
          <p:nvPr/>
        </p:nvSpPr>
        <p:spPr>
          <a:xfrm>
            <a:off x="404553" y="3091928"/>
            <a:ext cx="9079991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Post editing</a:t>
            </a:r>
          </a:p>
        </p:txBody>
      </p:sp>
      <p:sp>
        <p:nvSpPr>
          <p:cNvPr id="2065" name="Rectangle: Rounded Corners 2064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575039"/>
            <a:ext cx="97840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2792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4" name="Rectangle 309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96" name="Rectangle 309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98" name="Rectangle 3097">
            <a:extLst>
              <a:ext uri="{FF2B5EF4-FFF2-40B4-BE49-F238E27FC236}">
                <a16:creationId xmlns:a16="http://schemas.microsoft.com/office/drawing/2014/main" id="{197C305C-0E98-44D5-A930-21F23CC52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A191F0-BB40-263F-C419-3A8C748F72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67" r="-2" b="10512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7C004991-D2CB-3327-3928-92F1B8513F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55" r="1" b="11771"/>
          <a:stretch/>
        </p:blipFill>
        <p:spPr bwMode="auto">
          <a:xfrm>
            <a:off x="6096000" y="1"/>
            <a:ext cx="6096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00" name="Rectangle 3099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CE910-B048-D99E-2045-65C24F7B4005}"/>
              </a:ext>
            </a:extLst>
          </p:cNvPr>
          <p:cNvSpPr txBox="1"/>
          <p:nvPr/>
        </p:nvSpPr>
        <p:spPr>
          <a:xfrm>
            <a:off x="2103121" y="4727173"/>
            <a:ext cx="7985759" cy="8688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Post editing</a:t>
            </a:r>
          </a:p>
        </p:txBody>
      </p:sp>
      <p:sp>
        <p:nvSpPr>
          <p:cNvPr id="3102" name="Rectangle: Rounded Corners 3101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5144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9" name="Rectangle 410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20" name="Rectangle 4106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21" name="Rectangle 4108">
            <a:extLst>
              <a:ext uri="{FF2B5EF4-FFF2-40B4-BE49-F238E27FC236}">
                <a16:creationId xmlns:a16="http://schemas.microsoft.com/office/drawing/2014/main" id="{3E63D1BD-367D-4CDD-81B0-DB2BCC262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21938175-23BC-70AD-FA8D-6429C381BC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2" r="-1" b="20414"/>
          <a:stretch/>
        </p:blipFill>
        <p:spPr bwMode="auto">
          <a:xfrm>
            <a:off x="-1" y="10"/>
            <a:ext cx="60960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44B1C717-A235-5B13-20D5-CC0AE994BD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3" r="-1" b="33745"/>
          <a:stretch/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2" name="Rectangle 4110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4716089"/>
            <a:ext cx="11084703" cy="1573149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CE910-B048-D99E-2045-65C24F7B4005}"/>
              </a:ext>
            </a:extLst>
          </p:cNvPr>
          <p:cNvSpPr txBox="1"/>
          <p:nvPr/>
        </p:nvSpPr>
        <p:spPr>
          <a:xfrm>
            <a:off x="871449" y="4816862"/>
            <a:ext cx="500090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atin typeface="+mj-lt"/>
                <a:ea typeface="+mj-ea"/>
                <a:cs typeface="+mj-cs"/>
              </a:rPr>
              <a:t>Post editing</a:t>
            </a:r>
          </a:p>
        </p:txBody>
      </p:sp>
      <p:sp>
        <p:nvSpPr>
          <p:cNvPr id="4123" name="Rectangle 4112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24" name="Rectangle 4114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5661" y="548312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874856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282</Words>
  <Application>Microsoft Office PowerPoint</Application>
  <PresentationFormat>Widescreen</PresentationFormat>
  <Paragraphs>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Calibri</vt:lpstr>
      <vt:lpstr>Neue Haas Grotesk Text Pro</vt:lpstr>
      <vt:lpstr>AccentBoxVTI</vt:lpstr>
      <vt:lpstr>Monoprinting</vt:lpstr>
      <vt:lpstr>PowerPoint Presentation</vt:lpstr>
      <vt:lpstr>PowerPoint Presentation</vt:lpstr>
      <vt:lpstr>    Steps:    </vt:lpstr>
      <vt:lpstr>Preparation for printing with a class:</vt:lpstr>
      <vt:lpstr>Developing beyond the print: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Monoprinting</dc:title>
  <dc:creator>Daisy Wilson</dc:creator>
  <cp:lastModifiedBy>Daisy Wilson</cp:lastModifiedBy>
  <cp:revision>1</cp:revision>
  <dcterms:created xsi:type="dcterms:W3CDTF">2023-10-10T11:03:11Z</dcterms:created>
  <dcterms:modified xsi:type="dcterms:W3CDTF">2023-10-10T12:46:16Z</dcterms:modified>
</cp:coreProperties>
</file>