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6.jpg" ContentType="image/jpeg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3"/>
  </p:sldMasterIdLst>
  <p:notesMasterIdLst>
    <p:notesMasterId r:id="rId46"/>
  </p:notesMasterIdLst>
  <p:sldIdLst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316" r:id="rId22"/>
    <p:sldId id="295" r:id="rId23"/>
    <p:sldId id="296" r:id="rId24"/>
    <p:sldId id="297" r:id="rId25"/>
    <p:sldId id="300" r:id="rId26"/>
    <p:sldId id="299" r:id="rId27"/>
    <p:sldId id="301" r:id="rId28"/>
    <p:sldId id="302" r:id="rId29"/>
    <p:sldId id="303" r:id="rId30"/>
    <p:sldId id="304" r:id="rId31"/>
    <p:sldId id="319" r:id="rId32"/>
    <p:sldId id="320" r:id="rId33"/>
    <p:sldId id="305" r:id="rId34"/>
    <p:sldId id="307" r:id="rId35"/>
    <p:sldId id="308" r:id="rId36"/>
    <p:sldId id="318" r:id="rId37"/>
    <p:sldId id="317" r:id="rId38"/>
    <p:sldId id="309" r:id="rId39"/>
    <p:sldId id="310" r:id="rId40"/>
    <p:sldId id="311" r:id="rId41"/>
    <p:sldId id="312" r:id="rId42"/>
    <p:sldId id="313" r:id="rId43"/>
    <p:sldId id="314" r:id="rId44"/>
    <p:sldId id="315" r:id="rId45"/>
  </p:sldIdLst>
  <p:sldSz cx="25331738" cy="14249400"/>
  <p:notesSz cx="10058400" cy="14249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54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4"/>
  </p:normalViewPr>
  <p:slideViewPr>
    <p:cSldViewPr>
      <p:cViewPr varScale="1">
        <p:scale>
          <a:sx n="50" d="100"/>
          <a:sy n="50" d="100"/>
        </p:scale>
        <p:origin x="856" y="168"/>
      </p:cViewPr>
      <p:guideLst>
        <p:guide orient="horz" pos="2880"/>
        <p:guide pos="54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466902-B42A-43D3-A163-AE310650FAC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D0C52D-3B04-4DCC-99EF-F08F44F27741}">
      <dgm:prSet/>
      <dgm:spPr/>
      <dgm:t>
        <a:bodyPr/>
        <a:lstStyle/>
        <a:p>
          <a:r>
            <a:rPr lang="en-GB"/>
            <a:t>Use HEART.</a:t>
          </a:r>
          <a:endParaRPr lang="en-US"/>
        </a:p>
      </dgm:t>
    </dgm:pt>
    <dgm:pt modelId="{A73A3C86-2B72-4F33-9127-8F11E025D48C}" type="parTrans" cxnId="{C4740B5C-429D-4200-A77F-88D12BDFD5C3}">
      <dgm:prSet/>
      <dgm:spPr/>
      <dgm:t>
        <a:bodyPr/>
        <a:lstStyle/>
        <a:p>
          <a:endParaRPr lang="en-US"/>
        </a:p>
      </dgm:t>
    </dgm:pt>
    <dgm:pt modelId="{F48312A9-10C9-404E-9FF2-133A0C59B0BC}" type="sibTrans" cxnId="{C4740B5C-429D-4200-A77F-88D12BDFD5C3}">
      <dgm:prSet/>
      <dgm:spPr/>
      <dgm:t>
        <a:bodyPr/>
        <a:lstStyle/>
        <a:p>
          <a:endParaRPr lang="en-US"/>
        </a:p>
      </dgm:t>
    </dgm:pt>
    <dgm:pt modelId="{E72D9BB5-789D-4045-BBCF-D820742F17E6}">
      <dgm:prSet/>
      <dgm:spPr/>
      <dgm:t>
        <a:bodyPr/>
        <a:lstStyle/>
        <a:p>
          <a:r>
            <a:rPr lang="en-GB"/>
            <a:t>Human Error Assessment and Reduction Technique.</a:t>
          </a:r>
          <a:endParaRPr lang="en-US"/>
        </a:p>
      </dgm:t>
    </dgm:pt>
    <dgm:pt modelId="{DA2CCCDB-DE27-4C2F-9CAF-663494B2E38F}" type="parTrans" cxnId="{CBA332AF-152A-427F-8138-6D90F23BA46B}">
      <dgm:prSet/>
      <dgm:spPr/>
      <dgm:t>
        <a:bodyPr/>
        <a:lstStyle/>
        <a:p>
          <a:endParaRPr lang="en-US"/>
        </a:p>
      </dgm:t>
    </dgm:pt>
    <dgm:pt modelId="{20996798-CD06-40B6-8ED2-38FD7B727EA2}" type="sibTrans" cxnId="{CBA332AF-152A-427F-8138-6D90F23BA46B}">
      <dgm:prSet/>
      <dgm:spPr/>
      <dgm:t>
        <a:bodyPr/>
        <a:lstStyle/>
        <a:p>
          <a:endParaRPr lang="en-US"/>
        </a:p>
      </dgm:t>
    </dgm:pt>
    <dgm:pt modelId="{49087C20-5744-4185-8FF4-B4D47BC4FDBD}">
      <dgm:prSet/>
      <dgm:spPr/>
      <dgm:t>
        <a:bodyPr/>
        <a:lstStyle/>
        <a:p>
          <a:r>
            <a:rPr lang="en-GB"/>
            <a:t>Know the basic assessed failure rate (From Fault Trees etc.)</a:t>
          </a:r>
          <a:endParaRPr lang="en-US"/>
        </a:p>
      </dgm:t>
    </dgm:pt>
    <dgm:pt modelId="{6998B5D1-1D06-42CF-8D5F-4EB387941BDF}" type="parTrans" cxnId="{036E36D9-A5D6-4BD5-85A6-B88FC287ACBB}">
      <dgm:prSet/>
      <dgm:spPr/>
      <dgm:t>
        <a:bodyPr/>
        <a:lstStyle/>
        <a:p>
          <a:endParaRPr lang="en-US"/>
        </a:p>
      </dgm:t>
    </dgm:pt>
    <dgm:pt modelId="{5E08D3EA-64B9-40FC-8564-51211F44D42A}" type="sibTrans" cxnId="{036E36D9-A5D6-4BD5-85A6-B88FC287ACBB}">
      <dgm:prSet/>
      <dgm:spPr/>
      <dgm:t>
        <a:bodyPr/>
        <a:lstStyle/>
        <a:p>
          <a:endParaRPr lang="en-US"/>
        </a:p>
      </dgm:t>
    </dgm:pt>
    <dgm:pt modelId="{40372E44-BAAA-4350-A13D-9F46C9310768}">
      <dgm:prSet/>
      <dgm:spPr/>
      <dgm:t>
        <a:bodyPr/>
        <a:lstStyle/>
        <a:p>
          <a:r>
            <a:rPr lang="en-GB"/>
            <a:t>Add multipliers for Stress, Fatigue, Morale, Inexperience, etc.</a:t>
          </a:r>
          <a:endParaRPr lang="en-US"/>
        </a:p>
      </dgm:t>
    </dgm:pt>
    <dgm:pt modelId="{9495A73D-FCD8-499B-A47F-585AC486BA6D}" type="parTrans" cxnId="{FB89C3BE-1BD4-4024-88FA-019595301586}">
      <dgm:prSet/>
      <dgm:spPr/>
      <dgm:t>
        <a:bodyPr/>
        <a:lstStyle/>
        <a:p>
          <a:endParaRPr lang="en-US"/>
        </a:p>
      </dgm:t>
    </dgm:pt>
    <dgm:pt modelId="{70D64CF8-9F90-4838-9915-E7D5A2114CC9}" type="sibTrans" cxnId="{FB89C3BE-1BD4-4024-88FA-019595301586}">
      <dgm:prSet/>
      <dgm:spPr/>
      <dgm:t>
        <a:bodyPr/>
        <a:lstStyle/>
        <a:p>
          <a:endParaRPr lang="en-US"/>
        </a:p>
      </dgm:t>
    </dgm:pt>
    <dgm:pt modelId="{8EF96CC8-CBC4-4704-8E21-69E4105DEEDD}" type="pres">
      <dgm:prSet presAssocID="{1E466902-B42A-43D3-A163-AE310650FACC}" presName="linear" presStyleCnt="0">
        <dgm:presLayoutVars>
          <dgm:animLvl val="lvl"/>
          <dgm:resizeHandles val="exact"/>
        </dgm:presLayoutVars>
      </dgm:prSet>
      <dgm:spPr/>
    </dgm:pt>
    <dgm:pt modelId="{9C2F0F92-C33C-4AA4-9851-8C43C0F463C0}" type="pres">
      <dgm:prSet presAssocID="{2DD0C52D-3B04-4DCC-99EF-F08F44F277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9568B53-BB96-4671-A58A-6F0DC343E764}" type="pres">
      <dgm:prSet presAssocID="{F48312A9-10C9-404E-9FF2-133A0C59B0BC}" presName="spacer" presStyleCnt="0"/>
      <dgm:spPr/>
    </dgm:pt>
    <dgm:pt modelId="{46B557C5-2631-42CB-80BC-2B7D8F9C19C8}" type="pres">
      <dgm:prSet presAssocID="{E72D9BB5-789D-4045-BBCF-D820742F17E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3B3F8B1-DA55-4621-868B-684749F8F469}" type="pres">
      <dgm:prSet presAssocID="{20996798-CD06-40B6-8ED2-38FD7B727EA2}" presName="spacer" presStyleCnt="0"/>
      <dgm:spPr/>
    </dgm:pt>
    <dgm:pt modelId="{1C7FE6CF-7F17-4DC9-AC47-A737D0EF3B22}" type="pres">
      <dgm:prSet presAssocID="{49087C20-5744-4185-8FF4-B4D47BC4FDB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726598-2A6F-4395-87E3-D231D6495B64}" type="pres">
      <dgm:prSet presAssocID="{5E08D3EA-64B9-40FC-8564-51211F44D42A}" presName="spacer" presStyleCnt="0"/>
      <dgm:spPr/>
    </dgm:pt>
    <dgm:pt modelId="{8B1237BA-A2EE-40A4-8993-5BC3CF67418D}" type="pres">
      <dgm:prSet presAssocID="{40372E44-BAAA-4350-A13D-9F46C931076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E77B34C-B9DA-4813-8BE3-6FE42EFFD999}" type="presOf" srcId="{2DD0C52D-3B04-4DCC-99EF-F08F44F27741}" destId="{9C2F0F92-C33C-4AA4-9851-8C43C0F463C0}" srcOrd="0" destOrd="0" presId="urn:microsoft.com/office/officeart/2005/8/layout/vList2"/>
    <dgm:cxn modelId="{78F9F450-EA50-4B3C-BF31-0020C510D969}" type="presOf" srcId="{49087C20-5744-4185-8FF4-B4D47BC4FDBD}" destId="{1C7FE6CF-7F17-4DC9-AC47-A737D0EF3B22}" srcOrd="0" destOrd="0" presId="urn:microsoft.com/office/officeart/2005/8/layout/vList2"/>
    <dgm:cxn modelId="{C4740B5C-429D-4200-A77F-88D12BDFD5C3}" srcId="{1E466902-B42A-43D3-A163-AE310650FACC}" destId="{2DD0C52D-3B04-4DCC-99EF-F08F44F27741}" srcOrd="0" destOrd="0" parTransId="{A73A3C86-2B72-4F33-9127-8F11E025D48C}" sibTransId="{F48312A9-10C9-404E-9FF2-133A0C59B0BC}"/>
    <dgm:cxn modelId="{B1689066-42A8-4720-89A4-547ED2ACC633}" type="presOf" srcId="{1E466902-B42A-43D3-A163-AE310650FACC}" destId="{8EF96CC8-CBC4-4704-8E21-69E4105DEEDD}" srcOrd="0" destOrd="0" presId="urn:microsoft.com/office/officeart/2005/8/layout/vList2"/>
    <dgm:cxn modelId="{0D66A577-E4B1-4AB0-9B35-F860AF931E3E}" type="presOf" srcId="{E72D9BB5-789D-4045-BBCF-D820742F17E6}" destId="{46B557C5-2631-42CB-80BC-2B7D8F9C19C8}" srcOrd="0" destOrd="0" presId="urn:microsoft.com/office/officeart/2005/8/layout/vList2"/>
    <dgm:cxn modelId="{CBA332AF-152A-427F-8138-6D90F23BA46B}" srcId="{1E466902-B42A-43D3-A163-AE310650FACC}" destId="{E72D9BB5-789D-4045-BBCF-D820742F17E6}" srcOrd="1" destOrd="0" parTransId="{DA2CCCDB-DE27-4C2F-9CAF-663494B2E38F}" sibTransId="{20996798-CD06-40B6-8ED2-38FD7B727EA2}"/>
    <dgm:cxn modelId="{FB89C3BE-1BD4-4024-88FA-019595301586}" srcId="{1E466902-B42A-43D3-A163-AE310650FACC}" destId="{40372E44-BAAA-4350-A13D-9F46C9310768}" srcOrd="3" destOrd="0" parTransId="{9495A73D-FCD8-499B-A47F-585AC486BA6D}" sibTransId="{70D64CF8-9F90-4838-9915-E7D5A2114CC9}"/>
    <dgm:cxn modelId="{036E36D9-A5D6-4BD5-85A6-B88FC287ACBB}" srcId="{1E466902-B42A-43D3-A163-AE310650FACC}" destId="{49087C20-5744-4185-8FF4-B4D47BC4FDBD}" srcOrd="2" destOrd="0" parTransId="{6998B5D1-1D06-42CF-8D5F-4EB387941BDF}" sibTransId="{5E08D3EA-64B9-40FC-8564-51211F44D42A}"/>
    <dgm:cxn modelId="{63BA35F3-A6E1-4F53-BD21-4EE2776EE067}" type="presOf" srcId="{40372E44-BAAA-4350-A13D-9F46C9310768}" destId="{8B1237BA-A2EE-40A4-8993-5BC3CF67418D}" srcOrd="0" destOrd="0" presId="urn:microsoft.com/office/officeart/2005/8/layout/vList2"/>
    <dgm:cxn modelId="{6E74828C-2B65-47E0-AF06-B85F10B7F53F}" type="presParOf" srcId="{8EF96CC8-CBC4-4704-8E21-69E4105DEEDD}" destId="{9C2F0F92-C33C-4AA4-9851-8C43C0F463C0}" srcOrd="0" destOrd="0" presId="urn:microsoft.com/office/officeart/2005/8/layout/vList2"/>
    <dgm:cxn modelId="{78ED6BB9-9C47-4FA4-9D66-937DFD40A219}" type="presParOf" srcId="{8EF96CC8-CBC4-4704-8E21-69E4105DEEDD}" destId="{79568B53-BB96-4671-A58A-6F0DC343E764}" srcOrd="1" destOrd="0" presId="urn:microsoft.com/office/officeart/2005/8/layout/vList2"/>
    <dgm:cxn modelId="{858A7D6A-2FD0-4F62-8DD5-3DBDB328919A}" type="presParOf" srcId="{8EF96CC8-CBC4-4704-8E21-69E4105DEEDD}" destId="{46B557C5-2631-42CB-80BC-2B7D8F9C19C8}" srcOrd="2" destOrd="0" presId="urn:microsoft.com/office/officeart/2005/8/layout/vList2"/>
    <dgm:cxn modelId="{98178D74-00CD-4D7C-A414-3B881AC6B472}" type="presParOf" srcId="{8EF96CC8-CBC4-4704-8E21-69E4105DEEDD}" destId="{23B3F8B1-DA55-4621-868B-684749F8F469}" srcOrd="3" destOrd="0" presId="urn:microsoft.com/office/officeart/2005/8/layout/vList2"/>
    <dgm:cxn modelId="{993D6443-44D5-48C0-9ECF-71F2E6DC300F}" type="presParOf" srcId="{8EF96CC8-CBC4-4704-8E21-69E4105DEEDD}" destId="{1C7FE6CF-7F17-4DC9-AC47-A737D0EF3B22}" srcOrd="4" destOrd="0" presId="urn:microsoft.com/office/officeart/2005/8/layout/vList2"/>
    <dgm:cxn modelId="{C8F3764C-EB8F-4392-A0E8-2E7C26423455}" type="presParOf" srcId="{8EF96CC8-CBC4-4704-8E21-69E4105DEEDD}" destId="{99726598-2A6F-4395-87E3-D231D6495B64}" srcOrd="5" destOrd="0" presId="urn:microsoft.com/office/officeart/2005/8/layout/vList2"/>
    <dgm:cxn modelId="{46162C70-7E52-4C1F-AF3C-3F25EDC55041}" type="presParOf" srcId="{8EF96CC8-CBC4-4704-8E21-69E4105DEEDD}" destId="{8B1237BA-A2EE-40A4-8993-5BC3CF6741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F0F92-C33C-4AA4-9851-8C43C0F463C0}">
      <dsp:nvSpPr>
        <dsp:cNvPr id="0" name=""/>
        <dsp:cNvSpPr/>
      </dsp:nvSpPr>
      <dsp:spPr>
        <a:xfrm>
          <a:off x="0" y="220946"/>
          <a:ext cx="13851908" cy="258213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Use HEART.</a:t>
          </a:r>
          <a:endParaRPr lang="en-US" sz="6500" kern="1200"/>
        </a:p>
      </dsp:txBody>
      <dsp:txXfrm>
        <a:off x="126049" y="346995"/>
        <a:ext cx="13599810" cy="2330037"/>
      </dsp:txXfrm>
    </dsp:sp>
    <dsp:sp modelId="{46B557C5-2631-42CB-80BC-2B7D8F9C19C8}">
      <dsp:nvSpPr>
        <dsp:cNvPr id="0" name=""/>
        <dsp:cNvSpPr/>
      </dsp:nvSpPr>
      <dsp:spPr>
        <a:xfrm>
          <a:off x="0" y="2990281"/>
          <a:ext cx="13851908" cy="2582135"/>
        </a:xfrm>
        <a:prstGeom prst="roundRect">
          <a:avLst/>
        </a:prstGeom>
        <a:gradFill rotWithShape="0">
          <a:gsLst>
            <a:gs pos="0">
              <a:schemeClr val="accent2">
                <a:hueOff val="1560507"/>
                <a:satOff val="-1946"/>
                <a:lumOff val="458"/>
                <a:alphaOff val="0"/>
                <a:shade val="51000"/>
                <a:satMod val="130000"/>
              </a:schemeClr>
            </a:gs>
            <a:gs pos="80000">
              <a:schemeClr val="accent2">
                <a:hueOff val="1560507"/>
                <a:satOff val="-1946"/>
                <a:lumOff val="458"/>
                <a:alphaOff val="0"/>
                <a:shade val="93000"/>
                <a:satMod val="130000"/>
              </a:schemeClr>
            </a:gs>
            <a:gs pos="100000">
              <a:schemeClr val="accent2">
                <a:hueOff val="1560507"/>
                <a:satOff val="-1946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Human Error Assessment and Reduction Technique.</a:t>
          </a:r>
          <a:endParaRPr lang="en-US" sz="6500" kern="1200"/>
        </a:p>
      </dsp:txBody>
      <dsp:txXfrm>
        <a:off x="126049" y="3116330"/>
        <a:ext cx="13599810" cy="2330037"/>
      </dsp:txXfrm>
    </dsp:sp>
    <dsp:sp modelId="{1C7FE6CF-7F17-4DC9-AC47-A737D0EF3B22}">
      <dsp:nvSpPr>
        <dsp:cNvPr id="0" name=""/>
        <dsp:cNvSpPr/>
      </dsp:nvSpPr>
      <dsp:spPr>
        <a:xfrm>
          <a:off x="0" y="5759616"/>
          <a:ext cx="13851908" cy="2582135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shade val="51000"/>
                <a:satMod val="130000"/>
              </a:schemeClr>
            </a:gs>
            <a:gs pos="80000">
              <a:schemeClr val="accent2">
                <a:hueOff val="3121013"/>
                <a:satOff val="-3893"/>
                <a:lumOff val="915"/>
                <a:alphaOff val="0"/>
                <a:shade val="93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Know the basic assessed failure rate (From Fault Trees etc.)</a:t>
          </a:r>
          <a:endParaRPr lang="en-US" sz="6500" kern="1200"/>
        </a:p>
      </dsp:txBody>
      <dsp:txXfrm>
        <a:off x="126049" y="5885665"/>
        <a:ext cx="13599810" cy="2330037"/>
      </dsp:txXfrm>
    </dsp:sp>
    <dsp:sp modelId="{8B1237BA-A2EE-40A4-8993-5BC3CF67418D}">
      <dsp:nvSpPr>
        <dsp:cNvPr id="0" name=""/>
        <dsp:cNvSpPr/>
      </dsp:nvSpPr>
      <dsp:spPr>
        <a:xfrm>
          <a:off x="0" y="8528952"/>
          <a:ext cx="13851908" cy="2582135"/>
        </a:xfrm>
        <a:prstGeom prst="roundRect">
          <a:avLst/>
        </a:prstGeom>
        <a:gradFill rotWithShape="0">
          <a:gsLst>
            <a:gs pos="0">
              <a:schemeClr val="accent2">
                <a:hueOff val="4681520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20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20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Add multipliers for Stress, Fatigue, Morale, Inexperience, etc.</a:t>
          </a:r>
          <a:endParaRPr lang="en-US" sz="6500" kern="1200"/>
        </a:p>
      </dsp:txBody>
      <dsp:txXfrm>
        <a:off x="126049" y="8655001"/>
        <a:ext cx="13599810" cy="2330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59275" cy="714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97538" y="0"/>
            <a:ext cx="4359275" cy="714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D4F81-1355-42F7-8143-952B611B95CA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55650" y="1781175"/>
            <a:ext cx="8547100" cy="4808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6475" y="6858000"/>
            <a:ext cx="8045450" cy="5610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535025"/>
            <a:ext cx="4359275" cy="714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97538" y="13535025"/>
            <a:ext cx="4359275" cy="714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53E37-2E7A-4130-837C-4A33EFA2F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862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Challenger – O ring in rocket motor was not designed to operate at low temperatures, which was caused by a gas injection fault (design flaw)</a:t>
            </a:r>
          </a:p>
          <a:p>
            <a:endParaRPr lang="en-US" dirty="0"/>
          </a:p>
          <a:p>
            <a:r>
              <a:rPr lang="en-US" dirty="0"/>
              <a:t>Concorde – poor maintenance on another aircraft caused the penetration of vital components</a:t>
            </a:r>
          </a:p>
          <a:p>
            <a:endParaRPr lang="en-US" dirty="0"/>
          </a:p>
          <a:p>
            <a:r>
              <a:rPr lang="en-US" dirty="0" err="1"/>
              <a:t>Gripen</a:t>
            </a:r>
            <a:r>
              <a:rPr lang="en-US" dirty="0"/>
              <a:t> – pilot error</a:t>
            </a:r>
          </a:p>
          <a:p>
            <a:endParaRPr lang="en-US" dirty="0"/>
          </a:p>
          <a:p>
            <a:r>
              <a:rPr lang="en-US" dirty="0" err="1"/>
              <a:t>Hindenberg</a:t>
            </a:r>
            <a:r>
              <a:rPr lang="en-US" dirty="0"/>
              <a:t> – making a frame form Al/iron oxide is never good – thermite.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253E37-2E7A-4130-837C-4A33EFA2F82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88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demonstrates what can happen at day and night – when is it safest to work?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253E37-2E7A-4130-837C-4A33EFA2F82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23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example of latent conditions is the Beirut Port explosion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253E37-2E7A-4130-837C-4A33EFA2F8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328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Basically, this slide states that the human </a:t>
            </a:r>
            <a:r>
              <a:rPr lang="en-US" dirty="0" err="1"/>
              <a:t>centred</a:t>
            </a:r>
            <a:r>
              <a:rPr lang="en-US" dirty="0"/>
              <a:t> design process needs to be at the start of the </a:t>
            </a:r>
            <a:r>
              <a:rPr lang="en-US"/>
              <a:t>CADMID cycle.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253E37-2E7A-4130-837C-4A33EFA2F82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638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99881" y="4417314"/>
            <a:ext cx="21531977" cy="12595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185" b="1" i="0" u="heavy">
                <a:solidFill>
                  <a:srgbClr val="34383A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799761" y="7979664"/>
            <a:ext cx="17732217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84895" y="566170"/>
            <a:ext cx="5131913" cy="1259576"/>
          </a:xfrm>
        </p:spPr>
        <p:txBody>
          <a:bodyPr lIns="0" tIns="0" rIns="0" bIns="0"/>
          <a:lstStyle>
            <a:lvl1pPr>
              <a:defRPr sz="8185" b="1" i="0" u="heavy">
                <a:solidFill>
                  <a:srgbClr val="34383A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84895" y="566170"/>
            <a:ext cx="5131913" cy="1259576"/>
          </a:xfrm>
        </p:spPr>
        <p:txBody>
          <a:bodyPr lIns="0" tIns="0" rIns="0" bIns="0"/>
          <a:lstStyle>
            <a:lvl1pPr>
              <a:defRPr sz="8185" b="1" i="0" u="heavy">
                <a:solidFill>
                  <a:srgbClr val="34383A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266587" y="3277362"/>
            <a:ext cx="1101930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3045845" y="3277362"/>
            <a:ext cx="1101930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84895" y="566170"/>
            <a:ext cx="5131913" cy="1259576"/>
          </a:xfrm>
        </p:spPr>
        <p:txBody>
          <a:bodyPr lIns="0" tIns="0" rIns="0" bIns="0"/>
          <a:lstStyle>
            <a:lvl1pPr>
              <a:defRPr sz="8185" b="1" i="0" u="heavy">
                <a:solidFill>
                  <a:srgbClr val="34383A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84895" y="566170"/>
            <a:ext cx="5131913" cy="5001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50" b="1" i="0" u="heavy">
                <a:solidFill>
                  <a:srgbClr val="34383A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66587" y="3277362"/>
            <a:ext cx="2279856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612791" y="13251942"/>
            <a:ext cx="810615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266587" y="13251942"/>
            <a:ext cx="58263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5/13/24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8238851" y="13251942"/>
            <a:ext cx="58263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1151458">
        <a:defRPr>
          <a:latin typeface="+mn-lt"/>
          <a:ea typeface="+mn-ea"/>
          <a:cs typeface="+mn-cs"/>
        </a:defRPr>
      </a:lvl2pPr>
      <a:lvl3pPr marL="2302916">
        <a:defRPr>
          <a:latin typeface="+mn-lt"/>
          <a:ea typeface="+mn-ea"/>
          <a:cs typeface="+mn-cs"/>
        </a:defRPr>
      </a:lvl3pPr>
      <a:lvl4pPr marL="3454375">
        <a:defRPr>
          <a:latin typeface="+mn-lt"/>
          <a:ea typeface="+mn-ea"/>
          <a:cs typeface="+mn-cs"/>
        </a:defRPr>
      </a:lvl4pPr>
      <a:lvl5pPr marL="4605833">
        <a:defRPr>
          <a:latin typeface="+mn-lt"/>
          <a:ea typeface="+mn-ea"/>
          <a:cs typeface="+mn-cs"/>
        </a:defRPr>
      </a:lvl5pPr>
      <a:lvl6pPr marL="5757291">
        <a:defRPr>
          <a:latin typeface="+mn-lt"/>
          <a:ea typeface="+mn-ea"/>
          <a:cs typeface="+mn-cs"/>
        </a:defRPr>
      </a:lvl6pPr>
      <a:lvl7pPr marL="6908749">
        <a:defRPr>
          <a:latin typeface="+mn-lt"/>
          <a:ea typeface="+mn-ea"/>
          <a:cs typeface="+mn-cs"/>
        </a:defRPr>
      </a:lvl7pPr>
      <a:lvl8pPr marL="8060207">
        <a:defRPr>
          <a:latin typeface="+mn-lt"/>
          <a:ea typeface="+mn-ea"/>
          <a:cs typeface="+mn-cs"/>
        </a:defRPr>
      </a:lvl8pPr>
      <a:lvl9pPr marL="9211666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1151458">
        <a:defRPr>
          <a:latin typeface="+mn-lt"/>
          <a:ea typeface="+mn-ea"/>
          <a:cs typeface="+mn-cs"/>
        </a:defRPr>
      </a:lvl2pPr>
      <a:lvl3pPr marL="2302916">
        <a:defRPr>
          <a:latin typeface="+mn-lt"/>
          <a:ea typeface="+mn-ea"/>
          <a:cs typeface="+mn-cs"/>
        </a:defRPr>
      </a:lvl3pPr>
      <a:lvl4pPr marL="3454375">
        <a:defRPr>
          <a:latin typeface="+mn-lt"/>
          <a:ea typeface="+mn-ea"/>
          <a:cs typeface="+mn-cs"/>
        </a:defRPr>
      </a:lvl4pPr>
      <a:lvl5pPr marL="4605833">
        <a:defRPr>
          <a:latin typeface="+mn-lt"/>
          <a:ea typeface="+mn-ea"/>
          <a:cs typeface="+mn-cs"/>
        </a:defRPr>
      </a:lvl5pPr>
      <a:lvl6pPr marL="5757291">
        <a:defRPr>
          <a:latin typeface="+mn-lt"/>
          <a:ea typeface="+mn-ea"/>
          <a:cs typeface="+mn-cs"/>
        </a:defRPr>
      </a:lvl6pPr>
      <a:lvl7pPr marL="6908749">
        <a:defRPr>
          <a:latin typeface="+mn-lt"/>
          <a:ea typeface="+mn-ea"/>
          <a:cs typeface="+mn-cs"/>
        </a:defRPr>
      </a:lvl7pPr>
      <a:lvl8pPr marL="8060207">
        <a:defRPr>
          <a:latin typeface="+mn-lt"/>
          <a:ea typeface="+mn-ea"/>
          <a:cs typeface="+mn-cs"/>
        </a:defRPr>
      </a:lvl8pPr>
      <a:lvl9pPr marL="9211666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scotusblog.com/2017/11/status-quo-watch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FYvWTO70FE" TargetMode="External"/><Relationship Id="rId2" Type="http://schemas.openxmlformats.org/officeDocument/2006/relationships/hyperlink" Target="https://www.youtube.com/watch?v=p0aGBPdpM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aSZ9fuRzers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7" Type="http://schemas.openxmlformats.org/officeDocument/2006/relationships/image" Target="../media/image22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tmp"/><Relationship Id="rId5" Type="http://schemas.openxmlformats.org/officeDocument/2006/relationships/image" Target="../media/image20.tmp"/><Relationship Id="rId4" Type="http://schemas.openxmlformats.org/officeDocument/2006/relationships/image" Target="../media/image19.tmp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GQmdoK_ZfY" TargetMode="Externa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>
            <a:extLst>
              <a:ext uri="{FF2B5EF4-FFF2-40B4-BE49-F238E27FC236}">
                <a16:creationId xmlns:a16="http://schemas.microsoft.com/office/drawing/2014/main" id="{09CAC380-3A2E-DE8D-D472-F5C70C191444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02822" y="4564121"/>
            <a:ext cx="8048881" cy="5121157"/>
          </a:xfrm>
          <a:prstGeom prst="rect">
            <a:avLst/>
          </a:prstGeom>
        </p:spPr>
      </p:pic>
      <p:sp>
        <p:nvSpPr>
          <p:cNvPr id="4" name="object 6">
            <a:extLst>
              <a:ext uri="{FF2B5EF4-FFF2-40B4-BE49-F238E27FC236}">
                <a16:creationId xmlns:a16="http://schemas.microsoft.com/office/drawing/2014/main" id="{9DB1204F-09FB-1AE2-4E88-2FF7F4B5C4CE}"/>
              </a:ext>
            </a:extLst>
          </p:cNvPr>
          <p:cNvSpPr/>
          <p:nvPr/>
        </p:nvSpPr>
        <p:spPr>
          <a:xfrm>
            <a:off x="4670121" y="1418662"/>
            <a:ext cx="15114284" cy="11412076"/>
          </a:xfrm>
          <a:custGeom>
            <a:avLst/>
            <a:gdLst/>
            <a:ahLst/>
            <a:cxnLst/>
            <a:rect l="l" t="t" r="r" b="b"/>
            <a:pathLst>
              <a:path w="6001384" h="4531359">
                <a:moveTo>
                  <a:pt x="5982468" y="4530975"/>
                </a:moveTo>
                <a:lnTo>
                  <a:pt x="5982468" y="0"/>
                </a:lnTo>
              </a:path>
              <a:path w="6001384" h="4531359">
                <a:moveTo>
                  <a:pt x="0" y="0"/>
                </a:moveTo>
                <a:lnTo>
                  <a:pt x="6000800" y="0"/>
                </a:lnTo>
              </a:path>
              <a:path w="6001384" h="4531359">
                <a:moveTo>
                  <a:pt x="0" y="4512656"/>
                </a:moveTo>
                <a:lnTo>
                  <a:pt x="6000800" y="4512656"/>
                </a:lnTo>
              </a:path>
            </a:pathLst>
          </a:custGeom>
          <a:ln w="1221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5" name="object 14">
            <a:extLst>
              <a:ext uri="{FF2B5EF4-FFF2-40B4-BE49-F238E27FC236}">
                <a16:creationId xmlns:a16="http://schemas.microsoft.com/office/drawing/2014/main" id="{6B7344BD-A570-A607-CA7A-B4332F5E9F27}"/>
              </a:ext>
            </a:extLst>
          </p:cNvPr>
          <p:cNvSpPr txBox="1"/>
          <p:nvPr/>
        </p:nvSpPr>
        <p:spPr>
          <a:xfrm>
            <a:off x="4664868" y="1568149"/>
            <a:ext cx="15051914" cy="613675"/>
          </a:xfrm>
          <a:prstGeom prst="rect">
            <a:avLst/>
          </a:prstGeom>
        </p:spPr>
        <p:txBody>
          <a:bodyPr vert="horz" wrap="square" lIns="0" tIns="31985" rIns="0" bIns="0" rtlCol="0">
            <a:spAutoFit/>
          </a:bodyPr>
          <a:lstStyle/>
          <a:p>
            <a:pPr marL="698871">
              <a:spcBef>
                <a:spcPts val="252"/>
              </a:spcBef>
            </a:pPr>
            <a:r>
              <a:rPr sz="3778" dirty="0">
                <a:solidFill>
                  <a:srgbClr val="0A0C0C"/>
                </a:solidFill>
                <a:latin typeface="Arial"/>
                <a:cs typeface="Arial"/>
              </a:rPr>
              <a:t>Human</a:t>
            </a:r>
            <a:r>
              <a:rPr sz="3778" spc="340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sz="3778" dirty="0">
                <a:solidFill>
                  <a:srgbClr val="0A0C0C"/>
                </a:solidFill>
                <a:latin typeface="Arial"/>
                <a:cs typeface="Arial"/>
              </a:rPr>
              <a:t>Factors</a:t>
            </a:r>
            <a:r>
              <a:rPr sz="3778" spc="214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778" spc="214" dirty="0">
                <a:solidFill>
                  <a:srgbClr val="0A0C0C"/>
                </a:solidFill>
                <a:latin typeface="Arial"/>
                <a:cs typeface="Arial"/>
              </a:rPr>
              <a:t>in Product and Process Design</a:t>
            </a:r>
            <a:endParaRPr sz="3778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690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4868AF-B356-E8E7-3B90-FF6FD88050A7}"/>
              </a:ext>
            </a:extLst>
          </p:cNvPr>
          <p:cNvSpPr txBox="1"/>
          <p:nvPr/>
        </p:nvSpPr>
        <p:spPr>
          <a:xfrm>
            <a:off x="2531269" y="1028701"/>
            <a:ext cx="16471106" cy="10618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78081">
              <a:spcBef>
                <a:spcPts val="3400"/>
              </a:spcBef>
            </a:pPr>
            <a:r>
              <a:rPr lang="en-GB" sz="6000" spc="126" dirty="0">
                <a:solidFill>
                  <a:srgbClr val="0A0C0C"/>
                </a:solidFill>
                <a:latin typeface="Arial"/>
                <a:cs typeface="Arial"/>
              </a:rPr>
              <a:t>Introduction</a:t>
            </a:r>
            <a:endParaRPr lang="en-GB" sz="6000" dirty="0">
              <a:latin typeface="Arial"/>
              <a:cs typeface="Arial"/>
            </a:endParaRPr>
          </a:p>
          <a:p>
            <a:pPr marL="1180245">
              <a:spcBef>
                <a:spcPts val="2796"/>
              </a:spcBef>
            </a:pP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What</a:t>
            </a:r>
            <a:r>
              <a:rPr lang="en-GB" sz="4000" spc="-151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A0C0C"/>
                </a:solidFill>
                <a:latin typeface="Arial"/>
                <a:cs typeface="Arial"/>
              </a:rPr>
              <a:t>is</a:t>
            </a:r>
            <a:r>
              <a:rPr lang="en-GB" sz="4000" spc="-101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D1F21"/>
                </a:solidFill>
                <a:latin typeface="Arial"/>
                <a:cs typeface="Arial"/>
              </a:rPr>
              <a:t>Human</a:t>
            </a:r>
            <a:r>
              <a:rPr lang="en-GB" sz="4000" spc="-113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Factors?</a:t>
            </a:r>
            <a:endParaRPr lang="en-GB" sz="4000" dirty="0">
              <a:latin typeface="Arial"/>
              <a:cs typeface="Arial"/>
            </a:endParaRPr>
          </a:p>
          <a:p>
            <a:pPr>
              <a:spcBef>
                <a:spcPts val="113"/>
              </a:spcBef>
            </a:pPr>
            <a:endParaRPr lang="en-GB" sz="4400" dirty="0">
              <a:latin typeface="Arial"/>
              <a:cs typeface="Arial"/>
            </a:endParaRPr>
          </a:p>
          <a:p>
            <a:pPr marL="1175447" indent="-468580">
              <a:buChar char="•"/>
              <a:tabLst>
                <a:tab pos="1175447" algn="l"/>
              </a:tabLst>
            </a:pPr>
            <a:r>
              <a:rPr lang="en-GB" sz="4000" spc="-76" dirty="0">
                <a:solidFill>
                  <a:srgbClr val="1D1F21"/>
                </a:solidFill>
                <a:latin typeface="Arial"/>
                <a:cs typeface="Arial"/>
              </a:rPr>
              <a:t>Human</a:t>
            </a:r>
            <a:r>
              <a:rPr lang="en-GB" sz="4000" spc="-113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Influences</a:t>
            </a:r>
            <a:endParaRPr lang="en-GB" sz="4000" dirty="0">
              <a:latin typeface="Arial"/>
              <a:cs typeface="Arial"/>
            </a:endParaRPr>
          </a:p>
          <a:p>
            <a:pPr marL="2067827" marR="8341675" lvl="1" indent="-468580">
              <a:lnSpc>
                <a:spcPts val="3501"/>
              </a:lnSpc>
              <a:spcBef>
                <a:spcPts val="113"/>
              </a:spcBef>
              <a:buClr>
                <a:srgbClr val="757575"/>
              </a:buClr>
              <a:buChar char="•"/>
              <a:tabLst>
                <a:tab pos="2067827" algn="l"/>
              </a:tabLst>
            </a:pPr>
            <a:r>
              <a:rPr lang="en-GB" sz="4000" spc="-88" dirty="0">
                <a:solidFill>
                  <a:srgbClr val="1D1F21"/>
                </a:solidFill>
                <a:latin typeface="Arial"/>
                <a:cs typeface="Arial"/>
              </a:rPr>
              <a:t>Factors</a:t>
            </a:r>
            <a:r>
              <a:rPr lang="en-GB" sz="4000" spc="-63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0A0C0C"/>
                </a:solidFill>
                <a:latin typeface="Arial"/>
                <a:cs typeface="Arial"/>
              </a:rPr>
              <a:t>influencing</a:t>
            </a:r>
            <a:r>
              <a:rPr lang="en-GB" sz="4000" spc="88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performance </a:t>
            </a:r>
            <a:r>
              <a:rPr lang="en-GB" sz="4000" spc="-50" dirty="0">
                <a:solidFill>
                  <a:srgbClr val="0A0C0C"/>
                </a:solidFill>
                <a:latin typeface="Arial"/>
                <a:cs typeface="Arial"/>
              </a:rPr>
              <a:t>Human</a:t>
            </a:r>
            <a:r>
              <a:rPr lang="en-GB" sz="4000" spc="25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fa</a:t>
            </a:r>
            <a:r>
              <a:rPr lang="en-GB" sz="4000" spc="-25" dirty="0">
                <a:solidFill>
                  <a:srgbClr val="3D4646"/>
                </a:solidFill>
                <a:latin typeface="Arial"/>
                <a:cs typeface="Arial"/>
              </a:rPr>
              <a:t>i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lure</a:t>
            </a:r>
            <a:r>
              <a:rPr lang="en-GB" sz="4000" spc="-176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D1F21"/>
                </a:solidFill>
                <a:latin typeface="Arial"/>
                <a:cs typeface="Arial"/>
              </a:rPr>
              <a:t>in</a:t>
            </a:r>
            <a:r>
              <a:rPr lang="en-GB" sz="4000" spc="38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D1F21"/>
                </a:solidFill>
                <a:latin typeface="Arial"/>
                <a:cs typeface="Arial"/>
              </a:rPr>
              <a:t>accident</a:t>
            </a:r>
            <a:r>
              <a:rPr lang="en-GB" sz="4000" spc="-101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D1F21"/>
                </a:solidFill>
                <a:latin typeface="Arial"/>
                <a:cs typeface="Arial"/>
              </a:rPr>
              <a:t>causation</a:t>
            </a:r>
            <a:endParaRPr lang="en-GB" sz="4000" dirty="0">
              <a:latin typeface="Arial"/>
              <a:cs typeface="Arial"/>
            </a:endParaRPr>
          </a:p>
          <a:p>
            <a:pPr marL="2079022" lvl="1" indent="-479774">
              <a:spcBef>
                <a:spcPts val="428"/>
              </a:spcBef>
              <a:buClr>
                <a:srgbClr val="757575"/>
              </a:buClr>
              <a:buFont typeface="Arial"/>
              <a:buChar char="•"/>
              <a:tabLst>
                <a:tab pos="2079022" algn="l"/>
              </a:tabLst>
            </a:pPr>
            <a:r>
              <a:rPr lang="en-GB" sz="4000" i="1" spc="-63" dirty="0">
                <a:solidFill>
                  <a:srgbClr val="1D1F21"/>
                </a:solidFill>
                <a:latin typeface="Arial"/>
                <a:cs typeface="Arial"/>
              </a:rPr>
              <a:t>Bhopal</a:t>
            </a:r>
            <a:r>
              <a:rPr lang="en-GB" sz="4000" i="1" spc="-264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i="1" spc="-113" dirty="0">
                <a:solidFill>
                  <a:srgbClr val="1D1F21"/>
                </a:solidFill>
                <a:latin typeface="Arial"/>
                <a:cs typeface="Arial"/>
              </a:rPr>
              <a:t>Exercise</a:t>
            </a:r>
            <a:r>
              <a:rPr lang="en-GB" sz="4000" i="1" spc="-214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A0C0C"/>
                </a:solidFill>
                <a:latin typeface="Arial"/>
                <a:cs typeface="Arial"/>
              </a:rPr>
              <a:t>-</a:t>
            </a:r>
            <a:r>
              <a:rPr lang="en-GB" sz="4000" spc="630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i="1" dirty="0">
                <a:solidFill>
                  <a:srgbClr val="1D1F21"/>
                </a:solidFill>
                <a:latin typeface="Arial"/>
                <a:cs typeface="Arial"/>
              </a:rPr>
              <a:t>in</a:t>
            </a:r>
            <a:r>
              <a:rPr lang="en-GB" sz="4000" i="1" spc="139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i="1" spc="-25" dirty="0">
                <a:solidFill>
                  <a:srgbClr val="1D1F21"/>
                </a:solidFill>
                <a:latin typeface="Arial"/>
                <a:cs typeface="Arial"/>
              </a:rPr>
              <a:t>groups</a:t>
            </a:r>
            <a:endParaRPr lang="en-GB" sz="4000" dirty="0">
              <a:latin typeface="Arial"/>
              <a:cs typeface="Arial"/>
            </a:endParaRPr>
          </a:p>
          <a:p>
            <a:pPr lvl="1">
              <a:spcBef>
                <a:spcPts val="88"/>
              </a:spcBef>
              <a:buFont typeface="Arial"/>
              <a:buChar char="•"/>
            </a:pPr>
            <a:endParaRPr lang="en-GB" sz="4800" dirty="0">
              <a:latin typeface="Arial"/>
              <a:cs typeface="Arial"/>
            </a:endParaRPr>
          </a:p>
          <a:p>
            <a:pPr marL="1175447">
              <a:spcBef>
                <a:spcPts val="13"/>
              </a:spcBef>
            </a:pPr>
            <a:r>
              <a:rPr lang="en-GB" sz="4000" spc="-76" dirty="0">
                <a:solidFill>
                  <a:srgbClr val="0A0C0C"/>
                </a:solidFill>
                <a:latin typeface="Arial"/>
                <a:cs typeface="Arial"/>
              </a:rPr>
              <a:t>Human</a:t>
            </a:r>
            <a:r>
              <a:rPr lang="en-GB" sz="4000" spc="-139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D1F21"/>
                </a:solidFill>
                <a:latin typeface="Arial"/>
                <a:cs typeface="Arial"/>
              </a:rPr>
              <a:t>Failure</a:t>
            </a:r>
            <a:r>
              <a:rPr lang="en-GB" sz="4000" spc="25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101" dirty="0">
                <a:solidFill>
                  <a:srgbClr val="1D1F21"/>
                </a:solidFill>
                <a:latin typeface="Arial"/>
                <a:cs typeface="Arial"/>
              </a:rPr>
              <a:t>Analysis</a:t>
            </a:r>
            <a:r>
              <a:rPr lang="en-GB" sz="4000" spc="-176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A0C0C"/>
                </a:solidFill>
                <a:latin typeface="Arial"/>
                <a:cs typeface="Arial"/>
              </a:rPr>
              <a:t>-</a:t>
            </a:r>
            <a:r>
              <a:rPr lang="en-GB" sz="4000" spc="201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Overview</a:t>
            </a:r>
            <a:endParaRPr lang="en-GB" sz="4000" dirty="0">
              <a:latin typeface="Arial"/>
              <a:cs typeface="Arial"/>
            </a:endParaRPr>
          </a:p>
          <a:p>
            <a:pPr>
              <a:spcBef>
                <a:spcPts val="88"/>
              </a:spcBef>
            </a:pPr>
            <a:endParaRPr lang="en-GB" sz="4800" dirty="0">
              <a:latin typeface="Arial"/>
              <a:cs typeface="Arial"/>
            </a:endParaRPr>
          </a:p>
          <a:p>
            <a:pPr marL="1175447" indent="-468580">
              <a:buClr>
                <a:srgbClr val="757575"/>
              </a:buClr>
              <a:buChar char="•"/>
              <a:tabLst>
                <a:tab pos="1175447" algn="l"/>
              </a:tabLst>
            </a:pPr>
            <a:r>
              <a:rPr lang="en-GB" sz="4000" spc="-76" dirty="0">
                <a:solidFill>
                  <a:srgbClr val="1D1F21"/>
                </a:solidFill>
                <a:latin typeface="Arial"/>
                <a:cs typeface="Arial"/>
              </a:rPr>
              <a:t>Human</a:t>
            </a:r>
            <a:r>
              <a:rPr lang="en-GB" sz="4000" spc="-63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0A0C0C"/>
                </a:solidFill>
                <a:latin typeface="Arial"/>
                <a:cs typeface="Arial"/>
              </a:rPr>
              <a:t>Factors</a:t>
            </a:r>
            <a:r>
              <a:rPr lang="en-GB" sz="4000" spc="-101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Integration</a:t>
            </a:r>
            <a:endParaRPr lang="en-GB" sz="4000" dirty="0">
              <a:latin typeface="Arial"/>
              <a:cs typeface="Arial"/>
            </a:endParaRPr>
          </a:p>
          <a:p>
            <a:pPr marL="2051835" lvl="1" indent="-452587">
              <a:spcBef>
                <a:spcPts val="640"/>
              </a:spcBef>
              <a:buClr>
                <a:srgbClr val="606060"/>
              </a:buClr>
              <a:buChar char="•"/>
              <a:tabLst>
                <a:tab pos="2051835" algn="l"/>
              </a:tabLst>
            </a:pPr>
            <a:r>
              <a:rPr lang="en-GB" sz="4000" dirty="0">
                <a:solidFill>
                  <a:srgbClr val="0A0C0C"/>
                </a:solidFill>
                <a:latin typeface="Arial"/>
                <a:cs typeface="Arial"/>
              </a:rPr>
              <a:t>HFI</a:t>
            </a:r>
            <a:r>
              <a:rPr lang="en-GB" sz="4000" spc="-63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0A0C0C"/>
                </a:solidFill>
                <a:latin typeface="Arial"/>
                <a:cs typeface="Arial"/>
              </a:rPr>
              <a:t>Domains</a:t>
            </a:r>
            <a:endParaRPr lang="en-GB" sz="4000" dirty="0">
              <a:latin typeface="Arial"/>
              <a:cs typeface="Arial"/>
            </a:endParaRPr>
          </a:p>
          <a:p>
            <a:pPr marL="2050233" lvl="1" indent="-452587">
              <a:spcBef>
                <a:spcPts val="390"/>
              </a:spcBef>
              <a:buChar char="•"/>
              <a:tabLst>
                <a:tab pos="2050233" algn="l"/>
              </a:tabLst>
            </a:pPr>
            <a:r>
              <a:rPr lang="en-GB" sz="4400" spc="-214" dirty="0">
                <a:solidFill>
                  <a:srgbClr val="1D1F21"/>
                </a:solidFill>
                <a:latin typeface="Arial"/>
                <a:cs typeface="Arial"/>
              </a:rPr>
              <a:t>Human</a:t>
            </a:r>
            <a:r>
              <a:rPr lang="en-GB" sz="4400" spc="-151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0A0C0C"/>
                </a:solidFill>
                <a:latin typeface="Arial"/>
                <a:cs typeface="Arial"/>
              </a:rPr>
              <a:t>Centred</a:t>
            </a:r>
            <a:r>
              <a:rPr lang="en-GB" sz="4000" spc="-201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Design</a:t>
            </a:r>
            <a:endParaRPr lang="en-GB" sz="4000" dirty="0">
              <a:latin typeface="Arial"/>
              <a:cs typeface="Arial"/>
            </a:endParaRPr>
          </a:p>
          <a:p>
            <a:pPr marL="2055033" lvl="1" indent="-455786">
              <a:spcBef>
                <a:spcPts val="592"/>
              </a:spcBef>
              <a:buClr>
                <a:srgbClr val="606060"/>
              </a:buClr>
              <a:buChar char="•"/>
              <a:tabLst>
                <a:tab pos="2055033" algn="l"/>
              </a:tabLst>
            </a:pPr>
            <a:r>
              <a:rPr lang="en-GB" sz="4000" spc="-76" dirty="0">
                <a:solidFill>
                  <a:srgbClr val="1D1F21"/>
                </a:solidFill>
                <a:latin typeface="Arial"/>
                <a:cs typeface="Arial"/>
              </a:rPr>
              <a:t>Testing </a:t>
            </a:r>
            <a:r>
              <a:rPr lang="en-GB" sz="4000" dirty="0">
                <a:solidFill>
                  <a:srgbClr val="1D1F21"/>
                </a:solidFill>
                <a:latin typeface="Arial"/>
                <a:cs typeface="Arial"/>
              </a:rPr>
              <a:t>&amp;</a:t>
            </a:r>
            <a:r>
              <a:rPr lang="en-GB" sz="4000" spc="126" dirty="0">
                <a:solidFill>
                  <a:srgbClr val="1D1F21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D1F21"/>
                </a:solidFill>
                <a:latin typeface="Arial"/>
                <a:cs typeface="Arial"/>
              </a:rPr>
              <a:t>Evaluation</a:t>
            </a:r>
            <a:endParaRPr lang="en-GB"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9265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E0BB6B-C995-4F9A-6284-0CCD6C87DA67}"/>
              </a:ext>
            </a:extLst>
          </p:cNvPr>
          <p:cNvSpPr txBox="1"/>
          <p:nvPr/>
        </p:nvSpPr>
        <p:spPr>
          <a:xfrm rot="10800000" flipV="1">
            <a:off x="397669" y="541455"/>
            <a:ext cx="23095080" cy="1316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r>
              <a:rPr lang="en-GB" sz="5400" b="1" spc="-50" dirty="0">
                <a:solidFill>
                  <a:srgbClr val="181A1A"/>
                </a:solidFill>
                <a:latin typeface="Arial"/>
                <a:cs typeface="Arial"/>
              </a:rPr>
              <a:t>What is “HUMAN FACTORS” all about??</a:t>
            </a: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Human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Factors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is</a:t>
            </a:r>
            <a:r>
              <a:rPr lang="en-GB" sz="4000" spc="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</a:t>
            </a:r>
            <a:r>
              <a:rPr lang="en-GB" sz="4000" spc="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113" dirty="0">
                <a:solidFill>
                  <a:srgbClr val="181A1A"/>
                </a:solidFill>
                <a:latin typeface="Arial"/>
                <a:cs typeface="Arial"/>
              </a:rPr>
              <a:t>science-based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discipline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that</a:t>
            </a:r>
            <a:r>
              <a:rPr lang="en-GB" sz="4000" spc="-27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brings</a:t>
            </a:r>
            <a:r>
              <a:rPr lang="en-GB" sz="4000" spc="-28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together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knowledge</a:t>
            </a:r>
            <a:r>
              <a:rPr lang="en-GB" sz="4000" spc="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18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physiology,</a:t>
            </a:r>
          </a:p>
          <a:p>
            <a:pPr marL="1050706" marR="970743" indent="-452587">
              <a:lnSpc>
                <a:spcPts val="2796"/>
              </a:lnSpc>
              <a:buClr>
                <a:srgbClr val="7C7C80"/>
              </a:buClr>
              <a:buChar char="•"/>
              <a:tabLst>
                <a:tab pos="1050706" algn="l"/>
              </a:tabLst>
            </a:pPr>
            <a:endParaRPr lang="en-GB" sz="4000" spc="-25" dirty="0">
              <a:solidFill>
                <a:srgbClr val="181A1A"/>
              </a:solidFill>
              <a:latin typeface="Arial"/>
              <a:cs typeface="Arial"/>
            </a:endParaRPr>
          </a:p>
          <a:p>
            <a:pPr marL="598119" marR="970743">
              <a:lnSpc>
                <a:spcPts val="2796"/>
              </a:lnSpc>
              <a:buClr>
                <a:srgbClr val="7C7C80"/>
              </a:buClr>
              <a:tabLst>
                <a:tab pos="1050706" algn="l"/>
              </a:tabLst>
            </a:pP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	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psychology,</a:t>
            </a:r>
            <a:r>
              <a:rPr lang="en-GB" sz="4000" spc="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engineering</a:t>
            </a:r>
            <a:r>
              <a:rPr lang="en-GB" sz="4000" spc="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21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statistics</a:t>
            </a:r>
            <a:r>
              <a:rPr lang="en-GB" sz="4000" spc="5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22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ensure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that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designs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complement</a:t>
            </a:r>
            <a:r>
              <a:rPr lang="en-GB" sz="4000" spc="15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27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strengths</a:t>
            </a:r>
          </a:p>
          <a:p>
            <a:pPr marL="598119" marR="970743">
              <a:lnSpc>
                <a:spcPts val="2796"/>
              </a:lnSpc>
              <a:buClr>
                <a:srgbClr val="7C7C80"/>
              </a:buClr>
              <a:tabLst>
                <a:tab pos="1050706" algn="l"/>
              </a:tabLst>
            </a:pPr>
            <a:endParaRPr lang="en-GB" sz="4000" spc="-25" dirty="0">
              <a:solidFill>
                <a:srgbClr val="181A1A"/>
              </a:solidFill>
              <a:latin typeface="Arial"/>
              <a:cs typeface="Arial"/>
            </a:endParaRPr>
          </a:p>
          <a:p>
            <a:pPr marL="598119" marR="970743">
              <a:lnSpc>
                <a:spcPts val="2796"/>
              </a:lnSpc>
              <a:buClr>
                <a:srgbClr val="7C7C80"/>
              </a:buClr>
              <a:tabLst>
                <a:tab pos="1050706" algn="l"/>
              </a:tabLst>
            </a:pP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	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22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abilities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252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people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minimise</a:t>
            </a:r>
            <a:r>
              <a:rPr lang="en-GB" sz="4000" spc="25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15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effects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their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limitations.</a:t>
            </a:r>
            <a:endParaRPr lang="en-GB" sz="4000" dirty="0">
              <a:latin typeface="Arial"/>
              <a:cs typeface="Arial"/>
            </a:endParaRPr>
          </a:p>
          <a:p>
            <a:pPr>
              <a:spcBef>
                <a:spcPts val="126"/>
              </a:spcBef>
            </a:pPr>
            <a:endParaRPr lang="en-GB" sz="4000" dirty="0">
              <a:latin typeface="Arial"/>
              <a:cs typeface="Arial"/>
            </a:endParaRPr>
          </a:p>
          <a:p>
            <a:pPr marL="1050706" marR="1173848" indent="6397">
              <a:lnSpc>
                <a:spcPts val="2796"/>
              </a:lnSpc>
            </a:pP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We</a:t>
            </a:r>
            <a:r>
              <a:rPr lang="en-GB" sz="4000" spc="-1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aim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21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understand</a:t>
            </a:r>
            <a:r>
              <a:rPr lang="en-GB" sz="4000" spc="1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18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design</a:t>
            </a:r>
            <a:r>
              <a:rPr lang="en-GB" sz="4000" spc="1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for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2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variability</a:t>
            </a:r>
            <a:r>
              <a:rPr lang="en-GB" sz="4000" spc="25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represented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2A2D2D"/>
                </a:solidFill>
                <a:latin typeface="Arial"/>
                <a:cs typeface="Arial"/>
              </a:rPr>
              <a:t>i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n</a:t>
            </a:r>
            <a:r>
              <a:rPr lang="en-GB" sz="4000" spc="38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2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population,</a:t>
            </a:r>
          </a:p>
          <a:p>
            <a:pPr marL="1050706" marR="1173848" indent="6397">
              <a:lnSpc>
                <a:spcPts val="2796"/>
              </a:lnSpc>
            </a:pPr>
            <a:endParaRPr lang="en-GB" sz="4000" spc="-50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1173848" indent="6397">
              <a:lnSpc>
                <a:spcPts val="2796"/>
              </a:lnSpc>
            </a:pP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spanning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such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attributes</a:t>
            </a:r>
            <a:r>
              <a:rPr lang="en-GB" sz="4000" spc="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as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age,</a:t>
            </a:r>
            <a:r>
              <a:rPr lang="en-GB" sz="4000" spc="-22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size,</a:t>
            </a:r>
            <a:r>
              <a:rPr lang="en-GB" sz="4000" spc="-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strength,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cognitive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ability,</a:t>
            </a:r>
            <a:r>
              <a:rPr lang="en-GB" sz="4000" spc="-1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prior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experience,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cultural</a:t>
            </a:r>
          </a:p>
          <a:p>
            <a:pPr marL="1050706" marR="1173848" indent="6397">
              <a:lnSpc>
                <a:spcPts val="2796"/>
              </a:lnSpc>
            </a:pPr>
            <a:endParaRPr lang="en-GB" sz="4000" spc="-25" dirty="0">
              <a:solidFill>
                <a:srgbClr val="181A1A"/>
              </a:solidFill>
              <a:latin typeface="Arial"/>
              <a:cs typeface="Arial"/>
            </a:endParaRPr>
          </a:p>
          <a:p>
            <a:pPr marL="1050706" marR="1173848" indent="6397">
              <a:lnSpc>
                <a:spcPts val="2796"/>
              </a:lnSpc>
            </a:pP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expectations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goals.</a:t>
            </a:r>
          </a:p>
          <a:p>
            <a:pPr marL="1050706" marR="1173848" indent="6397">
              <a:lnSpc>
                <a:spcPts val="2796"/>
              </a:lnSpc>
            </a:pPr>
            <a:endParaRPr lang="en-GB" sz="4000" dirty="0">
              <a:latin typeface="Arial"/>
              <a:cs typeface="Arial"/>
            </a:endParaRPr>
          </a:p>
          <a:p>
            <a:pPr>
              <a:spcBef>
                <a:spcPts val="25"/>
              </a:spcBef>
            </a:pPr>
            <a:endParaRPr lang="en-GB" sz="4000" dirty="0">
              <a:latin typeface="Arial"/>
              <a:cs typeface="Arial"/>
            </a:endParaRPr>
          </a:p>
          <a:p>
            <a:pPr marL="1052305"/>
            <a:r>
              <a:rPr lang="en-GB" sz="4000" spc="-113" dirty="0">
                <a:solidFill>
                  <a:srgbClr val="181A1A"/>
                </a:solidFill>
                <a:latin typeface="Arial"/>
                <a:cs typeface="Arial"/>
              </a:rPr>
              <a:t>People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often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refer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things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that</a:t>
            </a:r>
            <a:r>
              <a:rPr lang="en-GB" sz="4000" spc="-2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influence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human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2A2D2D"/>
                </a:solidFill>
                <a:latin typeface="Arial"/>
                <a:cs typeface="Arial"/>
              </a:rPr>
              <a:t>performance</a:t>
            </a:r>
            <a:r>
              <a:rPr lang="en-GB" sz="4000" spc="126" dirty="0">
                <a:solidFill>
                  <a:srgbClr val="2A2D2D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as</a:t>
            </a:r>
            <a:r>
              <a:rPr lang="en-GB" sz="4000" spc="-302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"Human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Factors“ or “Human Influences”.</a:t>
            </a:r>
            <a:endParaRPr lang="en-GB" sz="4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4400" dirty="0">
              <a:latin typeface="Arial"/>
              <a:cs typeface="Arial"/>
            </a:endParaRPr>
          </a:p>
          <a:p>
            <a:pPr marL="585325"/>
            <a:r>
              <a:rPr lang="en-GB" sz="4800" spc="-63" dirty="0">
                <a:solidFill>
                  <a:srgbClr val="181A1A"/>
                </a:solidFill>
                <a:latin typeface="Arial"/>
                <a:cs typeface="Arial"/>
              </a:rPr>
              <a:t>Aim</a:t>
            </a:r>
            <a:endParaRPr lang="en-GB" sz="4800" dirty="0">
              <a:latin typeface="Arial"/>
              <a:cs typeface="Arial"/>
            </a:endParaRPr>
          </a:p>
          <a:p>
            <a:pPr marL="863594" marR="1201032" indent="-450988">
              <a:lnSpc>
                <a:spcPts val="2796"/>
              </a:lnSpc>
              <a:spcBef>
                <a:spcPts val="2456"/>
              </a:spcBef>
              <a:buChar char="•"/>
              <a:tabLst>
                <a:tab pos="863594" algn="l"/>
                <a:tab pos="869991" algn="l"/>
              </a:tabLst>
            </a:pPr>
            <a:r>
              <a:rPr lang="en-GB" sz="4000" dirty="0">
                <a:solidFill>
                  <a:srgbClr val="7C7C80"/>
                </a:solidFill>
                <a:latin typeface="Arial"/>
                <a:cs typeface="Arial"/>
              </a:rPr>
              <a:t>	</a:t>
            </a:r>
            <a:r>
              <a:rPr lang="en-GB" sz="4000" spc="-113" dirty="0">
                <a:solidFill>
                  <a:srgbClr val="050505"/>
                </a:solidFill>
                <a:latin typeface="Arial"/>
                <a:cs typeface="Arial"/>
              </a:rPr>
              <a:t>To</a:t>
            </a:r>
            <a:r>
              <a:rPr lang="en-GB" sz="4000" spc="-139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develop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personal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awareness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-5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4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2A2D2D"/>
                </a:solidFill>
                <a:latin typeface="Arial"/>
                <a:cs typeface="Arial"/>
              </a:rPr>
              <a:t>limitations</a:t>
            </a:r>
            <a:r>
              <a:rPr lang="en-GB" sz="4000" spc="25" dirty="0">
                <a:solidFill>
                  <a:srgbClr val="2A2D2D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human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performance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and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how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certain</a:t>
            </a:r>
          </a:p>
          <a:p>
            <a:pPr marL="863594" marR="1201032" indent="-450988">
              <a:lnSpc>
                <a:spcPts val="2796"/>
              </a:lnSpc>
              <a:spcBef>
                <a:spcPts val="2456"/>
              </a:spcBef>
              <a:buChar char="•"/>
              <a:tabLst>
                <a:tab pos="863594" algn="l"/>
                <a:tab pos="869991" algn="l"/>
              </a:tabLst>
            </a:pPr>
            <a:r>
              <a:rPr lang="en-GB" sz="4000" spc="-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3A3F3F"/>
                </a:solidFill>
                <a:latin typeface="Arial"/>
                <a:cs typeface="Arial"/>
              </a:rPr>
              <a:t>i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nfluences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can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lead</a:t>
            </a:r>
            <a:r>
              <a:rPr lang="en-GB" sz="4000" spc="-13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human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 fa</a:t>
            </a:r>
            <a:r>
              <a:rPr lang="en-GB" sz="4000" spc="-25" dirty="0">
                <a:solidFill>
                  <a:srgbClr val="3A3F3F"/>
                </a:solidFill>
                <a:latin typeface="Arial"/>
                <a:cs typeface="Arial"/>
              </a:rPr>
              <a:t>i</a:t>
            </a:r>
            <a:r>
              <a:rPr lang="en-GB" sz="4000" spc="-25" dirty="0">
                <a:solidFill>
                  <a:srgbClr val="050505"/>
                </a:solidFill>
                <a:latin typeface="Arial"/>
                <a:cs typeface="Arial"/>
              </a:rPr>
              <a:t>lures</a:t>
            </a:r>
            <a:r>
              <a:rPr lang="en-GB" sz="4000" spc="38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with</a:t>
            </a:r>
            <a:r>
              <a:rPr lang="en-GB" sz="4000" spc="-21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potential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impact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on</a:t>
            </a:r>
            <a:r>
              <a:rPr lang="en-GB" sz="4000" spc="-18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252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safety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252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our p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roducts.</a:t>
            </a:r>
            <a:endParaRPr lang="en-GB" sz="4000" dirty="0">
              <a:latin typeface="Arial"/>
              <a:cs typeface="Arial"/>
            </a:endParaRPr>
          </a:p>
          <a:p>
            <a:pPr>
              <a:spcBef>
                <a:spcPts val="38"/>
              </a:spcBef>
              <a:buClr>
                <a:srgbClr val="7C7C80"/>
              </a:buClr>
              <a:buFont typeface="Arial"/>
              <a:buChar char="•"/>
            </a:pPr>
            <a:endParaRPr lang="en-GB" sz="4000" dirty="0">
              <a:latin typeface="Arial"/>
              <a:cs typeface="Arial"/>
            </a:endParaRPr>
          </a:p>
          <a:p>
            <a:pPr marL="869991" marR="1319379" indent="-455786">
              <a:lnSpc>
                <a:spcPts val="2796"/>
              </a:lnSpc>
              <a:buClr>
                <a:srgbClr val="7C7C80"/>
              </a:buClr>
              <a:buChar char="•"/>
              <a:tabLst>
                <a:tab pos="882785" algn="l"/>
              </a:tabLst>
            </a:pP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To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provide</a:t>
            </a:r>
            <a:r>
              <a:rPr lang="en-GB" sz="4000" spc="-15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an</a:t>
            </a:r>
            <a:r>
              <a:rPr lang="en-GB" sz="4000" spc="-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understanding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how</a:t>
            </a:r>
            <a:r>
              <a:rPr lang="en-GB" sz="40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human</a:t>
            </a:r>
            <a:r>
              <a:rPr lang="en-GB" sz="4000" spc="-3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factors</a:t>
            </a:r>
            <a:r>
              <a:rPr lang="en-GB" sz="4000" spc="-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can</a:t>
            </a:r>
            <a:r>
              <a:rPr lang="en-GB" sz="4000" spc="-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be</a:t>
            </a:r>
            <a:r>
              <a:rPr lang="en-GB" sz="4000" spc="-2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integrated</a:t>
            </a:r>
            <a:r>
              <a:rPr lang="en-GB" sz="4000" spc="-3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in</a:t>
            </a:r>
            <a:r>
              <a:rPr lang="en-GB" sz="4000" spc="18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design</a:t>
            </a:r>
            <a:r>
              <a:rPr lang="en-GB" sz="4000" spc="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050505"/>
                </a:solidFill>
                <a:latin typeface="Arial"/>
                <a:cs typeface="Arial"/>
              </a:rPr>
              <a:t>i</a:t>
            </a:r>
            <a:r>
              <a:rPr lang="en-GB" sz="4000" spc="-76" dirty="0">
                <a:solidFill>
                  <a:srgbClr val="2A2D2D"/>
                </a:solidFill>
                <a:latin typeface="Arial"/>
                <a:cs typeface="Arial"/>
              </a:rPr>
              <a:t>ncrease</a:t>
            </a:r>
          </a:p>
          <a:p>
            <a:pPr marL="869991" marR="1319379" indent="-455786">
              <a:lnSpc>
                <a:spcPts val="2796"/>
              </a:lnSpc>
              <a:buClr>
                <a:srgbClr val="7C7C80"/>
              </a:buClr>
              <a:buChar char="•"/>
              <a:tabLst>
                <a:tab pos="882785" algn="l"/>
              </a:tabLst>
            </a:pPr>
            <a:endParaRPr lang="en-GB" sz="4000" spc="-76" dirty="0">
              <a:solidFill>
                <a:srgbClr val="2A2D2D"/>
              </a:solidFill>
              <a:latin typeface="Arial"/>
              <a:cs typeface="Arial"/>
            </a:endParaRPr>
          </a:p>
          <a:p>
            <a:pPr marL="414205" marR="1319379">
              <a:lnSpc>
                <a:spcPts val="2796"/>
              </a:lnSpc>
              <a:buClr>
                <a:srgbClr val="7C7C80"/>
              </a:buClr>
              <a:tabLst>
                <a:tab pos="882785" algn="l"/>
              </a:tabLst>
            </a:pPr>
            <a:r>
              <a:rPr lang="en-GB" sz="4000" spc="-76" dirty="0">
                <a:solidFill>
                  <a:srgbClr val="2A2D2D"/>
                </a:solidFill>
                <a:latin typeface="Arial"/>
                <a:cs typeface="Arial"/>
              </a:rPr>
              <a:t>	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product safety.</a:t>
            </a:r>
            <a:endParaRPr lang="en-GB"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51132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98F555-8B0F-648C-437F-BC4CC81E443C}"/>
              </a:ext>
            </a:extLst>
          </p:cNvPr>
          <p:cNvSpPr txBox="1"/>
          <p:nvPr/>
        </p:nvSpPr>
        <p:spPr>
          <a:xfrm>
            <a:off x="3674269" y="1181100"/>
            <a:ext cx="18821400" cy="12580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95673"/>
            <a:r>
              <a:rPr lang="en-GB" sz="5400" spc="-76" dirty="0">
                <a:solidFill>
                  <a:srgbClr val="131515"/>
                </a:solidFill>
                <a:latin typeface="Arial"/>
                <a:cs typeface="Arial"/>
              </a:rPr>
              <a:t>Human</a:t>
            </a:r>
            <a:r>
              <a:rPr lang="en-GB" sz="5400" spc="-1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5400" spc="-25" dirty="0">
                <a:solidFill>
                  <a:srgbClr val="131515"/>
                </a:solidFill>
                <a:latin typeface="Arial"/>
                <a:cs typeface="Arial"/>
              </a:rPr>
              <a:t>Influences</a:t>
            </a:r>
            <a:endParaRPr lang="en-GB" sz="5400" dirty="0">
              <a:latin typeface="Arial"/>
              <a:cs typeface="Arial"/>
            </a:endParaRPr>
          </a:p>
          <a:p>
            <a:pPr marL="702070" marR="1231421" indent="15992">
              <a:spcBef>
                <a:spcPts val="3211"/>
              </a:spcBef>
            </a:pP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We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all</a:t>
            </a:r>
            <a:r>
              <a:rPr lang="en-GB" sz="3600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make</a:t>
            </a:r>
            <a:r>
              <a:rPr lang="en-GB" sz="3600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errors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irrespective</a:t>
            </a:r>
            <a:r>
              <a:rPr lang="en-GB" sz="3600" spc="22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3600" spc="5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how</a:t>
            </a:r>
            <a:r>
              <a:rPr lang="en-GB" sz="3600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much</a:t>
            </a:r>
            <a:r>
              <a:rPr lang="en-GB" sz="3600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tra</a:t>
            </a:r>
            <a:r>
              <a:rPr lang="en-GB" sz="3600" dirty="0">
                <a:solidFill>
                  <a:srgbClr val="2A2F31"/>
                </a:solidFill>
                <a:latin typeface="Arial"/>
                <a:cs typeface="Arial"/>
              </a:rPr>
              <a:t>i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n</a:t>
            </a:r>
            <a:r>
              <a:rPr lang="en-GB" sz="3600" dirty="0">
                <a:solidFill>
                  <a:srgbClr val="2A2F31"/>
                </a:solidFill>
                <a:latin typeface="Arial"/>
                <a:cs typeface="Arial"/>
              </a:rPr>
              <a:t>i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ng</a:t>
            </a:r>
            <a:r>
              <a:rPr lang="en-GB" sz="3600" spc="39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and</a:t>
            </a:r>
            <a:r>
              <a:rPr lang="en-GB" sz="3600" spc="-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experience</a:t>
            </a:r>
            <a:r>
              <a:rPr lang="en-GB" sz="3600" spc="35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we</a:t>
            </a:r>
            <a:r>
              <a:rPr lang="en-GB" sz="3600" spc="2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possess</a:t>
            </a:r>
            <a:r>
              <a:rPr lang="en-GB" sz="3600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or</a:t>
            </a:r>
            <a:r>
              <a:rPr lang="en-GB" sz="3600" spc="54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76" dirty="0">
                <a:solidFill>
                  <a:srgbClr val="131515"/>
                </a:solidFill>
                <a:latin typeface="Arial"/>
                <a:cs typeface="Arial"/>
              </a:rPr>
              <a:t>how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motivated</a:t>
            </a:r>
            <a:r>
              <a:rPr lang="en-GB" sz="3600" spc="18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we</a:t>
            </a:r>
            <a:r>
              <a:rPr lang="en-GB" sz="3600" spc="1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are</a:t>
            </a:r>
            <a:r>
              <a:rPr lang="en-GB" sz="3600" spc="-5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lang="en-GB" sz="3600" spc="31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126" dirty="0">
                <a:solidFill>
                  <a:srgbClr val="131515"/>
                </a:solidFill>
                <a:latin typeface="Arial"/>
                <a:cs typeface="Arial"/>
              </a:rPr>
              <a:t>do</a:t>
            </a:r>
            <a:r>
              <a:rPr lang="en-GB" sz="3600" spc="2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it</a:t>
            </a:r>
            <a:r>
              <a:rPr lang="en-GB" sz="3600" spc="47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right.</a:t>
            </a: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88"/>
              </a:spcBef>
            </a:pPr>
            <a:endParaRPr lang="en-GB" sz="3600" dirty="0">
              <a:latin typeface="Arial"/>
              <a:cs typeface="Arial"/>
            </a:endParaRPr>
          </a:p>
          <a:p>
            <a:pPr marL="718062">
              <a:spcBef>
                <a:spcPts val="13"/>
              </a:spcBef>
            </a:pPr>
            <a:r>
              <a:rPr lang="en-GB" sz="4000" spc="-227" dirty="0">
                <a:solidFill>
                  <a:srgbClr val="131515"/>
                </a:solidFill>
                <a:latin typeface="Arial"/>
                <a:cs typeface="Arial"/>
              </a:rPr>
              <a:t>We</a:t>
            </a:r>
            <a:r>
              <a:rPr lang="en-GB" sz="4000" spc="-18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31515"/>
                </a:solidFill>
                <a:latin typeface="Arial"/>
                <a:cs typeface="Arial"/>
              </a:rPr>
              <a:t>cannot</a:t>
            </a:r>
            <a:r>
              <a:rPr lang="en-GB" sz="4000" spc="-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113" dirty="0">
                <a:solidFill>
                  <a:srgbClr val="131515"/>
                </a:solidFill>
                <a:latin typeface="Arial"/>
                <a:cs typeface="Arial"/>
              </a:rPr>
              <a:t>expect</a:t>
            </a:r>
            <a:r>
              <a:rPr lang="en-GB" sz="4000" spc="-1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31515"/>
                </a:solidFill>
                <a:latin typeface="Arial"/>
                <a:cs typeface="Arial"/>
              </a:rPr>
              <a:t>human </a:t>
            </a:r>
            <a:r>
              <a:rPr lang="en-GB" sz="4000" spc="-126" dirty="0">
                <a:solidFill>
                  <a:srgbClr val="131515"/>
                </a:solidFill>
                <a:latin typeface="Arial"/>
                <a:cs typeface="Arial"/>
              </a:rPr>
              <a:t>performance</a:t>
            </a:r>
            <a:r>
              <a:rPr lang="en-GB" sz="4000" spc="-2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lang="en-GB" sz="4000" spc="-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31515"/>
                </a:solidFill>
                <a:latin typeface="Arial"/>
                <a:cs typeface="Arial"/>
              </a:rPr>
              <a:t>be</a:t>
            </a:r>
            <a:r>
              <a:rPr lang="en-GB" sz="4000" spc="-31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31515"/>
                </a:solidFill>
                <a:latin typeface="Arial"/>
                <a:cs typeface="Arial"/>
              </a:rPr>
              <a:t>100%</a:t>
            </a:r>
            <a:r>
              <a:rPr lang="en-GB" sz="4000" spc="-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126" dirty="0">
                <a:solidFill>
                  <a:srgbClr val="131515"/>
                </a:solidFill>
                <a:latin typeface="Arial"/>
                <a:cs typeface="Arial"/>
              </a:rPr>
              <a:t>accurate</a:t>
            </a:r>
            <a:r>
              <a:rPr lang="en-GB" sz="4000" spc="-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31515"/>
                </a:solidFill>
                <a:latin typeface="Arial"/>
                <a:cs typeface="Arial"/>
              </a:rPr>
              <a:t>in</a:t>
            </a:r>
            <a:r>
              <a:rPr lang="en-GB" sz="4000" spc="1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31515"/>
                </a:solidFill>
                <a:latin typeface="Arial"/>
                <a:cs typeface="Arial"/>
              </a:rPr>
              <a:t>any</a:t>
            </a:r>
            <a:r>
              <a:rPr lang="en-GB" sz="4000" spc="-1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31515"/>
                </a:solidFill>
                <a:latin typeface="Arial"/>
                <a:cs typeface="Arial"/>
              </a:rPr>
              <a:t>task,</a:t>
            </a:r>
            <a:r>
              <a:rPr lang="en-GB" sz="4000" spc="-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31515"/>
                </a:solidFill>
                <a:latin typeface="Arial"/>
                <a:cs typeface="Arial"/>
              </a:rPr>
              <a:t>no</a:t>
            </a:r>
            <a:endParaRPr lang="en-GB" sz="4000" dirty="0">
              <a:latin typeface="Arial"/>
              <a:cs typeface="Arial"/>
            </a:endParaRPr>
          </a:p>
          <a:p>
            <a:pPr marL="702070">
              <a:spcBef>
                <a:spcPts val="353"/>
              </a:spcBef>
            </a:pPr>
            <a:r>
              <a:rPr lang="en-GB" sz="3600" spc="252" dirty="0">
                <a:solidFill>
                  <a:srgbClr val="131515"/>
                </a:solidFill>
                <a:latin typeface="Arial"/>
                <a:cs typeface="Arial"/>
              </a:rPr>
              <a:t>matter</a:t>
            </a:r>
            <a:r>
              <a:rPr lang="en-GB" sz="3600" spc="302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327" dirty="0">
                <a:solidFill>
                  <a:srgbClr val="131515"/>
                </a:solidFill>
                <a:latin typeface="Arial"/>
                <a:cs typeface="Arial"/>
              </a:rPr>
              <a:t>how</a:t>
            </a:r>
            <a:r>
              <a:rPr lang="en-GB" sz="3600" spc="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164" dirty="0">
                <a:solidFill>
                  <a:srgbClr val="131515"/>
                </a:solidFill>
                <a:latin typeface="Arial"/>
                <a:cs typeface="Arial"/>
              </a:rPr>
              <a:t>simple.</a:t>
            </a: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50"/>
              </a:spcBef>
            </a:pPr>
            <a:endParaRPr lang="en-GB" sz="4000" dirty="0">
              <a:latin typeface="Arial"/>
              <a:cs typeface="Arial"/>
            </a:endParaRPr>
          </a:p>
          <a:p>
            <a:pPr marL="697272"/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People</a:t>
            </a:r>
            <a:r>
              <a:rPr lang="en-GB" sz="3600" spc="-5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can</a:t>
            </a:r>
            <a:r>
              <a:rPr lang="en-GB" sz="3600" spc="-25" dirty="0">
                <a:solidFill>
                  <a:srgbClr val="3F4948"/>
                </a:solidFill>
                <a:latin typeface="Arial"/>
                <a:cs typeface="Arial"/>
              </a:rPr>
              <a:t>..</a:t>
            </a:r>
            <a:r>
              <a:rPr lang="en-GB" sz="3600" spc="-25" dirty="0">
                <a:solidFill>
                  <a:srgbClr val="727577"/>
                </a:solidFill>
                <a:latin typeface="Arial"/>
                <a:cs typeface="Arial"/>
              </a:rPr>
              <a:t>.</a:t>
            </a:r>
            <a:endParaRPr lang="en-GB" sz="3600" dirty="0">
              <a:latin typeface="Arial"/>
              <a:cs typeface="Arial"/>
            </a:endParaRPr>
          </a:p>
          <a:p>
            <a:pPr marL="1175447" marR="702070" indent="-471778">
              <a:spcBef>
                <a:spcPts val="239"/>
              </a:spcBef>
              <a:buClr>
                <a:srgbClr val="878E90"/>
              </a:buClr>
              <a:buChar char="•"/>
              <a:tabLst>
                <a:tab pos="1178645" algn="l"/>
              </a:tabLst>
            </a:pP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Be</a:t>
            </a:r>
            <a:r>
              <a:rPr lang="en-GB" sz="3600" spc="-1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set</a:t>
            </a:r>
            <a:r>
              <a:rPr lang="en-GB" sz="3600" spc="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up</a:t>
            </a:r>
            <a:r>
              <a:rPr lang="en-GB" sz="3600" spc="31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lang="en-GB" sz="3600" spc="52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fail</a:t>
            </a:r>
            <a:r>
              <a:rPr lang="en-GB" sz="3600" spc="-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126" dirty="0">
                <a:solidFill>
                  <a:srgbClr val="131515"/>
                </a:solidFill>
                <a:latin typeface="Arial"/>
                <a:cs typeface="Arial"/>
              </a:rPr>
              <a:t>by</a:t>
            </a:r>
            <a:r>
              <a:rPr lang="en-GB" sz="3600" spc="1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3600" spc="2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way</a:t>
            </a:r>
            <a:r>
              <a:rPr lang="en-GB" sz="3600" spc="34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our</a:t>
            </a:r>
            <a:r>
              <a:rPr lang="en-GB" sz="3600" spc="12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brains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process</a:t>
            </a:r>
            <a:r>
              <a:rPr lang="en-GB" sz="3600" spc="-12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information,</a:t>
            </a:r>
            <a:r>
              <a:rPr lang="en-GB" sz="3600" spc="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3600" spc="40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design</a:t>
            </a:r>
            <a:r>
              <a:rPr lang="en-GB" sz="3600" spc="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3600" spc="49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equipment</a:t>
            </a:r>
            <a:r>
              <a:rPr lang="en-GB" sz="3600" spc="35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63" dirty="0">
                <a:solidFill>
                  <a:srgbClr val="131515"/>
                </a:solidFill>
                <a:latin typeface="Arial"/>
                <a:cs typeface="Arial"/>
              </a:rPr>
              <a:t>and 	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3600" spc="40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culture</a:t>
            </a:r>
            <a:r>
              <a:rPr lang="en-GB" sz="3600" spc="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3600" spc="49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3600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organisation.</a:t>
            </a:r>
          </a:p>
          <a:p>
            <a:pPr marL="1745348" indent="-571500">
              <a:lnSpc>
                <a:spcPts val="3350"/>
              </a:lnSpc>
              <a:buFont typeface="Arial" panose="020B0604020202020204" pitchFamily="34" charset="0"/>
              <a:buChar char="•"/>
            </a:pPr>
            <a:endParaRPr lang="en-GB" sz="3600" spc="-25" dirty="0">
              <a:solidFill>
                <a:srgbClr val="131515"/>
              </a:solidFill>
              <a:latin typeface="Arial"/>
              <a:cs typeface="Arial"/>
            </a:endParaRPr>
          </a:p>
          <a:p>
            <a:pPr marL="1745348" indent="-571500">
              <a:lnSpc>
                <a:spcPts val="3350"/>
              </a:lnSpc>
              <a:buFont typeface="Arial" panose="020B0604020202020204" pitchFamily="34" charset="0"/>
              <a:buChar char="•"/>
            </a:pPr>
            <a:r>
              <a:rPr lang="en-GB" sz="3600" spc="-76" dirty="0">
                <a:solidFill>
                  <a:srgbClr val="131515"/>
                </a:solidFill>
                <a:latin typeface="Arial"/>
                <a:cs typeface="Arial"/>
              </a:rPr>
              <a:t>Be</a:t>
            </a:r>
            <a:r>
              <a:rPr lang="en-GB" sz="3600" spc="-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aware</a:t>
            </a:r>
            <a:r>
              <a:rPr lang="en-GB" sz="3600" spc="2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3600" spc="44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3600" spc="47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risks</a:t>
            </a:r>
            <a:r>
              <a:rPr lang="en-GB" sz="3600" spc="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and </a:t>
            </a:r>
            <a:r>
              <a:rPr lang="en-GB" sz="4000" spc="-25" dirty="0">
                <a:solidFill>
                  <a:srgbClr val="131515"/>
                </a:solidFill>
                <a:latin typeface="Arial"/>
                <a:cs typeface="Arial"/>
              </a:rPr>
              <a:t>still</a:t>
            </a:r>
            <a:r>
              <a:rPr lang="en-GB" sz="4000" spc="-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make</a:t>
            </a:r>
            <a:r>
              <a:rPr lang="en-GB" sz="3600" spc="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bad</a:t>
            </a:r>
            <a:r>
              <a:rPr lang="en-GB" sz="3600" spc="1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decisions.</a:t>
            </a:r>
            <a:endParaRPr lang="en-GB" sz="3600" dirty="0">
              <a:latin typeface="Arial"/>
              <a:cs typeface="Arial"/>
            </a:endParaRPr>
          </a:p>
          <a:p>
            <a:pPr marL="1175447" indent="-470179">
              <a:spcBef>
                <a:spcPts val="176"/>
              </a:spcBef>
              <a:buChar char="•"/>
              <a:tabLst>
                <a:tab pos="1175447" algn="l"/>
              </a:tabLst>
            </a:pPr>
            <a:endParaRPr lang="en-GB" sz="3600" spc="50">
              <a:solidFill>
                <a:srgbClr val="131515"/>
              </a:solidFill>
              <a:latin typeface="Arial"/>
              <a:cs typeface="Arial"/>
            </a:endParaRPr>
          </a:p>
          <a:p>
            <a:pPr marL="1175447" indent="-470179">
              <a:spcBef>
                <a:spcPts val="176"/>
              </a:spcBef>
              <a:buChar char="•"/>
              <a:tabLst>
                <a:tab pos="1175447" algn="l"/>
              </a:tabLst>
            </a:pPr>
            <a:r>
              <a:rPr lang="en-GB" sz="3600" spc="50">
                <a:solidFill>
                  <a:srgbClr val="131515"/>
                </a:solidFill>
                <a:latin typeface="Arial"/>
                <a:cs typeface="Arial"/>
              </a:rPr>
              <a:t>Misinterpret</a:t>
            </a:r>
            <a:r>
              <a:rPr lang="en-GB" sz="3600" spc="201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a</a:t>
            </a:r>
            <a:r>
              <a:rPr lang="en-GB" sz="3600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situation</a:t>
            </a:r>
            <a:r>
              <a:rPr lang="en-GB" sz="3600" spc="-5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and</a:t>
            </a:r>
            <a:r>
              <a:rPr lang="en-GB" sz="3600" spc="-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act</a:t>
            </a:r>
            <a:r>
              <a:rPr lang="en-GB" sz="3600" spc="-3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inappropriately</a:t>
            </a:r>
            <a:r>
              <a:rPr lang="en-GB" sz="3600" spc="-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as</a:t>
            </a:r>
            <a:r>
              <a:rPr lang="en-GB" sz="3600" spc="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31515"/>
                </a:solidFill>
                <a:latin typeface="Arial"/>
                <a:cs typeface="Arial"/>
              </a:rPr>
              <a:t>a</a:t>
            </a:r>
            <a:r>
              <a:rPr lang="en-GB" sz="3600" spc="-3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result.</a:t>
            </a:r>
            <a:endParaRPr lang="en-GB" sz="3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50"/>
              </a:spcBef>
              <a:buFont typeface="Arial"/>
              <a:buChar char="•"/>
            </a:pPr>
            <a:endParaRPr lang="en-GB" sz="3600" dirty="0">
              <a:latin typeface="Arial"/>
              <a:cs typeface="Arial"/>
            </a:endParaRPr>
          </a:p>
          <a:p>
            <a:pPr marL="698871"/>
            <a:r>
              <a:rPr lang="en-GB" sz="3600" spc="-50" dirty="0">
                <a:solidFill>
                  <a:srgbClr val="131515"/>
                </a:solidFill>
                <a:latin typeface="Arial"/>
                <a:cs typeface="Arial"/>
              </a:rPr>
              <a:t>BUT,</a:t>
            </a:r>
            <a:r>
              <a:rPr lang="en-GB" sz="3600" spc="3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people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126" dirty="0">
                <a:solidFill>
                  <a:srgbClr val="131515"/>
                </a:solidFill>
                <a:latin typeface="Arial"/>
                <a:cs typeface="Arial"/>
              </a:rPr>
              <a:t>can</a:t>
            </a:r>
            <a:r>
              <a:rPr lang="en-GB" sz="3600" spc="-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also..</a:t>
            </a:r>
            <a:r>
              <a:rPr lang="en-GB" sz="3600" spc="-25" dirty="0">
                <a:solidFill>
                  <a:srgbClr val="727577"/>
                </a:solidFill>
                <a:latin typeface="Arial"/>
                <a:cs typeface="Arial"/>
              </a:rPr>
              <a:t>.</a:t>
            </a:r>
          </a:p>
          <a:p>
            <a:pPr marL="698871"/>
            <a:endParaRPr lang="en-GB" sz="3600" dirty="0">
              <a:latin typeface="Arial"/>
              <a:cs typeface="Arial"/>
            </a:endParaRPr>
          </a:p>
          <a:p>
            <a:pPr marL="1169047" indent="-463782">
              <a:spcBef>
                <a:spcPts val="252"/>
              </a:spcBef>
              <a:buChar char="•"/>
              <a:tabLst>
                <a:tab pos="1169047" algn="l"/>
              </a:tabLst>
            </a:pP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Stop</a:t>
            </a:r>
            <a:r>
              <a:rPr lang="en-GB" sz="3600" spc="252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potential</a:t>
            </a:r>
            <a:r>
              <a:rPr lang="en-GB" sz="3600" spc="1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accidents</a:t>
            </a:r>
            <a:r>
              <a:rPr lang="en-GB" sz="3600" spc="44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through</a:t>
            </a:r>
            <a:r>
              <a:rPr lang="en-GB" sz="3600" spc="2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resourcefulness</a:t>
            </a:r>
            <a:r>
              <a:rPr lang="en-GB" sz="3600" spc="-1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31515"/>
                </a:solidFill>
                <a:latin typeface="Arial"/>
                <a:cs typeface="Arial"/>
              </a:rPr>
              <a:t>and</a:t>
            </a:r>
            <a:r>
              <a:rPr lang="en-GB" sz="3600" spc="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5"/>
                </a:solidFill>
                <a:latin typeface="Arial"/>
                <a:cs typeface="Arial"/>
              </a:rPr>
              <a:t>ingenuity</a:t>
            </a: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63"/>
              </a:spcBef>
              <a:buFont typeface="Arial"/>
              <a:buChar char="•"/>
            </a:pPr>
            <a:endParaRPr lang="en-GB" sz="4000" dirty="0">
              <a:latin typeface="Arial"/>
              <a:cs typeface="Arial"/>
            </a:endParaRPr>
          </a:p>
          <a:p>
            <a:pPr marL="1169047" indent="-463782">
              <a:buClr>
                <a:srgbClr val="606466"/>
              </a:buClr>
              <a:buChar char="•"/>
              <a:tabLst>
                <a:tab pos="1169047" algn="l"/>
              </a:tabLst>
            </a:pP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Significantly</a:t>
            </a:r>
            <a:r>
              <a:rPr lang="en-GB" sz="3600" spc="54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improve</a:t>
            </a:r>
            <a:r>
              <a:rPr lang="en-GB" sz="3600" spc="16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rescue</a:t>
            </a:r>
            <a:r>
              <a:rPr lang="en-GB" sz="3600" spc="2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situations</a:t>
            </a:r>
            <a:r>
              <a:rPr lang="en-GB" sz="3600" spc="45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and</a:t>
            </a:r>
            <a:r>
              <a:rPr lang="en-GB" sz="3600" spc="-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reduce</a:t>
            </a:r>
            <a:r>
              <a:rPr lang="en-GB" sz="3600" spc="22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loss</a:t>
            </a:r>
            <a:r>
              <a:rPr lang="en-GB" sz="3600" spc="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3600" spc="61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131515"/>
                </a:solidFill>
                <a:latin typeface="Arial"/>
                <a:cs typeface="Arial"/>
              </a:rPr>
              <a:t>life</a:t>
            </a:r>
            <a:endParaRPr lang="en-GB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3534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ject 2">
            <a:extLst>
              <a:ext uri="{FF2B5EF4-FFF2-40B4-BE49-F238E27FC236}">
                <a16:creationId xmlns:a16="http://schemas.microsoft.com/office/drawing/2014/main" id="{66DDFD01-BCDF-6279-AC34-DFC3304C92E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445670" y="3390901"/>
            <a:ext cx="11961300" cy="8085552"/>
          </a:xfrm>
          <a:prstGeom prst="rect">
            <a:avLst/>
          </a:prstGeom>
        </p:spPr>
      </p:pic>
      <p:grpSp>
        <p:nvGrpSpPr>
          <p:cNvPr id="10" name="object 6">
            <a:extLst>
              <a:ext uri="{FF2B5EF4-FFF2-40B4-BE49-F238E27FC236}">
                <a16:creationId xmlns:a16="http://schemas.microsoft.com/office/drawing/2014/main" id="{86546078-7700-4989-C458-60F267AEC86D}"/>
              </a:ext>
            </a:extLst>
          </p:cNvPr>
          <p:cNvGrpSpPr/>
          <p:nvPr/>
        </p:nvGrpSpPr>
        <p:grpSpPr>
          <a:xfrm>
            <a:off x="2988469" y="800100"/>
            <a:ext cx="16851454" cy="12030638"/>
            <a:chOff x="1986008" y="7721610"/>
            <a:chExt cx="6025515" cy="4531360"/>
          </a:xfrm>
        </p:grpSpPr>
        <p:sp>
          <p:nvSpPr>
            <p:cNvPr id="11" name="object 7">
              <a:extLst>
                <a:ext uri="{FF2B5EF4-FFF2-40B4-BE49-F238E27FC236}">
                  <a16:creationId xmlns:a16="http://schemas.microsoft.com/office/drawing/2014/main" id="{0CBC5415-A34E-7218-B9E7-F0A33033C25C}"/>
                </a:ext>
              </a:extLst>
            </p:cNvPr>
            <p:cNvSpPr/>
            <p:nvPr/>
          </p:nvSpPr>
          <p:spPr>
            <a:xfrm>
              <a:off x="7986808" y="7721610"/>
              <a:ext cx="0" cy="4531360"/>
            </a:xfrm>
            <a:custGeom>
              <a:avLst/>
              <a:gdLst/>
              <a:ahLst/>
              <a:cxnLst/>
              <a:rect l="l" t="t" r="r" b="b"/>
              <a:pathLst>
                <a:path h="4531359">
                  <a:moveTo>
                    <a:pt x="0" y="4530975"/>
                  </a:moveTo>
                  <a:lnTo>
                    <a:pt x="0" y="0"/>
                  </a:lnTo>
                </a:path>
              </a:pathLst>
            </a:custGeom>
            <a:ln w="1833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2" name="object 8">
              <a:extLst>
                <a:ext uri="{FF2B5EF4-FFF2-40B4-BE49-F238E27FC236}">
                  <a16:creationId xmlns:a16="http://schemas.microsoft.com/office/drawing/2014/main" id="{7CA7E195-F2E3-A48E-B2C8-46A15E78ABB6}"/>
                </a:ext>
              </a:extLst>
            </p:cNvPr>
            <p:cNvSpPr/>
            <p:nvPr/>
          </p:nvSpPr>
          <p:spPr>
            <a:xfrm>
              <a:off x="1986008" y="7727716"/>
              <a:ext cx="6025515" cy="4506595"/>
            </a:xfrm>
            <a:custGeom>
              <a:avLst/>
              <a:gdLst/>
              <a:ahLst/>
              <a:cxnLst/>
              <a:rect l="l" t="t" r="r" b="b"/>
              <a:pathLst>
                <a:path w="6025515" h="4506595">
                  <a:moveTo>
                    <a:pt x="12221" y="0"/>
                  </a:moveTo>
                  <a:lnTo>
                    <a:pt x="6025243" y="0"/>
                  </a:lnTo>
                </a:path>
                <a:path w="6025515" h="4506595">
                  <a:moveTo>
                    <a:pt x="0" y="4506549"/>
                  </a:moveTo>
                  <a:lnTo>
                    <a:pt x="6000800" y="4506549"/>
                  </a:lnTo>
                </a:path>
              </a:pathLst>
            </a:custGeom>
            <a:ln w="1221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13" name="object 25">
            <a:extLst>
              <a:ext uri="{FF2B5EF4-FFF2-40B4-BE49-F238E27FC236}">
                <a16:creationId xmlns:a16="http://schemas.microsoft.com/office/drawing/2014/main" id="{62452CD0-2387-7996-E8A3-1473801CA780}"/>
              </a:ext>
            </a:extLst>
          </p:cNvPr>
          <p:cNvSpPr txBox="1"/>
          <p:nvPr/>
        </p:nvSpPr>
        <p:spPr>
          <a:xfrm>
            <a:off x="3445669" y="1468201"/>
            <a:ext cx="9584158" cy="652467"/>
          </a:xfrm>
          <a:prstGeom prst="rect">
            <a:avLst/>
          </a:prstGeom>
        </p:spPr>
        <p:txBody>
          <a:bodyPr vert="horz" wrap="square" lIns="0" tIns="31985" rIns="0" bIns="0" rtlCol="0">
            <a:spAutoFit/>
          </a:bodyPr>
          <a:lstStyle/>
          <a:p>
            <a:pPr marL="31985">
              <a:spcBef>
                <a:spcPts val="252"/>
              </a:spcBef>
            </a:pPr>
            <a:r>
              <a:rPr sz="4030" dirty="0">
                <a:solidFill>
                  <a:srgbClr val="131515"/>
                </a:solidFill>
                <a:latin typeface="Arial"/>
                <a:cs typeface="Arial"/>
              </a:rPr>
              <a:t>What</a:t>
            </a:r>
            <a:r>
              <a:rPr sz="4030" spc="-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dirty="0">
                <a:solidFill>
                  <a:srgbClr val="131515"/>
                </a:solidFill>
                <a:latin typeface="Arial"/>
                <a:cs typeface="Arial"/>
              </a:rPr>
              <a:t>do</a:t>
            </a:r>
            <a:r>
              <a:rPr sz="4030" spc="-12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spc="-25" dirty="0">
                <a:solidFill>
                  <a:srgbClr val="131515"/>
                </a:solidFill>
                <a:latin typeface="Arial"/>
                <a:cs typeface="Arial"/>
              </a:rPr>
              <a:t>these</a:t>
            </a:r>
            <a:r>
              <a:rPr sz="4030" spc="-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spc="-76" dirty="0">
                <a:solidFill>
                  <a:srgbClr val="131515"/>
                </a:solidFill>
                <a:latin typeface="Arial"/>
                <a:cs typeface="Arial"/>
              </a:rPr>
              <a:t>accidents</a:t>
            </a:r>
            <a:r>
              <a:rPr sz="4030" spc="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spc="-63" dirty="0">
                <a:solidFill>
                  <a:srgbClr val="131515"/>
                </a:solidFill>
                <a:latin typeface="Arial"/>
                <a:cs typeface="Arial"/>
              </a:rPr>
              <a:t>have</a:t>
            </a:r>
            <a:r>
              <a:rPr sz="4030" spc="-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spc="139" dirty="0">
                <a:solidFill>
                  <a:srgbClr val="131515"/>
                </a:solidFill>
                <a:latin typeface="Arial"/>
                <a:cs typeface="Arial"/>
              </a:rPr>
              <a:t>in</a:t>
            </a:r>
            <a:r>
              <a:rPr sz="4030" spc="-2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4030" spc="-63" dirty="0">
                <a:solidFill>
                  <a:srgbClr val="131515"/>
                </a:solidFill>
                <a:latin typeface="Arial"/>
                <a:cs typeface="Arial"/>
              </a:rPr>
              <a:t>common?</a:t>
            </a:r>
            <a:endParaRPr sz="4030" dirty="0">
              <a:latin typeface="Arial"/>
              <a:cs typeface="Arial"/>
            </a:endParaRPr>
          </a:p>
        </p:txBody>
      </p:sp>
      <p:sp>
        <p:nvSpPr>
          <p:cNvPr id="14" name="object 27">
            <a:extLst>
              <a:ext uri="{FF2B5EF4-FFF2-40B4-BE49-F238E27FC236}">
                <a16:creationId xmlns:a16="http://schemas.microsoft.com/office/drawing/2014/main" id="{BF2D8F82-4EFC-2E06-D303-671C875CB742}"/>
              </a:ext>
            </a:extLst>
          </p:cNvPr>
          <p:cNvSpPr txBox="1"/>
          <p:nvPr/>
        </p:nvSpPr>
        <p:spPr>
          <a:xfrm>
            <a:off x="15864171" y="4000500"/>
            <a:ext cx="3337584" cy="1632330"/>
          </a:xfrm>
          <a:prstGeom prst="rect">
            <a:avLst/>
          </a:prstGeom>
        </p:spPr>
        <p:txBody>
          <a:bodyPr vert="horz" wrap="square" lIns="0" tIns="46378" rIns="0" bIns="0" rtlCol="0">
            <a:spAutoFit/>
          </a:bodyPr>
          <a:lstStyle/>
          <a:p>
            <a:pPr marL="31985" marR="12794" indent="11195">
              <a:lnSpc>
                <a:spcPct val="104200"/>
              </a:lnSpc>
              <a:spcBef>
                <a:spcPts val="365"/>
              </a:spcBef>
            </a:pP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All</a:t>
            </a:r>
            <a:r>
              <a:rPr sz="2519" spc="1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have</a:t>
            </a:r>
            <a:r>
              <a:rPr sz="2519" spc="2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certain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elements</a:t>
            </a:r>
            <a:r>
              <a:rPr sz="2519" spc="32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139" dirty="0">
                <a:solidFill>
                  <a:srgbClr val="131515"/>
                </a:solidFill>
                <a:latin typeface="Arial"/>
                <a:cs typeface="Arial"/>
              </a:rPr>
              <a:t>that</a:t>
            </a:r>
            <a:r>
              <a:rPr sz="2519" spc="-6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139" dirty="0">
                <a:solidFill>
                  <a:srgbClr val="131515"/>
                </a:solidFill>
                <a:latin typeface="Arial"/>
                <a:cs typeface="Arial"/>
              </a:rPr>
              <a:t>may</a:t>
            </a:r>
            <a:r>
              <a:rPr sz="2519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63" dirty="0">
                <a:solidFill>
                  <a:srgbClr val="131515"/>
                </a:solidFill>
                <a:latin typeface="Arial"/>
                <a:cs typeface="Arial"/>
              </a:rPr>
              <a:t>be </a:t>
            </a:r>
            <a:r>
              <a:rPr sz="2519" spc="25" dirty="0">
                <a:solidFill>
                  <a:srgbClr val="131515"/>
                </a:solidFill>
                <a:latin typeface="Arial"/>
                <a:cs typeface="Arial"/>
              </a:rPr>
              <a:t>attributed</a:t>
            </a:r>
            <a:r>
              <a:rPr sz="2519" spc="40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25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sz="2519" spc="52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Human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Failure</a:t>
            </a:r>
            <a:r>
              <a:rPr sz="2519" spc="22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during</a:t>
            </a:r>
            <a:r>
              <a:rPr sz="2519" spc="31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either</a:t>
            </a:r>
            <a:endParaRPr sz="2519" dirty="0">
              <a:latin typeface="Arial"/>
              <a:cs typeface="Arial"/>
            </a:endParaRPr>
          </a:p>
        </p:txBody>
      </p:sp>
      <p:sp>
        <p:nvSpPr>
          <p:cNvPr id="15" name="object 28">
            <a:extLst>
              <a:ext uri="{FF2B5EF4-FFF2-40B4-BE49-F238E27FC236}">
                <a16:creationId xmlns:a16="http://schemas.microsoft.com/office/drawing/2014/main" id="{7507F05B-890F-1AB2-5C38-1D42D3769063}"/>
              </a:ext>
            </a:extLst>
          </p:cNvPr>
          <p:cNvSpPr txBox="1"/>
          <p:nvPr/>
        </p:nvSpPr>
        <p:spPr>
          <a:xfrm>
            <a:off x="15976018" y="6188810"/>
            <a:ext cx="3316794" cy="2427761"/>
          </a:xfrm>
          <a:prstGeom prst="rect">
            <a:avLst/>
          </a:prstGeom>
        </p:spPr>
        <p:txBody>
          <a:bodyPr vert="horz" wrap="square" lIns="0" tIns="31985" rIns="0" bIns="0" rtlCol="0">
            <a:spAutoFit/>
          </a:bodyPr>
          <a:lstStyle/>
          <a:p>
            <a:pPr marL="489370" indent="-457385">
              <a:spcBef>
                <a:spcPts val="252"/>
              </a:spcBef>
              <a:buClr>
                <a:srgbClr val="606466"/>
              </a:buClr>
              <a:buChar char="•"/>
              <a:tabLst>
                <a:tab pos="489370" algn="l"/>
              </a:tabLst>
            </a:pP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leadership,</a:t>
            </a:r>
            <a:endParaRPr sz="2519" dirty="0">
              <a:latin typeface="Arial"/>
              <a:cs typeface="Arial"/>
            </a:endParaRPr>
          </a:p>
          <a:p>
            <a:pPr marL="498965" indent="-466980">
              <a:spcBef>
                <a:spcPts val="126"/>
              </a:spcBef>
              <a:buClr>
                <a:srgbClr val="727577"/>
              </a:buClr>
              <a:buChar char="•"/>
              <a:tabLst>
                <a:tab pos="498965" algn="l"/>
              </a:tabLst>
            </a:pP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operations,</a:t>
            </a:r>
            <a:endParaRPr sz="2519" dirty="0">
              <a:latin typeface="Arial"/>
              <a:cs typeface="Arial"/>
            </a:endParaRPr>
          </a:p>
          <a:p>
            <a:pPr marL="489370" indent="-457385">
              <a:spcBef>
                <a:spcPts val="126"/>
              </a:spcBef>
              <a:buClr>
                <a:srgbClr val="3F4948"/>
              </a:buClr>
              <a:buChar char="•"/>
              <a:tabLst>
                <a:tab pos="489370" algn="l"/>
              </a:tabLst>
            </a:pP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maintenance,</a:t>
            </a:r>
            <a:endParaRPr sz="2519" dirty="0">
              <a:latin typeface="Arial"/>
              <a:cs typeface="Arial"/>
            </a:endParaRPr>
          </a:p>
          <a:p>
            <a:pPr marL="498965" indent="-466980">
              <a:spcBef>
                <a:spcPts val="126"/>
              </a:spcBef>
              <a:buClr>
                <a:srgbClr val="606466"/>
              </a:buClr>
              <a:buChar char="•"/>
              <a:tabLst>
                <a:tab pos="498965" algn="l"/>
              </a:tabLst>
            </a:pP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design,</a:t>
            </a:r>
            <a:endParaRPr sz="2519" dirty="0">
              <a:latin typeface="Arial"/>
              <a:cs typeface="Arial"/>
            </a:endParaRPr>
          </a:p>
          <a:p>
            <a:pPr marL="489370" marR="12794" indent="-458984">
              <a:lnSpc>
                <a:spcPct val="108200"/>
              </a:lnSpc>
              <a:buChar char="•"/>
              <a:tabLst>
                <a:tab pos="489370" algn="l"/>
                <a:tab pos="498965" algn="l"/>
              </a:tabLst>
            </a:pPr>
            <a:r>
              <a:rPr sz="2519" dirty="0">
                <a:solidFill>
                  <a:srgbClr val="727577"/>
                </a:solidFill>
                <a:latin typeface="Arial"/>
                <a:cs typeface="Arial"/>
              </a:rPr>
              <a:t>	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or</a:t>
            </a:r>
            <a:r>
              <a:rPr sz="2519" spc="52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other</a:t>
            </a:r>
            <a:r>
              <a:rPr sz="2519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aspects</a:t>
            </a:r>
            <a:r>
              <a:rPr sz="2519" spc="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63" dirty="0">
                <a:solidFill>
                  <a:srgbClr val="131515"/>
                </a:solidFill>
                <a:latin typeface="Arial"/>
                <a:cs typeface="Arial"/>
              </a:rPr>
              <a:t>of </a:t>
            </a:r>
            <a:r>
              <a:rPr sz="2519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sz="2519" spc="36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sz="2519" spc="-25" dirty="0">
                <a:solidFill>
                  <a:srgbClr val="131515"/>
                </a:solidFill>
                <a:latin typeface="Arial"/>
                <a:cs typeface="Arial"/>
              </a:rPr>
              <a:t>lifecycle.</a:t>
            </a:r>
            <a:endParaRPr sz="2519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5586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D0EA7E-AB66-F035-EDA2-8FF452EF4384}"/>
              </a:ext>
            </a:extLst>
          </p:cNvPr>
          <p:cNvSpPr txBox="1"/>
          <p:nvPr/>
        </p:nvSpPr>
        <p:spPr>
          <a:xfrm>
            <a:off x="0" y="613157"/>
            <a:ext cx="12668250" cy="2870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79680">
              <a:spcBef>
                <a:spcPts val="13"/>
              </a:spcBef>
            </a:pPr>
            <a:r>
              <a:rPr lang="en-GB" sz="4400" spc="-101" dirty="0">
                <a:solidFill>
                  <a:srgbClr val="0F1111"/>
                </a:solidFill>
                <a:latin typeface="Arial"/>
                <a:cs typeface="Arial"/>
              </a:rPr>
              <a:t>Factors</a:t>
            </a:r>
            <a:r>
              <a:rPr lang="en-GB" sz="4400" spc="-12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0F1111"/>
                </a:solidFill>
                <a:latin typeface="Arial"/>
                <a:cs typeface="Arial"/>
              </a:rPr>
              <a:t>influencing</a:t>
            </a:r>
            <a:r>
              <a:rPr lang="en-GB" sz="4400" spc="-5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0F1111"/>
                </a:solidFill>
                <a:latin typeface="Arial"/>
                <a:cs typeface="Arial"/>
              </a:rPr>
              <a:t>performance</a:t>
            </a:r>
            <a:endParaRPr lang="en-GB" sz="4400" dirty="0">
              <a:latin typeface="Arial"/>
              <a:cs typeface="Arial"/>
            </a:endParaRPr>
          </a:p>
          <a:p>
            <a:pPr marL="655691">
              <a:spcBef>
                <a:spcPts val="1864"/>
              </a:spcBef>
            </a:pPr>
            <a:r>
              <a:rPr lang="en-GB" sz="3200" b="1" spc="-63" dirty="0">
                <a:solidFill>
                  <a:srgbClr val="0F1111"/>
                </a:solidFill>
                <a:latin typeface="Arial"/>
                <a:cs typeface="Arial"/>
              </a:rPr>
              <a:t>"Human</a:t>
            </a:r>
            <a:r>
              <a:rPr lang="en-GB" sz="3200" b="1" spc="-12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b="1" spc="-25" dirty="0">
                <a:solidFill>
                  <a:srgbClr val="0F1111"/>
                </a:solidFill>
                <a:latin typeface="Arial"/>
                <a:cs typeface="Arial"/>
              </a:rPr>
              <a:t>Factors"</a:t>
            </a:r>
            <a:endParaRPr lang="en-GB" sz="3200" dirty="0">
              <a:latin typeface="Arial"/>
              <a:cs typeface="Arial"/>
            </a:endParaRPr>
          </a:p>
          <a:p>
            <a:pPr marL="2023048" indent="-439793">
              <a:spcBef>
                <a:spcPts val="778"/>
              </a:spcBef>
              <a:buClr>
                <a:srgbClr val="494F4F"/>
              </a:buClr>
              <a:buChar char="•"/>
              <a:tabLst>
                <a:tab pos="2023048" algn="l"/>
              </a:tabLst>
            </a:pP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2800" spc="90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main</a:t>
            </a:r>
            <a:r>
              <a:rPr lang="en-GB" sz="2800" spc="302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factors</a:t>
            </a:r>
            <a:r>
              <a:rPr lang="en-GB" sz="2800" spc="35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that</a:t>
            </a:r>
            <a:r>
              <a:rPr lang="en-GB" sz="2800" spc="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can affect</a:t>
            </a:r>
            <a:r>
              <a:rPr lang="en-GB" sz="2800" spc="26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work</a:t>
            </a:r>
            <a:r>
              <a:rPr lang="en-GB" sz="2800" spc="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performance</a:t>
            </a:r>
            <a:r>
              <a:rPr lang="en-GB" sz="2800" spc="21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F1111"/>
                </a:solidFill>
                <a:latin typeface="Arial"/>
                <a:cs typeface="Arial"/>
              </a:rPr>
              <a:t>in</a:t>
            </a:r>
            <a:r>
              <a:rPr lang="en-GB" sz="2800" spc="50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0F1111"/>
                </a:solidFill>
                <a:latin typeface="Arial"/>
                <a:cs typeface="Arial"/>
              </a:rPr>
              <a:t>humans</a:t>
            </a:r>
            <a:endParaRPr lang="en-GB"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866DF-9C9C-DA28-CAE4-3AF80F729860}"/>
              </a:ext>
            </a:extLst>
          </p:cNvPr>
          <p:cNvSpPr txBox="1"/>
          <p:nvPr/>
        </p:nvSpPr>
        <p:spPr>
          <a:xfrm>
            <a:off x="2455069" y="8146279"/>
            <a:ext cx="14097000" cy="4054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7291">
              <a:lnSpc>
                <a:spcPts val="2833"/>
              </a:lnSpc>
              <a:spcBef>
                <a:spcPts val="1889"/>
              </a:spcBef>
            </a:pP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Workload</a:t>
            </a:r>
            <a:endParaRPr lang="en-GB" sz="2400" dirty="0">
              <a:latin typeface="Arial"/>
              <a:cs typeface="Arial"/>
            </a:endParaRPr>
          </a:p>
          <a:p>
            <a:pPr marL="652490" marR="10575824" indent="1599">
              <a:lnSpc>
                <a:spcPts val="2796"/>
              </a:lnSpc>
              <a:spcBef>
                <a:spcPts val="113"/>
              </a:spcBef>
            </a:pPr>
            <a:r>
              <a:rPr lang="en-GB" sz="2400" spc="-76" dirty="0">
                <a:solidFill>
                  <a:srgbClr val="0F1111"/>
                </a:solidFill>
                <a:latin typeface="Arial"/>
                <a:cs typeface="Arial"/>
              </a:rPr>
              <a:t>Temperature,</a:t>
            </a:r>
            <a:r>
              <a:rPr lang="en-GB" sz="2400" spc="6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</a:p>
          <a:p>
            <a:pPr marL="652490" marR="10575824" indent="1599">
              <a:lnSpc>
                <a:spcPts val="2796"/>
              </a:lnSpc>
              <a:spcBef>
                <a:spcPts val="113"/>
              </a:spcBef>
            </a:pP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Lighting,</a:t>
            </a:r>
            <a:r>
              <a:rPr lang="en-GB" sz="2400" spc="-7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Noise </a:t>
            </a:r>
            <a:r>
              <a:rPr lang="en-GB" sz="2400" spc="-76" dirty="0">
                <a:solidFill>
                  <a:srgbClr val="0F1111"/>
                </a:solidFill>
                <a:latin typeface="Arial"/>
                <a:cs typeface="Arial"/>
              </a:rPr>
              <a:t>Equipment</a:t>
            </a:r>
            <a:r>
              <a:rPr lang="en-GB" sz="2400" spc="-5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F1111"/>
                </a:solidFill>
                <a:latin typeface="Arial"/>
                <a:cs typeface="Arial"/>
              </a:rPr>
              <a:t>&amp;</a:t>
            </a:r>
            <a:r>
              <a:rPr lang="en-GB" sz="2400" spc="16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Resources </a:t>
            </a:r>
          </a:p>
          <a:p>
            <a:pPr marL="652490" marR="10575824" indent="1599">
              <a:lnSpc>
                <a:spcPts val="2796"/>
              </a:lnSpc>
              <a:spcBef>
                <a:spcPts val="113"/>
              </a:spcBef>
            </a:pPr>
            <a:r>
              <a:rPr lang="en-GB" sz="2400" spc="-76" dirty="0">
                <a:solidFill>
                  <a:srgbClr val="0F1111"/>
                </a:solidFill>
                <a:latin typeface="Arial"/>
                <a:cs typeface="Arial"/>
              </a:rPr>
              <a:t>Displays</a:t>
            </a:r>
            <a:r>
              <a:rPr lang="en-GB" sz="2400" spc="-20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F1111"/>
                </a:solidFill>
                <a:latin typeface="Arial"/>
                <a:cs typeface="Arial"/>
              </a:rPr>
              <a:t>&amp;</a:t>
            </a:r>
            <a:r>
              <a:rPr lang="en-GB" sz="2400" spc="1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Controls </a:t>
            </a:r>
          </a:p>
          <a:p>
            <a:pPr marL="652490" marR="10575824" indent="1599">
              <a:lnSpc>
                <a:spcPts val="2796"/>
              </a:lnSpc>
              <a:spcBef>
                <a:spcPts val="113"/>
              </a:spcBef>
            </a:pP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Procedures Distractions/interruptions </a:t>
            </a:r>
          </a:p>
          <a:p>
            <a:pPr marL="652490" marR="10575824" indent="1599">
              <a:lnSpc>
                <a:spcPts val="2796"/>
              </a:lnSpc>
              <a:spcBef>
                <a:spcPts val="113"/>
              </a:spcBef>
            </a:pPr>
            <a:r>
              <a:rPr lang="en-GB" sz="2400" spc="-63" dirty="0">
                <a:solidFill>
                  <a:srgbClr val="0F1111"/>
                </a:solidFill>
                <a:latin typeface="Arial"/>
                <a:cs typeface="Arial"/>
              </a:rPr>
              <a:t>Routine</a:t>
            </a:r>
            <a:r>
              <a:rPr lang="en-GB" sz="2400" spc="-3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F1111"/>
                </a:solidFill>
                <a:latin typeface="Arial"/>
                <a:cs typeface="Arial"/>
              </a:rPr>
              <a:t>vs.</a:t>
            </a:r>
            <a:r>
              <a:rPr lang="en-GB" sz="2400" spc="-1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unusual</a:t>
            </a:r>
            <a:endParaRPr lang="en-GB" sz="2400" dirty="0">
              <a:latin typeface="Arial"/>
              <a:cs typeface="Arial"/>
            </a:endParaRPr>
          </a:p>
          <a:p>
            <a:pPr marL="654092">
              <a:lnSpc>
                <a:spcPts val="2440"/>
              </a:lnSpc>
            </a:pPr>
            <a:r>
              <a:rPr lang="en-GB" sz="2400" dirty="0">
                <a:solidFill>
                  <a:srgbClr val="0F1111"/>
                </a:solidFill>
                <a:latin typeface="Arial"/>
                <a:cs typeface="Arial"/>
              </a:rPr>
              <a:t>Time</a:t>
            </a:r>
            <a:r>
              <a:rPr lang="en-GB" sz="2400" spc="-252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2400" spc="-25" dirty="0">
                <a:solidFill>
                  <a:srgbClr val="0F1111"/>
                </a:solidFill>
                <a:latin typeface="Arial"/>
                <a:cs typeface="Arial"/>
              </a:rPr>
              <a:t>available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88A052-C2C7-FFCA-B524-05A5BFACF4E5}"/>
              </a:ext>
            </a:extLst>
          </p:cNvPr>
          <p:cNvSpPr txBox="1"/>
          <p:nvPr/>
        </p:nvSpPr>
        <p:spPr>
          <a:xfrm>
            <a:off x="16074133" y="3333750"/>
            <a:ext cx="412324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Personality</a:t>
            </a:r>
          </a:p>
          <a:p>
            <a:r>
              <a:rPr lang="en-GB" sz="2400" dirty="0"/>
              <a:t>Competence</a:t>
            </a:r>
          </a:p>
          <a:p>
            <a:r>
              <a:rPr lang="en-GB" sz="2400" dirty="0"/>
              <a:t>Attitudes / Motivation</a:t>
            </a:r>
          </a:p>
          <a:p>
            <a:r>
              <a:rPr lang="en-GB" sz="2400" dirty="0"/>
              <a:t>Assertiveness</a:t>
            </a:r>
          </a:p>
          <a:p>
            <a:r>
              <a:rPr lang="en-GB" sz="2400" dirty="0"/>
              <a:t>Health (Physical and Mental)</a:t>
            </a:r>
          </a:p>
          <a:p>
            <a:r>
              <a:rPr lang="en-GB" sz="2400" dirty="0"/>
              <a:t>Personal Circumstances</a:t>
            </a:r>
          </a:p>
          <a:p>
            <a:r>
              <a:rPr lang="en-GB" sz="2400" dirty="0"/>
              <a:t>Physical Capability</a:t>
            </a:r>
          </a:p>
          <a:p>
            <a:r>
              <a:rPr lang="en-GB" sz="2400" dirty="0"/>
              <a:t>Stress / Morale</a:t>
            </a:r>
          </a:p>
          <a:p>
            <a:r>
              <a:rPr lang="en-GB" sz="2400" dirty="0"/>
              <a:t>Risk Perception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D31D6E-6802-BFD6-21EB-8AB373F3FEA5}"/>
              </a:ext>
            </a:extLst>
          </p:cNvPr>
          <p:cNvSpPr txBox="1"/>
          <p:nvPr/>
        </p:nvSpPr>
        <p:spPr>
          <a:xfrm>
            <a:off x="17718527" y="9207490"/>
            <a:ext cx="408477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Safety Systems and Barriers</a:t>
            </a:r>
          </a:p>
          <a:p>
            <a:r>
              <a:rPr lang="en-GB" sz="2400" dirty="0"/>
              <a:t>Level of Supervision</a:t>
            </a:r>
          </a:p>
          <a:p>
            <a:r>
              <a:rPr lang="en-GB" sz="2400" dirty="0"/>
              <a:t>Organisational Culture</a:t>
            </a:r>
          </a:p>
          <a:p>
            <a:r>
              <a:rPr lang="en-GB" sz="2400" dirty="0"/>
              <a:t>Delivery Pressures</a:t>
            </a:r>
          </a:p>
          <a:p>
            <a:r>
              <a:rPr lang="en-GB" sz="2400" dirty="0"/>
              <a:t>Management Styles</a:t>
            </a:r>
          </a:p>
          <a:p>
            <a:r>
              <a:rPr lang="en-GB" sz="2400" dirty="0"/>
              <a:t>Communication</a:t>
            </a:r>
          </a:p>
          <a:p>
            <a:r>
              <a:rPr lang="en-GB" sz="2400" dirty="0"/>
              <a:t>Leadership</a:t>
            </a:r>
          </a:p>
          <a:p>
            <a:r>
              <a:rPr lang="en-GB" sz="2400" dirty="0"/>
              <a:t>Peer Pressure</a:t>
            </a:r>
          </a:p>
          <a:p>
            <a:r>
              <a:rPr lang="en-GB" sz="2400" dirty="0"/>
              <a:t>Clarity of responsibility</a:t>
            </a:r>
            <a:endParaRPr lang="en-GB" sz="16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07D0EB8-596E-10F6-0709-C49E320EDC4C}"/>
              </a:ext>
            </a:extLst>
          </p:cNvPr>
          <p:cNvGrpSpPr/>
          <p:nvPr/>
        </p:nvGrpSpPr>
        <p:grpSpPr>
          <a:xfrm>
            <a:off x="7881939" y="4591050"/>
            <a:ext cx="7337821" cy="6324600"/>
            <a:chOff x="7881939" y="4591050"/>
            <a:chExt cx="7337821" cy="63246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3FA3805-A341-5D4E-8DB5-80528B07661C}"/>
                </a:ext>
              </a:extLst>
            </p:cNvPr>
            <p:cNvSpPr/>
            <p:nvPr/>
          </p:nvSpPr>
          <p:spPr>
            <a:xfrm>
              <a:off x="9710739" y="4591050"/>
              <a:ext cx="3736180" cy="3810000"/>
            </a:xfrm>
            <a:prstGeom prst="ellipse">
              <a:avLst/>
            </a:prstGeom>
            <a:solidFill>
              <a:schemeClr val="accent4">
                <a:alpha val="81000"/>
              </a:schemeClr>
            </a:solidFill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Individual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4C2DD5E-28D6-ABD6-8411-5BEB3AE7A165}"/>
                </a:ext>
              </a:extLst>
            </p:cNvPr>
            <p:cNvSpPr/>
            <p:nvPr/>
          </p:nvSpPr>
          <p:spPr>
            <a:xfrm>
              <a:off x="7881939" y="7105650"/>
              <a:ext cx="4038599" cy="3810000"/>
            </a:xfrm>
            <a:prstGeom prst="ellipse">
              <a:avLst/>
            </a:prstGeom>
            <a:solidFill>
              <a:schemeClr val="tx2">
                <a:lumMod val="40000"/>
                <a:lumOff val="60000"/>
                <a:alpha val="81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Job / Environment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4B236FD-F6C1-9A76-D2A2-69E99B525293}"/>
                </a:ext>
              </a:extLst>
            </p:cNvPr>
            <p:cNvSpPr/>
            <p:nvPr/>
          </p:nvSpPr>
          <p:spPr>
            <a:xfrm>
              <a:off x="11181161" y="7105650"/>
              <a:ext cx="4038599" cy="3810000"/>
            </a:xfrm>
            <a:prstGeom prst="ellipse">
              <a:avLst/>
            </a:prstGeom>
            <a:solidFill>
              <a:schemeClr val="accent2">
                <a:alpha val="81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Organisation</a:t>
              </a:r>
            </a:p>
          </p:txBody>
        </p:sp>
      </p:grp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D6C77799-F372-4769-2ABE-DC4D10134674}"/>
              </a:ext>
            </a:extLst>
          </p:cNvPr>
          <p:cNvSpPr/>
          <p:nvPr/>
        </p:nvSpPr>
        <p:spPr>
          <a:xfrm rot="9322370">
            <a:off x="13714005" y="5290442"/>
            <a:ext cx="2093042" cy="484632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9F752BDB-A31D-CE28-9305-07B00D6DE807}"/>
              </a:ext>
            </a:extLst>
          </p:cNvPr>
          <p:cNvSpPr/>
          <p:nvPr/>
        </p:nvSpPr>
        <p:spPr>
          <a:xfrm rot="12261140">
            <a:off x="15247560" y="10021048"/>
            <a:ext cx="2093042" cy="484632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EE8244C3-0BE6-D328-8004-1A0134B2A8BA}"/>
              </a:ext>
            </a:extLst>
          </p:cNvPr>
          <p:cNvSpPr/>
          <p:nvPr/>
        </p:nvSpPr>
        <p:spPr>
          <a:xfrm rot="21409852">
            <a:off x="5846721" y="9255148"/>
            <a:ext cx="1737517" cy="484632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8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ACB77D-29AD-4AF3-3F9B-2A79EA86D55C}"/>
              </a:ext>
            </a:extLst>
          </p:cNvPr>
          <p:cNvSpPr txBox="1"/>
          <p:nvPr/>
        </p:nvSpPr>
        <p:spPr>
          <a:xfrm>
            <a:off x="931069" y="723900"/>
            <a:ext cx="126654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800" spc="-139" dirty="0">
                <a:solidFill>
                  <a:srgbClr val="0F1111"/>
                </a:solidFill>
                <a:latin typeface="Arial"/>
                <a:cs typeface="Arial"/>
              </a:rPr>
              <a:t>Fatigue</a:t>
            </a:r>
            <a:r>
              <a:rPr lang="en-GB" sz="4800" spc="-5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dirty="0">
                <a:solidFill>
                  <a:srgbClr val="0F1111"/>
                </a:solidFill>
                <a:latin typeface="Arial"/>
                <a:cs typeface="Arial"/>
              </a:rPr>
              <a:t>and</a:t>
            </a:r>
            <a:r>
              <a:rPr lang="en-GB" sz="4800" spc="-252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spc="-25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4800" spc="-20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spc="-126" dirty="0">
                <a:solidFill>
                  <a:srgbClr val="0F1111"/>
                </a:solidFill>
                <a:latin typeface="Arial"/>
                <a:cs typeface="Arial"/>
              </a:rPr>
              <a:t>Work</a:t>
            </a:r>
            <a:endParaRPr lang="en-GB" sz="48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CCE438-2D3F-D2C0-802A-D1884FB25526}"/>
              </a:ext>
            </a:extLst>
          </p:cNvPr>
          <p:cNvSpPr txBox="1"/>
          <p:nvPr/>
        </p:nvSpPr>
        <p:spPr>
          <a:xfrm>
            <a:off x="1404481" y="2628900"/>
            <a:ext cx="13868400" cy="3034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5786" indent="-455786">
              <a:spcBef>
                <a:spcPts val="252"/>
              </a:spcBef>
              <a:buChar char="•"/>
              <a:tabLst>
                <a:tab pos="455786" algn="l"/>
              </a:tabLst>
            </a:pP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200" spc="-10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risk</a:t>
            </a:r>
            <a:r>
              <a:rPr lang="en-GB" sz="3200" spc="-15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of</a:t>
            </a:r>
            <a:r>
              <a:rPr lang="en-GB" sz="3200" spc="15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errors,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0F1111"/>
                </a:solidFill>
                <a:latin typeface="Arial"/>
                <a:cs typeface="Arial"/>
              </a:rPr>
              <a:t>accidents</a:t>
            </a:r>
            <a:r>
              <a:rPr lang="en-GB" sz="3200" spc="-1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and</a:t>
            </a:r>
            <a:r>
              <a:rPr lang="en-GB" sz="3200" spc="-21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injuries</a:t>
            </a:r>
            <a:r>
              <a:rPr lang="en-GB" sz="3200" spc="-15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0F1111"/>
                </a:solidFill>
                <a:latin typeface="Arial"/>
                <a:cs typeface="Arial"/>
              </a:rPr>
              <a:t>has</a:t>
            </a:r>
            <a:endParaRPr lang="en-GB" sz="3200" dirty="0">
              <a:latin typeface="Arial"/>
              <a:cs typeface="Arial"/>
            </a:endParaRPr>
          </a:p>
          <a:p>
            <a:pPr marL="458984">
              <a:lnSpc>
                <a:spcPts val="2959"/>
              </a:lnSpc>
              <a:spcBef>
                <a:spcPts val="76"/>
              </a:spcBef>
            </a:pP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been</a:t>
            </a:r>
            <a:r>
              <a:rPr lang="en-GB" sz="3200" spc="20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found</a:t>
            </a:r>
            <a:r>
              <a:rPr lang="en-GB" sz="3200" spc="-25" dirty="0">
                <a:solidFill>
                  <a:srgbClr val="494F4F"/>
                </a:solidFill>
                <a:latin typeface="Arial"/>
                <a:cs typeface="Arial"/>
              </a:rPr>
              <a:t>:</a:t>
            </a:r>
          </a:p>
          <a:p>
            <a:pPr marL="458984">
              <a:lnSpc>
                <a:spcPts val="2959"/>
              </a:lnSpc>
              <a:spcBef>
                <a:spcPts val="76"/>
              </a:spcBef>
            </a:pPr>
            <a:endParaRPr lang="en-GB" sz="3200" dirty="0">
              <a:latin typeface="Arial"/>
              <a:cs typeface="Arial"/>
            </a:endParaRPr>
          </a:p>
          <a:p>
            <a:pPr marL="1669430" indent="-457200">
              <a:lnSpc>
                <a:spcPts val="3236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to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be</a:t>
            </a:r>
            <a:r>
              <a:rPr lang="en-GB" sz="3200" spc="-252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higher</a:t>
            </a:r>
            <a:r>
              <a:rPr lang="en-GB" sz="3200" spc="7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on</a:t>
            </a:r>
            <a:r>
              <a:rPr lang="en-GB" sz="3200" spc="-28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200" spc="-18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night</a:t>
            </a:r>
            <a:r>
              <a:rPr lang="en-GB" sz="3200" spc="1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shift;</a:t>
            </a:r>
            <a:endParaRPr lang="en-GB" sz="3200" dirty="0">
              <a:latin typeface="Arial"/>
              <a:cs typeface="Arial"/>
            </a:endParaRPr>
          </a:p>
          <a:p>
            <a:pPr marL="1685422" indent="-457200">
              <a:lnSpc>
                <a:spcPts val="32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to</a:t>
            </a:r>
            <a:r>
              <a:rPr lang="en-GB" sz="3200" spc="-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rise</a:t>
            </a:r>
            <a:r>
              <a:rPr lang="en-GB" sz="3200" spc="-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with</a:t>
            </a:r>
            <a:r>
              <a:rPr lang="en-GB" sz="3200" spc="-1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0F1111"/>
                </a:solidFill>
                <a:latin typeface="Arial"/>
                <a:cs typeface="Arial"/>
              </a:rPr>
              <a:t>increasing</a:t>
            </a:r>
            <a:r>
              <a:rPr lang="en-GB" sz="3200" spc="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3200" spc="-21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length</a:t>
            </a:r>
            <a:r>
              <a:rPr lang="en-GB" sz="3200" spc="-88" dirty="0">
                <a:solidFill>
                  <a:srgbClr val="0F1111"/>
                </a:solidFill>
                <a:latin typeface="Arial"/>
                <a:cs typeface="Arial"/>
              </a:rPr>
              <a:t> over</a:t>
            </a:r>
            <a:r>
              <a:rPr lang="en-GB" sz="3200" spc="-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126" dirty="0">
                <a:solidFill>
                  <a:srgbClr val="0F1111"/>
                </a:solidFill>
                <a:latin typeface="Arial"/>
                <a:cs typeface="Arial"/>
              </a:rPr>
              <a:t>8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hours;</a:t>
            </a:r>
            <a:endParaRPr lang="en-GB" sz="3200" dirty="0">
              <a:latin typeface="Arial"/>
              <a:cs typeface="Arial"/>
            </a:endParaRPr>
          </a:p>
          <a:p>
            <a:pPr marL="1685422" indent="-457200">
              <a:lnSpc>
                <a:spcPts val="3173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to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latin typeface="Arial"/>
                <a:cs typeface="Arial"/>
              </a:rPr>
              <a:t>increase</a:t>
            </a:r>
            <a:r>
              <a:rPr lang="en-GB" sz="3200" spc="151" dirty="0"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over</a:t>
            </a:r>
            <a:r>
              <a:rPr lang="en-GB" sz="3200" spc="1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successive</a:t>
            </a:r>
            <a:r>
              <a:rPr lang="en-GB" sz="3200" spc="8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shifts, </a:t>
            </a:r>
            <a:r>
              <a:rPr lang="en-GB" sz="3200" spc="-88" dirty="0">
                <a:solidFill>
                  <a:srgbClr val="0F1111"/>
                </a:solidFill>
                <a:latin typeface="Arial"/>
                <a:cs typeface="Arial"/>
              </a:rPr>
              <a:t>especially</a:t>
            </a:r>
            <a:r>
              <a:rPr lang="en-GB" sz="3200" spc="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latin typeface="Arial"/>
                <a:cs typeface="Arial"/>
              </a:rPr>
              <a:t>if</a:t>
            </a:r>
            <a:r>
              <a:rPr lang="en-GB" sz="3200" spc="252" dirty="0"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they</a:t>
            </a:r>
            <a:r>
              <a:rPr lang="en-GB" sz="3200" spc="-18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are</a:t>
            </a:r>
            <a:r>
              <a:rPr lang="en-GB" sz="3200" spc="-26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night</a:t>
            </a:r>
            <a:r>
              <a:rPr lang="en-GB" sz="3200" spc="-15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shifts;</a:t>
            </a:r>
            <a:endParaRPr lang="en-GB" sz="3200" dirty="0">
              <a:latin typeface="Arial"/>
              <a:cs typeface="Arial"/>
            </a:endParaRPr>
          </a:p>
          <a:p>
            <a:pPr marL="1685422" indent="-457200">
              <a:lnSpc>
                <a:spcPts val="3236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/>
                <a:cs typeface="Arial"/>
              </a:rPr>
              <a:t>to</a:t>
            </a:r>
            <a:r>
              <a:rPr lang="en-GB" sz="3200" spc="-126" dirty="0"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0F1111"/>
                </a:solidFill>
                <a:latin typeface="Arial"/>
                <a:cs typeface="Arial"/>
              </a:rPr>
              <a:t>increase</a:t>
            </a:r>
            <a:r>
              <a:rPr lang="en-GB" sz="3200" spc="15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0F1111"/>
                </a:solidFill>
                <a:latin typeface="Arial"/>
                <a:cs typeface="Arial"/>
              </a:rPr>
              <a:t>when</a:t>
            </a:r>
            <a:r>
              <a:rPr lang="en-GB" sz="3200" spc="-21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there</a:t>
            </a:r>
            <a:r>
              <a:rPr lang="en-GB" sz="3200" spc="-18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are</a:t>
            </a:r>
            <a:r>
              <a:rPr lang="en-GB" sz="3200" spc="-8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latin typeface="Arial"/>
                <a:cs typeface="Arial"/>
              </a:rPr>
              <a:t>not</a:t>
            </a:r>
            <a:r>
              <a:rPr lang="en-GB" sz="3200" spc="-164" dirty="0"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enough </a:t>
            </a:r>
            <a:r>
              <a:rPr lang="en-GB" sz="2800" spc="-25" dirty="0">
                <a:solidFill>
                  <a:srgbClr val="0F1111"/>
                </a:solidFill>
                <a:latin typeface="Arial"/>
                <a:cs typeface="Arial"/>
              </a:rPr>
              <a:t>breaks.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22B284-4B10-6759-D5BE-320E0648E091}"/>
              </a:ext>
            </a:extLst>
          </p:cNvPr>
          <p:cNvSpPr txBox="1"/>
          <p:nvPr/>
        </p:nvSpPr>
        <p:spPr>
          <a:xfrm>
            <a:off x="1404481" y="8147555"/>
            <a:ext cx="12665412" cy="326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4186" marR="12794" indent="-455786">
              <a:lnSpc>
                <a:spcPct val="97600"/>
              </a:lnSpc>
              <a:spcBef>
                <a:spcPts val="327"/>
              </a:spcBef>
              <a:buChar char="•"/>
              <a:tabLst>
                <a:tab pos="454186" algn="l"/>
              </a:tabLst>
            </a:pP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200" spc="6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figures</a:t>
            </a:r>
            <a:r>
              <a:rPr lang="en-GB" sz="3200" spc="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are</a:t>
            </a:r>
            <a:r>
              <a:rPr lang="en-GB" sz="3200" spc="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based</a:t>
            </a:r>
            <a:r>
              <a:rPr lang="en-GB" sz="3200" spc="8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on</a:t>
            </a:r>
            <a:r>
              <a:rPr lang="en-GB" sz="3200" spc="35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multiple</a:t>
            </a:r>
            <a:r>
              <a:rPr lang="en-GB" sz="3200" spc="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studies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measuring</a:t>
            </a:r>
            <a:r>
              <a:rPr lang="en-GB" sz="3200" spc="27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incidents</a:t>
            </a:r>
            <a:r>
              <a:rPr lang="en-GB" sz="3200" spc="201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and</a:t>
            </a:r>
            <a:r>
              <a:rPr lang="en-GB" sz="3200" spc="40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126" dirty="0">
                <a:solidFill>
                  <a:srgbClr val="0F1111"/>
                </a:solidFill>
                <a:latin typeface="Arial"/>
                <a:cs typeface="Arial"/>
              </a:rPr>
              <a:t>work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and</a:t>
            </a:r>
            <a:r>
              <a:rPr lang="en-GB" sz="3200" spc="5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have </a:t>
            </a:r>
            <a:r>
              <a:rPr lang="en-GB" sz="3200" spc="-88" dirty="0">
                <a:solidFill>
                  <a:srgbClr val="0F1111"/>
                </a:solidFill>
                <a:latin typeface="Arial"/>
                <a:cs typeface="Arial"/>
              </a:rPr>
              <a:t>been</a:t>
            </a:r>
            <a:r>
              <a:rPr lang="en-GB" sz="3200" spc="-12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collated</a:t>
            </a:r>
            <a:r>
              <a:rPr lang="en-GB" sz="3200" spc="-6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by</a:t>
            </a:r>
            <a:r>
              <a:rPr lang="en-GB" sz="3200" spc="-1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200" spc="-252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01" dirty="0">
                <a:latin typeface="Arial"/>
                <a:cs typeface="Arial"/>
              </a:rPr>
              <a:t>HSE.</a:t>
            </a:r>
            <a:r>
              <a:rPr lang="en-GB" sz="3200" spc="-113" dirty="0"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The sum</a:t>
            </a:r>
            <a:r>
              <a:rPr lang="en-GB" sz="3200" spc="-12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of</a:t>
            </a:r>
            <a:r>
              <a:rPr lang="en-GB" sz="3200" spc="-12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relative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risk</a:t>
            </a:r>
            <a:r>
              <a:rPr lang="en-GB" sz="3200" spc="-3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factors</a:t>
            </a:r>
            <a:r>
              <a:rPr lang="en-GB" sz="3200" spc="7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for</a:t>
            </a:r>
            <a:r>
              <a:rPr lang="en-GB" sz="3200" spc="-6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126" dirty="0">
                <a:solidFill>
                  <a:srgbClr val="0F1111"/>
                </a:solidFill>
                <a:latin typeface="Arial"/>
                <a:cs typeface="Arial"/>
              </a:rPr>
              <a:t>each</a:t>
            </a:r>
            <a:r>
              <a:rPr lang="en-GB" sz="3200" spc="-7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3200" spc="-239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are:</a:t>
            </a:r>
          </a:p>
          <a:p>
            <a:pPr marL="454186" marR="12794" indent="-455786">
              <a:lnSpc>
                <a:spcPct val="97600"/>
              </a:lnSpc>
              <a:spcBef>
                <a:spcPts val="327"/>
              </a:spcBef>
              <a:buChar char="•"/>
              <a:tabLst>
                <a:tab pos="454186" algn="l"/>
              </a:tabLst>
            </a:pPr>
            <a:endParaRPr lang="en-GB" sz="3200" dirty="0">
              <a:latin typeface="Arial"/>
              <a:cs typeface="Arial"/>
            </a:endParaRPr>
          </a:p>
          <a:p>
            <a:pPr marL="1223424" lvl="1" indent="-470179">
              <a:lnSpc>
                <a:spcPts val="2707"/>
              </a:lnSpc>
              <a:buChar char="•"/>
              <a:tabLst>
                <a:tab pos="1223424" algn="l"/>
              </a:tabLst>
            </a:pP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Morning</a:t>
            </a:r>
            <a:r>
              <a:rPr lang="en-GB" sz="3200" spc="164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spc="126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3200" spc="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400" spc="-189" dirty="0">
                <a:solidFill>
                  <a:srgbClr val="0F1111"/>
                </a:solidFill>
                <a:latin typeface="Times New Roman"/>
                <a:cs typeface="Times New Roman"/>
              </a:rPr>
              <a:t>=</a:t>
            </a:r>
            <a:r>
              <a:rPr lang="en-GB" sz="4400" spc="-25" dirty="0">
                <a:solidFill>
                  <a:srgbClr val="0F1111"/>
                </a:solidFill>
                <a:latin typeface="Times New Roman"/>
                <a:cs typeface="Times New Roman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5.36</a:t>
            </a:r>
            <a:endParaRPr lang="en-GB" sz="3200" dirty="0">
              <a:latin typeface="Arial"/>
              <a:cs typeface="Arial"/>
            </a:endParaRPr>
          </a:p>
          <a:p>
            <a:pPr marL="1217025" lvl="1" indent="-465381">
              <a:lnSpc>
                <a:spcPts val="3740"/>
              </a:lnSpc>
              <a:buChar char="•"/>
              <a:tabLst>
                <a:tab pos="1217025" algn="l"/>
              </a:tabLst>
            </a:pP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Afternoon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F1111"/>
                </a:solidFill>
                <a:latin typeface="Arial"/>
                <a:cs typeface="Arial"/>
              </a:rPr>
              <a:t>shift</a:t>
            </a:r>
            <a:r>
              <a:rPr lang="en-GB" sz="3200" spc="-25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400" spc="-327" dirty="0">
                <a:solidFill>
                  <a:srgbClr val="0F1111"/>
                </a:solidFill>
                <a:latin typeface="Times New Roman"/>
                <a:cs typeface="Times New Roman"/>
              </a:rPr>
              <a:t>=</a:t>
            </a:r>
            <a:r>
              <a:rPr lang="en-GB" sz="4400" spc="-239" dirty="0">
                <a:solidFill>
                  <a:srgbClr val="0F1111"/>
                </a:solidFill>
                <a:latin typeface="Times New Roman"/>
                <a:cs typeface="Times New Roman"/>
              </a:rPr>
              <a:t> </a:t>
            </a:r>
            <a:r>
              <a:rPr lang="en-GB" sz="3200" spc="-50" dirty="0">
                <a:solidFill>
                  <a:srgbClr val="0F1111"/>
                </a:solidFill>
                <a:latin typeface="Arial"/>
                <a:cs typeface="Arial"/>
              </a:rPr>
              <a:t>7.72</a:t>
            </a:r>
            <a:endParaRPr lang="en-GB" sz="3200" dirty="0">
              <a:latin typeface="Arial"/>
              <a:cs typeface="Arial"/>
            </a:endParaRPr>
          </a:p>
          <a:p>
            <a:pPr marL="1231421" lvl="1" indent="-479774">
              <a:lnSpc>
                <a:spcPts val="2997"/>
              </a:lnSpc>
              <a:buClr>
                <a:srgbClr val="5B6060"/>
              </a:buClr>
              <a:buFont typeface="Arial"/>
              <a:buChar char="•"/>
              <a:tabLst>
                <a:tab pos="1231421" algn="l"/>
              </a:tabLst>
            </a:pPr>
            <a:r>
              <a:rPr lang="en-GB" sz="3200" i="1" dirty="0">
                <a:solidFill>
                  <a:srgbClr val="0F1111"/>
                </a:solidFill>
                <a:latin typeface="Arial"/>
                <a:cs typeface="Arial"/>
              </a:rPr>
              <a:t>Night</a:t>
            </a:r>
            <a:r>
              <a:rPr lang="en-GB" sz="3200" i="1" spc="-378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i="1" spc="201" dirty="0">
                <a:solidFill>
                  <a:srgbClr val="0F1111"/>
                </a:solidFill>
                <a:latin typeface="Arial"/>
                <a:cs typeface="Arial"/>
              </a:rPr>
              <a:t>shift=</a:t>
            </a:r>
            <a:r>
              <a:rPr lang="en-GB" sz="3200" i="1" spc="-22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200" i="1" spc="-25" dirty="0">
                <a:solidFill>
                  <a:srgbClr val="0F1111"/>
                </a:solidFill>
                <a:latin typeface="Arial"/>
                <a:cs typeface="Arial"/>
              </a:rPr>
              <a:t>10.92</a:t>
            </a:r>
            <a:endParaRPr lang="en-GB" sz="3200" dirty="0">
              <a:latin typeface="Arial"/>
              <a:cs typeface="Arial"/>
            </a:endParaRPr>
          </a:p>
        </p:txBody>
      </p:sp>
      <p:pic>
        <p:nvPicPr>
          <p:cNvPr id="9" name="Picture 8" descr="A graph of a graph of a graph&#10;&#10;Description automatically generated">
            <a:extLst>
              <a:ext uri="{FF2B5EF4-FFF2-40B4-BE49-F238E27FC236}">
                <a16:creationId xmlns:a16="http://schemas.microsoft.com/office/drawing/2014/main" id="{987E3D3E-6A3D-83A9-A97D-9B28CA4587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1069" y="2779344"/>
            <a:ext cx="8991600" cy="1073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189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33A4FF-2896-A1E2-1246-8455946EC1E9}"/>
              </a:ext>
            </a:extLst>
          </p:cNvPr>
          <p:cNvSpPr txBox="1"/>
          <p:nvPr/>
        </p:nvSpPr>
        <p:spPr>
          <a:xfrm>
            <a:off x="626269" y="494362"/>
            <a:ext cx="1266541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400" dirty="0">
                <a:solidFill>
                  <a:srgbClr val="0E0F0F"/>
                </a:solidFill>
                <a:latin typeface="Arial"/>
                <a:cs typeface="Arial"/>
              </a:rPr>
              <a:t>How</a:t>
            </a:r>
            <a:r>
              <a:rPr lang="en-GB" sz="4400" spc="428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E0F0F"/>
                </a:solidFill>
                <a:latin typeface="Arial"/>
                <a:cs typeface="Arial"/>
              </a:rPr>
              <a:t>can</a:t>
            </a:r>
            <a:r>
              <a:rPr lang="en-GB" sz="4400" spc="201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E0F0F"/>
                </a:solidFill>
                <a:latin typeface="Arial"/>
                <a:cs typeface="Arial"/>
              </a:rPr>
              <a:t>these</a:t>
            </a:r>
            <a:r>
              <a:rPr lang="en-GB" sz="4400" spc="41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E0F0F"/>
                </a:solidFill>
                <a:latin typeface="Arial"/>
                <a:cs typeface="Arial"/>
              </a:rPr>
              <a:t>factors</a:t>
            </a:r>
            <a:r>
              <a:rPr lang="en-GB" sz="4400" spc="403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E0F0F"/>
                </a:solidFill>
                <a:latin typeface="Arial"/>
                <a:cs typeface="Arial"/>
              </a:rPr>
              <a:t>affect</a:t>
            </a:r>
            <a:r>
              <a:rPr lang="en-GB" sz="4400" spc="46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spc="139" dirty="0">
                <a:solidFill>
                  <a:srgbClr val="0E0F0F"/>
                </a:solidFill>
                <a:latin typeface="Arial"/>
                <a:cs typeface="Arial"/>
              </a:rPr>
              <a:t>work</a:t>
            </a:r>
            <a:r>
              <a:rPr lang="en-GB" sz="4400" spc="378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0E0F0F"/>
                </a:solidFill>
                <a:latin typeface="Arial"/>
                <a:cs typeface="Arial"/>
              </a:rPr>
              <a:t>performance?</a:t>
            </a:r>
            <a:endParaRPr lang="en-GB" sz="4400" dirty="0">
              <a:latin typeface="Arial"/>
              <a:cs typeface="Arial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37F29D-BD1C-6DD1-1A84-6B132B1A8FD3}"/>
              </a:ext>
            </a:extLst>
          </p:cNvPr>
          <p:cNvGrpSpPr/>
          <p:nvPr/>
        </p:nvGrpSpPr>
        <p:grpSpPr>
          <a:xfrm>
            <a:off x="1083469" y="2592169"/>
            <a:ext cx="7109221" cy="5867400"/>
            <a:chOff x="7881939" y="4591050"/>
            <a:chExt cx="7337821" cy="632460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B19E9335-9AD2-EB28-3F71-767A55C501AA}"/>
                </a:ext>
              </a:extLst>
            </p:cNvPr>
            <p:cNvSpPr/>
            <p:nvPr/>
          </p:nvSpPr>
          <p:spPr>
            <a:xfrm>
              <a:off x="9710739" y="4591050"/>
              <a:ext cx="3736180" cy="3810000"/>
            </a:xfrm>
            <a:prstGeom prst="ellipse">
              <a:avLst/>
            </a:prstGeom>
            <a:solidFill>
              <a:schemeClr val="accent4">
                <a:alpha val="81000"/>
              </a:schemeClr>
            </a:solidFill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Individual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BA63F890-7F7C-742A-EDF6-643D3A99DCE0}"/>
                </a:ext>
              </a:extLst>
            </p:cNvPr>
            <p:cNvSpPr/>
            <p:nvPr/>
          </p:nvSpPr>
          <p:spPr>
            <a:xfrm>
              <a:off x="7881939" y="7105650"/>
              <a:ext cx="4038599" cy="3810000"/>
            </a:xfrm>
            <a:prstGeom prst="ellipse">
              <a:avLst/>
            </a:prstGeom>
            <a:solidFill>
              <a:schemeClr val="tx2">
                <a:lumMod val="40000"/>
                <a:lumOff val="60000"/>
                <a:alpha val="81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Job / Environment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B1DAECE-BF69-47CA-284B-528642004E69}"/>
                </a:ext>
              </a:extLst>
            </p:cNvPr>
            <p:cNvSpPr/>
            <p:nvPr/>
          </p:nvSpPr>
          <p:spPr>
            <a:xfrm>
              <a:off x="11181161" y="7105650"/>
              <a:ext cx="4038599" cy="3810000"/>
            </a:xfrm>
            <a:prstGeom prst="ellipse">
              <a:avLst/>
            </a:prstGeom>
            <a:solidFill>
              <a:schemeClr val="accent2">
                <a:alpha val="81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3600" dirty="0"/>
                <a:t>Organisation</a:t>
              </a:r>
            </a:p>
          </p:txBody>
        </p:sp>
      </p:grpSp>
      <p:sp>
        <p:nvSpPr>
          <p:cNvPr id="8" name="Arrow: Right 7">
            <a:extLst>
              <a:ext uri="{FF2B5EF4-FFF2-40B4-BE49-F238E27FC236}">
                <a16:creationId xmlns:a16="http://schemas.microsoft.com/office/drawing/2014/main" id="{3DF660EA-6B66-6E9A-2EC4-1A9524C059B0}"/>
              </a:ext>
            </a:extLst>
          </p:cNvPr>
          <p:cNvSpPr/>
          <p:nvPr/>
        </p:nvSpPr>
        <p:spPr>
          <a:xfrm>
            <a:off x="8756333" y="4270515"/>
            <a:ext cx="3124200" cy="1856232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6567B6-4A15-C79B-3292-1957DE5ED3E2}"/>
              </a:ext>
            </a:extLst>
          </p:cNvPr>
          <p:cNvSpPr/>
          <p:nvPr/>
        </p:nvSpPr>
        <p:spPr>
          <a:xfrm>
            <a:off x="17009269" y="2400300"/>
            <a:ext cx="4191000" cy="1600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Human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144B7F-BA11-6A76-7F02-D5E60D489627}"/>
              </a:ext>
            </a:extLst>
          </p:cNvPr>
          <p:cNvSpPr/>
          <p:nvPr/>
        </p:nvSpPr>
        <p:spPr>
          <a:xfrm>
            <a:off x="13430587" y="5126937"/>
            <a:ext cx="4191000" cy="1600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Violation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2BF3A3-4637-BEB9-302E-7C2A4DA6FF55}"/>
              </a:ext>
            </a:extLst>
          </p:cNvPr>
          <p:cNvSpPr/>
          <p:nvPr/>
        </p:nvSpPr>
        <p:spPr>
          <a:xfrm>
            <a:off x="20763984" y="5092080"/>
            <a:ext cx="4191000" cy="1600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Error</a:t>
            </a: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62935B81-CB43-43FB-E682-1DD586C1D3B9}"/>
              </a:ext>
            </a:extLst>
          </p:cNvPr>
          <p:cNvCxnSpPr>
            <a:cxnSpLocks/>
            <a:stCxn id="9" idx="2"/>
            <a:endCxn id="11" idx="0"/>
          </p:cNvCxnSpPr>
          <p:nvPr/>
        </p:nvCxnSpPr>
        <p:spPr>
          <a:xfrm rot="5400000">
            <a:off x="16752210" y="2774377"/>
            <a:ext cx="1126437" cy="357868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F8731796-F6CB-1D1F-8335-468D2EF854F1}"/>
              </a:ext>
            </a:extLst>
          </p:cNvPr>
          <p:cNvCxnSpPr>
            <a:cxnSpLocks/>
            <a:stCxn id="9" idx="2"/>
            <a:endCxn id="12" idx="0"/>
          </p:cNvCxnSpPr>
          <p:nvPr/>
        </p:nvCxnSpPr>
        <p:spPr>
          <a:xfrm rot="16200000" flipH="1">
            <a:off x="20436336" y="2668932"/>
            <a:ext cx="1091580" cy="3754715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82EB9F2-EE22-81D4-97A1-A2CDED69014D}"/>
              </a:ext>
            </a:extLst>
          </p:cNvPr>
          <p:cNvSpPr txBox="1"/>
          <p:nvPr/>
        </p:nvSpPr>
        <p:spPr>
          <a:xfrm>
            <a:off x="13430587" y="7077661"/>
            <a:ext cx="5265450" cy="48885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7789" marR="12794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Intentional</a:t>
            </a:r>
            <a:r>
              <a:rPr lang="en-GB" sz="2800" spc="-38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126" dirty="0">
                <a:solidFill>
                  <a:srgbClr val="0E0F0F"/>
                </a:solidFill>
                <a:latin typeface="Arial"/>
                <a:cs typeface="Arial"/>
              </a:rPr>
              <a:t>deviation</a:t>
            </a:r>
            <a:r>
              <a:rPr lang="en-GB" sz="2800" spc="7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from</a:t>
            </a:r>
            <a:r>
              <a:rPr lang="en-GB" sz="2800" spc="-113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126" dirty="0">
                <a:solidFill>
                  <a:srgbClr val="0E0F0F"/>
                </a:solidFill>
                <a:latin typeface="Arial"/>
                <a:cs typeface="Arial"/>
              </a:rPr>
              <a:t>a 	</a:t>
            </a: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rule/procedure</a:t>
            </a:r>
          </a:p>
          <a:p>
            <a:pPr marL="447789" marR="12794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endParaRPr lang="en-GB" sz="2800" spc="-25" dirty="0">
              <a:solidFill>
                <a:srgbClr val="0E0F0F"/>
              </a:solidFill>
              <a:latin typeface="Arial"/>
              <a:cs typeface="Arial"/>
            </a:endParaRPr>
          </a:p>
          <a:p>
            <a:pPr marL="447789" marR="12794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FontTx/>
              <a:buChar char="•"/>
              <a:tabLst>
                <a:tab pos="473377" algn="l"/>
              </a:tabLst>
            </a:pPr>
            <a:r>
              <a:rPr lang="en-GB" sz="2800" spc="-139" dirty="0">
                <a:solidFill>
                  <a:srgbClr val="0E0F0F"/>
                </a:solidFill>
                <a:latin typeface="Arial"/>
                <a:cs typeface="Arial"/>
              </a:rPr>
              <a:t>Very</a:t>
            </a:r>
            <a:r>
              <a:rPr lang="en-GB" sz="2800" spc="-353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rarely</a:t>
            </a:r>
            <a:r>
              <a:rPr lang="en-GB" sz="2800" spc="-139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0E0F0F"/>
                </a:solidFill>
                <a:latin typeface="Arial"/>
                <a:cs typeface="Arial"/>
              </a:rPr>
              <a:t>wilful</a:t>
            </a:r>
            <a:r>
              <a:rPr lang="en-GB" sz="2800" spc="-12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sabotage</a:t>
            </a:r>
            <a:endParaRPr lang="en-GB" sz="2800" dirty="0">
              <a:latin typeface="Arial"/>
              <a:cs typeface="Arial"/>
            </a:endParaRPr>
          </a:p>
          <a:p>
            <a:pPr marL="447789" marR="12794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endParaRPr lang="en-GB" sz="2800" spc="-25" dirty="0">
              <a:solidFill>
                <a:srgbClr val="0E0F0F"/>
              </a:solidFill>
              <a:latin typeface="Arial"/>
              <a:cs typeface="Arial"/>
            </a:endParaRPr>
          </a:p>
          <a:p>
            <a:pPr marL="447789" marR="12794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Usually due to:-</a:t>
            </a:r>
          </a:p>
          <a:p>
            <a:pPr marL="447789" marR="12794" lvl="2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Lack of understanding</a:t>
            </a:r>
          </a:p>
          <a:p>
            <a:pPr marL="447789" marR="12794" lvl="2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Poor Procedures</a:t>
            </a:r>
          </a:p>
          <a:p>
            <a:pPr marL="447789" marR="12794" lvl="2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Poor attitudes to compliance</a:t>
            </a:r>
          </a:p>
          <a:p>
            <a:pPr marL="447789" marR="12794" lvl="2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Weak Supervision</a:t>
            </a:r>
          </a:p>
          <a:p>
            <a:pPr marL="447789" marR="12794" lvl="2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Pressure to solve problems</a:t>
            </a:r>
          </a:p>
          <a:p>
            <a:pPr marL="447789" marR="12794" lvl="1" indent="-449389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73377" algn="l"/>
              </a:tabLst>
            </a:pPr>
            <a:endParaRPr lang="en-GB" sz="2800" dirty="0">
              <a:latin typeface="Arial"/>
              <a:cs typeface="Arial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3B16CBE-5CFB-C004-DA09-686E2A5D5E72}"/>
              </a:ext>
            </a:extLst>
          </p:cNvPr>
          <p:cNvSpPr txBox="1"/>
          <p:nvPr/>
        </p:nvSpPr>
        <p:spPr>
          <a:xfrm>
            <a:off x="20746606" y="7077661"/>
            <a:ext cx="4208378" cy="39113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4186" indent="-454186">
              <a:spcBef>
                <a:spcPts val="252"/>
              </a:spcBef>
              <a:buClr>
                <a:srgbClr val="343B3D"/>
              </a:buClr>
              <a:buChar char="•"/>
              <a:tabLst>
                <a:tab pos="454186" algn="l"/>
              </a:tabLst>
            </a:pPr>
            <a:r>
              <a:rPr lang="en-GB" sz="2800" dirty="0">
                <a:solidFill>
                  <a:srgbClr val="0E0F0F"/>
                </a:solidFill>
                <a:latin typeface="Arial"/>
                <a:cs typeface="Arial"/>
              </a:rPr>
              <a:t>Not</a:t>
            </a:r>
            <a:r>
              <a:rPr lang="en-GB" sz="2800" spc="-41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88" dirty="0">
                <a:solidFill>
                  <a:srgbClr val="0E0F0F"/>
                </a:solidFill>
                <a:latin typeface="Arial"/>
                <a:cs typeface="Arial"/>
              </a:rPr>
              <a:t>intended</a:t>
            </a:r>
          </a:p>
          <a:p>
            <a:pPr marL="454186" indent="-454186">
              <a:spcBef>
                <a:spcPts val="252"/>
              </a:spcBef>
              <a:buClr>
                <a:srgbClr val="343B3D"/>
              </a:buClr>
              <a:buChar char="•"/>
              <a:tabLst>
                <a:tab pos="454186" algn="l"/>
              </a:tabLst>
            </a:pPr>
            <a:endParaRPr lang="en-GB" sz="2800" spc="-88" dirty="0">
              <a:solidFill>
                <a:srgbClr val="0E0F0F"/>
              </a:solidFill>
              <a:latin typeface="Arial"/>
              <a:cs typeface="Arial"/>
            </a:endParaRPr>
          </a:p>
          <a:p>
            <a:pPr marL="463782" marR="12794" indent="-465381">
              <a:lnSpc>
                <a:spcPts val="2670"/>
              </a:lnSpc>
              <a:spcBef>
                <a:spcPts val="504"/>
              </a:spcBef>
              <a:buClr>
                <a:srgbClr val="343B3D"/>
              </a:buClr>
              <a:buChar char="•"/>
              <a:tabLst>
                <a:tab pos="481373" algn="l"/>
              </a:tabLst>
            </a:pPr>
            <a:r>
              <a:rPr lang="en-GB" sz="2800" spc="-101" dirty="0">
                <a:solidFill>
                  <a:srgbClr val="0E0F0F"/>
                </a:solidFill>
                <a:latin typeface="Arial"/>
                <a:cs typeface="Arial"/>
              </a:rPr>
              <a:t>Involves</a:t>
            </a:r>
            <a:r>
              <a:rPr lang="en-GB" sz="2800" spc="-88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E0F0F"/>
                </a:solidFill>
                <a:latin typeface="Arial"/>
                <a:cs typeface="Arial"/>
              </a:rPr>
              <a:t>a</a:t>
            </a:r>
            <a:r>
              <a:rPr lang="en-GB" sz="2800" spc="-17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113" dirty="0">
                <a:solidFill>
                  <a:srgbClr val="0E0F0F"/>
                </a:solidFill>
                <a:latin typeface="Arial"/>
                <a:cs typeface="Arial"/>
              </a:rPr>
              <a:t>deviation</a:t>
            </a:r>
            <a:r>
              <a:rPr lang="en-GB" sz="2800" spc="7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from</a:t>
            </a:r>
            <a:r>
              <a:rPr lang="en-GB" sz="2800" spc="-139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0E0F0F"/>
                </a:solidFill>
                <a:latin typeface="Arial"/>
                <a:cs typeface="Arial"/>
              </a:rPr>
              <a:t>a</a:t>
            </a:r>
            <a:r>
              <a:rPr lang="en-GB" sz="2800" spc="-63" dirty="0">
                <a:solidFill>
                  <a:srgbClr val="343B3D"/>
                </a:solidFill>
                <a:latin typeface="Arial"/>
                <a:cs typeface="Arial"/>
              </a:rPr>
              <a:t>n </a:t>
            </a:r>
            <a:r>
              <a:rPr lang="en-GB" sz="2800" spc="-164" dirty="0">
                <a:solidFill>
                  <a:srgbClr val="0E0F0F"/>
                </a:solidFill>
                <a:latin typeface="Arial"/>
                <a:cs typeface="Arial"/>
              </a:rPr>
              <a:t>accepted</a:t>
            </a: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standard;</a:t>
            </a:r>
            <a:endParaRPr lang="en-GB" sz="2800" dirty="0">
              <a:latin typeface="Arial"/>
              <a:cs typeface="Arial"/>
            </a:endParaRPr>
          </a:p>
          <a:p>
            <a:pPr marL="930577" marR="778834" indent="-457200">
              <a:lnSpc>
                <a:spcPts val="2796"/>
              </a:lnSpc>
              <a:spcBef>
                <a:spcPts val="2078"/>
              </a:spcBef>
              <a:buFont typeface="Arial" panose="020B0604020202020204" pitchFamily="34" charset="0"/>
              <a:buChar char="•"/>
            </a:pPr>
            <a:r>
              <a:rPr lang="en-GB" sz="2800" spc="-126" dirty="0">
                <a:solidFill>
                  <a:srgbClr val="0E0F0F"/>
                </a:solidFill>
                <a:latin typeface="Arial"/>
                <a:cs typeface="Arial"/>
              </a:rPr>
              <a:t>Which</a:t>
            </a:r>
            <a:r>
              <a:rPr lang="en-GB" sz="2800" spc="-252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0E0F0F"/>
                </a:solidFill>
                <a:latin typeface="Arial"/>
                <a:cs typeface="Arial"/>
              </a:rPr>
              <a:t>leads</a:t>
            </a:r>
            <a:r>
              <a:rPr lang="en-GB" sz="2800" spc="-302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E0F0F"/>
                </a:solidFill>
                <a:latin typeface="Arial"/>
                <a:cs typeface="Arial"/>
              </a:rPr>
              <a:t>to</a:t>
            </a:r>
            <a:r>
              <a:rPr lang="en-GB" sz="2800" spc="12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0E0F0F"/>
                </a:solidFill>
                <a:latin typeface="Arial"/>
                <a:cs typeface="Arial"/>
              </a:rPr>
              <a:t>an </a:t>
            </a:r>
            <a:r>
              <a:rPr lang="en-GB" sz="2800" spc="-151" dirty="0">
                <a:solidFill>
                  <a:srgbClr val="0E0F0F"/>
                </a:solidFill>
                <a:latin typeface="Arial"/>
                <a:cs typeface="Arial"/>
              </a:rPr>
              <a:t>undesirable</a:t>
            </a:r>
            <a:r>
              <a:rPr lang="en-GB" sz="2800" spc="-76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0E0F0F"/>
                </a:solidFill>
                <a:latin typeface="Arial"/>
                <a:cs typeface="Arial"/>
              </a:rPr>
              <a:t>outcome</a:t>
            </a:r>
            <a:endParaRPr lang="en-GB" sz="2800" dirty="0">
              <a:latin typeface="Arial"/>
              <a:cs typeface="Arial"/>
            </a:endParaRPr>
          </a:p>
          <a:p>
            <a:pPr marL="454186" indent="-454186">
              <a:spcBef>
                <a:spcPts val="252"/>
              </a:spcBef>
              <a:buClr>
                <a:srgbClr val="343B3D"/>
              </a:buClr>
              <a:buChar char="•"/>
              <a:tabLst>
                <a:tab pos="454186" algn="l"/>
              </a:tabLst>
            </a:pPr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4697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EE1236C-1CCD-BC33-C89C-9D467D531B93}"/>
              </a:ext>
            </a:extLst>
          </p:cNvPr>
          <p:cNvSpPr/>
          <p:nvPr/>
        </p:nvSpPr>
        <p:spPr>
          <a:xfrm>
            <a:off x="550069" y="876300"/>
            <a:ext cx="11506200" cy="28956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7EB1C5C-8573-590A-4D2B-8DAD5E6597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75813"/>
              </p:ext>
            </p:extLst>
          </p:nvPr>
        </p:nvGraphicFramePr>
        <p:xfrm>
          <a:off x="550069" y="800100"/>
          <a:ext cx="11613577" cy="307531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96926">
                  <a:extLst>
                    <a:ext uri="{9D8B030D-6E8A-4147-A177-3AD203B41FA5}">
                      <a16:colId xmlns:a16="http://schemas.microsoft.com/office/drawing/2014/main" val="2537048618"/>
                    </a:ext>
                  </a:extLst>
                </a:gridCol>
                <a:gridCol w="6916651">
                  <a:extLst>
                    <a:ext uri="{9D8B030D-6E8A-4147-A177-3AD203B41FA5}">
                      <a16:colId xmlns:a16="http://schemas.microsoft.com/office/drawing/2014/main" val="1686689192"/>
                    </a:ext>
                  </a:extLst>
                </a:gridCol>
              </a:tblGrid>
              <a:tr h="307531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5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3500" dirty="0">
                        <a:latin typeface="Times New Roman"/>
                        <a:cs typeface="Times New Roman"/>
                      </a:endParaRPr>
                    </a:p>
                    <a:p>
                      <a:pPr marL="288290">
                        <a:lnSpc>
                          <a:spcPct val="100000"/>
                        </a:lnSpc>
                      </a:pPr>
                      <a:r>
                        <a:rPr sz="4200" spc="-6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Human</a:t>
                      </a:r>
                      <a:r>
                        <a:rPr sz="4200" spc="-15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4200" spc="-8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Failures</a:t>
                      </a:r>
                      <a:r>
                        <a:rPr sz="420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4200" spc="-5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42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5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3500" dirty="0">
                        <a:latin typeface="Times New Roman"/>
                        <a:cs typeface="Times New Roman"/>
                      </a:endParaRPr>
                    </a:p>
                    <a:p>
                      <a:pPr marL="18415">
                        <a:lnSpc>
                          <a:spcPct val="100000"/>
                        </a:lnSpc>
                      </a:pPr>
                      <a:r>
                        <a:rPr sz="4200" spc="-6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Engineering</a:t>
                      </a:r>
                      <a:r>
                        <a:rPr sz="420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4200" spc="-35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Error</a:t>
                      </a:r>
                      <a:r>
                        <a:rPr sz="4200" spc="-8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4200" spc="-10" dirty="0">
                          <a:solidFill>
                            <a:srgbClr val="0E0F0F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endParaRPr sz="42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11370403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FF50FB1-DF08-9634-9308-7C8E8DAB92E1}"/>
              </a:ext>
            </a:extLst>
          </p:cNvPr>
          <p:cNvSpPr txBox="1"/>
          <p:nvPr/>
        </p:nvSpPr>
        <p:spPr>
          <a:xfrm>
            <a:off x="3064669" y="5448300"/>
            <a:ext cx="12668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7020">
              <a:lnSpc>
                <a:spcPct val="100000"/>
              </a:lnSpc>
              <a:spcBef>
                <a:spcPts val="295"/>
              </a:spcBef>
            </a:pPr>
            <a:r>
              <a:rPr lang="en-GB" sz="3600" spc="-10" dirty="0">
                <a:solidFill>
                  <a:srgbClr val="0E0F0F"/>
                </a:solidFill>
                <a:latin typeface="Arial"/>
                <a:cs typeface="Arial"/>
              </a:rPr>
              <a:t>Software </a:t>
            </a:r>
            <a:r>
              <a:rPr lang="en-GB" sz="3600" spc="-20" dirty="0">
                <a:solidFill>
                  <a:srgbClr val="0E0F0F"/>
                </a:solidFill>
                <a:latin typeface="Arial"/>
                <a:cs typeface="Arial"/>
              </a:rPr>
              <a:t>Engineering</a:t>
            </a:r>
            <a:r>
              <a:rPr lang="en-GB" sz="3600" spc="40" dirty="0">
                <a:solidFill>
                  <a:srgbClr val="0E0F0F"/>
                </a:solidFill>
                <a:latin typeface="Arial"/>
                <a:cs typeface="Arial"/>
              </a:rPr>
              <a:t> </a:t>
            </a:r>
            <a:r>
              <a:rPr lang="en-GB" sz="3600" spc="-20" dirty="0">
                <a:solidFill>
                  <a:srgbClr val="0E0F0F"/>
                </a:solidFill>
                <a:latin typeface="Arial"/>
                <a:cs typeface="Arial"/>
              </a:rPr>
              <a:t>Task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12" name="Picture 11" descr="A diagram of a computer keyboard&#10;&#10;Description automatically generated">
            <a:extLst>
              <a:ext uri="{FF2B5EF4-FFF2-40B4-BE49-F238E27FC236}">
                <a16:creationId xmlns:a16="http://schemas.microsoft.com/office/drawing/2014/main" id="{34A61B75-40B5-3AB5-EBD6-0E5866F61F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9469" y="4230227"/>
            <a:ext cx="9848868" cy="925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525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4932B15-757B-05A7-DB8D-29DC0AB062D7}"/>
              </a:ext>
            </a:extLst>
          </p:cNvPr>
          <p:cNvSpPr/>
          <p:nvPr/>
        </p:nvSpPr>
        <p:spPr>
          <a:xfrm>
            <a:off x="778669" y="1028700"/>
            <a:ext cx="10439400" cy="160020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F0D6EF-2B70-66E9-D033-A4849301E935}"/>
              </a:ext>
            </a:extLst>
          </p:cNvPr>
          <p:cNvSpPr txBox="1"/>
          <p:nvPr/>
        </p:nvSpPr>
        <p:spPr>
          <a:xfrm>
            <a:off x="1312069" y="1474857"/>
            <a:ext cx="126624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-176" dirty="0">
                <a:solidFill>
                  <a:srgbClr val="0F1111"/>
                </a:solidFill>
                <a:latin typeface="Arial"/>
                <a:cs typeface="Arial"/>
              </a:rPr>
              <a:t>Human</a:t>
            </a:r>
            <a:r>
              <a:rPr lang="en-GB" sz="4000" spc="-1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000" spc="-139" dirty="0">
                <a:solidFill>
                  <a:srgbClr val="0F1111"/>
                </a:solidFill>
                <a:latin typeface="Arial"/>
                <a:cs typeface="Arial"/>
              </a:rPr>
              <a:t>Failures- </a:t>
            </a:r>
            <a:r>
              <a:rPr lang="en-GB" sz="4000" spc="-151" dirty="0">
                <a:solidFill>
                  <a:srgbClr val="0F1111"/>
                </a:solidFill>
                <a:latin typeface="Arial"/>
                <a:cs typeface="Arial"/>
              </a:rPr>
              <a:t>Engineering</a:t>
            </a:r>
            <a:r>
              <a:rPr lang="en-GB" sz="4000" spc="113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000" spc="-113" dirty="0">
                <a:solidFill>
                  <a:srgbClr val="0F1111"/>
                </a:solidFill>
                <a:latin typeface="Arial"/>
                <a:cs typeface="Arial"/>
              </a:rPr>
              <a:t>Violations</a:t>
            </a:r>
            <a:endParaRPr lang="en-GB" sz="4000" dirty="0">
              <a:latin typeface="Arial"/>
              <a:cs typeface="Arial"/>
            </a:endParaRPr>
          </a:p>
        </p:txBody>
      </p:sp>
      <p:pic>
        <p:nvPicPr>
          <p:cNvPr id="7" name="Picture 6" descr="A diagram of a person working at a computer&#10;&#10;Description automatically generated">
            <a:extLst>
              <a:ext uri="{FF2B5EF4-FFF2-40B4-BE49-F238E27FC236}">
                <a16:creationId xmlns:a16="http://schemas.microsoft.com/office/drawing/2014/main" id="{7DD7DA7F-B005-605E-722C-E37138F695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1269" y="2647950"/>
            <a:ext cx="11856263" cy="113158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73175F-44BC-E98D-8C82-7B3314D0011E}"/>
              </a:ext>
            </a:extLst>
          </p:cNvPr>
          <p:cNvSpPr txBox="1"/>
          <p:nvPr/>
        </p:nvSpPr>
        <p:spPr>
          <a:xfrm>
            <a:off x="2074069" y="5720190"/>
            <a:ext cx="126682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-189" dirty="0">
                <a:solidFill>
                  <a:srgbClr val="212323"/>
                </a:solidFill>
                <a:latin typeface="Arial"/>
                <a:cs typeface="Arial"/>
              </a:rPr>
              <a:t>Document</a:t>
            </a:r>
            <a:r>
              <a:rPr lang="en-GB" sz="4000" spc="63" dirty="0">
                <a:solidFill>
                  <a:srgbClr val="212323"/>
                </a:solidFill>
                <a:latin typeface="Arial"/>
                <a:cs typeface="Arial"/>
              </a:rPr>
              <a:t> </a:t>
            </a:r>
            <a:r>
              <a:rPr lang="en-GB" sz="4000" spc="-201" dirty="0">
                <a:solidFill>
                  <a:srgbClr val="212323"/>
                </a:solidFill>
                <a:latin typeface="Arial"/>
                <a:cs typeface="Arial"/>
              </a:rPr>
              <a:t>Review</a:t>
            </a:r>
            <a:r>
              <a:rPr lang="en-GB" sz="4000" spc="-38" dirty="0">
                <a:solidFill>
                  <a:srgbClr val="212323"/>
                </a:solidFill>
                <a:latin typeface="Arial"/>
                <a:cs typeface="Arial"/>
              </a:rPr>
              <a:t> </a:t>
            </a:r>
            <a:r>
              <a:rPr lang="en-GB" sz="4000" spc="-189" dirty="0">
                <a:solidFill>
                  <a:srgbClr val="212323"/>
                </a:solidFill>
                <a:latin typeface="Arial"/>
                <a:cs typeface="Arial"/>
              </a:rPr>
              <a:t>Process</a:t>
            </a:r>
            <a:endParaRPr lang="en-GB" sz="4000" dirty="0">
              <a:latin typeface="Arial"/>
              <a:cs typeface="Arial"/>
            </a:endParaRPr>
          </a:p>
        </p:txBody>
      </p:sp>
      <p:pic>
        <p:nvPicPr>
          <p:cNvPr id="2" name="Picture 1" descr="A person in a suit and tie looking at a piece of paper&#10;&#10;Description automatically generated">
            <a:extLst>
              <a:ext uri="{FF2B5EF4-FFF2-40B4-BE49-F238E27FC236}">
                <a16:creationId xmlns:a16="http://schemas.microsoft.com/office/drawing/2014/main" id="{C024C132-018B-494A-784F-13F5F9E6AB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716"/>
          <a:stretch/>
        </p:blipFill>
        <p:spPr>
          <a:xfrm>
            <a:off x="14012621" y="6409026"/>
            <a:ext cx="4572557" cy="3358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0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EF1F52-BDA4-1B25-1EC6-BAC8D1A452EC}"/>
              </a:ext>
            </a:extLst>
          </p:cNvPr>
          <p:cNvSpPr txBox="1"/>
          <p:nvPr/>
        </p:nvSpPr>
        <p:spPr>
          <a:xfrm>
            <a:off x="321469" y="419100"/>
            <a:ext cx="12668250" cy="1577355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>
              <a:spcBef>
                <a:spcPts val="2367"/>
              </a:spcBef>
            </a:pPr>
            <a:r>
              <a:rPr lang="en-GB" sz="4800" spc="-151" dirty="0">
                <a:solidFill>
                  <a:srgbClr val="0F1111"/>
                </a:solidFill>
                <a:latin typeface="Arial"/>
                <a:cs typeface="Arial"/>
              </a:rPr>
              <a:t>Human</a:t>
            </a:r>
            <a:r>
              <a:rPr lang="en-GB" sz="480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spc="-189" dirty="0">
                <a:solidFill>
                  <a:srgbClr val="0F1111"/>
                </a:solidFill>
                <a:latin typeface="Arial"/>
                <a:cs typeface="Arial"/>
              </a:rPr>
              <a:t>Failure</a:t>
            </a:r>
            <a:r>
              <a:rPr lang="en-GB" sz="4800" spc="-76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dirty="0">
                <a:solidFill>
                  <a:srgbClr val="0F1111"/>
                </a:solidFill>
                <a:latin typeface="Arial"/>
                <a:cs typeface="Arial"/>
              </a:rPr>
              <a:t>in</a:t>
            </a:r>
            <a:r>
              <a:rPr lang="en-GB" sz="4800" spc="39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4800" spc="-101" dirty="0">
                <a:solidFill>
                  <a:srgbClr val="0F1111"/>
                </a:solidFill>
                <a:latin typeface="Arial"/>
                <a:cs typeface="Arial"/>
              </a:rPr>
              <a:t>Accident/Incident</a:t>
            </a:r>
            <a:r>
              <a:rPr lang="en-GB" sz="4800" spc="-164" dirty="0">
                <a:solidFill>
                  <a:srgbClr val="0F1111"/>
                </a:solidFill>
                <a:latin typeface="Arial"/>
                <a:cs typeface="Arial"/>
              </a:rPr>
              <a:t> Causation</a:t>
            </a:r>
            <a:endParaRPr lang="en-GB" sz="4800" dirty="0">
              <a:latin typeface="Arial"/>
              <a:cs typeface="Arial"/>
            </a:endParaRPr>
          </a:p>
          <a:p>
            <a:pPr marL="39981">
              <a:spcBef>
                <a:spcPts val="1486"/>
              </a:spcBef>
            </a:pPr>
            <a:r>
              <a:rPr lang="en-GB" sz="3600" spc="-227" dirty="0">
                <a:solidFill>
                  <a:srgbClr val="212323"/>
                </a:solidFill>
                <a:latin typeface="Arial"/>
                <a:cs typeface="Arial"/>
              </a:rPr>
              <a:t>Swiss</a:t>
            </a:r>
            <a:r>
              <a:rPr lang="en-GB" sz="3600" spc="-76" dirty="0">
                <a:solidFill>
                  <a:srgbClr val="212323"/>
                </a:solidFill>
                <a:latin typeface="Arial"/>
                <a:cs typeface="Arial"/>
              </a:rPr>
              <a:t> </a:t>
            </a:r>
            <a:r>
              <a:rPr lang="en-GB" sz="3600" spc="-239" dirty="0">
                <a:solidFill>
                  <a:srgbClr val="212323"/>
                </a:solidFill>
                <a:latin typeface="Arial"/>
                <a:cs typeface="Arial"/>
              </a:rPr>
              <a:t>Chee</a:t>
            </a:r>
            <a:r>
              <a:rPr lang="en-GB" sz="3600" spc="-239" dirty="0">
                <a:solidFill>
                  <a:srgbClr val="464D4F"/>
                </a:solidFill>
                <a:latin typeface="Arial"/>
                <a:cs typeface="Arial"/>
              </a:rPr>
              <a:t>s</a:t>
            </a:r>
            <a:r>
              <a:rPr lang="en-GB" sz="3600" spc="-239" dirty="0">
                <a:solidFill>
                  <a:srgbClr val="212323"/>
                </a:solidFill>
                <a:latin typeface="Arial"/>
                <a:cs typeface="Arial"/>
              </a:rPr>
              <a:t>e</a:t>
            </a:r>
            <a:r>
              <a:rPr lang="en-GB" sz="3600" spc="-214" dirty="0">
                <a:solidFill>
                  <a:srgbClr val="212323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212323"/>
                </a:solidFill>
                <a:latin typeface="Arial"/>
                <a:cs typeface="Arial"/>
              </a:rPr>
              <a:t>Model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7" name="Picture 6" descr="A person holding a piece of cheese">
            <a:extLst>
              <a:ext uri="{FF2B5EF4-FFF2-40B4-BE49-F238E27FC236}">
                <a16:creationId xmlns:a16="http://schemas.microsoft.com/office/drawing/2014/main" id="{1878B96D-7866-1B14-AA89-25AE7E87B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869" y="2373706"/>
            <a:ext cx="15697200" cy="10874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3101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C53501-628C-ABAE-0582-A85359B22FC1}"/>
              </a:ext>
            </a:extLst>
          </p:cNvPr>
          <p:cNvSpPr txBox="1"/>
          <p:nvPr/>
        </p:nvSpPr>
        <p:spPr>
          <a:xfrm>
            <a:off x="473869" y="1181100"/>
            <a:ext cx="12668250" cy="707886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 marL="591722"/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Swiss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Cheese</a:t>
            </a:r>
            <a:r>
              <a:rPr lang="en-GB" sz="4000" spc="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Model</a:t>
            </a:r>
            <a:r>
              <a:rPr lang="en-GB" sz="4000" spc="-1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80A0A"/>
                </a:solidFill>
                <a:latin typeface="Arial"/>
                <a:cs typeface="Arial"/>
              </a:rPr>
              <a:t>-</a:t>
            </a:r>
            <a:r>
              <a:rPr lang="en-GB" sz="4000" spc="894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000" spc="126" dirty="0">
                <a:solidFill>
                  <a:srgbClr val="080A0A"/>
                </a:solidFill>
                <a:latin typeface="Arial"/>
                <a:cs typeface="Arial"/>
              </a:rPr>
              <a:t>Ideal</a:t>
            </a:r>
            <a:r>
              <a:rPr lang="en-GB" sz="4000" spc="-151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Situation</a:t>
            </a:r>
            <a:endParaRPr lang="en-GB" sz="4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AB87C2-42E9-0FCC-5859-5728E6751A50}"/>
              </a:ext>
            </a:extLst>
          </p:cNvPr>
          <p:cNvSpPr txBox="1"/>
          <p:nvPr/>
        </p:nvSpPr>
        <p:spPr>
          <a:xfrm>
            <a:off x="2988469" y="3314700"/>
            <a:ext cx="15621000" cy="1083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48354" marR="6774412" indent="-7996">
              <a:lnSpc>
                <a:spcPts val="4004"/>
              </a:lnSpc>
            </a:pPr>
            <a:r>
              <a:rPr lang="en-GB" sz="3200" spc="-164" dirty="0">
                <a:solidFill>
                  <a:srgbClr val="080A0A"/>
                </a:solidFill>
                <a:latin typeface="Arial"/>
                <a:cs typeface="Arial"/>
              </a:rPr>
              <a:t>Successive</a:t>
            </a:r>
            <a:r>
              <a:rPr lang="en-GB" sz="3200" spc="76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080A0A"/>
                </a:solidFill>
                <a:latin typeface="Arial"/>
                <a:cs typeface="Arial"/>
              </a:rPr>
              <a:t>layers</a:t>
            </a:r>
            <a:r>
              <a:rPr lang="en-GB" sz="3200" spc="25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80A0A"/>
                </a:solidFill>
                <a:latin typeface="Arial"/>
                <a:cs typeface="Arial"/>
              </a:rPr>
              <a:t>of</a:t>
            </a:r>
            <a:r>
              <a:rPr lang="en-GB" sz="3200" spc="-126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80A0A"/>
                </a:solidFill>
                <a:latin typeface="Arial"/>
                <a:cs typeface="Arial"/>
              </a:rPr>
              <a:t>defence </a:t>
            </a:r>
            <a:r>
              <a:rPr lang="en-GB" sz="3200" spc="-50" dirty="0">
                <a:solidFill>
                  <a:srgbClr val="080A0A"/>
                </a:solidFill>
                <a:latin typeface="Arial"/>
                <a:cs typeface="Arial"/>
              </a:rPr>
              <a:t>preventing</a:t>
            </a:r>
            <a:r>
              <a:rPr lang="en-GB" sz="3200" spc="-76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080A0A"/>
                </a:solidFill>
                <a:latin typeface="Arial"/>
                <a:cs typeface="Arial"/>
              </a:rPr>
              <a:t>hazards</a:t>
            </a:r>
            <a:r>
              <a:rPr lang="en-GB" sz="3200" spc="-113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080A0A"/>
                </a:solidFill>
                <a:latin typeface="Arial"/>
                <a:cs typeface="Arial"/>
              </a:rPr>
              <a:t>becoming</a:t>
            </a:r>
            <a:r>
              <a:rPr lang="en-GB" sz="3200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080A0A"/>
                </a:solidFill>
                <a:latin typeface="Arial"/>
                <a:cs typeface="Arial"/>
              </a:rPr>
              <a:t>accidents</a:t>
            </a:r>
            <a:endParaRPr lang="en-GB" sz="3200" dirty="0">
              <a:latin typeface="Arial"/>
              <a:cs typeface="Arial"/>
            </a:endParaRPr>
          </a:p>
        </p:txBody>
      </p:sp>
      <p:pic>
        <p:nvPicPr>
          <p:cNvPr id="7" name="Picture 6" descr="A diagram of several blocks&#10;&#10;Description automatically generated">
            <a:extLst>
              <a:ext uri="{FF2B5EF4-FFF2-40B4-BE49-F238E27FC236}">
                <a16:creationId xmlns:a16="http://schemas.microsoft.com/office/drawing/2014/main" id="{F7FAB588-4B05-DBC0-BC83-084C8E0955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469" y="4838700"/>
            <a:ext cx="16054845" cy="785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82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1DF189-C670-7586-8467-3A44266B3D31}"/>
              </a:ext>
            </a:extLst>
          </p:cNvPr>
          <p:cNvSpPr txBox="1"/>
          <p:nvPr/>
        </p:nvSpPr>
        <p:spPr>
          <a:xfrm>
            <a:off x="2836069" y="3009900"/>
            <a:ext cx="20497800" cy="8581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08467">
              <a:spcBef>
                <a:spcPts val="1171"/>
              </a:spcBef>
            </a:pPr>
            <a:r>
              <a:rPr lang="en-GB" sz="6600" spc="-126" dirty="0">
                <a:solidFill>
                  <a:srgbClr val="080A0A"/>
                </a:solidFill>
                <a:latin typeface="Arial"/>
                <a:cs typeface="Arial"/>
              </a:rPr>
              <a:t>Active</a:t>
            </a:r>
            <a:r>
              <a:rPr lang="en-GB" sz="6600" spc="-176" dirty="0">
                <a:solidFill>
                  <a:srgbClr val="080A0A"/>
                </a:solidFill>
                <a:latin typeface="Arial"/>
                <a:cs typeface="Arial"/>
              </a:rPr>
              <a:t> Failures</a:t>
            </a:r>
            <a:r>
              <a:rPr lang="en-GB" sz="6600" spc="-88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6600" spc="-63" dirty="0">
                <a:solidFill>
                  <a:srgbClr val="080A0A"/>
                </a:solidFill>
                <a:latin typeface="Arial"/>
                <a:cs typeface="Arial"/>
              </a:rPr>
              <a:t>and</a:t>
            </a:r>
            <a:r>
              <a:rPr lang="en-GB" sz="6600" spc="-126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6600" spc="-63" dirty="0">
                <a:solidFill>
                  <a:srgbClr val="080A0A"/>
                </a:solidFill>
                <a:latin typeface="Arial"/>
                <a:cs typeface="Arial"/>
              </a:rPr>
              <a:t>Latent</a:t>
            </a:r>
            <a:r>
              <a:rPr lang="en-GB" sz="6600" spc="-151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6600" spc="-25" dirty="0">
                <a:solidFill>
                  <a:srgbClr val="080A0A"/>
                </a:solidFill>
                <a:latin typeface="Arial"/>
                <a:cs typeface="Arial"/>
              </a:rPr>
              <a:t>Conditions</a:t>
            </a:r>
            <a:endParaRPr lang="en-GB" sz="6600" dirty="0">
              <a:latin typeface="Arial"/>
              <a:cs typeface="Arial"/>
            </a:endParaRPr>
          </a:p>
          <a:p>
            <a:pPr>
              <a:spcBef>
                <a:spcPts val="88"/>
              </a:spcBef>
            </a:pPr>
            <a:endParaRPr lang="en-GB" sz="9600" dirty="0">
              <a:latin typeface="Arial"/>
              <a:cs typeface="Arial"/>
            </a:endParaRPr>
          </a:p>
          <a:p>
            <a:pPr marL="722860">
              <a:spcBef>
                <a:spcPts val="13"/>
              </a:spcBef>
            </a:pP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Accidents</a:t>
            </a:r>
            <a:r>
              <a:rPr lang="en-GB" sz="4400" spc="22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are</a:t>
            </a:r>
            <a:r>
              <a:rPr lang="en-GB" sz="44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126" dirty="0">
                <a:solidFill>
                  <a:srgbClr val="181A1A"/>
                </a:solidFill>
                <a:latin typeface="Arial"/>
                <a:cs typeface="Arial"/>
              </a:rPr>
              <a:t>often</a:t>
            </a:r>
            <a:r>
              <a:rPr lang="en-GB" sz="44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caused</a:t>
            </a:r>
            <a:r>
              <a:rPr lang="en-GB" sz="4400" spc="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126" dirty="0">
                <a:solidFill>
                  <a:srgbClr val="181A1A"/>
                </a:solidFill>
                <a:latin typeface="Arial"/>
                <a:cs typeface="Arial"/>
              </a:rPr>
              <a:t>by</a:t>
            </a:r>
            <a:r>
              <a:rPr lang="en-GB" sz="4400" spc="2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80A0A"/>
                </a:solidFill>
                <a:latin typeface="Arial"/>
                <a:cs typeface="Arial"/>
              </a:rPr>
              <a:t>human</a:t>
            </a:r>
            <a:r>
              <a:rPr lang="en-GB" sz="4400" spc="176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error</a:t>
            </a:r>
            <a:r>
              <a:rPr lang="en-GB" sz="4400" spc="2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181A1A"/>
                </a:solidFill>
                <a:latin typeface="Arial"/>
                <a:cs typeface="Arial"/>
              </a:rPr>
              <a:t>from:</a:t>
            </a:r>
            <a:endParaRPr lang="en-GB" sz="4400" dirty="0">
              <a:latin typeface="Arial"/>
              <a:cs typeface="Arial"/>
            </a:endParaRPr>
          </a:p>
          <a:p>
            <a:pPr>
              <a:spcBef>
                <a:spcPts val="63"/>
              </a:spcBef>
            </a:pPr>
            <a:endParaRPr lang="en-GB" sz="4800" dirty="0">
              <a:latin typeface="Arial"/>
              <a:cs typeface="Arial"/>
            </a:endParaRPr>
          </a:p>
          <a:p>
            <a:pPr marL="1172248" marR="1298589" indent="-452587">
              <a:buChar char="•"/>
              <a:tabLst>
                <a:tab pos="1172248" algn="l"/>
                <a:tab pos="1185040" algn="l"/>
              </a:tabLst>
            </a:pPr>
            <a:r>
              <a:rPr lang="en-GB" sz="4400" dirty="0">
                <a:solidFill>
                  <a:srgbClr val="080A0A"/>
                </a:solidFill>
                <a:latin typeface="Arial"/>
                <a:cs typeface="Arial"/>
              </a:rPr>
              <a:t>	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Active</a:t>
            </a:r>
            <a:r>
              <a:rPr lang="en-GB" sz="4400" spc="18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Failures:</a:t>
            </a:r>
            <a:r>
              <a:rPr lang="en-GB" sz="4400" spc="27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80A0A"/>
                </a:solidFill>
                <a:latin typeface="Arial"/>
                <a:cs typeface="Arial"/>
              </a:rPr>
              <a:t>Unsafe</a:t>
            </a:r>
            <a:r>
              <a:rPr lang="en-GB" sz="4400" spc="13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acts</a:t>
            </a:r>
            <a:r>
              <a:rPr lang="en-GB" sz="4400" spc="2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directly</a:t>
            </a:r>
            <a:r>
              <a:rPr lang="en-GB" sz="4400" spc="2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linked</a:t>
            </a:r>
            <a:r>
              <a:rPr lang="en-GB" sz="4400" spc="28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400" spc="55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an</a:t>
            </a:r>
            <a:r>
              <a:rPr lang="en-GB" sz="4400" spc="277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accident</a:t>
            </a:r>
            <a:r>
              <a:rPr lang="en-GB" sz="4400" spc="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80A0A"/>
                </a:solidFill>
                <a:latin typeface="Arial"/>
                <a:cs typeface="Arial"/>
              </a:rPr>
              <a:t>(technical</a:t>
            </a:r>
            <a:r>
              <a:rPr lang="en-GB" sz="4400" spc="252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80A0A"/>
                </a:solidFill>
                <a:latin typeface="Arial"/>
                <a:cs typeface="Arial"/>
              </a:rPr>
              <a:t>failures,</a:t>
            </a:r>
            <a:r>
              <a:rPr lang="en-GB" sz="4400" spc="315" dirty="0">
                <a:solidFill>
                  <a:srgbClr val="080A0A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181A1A"/>
                </a:solidFill>
                <a:latin typeface="Arial"/>
                <a:cs typeface="Arial"/>
              </a:rPr>
              <a:t>operator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error,</a:t>
            </a:r>
            <a:r>
              <a:rPr lang="en-GB" sz="4400" spc="1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maintenance</a:t>
            </a:r>
            <a:r>
              <a:rPr lang="en-GB" sz="4400" spc="54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181A1A"/>
                </a:solidFill>
                <a:latin typeface="Arial"/>
                <a:cs typeface="Arial"/>
              </a:rPr>
              <a:t>error)</a:t>
            </a:r>
            <a:endParaRPr lang="en-GB" sz="4400" dirty="0">
              <a:latin typeface="Arial"/>
              <a:cs typeface="Arial"/>
            </a:endParaRPr>
          </a:p>
          <a:p>
            <a:pPr>
              <a:spcBef>
                <a:spcPts val="63"/>
              </a:spcBef>
              <a:buFont typeface="Arial"/>
              <a:buChar char="•"/>
            </a:pPr>
            <a:endParaRPr lang="en-GB" sz="4800" dirty="0">
              <a:latin typeface="Arial"/>
              <a:cs typeface="Arial"/>
            </a:endParaRPr>
          </a:p>
          <a:p>
            <a:pPr marL="1175447" indent="-454186">
              <a:buClr>
                <a:srgbClr val="899091"/>
              </a:buClr>
              <a:buChar char="•"/>
              <a:tabLst>
                <a:tab pos="1175447" algn="l"/>
              </a:tabLst>
            </a:pPr>
            <a:r>
              <a:rPr lang="en-GB" sz="4400" dirty="0">
                <a:solidFill>
                  <a:srgbClr val="181A1A"/>
                </a:solidFill>
                <a:latin typeface="Arial"/>
                <a:cs typeface="Arial"/>
              </a:rPr>
              <a:t>Latent</a:t>
            </a:r>
            <a:r>
              <a:rPr lang="en-GB" sz="4400" spc="39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080A0A"/>
                </a:solidFill>
                <a:latin typeface="Arial"/>
                <a:cs typeface="Arial"/>
              </a:rPr>
              <a:t>Conditions</a:t>
            </a:r>
            <a:r>
              <a:rPr lang="en-GB" sz="4400" spc="-25" dirty="0">
                <a:solidFill>
                  <a:srgbClr val="2A3134"/>
                </a:solidFill>
                <a:latin typeface="Arial"/>
                <a:cs typeface="Arial"/>
              </a:rPr>
              <a:t>:</a:t>
            </a:r>
            <a:endParaRPr lang="en-GB" sz="4400" dirty="0">
              <a:latin typeface="Arial"/>
              <a:cs typeface="Arial"/>
            </a:endParaRPr>
          </a:p>
          <a:p>
            <a:pPr marL="1172248" marR="1298589" lvl="4" indent="-452587">
              <a:lnSpc>
                <a:spcPts val="2896"/>
              </a:lnSpc>
              <a:spcBef>
                <a:spcPts val="1184"/>
              </a:spcBef>
              <a:buChar char="•"/>
              <a:tabLst>
                <a:tab pos="1172248" algn="l"/>
                <a:tab pos="1185040" algn="l"/>
              </a:tabLst>
            </a:pPr>
            <a:r>
              <a:rPr lang="en-GB" sz="3200" dirty="0">
                <a:solidFill>
                  <a:srgbClr val="181A1A"/>
                </a:solidFill>
                <a:latin typeface="Arial"/>
                <a:cs typeface="Arial"/>
              </a:rPr>
              <a:t>Contributory factors lying dormant until triggered by an event, can be present for many years before combining with active failures to breach a system's defences.</a:t>
            </a:r>
          </a:p>
          <a:p>
            <a:pPr marL="1172248" marR="1298589" lvl="1" indent="-452587">
              <a:lnSpc>
                <a:spcPts val="2796"/>
              </a:lnSpc>
              <a:spcBef>
                <a:spcPts val="1070"/>
              </a:spcBef>
              <a:buClr>
                <a:srgbClr val="3B3F42"/>
              </a:buClr>
              <a:buChar char="•"/>
              <a:tabLst>
                <a:tab pos="1172248" algn="l"/>
                <a:tab pos="1185040" algn="l"/>
              </a:tabLst>
            </a:pPr>
            <a:r>
              <a:rPr lang="en-GB" sz="3200" dirty="0">
                <a:solidFill>
                  <a:srgbClr val="181A1A"/>
                </a:solidFill>
                <a:latin typeface="Arial"/>
                <a:cs typeface="Arial"/>
              </a:rPr>
              <a:t>Can be due to factors such as poor design, shortfalls in training, inadequate procedures, and management decisions.</a:t>
            </a:r>
          </a:p>
        </p:txBody>
      </p:sp>
    </p:spTree>
    <p:extLst>
      <p:ext uri="{BB962C8B-B14F-4D97-AF65-F5344CB8AC3E}">
        <p14:creationId xmlns:p14="http://schemas.microsoft.com/office/powerpoint/2010/main" val="2437871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85D4EA-4530-1A16-CB5F-2C5C3AFBC066}"/>
              </a:ext>
            </a:extLst>
          </p:cNvPr>
          <p:cNvSpPr txBox="1"/>
          <p:nvPr/>
        </p:nvSpPr>
        <p:spPr>
          <a:xfrm>
            <a:off x="778669" y="1409700"/>
            <a:ext cx="13563600" cy="769441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  <a:tabLst>
                <a:tab pos="7833114" algn="l"/>
              </a:tabLst>
            </a:pPr>
            <a:r>
              <a:rPr lang="en-GB" sz="4400" b="1" spc="-340" dirty="0">
                <a:solidFill>
                  <a:srgbClr val="131515"/>
                </a:solidFill>
                <a:latin typeface="Arial"/>
                <a:cs typeface="Arial"/>
              </a:rPr>
              <a:t>Propagation</a:t>
            </a:r>
            <a:r>
              <a:rPr lang="en-GB" sz="4400" b="1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01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4400" b="1" spc="-18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39" dirty="0">
                <a:solidFill>
                  <a:srgbClr val="131515"/>
                </a:solidFill>
                <a:latin typeface="Arial"/>
                <a:cs typeface="Arial"/>
              </a:rPr>
              <a:t>Latent</a:t>
            </a:r>
            <a:r>
              <a:rPr lang="en-GB" sz="4400" b="1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390" dirty="0">
                <a:solidFill>
                  <a:srgbClr val="131515"/>
                </a:solidFill>
                <a:latin typeface="Arial"/>
                <a:cs typeface="Arial"/>
              </a:rPr>
              <a:t>Conditions</a:t>
            </a:r>
            <a:r>
              <a:rPr lang="en-GB" sz="4400" b="1" spc="-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26" dirty="0">
                <a:solidFill>
                  <a:srgbClr val="131515"/>
                </a:solidFill>
                <a:latin typeface="Arial"/>
                <a:cs typeface="Arial"/>
              </a:rPr>
              <a:t>-</a:t>
            </a:r>
            <a:r>
              <a:rPr lang="en-GB" sz="4400" b="1" dirty="0">
                <a:solidFill>
                  <a:srgbClr val="131515"/>
                </a:solidFill>
                <a:latin typeface="Arial"/>
                <a:cs typeface="Arial"/>
              </a:rPr>
              <a:t>	</a:t>
            </a:r>
            <a:r>
              <a:rPr lang="en-GB" sz="4400" b="1" spc="-353" dirty="0">
                <a:solidFill>
                  <a:srgbClr val="131515"/>
                </a:solidFill>
                <a:latin typeface="Arial"/>
                <a:cs typeface="Arial"/>
              </a:rPr>
              <a:t>Engineering</a:t>
            </a:r>
            <a:r>
              <a:rPr lang="en-GB" sz="4400" b="1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87" dirty="0">
                <a:solidFill>
                  <a:srgbClr val="131515"/>
                </a:solidFill>
                <a:latin typeface="Arial"/>
                <a:cs typeface="Arial"/>
              </a:rPr>
              <a:t>Example</a:t>
            </a:r>
            <a:endParaRPr lang="en-GB" sz="4400" dirty="0">
              <a:latin typeface="Arial"/>
              <a:cs typeface="Arial"/>
            </a:endParaRPr>
          </a:p>
        </p:txBody>
      </p:sp>
      <p:pic>
        <p:nvPicPr>
          <p:cNvPr id="5" name="Picture 4" descr="A diagram of a system&#10;&#10;Description automatically generated">
            <a:extLst>
              <a:ext uri="{FF2B5EF4-FFF2-40B4-BE49-F238E27FC236}">
                <a16:creationId xmlns:a16="http://schemas.microsoft.com/office/drawing/2014/main" id="{7F009AFD-D007-A25E-1DFE-55DF53CA3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269" y="2781299"/>
            <a:ext cx="18516600" cy="8783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73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A5DABF-B987-257C-AC58-6DBE9346BA8B}"/>
              </a:ext>
            </a:extLst>
          </p:cNvPr>
          <p:cNvSpPr txBox="1"/>
          <p:nvPr/>
        </p:nvSpPr>
        <p:spPr>
          <a:xfrm>
            <a:off x="778669" y="1409700"/>
            <a:ext cx="13563600" cy="769441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  <a:tabLst>
                <a:tab pos="7833114" algn="l"/>
              </a:tabLst>
            </a:pPr>
            <a:r>
              <a:rPr lang="en-GB" sz="4400" b="1" spc="-340" dirty="0">
                <a:solidFill>
                  <a:srgbClr val="131515"/>
                </a:solidFill>
                <a:latin typeface="Arial"/>
                <a:cs typeface="Arial"/>
              </a:rPr>
              <a:t>Propagation</a:t>
            </a:r>
            <a:r>
              <a:rPr lang="en-GB" sz="4400" b="1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01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4400" b="1" spc="-18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39" dirty="0">
                <a:solidFill>
                  <a:srgbClr val="131515"/>
                </a:solidFill>
                <a:latin typeface="Arial"/>
                <a:cs typeface="Arial"/>
              </a:rPr>
              <a:t>Latent</a:t>
            </a:r>
            <a:r>
              <a:rPr lang="en-GB" sz="4400" b="1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390" dirty="0">
                <a:solidFill>
                  <a:srgbClr val="131515"/>
                </a:solidFill>
                <a:latin typeface="Arial"/>
                <a:cs typeface="Arial"/>
              </a:rPr>
              <a:t>Conditions</a:t>
            </a:r>
            <a:r>
              <a:rPr lang="en-GB" sz="4400" b="1" spc="-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26" dirty="0">
                <a:solidFill>
                  <a:srgbClr val="131515"/>
                </a:solidFill>
                <a:latin typeface="Arial"/>
                <a:cs typeface="Arial"/>
              </a:rPr>
              <a:t>-</a:t>
            </a:r>
            <a:r>
              <a:rPr lang="en-GB" sz="4400" b="1" dirty="0">
                <a:solidFill>
                  <a:srgbClr val="131515"/>
                </a:solidFill>
                <a:latin typeface="Arial"/>
                <a:cs typeface="Arial"/>
              </a:rPr>
              <a:t>	</a:t>
            </a:r>
            <a:r>
              <a:rPr lang="en-GB" sz="4400" b="1" spc="-353" dirty="0">
                <a:solidFill>
                  <a:srgbClr val="131515"/>
                </a:solidFill>
                <a:latin typeface="Arial"/>
                <a:cs typeface="Arial"/>
              </a:rPr>
              <a:t>Engineering</a:t>
            </a:r>
            <a:r>
              <a:rPr lang="en-GB" sz="4400" b="1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87" dirty="0">
                <a:solidFill>
                  <a:srgbClr val="131515"/>
                </a:solidFill>
                <a:latin typeface="Arial"/>
                <a:cs typeface="Arial"/>
              </a:rPr>
              <a:t>Example</a:t>
            </a:r>
            <a:endParaRPr lang="en-GB" sz="44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AF7151-783B-4462-C64D-FA9CBBA6B8AC}"/>
              </a:ext>
            </a:extLst>
          </p:cNvPr>
          <p:cNvSpPr txBox="1"/>
          <p:nvPr/>
        </p:nvSpPr>
        <p:spPr>
          <a:xfrm>
            <a:off x="2836069" y="3390900"/>
            <a:ext cx="15925800" cy="1382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2587" marR="12794" indent="-454186" algn="l">
              <a:lnSpc>
                <a:spcPct val="102200"/>
              </a:lnSpc>
              <a:spcBef>
                <a:spcPts val="189"/>
              </a:spcBef>
              <a:buChar char="•"/>
              <a:tabLst>
                <a:tab pos="452587" algn="l"/>
                <a:tab pos="468580" algn="l"/>
              </a:tabLst>
            </a:pPr>
            <a:r>
              <a:rPr lang="en-GB" sz="2800" dirty="0">
                <a:solidFill>
                  <a:srgbClr val="7C7C7E"/>
                </a:solidFill>
                <a:latin typeface="Arial"/>
                <a:cs typeface="Arial"/>
              </a:rPr>
              <a:t>	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Using</a:t>
            </a:r>
            <a:r>
              <a:rPr lang="en-GB" sz="2800" spc="3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5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previous</a:t>
            </a:r>
            <a:r>
              <a:rPr lang="en-GB" sz="2800" spc="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example,</a:t>
            </a:r>
            <a:r>
              <a:rPr lang="en-GB" sz="2800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a</a:t>
            </a:r>
            <a:r>
              <a:rPr lang="en-GB" sz="2800" spc="252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management</a:t>
            </a:r>
            <a:r>
              <a:rPr lang="en-GB" sz="2800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decision</a:t>
            </a:r>
            <a:r>
              <a:rPr lang="en-GB" sz="2800" spc="2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lang="en-GB" sz="2800" spc="39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reduce</a:t>
            </a:r>
            <a:r>
              <a:rPr lang="en-GB" sz="2800" spc="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47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number</a:t>
            </a:r>
            <a:r>
              <a:rPr lang="en-GB" sz="2800" spc="1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2800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5"/>
                </a:solidFill>
                <a:latin typeface="Arial"/>
                <a:cs typeface="Arial"/>
              </a:rPr>
              <a:t>expensive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test</a:t>
            </a:r>
            <a:r>
              <a:rPr lang="en-GB" sz="2800" spc="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facilities</a:t>
            </a:r>
            <a:r>
              <a:rPr lang="en-GB" sz="2800" spc="34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is</a:t>
            </a:r>
            <a:r>
              <a:rPr lang="en-GB" sz="2800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enacted</a:t>
            </a:r>
            <a:r>
              <a:rPr lang="en-GB" sz="2800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at</a:t>
            </a:r>
            <a:r>
              <a:rPr lang="en-GB" sz="2800" spc="54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5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start</a:t>
            </a:r>
            <a:r>
              <a:rPr lang="en-GB" sz="2800" spc="15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2800" spc="49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113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Project.</a:t>
            </a:r>
            <a:r>
              <a:rPr lang="en-GB" sz="2800" spc="27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This</a:t>
            </a:r>
            <a:r>
              <a:rPr lang="en-GB" sz="2800" spc="-25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282A2A"/>
                </a:solidFill>
                <a:latin typeface="Arial"/>
                <a:cs typeface="Arial"/>
              </a:rPr>
              <a:t>directly</a:t>
            </a:r>
            <a:r>
              <a:rPr lang="en-GB" sz="2800" spc="264" dirty="0">
                <a:solidFill>
                  <a:srgbClr val="282A2A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results</a:t>
            </a:r>
            <a:r>
              <a:rPr lang="en-GB" sz="2800" spc="176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in</a:t>
            </a:r>
            <a:r>
              <a:rPr lang="en-GB" sz="2800" spc="680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37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5"/>
                </a:solidFill>
                <a:latin typeface="Arial"/>
                <a:cs typeface="Arial"/>
              </a:rPr>
              <a:t>error</a:t>
            </a:r>
            <a:r>
              <a:rPr lang="en-GB" sz="2800" spc="125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25" dirty="0">
                <a:solidFill>
                  <a:srgbClr val="131515"/>
                </a:solidFill>
                <a:latin typeface="Arial"/>
                <a:cs typeface="Arial"/>
              </a:rPr>
              <a:t>getting</a:t>
            </a:r>
            <a:r>
              <a:rPr lang="en-GB" sz="2800" spc="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25" dirty="0">
                <a:solidFill>
                  <a:srgbClr val="131515"/>
                </a:solidFill>
                <a:latin typeface="Arial"/>
                <a:cs typeface="Arial"/>
              </a:rPr>
              <a:t>through</a:t>
            </a:r>
            <a:r>
              <a:rPr lang="en-GB" sz="2800" spc="302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25" dirty="0">
                <a:solidFill>
                  <a:srgbClr val="131515"/>
                </a:solidFill>
                <a:latin typeface="Arial"/>
                <a:cs typeface="Arial"/>
              </a:rPr>
              <a:t>to</a:t>
            </a:r>
            <a:r>
              <a:rPr lang="en-GB" sz="2800" spc="60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25" dirty="0">
                <a:solidFill>
                  <a:srgbClr val="131515"/>
                </a:solidFill>
                <a:latin typeface="Arial"/>
                <a:cs typeface="Arial"/>
              </a:rPr>
              <a:t>the</a:t>
            </a:r>
            <a:r>
              <a:rPr lang="en-GB" sz="2800" spc="37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25" dirty="0">
                <a:solidFill>
                  <a:srgbClr val="131515"/>
                </a:solidFill>
                <a:latin typeface="Arial"/>
                <a:cs typeface="Arial"/>
              </a:rPr>
              <a:t>end</a:t>
            </a:r>
            <a:r>
              <a:rPr lang="en-GB" sz="2800" spc="101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5"/>
                </a:solidFill>
                <a:latin typeface="Arial"/>
                <a:cs typeface="Arial"/>
              </a:rPr>
              <a:t>Product.</a:t>
            </a:r>
            <a:endParaRPr lang="en-GB" sz="2800" dirty="0">
              <a:latin typeface="Arial"/>
              <a:cs typeface="Arial"/>
            </a:endParaRPr>
          </a:p>
        </p:txBody>
      </p:sp>
      <p:pic>
        <p:nvPicPr>
          <p:cNvPr id="10" name="Picture 9" descr="A diagram of a product&#10;&#10;Description automatically generated">
            <a:extLst>
              <a:ext uri="{FF2B5EF4-FFF2-40B4-BE49-F238E27FC236}">
                <a16:creationId xmlns:a16="http://schemas.microsoft.com/office/drawing/2014/main" id="{504CA5E5-56E9-573C-9568-10A2E9F1A4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069" y="5144806"/>
            <a:ext cx="15925800" cy="857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7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0DD2DD-0FDD-CDF2-B07E-91A1912A97EC}"/>
              </a:ext>
            </a:extLst>
          </p:cNvPr>
          <p:cNvSpPr txBox="1"/>
          <p:nvPr/>
        </p:nvSpPr>
        <p:spPr>
          <a:xfrm>
            <a:off x="778669" y="1409700"/>
            <a:ext cx="13563600" cy="769441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  <a:tabLst>
                <a:tab pos="7833114" algn="l"/>
              </a:tabLst>
            </a:pPr>
            <a:r>
              <a:rPr lang="en-GB" sz="4400" b="1" spc="-340" dirty="0">
                <a:solidFill>
                  <a:srgbClr val="131515"/>
                </a:solidFill>
                <a:latin typeface="Arial"/>
                <a:cs typeface="Arial"/>
              </a:rPr>
              <a:t>Propagation</a:t>
            </a:r>
            <a:r>
              <a:rPr lang="en-GB" sz="4400" b="1" spc="287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01" dirty="0">
                <a:solidFill>
                  <a:srgbClr val="131515"/>
                </a:solidFill>
                <a:latin typeface="Arial"/>
                <a:cs typeface="Arial"/>
              </a:rPr>
              <a:t>of</a:t>
            </a:r>
            <a:r>
              <a:rPr lang="en-GB" sz="4400" b="1" spc="-18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39" dirty="0">
                <a:solidFill>
                  <a:srgbClr val="131515"/>
                </a:solidFill>
                <a:latin typeface="Arial"/>
                <a:cs typeface="Arial"/>
              </a:rPr>
              <a:t>Latent</a:t>
            </a:r>
            <a:r>
              <a:rPr lang="en-GB" sz="4400" b="1" spc="88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390" dirty="0">
                <a:solidFill>
                  <a:srgbClr val="131515"/>
                </a:solidFill>
                <a:latin typeface="Arial"/>
                <a:cs typeface="Arial"/>
              </a:rPr>
              <a:t>Conditions</a:t>
            </a:r>
            <a:r>
              <a:rPr lang="en-GB" sz="4400" b="1" spc="-214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126" dirty="0">
                <a:solidFill>
                  <a:srgbClr val="131515"/>
                </a:solidFill>
                <a:latin typeface="Arial"/>
                <a:cs typeface="Arial"/>
              </a:rPr>
              <a:t>-</a:t>
            </a:r>
            <a:r>
              <a:rPr lang="en-GB" sz="4400" b="1" dirty="0">
                <a:solidFill>
                  <a:srgbClr val="131515"/>
                </a:solidFill>
                <a:latin typeface="Arial"/>
                <a:cs typeface="Arial"/>
              </a:rPr>
              <a:t>	</a:t>
            </a:r>
            <a:r>
              <a:rPr lang="en-GB" sz="4400" b="1" spc="-353" dirty="0">
                <a:solidFill>
                  <a:srgbClr val="131515"/>
                </a:solidFill>
                <a:latin typeface="Arial"/>
                <a:cs typeface="Arial"/>
              </a:rPr>
              <a:t>Engineering</a:t>
            </a:r>
            <a:r>
              <a:rPr lang="en-GB" sz="4400" b="1" spc="239" dirty="0">
                <a:solidFill>
                  <a:srgbClr val="131515"/>
                </a:solidFill>
                <a:latin typeface="Arial"/>
                <a:cs typeface="Arial"/>
              </a:rPr>
              <a:t> </a:t>
            </a:r>
            <a:r>
              <a:rPr lang="en-GB" sz="4400" b="1" spc="-287" dirty="0">
                <a:solidFill>
                  <a:srgbClr val="131515"/>
                </a:solidFill>
                <a:latin typeface="Arial"/>
                <a:cs typeface="Arial"/>
              </a:rPr>
              <a:t>Example</a:t>
            </a:r>
            <a:endParaRPr lang="en-GB" sz="44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5E4A23-7F6A-C638-E2CC-A223F539C633}"/>
              </a:ext>
            </a:extLst>
          </p:cNvPr>
          <p:cNvSpPr txBox="1"/>
          <p:nvPr/>
        </p:nvSpPr>
        <p:spPr>
          <a:xfrm>
            <a:off x="1159669" y="3238500"/>
            <a:ext cx="16919609" cy="2934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63782" marR="12794" indent="-449389">
              <a:lnSpc>
                <a:spcPts val="3148"/>
              </a:lnSpc>
              <a:spcBef>
                <a:spcPts val="504"/>
              </a:spcBef>
              <a:buClr>
                <a:srgbClr val="808285"/>
              </a:buClr>
              <a:buChar char="•"/>
              <a:tabLst>
                <a:tab pos="471778" algn="l"/>
              </a:tabLst>
            </a:pPr>
            <a:r>
              <a:rPr lang="en-GB" sz="2800" spc="-126" dirty="0">
                <a:solidFill>
                  <a:srgbClr val="131516"/>
                </a:solidFill>
                <a:latin typeface="Arial"/>
                <a:cs typeface="Arial"/>
              </a:rPr>
              <a:t>So,</a:t>
            </a:r>
            <a:r>
              <a:rPr lang="en-GB" sz="2800" spc="-22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in</a:t>
            </a:r>
            <a:r>
              <a:rPr lang="en-GB" sz="2800" spc="2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an</a:t>
            </a:r>
            <a:r>
              <a:rPr lang="en-GB" sz="2800" spc="-2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industry</a:t>
            </a:r>
            <a:r>
              <a:rPr lang="en-GB" sz="2800" spc="5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that</a:t>
            </a:r>
            <a:r>
              <a:rPr lang="en-GB" sz="2800" spc="-252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is</a:t>
            </a:r>
            <a:r>
              <a:rPr lang="en-GB" sz="2800" spc="-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relying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88" dirty="0">
                <a:solidFill>
                  <a:srgbClr val="131516"/>
                </a:solidFill>
                <a:latin typeface="Arial"/>
                <a:cs typeface="Arial"/>
              </a:rPr>
              <a:t>less</a:t>
            </a:r>
            <a:r>
              <a:rPr lang="en-GB" sz="2800" spc="-2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on</a:t>
            </a:r>
            <a:r>
              <a:rPr lang="en-GB" sz="2800" spc="-39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131516"/>
                </a:solidFill>
                <a:latin typeface="Arial"/>
                <a:cs typeface="Arial"/>
              </a:rPr>
              <a:t>expensive</a:t>
            </a:r>
            <a:r>
              <a:rPr lang="en-GB" sz="2800" spc="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test</a:t>
            </a:r>
            <a:r>
              <a:rPr lang="en-GB" sz="2800" spc="-22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facilities,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 there</a:t>
            </a:r>
            <a:r>
              <a:rPr lang="en-GB" sz="2800" spc="-1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is</a:t>
            </a:r>
            <a:r>
              <a:rPr lang="en-GB" sz="2800" spc="25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consequentially </a:t>
            </a: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more</a:t>
            </a:r>
            <a:r>
              <a:rPr lang="en-GB" sz="2800" spc="-18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rel</a:t>
            </a:r>
            <a:r>
              <a:rPr lang="en-GB" sz="2800" spc="-76" dirty="0">
                <a:solidFill>
                  <a:srgbClr val="2A2D2F"/>
                </a:solidFill>
                <a:latin typeface="Arial"/>
                <a:cs typeface="Arial"/>
              </a:rPr>
              <a:t>i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ance</a:t>
            </a:r>
            <a:r>
              <a:rPr lang="en-GB" sz="2800" spc="-12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on</a:t>
            </a:r>
            <a:r>
              <a:rPr lang="en-GB" sz="2800" spc="-2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people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performing</a:t>
            </a:r>
            <a:r>
              <a:rPr lang="en-GB" sz="28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2800" spc="-2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appropriate</a:t>
            </a:r>
            <a:r>
              <a:rPr lang="en-GB" sz="2800" spc="-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131516"/>
                </a:solidFill>
                <a:latin typeface="Arial"/>
                <a:cs typeface="Arial"/>
              </a:rPr>
              <a:t>checks</a:t>
            </a:r>
            <a:r>
              <a:rPr lang="en-GB" sz="28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and</a:t>
            </a:r>
            <a:r>
              <a:rPr lang="en-GB" sz="2800" spc="-1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balances.</a:t>
            </a:r>
            <a:endParaRPr lang="en-GB" sz="2800" dirty="0">
              <a:latin typeface="Arial"/>
              <a:cs typeface="Arial"/>
            </a:endParaRPr>
          </a:p>
          <a:p>
            <a:pPr>
              <a:spcBef>
                <a:spcPts val="63"/>
              </a:spcBef>
              <a:buFont typeface="Arial"/>
              <a:buChar char="•"/>
            </a:pPr>
            <a:endParaRPr lang="en-GB" sz="2800" dirty="0">
              <a:latin typeface="Arial"/>
              <a:cs typeface="Arial"/>
            </a:endParaRPr>
          </a:p>
          <a:p>
            <a:pPr marL="455786" marR="215898" indent="-457385">
              <a:lnSpc>
                <a:spcPct val="92900"/>
              </a:lnSpc>
              <a:spcBef>
                <a:spcPts val="13"/>
              </a:spcBef>
              <a:buChar char="•"/>
              <a:tabLst>
                <a:tab pos="473377" algn="l"/>
              </a:tabLst>
            </a:pP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This</a:t>
            </a:r>
            <a:r>
              <a:rPr lang="en-GB" sz="2800" spc="-8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has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28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additional</a:t>
            </a:r>
            <a:r>
              <a:rPr lang="en-GB" sz="28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benefit</a:t>
            </a:r>
            <a:r>
              <a:rPr lang="en-GB" sz="2800" spc="-12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that</a:t>
            </a:r>
            <a:r>
              <a:rPr lang="en-GB" sz="2800" spc="-3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errors</a:t>
            </a:r>
            <a:r>
              <a:rPr lang="en-GB" sz="2800" spc="-8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will</a:t>
            </a:r>
            <a:r>
              <a:rPr lang="en-GB" sz="2800" spc="-8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be</a:t>
            </a:r>
            <a:r>
              <a:rPr lang="en-GB" sz="2800" spc="-28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spotted</a:t>
            </a:r>
            <a:r>
              <a:rPr lang="en-GB" sz="2800" spc="-1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131516"/>
                </a:solidFill>
                <a:latin typeface="Arial"/>
                <a:cs typeface="Arial"/>
              </a:rPr>
              <a:t>earlier</a:t>
            </a:r>
            <a:r>
              <a:rPr lang="en-GB" sz="2800" spc="-3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in</a:t>
            </a:r>
            <a:r>
              <a:rPr lang="en-GB" sz="2800" spc="15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2800" spc="-252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lifecycle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 where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2800" spc="-302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cost</a:t>
            </a:r>
            <a:r>
              <a:rPr lang="en-GB" sz="2800" spc="-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of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126" dirty="0">
                <a:solidFill>
                  <a:srgbClr val="131516"/>
                </a:solidFill>
                <a:latin typeface="Arial"/>
                <a:cs typeface="Arial"/>
              </a:rPr>
              <a:t>change</a:t>
            </a:r>
            <a:r>
              <a:rPr lang="en-GB" sz="2800" spc="-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is</a:t>
            </a:r>
            <a:r>
              <a:rPr lang="en-GB" sz="2800" spc="-18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88" dirty="0">
                <a:solidFill>
                  <a:srgbClr val="131516"/>
                </a:solidFill>
                <a:latin typeface="Arial"/>
                <a:cs typeface="Arial"/>
              </a:rPr>
              <a:t>considerably</a:t>
            </a:r>
            <a:r>
              <a:rPr lang="en-GB" sz="2800" spc="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113" dirty="0">
                <a:solidFill>
                  <a:srgbClr val="131516"/>
                </a:solidFill>
                <a:latin typeface="Arial"/>
                <a:cs typeface="Arial"/>
              </a:rPr>
              <a:t>less</a:t>
            </a:r>
            <a:r>
              <a:rPr lang="en-GB" sz="2800" spc="-21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113" dirty="0">
                <a:solidFill>
                  <a:srgbClr val="131516"/>
                </a:solidFill>
                <a:latin typeface="Arial"/>
                <a:cs typeface="Arial"/>
              </a:rPr>
              <a:t>expensive</a:t>
            </a:r>
            <a:r>
              <a:rPr lang="en-GB" sz="2800" spc="-3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than</a:t>
            </a:r>
            <a:r>
              <a:rPr lang="en-GB" sz="2800" spc="6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when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spotted</a:t>
            </a:r>
            <a:r>
              <a:rPr lang="en-GB" sz="2800" spc="-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424448"/>
                </a:solidFill>
                <a:latin typeface="Arial"/>
                <a:cs typeface="Arial"/>
              </a:rPr>
              <a:t>i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n</a:t>
            </a:r>
            <a:r>
              <a:rPr lang="en-GB" sz="2800" spc="-6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2800" spc="-22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i</a:t>
            </a:r>
            <a:r>
              <a:rPr lang="en-GB" sz="2800" spc="-25" dirty="0">
                <a:solidFill>
                  <a:srgbClr val="2A2D2F"/>
                </a:solidFill>
                <a:latin typeface="Arial"/>
                <a:cs typeface="Arial"/>
              </a:rPr>
              <a:t>n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tegra</a:t>
            </a:r>
            <a:r>
              <a:rPr lang="en-GB" sz="2800" spc="-25" dirty="0">
                <a:solidFill>
                  <a:srgbClr val="2A2D2F"/>
                </a:solidFill>
                <a:latin typeface="Arial"/>
                <a:cs typeface="Arial"/>
              </a:rPr>
              <a:t>t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ion test</a:t>
            </a:r>
            <a:r>
              <a:rPr lang="en-GB" sz="2800" spc="-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stages.</a:t>
            </a:r>
          </a:p>
          <a:p>
            <a:pPr marL="455786" marR="215898" indent="-457385">
              <a:lnSpc>
                <a:spcPct val="92900"/>
              </a:lnSpc>
              <a:spcBef>
                <a:spcPts val="13"/>
              </a:spcBef>
              <a:buChar char="•"/>
              <a:tabLst>
                <a:tab pos="473377" algn="l"/>
              </a:tabLst>
            </a:pPr>
            <a:endParaRPr lang="en-GB" sz="2800" spc="-25" dirty="0">
              <a:solidFill>
                <a:srgbClr val="131516"/>
              </a:solidFill>
              <a:latin typeface="Arial"/>
              <a:cs typeface="Arial"/>
            </a:endParaRPr>
          </a:p>
          <a:p>
            <a:pPr marL="455786" marR="215898" indent="-457385">
              <a:lnSpc>
                <a:spcPct val="92900"/>
              </a:lnSpc>
              <a:spcBef>
                <a:spcPts val="13"/>
              </a:spcBef>
              <a:buChar char="•"/>
              <a:tabLst>
                <a:tab pos="473377" algn="l"/>
              </a:tabLst>
            </a:pPr>
            <a:r>
              <a:rPr lang="en-GB" sz="2800" spc="-25" dirty="0">
                <a:solidFill>
                  <a:srgbClr val="131516"/>
                </a:solidFill>
                <a:latin typeface="Arial"/>
                <a:cs typeface="Arial"/>
              </a:rPr>
              <a:t>……………………Or earlier in the system design process itself?</a:t>
            </a:r>
            <a:endParaRPr lang="en-GB" sz="2800" dirty="0">
              <a:latin typeface="Arial"/>
              <a:cs typeface="Arial"/>
            </a:endParaRPr>
          </a:p>
        </p:txBody>
      </p:sp>
      <p:pic>
        <p:nvPicPr>
          <p:cNvPr id="6" name="Picture 5" descr="A diagram of a computer system&#10;&#10;Description automatically generated">
            <a:extLst>
              <a:ext uri="{FF2B5EF4-FFF2-40B4-BE49-F238E27FC236}">
                <a16:creationId xmlns:a16="http://schemas.microsoft.com/office/drawing/2014/main" id="{41EA89E9-84CC-FC69-F0E6-0B9B96C88A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9469" y="6646282"/>
            <a:ext cx="18592800" cy="617188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B718783C-D7C6-6CFB-B2A0-D70158D32E7D}"/>
              </a:ext>
            </a:extLst>
          </p:cNvPr>
          <p:cNvSpPr/>
          <p:nvPr/>
        </p:nvSpPr>
        <p:spPr>
          <a:xfrm>
            <a:off x="4893469" y="7231996"/>
            <a:ext cx="685800" cy="8382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80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3BC890-7013-1A2C-CDAE-A5FA3B845F71}"/>
              </a:ext>
            </a:extLst>
          </p:cNvPr>
          <p:cNvSpPr txBox="1"/>
          <p:nvPr/>
        </p:nvSpPr>
        <p:spPr>
          <a:xfrm>
            <a:off x="1159669" y="1028700"/>
            <a:ext cx="19371469" cy="4636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30856">
              <a:spcBef>
                <a:spcPts val="907"/>
              </a:spcBef>
            </a:pPr>
            <a:r>
              <a:rPr lang="en-GB" sz="5400" spc="-176" dirty="0">
                <a:solidFill>
                  <a:srgbClr val="131516"/>
                </a:solidFill>
                <a:latin typeface="Arial"/>
                <a:cs typeface="Arial"/>
              </a:rPr>
              <a:t>Bhopal</a:t>
            </a:r>
            <a:r>
              <a:rPr lang="en-GB" sz="5400" spc="-25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5400" dirty="0">
                <a:solidFill>
                  <a:srgbClr val="131516"/>
                </a:solidFill>
                <a:latin typeface="Arial"/>
                <a:cs typeface="Arial"/>
              </a:rPr>
              <a:t>-</a:t>
            </a:r>
            <a:r>
              <a:rPr lang="en-GB" sz="5400" spc="2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5400" spc="-25" dirty="0">
                <a:solidFill>
                  <a:srgbClr val="131516"/>
                </a:solidFill>
                <a:latin typeface="Arial"/>
                <a:cs typeface="Arial"/>
              </a:rPr>
              <a:t>Exercise</a:t>
            </a:r>
            <a:endParaRPr lang="en-GB" sz="5400" dirty="0">
              <a:latin typeface="Arial"/>
              <a:cs typeface="Arial"/>
            </a:endParaRPr>
          </a:p>
          <a:p>
            <a:pPr marL="714864">
              <a:spcBef>
                <a:spcPts val="3664"/>
              </a:spcBef>
            </a:pP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3600" spc="-18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Accident</a:t>
            </a:r>
            <a:endParaRPr lang="en-GB" sz="3600" dirty="0">
              <a:latin typeface="Arial"/>
              <a:cs typeface="Arial"/>
            </a:endParaRPr>
          </a:p>
          <a:p>
            <a:pPr marL="1177044" marR="730856" indent="-457385">
              <a:lnSpc>
                <a:spcPct val="95600"/>
              </a:lnSpc>
              <a:spcBef>
                <a:spcPts val="214"/>
              </a:spcBef>
              <a:buClr>
                <a:srgbClr val="424448"/>
              </a:buClr>
              <a:buChar char="•"/>
              <a:tabLst>
                <a:tab pos="1177044" algn="l"/>
              </a:tabLst>
            </a:pP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3600" spc="-252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release</a:t>
            </a:r>
            <a:r>
              <a:rPr lang="en-GB" sz="3600" spc="-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of</a:t>
            </a:r>
            <a:r>
              <a:rPr lang="en-GB" sz="36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meth</a:t>
            </a:r>
            <a:r>
              <a:rPr lang="en-GB" sz="3600" spc="-25" dirty="0">
                <a:solidFill>
                  <a:srgbClr val="2A2D2F"/>
                </a:solidFill>
                <a:latin typeface="Arial"/>
                <a:cs typeface="Arial"/>
              </a:rPr>
              <a:t>y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l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13" dirty="0">
                <a:solidFill>
                  <a:srgbClr val="131516"/>
                </a:solidFill>
                <a:latin typeface="Arial"/>
                <a:cs typeface="Arial"/>
              </a:rPr>
              <a:t>isocyanate</a:t>
            </a:r>
            <a:r>
              <a:rPr lang="en-GB" sz="3600" spc="3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(MIC)</a:t>
            </a:r>
            <a:r>
              <a:rPr lang="en-GB" sz="36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from the</a:t>
            </a:r>
            <a:r>
              <a:rPr lang="en-GB" sz="3600" spc="-302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Un</a:t>
            </a:r>
            <a:r>
              <a:rPr lang="en-GB" sz="3600" spc="-76" dirty="0">
                <a:solidFill>
                  <a:srgbClr val="2A2D2F"/>
                </a:solidFill>
                <a:latin typeface="Arial"/>
                <a:cs typeface="Arial"/>
              </a:rPr>
              <a:t>i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on </a:t>
            </a:r>
            <a:r>
              <a:rPr lang="en-GB" sz="3600" spc="-126" dirty="0">
                <a:solidFill>
                  <a:srgbClr val="131516"/>
                </a:solidFill>
                <a:latin typeface="Arial"/>
                <a:cs typeface="Arial"/>
              </a:rPr>
              <a:t>Carbide</a:t>
            </a:r>
            <a:r>
              <a:rPr lang="en-GB" sz="36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chemical</a:t>
            </a:r>
            <a:r>
              <a:rPr lang="en-GB" sz="3600" spc="-5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plant</a:t>
            </a:r>
            <a:r>
              <a:rPr lang="en-GB" sz="3600" spc="-21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in</a:t>
            </a:r>
            <a:r>
              <a:rPr lang="en-GB" sz="3600" spc="125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Bhopal,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India</a:t>
            </a:r>
            <a:r>
              <a:rPr lang="en-GB" sz="3600" dirty="0">
                <a:solidFill>
                  <a:srgbClr val="2A2D2F"/>
                </a:solidFill>
                <a:latin typeface="Arial"/>
                <a:cs typeface="Arial"/>
              </a:rPr>
              <a:t>,</a:t>
            </a:r>
            <a:r>
              <a:rPr lang="en-GB" sz="3600" spc="38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2A2D2F"/>
                </a:solidFill>
                <a:latin typeface="Arial"/>
                <a:cs typeface="Arial"/>
              </a:rPr>
              <a:t>i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n</a:t>
            </a:r>
            <a:r>
              <a:rPr lang="en-GB" sz="3600" spc="-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13" dirty="0">
                <a:solidFill>
                  <a:srgbClr val="131516"/>
                </a:solidFill>
                <a:latin typeface="Arial"/>
                <a:cs typeface="Arial"/>
              </a:rPr>
              <a:t>D</a:t>
            </a:r>
            <a:r>
              <a:rPr lang="en-GB" sz="3600" spc="-113" dirty="0">
                <a:solidFill>
                  <a:srgbClr val="2A2D2F"/>
                </a:solidFill>
                <a:latin typeface="Arial"/>
                <a:cs typeface="Arial"/>
              </a:rPr>
              <a:t>e</a:t>
            </a:r>
            <a:r>
              <a:rPr lang="en-GB" sz="3600" spc="-113" dirty="0">
                <a:solidFill>
                  <a:srgbClr val="131516"/>
                </a:solidFill>
                <a:latin typeface="Arial"/>
                <a:cs typeface="Arial"/>
              </a:rPr>
              <a:t>cember</a:t>
            </a:r>
            <a:r>
              <a:rPr lang="en-GB" sz="36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01" dirty="0">
                <a:solidFill>
                  <a:srgbClr val="2A2D2F"/>
                </a:solidFill>
                <a:latin typeface="Arial"/>
                <a:cs typeface="Arial"/>
              </a:rPr>
              <a:t>1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984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13" dirty="0">
                <a:solidFill>
                  <a:srgbClr val="131516"/>
                </a:solidFill>
                <a:latin typeface="Arial"/>
                <a:cs typeface="Arial"/>
              </a:rPr>
              <a:t>has</a:t>
            </a:r>
            <a:r>
              <a:rPr lang="en-GB" sz="3600" spc="-3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126" dirty="0">
                <a:solidFill>
                  <a:srgbClr val="131516"/>
                </a:solidFill>
                <a:latin typeface="Arial"/>
                <a:cs typeface="Arial"/>
              </a:rPr>
              <a:t>been</a:t>
            </a:r>
            <a:r>
              <a:rPr lang="en-GB" sz="36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called</a:t>
            </a:r>
            <a:r>
              <a:rPr lang="en-GB" sz="3600" spc="-12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2A2D2F"/>
                </a:solidFill>
                <a:latin typeface="Arial"/>
                <a:cs typeface="Arial"/>
              </a:rPr>
              <a:t>t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h</a:t>
            </a:r>
            <a:r>
              <a:rPr lang="en-GB" sz="3600" dirty="0">
                <a:solidFill>
                  <a:srgbClr val="2A2D2F"/>
                </a:solidFill>
                <a:latin typeface="Arial"/>
                <a:cs typeface="Arial"/>
              </a:rPr>
              <a:t>e</a:t>
            </a:r>
            <a:r>
              <a:rPr lang="en-GB" sz="3600" spc="-201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worst</a:t>
            </a:r>
            <a:r>
              <a:rPr lang="en-GB" sz="3600" spc="-22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131516"/>
                </a:solidFill>
                <a:latin typeface="Arial"/>
                <a:cs typeface="Arial"/>
              </a:rPr>
              <a:t>industrial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accident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in</a:t>
            </a:r>
            <a:r>
              <a:rPr lang="en-GB" sz="3600" spc="12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history: 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conservative</a:t>
            </a:r>
            <a:r>
              <a:rPr lang="en-GB" sz="3600" spc="227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estimat</a:t>
            </a:r>
            <a:r>
              <a:rPr lang="en-GB" sz="3600" spc="-76" dirty="0">
                <a:solidFill>
                  <a:srgbClr val="2A2D2F"/>
                </a:solidFill>
                <a:latin typeface="Arial"/>
                <a:cs typeface="Arial"/>
              </a:rPr>
              <a:t>es</a:t>
            </a:r>
            <a:r>
              <a:rPr lang="en-GB" sz="3600" spc="-201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point</a:t>
            </a:r>
            <a:r>
              <a:rPr lang="en-GB" sz="3600" spc="-1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to</a:t>
            </a:r>
            <a:r>
              <a:rPr lang="en-GB" sz="3600" spc="2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Times New Roman"/>
                <a:cs typeface="Times New Roman"/>
              </a:rPr>
              <a:t>2,000</a:t>
            </a:r>
            <a:r>
              <a:rPr lang="en-GB" sz="3600" spc="126" dirty="0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lang="en-GB" sz="3600" spc="-50" dirty="0">
                <a:solidFill>
                  <a:srgbClr val="131516"/>
                </a:solidFill>
                <a:latin typeface="Arial"/>
                <a:cs typeface="Arial"/>
              </a:rPr>
              <a:t>fatalities</a:t>
            </a:r>
            <a:r>
              <a:rPr lang="en-GB" sz="3600" spc="-50" dirty="0">
                <a:solidFill>
                  <a:srgbClr val="2A2D2F"/>
                </a:solidFill>
                <a:latin typeface="Arial"/>
                <a:cs typeface="Arial"/>
              </a:rPr>
              <a:t>,</a:t>
            </a:r>
            <a:r>
              <a:rPr lang="en-GB" sz="3600" spc="63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Times New Roman"/>
                <a:cs typeface="Times New Roman"/>
              </a:rPr>
              <a:t>10</a:t>
            </a:r>
            <a:r>
              <a:rPr lang="en-GB" sz="3600" dirty="0">
                <a:solidFill>
                  <a:srgbClr val="2A2D2F"/>
                </a:solidFill>
                <a:latin typeface="Times New Roman"/>
                <a:cs typeface="Times New Roman"/>
              </a:rPr>
              <a:t>,</a:t>
            </a:r>
            <a:r>
              <a:rPr lang="en-GB" sz="3600" dirty="0">
                <a:solidFill>
                  <a:srgbClr val="131516"/>
                </a:solidFill>
                <a:latin typeface="Times New Roman"/>
                <a:cs typeface="Times New Roman"/>
              </a:rPr>
              <a:t>000</a:t>
            </a:r>
            <a:r>
              <a:rPr lang="en-GB" sz="3600" spc="151" dirty="0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permanent</a:t>
            </a:r>
            <a:r>
              <a:rPr lang="en-GB" sz="3600" spc="13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disabilities,</a:t>
            </a:r>
            <a:r>
              <a:rPr lang="en-GB" sz="3600" spc="2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and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200,000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131516"/>
                </a:solidFill>
                <a:latin typeface="Arial"/>
                <a:cs typeface="Arial"/>
              </a:rPr>
              <a:t>injuries.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3600" spc="-35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In</a:t>
            </a:r>
            <a:r>
              <a:rPr lang="en-GB" sz="3600" dirty="0">
                <a:solidFill>
                  <a:srgbClr val="2A2D2F"/>
                </a:solidFill>
                <a:latin typeface="Arial"/>
                <a:cs typeface="Arial"/>
              </a:rPr>
              <a:t>di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an</a:t>
            </a:r>
            <a:r>
              <a:rPr lang="en-GB" sz="36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governme</a:t>
            </a:r>
            <a:r>
              <a:rPr lang="en-GB" sz="3600" spc="-76" dirty="0">
                <a:solidFill>
                  <a:srgbClr val="2A2D2F"/>
                </a:solidFill>
                <a:latin typeface="Arial"/>
                <a:cs typeface="Arial"/>
              </a:rPr>
              <a:t>nt</a:t>
            </a:r>
            <a:r>
              <a:rPr lang="en-GB" sz="3600" spc="101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blamed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3600" spc="-2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acciden</a:t>
            </a:r>
            <a:r>
              <a:rPr lang="en-GB" sz="3600" spc="-76" dirty="0">
                <a:solidFill>
                  <a:srgbClr val="2A2D2F"/>
                </a:solidFill>
                <a:latin typeface="Arial"/>
                <a:cs typeface="Arial"/>
              </a:rPr>
              <a:t>t</a:t>
            </a:r>
            <a:r>
              <a:rPr lang="en-GB" sz="3600" spc="201" dirty="0">
                <a:solidFill>
                  <a:srgbClr val="2A2D2F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on</a:t>
            </a:r>
            <a:r>
              <a:rPr lang="en-GB" sz="3600" spc="-264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63" dirty="0">
                <a:solidFill>
                  <a:srgbClr val="131516"/>
                </a:solidFill>
                <a:latin typeface="Arial"/>
                <a:cs typeface="Arial"/>
              </a:rPr>
              <a:t>human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139" dirty="0">
                <a:solidFill>
                  <a:srgbClr val="131516"/>
                </a:solidFill>
                <a:latin typeface="Arial"/>
                <a:cs typeface="Arial"/>
              </a:rPr>
              <a:t>e</a:t>
            </a:r>
            <a:r>
              <a:rPr lang="en-GB" sz="3600" spc="139" dirty="0">
                <a:solidFill>
                  <a:srgbClr val="2A2D2F"/>
                </a:solidFill>
                <a:latin typeface="Arial"/>
                <a:cs typeface="Arial"/>
              </a:rPr>
              <a:t>r</a:t>
            </a:r>
            <a:r>
              <a:rPr lang="en-GB" sz="3600" spc="139" dirty="0">
                <a:solidFill>
                  <a:srgbClr val="131516"/>
                </a:solidFill>
                <a:latin typeface="Arial"/>
                <a:cs typeface="Arial"/>
              </a:rPr>
              <a:t>ror-</a:t>
            </a:r>
            <a:r>
              <a:rPr lang="en-GB" sz="3600" spc="88" dirty="0">
                <a:solidFill>
                  <a:srgbClr val="131516"/>
                </a:solidFill>
                <a:latin typeface="Arial"/>
                <a:cs typeface="Arial"/>
              </a:rPr>
              <a:t>the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improper</a:t>
            </a:r>
            <a:r>
              <a:rPr lang="en-GB" sz="3600" spc="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cle</a:t>
            </a:r>
            <a:r>
              <a:rPr lang="en-GB" sz="3600" spc="-88" dirty="0">
                <a:solidFill>
                  <a:srgbClr val="2A2D2F"/>
                </a:solidFill>
                <a:latin typeface="Arial"/>
                <a:cs typeface="Arial"/>
              </a:rPr>
              <a:t>a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n</a:t>
            </a:r>
            <a:r>
              <a:rPr lang="en-GB" sz="3600" spc="-88" dirty="0">
                <a:solidFill>
                  <a:srgbClr val="424448"/>
                </a:solidFill>
                <a:latin typeface="Arial"/>
                <a:cs typeface="Arial"/>
              </a:rPr>
              <a:t>i</a:t>
            </a:r>
            <a:r>
              <a:rPr lang="en-GB" sz="3600" spc="-88" dirty="0">
                <a:solidFill>
                  <a:srgbClr val="131516"/>
                </a:solidFill>
                <a:latin typeface="Arial"/>
                <a:cs typeface="Arial"/>
              </a:rPr>
              <a:t>ng</a:t>
            </a:r>
            <a:r>
              <a:rPr lang="en-GB" sz="3600" spc="-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of</a:t>
            </a:r>
            <a:r>
              <a:rPr lang="en-GB" sz="3600" spc="-189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a</a:t>
            </a:r>
            <a:r>
              <a:rPr lang="en-GB" sz="3600" spc="-1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131516"/>
                </a:solidFill>
                <a:latin typeface="Arial"/>
                <a:cs typeface="Arial"/>
              </a:rPr>
              <a:t>pipe</a:t>
            </a:r>
            <a:r>
              <a:rPr lang="en-GB" sz="3600" spc="-76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at</a:t>
            </a:r>
            <a:r>
              <a:rPr lang="en-GB" sz="3600" spc="113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31516"/>
                </a:solidFill>
                <a:latin typeface="Arial"/>
                <a:cs typeface="Arial"/>
              </a:rPr>
              <a:t>the</a:t>
            </a:r>
            <a:r>
              <a:rPr lang="en-GB" sz="3600" spc="-101" dirty="0">
                <a:solidFill>
                  <a:srgbClr val="1315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31516"/>
                </a:solidFill>
                <a:latin typeface="Arial"/>
                <a:cs typeface="Arial"/>
              </a:rPr>
              <a:t>plant.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5" name="Picture 4" descr="A diagram of a flowchart&#10;&#10;Description automatically generated">
            <a:extLst>
              <a:ext uri="{FF2B5EF4-FFF2-40B4-BE49-F238E27FC236}">
                <a16:creationId xmlns:a16="http://schemas.microsoft.com/office/drawing/2014/main" id="{30829BA2-DC89-EC43-94C3-60B0C4B316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997" y="6083016"/>
            <a:ext cx="19578312" cy="607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87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612DCF-0D6F-F680-15D0-F2B844C36258}"/>
              </a:ext>
            </a:extLst>
          </p:cNvPr>
          <p:cNvSpPr txBox="1"/>
          <p:nvPr/>
        </p:nvSpPr>
        <p:spPr>
          <a:xfrm>
            <a:off x="185738" y="647700"/>
            <a:ext cx="25146000" cy="31854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595">
              <a:spcBef>
                <a:spcPts val="252"/>
              </a:spcBef>
            </a:pPr>
            <a:r>
              <a:rPr lang="en-GB" sz="5400" spc="-88" dirty="0">
                <a:solidFill>
                  <a:srgbClr val="050808"/>
                </a:solidFill>
                <a:latin typeface="Arial"/>
                <a:cs typeface="Arial"/>
              </a:rPr>
              <a:t>Bhopal</a:t>
            </a:r>
            <a:r>
              <a:rPr lang="en-GB" sz="5400" spc="-189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5400" spc="-126" dirty="0">
                <a:solidFill>
                  <a:srgbClr val="050808"/>
                </a:solidFill>
                <a:latin typeface="Arial"/>
                <a:cs typeface="Arial"/>
              </a:rPr>
              <a:t>Exercise</a:t>
            </a:r>
            <a:r>
              <a:rPr lang="en-GB" sz="5400" spc="-76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5400" spc="-113" dirty="0">
                <a:solidFill>
                  <a:srgbClr val="050808"/>
                </a:solidFill>
                <a:latin typeface="Arial"/>
                <a:cs typeface="Arial"/>
              </a:rPr>
              <a:t>(</a:t>
            </a:r>
            <a:r>
              <a:rPr lang="en-GB" sz="5400" spc="-743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5400" spc="-63" dirty="0">
                <a:solidFill>
                  <a:srgbClr val="050808"/>
                </a:solidFill>
                <a:latin typeface="Arial"/>
                <a:cs typeface="Arial"/>
              </a:rPr>
              <a:t>1)</a:t>
            </a:r>
            <a:endParaRPr lang="en-GB" sz="5400" dirty="0">
              <a:latin typeface="Arial"/>
              <a:cs typeface="Arial"/>
            </a:endParaRPr>
          </a:p>
          <a:p>
            <a:pPr marL="478175" indent="-463782">
              <a:spcBef>
                <a:spcPts val="4065"/>
              </a:spcBef>
              <a:buClr>
                <a:srgbClr val="67696B"/>
              </a:buClr>
              <a:buChar char="•"/>
              <a:tabLst>
                <a:tab pos="478175" algn="l"/>
              </a:tabLst>
            </a:pPr>
            <a:r>
              <a:rPr lang="en-GB" sz="3600" dirty="0">
                <a:solidFill>
                  <a:srgbClr val="161616"/>
                </a:solidFill>
                <a:latin typeface="Arial"/>
                <a:cs typeface="Arial"/>
              </a:rPr>
              <a:t>Split</a:t>
            </a:r>
            <a:r>
              <a:rPr lang="en-GB" sz="3600" spc="176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282D2D"/>
                </a:solidFill>
                <a:latin typeface="Arial"/>
                <a:cs typeface="Arial"/>
              </a:rPr>
              <a:t>in</a:t>
            </a:r>
            <a:r>
              <a:rPr lang="en-GB" sz="3600" dirty="0">
                <a:solidFill>
                  <a:srgbClr val="050808"/>
                </a:solidFill>
                <a:latin typeface="Arial"/>
                <a:cs typeface="Arial"/>
              </a:rPr>
              <a:t>to</a:t>
            </a:r>
            <a:r>
              <a:rPr lang="en-GB" sz="3600" spc="592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61616"/>
                </a:solidFill>
                <a:latin typeface="Arial"/>
                <a:cs typeface="Arial"/>
              </a:rPr>
              <a:t>three</a:t>
            </a:r>
            <a:r>
              <a:rPr lang="en-GB" sz="3600" spc="239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61616"/>
                </a:solidFill>
                <a:latin typeface="Arial"/>
                <a:cs typeface="Arial"/>
              </a:rPr>
              <a:t>groups</a:t>
            </a: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63"/>
              </a:spcBef>
              <a:buFont typeface="Arial"/>
              <a:buChar char="•"/>
            </a:pPr>
            <a:endParaRPr lang="en-GB" sz="4000" dirty="0">
              <a:latin typeface="Arial"/>
              <a:cs typeface="Arial"/>
            </a:endParaRPr>
          </a:p>
          <a:p>
            <a:pPr marL="473377" marR="12794" indent="-474977">
              <a:buChar char="•"/>
              <a:tabLst>
                <a:tab pos="481373" algn="l"/>
              </a:tabLst>
            </a:pP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What</a:t>
            </a:r>
            <a:r>
              <a:rPr lang="en-GB" sz="3600" spc="25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job/individual/organisation</a:t>
            </a:r>
            <a:r>
              <a:rPr lang="en-GB" sz="3600" spc="139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050808"/>
                </a:solidFill>
                <a:latin typeface="Arial"/>
                <a:cs typeface="Arial"/>
              </a:rPr>
              <a:t>factors</a:t>
            </a:r>
            <a:r>
              <a:rPr lang="en-GB" sz="3600" spc="-25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contributed</a:t>
            </a:r>
            <a:r>
              <a:rPr lang="en-GB" sz="3600" spc="101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to</a:t>
            </a:r>
            <a:r>
              <a:rPr lang="en-GB" sz="3600" spc="277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the</a:t>
            </a:r>
            <a:r>
              <a:rPr lang="en-GB" sz="3600" spc="189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61616"/>
                </a:solidFill>
                <a:latin typeface="Arial"/>
                <a:cs typeface="Arial"/>
              </a:rPr>
              <a:t>accident</a:t>
            </a:r>
            <a:r>
              <a:rPr lang="en-GB" sz="3600" spc="126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151" dirty="0">
                <a:solidFill>
                  <a:srgbClr val="161616"/>
                </a:solidFill>
                <a:latin typeface="Arial"/>
                <a:cs typeface="Arial"/>
              </a:rPr>
              <a:t>(both</a:t>
            </a:r>
            <a:r>
              <a:rPr lang="en-GB" sz="3600" spc="-139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50" dirty="0">
                <a:solidFill>
                  <a:srgbClr val="161616"/>
                </a:solidFill>
                <a:latin typeface="Arial"/>
                <a:cs typeface="Arial"/>
              </a:rPr>
              <a:t>active</a:t>
            </a:r>
            <a:r>
              <a:rPr lang="en-GB" sz="3600" spc="63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050808"/>
                </a:solidFill>
                <a:latin typeface="Arial"/>
                <a:cs typeface="Arial"/>
              </a:rPr>
              <a:t>failures </a:t>
            </a:r>
            <a:r>
              <a:rPr lang="en-GB" sz="3600" spc="25" dirty="0">
                <a:solidFill>
                  <a:srgbClr val="282D2D"/>
                </a:solidFill>
                <a:latin typeface="Arial"/>
                <a:cs typeface="Arial"/>
              </a:rPr>
              <a:t>a</a:t>
            </a:r>
            <a:r>
              <a:rPr lang="en-GB" sz="3600" spc="25" dirty="0">
                <a:solidFill>
                  <a:srgbClr val="050808"/>
                </a:solidFill>
                <a:latin typeface="Arial"/>
                <a:cs typeface="Arial"/>
              </a:rPr>
              <a:t>nd</a:t>
            </a:r>
            <a:r>
              <a:rPr lang="en-GB" sz="3600" spc="277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050808"/>
                </a:solidFill>
                <a:latin typeface="Arial"/>
                <a:cs typeface="Arial"/>
              </a:rPr>
              <a:t>latent</a:t>
            </a:r>
            <a:r>
              <a:rPr lang="en-GB" sz="3600" spc="88" dirty="0">
                <a:solidFill>
                  <a:srgbClr val="050808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161616"/>
                </a:solidFill>
                <a:latin typeface="Arial"/>
                <a:cs typeface="Arial"/>
              </a:rPr>
              <a:t>conditions)?</a:t>
            </a:r>
            <a:r>
              <a:rPr lang="en-GB" sz="3600" spc="302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050808"/>
                </a:solidFill>
                <a:latin typeface="Arial"/>
                <a:cs typeface="Arial"/>
              </a:rPr>
              <a:t>How?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7" name="Picture 6" descr="A close-up of several white rectangular shapes&#10;&#10;Description automatically generated">
            <a:extLst>
              <a:ext uri="{FF2B5EF4-FFF2-40B4-BE49-F238E27FC236}">
                <a16:creationId xmlns:a16="http://schemas.microsoft.com/office/drawing/2014/main" id="{925E001B-4494-3152-1E4C-BAB7A5423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5069" y="4457700"/>
            <a:ext cx="21058540" cy="86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49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EABC7AE-0FB6-CC8C-E382-3841D6885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895" y="566170"/>
            <a:ext cx="15452974" cy="3778727"/>
          </a:xfrm>
        </p:spPr>
        <p:txBody>
          <a:bodyPr/>
          <a:lstStyle/>
          <a:p>
            <a:r>
              <a:rPr lang="en-GB" dirty="0"/>
              <a:t>Bhopal. Seismic Seconds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4AAD71-3641-B9F1-DEF8-EF8C99DE8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6587" y="3335628"/>
            <a:ext cx="22798564" cy="2462213"/>
          </a:xfrm>
        </p:spPr>
        <p:txBody>
          <a:bodyPr/>
          <a:lstStyle/>
          <a:p>
            <a:r>
              <a:rPr lang="en-GB" sz="3200" dirty="0"/>
              <a:t>Part 1. </a:t>
            </a:r>
            <a:r>
              <a:rPr lang="en-GB" sz="3200" dirty="0">
                <a:hlinkClick r:id="rId2"/>
              </a:rPr>
              <a:t>Seismic Seconds - The Bhopal Gas Disaster Part 1 of 3 – YouTube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Part 2.</a:t>
            </a:r>
            <a:r>
              <a:rPr lang="en-GB" sz="3200" dirty="0">
                <a:hlinkClick r:id="rId3"/>
              </a:rPr>
              <a:t> Seismic Seconds - The Bhopal Gas Disaster Part 2 of 3 – YouTube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Part 3.</a:t>
            </a:r>
            <a:r>
              <a:rPr lang="en-GB" sz="3200" dirty="0">
                <a:hlinkClick r:id="rId4"/>
              </a:rPr>
              <a:t> Seismic Seconds - The Bhopal Gas Disaster Part 3 of 3 - YouTube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37188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warning&#10;&#10;Description automatically generated">
            <a:extLst>
              <a:ext uri="{FF2B5EF4-FFF2-40B4-BE49-F238E27FC236}">
                <a16:creationId xmlns:a16="http://schemas.microsoft.com/office/drawing/2014/main" id="{DEB4E7FB-FD80-E6AF-D044-480DBC6F3C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069" y="723900"/>
            <a:ext cx="19145177" cy="12271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1014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document">
            <a:extLst>
              <a:ext uri="{FF2B5EF4-FFF2-40B4-BE49-F238E27FC236}">
                <a16:creationId xmlns:a16="http://schemas.microsoft.com/office/drawing/2014/main" id="{81CA5FF5-5DF8-306A-FA6D-4541963A01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469" y="1219200"/>
            <a:ext cx="21080067" cy="1181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329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15A8D603-E346-2317-0F02-DCE9E2227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069" y="876300"/>
            <a:ext cx="20765262" cy="1249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7783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35A67E-1063-21C4-85B4-CC2798CBF1FD}"/>
              </a:ext>
            </a:extLst>
          </p:cNvPr>
          <p:cNvSpPr txBox="1"/>
          <p:nvPr/>
        </p:nvSpPr>
        <p:spPr>
          <a:xfrm>
            <a:off x="7408069" y="4152900"/>
            <a:ext cx="9788257" cy="110799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6600" b="1" dirty="0"/>
              <a:t>Human Failure Analysis</a:t>
            </a:r>
          </a:p>
        </p:txBody>
      </p:sp>
    </p:spTree>
    <p:extLst>
      <p:ext uri="{BB962C8B-B14F-4D97-AF65-F5344CB8AC3E}">
        <p14:creationId xmlns:p14="http://schemas.microsoft.com/office/powerpoint/2010/main" val="16356521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BB3BFF-C9B6-7CBC-1175-EA47182F6870}"/>
              </a:ext>
            </a:extLst>
          </p:cNvPr>
          <p:cNvSpPr txBox="1"/>
          <p:nvPr/>
        </p:nvSpPr>
        <p:spPr>
          <a:xfrm>
            <a:off x="1007269" y="1257300"/>
            <a:ext cx="21412200" cy="216213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>
            <a:defPPr>
              <a:defRPr kern="0"/>
            </a:defPPr>
            <a:lvl1pPr>
              <a:spcBef>
                <a:spcPts val="252"/>
              </a:spcBef>
              <a:tabLst>
                <a:tab pos="7833114" algn="l"/>
              </a:tabLst>
              <a:defRPr sz="4400" b="1" spc="-340">
                <a:solidFill>
                  <a:srgbClr val="131515"/>
                </a:solidFill>
                <a:latin typeface="Arial"/>
                <a:cs typeface="Arial"/>
              </a:defRPr>
            </a:lvl1pPr>
          </a:lstStyle>
          <a:p>
            <a:r>
              <a:rPr lang="en-GB" dirty="0"/>
              <a:t>Human Failure Analysis - Overview</a:t>
            </a:r>
          </a:p>
          <a:p>
            <a:r>
              <a:rPr lang="en-GB" dirty="0"/>
              <a:t>To identify where human failure could exist in a process, factors influencing performance and measures to control risk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32FBD72-4124-0CE2-01CE-E638C8D09117}"/>
              </a:ext>
            </a:extLst>
          </p:cNvPr>
          <p:cNvSpPr/>
          <p:nvPr/>
        </p:nvSpPr>
        <p:spPr>
          <a:xfrm>
            <a:off x="1133476" y="4591050"/>
            <a:ext cx="3352800" cy="1219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Review existing documents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C83039-8412-71DB-2A20-ACA393EE4F08}"/>
              </a:ext>
            </a:extLst>
          </p:cNvPr>
          <p:cNvSpPr/>
          <p:nvPr/>
        </p:nvSpPr>
        <p:spPr>
          <a:xfrm>
            <a:off x="6646069" y="4591050"/>
            <a:ext cx="3352800" cy="1219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Understand the task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F5E1338-AF5E-7C30-BE9E-AD63871A54A8}"/>
              </a:ext>
            </a:extLst>
          </p:cNvPr>
          <p:cNvSpPr/>
          <p:nvPr/>
        </p:nvSpPr>
        <p:spPr>
          <a:xfrm>
            <a:off x="12513469" y="4591050"/>
            <a:ext cx="4271962" cy="1219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ID Human Failures and Consequences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D4D6382-1FA6-C587-CDB7-A341B2B7C63D}"/>
              </a:ext>
            </a:extLst>
          </p:cNvPr>
          <p:cNvSpPr/>
          <p:nvPr/>
        </p:nvSpPr>
        <p:spPr>
          <a:xfrm>
            <a:off x="18857119" y="4591050"/>
            <a:ext cx="5472112" cy="1219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ID Performance influencing factors and existing measures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466A6BC-F200-1C63-CD9D-D4C3BA8D76E0}"/>
              </a:ext>
            </a:extLst>
          </p:cNvPr>
          <p:cNvSpPr/>
          <p:nvPr/>
        </p:nvSpPr>
        <p:spPr>
          <a:xfrm>
            <a:off x="14418469" y="9429750"/>
            <a:ext cx="3352800" cy="12192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Define additional control measures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1EFDF7D-68F2-39A7-BAA8-78DF885ABB96}"/>
              </a:ext>
            </a:extLst>
          </p:cNvPr>
          <p:cNvSpPr/>
          <p:nvPr/>
        </p:nvSpPr>
        <p:spPr>
          <a:xfrm>
            <a:off x="6341269" y="9467850"/>
            <a:ext cx="3352800" cy="14668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Review existing documents to safety tracker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B260A1C-E8E7-9D32-37A0-F4AE2C58E6F1}"/>
              </a:ext>
            </a:extLst>
          </p:cNvPr>
          <p:cNvSpPr/>
          <p:nvPr/>
        </p:nvSpPr>
        <p:spPr>
          <a:xfrm rot="13916256">
            <a:off x="2925419" y="7738534"/>
            <a:ext cx="3044793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045D209-3DF4-987D-945F-0797EAED611B}"/>
              </a:ext>
            </a:extLst>
          </p:cNvPr>
          <p:cNvSpPr/>
          <p:nvPr/>
        </p:nvSpPr>
        <p:spPr>
          <a:xfrm rot="10800000">
            <a:off x="11005018" y="9658350"/>
            <a:ext cx="2102501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179AD3E-444E-2305-A2CA-FE6CFDD784B5}"/>
              </a:ext>
            </a:extLst>
          </p:cNvPr>
          <p:cNvSpPr/>
          <p:nvPr/>
        </p:nvSpPr>
        <p:spPr>
          <a:xfrm rot="7744421">
            <a:off x="18035676" y="7970700"/>
            <a:ext cx="3131243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040EC5EC-7D1D-FF66-2A8F-30A7DCAF96E0}"/>
              </a:ext>
            </a:extLst>
          </p:cNvPr>
          <p:cNvSpPr/>
          <p:nvPr/>
        </p:nvSpPr>
        <p:spPr>
          <a:xfrm>
            <a:off x="17161669" y="4819650"/>
            <a:ext cx="1219200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234B5D87-6B71-3A76-7068-492AD38D15C3}"/>
              </a:ext>
            </a:extLst>
          </p:cNvPr>
          <p:cNvSpPr/>
          <p:nvPr/>
        </p:nvSpPr>
        <p:spPr>
          <a:xfrm>
            <a:off x="10646569" y="4819650"/>
            <a:ext cx="1219200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068A62EA-3A72-284C-3F6B-752CA69AB9BF}"/>
              </a:ext>
            </a:extLst>
          </p:cNvPr>
          <p:cNvSpPr/>
          <p:nvPr/>
        </p:nvSpPr>
        <p:spPr>
          <a:xfrm>
            <a:off x="4912520" y="4819650"/>
            <a:ext cx="1219200" cy="762000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7" name="Picture 16" descr="A close-up of a white paper&#10;&#10;Description automatically generated">
            <a:extLst>
              <a:ext uri="{FF2B5EF4-FFF2-40B4-BE49-F238E27FC236}">
                <a16:creationId xmlns:a16="http://schemas.microsoft.com/office/drawing/2014/main" id="{5A1950AC-927F-A641-01B9-5505070F9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286" y="5971622"/>
            <a:ext cx="2709966" cy="2931325"/>
          </a:xfrm>
          <a:prstGeom prst="rect">
            <a:avLst/>
          </a:prstGeom>
        </p:spPr>
      </p:pic>
      <p:pic>
        <p:nvPicPr>
          <p:cNvPr id="19" name="Picture 18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C535B7C3-4148-3C2E-98DA-7F147DD51E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038" y="5971622"/>
            <a:ext cx="2565251" cy="2520582"/>
          </a:xfrm>
          <a:prstGeom prst="rect">
            <a:avLst/>
          </a:prstGeom>
        </p:spPr>
      </p:pic>
      <p:pic>
        <p:nvPicPr>
          <p:cNvPr id="21" name="Picture 20" descr="A close-up of a black text&#10;&#10;Description automatically generated">
            <a:extLst>
              <a:ext uri="{FF2B5EF4-FFF2-40B4-BE49-F238E27FC236}">
                <a16:creationId xmlns:a16="http://schemas.microsoft.com/office/drawing/2014/main" id="{BC22751E-5776-7189-900D-6C2D4DA4D8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887" y="11156145"/>
            <a:ext cx="3450181" cy="2605109"/>
          </a:xfrm>
          <a:prstGeom prst="rect">
            <a:avLst/>
          </a:prstGeom>
        </p:spPr>
      </p:pic>
      <p:pic>
        <p:nvPicPr>
          <p:cNvPr id="23" name="Picture 22" descr="A close-up of a black and white text&#10;&#10;Description automatically generated">
            <a:extLst>
              <a:ext uri="{FF2B5EF4-FFF2-40B4-BE49-F238E27FC236}">
                <a16:creationId xmlns:a16="http://schemas.microsoft.com/office/drawing/2014/main" id="{BBD2FC59-D7D3-11C2-B459-B6443C7DD8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2987" y="6028772"/>
            <a:ext cx="2477127" cy="2363005"/>
          </a:xfrm>
          <a:prstGeom prst="rect">
            <a:avLst/>
          </a:prstGeom>
        </p:spPr>
      </p:pic>
      <p:pic>
        <p:nvPicPr>
          <p:cNvPr id="25" name="Picture 24" descr="A close-up of a black and white text&#10;&#10;Description automatically generated">
            <a:extLst>
              <a:ext uri="{FF2B5EF4-FFF2-40B4-BE49-F238E27FC236}">
                <a16:creationId xmlns:a16="http://schemas.microsoft.com/office/drawing/2014/main" id="{176F4C7A-FE8D-5CB4-CAA3-BFD0C5D571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3437" y="5990672"/>
            <a:ext cx="2773757" cy="2690959"/>
          </a:xfrm>
          <a:prstGeom prst="rect">
            <a:avLst/>
          </a:prstGeom>
        </p:spPr>
      </p:pic>
      <p:pic>
        <p:nvPicPr>
          <p:cNvPr id="27" name="Picture 26" descr="A close-up of a black text&#10;&#10;Description automatically generated">
            <a:extLst>
              <a:ext uri="{FF2B5EF4-FFF2-40B4-BE49-F238E27FC236}">
                <a16:creationId xmlns:a16="http://schemas.microsoft.com/office/drawing/2014/main" id="{8A487835-D14C-499F-8683-60065EC439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2831" y="10858485"/>
            <a:ext cx="3905019" cy="318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88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89ED7C-177C-C649-CBC5-E7C4350BA311}"/>
              </a:ext>
            </a:extLst>
          </p:cNvPr>
          <p:cNvSpPr txBox="1"/>
          <p:nvPr/>
        </p:nvSpPr>
        <p:spPr>
          <a:xfrm>
            <a:off x="778669" y="495300"/>
            <a:ext cx="1539240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695673"/>
            <a:r>
              <a:rPr lang="en-GB" sz="5400" spc="-340" dirty="0">
                <a:solidFill>
                  <a:srgbClr val="111313"/>
                </a:solidFill>
                <a:latin typeface="Arial"/>
                <a:cs typeface="Arial"/>
              </a:rPr>
              <a:t>HFA</a:t>
            </a:r>
            <a:r>
              <a:rPr lang="en-GB" sz="5400" spc="-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5400" dirty="0">
                <a:solidFill>
                  <a:srgbClr val="111313"/>
                </a:solidFill>
                <a:latin typeface="Arial"/>
                <a:cs typeface="Arial"/>
              </a:rPr>
              <a:t>–</a:t>
            </a:r>
            <a:r>
              <a:rPr lang="en-GB" sz="5400" spc="26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5400" spc="-25" dirty="0">
                <a:solidFill>
                  <a:srgbClr val="111313"/>
                </a:solidFill>
                <a:latin typeface="Arial"/>
                <a:cs typeface="Arial"/>
              </a:rPr>
              <a:t>Exercise – Shell Cooling Procedure</a:t>
            </a:r>
            <a:endParaRPr lang="en-GB" sz="5400" dirty="0">
              <a:latin typeface="Arial"/>
              <a:cs typeface="Arial"/>
            </a:endParaRPr>
          </a:p>
        </p:txBody>
      </p:sp>
      <p:pic>
        <p:nvPicPr>
          <p:cNvPr id="5" name="Picture 4" descr="A close-up of a document&#10;&#10;Description automatically generated">
            <a:extLst>
              <a:ext uri="{FF2B5EF4-FFF2-40B4-BE49-F238E27FC236}">
                <a16:creationId xmlns:a16="http://schemas.microsoft.com/office/drawing/2014/main" id="{EB62CB67-3223-68D1-7562-D17C8D19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681" y="1418630"/>
            <a:ext cx="23092912" cy="1284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090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0816D7-9058-3F8D-21B6-0B6D56768DF1}"/>
              </a:ext>
            </a:extLst>
          </p:cNvPr>
          <p:cNvSpPr txBox="1"/>
          <p:nvPr/>
        </p:nvSpPr>
        <p:spPr>
          <a:xfrm>
            <a:off x="2912269" y="4000500"/>
            <a:ext cx="23012400" cy="48021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12606"/>
            <a:r>
              <a:rPr lang="en-GB" sz="4000" dirty="0">
                <a:solidFill>
                  <a:srgbClr val="111313"/>
                </a:solidFill>
                <a:latin typeface="Arial"/>
                <a:cs typeface="Arial"/>
              </a:rPr>
              <a:t>1.</a:t>
            </a:r>
            <a:r>
              <a:rPr lang="en-GB" sz="4400" dirty="0">
                <a:solidFill>
                  <a:srgbClr val="111313"/>
                </a:solidFill>
                <a:latin typeface="Arial"/>
                <a:cs typeface="Arial"/>
              </a:rPr>
              <a:t>Understand</a:t>
            </a:r>
            <a:r>
              <a:rPr lang="en-GB" sz="4400" spc="1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44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400" spc="-50" dirty="0">
                <a:solidFill>
                  <a:srgbClr val="111313"/>
                </a:solidFill>
                <a:latin typeface="Arial"/>
                <a:cs typeface="Arial"/>
              </a:rPr>
              <a:t>task</a:t>
            </a:r>
            <a:endParaRPr lang="en-GB" sz="4400" dirty="0">
              <a:latin typeface="Arial"/>
              <a:cs typeface="Arial"/>
            </a:endParaRPr>
          </a:p>
          <a:p>
            <a:pPr>
              <a:spcBef>
                <a:spcPts val="76"/>
              </a:spcBef>
            </a:pPr>
            <a:endParaRPr lang="en-GB" sz="4000" dirty="0">
              <a:latin typeface="Arial"/>
              <a:cs typeface="Arial"/>
            </a:endParaRPr>
          </a:p>
          <a:p>
            <a:pPr marL="575729"/>
            <a:r>
              <a:rPr lang="en-GB" sz="3600" spc="-239" dirty="0">
                <a:solidFill>
                  <a:srgbClr val="111313"/>
                </a:solidFill>
                <a:latin typeface="Arial"/>
                <a:cs typeface="Arial"/>
              </a:rPr>
              <a:t>Task</a:t>
            </a:r>
            <a:r>
              <a:rPr lang="en-GB" sz="3600" spc="-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11313"/>
                </a:solidFill>
                <a:latin typeface="Arial"/>
                <a:cs typeface="Arial"/>
              </a:rPr>
              <a:t>Analysis</a:t>
            </a:r>
            <a:endParaRPr lang="en-GB" sz="3600" dirty="0">
              <a:latin typeface="Arial"/>
              <a:cs typeface="Arial"/>
            </a:endParaRPr>
          </a:p>
          <a:p>
            <a:pPr marL="1049104">
              <a:spcBef>
                <a:spcPts val="1612"/>
              </a:spcBef>
            </a:pP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Define</a:t>
            </a:r>
            <a:r>
              <a:rPr lang="en-GB" sz="3200" spc="-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task</a:t>
            </a:r>
            <a:r>
              <a:rPr lang="en-GB" sz="3200" spc="-2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under</a:t>
            </a: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analysis</a:t>
            </a:r>
            <a:endParaRPr lang="en-GB" sz="3200" dirty="0">
              <a:latin typeface="Arial"/>
              <a:cs typeface="Arial"/>
            </a:endParaRPr>
          </a:p>
          <a:p>
            <a:pPr marL="1063500">
              <a:spcBef>
                <a:spcPts val="1889"/>
              </a:spcBef>
            </a:pPr>
            <a:r>
              <a:rPr lang="en-GB" sz="3200" i="1" spc="25" dirty="0">
                <a:solidFill>
                  <a:srgbClr val="111313"/>
                </a:solidFill>
                <a:latin typeface="Arial"/>
                <a:cs typeface="Arial"/>
              </a:rPr>
              <a:t>Collect</a:t>
            </a:r>
            <a:r>
              <a:rPr lang="en-GB" sz="3200" i="1" spc="3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50" dirty="0">
                <a:solidFill>
                  <a:srgbClr val="111313"/>
                </a:solidFill>
                <a:latin typeface="Arial"/>
                <a:cs typeface="Arial"/>
              </a:rPr>
              <a:t>data</a:t>
            </a:r>
            <a:r>
              <a:rPr lang="en-GB" sz="3200" i="1" spc="-6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50" dirty="0">
                <a:solidFill>
                  <a:srgbClr val="111313"/>
                </a:solidFill>
                <a:latin typeface="Arial"/>
                <a:cs typeface="Arial"/>
              </a:rPr>
              <a:t>-</a:t>
            </a:r>
            <a:r>
              <a:rPr lang="en-GB" sz="3200" spc="84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50" dirty="0">
                <a:solidFill>
                  <a:srgbClr val="111313"/>
                </a:solidFill>
                <a:latin typeface="Arial"/>
                <a:cs typeface="Arial"/>
              </a:rPr>
              <a:t>observations,</a:t>
            </a:r>
            <a:r>
              <a:rPr lang="en-GB" sz="3200" i="1" spc="16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50" dirty="0">
                <a:solidFill>
                  <a:srgbClr val="111313"/>
                </a:solidFill>
                <a:latin typeface="Arial"/>
                <a:cs typeface="Arial"/>
              </a:rPr>
              <a:t>document</a:t>
            </a:r>
            <a:r>
              <a:rPr lang="en-GB" sz="3200" i="1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25" dirty="0">
                <a:solidFill>
                  <a:srgbClr val="111313"/>
                </a:solidFill>
                <a:latin typeface="Arial"/>
                <a:cs typeface="Arial"/>
              </a:rPr>
              <a:t>analysis,</a:t>
            </a:r>
            <a:r>
              <a:rPr lang="en-GB" sz="3200" i="1" spc="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50" dirty="0">
                <a:solidFill>
                  <a:srgbClr val="232828"/>
                </a:solidFill>
                <a:latin typeface="Arial"/>
                <a:cs typeface="Arial"/>
              </a:rPr>
              <a:t>interviews,</a:t>
            </a:r>
            <a:r>
              <a:rPr lang="en-GB" sz="3200" i="1" spc="214" dirty="0">
                <a:solidFill>
                  <a:srgbClr val="232828"/>
                </a:solidFill>
                <a:latin typeface="Arial"/>
                <a:cs typeface="Arial"/>
              </a:rPr>
              <a:t> </a:t>
            </a:r>
            <a:r>
              <a:rPr lang="en-GB" sz="3200" i="1" spc="25" dirty="0">
                <a:solidFill>
                  <a:srgbClr val="111313"/>
                </a:solidFill>
                <a:latin typeface="Arial"/>
                <a:cs typeface="Arial"/>
              </a:rPr>
              <a:t>questionnaires,</a:t>
            </a:r>
            <a:r>
              <a:rPr lang="en-GB" sz="3200" i="1" spc="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i="1" spc="-25" dirty="0">
                <a:solidFill>
                  <a:srgbClr val="232828"/>
                </a:solidFill>
                <a:latin typeface="Arial"/>
                <a:cs typeface="Arial"/>
              </a:rPr>
              <a:t>walkthrough</a:t>
            </a:r>
            <a:endParaRPr lang="en-GB" sz="3200" dirty="0">
              <a:latin typeface="Arial"/>
              <a:cs typeface="Arial"/>
            </a:endParaRPr>
          </a:p>
          <a:p>
            <a:pPr marL="1049104" marR="8722296">
              <a:lnSpc>
                <a:spcPct val="145700"/>
              </a:lnSpc>
              <a:spcBef>
                <a:spcPts val="50"/>
              </a:spcBef>
            </a:pP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Determine</a:t>
            </a:r>
            <a:r>
              <a:rPr lang="en-GB" sz="3200" spc="-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overall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 goal</a:t>
            </a: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of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task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Determine</a:t>
            </a:r>
            <a:r>
              <a:rPr lang="en-GB" sz="3200" spc="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32828"/>
                </a:solidFill>
                <a:latin typeface="Arial"/>
                <a:cs typeface="Arial"/>
              </a:rPr>
              <a:t>the</a:t>
            </a:r>
            <a:r>
              <a:rPr lang="en-GB" sz="3200" spc="-76" dirty="0">
                <a:solidFill>
                  <a:srgbClr val="232828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task</a:t>
            </a:r>
            <a:r>
              <a:rPr lang="en-GB" sz="3200" spc="-12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sub -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goals</a:t>
            </a:r>
            <a:r>
              <a:rPr lang="en-GB" sz="3200" spc="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(4-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5)</a:t>
            </a:r>
            <a:endParaRPr lang="en-GB" sz="3200" dirty="0">
              <a:latin typeface="Arial"/>
              <a:cs typeface="Arial"/>
            </a:endParaRPr>
          </a:p>
          <a:p>
            <a:pPr marL="1049104">
              <a:spcBef>
                <a:spcPts val="1524"/>
              </a:spcBef>
            </a:pP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Decompose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sub-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goals</a:t>
            </a:r>
            <a:r>
              <a:rPr lang="en-GB" sz="3200" spc="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until</a:t>
            </a:r>
            <a:r>
              <a:rPr lang="en-GB" sz="3200" spc="-18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appropriate</a:t>
            </a:r>
            <a:r>
              <a:rPr lang="en-GB" sz="3200" spc="16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operation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is</a:t>
            </a:r>
            <a:r>
              <a:rPr lang="en-GB" sz="3200" spc="-26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reached</a:t>
            </a:r>
            <a:endParaRPr lang="en-GB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9402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8C238C-5AE2-77EE-BA87-9A1EEA29989B}"/>
              </a:ext>
            </a:extLst>
          </p:cNvPr>
          <p:cNvSpPr txBox="1"/>
          <p:nvPr/>
        </p:nvSpPr>
        <p:spPr>
          <a:xfrm>
            <a:off x="702469" y="723900"/>
            <a:ext cx="5722144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25" dirty="0">
                <a:solidFill>
                  <a:srgbClr val="0F1111"/>
                </a:solidFill>
                <a:latin typeface="Times New Roman"/>
                <a:cs typeface="Times New Roman"/>
              </a:rPr>
              <a:t>1.</a:t>
            </a:r>
            <a:r>
              <a:rPr lang="en-GB" sz="3600" spc="25" dirty="0">
                <a:solidFill>
                  <a:srgbClr val="0F1111"/>
                </a:solidFill>
                <a:latin typeface="Arial"/>
                <a:cs typeface="Arial"/>
              </a:rPr>
              <a:t>Understand</a:t>
            </a:r>
            <a:r>
              <a:rPr lang="en-GB" sz="3600" spc="64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600" spc="90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0F1111"/>
                </a:solidFill>
                <a:latin typeface="Arial"/>
                <a:cs typeface="Arial"/>
              </a:rPr>
              <a:t>task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5" name="Picture 4" descr="A diagram of a coffee shop&#10;&#10;Description automatically generated">
            <a:extLst>
              <a:ext uri="{FF2B5EF4-FFF2-40B4-BE49-F238E27FC236}">
                <a16:creationId xmlns:a16="http://schemas.microsoft.com/office/drawing/2014/main" id="{1A839637-B60A-3F63-0198-B6F6D17D62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60" y="2247900"/>
            <a:ext cx="24038617" cy="9296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271954-14B2-74C0-C3E3-70F42CA83C27}"/>
              </a:ext>
            </a:extLst>
          </p:cNvPr>
          <p:cNvSpPr txBox="1"/>
          <p:nvPr/>
        </p:nvSpPr>
        <p:spPr>
          <a:xfrm>
            <a:off x="3902869" y="12338879"/>
            <a:ext cx="17983200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25" dirty="0">
                <a:solidFill>
                  <a:srgbClr val="0F1111"/>
                </a:solidFill>
                <a:latin typeface="Times New Roman"/>
                <a:cs typeface="Times New Roman"/>
              </a:rPr>
              <a:t>Functions? Subfunctions? ……………..Have I seen this somewhere before??</a:t>
            </a:r>
            <a:endParaRPr lang="en-GB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905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B5EFE6-8264-E048-CEC7-CB68D368DB5C}"/>
              </a:ext>
            </a:extLst>
          </p:cNvPr>
          <p:cNvSpPr txBox="1"/>
          <p:nvPr/>
        </p:nvSpPr>
        <p:spPr>
          <a:xfrm>
            <a:off x="702469" y="723900"/>
            <a:ext cx="5722144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25" dirty="0">
                <a:solidFill>
                  <a:srgbClr val="0F1111"/>
                </a:solidFill>
                <a:latin typeface="Times New Roman"/>
                <a:cs typeface="Times New Roman"/>
              </a:rPr>
              <a:t>1.</a:t>
            </a:r>
            <a:r>
              <a:rPr lang="en-GB" sz="3600" spc="25" dirty="0">
                <a:solidFill>
                  <a:srgbClr val="0F1111"/>
                </a:solidFill>
                <a:latin typeface="Arial"/>
                <a:cs typeface="Arial"/>
              </a:rPr>
              <a:t>Understand</a:t>
            </a:r>
            <a:r>
              <a:rPr lang="en-GB" sz="3600" spc="640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600" spc="25" dirty="0">
                <a:solidFill>
                  <a:srgbClr val="0F1111"/>
                </a:solidFill>
                <a:latin typeface="Arial"/>
                <a:cs typeface="Arial"/>
              </a:rPr>
              <a:t>the</a:t>
            </a:r>
            <a:r>
              <a:rPr lang="en-GB" sz="3600" spc="907" dirty="0">
                <a:solidFill>
                  <a:srgbClr val="0F1111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0F1111"/>
                </a:solidFill>
                <a:latin typeface="Arial"/>
                <a:cs typeface="Arial"/>
              </a:rPr>
              <a:t>task</a:t>
            </a:r>
            <a:endParaRPr lang="en-GB" sz="3600" dirty="0">
              <a:latin typeface="Arial"/>
              <a:cs typeface="Arial"/>
            </a:endParaRPr>
          </a:p>
        </p:txBody>
      </p:sp>
      <p:pic>
        <p:nvPicPr>
          <p:cNvPr id="4" name="Picture 3" descr="A diagram of a recipe&#10;&#10;Description automatically generated">
            <a:extLst>
              <a:ext uri="{FF2B5EF4-FFF2-40B4-BE49-F238E27FC236}">
                <a16:creationId xmlns:a16="http://schemas.microsoft.com/office/drawing/2014/main" id="{FF19E83B-B03F-9CCC-5B7D-014CB67373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869" y="2171700"/>
            <a:ext cx="18745200" cy="10579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1852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failure&#10;&#10;Description automatically generated">
            <a:extLst>
              <a:ext uri="{FF2B5EF4-FFF2-40B4-BE49-F238E27FC236}">
                <a16:creationId xmlns:a16="http://schemas.microsoft.com/office/drawing/2014/main" id="{9B58A93C-D1BB-EE3E-FE8E-BA67E032A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669" y="116612"/>
            <a:ext cx="20574000" cy="1444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5781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with different colored squares&#10;&#10;Description automatically generated">
            <a:extLst>
              <a:ext uri="{FF2B5EF4-FFF2-40B4-BE49-F238E27FC236}">
                <a16:creationId xmlns:a16="http://schemas.microsoft.com/office/drawing/2014/main" id="{7ED9C064-D082-780A-7257-C6D45F3BF8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069" y="457115"/>
            <a:ext cx="21183600" cy="13335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3507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6E0788-1B48-B79A-BCFE-76F8601C9004}"/>
              </a:ext>
            </a:extLst>
          </p:cNvPr>
          <p:cNvSpPr txBox="1"/>
          <p:nvPr/>
        </p:nvSpPr>
        <p:spPr>
          <a:xfrm>
            <a:off x="80963" y="342900"/>
            <a:ext cx="13716000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1985">
              <a:spcBef>
                <a:spcPts val="252"/>
              </a:spcBef>
            </a:pPr>
            <a:r>
              <a:rPr lang="en-GB" sz="4000" spc="-25" dirty="0">
                <a:solidFill>
                  <a:srgbClr val="111111"/>
                </a:solidFill>
                <a:latin typeface="Arial"/>
                <a:cs typeface="Arial"/>
              </a:rPr>
              <a:t>2.</a:t>
            </a:r>
            <a:r>
              <a:rPr lang="en-GB" sz="4000" spc="-327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11111"/>
                </a:solidFill>
                <a:latin typeface="Arial"/>
                <a:cs typeface="Arial"/>
              </a:rPr>
              <a:t>Identify</a:t>
            </a:r>
            <a:r>
              <a:rPr lang="en-GB" sz="4000" spc="63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11111"/>
                </a:solidFill>
                <a:latin typeface="Arial"/>
                <a:cs typeface="Arial"/>
              </a:rPr>
              <a:t>human failures,</a:t>
            </a:r>
            <a:r>
              <a:rPr lang="en-GB" sz="4000" spc="-38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11111"/>
                </a:solidFill>
                <a:latin typeface="Arial"/>
                <a:cs typeface="Arial"/>
              </a:rPr>
              <a:t>failure</a:t>
            </a:r>
            <a:r>
              <a:rPr lang="en-GB" sz="4000" spc="-38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111111"/>
                </a:solidFill>
                <a:latin typeface="Arial"/>
                <a:cs typeface="Arial"/>
              </a:rPr>
              <a:t>types</a:t>
            </a:r>
            <a:r>
              <a:rPr lang="en-GB" sz="4000" spc="-13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11111"/>
                </a:solidFill>
                <a:latin typeface="Arial"/>
                <a:cs typeface="Arial"/>
              </a:rPr>
              <a:t>and</a:t>
            </a:r>
            <a:r>
              <a:rPr lang="en-GB" sz="4000" spc="-151" dirty="0">
                <a:solidFill>
                  <a:srgbClr val="111111"/>
                </a:solidFill>
                <a:latin typeface="Arial"/>
                <a:cs typeface="Arial"/>
              </a:rPr>
              <a:t> consequences</a:t>
            </a:r>
            <a:endParaRPr lang="en-GB" sz="4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DD110A-7D3A-9995-9CCE-7C8DD39A27B6}"/>
              </a:ext>
            </a:extLst>
          </p:cNvPr>
          <p:cNvSpPr txBox="1"/>
          <p:nvPr/>
        </p:nvSpPr>
        <p:spPr>
          <a:xfrm>
            <a:off x="116682" y="1178843"/>
            <a:ext cx="12668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7498">
              <a:spcBef>
                <a:spcPts val="113"/>
              </a:spcBef>
            </a:pPr>
            <a:r>
              <a:rPr lang="en-GB" sz="3200" u="heavy" spc="25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Use</a:t>
            </a:r>
            <a:r>
              <a:rPr lang="en-GB" sz="3200" u="heavy" spc="201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 </a:t>
            </a:r>
            <a:r>
              <a:rPr lang="en-GB" sz="3200" u="heavy" spc="25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failure</a:t>
            </a:r>
            <a:r>
              <a:rPr lang="en-GB" sz="3200" u="heavy" spc="302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 </a:t>
            </a:r>
            <a:r>
              <a:rPr lang="en-GB" sz="3200" u="heavy" spc="-25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gu</a:t>
            </a:r>
            <a:r>
              <a:rPr lang="en-GB" sz="3200" u="heavy" spc="-25" dirty="0">
                <a:solidFill>
                  <a:srgbClr val="313436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i</a:t>
            </a:r>
            <a:r>
              <a:rPr lang="en-GB" sz="3200" u="heavy" spc="-25" dirty="0">
                <a:solidFill>
                  <a:srgbClr val="111111"/>
                </a:solidFill>
                <a:uFill>
                  <a:solidFill>
                    <a:srgbClr val="111111"/>
                  </a:solidFill>
                </a:uFill>
                <a:latin typeface="Arial"/>
                <a:cs typeface="Arial"/>
              </a:rPr>
              <a:t>dewords</a:t>
            </a:r>
            <a:endParaRPr lang="en-GB" sz="3200" dirty="0">
              <a:latin typeface="Arial"/>
              <a:cs typeface="Arial"/>
            </a:endParaRPr>
          </a:p>
        </p:txBody>
      </p:sp>
      <p:pic>
        <p:nvPicPr>
          <p:cNvPr id="7" name="Picture 6" descr="A screenshot of a computer">
            <a:extLst>
              <a:ext uri="{FF2B5EF4-FFF2-40B4-BE49-F238E27FC236}">
                <a16:creationId xmlns:a16="http://schemas.microsoft.com/office/drawing/2014/main" id="{6EA504B1-761B-BE9D-AE9E-991E147348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4"/>
          <a:stretch/>
        </p:blipFill>
        <p:spPr>
          <a:xfrm>
            <a:off x="5062538" y="1471231"/>
            <a:ext cx="20269200" cy="1277816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74878D9-9F2A-693B-C2FD-D7E926362D5C}"/>
              </a:ext>
            </a:extLst>
          </p:cNvPr>
          <p:cNvSpPr/>
          <p:nvPr/>
        </p:nvSpPr>
        <p:spPr>
          <a:xfrm>
            <a:off x="19904869" y="12778168"/>
            <a:ext cx="4876800" cy="97593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9878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905811-84BE-554A-06EC-45DA052D535D}"/>
              </a:ext>
            </a:extLst>
          </p:cNvPr>
          <p:cNvSpPr txBox="1"/>
          <p:nvPr/>
        </p:nvSpPr>
        <p:spPr>
          <a:xfrm>
            <a:off x="473869" y="266700"/>
            <a:ext cx="12420600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1985">
              <a:spcBef>
                <a:spcPts val="252"/>
              </a:spcBef>
            </a:pPr>
            <a:r>
              <a:rPr lang="en-GB" sz="4400" spc="252" dirty="0">
                <a:solidFill>
                  <a:srgbClr val="0A0A0C"/>
                </a:solidFill>
                <a:latin typeface="Arial"/>
                <a:cs typeface="Arial"/>
              </a:rPr>
              <a:t>3.</a:t>
            </a:r>
            <a:r>
              <a:rPr lang="en-GB" sz="4400" spc="-227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4400" spc="126" dirty="0">
                <a:solidFill>
                  <a:srgbClr val="0A0A0C"/>
                </a:solidFill>
                <a:latin typeface="Arial"/>
                <a:cs typeface="Arial"/>
              </a:rPr>
              <a:t>Identify</a:t>
            </a:r>
            <a:r>
              <a:rPr lang="en-GB" sz="4400" spc="214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A0A0C"/>
                </a:solidFill>
                <a:latin typeface="Arial"/>
                <a:cs typeface="Arial"/>
              </a:rPr>
              <a:t>performance</a:t>
            </a:r>
            <a:r>
              <a:rPr lang="en-GB" sz="4400" spc="403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4400" dirty="0">
                <a:solidFill>
                  <a:srgbClr val="0A0A0C"/>
                </a:solidFill>
                <a:latin typeface="Arial"/>
                <a:cs typeface="Arial"/>
              </a:rPr>
              <a:t>influencing</a:t>
            </a:r>
            <a:r>
              <a:rPr lang="en-GB" sz="4400" spc="239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4400" spc="-25" dirty="0">
                <a:solidFill>
                  <a:srgbClr val="0A0A0C"/>
                </a:solidFill>
                <a:latin typeface="Arial"/>
                <a:cs typeface="Arial"/>
              </a:rPr>
              <a:t>factors</a:t>
            </a:r>
            <a:endParaRPr lang="en-GB" sz="4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7601E9-09BA-2AFB-8198-6B9B2D35F6DB}"/>
              </a:ext>
            </a:extLst>
          </p:cNvPr>
          <p:cNvSpPr txBox="1"/>
          <p:nvPr/>
        </p:nvSpPr>
        <p:spPr>
          <a:xfrm>
            <a:off x="1616869" y="12001500"/>
            <a:ext cx="12668250" cy="13362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183">
              <a:lnSpc>
                <a:spcPts val="3299"/>
              </a:lnSpc>
              <a:spcBef>
                <a:spcPts val="252"/>
              </a:spcBef>
            </a:pPr>
            <a:r>
              <a:rPr lang="en-GB" sz="2800" spc="-101" dirty="0">
                <a:solidFill>
                  <a:srgbClr val="1A1C1C"/>
                </a:solidFill>
                <a:latin typeface="Arial"/>
                <a:cs typeface="Arial"/>
              </a:rPr>
              <a:t>As</a:t>
            </a:r>
            <a:r>
              <a:rPr lang="en-GB" sz="2800" spc="-287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A0A0C"/>
                </a:solidFill>
                <a:latin typeface="Arial"/>
                <a:cs typeface="Arial"/>
              </a:rPr>
              <a:t>a</a:t>
            </a:r>
            <a:r>
              <a:rPr lang="en-GB" sz="2800" spc="25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88" dirty="0">
                <a:solidFill>
                  <a:srgbClr val="1A1C1C"/>
                </a:solidFill>
                <a:latin typeface="Arial"/>
                <a:cs typeface="Arial"/>
              </a:rPr>
              <a:t>whole</a:t>
            </a:r>
            <a:r>
              <a:rPr lang="en-GB" sz="2800" spc="-38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0A0A0C"/>
                </a:solidFill>
                <a:latin typeface="Arial"/>
                <a:cs typeface="Arial"/>
              </a:rPr>
              <a:t>group</a:t>
            </a:r>
            <a:endParaRPr lang="en-GB" sz="2800" dirty="0">
              <a:latin typeface="Arial"/>
              <a:cs typeface="Arial"/>
            </a:endParaRPr>
          </a:p>
          <a:p>
            <a:pPr marL="498965" indent="-466980">
              <a:lnSpc>
                <a:spcPts val="3211"/>
              </a:lnSpc>
              <a:buChar char="•"/>
              <a:tabLst>
                <a:tab pos="498965" algn="l"/>
              </a:tabLst>
            </a:pPr>
            <a:r>
              <a:rPr lang="en-GB" sz="2800" spc="-139" dirty="0">
                <a:solidFill>
                  <a:srgbClr val="0A0A0C"/>
                </a:solidFill>
                <a:latin typeface="Arial"/>
                <a:cs typeface="Arial"/>
              </a:rPr>
              <a:t>Use</a:t>
            </a:r>
            <a:r>
              <a:rPr lang="en-GB" sz="2800" spc="-164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0A0A0C"/>
                </a:solidFill>
                <a:latin typeface="Arial"/>
                <a:cs typeface="Arial"/>
              </a:rPr>
              <a:t>examples</a:t>
            </a:r>
            <a:r>
              <a:rPr lang="en-GB" sz="2800" dirty="0">
                <a:solidFill>
                  <a:srgbClr val="0A0A0C"/>
                </a:solidFill>
                <a:latin typeface="Arial"/>
                <a:cs typeface="Arial"/>
              </a:rPr>
              <a:t> to</a:t>
            </a:r>
            <a:r>
              <a:rPr lang="en-GB" sz="2800" spc="264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A0A0C"/>
                </a:solidFill>
                <a:latin typeface="Arial"/>
                <a:cs typeface="Arial"/>
              </a:rPr>
              <a:t>find</a:t>
            </a:r>
            <a:r>
              <a:rPr lang="en-GB" sz="2800" spc="-252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0A0A0C"/>
                </a:solidFill>
                <a:latin typeface="Arial"/>
                <a:cs typeface="Arial"/>
              </a:rPr>
              <a:t>likely</a:t>
            </a:r>
            <a:r>
              <a:rPr lang="en-GB" sz="2800" spc="-113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50" dirty="0">
                <a:solidFill>
                  <a:srgbClr val="0A0A0C"/>
                </a:solidFill>
                <a:latin typeface="Arial"/>
                <a:cs typeface="Arial"/>
              </a:rPr>
              <a:t>PIFs</a:t>
            </a:r>
            <a:endParaRPr lang="en-GB" sz="2800" dirty="0">
              <a:latin typeface="Arial"/>
              <a:cs typeface="Arial"/>
            </a:endParaRPr>
          </a:p>
          <a:p>
            <a:pPr marL="498965" indent="-452587">
              <a:lnSpc>
                <a:spcPts val="3236"/>
              </a:lnSpc>
              <a:buChar char="•"/>
              <a:tabLst>
                <a:tab pos="498965" algn="l"/>
              </a:tabLst>
            </a:pPr>
            <a:r>
              <a:rPr lang="en-GB" sz="2800" dirty="0">
                <a:solidFill>
                  <a:srgbClr val="0A0A0C"/>
                </a:solidFill>
                <a:latin typeface="Arial"/>
                <a:cs typeface="Arial"/>
              </a:rPr>
              <a:t>Do</a:t>
            </a:r>
            <a:r>
              <a:rPr lang="en-GB" sz="2800" spc="-76" dirty="0">
                <a:solidFill>
                  <a:srgbClr val="0A0A0C"/>
                </a:solidFill>
                <a:latin typeface="Arial"/>
                <a:cs typeface="Arial"/>
              </a:rPr>
              <a:t> these</a:t>
            </a:r>
            <a:r>
              <a:rPr lang="en-GB" sz="2800" spc="-176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0A0A0C"/>
                </a:solidFill>
                <a:latin typeface="Arial"/>
                <a:cs typeface="Arial"/>
              </a:rPr>
              <a:t>influence</a:t>
            </a:r>
            <a:r>
              <a:rPr lang="en-GB" sz="2800" spc="-252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spc="-88" dirty="0">
                <a:solidFill>
                  <a:srgbClr val="1A1C1C"/>
                </a:solidFill>
                <a:latin typeface="Arial"/>
                <a:cs typeface="Arial"/>
              </a:rPr>
              <a:t>performance</a:t>
            </a:r>
            <a:r>
              <a:rPr lang="en-GB" sz="2800" spc="-13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0A0A0C"/>
                </a:solidFill>
                <a:latin typeface="Arial"/>
                <a:cs typeface="Arial"/>
              </a:rPr>
              <a:t>in</a:t>
            </a:r>
            <a:r>
              <a:rPr lang="en-GB" sz="2800" spc="113" dirty="0">
                <a:solidFill>
                  <a:srgbClr val="0A0A0C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A1C1C"/>
                </a:solidFill>
                <a:latin typeface="Arial"/>
                <a:cs typeface="Arial"/>
              </a:rPr>
              <a:t>a</a:t>
            </a:r>
            <a:r>
              <a:rPr lang="en-GB" sz="2800" spc="-176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A1C1C"/>
                </a:solidFill>
                <a:latin typeface="Arial"/>
                <a:cs typeface="Arial"/>
              </a:rPr>
              <a:t>positive</a:t>
            </a:r>
            <a:r>
              <a:rPr lang="en-GB" sz="2800" spc="13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A1C1C"/>
                </a:solidFill>
                <a:latin typeface="Arial"/>
                <a:cs typeface="Arial"/>
              </a:rPr>
              <a:t>or</a:t>
            </a:r>
            <a:r>
              <a:rPr lang="en-GB" sz="2800" spc="-214" dirty="0">
                <a:solidFill>
                  <a:srgbClr val="1A1C1C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0A0A0C"/>
                </a:solidFill>
                <a:latin typeface="Arial"/>
                <a:cs typeface="Arial"/>
              </a:rPr>
              <a:t>negative </a:t>
            </a:r>
            <a:r>
              <a:rPr lang="en-GB" sz="2800" spc="-50" dirty="0">
                <a:solidFill>
                  <a:srgbClr val="0A0A0C"/>
                </a:solidFill>
                <a:latin typeface="Arial"/>
                <a:cs typeface="Arial"/>
              </a:rPr>
              <a:t>way?</a:t>
            </a:r>
            <a:endParaRPr lang="en-GB" sz="2800" dirty="0">
              <a:latin typeface="Arial"/>
              <a:cs typeface="Arial"/>
            </a:endParaRPr>
          </a:p>
        </p:txBody>
      </p:sp>
      <p:pic>
        <p:nvPicPr>
          <p:cNvPr id="9" name="Picture 8" descr="A table with text on it">
            <a:extLst>
              <a:ext uri="{FF2B5EF4-FFF2-40B4-BE49-F238E27FC236}">
                <a16:creationId xmlns:a16="http://schemas.microsoft.com/office/drawing/2014/main" id="{6235FC13-7080-8BAC-D969-F8C657B0DA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3469" y="1368837"/>
            <a:ext cx="14977593" cy="1004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5963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standard of quality control&#10;&#10;Description automatically generated">
            <a:extLst>
              <a:ext uri="{FF2B5EF4-FFF2-40B4-BE49-F238E27FC236}">
                <a16:creationId xmlns:a16="http://schemas.microsoft.com/office/drawing/2014/main" id="{2BA47E51-49DE-D26E-869F-DC5F9ACBE3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69" y="38100"/>
            <a:ext cx="21433538" cy="8534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81F2A6-D9B9-1AF0-21B6-66BCC5C8BACB}"/>
              </a:ext>
            </a:extLst>
          </p:cNvPr>
          <p:cNvSpPr txBox="1"/>
          <p:nvPr/>
        </p:nvSpPr>
        <p:spPr>
          <a:xfrm>
            <a:off x="2455069" y="9410700"/>
            <a:ext cx="12668250" cy="3965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798">
              <a:spcBef>
                <a:spcPts val="1889"/>
              </a:spcBef>
            </a:pP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Exercise</a:t>
            </a:r>
            <a:endParaRPr lang="en-GB" sz="4000" dirty="0">
              <a:latin typeface="Arial"/>
              <a:cs typeface="Arial"/>
            </a:endParaRPr>
          </a:p>
          <a:p>
            <a:pPr marL="6397">
              <a:spcBef>
                <a:spcPts val="1637"/>
              </a:spcBef>
            </a:pP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Determine</a:t>
            </a:r>
            <a:r>
              <a:rPr lang="en-GB" sz="4000" spc="-3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potential</a:t>
            </a:r>
            <a:r>
              <a:rPr lang="en-GB" sz="4000" spc="-1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safety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measures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181A1A"/>
                </a:solidFill>
                <a:latin typeface="Arial"/>
                <a:cs typeface="Arial"/>
              </a:rPr>
              <a:t>to</a:t>
            </a:r>
            <a:r>
              <a:rPr lang="en-GB" sz="4000" spc="-50" dirty="0">
                <a:solidFill>
                  <a:srgbClr val="2D2F31"/>
                </a:solidFill>
                <a:latin typeface="Arial"/>
                <a:cs typeface="Arial"/>
              </a:rPr>
              <a:t>.</a:t>
            </a:r>
            <a:r>
              <a:rPr lang="en-GB" sz="4000" spc="-50" dirty="0">
                <a:solidFill>
                  <a:srgbClr val="050505"/>
                </a:solidFill>
                <a:latin typeface="Arial"/>
                <a:cs typeface="Arial"/>
              </a:rPr>
              <a:t>.</a:t>
            </a:r>
            <a:r>
              <a:rPr lang="en-GB" sz="4000" spc="-50" dirty="0">
                <a:solidFill>
                  <a:srgbClr val="2D2F31"/>
                </a:solidFill>
                <a:latin typeface="Arial"/>
                <a:cs typeface="Arial"/>
              </a:rPr>
              <a:t>.</a:t>
            </a:r>
            <a:endParaRPr lang="en-GB" sz="4000" dirty="0">
              <a:latin typeface="Arial"/>
              <a:cs typeface="Arial"/>
            </a:endParaRPr>
          </a:p>
          <a:p>
            <a:pPr marL="462183" indent="-447789">
              <a:spcBef>
                <a:spcPts val="1524"/>
              </a:spcBef>
              <a:buClr>
                <a:srgbClr val="797B7C"/>
              </a:buClr>
              <a:buChar char="•"/>
              <a:tabLst>
                <a:tab pos="462183" algn="l"/>
              </a:tabLst>
            </a:pPr>
            <a:r>
              <a:rPr lang="en-GB" sz="4000" spc="-50" dirty="0">
                <a:solidFill>
                  <a:srgbClr val="2D2F31"/>
                </a:solidFill>
                <a:latin typeface="Arial"/>
                <a:cs typeface="Arial"/>
              </a:rPr>
              <a:t>...</a:t>
            </a:r>
            <a:r>
              <a:rPr lang="en-GB" sz="4000" spc="-50" dirty="0">
                <a:solidFill>
                  <a:srgbClr val="050505"/>
                </a:solidFill>
                <a:latin typeface="Arial"/>
                <a:cs typeface="Arial"/>
              </a:rPr>
              <a:t>p</a:t>
            </a:r>
            <a:r>
              <a:rPr lang="en-GB" sz="4000" spc="-50" dirty="0">
                <a:solidFill>
                  <a:srgbClr val="2D2F31"/>
                </a:solidFill>
                <a:latin typeface="Arial"/>
                <a:cs typeface="Arial"/>
              </a:rPr>
              <a:t>reven</a:t>
            </a:r>
            <a:r>
              <a:rPr lang="en-GB" sz="4000" spc="-50" dirty="0">
                <a:solidFill>
                  <a:srgbClr val="050505"/>
                </a:solidFill>
                <a:latin typeface="Arial"/>
                <a:cs typeface="Arial"/>
              </a:rPr>
              <a:t>t</a:t>
            </a:r>
            <a:r>
              <a:rPr lang="en-GB" sz="4000" spc="88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or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050505"/>
                </a:solidFill>
                <a:latin typeface="Arial"/>
                <a:cs typeface="Arial"/>
              </a:rPr>
              <a:t>reduce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likelihood</a:t>
            </a:r>
            <a:r>
              <a:rPr lang="en-GB" sz="4000" spc="7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o</a:t>
            </a:r>
            <a:r>
              <a:rPr lang="en-GB" sz="4000" dirty="0">
                <a:solidFill>
                  <a:srgbClr val="2D2F31"/>
                </a:solidFill>
                <a:latin typeface="Arial"/>
                <a:cs typeface="Arial"/>
              </a:rPr>
              <a:t>f</a:t>
            </a:r>
            <a:r>
              <a:rPr lang="en-GB" sz="4000" spc="164" dirty="0">
                <a:solidFill>
                  <a:srgbClr val="2D2F31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050505"/>
                </a:solidFill>
                <a:latin typeface="Arial"/>
                <a:cs typeface="Arial"/>
              </a:rPr>
              <a:t>failure</a:t>
            </a:r>
            <a:r>
              <a:rPr lang="en-GB" sz="4000" spc="-88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050505"/>
                </a:solidFill>
                <a:latin typeface="Arial"/>
                <a:cs typeface="Arial"/>
              </a:rPr>
              <a:t>occurring</a:t>
            </a:r>
            <a:endParaRPr lang="en-GB" sz="4000" dirty="0">
              <a:latin typeface="Arial"/>
              <a:cs typeface="Arial"/>
            </a:endParaRPr>
          </a:p>
          <a:p>
            <a:pPr marL="462183" indent="-462183">
              <a:spcBef>
                <a:spcPts val="1637"/>
              </a:spcBef>
              <a:buClr>
                <a:srgbClr val="181A1A"/>
              </a:buClr>
              <a:buChar char="•"/>
              <a:tabLst>
                <a:tab pos="462183" algn="l"/>
              </a:tabLst>
            </a:pPr>
            <a:r>
              <a:rPr lang="en-GB" sz="4000" spc="-76" dirty="0">
                <a:solidFill>
                  <a:srgbClr val="2D2F31"/>
                </a:solidFill>
                <a:latin typeface="Arial"/>
                <a:cs typeface="Arial"/>
              </a:rPr>
              <a:t>...</a:t>
            </a:r>
            <a:r>
              <a:rPr lang="en-GB" sz="4000" spc="-76" dirty="0">
                <a:solidFill>
                  <a:srgbClr val="050505"/>
                </a:solidFill>
                <a:latin typeface="Arial"/>
                <a:cs typeface="Arial"/>
              </a:rPr>
              <a:t>reduce</a:t>
            </a:r>
            <a:r>
              <a:rPr lang="en-GB" sz="4000" spc="50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15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139" dirty="0">
                <a:solidFill>
                  <a:srgbClr val="050505"/>
                </a:solidFill>
                <a:latin typeface="Arial"/>
                <a:cs typeface="Arial"/>
              </a:rPr>
              <a:t>consequences</a:t>
            </a:r>
            <a:r>
              <a:rPr lang="en-GB" sz="4000" spc="315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of</a:t>
            </a:r>
            <a:r>
              <a:rPr lang="en-GB" sz="4000" spc="-151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050505"/>
                </a:solidFill>
                <a:latin typeface="Arial"/>
                <a:cs typeface="Arial"/>
              </a:rPr>
              <a:t>failure</a:t>
            </a:r>
            <a:r>
              <a:rPr lang="en-GB" sz="4000" spc="-176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occurring</a:t>
            </a:r>
            <a:endParaRPr lang="en-GB" sz="4000" dirty="0">
              <a:latin typeface="Arial"/>
              <a:cs typeface="Arial"/>
            </a:endParaRPr>
          </a:p>
          <a:p>
            <a:pPr marL="462183">
              <a:spcBef>
                <a:spcPts val="1524"/>
              </a:spcBef>
            </a:pPr>
            <a:r>
              <a:rPr lang="en-GB" sz="4000" spc="-63" dirty="0">
                <a:solidFill>
                  <a:srgbClr val="181A1A"/>
                </a:solidFill>
                <a:latin typeface="Arial"/>
                <a:cs typeface="Arial"/>
              </a:rPr>
              <a:t>...improve</a:t>
            </a:r>
            <a:r>
              <a:rPr lang="en-GB" sz="40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4000" spc="-239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63" dirty="0">
                <a:solidFill>
                  <a:srgbClr val="050505"/>
                </a:solidFill>
                <a:latin typeface="Arial"/>
                <a:cs typeface="Arial"/>
              </a:rPr>
              <a:t>likelih</a:t>
            </a:r>
            <a:r>
              <a:rPr lang="en-GB" sz="4000" spc="-63" dirty="0">
                <a:solidFill>
                  <a:srgbClr val="2D2F31"/>
                </a:solidFill>
                <a:latin typeface="Arial"/>
                <a:cs typeface="Arial"/>
              </a:rPr>
              <a:t>oo</a:t>
            </a:r>
            <a:r>
              <a:rPr lang="en-GB" sz="4000" spc="-63" dirty="0">
                <a:solidFill>
                  <a:srgbClr val="050505"/>
                </a:solidFill>
                <a:latin typeface="Arial"/>
                <a:cs typeface="Arial"/>
              </a:rPr>
              <a:t>d</a:t>
            </a:r>
            <a:r>
              <a:rPr lang="en-GB" sz="4000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-1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76" dirty="0">
                <a:solidFill>
                  <a:srgbClr val="181A1A"/>
                </a:solidFill>
                <a:latin typeface="Arial"/>
                <a:cs typeface="Arial"/>
              </a:rPr>
              <a:t>recovery</a:t>
            </a:r>
            <a:r>
              <a:rPr lang="en-GB" sz="4000" spc="353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50" dirty="0">
                <a:solidFill>
                  <a:srgbClr val="050505"/>
                </a:solidFill>
                <a:latin typeface="Arial"/>
                <a:cs typeface="Arial"/>
              </a:rPr>
              <a:t>from</a:t>
            </a:r>
            <a:r>
              <a:rPr lang="en-GB" sz="4000" spc="-101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81A1A"/>
                </a:solidFill>
                <a:latin typeface="Arial"/>
                <a:cs typeface="Arial"/>
              </a:rPr>
              <a:t>failure</a:t>
            </a:r>
            <a:endParaRPr lang="en-GB"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06082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58A2E-6217-2075-6128-964F040F0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895" y="566170"/>
            <a:ext cx="21777574" cy="2519151"/>
          </a:xfrm>
        </p:spPr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Linux Libertine"/>
              </a:rPr>
              <a:t>Technique for human error-rate prediction</a:t>
            </a:r>
            <a:br>
              <a:rPr lang="en-GB" b="0" i="0" dirty="0">
                <a:solidFill>
                  <a:srgbClr val="000000"/>
                </a:solidFill>
                <a:effectLst/>
                <a:latin typeface="Linux Libertine"/>
              </a:rPr>
            </a:b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9730B48-5A2C-0FD6-0555-FB982439C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6869" y="2166817"/>
            <a:ext cx="23225374" cy="114973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53920" tIns="47610" rIns="0" bIns="0" numCol="1" anchor="ctr" anchorCtr="0" compatLnSpc="1">
            <a:prstTxWarp prst="textNoShape">
              <a:avLst/>
            </a:prstTxWarp>
            <a:sp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algn="l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methodology for the THERP technique is broken down into 5 main stages: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1. 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Define the system failures of interest</a:t>
            </a: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600" b="1" i="0" u="sng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2. 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 and </a:t>
            </a:r>
            <a:r>
              <a:rPr kumimoji="0" lang="en-US" altLang="en-US" sz="3600" b="1" i="1" u="sng" strike="noStrike" cap="none" normalizeH="0" baseline="0" dirty="0" err="1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related human operations, and identify human errors that can occur and relevant human error recovery modes</a:t>
            </a: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2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are considered by the analyst, for each task step. Such errors can be broken down into the following categories: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2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of omission – leaving out a step of the task or the whole task itself</a:t>
            </a:r>
          </a:p>
          <a:p>
            <a:pPr lvl="2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 of commission – this involves several different types of error:</a:t>
            </a:r>
          </a:p>
          <a:p>
            <a:pPr lvl="3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of selection – error in use of controls or in issuing of commands</a:t>
            </a:r>
          </a:p>
          <a:p>
            <a:pPr lvl="3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of sequence – required action is carried out in the wrong order</a:t>
            </a:r>
          </a:p>
          <a:p>
            <a:pPr lvl="3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of timing – task is executed before or after when required</a:t>
            </a:r>
          </a:p>
          <a:p>
            <a:pPr lvl="3"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of quantity – inadequate amount or in excess.</a:t>
            </a:r>
          </a:p>
          <a:p>
            <a:pPr lvl="3">
              <a:buFontTx/>
              <a:buChar char="•"/>
            </a:pP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3. 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Estimate the relevant error probabilities</a:t>
            </a: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4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4. 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Estimate the effects of human error on the system failure events</a:t>
            </a: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5. </a:t>
            </a:r>
            <a:r>
              <a:rPr kumimoji="0" lang="en-US" altLang="en-US" sz="3600" b="1" i="1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 changes to the system and recalculate the system failure probabilities</a:t>
            </a:r>
            <a:r>
              <a:rPr kumimoji="0" lang="en-US" altLang="en-US" sz="3600" b="1" i="0" u="sng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8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636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5331737" cy="14249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29929" y="2929925"/>
            <a:ext cx="14249400" cy="8389551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29931" y="2950987"/>
            <a:ext cx="14249398" cy="838955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95486" y="7455331"/>
            <a:ext cx="5198556" cy="838956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1042476" y="2014858"/>
            <a:ext cx="8103905" cy="8682946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29952" y="2929918"/>
            <a:ext cx="14249406" cy="838954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6642F-18BA-605C-3BEB-41FA5CB4B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545" y="3498470"/>
            <a:ext cx="6472693" cy="4979102"/>
          </a:xfrm>
        </p:spPr>
        <p:txBody>
          <a:bodyPr anchor="b">
            <a:normAutofit/>
          </a:bodyPr>
          <a:lstStyle/>
          <a:p>
            <a:pPr algn="r"/>
            <a:r>
              <a:rPr lang="en-GB" sz="8300">
                <a:solidFill>
                  <a:srgbClr val="FFFFFF"/>
                </a:solidFill>
              </a:rPr>
              <a:t>Calculating Probabilities</a:t>
            </a:r>
          </a:p>
        </p:txBody>
      </p:sp>
      <p:graphicFrame>
        <p:nvGraphicFramePr>
          <p:cNvPr id="23" name="Text Placeholder 2">
            <a:extLst>
              <a:ext uri="{FF2B5EF4-FFF2-40B4-BE49-F238E27FC236}">
                <a16:creationId xmlns:a16="http://schemas.microsoft.com/office/drawing/2014/main" id="{FF2AB18C-D69D-72E0-3EFF-5479BBED03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0852994"/>
              </p:ext>
            </p:extLst>
          </p:nvPr>
        </p:nvGraphicFramePr>
        <p:xfrm>
          <a:off x="10191395" y="1559247"/>
          <a:ext cx="13851908" cy="11332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20593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9434B4-2454-1D2D-02A0-2904AB45E1D2}"/>
              </a:ext>
            </a:extLst>
          </p:cNvPr>
          <p:cNvSpPr txBox="1"/>
          <p:nvPr/>
        </p:nvSpPr>
        <p:spPr>
          <a:xfrm>
            <a:off x="1235869" y="1485900"/>
            <a:ext cx="17297400" cy="4973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43556" indent="-569332">
              <a:spcBef>
                <a:spcPts val="1234"/>
              </a:spcBef>
              <a:buAutoNum type="arabicPeriod" startAt="4"/>
              <a:tabLst>
                <a:tab pos="943556" algn="l"/>
              </a:tabLst>
            </a:pPr>
            <a:r>
              <a:rPr lang="en-GB" sz="5400" b="1" spc="-264" dirty="0">
                <a:solidFill>
                  <a:srgbClr val="050505"/>
                </a:solidFill>
                <a:latin typeface="Arial"/>
                <a:cs typeface="Arial"/>
              </a:rPr>
              <a:t>Determine</a:t>
            </a:r>
            <a:r>
              <a:rPr lang="en-GB" sz="5400" b="1" spc="38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5400" b="1" spc="-327" dirty="0">
                <a:solidFill>
                  <a:srgbClr val="050505"/>
                </a:solidFill>
                <a:latin typeface="Arial"/>
                <a:cs typeface="Arial"/>
              </a:rPr>
              <a:t>Control</a:t>
            </a:r>
            <a:r>
              <a:rPr lang="en-GB" sz="5400" b="1" spc="189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5400" b="1" spc="-76" dirty="0">
                <a:solidFill>
                  <a:srgbClr val="050505"/>
                </a:solidFill>
                <a:latin typeface="Arial"/>
                <a:cs typeface="Arial"/>
              </a:rPr>
              <a:t>Measures</a:t>
            </a:r>
            <a:endParaRPr lang="en-GB" sz="5400" dirty="0">
              <a:latin typeface="Arial"/>
              <a:cs typeface="Arial"/>
            </a:endParaRPr>
          </a:p>
          <a:p>
            <a:pPr>
              <a:spcBef>
                <a:spcPts val="50"/>
              </a:spcBef>
              <a:buClr>
                <a:srgbClr val="050505"/>
              </a:buClr>
              <a:buFont typeface="Arial"/>
              <a:buAutoNum type="arabicPeriod" startAt="4"/>
            </a:pPr>
            <a:endParaRPr lang="en-GB" sz="6600" dirty="0">
              <a:latin typeface="Arial"/>
              <a:cs typeface="Arial"/>
            </a:endParaRPr>
          </a:p>
          <a:p>
            <a:pPr marL="430198">
              <a:spcBef>
                <a:spcPts val="13"/>
              </a:spcBef>
            </a:pPr>
            <a:r>
              <a:rPr lang="en-GB" sz="4000" spc="-277" dirty="0">
                <a:solidFill>
                  <a:srgbClr val="181A1A"/>
                </a:solidFill>
                <a:latin typeface="Arial"/>
                <a:cs typeface="Arial"/>
              </a:rPr>
              <a:t>Assess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101" dirty="0">
                <a:solidFill>
                  <a:srgbClr val="050505"/>
                </a:solidFill>
                <a:latin typeface="Arial"/>
                <a:cs typeface="Arial"/>
              </a:rPr>
              <a:t>Feasibility</a:t>
            </a:r>
            <a:r>
              <a:rPr lang="en-GB" sz="4000" spc="189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4000" dirty="0">
                <a:solidFill>
                  <a:srgbClr val="181A1A"/>
                </a:solidFill>
                <a:latin typeface="Arial"/>
                <a:cs typeface="Arial"/>
              </a:rPr>
              <a:t>of</a:t>
            </a:r>
            <a:r>
              <a:rPr lang="en-GB" sz="40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050505"/>
                </a:solidFill>
                <a:latin typeface="Arial"/>
                <a:cs typeface="Arial"/>
              </a:rPr>
              <a:t>Measures</a:t>
            </a:r>
            <a:endParaRPr lang="en-GB" sz="4000" dirty="0">
              <a:latin typeface="Arial"/>
              <a:cs typeface="Arial"/>
            </a:endParaRPr>
          </a:p>
          <a:p>
            <a:pPr marL="1303387" lvl="1" indent="-460583">
              <a:spcBef>
                <a:spcPts val="2896"/>
              </a:spcBef>
              <a:buChar char="•"/>
              <a:tabLst>
                <a:tab pos="1303387" algn="l"/>
              </a:tabLst>
            </a:pPr>
            <a:r>
              <a:rPr lang="en-GB" sz="3600" spc="-50" dirty="0">
                <a:solidFill>
                  <a:srgbClr val="181A1A"/>
                </a:solidFill>
                <a:latin typeface="Arial"/>
                <a:cs typeface="Arial"/>
              </a:rPr>
              <a:t>What</a:t>
            </a:r>
            <a:r>
              <a:rPr lang="en-GB" sz="3600" spc="25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81A1A"/>
                </a:solidFill>
                <a:latin typeface="Arial"/>
                <a:cs typeface="Arial"/>
              </a:rPr>
              <a:t>are</a:t>
            </a:r>
            <a:r>
              <a:rPr lang="en-GB" sz="3600" spc="-2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3600" spc="-264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81A1A"/>
                </a:solidFill>
                <a:latin typeface="Arial"/>
                <a:cs typeface="Arial"/>
              </a:rPr>
              <a:t>safety/quality</a:t>
            </a:r>
            <a:r>
              <a:rPr lang="en-GB" sz="3600" spc="-101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81A1A"/>
                </a:solidFill>
                <a:latin typeface="Arial"/>
                <a:cs typeface="Arial"/>
              </a:rPr>
              <a:t>benefits?</a:t>
            </a:r>
            <a:endParaRPr lang="en-GB" sz="3600" dirty="0">
              <a:latin typeface="Arial"/>
              <a:cs typeface="Arial"/>
            </a:endParaRPr>
          </a:p>
          <a:p>
            <a:pPr marL="1293791" lvl="1" indent="-466980">
              <a:spcBef>
                <a:spcPts val="1398"/>
              </a:spcBef>
              <a:buClr>
                <a:srgbClr val="797B7C"/>
              </a:buClr>
              <a:buChar char="•"/>
              <a:tabLst>
                <a:tab pos="1293791" algn="l"/>
              </a:tabLst>
            </a:pPr>
            <a:r>
              <a:rPr lang="en-GB" sz="3600" spc="-50" dirty="0">
                <a:solidFill>
                  <a:srgbClr val="181A1A"/>
                </a:solidFill>
                <a:latin typeface="Arial"/>
                <a:cs typeface="Arial"/>
              </a:rPr>
              <a:t>How</a:t>
            </a:r>
            <a:r>
              <a:rPr lang="en-GB" sz="3600" spc="3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88" dirty="0">
                <a:solidFill>
                  <a:srgbClr val="050505"/>
                </a:solidFill>
                <a:latin typeface="Arial"/>
                <a:cs typeface="Arial"/>
              </a:rPr>
              <a:t>practical</a:t>
            </a:r>
            <a:r>
              <a:rPr lang="en-GB" sz="3600" spc="-139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050505"/>
                </a:solidFill>
                <a:latin typeface="Arial"/>
                <a:cs typeface="Arial"/>
              </a:rPr>
              <a:t>is</a:t>
            </a:r>
            <a:r>
              <a:rPr lang="en-GB" sz="3600" spc="63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3600" spc="-302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81A1A"/>
                </a:solidFill>
                <a:latin typeface="Arial"/>
                <a:cs typeface="Arial"/>
              </a:rPr>
              <a:t>change?</a:t>
            </a:r>
            <a:endParaRPr lang="en-GB" sz="3600" dirty="0">
              <a:latin typeface="Arial"/>
              <a:cs typeface="Arial"/>
            </a:endParaRPr>
          </a:p>
          <a:p>
            <a:pPr marL="1303387" lvl="1" indent="-460583">
              <a:spcBef>
                <a:spcPts val="1511"/>
              </a:spcBef>
              <a:buChar char="•"/>
              <a:tabLst>
                <a:tab pos="1303387" algn="l"/>
              </a:tabLst>
            </a:pPr>
            <a:r>
              <a:rPr lang="en-GB" sz="3600" spc="-63" dirty="0">
                <a:solidFill>
                  <a:srgbClr val="050505"/>
                </a:solidFill>
                <a:latin typeface="Arial"/>
                <a:cs typeface="Arial"/>
              </a:rPr>
              <a:t>What</a:t>
            </a:r>
            <a:r>
              <a:rPr lang="en-GB" sz="3600" spc="-164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81A1A"/>
                </a:solidFill>
                <a:latin typeface="Arial"/>
                <a:cs typeface="Arial"/>
              </a:rPr>
              <a:t>is</a:t>
            </a:r>
            <a:r>
              <a:rPr lang="en-GB" sz="3600" spc="-88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181A1A"/>
                </a:solidFill>
                <a:latin typeface="Arial"/>
                <a:cs typeface="Arial"/>
              </a:rPr>
              <a:t>the</a:t>
            </a:r>
            <a:r>
              <a:rPr lang="en-GB" sz="3600" spc="-126" dirty="0">
                <a:solidFill>
                  <a:srgbClr val="181A1A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81A1A"/>
                </a:solidFill>
                <a:latin typeface="Arial"/>
                <a:cs typeface="Arial"/>
              </a:rPr>
              <a:t>cost?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604625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AFABD7-4661-08F3-D53E-A28A5DAFF8CF}"/>
              </a:ext>
            </a:extLst>
          </p:cNvPr>
          <p:cNvSpPr txBox="1"/>
          <p:nvPr/>
        </p:nvSpPr>
        <p:spPr>
          <a:xfrm>
            <a:off x="2683669" y="2857500"/>
            <a:ext cx="20345400" cy="203645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684478" marR="7825118">
              <a:lnSpc>
                <a:spcPts val="4231"/>
              </a:lnSpc>
              <a:spcBef>
                <a:spcPts val="1007"/>
              </a:spcBef>
            </a:pPr>
            <a:endParaRPr lang="en-GB" sz="4400" b="1" spc="-227" dirty="0">
              <a:solidFill>
                <a:srgbClr val="0C0E0E"/>
              </a:solidFill>
              <a:latin typeface="Arial"/>
              <a:cs typeface="Arial"/>
            </a:endParaRPr>
          </a:p>
          <a:p>
            <a:pPr marL="684478" marR="7825118">
              <a:lnSpc>
                <a:spcPts val="4231"/>
              </a:lnSpc>
              <a:spcBef>
                <a:spcPts val="1007"/>
              </a:spcBef>
            </a:pPr>
            <a:r>
              <a:rPr lang="en-GB" sz="4400" b="1" spc="-227" dirty="0">
                <a:solidFill>
                  <a:srgbClr val="0C0E0E"/>
                </a:solidFill>
                <a:latin typeface="Arial"/>
                <a:cs typeface="Arial"/>
              </a:rPr>
              <a:t>Human</a:t>
            </a:r>
            <a:r>
              <a:rPr lang="en-GB" sz="4400" b="1" spc="-50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4400" b="1" spc="-302" dirty="0">
                <a:solidFill>
                  <a:srgbClr val="0C0E0E"/>
                </a:solidFill>
                <a:latin typeface="Arial"/>
                <a:cs typeface="Arial"/>
              </a:rPr>
              <a:t>Factors</a:t>
            </a:r>
            <a:r>
              <a:rPr lang="en-GB" sz="4400" b="1" spc="-101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4400" b="1" spc="-139" dirty="0">
                <a:solidFill>
                  <a:srgbClr val="0C0E0E"/>
                </a:solidFill>
                <a:latin typeface="Arial"/>
                <a:cs typeface="Arial"/>
              </a:rPr>
              <a:t>Integration</a:t>
            </a:r>
            <a:r>
              <a:rPr lang="en-GB" sz="4400" b="1" spc="189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4400" b="1" spc="-63" dirty="0">
                <a:solidFill>
                  <a:srgbClr val="0C0E0E"/>
                </a:solidFill>
                <a:latin typeface="Arial"/>
                <a:cs typeface="Arial"/>
              </a:rPr>
              <a:t>in </a:t>
            </a:r>
            <a:r>
              <a:rPr lang="en-GB" sz="4400" b="1" spc="-25" dirty="0">
                <a:solidFill>
                  <a:srgbClr val="0C0E0E"/>
                </a:solidFill>
                <a:latin typeface="Arial"/>
                <a:cs typeface="Arial"/>
              </a:rPr>
              <a:t>Design</a:t>
            </a:r>
            <a:endParaRPr lang="en-GB"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4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02125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4812F6-CDB6-B9EF-07D5-88FB0CA41BC7}"/>
              </a:ext>
            </a:extLst>
          </p:cNvPr>
          <p:cNvSpPr txBox="1"/>
          <p:nvPr/>
        </p:nvSpPr>
        <p:spPr>
          <a:xfrm>
            <a:off x="1007269" y="1409700"/>
            <a:ext cx="1266825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684478"/>
            <a:r>
              <a:rPr lang="en-GB" sz="3600" b="1" dirty="0">
                <a:solidFill>
                  <a:srgbClr val="0C0E0E"/>
                </a:solidFill>
                <a:latin typeface="Arial"/>
                <a:cs typeface="Arial"/>
              </a:rPr>
              <a:t>HFI</a:t>
            </a:r>
            <a:r>
              <a:rPr lang="en-GB" sz="3600" b="1" spc="-126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600" b="1" spc="-25" dirty="0">
                <a:solidFill>
                  <a:srgbClr val="0C0E0E"/>
                </a:solidFill>
                <a:latin typeface="Arial"/>
                <a:cs typeface="Arial"/>
              </a:rPr>
              <a:t>Domains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181550-B88F-602D-AAE1-6FEA10E237EA}"/>
              </a:ext>
            </a:extLst>
          </p:cNvPr>
          <p:cNvSpPr txBox="1"/>
          <p:nvPr/>
        </p:nvSpPr>
        <p:spPr>
          <a:xfrm>
            <a:off x="3826669" y="3162300"/>
            <a:ext cx="16230600" cy="9669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9276" marR="938758" indent="-4798">
              <a:lnSpc>
                <a:spcPts val="2670"/>
              </a:lnSpc>
              <a:spcBef>
                <a:spcPts val="2503"/>
              </a:spcBef>
            </a:pP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The</a:t>
            </a:r>
            <a:r>
              <a:rPr lang="en-GB" sz="3200" spc="-164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HFI</a:t>
            </a:r>
            <a:r>
              <a:rPr lang="en-GB" sz="3200" spc="-264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domains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allow</a:t>
            </a:r>
            <a:r>
              <a:rPr lang="en-GB" sz="3200" spc="76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for</a:t>
            </a:r>
            <a:r>
              <a:rPr lang="en-GB" sz="3200" spc="-176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all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aspects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of</a:t>
            </a:r>
            <a:r>
              <a:rPr lang="en-GB" sz="3200" spc="214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human</a:t>
            </a:r>
            <a:r>
              <a:rPr lang="en-GB" sz="3200" spc="-2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behaviour,</a:t>
            </a:r>
            <a:r>
              <a:rPr lang="en-GB" sz="3200" spc="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capabil</a:t>
            </a: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it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ies</a:t>
            </a:r>
            <a:r>
              <a:rPr lang="en-GB" sz="3200" spc="-201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and</a:t>
            </a:r>
            <a:r>
              <a:rPr lang="en-GB" sz="3200" spc="-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limitations</a:t>
            </a:r>
            <a:r>
              <a:rPr lang="en-GB" sz="3200" spc="63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to</a:t>
            </a:r>
            <a:r>
              <a:rPr lang="en-GB" sz="3200" spc="5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be</a:t>
            </a:r>
            <a:r>
              <a:rPr lang="en-GB" sz="3200" spc="-34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addressed,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from</a:t>
            </a:r>
            <a:r>
              <a:rPr lang="en-GB" sz="3200" spc="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2B2D2D"/>
                </a:solidFill>
                <a:latin typeface="Arial"/>
                <a:cs typeface="Arial"/>
              </a:rPr>
              <a:t>i</a:t>
            </a:r>
            <a:r>
              <a:rPr lang="en-GB" sz="3200" spc="-50" dirty="0">
                <a:solidFill>
                  <a:srgbClr val="0C0E0E"/>
                </a:solidFill>
                <a:latin typeface="Arial"/>
                <a:cs typeface="Arial"/>
              </a:rPr>
              <a:t>nt</a:t>
            </a:r>
            <a:r>
              <a:rPr lang="en-GB" sz="3200" spc="-50" dirty="0">
                <a:solidFill>
                  <a:srgbClr val="2B2D2D"/>
                </a:solidFill>
                <a:latin typeface="Arial"/>
                <a:cs typeface="Arial"/>
              </a:rPr>
              <a:t>eractions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with</a:t>
            </a:r>
            <a:r>
              <a:rPr lang="en-GB" sz="3200" spc="-126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the</a:t>
            </a:r>
            <a:r>
              <a:rPr lang="en-GB" sz="3200" spc="-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physical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environment</a:t>
            </a:r>
            <a:r>
              <a:rPr lang="en-GB" sz="3200" spc="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to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understand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ing</a:t>
            </a:r>
            <a:r>
              <a:rPr lang="en-GB" sz="3200" spc="126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cultural</a:t>
            </a: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d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ifferences</a:t>
            </a:r>
            <a:r>
              <a:rPr lang="en-GB" sz="3200" spc="-201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in</a:t>
            </a:r>
            <a:r>
              <a:rPr lang="en-GB" sz="3200" spc="264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groups.</a:t>
            </a:r>
            <a:endParaRPr lang="en-GB" sz="3200" dirty="0">
              <a:latin typeface="Arial"/>
              <a:cs typeface="Arial"/>
            </a:endParaRPr>
          </a:p>
          <a:p>
            <a:pPr>
              <a:spcBef>
                <a:spcPts val="50"/>
              </a:spcBef>
            </a:pPr>
            <a:endParaRPr lang="en-GB" sz="3200" dirty="0">
              <a:latin typeface="Arial"/>
              <a:cs typeface="Arial"/>
            </a:endParaRPr>
          </a:p>
          <a:p>
            <a:pPr marL="1161051">
              <a:lnSpc>
                <a:spcPts val="2770"/>
              </a:lnSpc>
            </a:pP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Manpower</a:t>
            </a:r>
            <a:endParaRPr lang="en-GB" sz="3200" dirty="0">
              <a:latin typeface="Arial"/>
              <a:cs typeface="Arial"/>
            </a:endParaRPr>
          </a:p>
          <a:p>
            <a:pPr marL="2047037" indent="-478175">
              <a:lnSpc>
                <a:spcPts val="2770"/>
              </a:lnSpc>
              <a:buChar char="•"/>
              <a:tabLst>
                <a:tab pos="2047037" algn="l"/>
              </a:tabLst>
            </a:pP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Staffing</a:t>
            </a:r>
            <a:r>
              <a:rPr lang="en-GB" sz="3200" spc="-88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levels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,</a:t>
            </a:r>
            <a:r>
              <a:rPr lang="en-GB" sz="3200" spc="63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work</a:t>
            </a:r>
            <a:r>
              <a:rPr lang="en-GB" sz="3200" spc="-13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allocation</a:t>
            </a:r>
            <a:r>
              <a:rPr lang="en-GB" sz="3200" spc="-25" dirty="0">
                <a:solidFill>
                  <a:srgbClr val="44494B"/>
                </a:solidFill>
                <a:latin typeface="Arial"/>
                <a:cs typeface="Arial"/>
              </a:rPr>
              <a:t>.</a:t>
            </a:r>
            <a:endParaRPr lang="en-GB" sz="3200" dirty="0">
              <a:latin typeface="Arial"/>
              <a:cs typeface="Arial"/>
            </a:endParaRPr>
          </a:p>
          <a:p>
            <a:pPr marL="1161051">
              <a:lnSpc>
                <a:spcPts val="2707"/>
              </a:lnSpc>
              <a:spcBef>
                <a:spcPts val="881"/>
              </a:spcBef>
            </a:pP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Personnel</a:t>
            </a:r>
            <a:endParaRPr lang="en-GB" sz="3200" dirty="0">
              <a:latin typeface="Arial"/>
              <a:cs typeface="Arial"/>
            </a:endParaRPr>
          </a:p>
          <a:p>
            <a:pPr marL="2045438" indent="-476576">
              <a:lnSpc>
                <a:spcPts val="2707"/>
              </a:lnSpc>
              <a:buClr>
                <a:srgbClr val="2B2D2D"/>
              </a:buClr>
              <a:buChar char="•"/>
              <a:tabLst>
                <a:tab pos="2045438" algn="l"/>
              </a:tabLst>
            </a:pP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Cognitive</a:t>
            </a:r>
            <a:r>
              <a:rPr lang="en-GB" sz="3200" spc="25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and</a:t>
            </a: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phys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ica</a:t>
            </a: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l</a:t>
            </a:r>
            <a:r>
              <a:rPr lang="en-GB" sz="3200" spc="-126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attributes.</a:t>
            </a:r>
            <a:endParaRPr lang="en-GB" sz="3200" dirty="0">
              <a:latin typeface="Arial"/>
              <a:cs typeface="Arial"/>
            </a:endParaRPr>
          </a:p>
          <a:p>
            <a:pPr marL="1146660">
              <a:lnSpc>
                <a:spcPts val="2770"/>
              </a:lnSpc>
              <a:spcBef>
                <a:spcPts val="894"/>
              </a:spcBef>
            </a:pP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Train</a:t>
            </a:r>
            <a:r>
              <a:rPr lang="en-GB" sz="3200" spc="-25" dirty="0">
                <a:solidFill>
                  <a:srgbClr val="44494B"/>
                </a:solidFill>
                <a:latin typeface="Arial"/>
                <a:cs typeface="Arial"/>
              </a:rPr>
              <a:t>i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ng</a:t>
            </a:r>
            <a:endParaRPr lang="en-GB" sz="3200" dirty="0">
              <a:latin typeface="Arial"/>
              <a:cs typeface="Arial"/>
            </a:endParaRPr>
          </a:p>
          <a:p>
            <a:pPr marL="2039041" indent="-470179">
              <a:lnSpc>
                <a:spcPts val="2770"/>
              </a:lnSpc>
              <a:buChar char="•"/>
              <a:tabLst>
                <a:tab pos="2039041" algn="l"/>
              </a:tabLst>
            </a:pPr>
            <a:r>
              <a:rPr lang="en-GB" sz="3200" spc="-63" dirty="0">
                <a:solidFill>
                  <a:srgbClr val="0C0E0E"/>
                </a:solidFill>
                <a:latin typeface="Arial"/>
                <a:cs typeface="Arial"/>
              </a:rPr>
              <a:t>Tra</a:t>
            </a:r>
            <a:r>
              <a:rPr lang="en-GB" sz="3200" spc="-63" dirty="0">
                <a:solidFill>
                  <a:srgbClr val="2B2D2D"/>
                </a:solidFill>
                <a:latin typeface="Arial"/>
                <a:cs typeface="Arial"/>
              </a:rPr>
              <a:t>ining</a:t>
            </a:r>
            <a:r>
              <a:rPr lang="en-GB" sz="3200" spc="-13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requirements.</a:t>
            </a:r>
            <a:endParaRPr lang="en-GB" sz="3200" dirty="0">
              <a:latin typeface="Arial"/>
              <a:cs typeface="Arial"/>
            </a:endParaRPr>
          </a:p>
          <a:p>
            <a:pPr marL="1159454">
              <a:lnSpc>
                <a:spcPts val="2770"/>
              </a:lnSpc>
              <a:spcBef>
                <a:spcPts val="756"/>
              </a:spcBef>
            </a:pP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Human</a:t>
            </a:r>
            <a:r>
              <a:rPr lang="en-GB" sz="3200" spc="-1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Factors</a:t>
            </a:r>
            <a:r>
              <a:rPr lang="en-GB" sz="3200" spc="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Engineering</a:t>
            </a:r>
            <a:endParaRPr lang="en-GB" sz="3200" dirty="0">
              <a:latin typeface="Arial"/>
              <a:cs typeface="Arial"/>
            </a:endParaRPr>
          </a:p>
          <a:p>
            <a:pPr marL="2032644" indent="-463782">
              <a:lnSpc>
                <a:spcPts val="2770"/>
              </a:lnSpc>
              <a:buClr>
                <a:srgbClr val="6B6E6E"/>
              </a:buClr>
              <a:buChar char="•"/>
              <a:tabLst>
                <a:tab pos="2032644" algn="l"/>
              </a:tabLst>
            </a:pP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Interface</a:t>
            </a:r>
            <a:r>
              <a:rPr lang="en-GB" sz="3200" dirty="0">
                <a:solidFill>
                  <a:srgbClr val="2B2D2D"/>
                </a:solidFill>
                <a:latin typeface="Arial"/>
                <a:cs typeface="Arial"/>
              </a:rPr>
              <a:t>s,</a:t>
            </a:r>
            <a:r>
              <a:rPr lang="en-GB" sz="3200" spc="113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workstations,</a:t>
            </a:r>
            <a:r>
              <a:rPr lang="en-GB" sz="3200" spc="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function</a:t>
            </a:r>
            <a:r>
              <a:rPr lang="en-GB" sz="3200" spc="-1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alloca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tio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n.</a:t>
            </a:r>
            <a:endParaRPr lang="en-GB" sz="3200" dirty="0">
              <a:latin typeface="Arial"/>
              <a:cs typeface="Arial"/>
            </a:endParaRPr>
          </a:p>
          <a:p>
            <a:pPr marL="1170649" indent="-463782">
              <a:lnSpc>
                <a:spcPts val="2770"/>
              </a:lnSpc>
              <a:spcBef>
                <a:spcPts val="881"/>
              </a:spcBef>
              <a:buClr>
                <a:srgbClr val="808283"/>
              </a:buClr>
              <a:buChar char="•"/>
              <a:tabLst>
                <a:tab pos="1170649" algn="l"/>
              </a:tabLst>
            </a:pP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System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Safety</a:t>
            </a:r>
            <a:endParaRPr lang="en-GB" sz="3200" dirty="0">
              <a:latin typeface="Arial"/>
              <a:cs typeface="Arial"/>
            </a:endParaRPr>
          </a:p>
          <a:p>
            <a:pPr marL="2053434" lvl="1" indent="-484572">
              <a:lnSpc>
                <a:spcPts val="2770"/>
              </a:lnSpc>
              <a:buClr>
                <a:srgbClr val="0C0E0E"/>
              </a:buClr>
              <a:buChar char="•"/>
              <a:tabLst>
                <a:tab pos="2053434" algn="l"/>
              </a:tabLst>
            </a:pP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Minimise</a:t>
            </a:r>
            <a:r>
              <a:rPr lang="en-GB" sz="3200" spc="-13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safety</a:t>
            </a:r>
            <a:r>
              <a:rPr lang="en-GB" sz="3200" spc="-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r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isks</a:t>
            </a:r>
            <a:r>
              <a:rPr lang="en-GB" sz="3200" spc="-277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of</a:t>
            </a:r>
            <a:r>
              <a:rPr lang="en-GB" sz="3200" spc="76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system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0C0E0E"/>
                </a:solidFill>
                <a:latin typeface="Arial"/>
                <a:cs typeface="Arial"/>
              </a:rPr>
              <a:t>be</a:t>
            </a:r>
            <a:r>
              <a:rPr lang="en-GB" sz="3200" spc="-50" dirty="0">
                <a:solidFill>
                  <a:srgbClr val="2B2D2D"/>
                </a:solidFill>
                <a:latin typeface="Arial"/>
                <a:cs typeface="Arial"/>
              </a:rPr>
              <a:t>i</a:t>
            </a:r>
            <a:r>
              <a:rPr lang="en-GB" sz="3200" spc="-50" dirty="0">
                <a:solidFill>
                  <a:srgbClr val="0C0E0E"/>
                </a:solidFill>
                <a:latin typeface="Arial"/>
                <a:cs typeface="Arial"/>
              </a:rPr>
              <a:t>ng</a:t>
            </a:r>
            <a:r>
              <a:rPr lang="en-GB" sz="3200" spc="88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operated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6B6E6E"/>
                </a:solidFill>
                <a:latin typeface="Arial"/>
                <a:cs typeface="Arial"/>
              </a:rPr>
              <a:t>i</a:t>
            </a:r>
            <a:r>
              <a:rPr lang="en-GB" sz="3200" dirty="0">
                <a:solidFill>
                  <a:srgbClr val="2B2D2D"/>
                </a:solidFill>
                <a:latin typeface="Arial"/>
                <a:cs typeface="Arial"/>
              </a:rPr>
              <a:t>n</a:t>
            </a:r>
            <a:r>
              <a:rPr lang="en-GB" sz="3200" spc="-139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normal</a:t>
            </a: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or</a:t>
            </a:r>
            <a:r>
              <a:rPr lang="en-GB" sz="3200" spc="50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abnormal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manner.</a:t>
            </a:r>
            <a:endParaRPr lang="en-GB" sz="3200" dirty="0">
              <a:latin typeface="Arial"/>
              <a:cs typeface="Arial"/>
            </a:endParaRPr>
          </a:p>
          <a:p>
            <a:pPr marL="1159454">
              <a:lnSpc>
                <a:spcPts val="2707"/>
              </a:lnSpc>
              <a:spcBef>
                <a:spcPts val="768"/>
              </a:spcBef>
            </a:pPr>
            <a:r>
              <a:rPr lang="en-GB" sz="3200" spc="-50" dirty="0">
                <a:solidFill>
                  <a:srgbClr val="0C0E0E"/>
                </a:solidFill>
                <a:latin typeface="Arial"/>
                <a:cs typeface="Arial"/>
              </a:rPr>
              <a:t>Health</a:t>
            </a:r>
            <a:r>
              <a:rPr lang="en-GB" sz="3200" spc="-88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Hazards</a:t>
            </a:r>
            <a:endParaRPr lang="en-GB" sz="3200" dirty="0">
              <a:latin typeface="Arial"/>
              <a:cs typeface="Arial"/>
            </a:endParaRPr>
          </a:p>
          <a:p>
            <a:pPr marL="2043838" lvl="1" indent="-474977">
              <a:lnSpc>
                <a:spcPts val="2707"/>
              </a:lnSpc>
              <a:buClr>
                <a:srgbClr val="44494B"/>
              </a:buClr>
              <a:buChar char="•"/>
              <a:tabLst>
                <a:tab pos="2043838" algn="l"/>
              </a:tabLst>
            </a:pP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Vibration,</a:t>
            </a:r>
            <a:r>
              <a:rPr lang="en-GB" sz="3200" spc="113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fumes,</a:t>
            </a:r>
            <a:r>
              <a:rPr lang="en-GB" sz="3200" spc="-1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radiation,</a:t>
            </a:r>
            <a:r>
              <a:rPr lang="en-GB" sz="3200" spc="-88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noise,</a:t>
            </a: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0C0E0E"/>
                </a:solidFill>
                <a:latin typeface="Arial"/>
                <a:cs typeface="Arial"/>
              </a:rPr>
              <a:t>shock,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etc.</a:t>
            </a:r>
            <a:endParaRPr lang="en-GB" sz="3200" dirty="0">
              <a:latin typeface="Arial"/>
              <a:cs typeface="Arial"/>
            </a:endParaRPr>
          </a:p>
          <a:p>
            <a:pPr marL="1170649" indent="-463782">
              <a:lnSpc>
                <a:spcPts val="2707"/>
              </a:lnSpc>
              <a:spcBef>
                <a:spcPts val="881"/>
              </a:spcBef>
              <a:buClr>
                <a:srgbClr val="6B6E6E"/>
              </a:buClr>
              <a:buChar char="•"/>
              <a:tabLst>
                <a:tab pos="1170649" algn="l"/>
              </a:tabLst>
            </a:pP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Social</a:t>
            </a:r>
            <a:r>
              <a:rPr lang="en-GB" sz="3200" spc="-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&amp;</a:t>
            </a:r>
            <a:r>
              <a:rPr lang="en-GB" sz="3200" spc="214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Organisational</a:t>
            </a:r>
            <a:endParaRPr lang="en-GB" sz="3200" dirty="0">
              <a:latin typeface="Arial"/>
              <a:cs typeface="Arial"/>
            </a:endParaRPr>
          </a:p>
          <a:p>
            <a:pPr marL="2032644" lvl="1" indent="-463782">
              <a:lnSpc>
                <a:spcPts val="2707"/>
              </a:lnSpc>
              <a:buClr>
                <a:srgbClr val="6B6E6E"/>
              </a:buClr>
              <a:buChar char="•"/>
              <a:tabLst>
                <a:tab pos="2032644" algn="l"/>
              </a:tabLst>
            </a:pP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Inte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r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operability,</a:t>
            </a:r>
            <a:r>
              <a:rPr lang="en-GB" sz="3200" spc="76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situational</a:t>
            </a:r>
            <a:r>
              <a:rPr lang="en-GB" sz="3200" spc="25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1C1D1D"/>
                </a:solidFill>
                <a:latin typeface="Arial"/>
                <a:cs typeface="Arial"/>
              </a:rPr>
              <a:t>awareness,</a:t>
            </a:r>
            <a:r>
              <a:rPr lang="en-GB" sz="3200" spc="15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informat</a:t>
            </a:r>
            <a:r>
              <a:rPr lang="en-GB" sz="3200" spc="-25" dirty="0">
                <a:solidFill>
                  <a:srgbClr val="2B2D2D"/>
                </a:solidFill>
                <a:latin typeface="Arial"/>
                <a:cs typeface="Arial"/>
              </a:rPr>
              <a:t>ion</a:t>
            </a:r>
            <a:r>
              <a:rPr lang="en-GB" sz="3200" spc="13" dirty="0">
                <a:solidFill>
                  <a:srgbClr val="2B2D2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communication.</a:t>
            </a:r>
            <a:endParaRPr lang="en-GB"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3600" dirty="0">
              <a:latin typeface="Arial"/>
              <a:cs typeface="Arial"/>
            </a:endParaRPr>
          </a:p>
          <a:p>
            <a:pPr marL="681279" marR="1276200" indent="9595">
              <a:lnSpc>
                <a:spcPts val="2796"/>
              </a:lnSpc>
              <a:spcBef>
                <a:spcPts val="1776"/>
              </a:spcBef>
            </a:pP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An</a:t>
            </a:r>
            <a:r>
              <a:rPr lang="en-GB" sz="3200" spc="-23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Early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Human</a:t>
            </a:r>
            <a:r>
              <a:rPr lang="en-GB" sz="3200" spc="-15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Factors</a:t>
            </a:r>
            <a:r>
              <a:rPr lang="en-GB" sz="3200" spc="-88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126" dirty="0">
                <a:solidFill>
                  <a:srgbClr val="1C1D1D"/>
                </a:solidFill>
                <a:latin typeface="Arial"/>
                <a:cs typeface="Arial"/>
              </a:rPr>
              <a:t>Assessment</a:t>
            </a:r>
            <a:r>
              <a:rPr lang="en-GB" sz="3200" spc="5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provides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a</a:t>
            </a:r>
            <a:r>
              <a:rPr lang="en-GB" sz="3200" spc="-176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high-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level</a:t>
            </a:r>
            <a:r>
              <a:rPr lang="en-GB" sz="3200" spc="-88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analysis</a:t>
            </a:r>
            <a:r>
              <a:rPr lang="en-GB" sz="3200" spc="-15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of</a:t>
            </a:r>
            <a:r>
              <a:rPr lang="en-GB" sz="3200" spc="302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the</a:t>
            </a:r>
            <a:r>
              <a:rPr lang="en-GB" sz="3200" spc="-23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pro</a:t>
            </a:r>
            <a:r>
              <a:rPr lang="en-GB" sz="3200" dirty="0">
                <a:solidFill>
                  <a:srgbClr val="44494B"/>
                </a:solidFill>
                <a:latin typeface="Arial"/>
                <a:cs typeface="Arial"/>
              </a:rPr>
              <a:t>j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ect</a:t>
            </a:r>
            <a:r>
              <a:rPr lang="en-GB" sz="3200" spc="-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against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C1D1D"/>
                </a:solidFill>
                <a:latin typeface="Arial"/>
                <a:cs typeface="Arial"/>
              </a:rPr>
              <a:t>each</a:t>
            </a:r>
            <a:r>
              <a:rPr lang="en-GB" sz="3200" spc="-189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of</a:t>
            </a:r>
            <a:r>
              <a:rPr lang="en-GB" sz="3200" spc="277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C1D1D"/>
                </a:solidFill>
                <a:latin typeface="Arial"/>
                <a:cs typeface="Arial"/>
              </a:rPr>
              <a:t>the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domains,</a:t>
            </a:r>
            <a:r>
              <a:rPr lang="en-GB" sz="3200" spc="79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to</a:t>
            </a:r>
            <a:r>
              <a:rPr lang="en-GB" sz="3200" spc="15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0C0E0E"/>
                </a:solidFill>
                <a:latin typeface="Arial"/>
                <a:cs typeface="Arial"/>
              </a:rPr>
              <a:t>support</a:t>
            </a:r>
            <a:r>
              <a:rPr lang="en-GB" sz="3200" spc="25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the</a:t>
            </a:r>
            <a:r>
              <a:rPr lang="en-GB" sz="3200" spc="-302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C1D1D"/>
                </a:solidFill>
                <a:latin typeface="Arial"/>
                <a:cs typeface="Arial"/>
              </a:rPr>
              <a:t>development</a:t>
            </a:r>
            <a:r>
              <a:rPr lang="en-GB" sz="3200" spc="10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of</a:t>
            </a:r>
            <a:r>
              <a:rPr lang="en-GB" sz="3200" spc="-151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C1D1D"/>
                </a:solidFill>
                <a:latin typeface="Arial"/>
                <a:cs typeface="Arial"/>
              </a:rPr>
              <a:t>a</a:t>
            </a:r>
            <a:r>
              <a:rPr lang="en-GB" sz="3200" spc="-113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0C0E0E"/>
                </a:solidFill>
                <a:latin typeface="Arial"/>
                <a:cs typeface="Arial"/>
              </a:rPr>
              <a:t>H</a:t>
            </a:r>
            <a:r>
              <a:rPr lang="en-GB" sz="3200" spc="-101" dirty="0">
                <a:solidFill>
                  <a:srgbClr val="2B2D2D"/>
                </a:solidFill>
                <a:latin typeface="Arial"/>
                <a:cs typeface="Arial"/>
              </a:rPr>
              <a:t>uman </a:t>
            </a:r>
            <a:r>
              <a:rPr lang="en-GB" sz="3200" spc="-88" dirty="0">
                <a:solidFill>
                  <a:srgbClr val="1C1D1D"/>
                </a:solidFill>
                <a:latin typeface="Arial"/>
                <a:cs typeface="Arial"/>
              </a:rPr>
              <a:t>Factors</a:t>
            </a:r>
            <a:r>
              <a:rPr lang="en-GB" sz="3200" spc="-340" dirty="0">
                <a:solidFill>
                  <a:srgbClr val="1C1D1D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Int</a:t>
            </a:r>
            <a:r>
              <a:rPr lang="en-GB" sz="3200" dirty="0">
                <a:solidFill>
                  <a:srgbClr val="2B2D2D"/>
                </a:solidFill>
                <a:latin typeface="Arial"/>
                <a:cs typeface="Arial"/>
              </a:rPr>
              <a:t>e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gr</a:t>
            </a:r>
            <a:r>
              <a:rPr lang="en-GB" sz="3200" dirty="0">
                <a:solidFill>
                  <a:srgbClr val="2B2D2D"/>
                </a:solidFill>
                <a:latin typeface="Arial"/>
                <a:cs typeface="Arial"/>
              </a:rPr>
              <a:t>at</a:t>
            </a:r>
            <a:r>
              <a:rPr lang="en-GB" sz="3200" dirty="0">
                <a:solidFill>
                  <a:srgbClr val="0C0E0E"/>
                </a:solidFill>
                <a:latin typeface="Arial"/>
                <a:cs typeface="Arial"/>
              </a:rPr>
              <a:t>ion</a:t>
            </a:r>
            <a:r>
              <a:rPr lang="en-GB" sz="3200" spc="-214" dirty="0">
                <a:solidFill>
                  <a:srgbClr val="0C0E0E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C1D1D"/>
                </a:solidFill>
                <a:latin typeface="Arial"/>
                <a:cs typeface="Arial"/>
              </a:rPr>
              <a:t>Plan</a:t>
            </a:r>
            <a:r>
              <a:rPr lang="en-GB" sz="3200" spc="-25" dirty="0">
                <a:solidFill>
                  <a:srgbClr val="44494B"/>
                </a:solidFill>
                <a:latin typeface="Arial"/>
                <a:cs typeface="Arial"/>
              </a:rPr>
              <a:t>.</a:t>
            </a:r>
            <a:endParaRPr lang="en-GB"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730784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26BD421-5A4A-3EE6-7E37-E5E9E8885696}"/>
              </a:ext>
            </a:extLst>
          </p:cNvPr>
          <p:cNvSpPr txBox="1"/>
          <p:nvPr/>
        </p:nvSpPr>
        <p:spPr>
          <a:xfrm>
            <a:off x="778669" y="723900"/>
            <a:ext cx="6934200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71966">
              <a:spcBef>
                <a:spcPts val="252"/>
              </a:spcBef>
            </a:pPr>
            <a:r>
              <a:rPr lang="en-GB" sz="4000" spc="-151" dirty="0">
                <a:solidFill>
                  <a:srgbClr val="111313"/>
                </a:solidFill>
                <a:latin typeface="Arial"/>
                <a:cs typeface="Arial"/>
              </a:rPr>
              <a:t>Human</a:t>
            </a:r>
            <a:r>
              <a:rPr lang="en-GB" sz="4000" spc="-2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000" spc="-164" dirty="0">
                <a:solidFill>
                  <a:srgbClr val="111313"/>
                </a:solidFill>
                <a:latin typeface="Arial"/>
                <a:cs typeface="Arial"/>
              </a:rPr>
              <a:t>Centred</a:t>
            </a:r>
            <a:r>
              <a:rPr lang="en-GB" sz="4000" spc="-5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000" spc="-25" dirty="0">
                <a:solidFill>
                  <a:srgbClr val="111313"/>
                </a:solidFill>
                <a:latin typeface="Arial"/>
                <a:cs typeface="Arial"/>
              </a:rPr>
              <a:t>Design</a:t>
            </a:r>
            <a:endParaRPr lang="en-GB" sz="40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112B2E-FF42-11AC-4446-D3625FE986AE}"/>
              </a:ext>
            </a:extLst>
          </p:cNvPr>
          <p:cNvSpPr txBox="1"/>
          <p:nvPr/>
        </p:nvSpPr>
        <p:spPr>
          <a:xfrm>
            <a:off x="1997869" y="3009900"/>
            <a:ext cx="126682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3425"/>
              </a:spcBef>
            </a:pPr>
            <a:r>
              <a:rPr lang="en-GB" sz="2800" spc="-63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2800" spc="-227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111313"/>
                </a:solidFill>
                <a:latin typeface="Arial"/>
                <a:cs typeface="Arial"/>
              </a:rPr>
              <a:t>Human</a:t>
            </a:r>
            <a:r>
              <a:rPr lang="en-GB" sz="28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111313"/>
                </a:solidFill>
                <a:latin typeface="Arial"/>
                <a:cs typeface="Arial"/>
              </a:rPr>
              <a:t>Centred</a:t>
            </a:r>
            <a:r>
              <a:rPr lang="en-GB" sz="28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101" dirty="0">
                <a:solidFill>
                  <a:srgbClr val="111313"/>
                </a:solidFill>
                <a:latin typeface="Arial"/>
                <a:cs typeface="Arial"/>
              </a:rPr>
              <a:t>Design</a:t>
            </a:r>
            <a:r>
              <a:rPr lang="en-GB" sz="2800" spc="-5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113" dirty="0">
                <a:solidFill>
                  <a:srgbClr val="111313"/>
                </a:solidFill>
                <a:latin typeface="Arial"/>
                <a:cs typeface="Arial"/>
              </a:rPr>
              <a:t>process</a:t>
            </a:r>
            <a:r>
              <a:rPr lang="en-GB" sz="280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11313"/>
                </a:solidFill>
                <a:latin typeface="Arial"/>
                <a:cs typeface="Arial"/>
              </a:rPr>
              <a:t>within</a:t>
            </a:r>
            <a:r>
              <a:rPr lang="en-GB" sz="2800" spc="-6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2800" spc="-21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63" dirty="0">
                <a:solidFill>
                  <a:srgbClr val="111313"/>
                </a:solidFill>
                <a:latin typeface="Arial"/>
                <a:cs typeface="Arial"/>
              </a:rPr>
              <a:t>broader</a:t>
            </a:r>
            <a:r>
              <a:rPr lang="en-GB" sz="2800" spc="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76" dirty="0">
                <a:solidFill>
                  <a:srgbClr val="111313"/>
                </a:solidFill>
                <a:latin typeface="Arial"/>
                <a:cs typeface="Arial"/>
              </a:rPr>
              <a:t>product/process</a:t>
            </a:r>
            <a:r>
              <a:rPr lang="en-GB" sz="2800" spc="-287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2800" spc="-25" dirty="0">
                <a:solidFill>
                  <a:srgbClr val="111313"/>
                </a:solidFill>
                <a:latin typeface="Arial"/>
                <a:cs typeface="Arial"/>
              </a:rPr>
              <a:t>lifecycle</a:t>
            </a:r>
            <a:endParaRPr lang="en-GB" sz="2800" dirty="0">
              <a:latin typeface="Arial"/>
              <a:cs typeface="Arial"/>
            </a:endParaRPr>
          </a:p>
        </p:txBody>
      </p:sp>
      <p:pic>
        <p:nvPicPr>
          <p:cNvPr id="9" name="Picture 8" descr="A diagram of a design process&#10;&#10;Description automatically generated">
            <a:extLst>
              <a:ext uri="{FF2B5EF4-FFF2-40B4-BE49-F238E27FC236}">
                <a16:creationId xmlns:a16="http://schemas.microsoft.com/office/drawing/2014/main" id="{78CF7021-9E96-F96B-65BF-51FC3C4471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269" y="3848100"/>
            <a:ext cx="18514189" cy="10207236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4D941E7-7FAB-F4E7-F370-12D25CD67DCE}"/>
              </a:ext>
            </a:extLst>
          </p:cNvPr>
          <p:cNvSpPr/>
          <p:nvPr/>
        </p:nvSpPr>
        <p:spPr>
          <a:xfrm>
            <a:off x="16323469" y="5753100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KM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8D6BA1A-72B3-AAE9-1890-533CF9BEBC5D}"/>
              </a:ext>
            </a:extLst>
          </p:cNvPr>
          <p:cNvSpPr/>
          <p:nvPr/>
        </p:nvSpPr>
        <p:spPr>
          <a:xfrm>
            <a:off x="16323469" y="9182100"/>
            <a:ext cx="28194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Decommissioning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070D9A4-8E42-6D0C-67FB-BED7175ED152}"/>
              </a:ext>
            </a:extLst>
          </p:cNvPr>
          <p:cNvSpPr/>
          <p:nvPr/>
        </p:nvSpPr>
        <p:spPr>
          <a:xfrm>
            <a:off x="14113669" y="8189718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 Service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0F6736D-8A32-8420-D2A0-443DBDF4481F}"/>
              </a:ext>
            </a:extLst>
          </p:cNvPr>
          <p:cNvSpPr/>
          <p:nvPr/>
        </p:nvSpPr>
        <p:spPr>
          <a:xfrm>
            <a:off x="12169363" y="7197336"/>
            <a:ext cx="2362200" cy="67740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Acceptance testing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9BB5BE2-5FA6-D6A4-7598-08FAD2833065}"/>
              </a:ext>
            </a:extLst>
          </p:cNvPr>
          <p:cNvSpPr/>
          <p:nvPr/>
        </p:nvSpPr>
        <p:spPr>
          <a:xfrm>
            <a:off x="9008270" y="8799318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T&amp;E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889BD90-7323-7CE0-2715-61CF25901B1D}"/>
              </a:ext>
            </a:extLst>
          </p:cNvPr>
          <p:cNvSpPr/>
          <p:nvPr/>
        </p:nvSpPr>
        <p:spPr>
          <a:xfrm>
            <a:off x="9043989" y="7197336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Design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46A521B-9025-F01D-D5F7-0AE83EB4D941}"/>
              </a:ext>
            </a:extLst>
          </p:cNvPr>
          <p:cNvSpPr/>
          <p:nvPr/>
        </p:nvSpPr>
        <p:spPr>
          <a:xfrm>
            <a:off x="7712869" y="6204954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Requirements Capture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EEC866D-A29D-A5B3-70AB-9BA74E635567}"/>
              </a:ext>
            </a:extLst>
          </p:cNvPr>
          <p:cNvSpPr/>
          <p:nvPr/>
        </p:nvSpPr>
        <p:spPr>
          <a:xfrm>
            <a:off x="6510338" y="5212572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Planning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93C5E17-58E5-F3D5-94E8-D5CD94F3BE7E}"/>
              </a:ext>
            </a:extLst>
          </p:cNvPr>
          <p:cNvSpPr/>
          <p:nvPr/>
        </p:nvSpPr>
        <p:spPr>
          <a:xfrm>
            <a:off x="5367338" y="4220190"/>
            <a:ext cx="2362200" cy="609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Framing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5C318CE-0730-D4F7-5937-5A8783355788}"/>
              </a:ext>
            </a:extLst>
          </p:cNvPr>
          <p:cNvSpPr/>
          <p:nvPr/>
        </p:nvSpPr>
        <p:spPr>
          <a:xfrm rot="10800000">
            <a:off x="4281488" y="5969490"/>
            <a:ext cx="3094262" cy="1080528"/>
          </a:xfrm>
          <a:prstGeom prst="righ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263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FAD478-CD13-56F4-77F2-C7979A1A65E9}"/>
              </a:ext>
            </a:extLst>
          </p:cNvPr>
          <p:cNvSpPr txBox="1"/>
          <p:nvPr/>
        </p:nvSpPr>
        <p:spPr>
          <a:xfrm>
            <a:off x="1616869" y="1562101"/>
            <a:ext cx="17385506" cy="10338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7291">
              <a:spcBef>
                <a:spcPts val="1030"/>
              </a:spcBef>
            </a:pPr>
            <a:r>
              <a:rPr lang="en-GB" sz="4800" spc="-126" dirty="0">
                <a:solidFill>
                  <a:srgbClr val="111313"/>
                </a:solidFill>
                <a:latin typeface="Arial"/>
                <a:cs typeface="Arial"/>
              </a:rPr>
              <a:t>Testing</a:t>
            </a:r>
            <a:r>
              <a:rPr lang="en-GB" sz="48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800" dirty="0">
                <a:solidFill>
                  <a:srgbClr val="111313"/>
                </a:solidFill>
                <a:latin typeface="Arial"/>
                <a:cs typeface="Arial"/>
              </a:rPr>
              <a:t>&amp;</a:t>
            </a:r>
            <a:r>
              <a:rPr lang="en-GB" sz="4800" spc="-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4800" spc="-25" dirty="0">
                <a:solidFill>
                  <a:srgbClr val="111313"/>
                </a:solidFill>
                <a:latin typeface="Arial"/>
                <a:cs typeface="Arial"/>
              </a:rPr>
              <a:t>Evaluation</a:t>
            </a:r>
            <a:endParaRPr lang="en-GB" sz="4800" dirty="0">
              <a:latin typeface="Arial"/>
              <a:cs typeface="Arial"/>
            </a:endParaRPr>
          </a:p>
          <a:p>
            <a:pPr marL="671684">
              <a:spcBef>
                <a:spcPts val="3664"/>
              </a:spcBef>
            </a:pP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Purpose</a:t>
            </a:r>
            <a:endParaRPr lang="en-GB" sz="3200" dirty="0">
              <a:latin typeface="Arial"/>
              <a:cs typeface="Arial"/>
            </a:endParaRPr>
          </a:p>
          <a:p>
            <a:pPr marL="1135466" indent="-439793">
              <a:spcBef>
                <a:spcPts val="428"/>
              </a:spcBef>
              <a:buClr>
                <a:srgbClr val="979797"/>
              </a:buClr>
              <a:buChar char="•"/>
              <a:tabLst>
                <a:tab pos="1135466" algn="l"/>
              </a:tabLst>
            </a:pP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To</a:t>
            </a: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check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 compliance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32626"/>
                </a:solidFill>
                <a:latin typeface="Arial"/>
                <a:cs typeface="Arial"/>
              </a:rPr>
              <a:t>with</a:t>
            </a:r>
            <a:r>
              <a:rPr lang="en-GB" sz="3200" spc="-201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design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232626"/>
                </a:solidFill>
                <a:latin typeface="Arial"/>
                <a:cs typeface="Arial"/>
              </a:rPr>
              <a:t>standards</a:t>
            </a:r>
            <a:r>
              <a:rPr lang="en-GB" sz="3200" spc="63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or</a:t>
            </a:r>
            <a:r>
              <a:rPr lang="en-GB" sz="3200" spc="-21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requirements</a:t>
            </a:r>
            <a:endParaRPr lang="en-GB" sz="3200" dirty="0">
              <a:latin typeface="Arial"/>
              <a:cs typeface="Arial"/>
            </a:endParaRPr>
          </a:p>
          <a:p>
            <a:pPr marL="1127469" indent="-446190">
              <a:spcBef>
                <a:spcPts val="793"/>
              </a:spcBef>
              <a:buClr>
                <a:srgbClr val="797C7C"/>
              </a:buClr>
              <a:buChar char="•"/>
              <a:tabLst>
                <a:tab pos="1127469" algn="l"/>
              </a:tabLst>
            </a:pP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Is</a:t>
            </a:r>
            <a:r>
              <a:rPr lang="en-GB" sz="3200" spc="31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3200" spc="-1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system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intuitive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and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 does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32626"/>
                </a:solidFill>
                <a:latin typeface="Arial"/>
                <a:cs typeface="Arial"/>
              </a:rPr>
              <a:t>it</a:t>
            </a:r>
            <a:r>
              <a:rPr lang="en-GB" sz="3200" spc="252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behave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232626"/>
                </a:solidFill>
                <a:latin typeface="Arial"/>
                <a:cs typeface="Arial"/>
              </a:rPr>
              <a:t>as</a:t>
            </a:r>
            <a:r>
              <a:rPr lang="en-GB" sz="3200" spc="-189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32626"/>
                </a:solidFill>
                <a:latin typeface="Arial"/>
                <a:cs typeface="Arial"/>
              </a:rPr>
              <a:t>expected?</a:t>
            </a:r>
            <a:endParaRPr lang="en-GB" sz="3200" dirty="0">
              <a:latin typeface="Arial"/>
              <a:cs typeface="Arial"/>
            </a:endParaRPr>
          </a:p>
          <a:p>
            <a:pPr marL="1148260" marR="1239417" indent="-468580">
              <a:lnSpc>
                <a:spcPts val="3148"/>
              </a:lnSpc>
              <a:spcBef>
                <a:spcPts val="1156"/>
              </a:spcBef>
              <a:buClr>
                <a:srgbClr val="797C7C"/>
              </a:buClr>
              <a:buChar char="•"/>
              <a:tabLst>
                <a:tab pos="1153055" algn="l"/>
              </a:tabLst>
            </a:pP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How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many</a:t>
            </a:r>
            <a:r>
              <a:rPr lang="en-GB" sz="3200" spc="-12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errors</a:t>
            </a:r>
            <a:r>
              <a:rPr lang="en-GB" sz="3200" spc="-2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does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user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make,</a:t>
            </a:r>
            <a:r>
              <a:rPr lang="en-GB" sz="3200" spc="-21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how</a:t>
            </a: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do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they</a:t>
            </a: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232626"/>
                </a:solidFill>
                <a:latin typeface="Arial"/>
                <a:cs typeface="Arial"/>
              </a:rPr>
              <a:t>know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they've</a:t>
            </a:r>
            <a:r>
              <a:rPr lang="en-GB" sz="3200" spc="-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made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an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232626"/>
                </a:solidFill>
                <a:latin typeface="Arial"/>
                <a:cs typeface="Arial"/>
              </a:rPr>
              <a:t>error</a:t>
            </a:r>
            <a:r>
              <a:rPr lang="en-GB" sz="3200" spc="-88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and 	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how </a:t>
            </a:r>
            <a:r>
              <a:rPr lang="en-GB" sz="3200" spc="-76" dirty="0">
                <a:solidFill>
                  <a:srgbClr val="111313"/>
                </a:solidFill>
                <a:latin typeface="Arial"/>
                <a:cs typeface="Arial"/>
              </a:rPr>
              <a:t>can</a:t>
            </a:r>
            <a:r>
              <a:rPr lang="en-GB" sz="3200" spc="-1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they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recover?</a:t>
            </a:r>
            <a:endParaRPr lang="en-GB" sz="3200" dirty="0">
              <a:latin typeface="Arial"/>
              <a:cs typeface="Arial"/>
            </a:endParaRPr>
          </a:p>
          <a:p>
            <a:pPr marL="1153055" indent="-471778">
              <a:spcBef>
                <a:spcPts val="718"/>
              </a:spcBef>
              <a:buClr>
                <a:srgbClr val="797C7C"/>
              </a:buClr>
              <a:buChar char="•"/>
              <a:tabLst>
                <a:tab pos="1153055" algn="l"/>
              </a:tabLst>
            </a:pPr>
            <a:r>
              <a:rPr lang="en-GB" sz="3200" spc="-189" dirty="0">
                <a:solidFill>
                  <a:srgbClr val="111313"/>
                </a:solidFill>
                <a:latin typeface="Arial"/>
                <a:cs typeface="Arial"/>
              </a:rPr>
              <a:t>To</a:t>
            </a:r>
            <a:r>
              <a:rPr lang="en-GB" sz="3200" spc="-1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quantify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workload</a:t>
            </a:r>
            <a:endParaRPr lang="en-GB" sz="3200" dirty="0">
              <a:latin typeface="Arial"/>
              <a:cs typeface="Arial"/>
            </a:endParaRPr>
          </a:p>
          <a:p>
            <a:pPr marL="1137062" indent="-455786">
              <a:spcBef>
                <a:spcPts val="1030"/>
              </a:spcBef>
              <a:buClr>
                <a:srgbClr val="797C7C"/>
              </a:buClr>
              <a:buChar char="•"/>
              <a:tabLst>
                <a:tab pos="1137062" algn="l"/>
              </a:tabLst>
            </a:pPr>
            <a:r>
              <a:rPr lang="en-GB" sz="3200" spc="-126" dirty="0">
                <a:solidFill>
                  <a:srgbClr val="111313"/>
                </a:solidFill>
                <a:latin typeface="Arial"/>
                <a:cs typeface="Arial"/>
              </a:rPr>
              <a:t>To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gather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evidence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that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the</a:t>
            </a:r>
            <a:r>
              <a:rPr lang="en-GB" sz="3200" spc="-287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88" dirty="0">
                <a:solidFill>
                  <a:srgbClr val="111313"/>
                </a:solidFill>
                <a:latin typeface="Arial"/>
                <a:cs typeface="Arial"/>
              </a:rPr>
              <a:t>design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is</a:t>
            </a:r>
            <a:r>
              <a:rPr lang="en-GB" sz="3200" spc="-315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safe,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and</a:t>
            </a:r>
            <a:r>
              <a:rPr lang="en-GB" sz="3200" spc="-2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26" dirty="0">
                <a:solidFill>
                  <a:srgbClr val="111313"/>
                </a:solidFill>
                <a:latin typeface="Arial"/>
                <a:cs typeface="Arial"/>
              </a:rPr>
              <a:t>hazards</a:t>
            </a:r>
            <a:r>
              <a:rPr lang="en-GB" sz="3200" spc="-1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50" dirty="0">
                <a:solidFill>
                  <a:srgbClr val="111313"/>
                </a:solidFill>
                <a:latin typeface="Arial"/>
                <a:cs typeface="Arial"/>
              </a:rPr>
              <a:t>mitigated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232626"/>
                </a:solidFill>
                <a:latin typeface="Arial"/>
                <a:cs typeface="Arial"/>
              </a:rPr>
              <a:t>to</a:t>
            </a:r>
            <a:r>
              <a:rPr lang="en-GB" sz="3200" spc="252" dirty="0">
                <a:solidFill>
                  <a:srgbClr val="232626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an</a:t>
            </a:r>
            <a:r>
              <a:rPr lang="en-GB" sz="3200" spc="-252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113" dirty="0">
                <a:solidFill>
                  <a:srgbClr val="111313"/>
                </a:solidFill>
                <a:latin typeface="Arial"/>
                <a:cs typeface="Arial"/>
              </a:rPr>
              <a:t>acceptable</a:t>
            </a:r>
            <a:r>
              <a:rPr lang="en-GB" sz="3200" spc="-101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level</a:t>
            </a:r>
            <a:endParaRPr lang="en-GB"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GB" sz="3600" dirty="0">
              <a:latin typeface="Arial"/>
              <a:cs typeface="Arial"/>
            </a:endParaRPr>
          </a:p>
          <a:p>
            <a:pPr>
              <a:spcBef>
                <a:spcPts val="113"/>
              </a:spcBef>
              <a:buFont typeface="Arial"/>
              <a:buChar char="•"/>
            </a:pPr>
            <a:endParaRPr lang="en-GB" sz="3600" dirty="0">
              <a:latin typeface="Arial"/>
              <a:cs typeface="Arial"/>
            </a:endParaRPr>
          </a:p>
          <a:p>
            <a:pPr marL="681279">
              <a:spcBef>
                <a:spcPts val="13"/>
              </a:spcBef>
            </a:pPr>
            <a:r>
              <a:rPr lang="en-GB" sz="3200" spc="-151" dirty="0">
                <a:solidFill>
                  <a:srgbClr val="111313"/>
                </a:solidFill>
                <a:latin typeface="Arial"/>
                <a:cs typeface="Arial"/>
              </a:rPr>
              <a:t>Common</a:t>
            </a:r>
            <a:r>
              <a:rPr lang="en-GB" sz="3200" spc="7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types</a:t>
            </a:r>
            <a:r>
              <a:rPr lang="en-GB" sz="3200" spc="-239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111313"/>
                </a:solidFill>
                <a:latin typeface="Arial"/>
                <a:cs typeface="Arial"/>
              </a:rPr>
              <a:t>of</a:t>
            </a:r>
            <a:r>
              <a:rPr lang="en-GB" sz="3200" spc="126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assessment:</a:t>
            </a:r>
            <a:endParaRPr lang="en-GB" sz="3200" dirty="0">
              <a:latin typeface="Arial"/>
              <a:cs typeface="Arial"/>
            </a:endParaRPr>
          </a:p>
          <a:p>
            <a:pPr marL="1148260" indent="-466980">
              <a:spcBef>
                <a:spcPts val="781"/>
              </a:spcBef>
              <a:buChar char="•"/>
              <a:tabLst>
                <a:tab pos="1148260" algn="l"/>
              </a:tabLst>
            </a:pP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Error</a:t>
            </a:r>
            <a:r>
              <a:rPr lang="en-GB" sz="3200" spc="-164" dirty="0">
                <a:solidFill>
                  <a:srgbClr val="111313"/>
                </a:solidFill>
                <a:latin typeface="Arial"/>
                <a:cs typeface="Arial"/>
              </a:rPr>
              <a:t> </a:t>
            </a: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analysis</a:t>
            </a:r>
            <a:endParaRPr lang="en-GB" sz="3200" dirty="0">
              <a:latin typeface="Arial"/>
              <a:cs typeface="Arial"/>
            </a:endParaRPr>
          </a:p>
          <a:p>
            <a:pPr marL="1133866" indent="-452587">
              <a:spcBef>
                <a:spcPts val="919"/>
              </a:spcBef>
              <a:buChar char="•"/>
              <a:tabLst>
                <a:tab pos="1133866" algn="l"/>
              </a:tabLst>
            </a:pP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Usability</a:t>
            </a:r>
            <a:endParaRPr lang="en-GB" sz="3200" dirty="0">
              <a:latin typeface="Arial"/>
              <a:cs typeface="Arial"/>
            </a:endParaRPr>
          </a:p>
          <a:p>
            <a:pPr marL="1156256" indent="-474977">
              <a:spcBef>
                <a:spcPts val="793"/>
              </a:spcBef>
              <a:buClr>
                <a:srgbClr val="5D6264"/>
              </a:buClr>
              <a:buChar char="•"/>
              <a:tabLst>
                <a:tab pos="1156256" algn="l"/>
              </a:tabLst>
            </a:pPr>
            <a:r>
              <a:rPr lang="en-GB" sz="3200" spc="-25" dirty="0">
                <a:solidFill>
                  <a:srgbClr val="111313"/>
                </a:solidFill>
                <a:latin typeface="Arial"/>
                <a:cs typeface="Arial"/>
              </a:rPr>
              <a:t>Workload</a:t>
            </a:r>
            <a:endParaRPr lang="en-GB" sz="3200" dirty="0">
              <a:latin typeface="Arial"/>
              <a:cs typeface="Arial"/>
            </a:endParaRPr>
          </a:p>
          <a:p>
            <a:pPr marL="1145059" indent="-463782">
              <a:spcBef>
                <a:spcPts val="919"/>
              </a:spcBef>
              <a:buClr>
                <a:srgbClr val="979797"/>
              </a:buClr>
              <a:buChar char="•"/>
              <a:tabLst>
                <a:tab pos="1145059" algn="l"/>
              </a:tabLst>
            </a:pP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S</a:t>
            </a:r>
            <a:r>
              <a:rPr lang="en-GB" sz="3200" spc="-63" dirty="0">
                <a:solidFill>
                  <a:srgbClr val="34383A"/>
                </a:solidFill>
                <a:latin typeface="Arial"/>
                <a:cs typeface="Arial"/>
              </a:rPr>
              <a:t>i</a:t>
            </a:r>
            <a:r>
              <a:rPr lang="en-GB" sz="3200" spc="-63" dirty="0">
                <a:solidFill>
                  <a:srgbClr val="111313"/>
                </a:solidFill>
                <a:latin typeface="Arial"/>
                <a:cs typeface="Arial"/>
              </a:rPr>
              <a:t>tuation </a:t>
            </a:r>
            <a:r>
              <a:rPr lang="en-GB" sz="3200" spc="-25" dirty="0">
                <a:solidFill>
                  <a:srgbClr val="232626"/>
                </a:solidFill>
                <a:latin typeface="Arial"/>
                <a:cs typeface="Arial"/>
              </a:rPr>
              <a:t>awareness</a:t>
            </a:r>
            <a:endParaRPr lang="en-GB"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3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72083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EB9427-36FC-6A76-F059-AC6D09CDFB47}"/>
              </a:ext>
            </a:extLst>
          </p:cNvPr>
          <p:cNvSpPr txBox="1"/>
          <p:nvPr/>
        </p:nvSpPr>
        <p:spPr>
          <a:xfrm>
            <a:off x="931069" y="800100"/>
            <a:ext cx="126682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14864">
              <a:spcBef>
                <a:spcPts val="13"/>
              </a:spcBef>
            </a:pPr>
            <a:r>
              <a:rPr lang="en-GB" sz="4000" dirty="0">
                <a:solidFill>
                  <a:srgbClr val="0A0C0C"/>
                </a:solidFill>
                <a:latin typeface="Times New Roman"/>
                <a:cs typeface="Times New Roman"/>
              </a:rPr>
              <a:t>Why </a:t>
            </a:r>
            <a:r>
              <a:rPr lang="en-GB" sz="3600" dirty="0">
                <a:solidFill>
                  <a:srgbClr val="0A0C0C"/>
                </a:solidFill>
                <a:latin typeface="Arial"/>
                <a:cs typeface="Arial"/>
              </a:rPr>
              <a:t>do</a:t>
            </a:r>
            <a:r>
              <a:rPr lang="en-GB" sz="3600" spc="466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dirty="0">
                <a:solidFill>
                  <a:srgbClr val="0A0C0C"/>
                </a:solidFill>
                <a:latin typeface="Arial"/>
                <a:cs typeface="Arial"/>
              </a:rPr>
              <a:t>user</a:t>
            </a:r>
            <a:r>
              <a:rPr lang="en-GB" sz="3600" spc="-50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0A0C0C"/>
                </a:solidFill>
                <a:latin typeface="Arial"/>
                <a:cs typeface="Arial"/>
              </a:rPr>
              <a:t>testing?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2AC24B-1ADE-32A4-3AAE-7D36510C063C}"/>
              </a:ext>
            </a:extLst>
          </p:cNvPr>
          <p:cNvSpPr txBox="1"/>
          <p:nvPr/>
        </p:nvSpPr>
        <p:spPr>
          <a:xfrm>
            <a:off x="10989469" y="12458700"/>
            <a:ext cx="137279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659737">
              <a:spcBef>
                <a:spcPts val="13"/>
              </a:spcBef>
            </a:pPr>
            <a:r>
              <a:rPr lang="en-GB" sz="3600" spc="-76" dirty="0">
                <a:solidFill>
                  <a:srgbClr val="2D2F2F"/>
                </a:solidFill>
                <a:latin typeface="Arial"/>
                <a:cs typeface="Arial"/>
              </a:rPr>
              <a:t>...</a:t>
            </a:r>
            <a:r>
              <a:rPr lang="en-GB" sz="3600" spc="-76" dirty="0">
                <a:solidFill>
                  <a:srgbClr val="1A1A1A"/>
                </a:solidFill>
                <a:latin typeface="Arial"/>
                <a:cs typeface="Arial"/>
              </a:rPr>
              <a:t>we</a:t>
            </a:r>
            <a:r>
              <a:rPr lang="en-GB" sz="3600" spc="-340" dirty="0">
                <a:solidFill>
                  <a:srgbClr val="1A1A1A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0A0C0C"/>
                </a:solidFill>
                <a:latin typeface="Arial"/>
                <a:cs typeface="Arial"/>
              </a:rPr>
              <a:t>don't</a:t>
            </a:r>
            <a:r>
              <a:rPr lang="en-GB" sz="3600" spc="-176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spc="-164" dirty="0">
                <a:solidFill>
                  <a:srgbClr val="0A0C0C"/>
                </a:solidFill>
                <a:latin typeface="Arial"/>
                <a:cs typeface="Arial"/>
              </a:rPr>
              <a:t>always</a:t>
            </a:r>
            <a:r>
              <a:rPr lang="en-GB" sz="3600" spc="-25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spc="-50" dirty="0">
                <a:solidFill>
                  <a:srgbClr val="0A0C0C"/>
                </a:solidFill>
                <a:latin typeface="Arial"/>
                <a:cs typeface="Arial"/>
              </a:rPr>
              <a:t>get</a:t>
            </a:r>
            <a:r>
              <a:rPr lang="en-GB" sz="3600" spc="-88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spc="-101" dirty="0">
                <a:solidFill>
                  <a:srgbClr val="1A1A1A"/>
                </a:solidFill>
                <a:latin typeface="Arial"/>
                <a:cs typeface="Arial"/>
              </a:rPr>
              <a:t>what</a:t>
            </a:r>
            <a:r>
              <a:rPr lang="en-GB" sz="3600" spc="-38" dirty="0">
                <a:solidFill>
                  <a:srgbClr val="1A1A1A"/>
                </a:solidFill>
                <a:latin typeface="Arial"/>
                <a:cs typeface="Arial"/>
              </a:rPr>
              <a:t> </a:t>
            </a:r>
            <a:r>
              <a:rPr lang="en-GB" sz="3600" spc="-101" dirty="0">
                <a:solidFill>
                  <a:srgbClr val="0A0C0C"/>
                </a:solidFill>
                <a:latin typeface="Arial"/>
                <a:cs typeface="Arial"/>
              </a:rPr>
              <a:t>we</a:t>
            </a:r>
            <a:r>
              <a:rPr lang="en-GB" sz="3600" spc="-176" dirty="0">
                <a:solidFill>
                  <a:srgbClr val="0A0C0C"/>
                </a:solidFill>
                <a:latin typeface="Arial"/>
                <a:cs typeface="Arial"/>
              </a:rPr>
              <a:t> </a:t>
            </a:r>
            <a:r>
              <a:rPr lang="en-GB" sz="3600" spc="-25" dirty="0">
                <a:solidFill>
                  <a:srgbClr val="1A1A1A"/>
                </a:solidFill>
                <a:latin typeface="Arial"/>
                <a:cs typeface="Arial"/>
              </a:rPr>
              <a:t>expect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46D8A4-DA7E-0E2A-82AA-4ED17CCCEF6F}"/>
              </a:ext>
            </a:extLst>
          </p:cNvPr>
          <p:cNvSpPr/>
          <p:nvPr/>
        </p:nvSpPr>
        <p:spPr>
          <a:xfrm>
            <a:off x="5503069" y="3009900"/>
            <a:ext cx="16154400" cy="7543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/>
              <a:t>Basketball Video</a:t>
            </a:r>
          </a:p>
          <a:p>
            <a:pPr algn="ctr"/>
            <a:r>
              <a:rPr lang="en-GB" sz="6600" dirty="0">
                <a:hlinkClick r:id="rId2"/>
              </a:rPr>
              <a:t>The Monkey Business Illusion - YouTube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899073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667B99-AEB1-2898-5119-ADAD4F22C8C0}"/>
              </a:ext>
            </a:extLst>
          </p:cNvPr>
          <p:cNvSpPr txBox="1"/>
          <p:nvPr/>
        </p:nvSpPr>
        <p:spPr>
          <a:xfrm>
            <a:off x="854869" y="1028700"/>
            <a:ext cx="2826544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spcBef>
                <a:spcPts val="252"/>
              </a:spcBef>
            </a:pPr>
            <a:r>
              <a:rPr lang="en-GB" sz="4000" spc="-101" dirty="0">
                <a:solidFill>
                  <a:srgbClr val="1A1A1A"/>
                </a:solidFill>
                <a:latin typeface="Arial"/>
                <a:cs typeface="Arial"/>
              </a:rPr>
              <a:t>Summary</a:t>
            </a:r>
            <a:endParaRPr lang="en-GB" sz="4000" dirty="0">
              <a:latin typeface="Arial"/>
              <a:cs typeface="Arial"/>
            </a:endParaRPr>
          </a:p>
        </p:txBody>
      </p:sp>
      <p:pic>
        <p:nvPicPr>
          <p:cNvPr id="7" name="Picture 6" descr="A close-up of a table">
            <a:extLst>
              <a:ext uri="{FF2B5EF4-FFF2-40B4-BE49-F238E27FC236}">
                <a16:creationId xmlns:a16="http://schemas.microsoft.com/office/drawing/2014/main" id="{356219F3-F6AC-37B2-4EDE-8A3F6D91E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869" y="2552700"/>
            <a:ext cx="17983199" cy="1149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330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3" ma:contentTypeDescription="Create a new document." ma:contentTypeScope="" ma:versionID="2c77a6a2ad8b5d9e3494c3f2746e7e29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80b104f43e0017f4819d85945ecab646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9dbc63d6-19eb-42c3-be22-f329f233c7f4}" ma:internalName="TaxCatchAll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112FBE-5C83-4335-A1A8-84635C27C0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7966E8-BC70-4593-9796-E0688A9C9B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c9669272-fe8d-41e9-a030-a18459a136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1834</Words>
  <Application>Microsoft Macintosh PowerPoint</Application>
  <PresentationFormat>Custom</PresentationFormat>
  <Paragraphs>304</Paragraphs>
  <Slides>42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Linux Libertine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Bhopal. Seismic Seconds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Technique for human error-rate prediction </vt:lpstr>
      <vt:lpstr>Calculating Probabilities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Gareth Collett</cp:lastModifiedBy>
  <cp:revision>5</cp:revision>
  <dcterms:created xsi:type="dcterms:W3CDTF">2023-07-18T19:54:38Z</dcterms:created>
  <dcterms:modified xsi:type="dcterms:W3CDTF">2024-05-13T07:35:15Z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2023-07-18T00:00:00Z</vt:filetime>
  </property>
  <property fmtid="{D5CDD505-2E9C-101B-9397-08002B2CF9AE}" pid="3" name="LastSaved">
    <vt:filetime>2023-07-18T00:00:00Z</vt:filetime>
  </property>
</Properties>
</file>