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sldIdLst>
    <p:sldId id="256" r:id="rId2"/>
    <p:sldId id="268" r:id="rId3"/>
    <p:sldId id="263" r:id="rId4"/>
    <p:sldId id="266" r:id="rId5"/>
    <p:sldId id="265" r:id="rId6"/>
    <p:sldId id="261" r:id="rId7"/>
    <p:sldId id="269" r:id="rId8"/>
    <p:sldId id="270" r:id="rId9"/>
    <p:sldId id="271" r:id="rId10"/>
    <p:sldId id="272" r:id="rId11"/>
    <p:sldId id="273" r:id="rId12"/>
    <p:sldId id="276" r:id="rId13"/>
    <p:sldId id="27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90" d="100"/>
          <a:sy n="90" d="100"/>
        </p:scale>
        <p:origin x="468" y="5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28D02EE2-BA13-4240-B08D-8C7FF5B294B8}" type="datetime1">
              <a:rPr lang="en-GB" smtClean="0"/>
              <a:pPr lvl="0"/>
              <a:t>19/12/2018</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4A3DCB6A-8C69-43A6-870D-733B546075B5}" type="slidenum">
              <a:rPr lang="en-GB" smtClean="0"/>
              <a:t>‹#›</a:t>
            </a:fld>
            <a:endParaRPr lang="en-GB"/>
          </a:p>
        </p:txBody>
      </p:sp>
    </p:spTree>
    <p:extLst>
      <p:ext uri="{BB962C8B-B14F-4D97-AF65-F5344CB8AC3E}">
        <p14:creationId xmlns:p14="http://schemas.microsoft.com/office/powerpoint/2010/main" val="413600771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5243B2AF-43BF-4AFA-A9D3-FBD029855431}" type="datetime1">
              <a:rPr lang="en-GB" smtClean="0"/>
              <a:pPr lvl="0"/>
              <a:t>19/12/2018</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8C227E20-5FEF-4CB1-96D1-FA2008CCF201}" type="slidenum">
              <a:rPr lang="en-GB" smtClean="0"/>
              <a:t>‹#›</a:t>
            </a:fld>
            <a:endParaRPr lang="en-GB"/>
          </a:p>
        </p:txBody>
      </p:sp>
    </p:spTree>
    <p:extLst>
      <p:ext uri="{BB962C8B-B14F-4D97-AF65-F5344CB8AC3E}">
        <p14:creationId xmlns:p14="http://schemas.microsoft.com/office/powerpoint/2010/main" val="534146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lvl="0"/>
            <a:fld id="{CF3812F5-621D-46B9-ACDA-558D2FF63CFD}" type="datetime1">
              <a:rPr lang="en-GB" smtClean="0"/>
              <a:pPr lvl="0"/>
              <a:t>19/12/2018</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ACDF7965-0EF0-401F-AE1D-E897289E3B0A}" type="slidenum">
              <a:rPr lang="en-GB" smtClean="0"/>
              <a:t>‹#›</a:t>
            </a:fld>
            <a:endParaRPr lang="en-GB"/>
          </a:p>
        </p:txBody>
      </p:sp>
    </p:spTree>
    <p:extLst>
      <p:ext uri="{BB962C8B-B14F-4D97-AF65-F5344CB8AC3E}">
        <p14:creationId xmlns:p14="http://schemas.microsoft.com/office/powerpoint/2010/main" val="3712993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5243B2AF-43BF-4AFA-A9D3-FBD029855431}" type="datetime1">
              <a:rPr lang="en-GB" smtClean="0"/>
              <a:pPr lvl="0"/>
              <a:t>19/12/2018</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8C227E20-5FEF-4CB1-96D1-FA2008CCF201}" type="slidenum">
              <a:rPr lang="en-GB" smtClean="0"/>
              <a:t>‹#›</a:t>
            </a:fld>
            <a:endParaRPr lang="en-GB"/>
          </a:p>
        </p:txBody>
      </p:sp>
    </p:spTree>
    <p:extLst>
      <p:ext uri="{BB962C8B-B14F-4D97-AF65-F5344CB8AC3E}">
        <p14:creationId xmlns:p14="http://schemas.microsoft.com/office/powerpoint/2010/main" val="1856988174"/>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5243B2AF-43BF-4AFA-A9D3-FBD029855431}" type="datetime1">
              <a:rPr lang="en-GB" smtClean="0"/>
              <a:pPr lvl="0"/>
              <a:t>19/12/2018</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8C227E20-5FEF-4CB1-96D1-FA2008CCF201}" type="slidenum">
              <a:rPr lang="en-GB" smtClean="0"/>
              <a:t>‹#›</a:t>
            </a:fld>
            <a:endParaRPr lang="en-GB"/>
          </a:p>
        </p:txBody>
      </p:sp>
    </p:spTree>
    <p:extLst>
      <p:ext uri="{BB962C8B-B14F-4D97-AF65-F5344CB8AC3E}">
        <p14:creationId xmlns:p14="http://schemas.microsoft.com/office/powerpoint/2010/main" val="263781093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63F08426-49EB-49C7-B984-D020961C17CE}" type="datetime1">
              <a:rPr lang="en-GB" smtClean="0"/>
              <a:pPr lvl="0"/>
              <a:t>19/12/2018</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D2AA9D57-89B0-4C92-A6DA-F274B4ED9589}" type="slidenum">
              <a:rPr lang="en-GB" smtClean="0"/>
              <a:t>‹#›</a:t>
            </a:fld>
            <a:endParaRPr lang="en-GB"/>
          </a:p>
        </p:txBody>
      </p:sp>
    </p:spTree>
    <p:extLst>
      <p:ext uri="{BB962C8B-B14F-4D97-AF65-F5344CB8AC3E}">
        <p14:creationId xmlns:p14="http://schemas.microsoft.com/office/powerpoint/2010/main" val="3906595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A06DFA04-FAE5-4CE5-BE72-820E39B570F9}" type="datetime1">
              <a:rPr lang="en-GB" smtClean="0"/>
              <a:pPr lvl="0"/>
              <a:t>19/12/2018</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70EC5792-D6BF-44BF-9715-147DAC9E2B5F}" type="slidenum">
              <a:rPr lang="en-GB" smtClean="0"/>
              <a:t>‹#›</a:t>
            </a:fld>
            <a:endParaRPr lang="en-GB"/>
          </a:p>
        </p:txBody>
      </p:sp>
    </p:spTree>
    <p:extLst>
      <p:ext uri="{BB962C8B-B14F-4D97-AF65-F5344CB8AC3E}">
        <p14:creationId xmlns:p14="http://schemas.microsoft.com/office/powerpoint/2010/main" val="1638299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lvl="0"/>
            <a:fld id="{5243B2AF-43BF-4AFA-A9D3-FBD029855431}" type="datetime1">
              <a:rPr lang="en-GB" smtClean="0"/>
              <a:pPr lvl="0"/>
              <a:t>19/12/2018</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8C227E20-5FEF-4CB1-96D1-FA2008CCF201}" type="slidenum">
              <a:rPr lang="en-GB" smtClean="0"/>
              <a:t>‹#›</a:t>
            </a:fld>
            <a:endParaRPr lang="en-GB"/>
          </a:p>
        </p:txBody>
      </p:sp>
    </p:spTree>
    <p:extLst>
      <p:ext uri="{BB962C8B-B14F-4D97-AF65-F5344CB8AC3E}">
        <p14:creationId xmlns:p14="http://schemas.microsoft.com/office/powerpoint/2010/main" val="232319253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lvl="0"/>
            <a:fld id="{2D78B209-2199-4005-8924-9B1C8CCB903D}" type="datetime1">
              <a:rPr lang="en-GB" smtClean="0"/>
              <a:pPr lvl="0"/>
              <a:t>19/12/2018</a:t>
            </a:fld>
            <a:endParaRPr lang="en-GB"/>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A4AE2757-FE91-42F6-87C3-564716002BB0}" type="slidenum">
              <a:rPr lang="en-GB" smtClean="0"/>
              <a:t>‹#›</a:t>
            </a:fld>
            <a:endParaRPr lang="en-GB"/>
          </a:p>
        </p:txBody>
      </p:sp>
    </p:spTree>
    <p:extLst>
      <p:ext uri="{BB962C8B-B14F-4D97-AF65-F5344CB8AC3E}">
        <p14:creationId xmlns:p14="http://schemas.microsoft.com/office/powerpoint/2010/main" val="1370042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lvl="0"/>
            <a:fld id="{5243B2AF-43BF-4AFA-A9D3-FBD029855431}" type="datetime1">
              <a:rPr lang="en-GB" smtClean="0"/>
              <a:pPr lvl="0"/>
              <a:t>19/12/2018</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8C227E20-5FEF-4CB1-96D1-FA2008CCF201}" type="slidenum">
              <a:rPr lang="en-GB" smtClean="0"/>
              <a:t>‹#›</a:t>
            </a:fld>
            <a:endParaRPr lang="en-GB"/>
          </a:p>
        </p:txBody>
      </p:sp>
    </p:spTree>
    <p:extLst>
      <p:ext uri="{BB962C8B-B14F-4D97-AF65-F5344CB8AC3E}">
        <p14:creationId xmlns:p14="http://schemas.microsoft.com/office/powerpoint/2010/main" val="2602012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lvl="0"/>
            <a:fld id="{5243B2AF-43BF-4AFA-A9D3-FBD029855431}" type="datetime1">
              <a:rPr lang="en-GB" smtClean="0"/>
              <a:pPr lvl="0"/>
              <a:t>19/12/2018</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8C227E20-5FEF-4CB1-96D1-FA2008CCF201}" type="slidenum">
              <a:rPr lang="en-GB" smtClean="0"/>
              <a:t>‹#›</a:t>
            </a:fld>
            <a:endParaRPr lang="en-GB"/>
          </a:p>
        </p:txBody>
      </p:sp>
    </p:spTree>
    <p:extLst>
      <p:ext uri="{BB962C8B-B14F-4D97-AF65-F5344CB8AC3E}">
        <p14:creationId xmlns:p14="http://schemas.microsoft.com/office/powerpoint/2010/main" val="3967406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lvl="0"/>
            <a:fld id="{5243B2AF-43BF-4AFA-A9D3-FBD029855431}" type="datetime1">
              <a:rPr lang="en-GB" smtClean="0"/>
              <a:pPr lvl="0"/>
              <a:t>19/12/2018</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8C227E20-5FEF-4CB1-96D1-FA2008CCF201}"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0439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lvl="0"/>
            <a:fld id="{5243B2AF-43BF-4AFA-A9D3-FBD029855431}" type="datetime1">
              <a:rPr lang="en-GB" smtClean="0"/>
              <a:pPr lvl="0"/>
              <a:t>19/12/2018</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8C227E20-5FEF-4CB1-96D1-FA2008CCF201}" type="slidenum">
              <a:rPr lang="en-GB" smtClean="0"/>
              <a:t>‹#›</a:t>
            </a:fld>
            <a:endParaRPr lang="en-GB"/>
          </a:p>
        </p:txBody>
      </p:sp>
    </p:spTree>
    <p:extLst>
      <p:ext uri="{BB962C8B-B14F-4D97-AF65-F5344CB8AC3E}">
        <p14:creationId xmlns:p14="http://schemas.microsoft.com/office/powerpoint/2010/main" val="20867811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pPr lvl="0"/>
            <a:fld id="{5243B2AF-43BF-4AFA-A9D3-FBD029855431}" type="datetime1">
              <a:rPr lang="en-GB" smtClean="0"/>
              <a:pPr lvl="0"/>
              <a:t>19/12/2018</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8C227E20-5FEF-4CB1-96D1-FA2008CCF201}" type="slidenum">
              <a:rPr lang="en-GB" smtClean="0"/>
              <a:t>‹#›</a:t>
            </a:fld>
            <a:endParaRPr lang="en-GB"/>
          </a:p>
        </p:txBody>
      </p:sp>
    </p:spTree>
    <p:extLst>
      <p:ext uri="{BB962C8B-B14F-4D97-AF65-F5344CB8AC3E}">
        <p14:creationId xmlns:p14="http://schemas.microsoft.com/office/powerpoint/2010/main" val="26527662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pPr lvl="0"/>
            <a:fld id="{5243B2AF-43BF-4AFA-A9D3-FBD029855431}" type="datetime1">
              <a:rPr lang="en-GB" smtClean="0"/>
              <a:pPr lvl="0"/>
              <a:t>19/12/2018</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8C227E20-5FEF-4CB1-96D1-FA2008CCF201}" type="slidenum">
              <a:rPr lang="en-GB" smtClean="0"/>
              <a:t>‹#›</a:t>
            </a:fld>
            <a:endParaRPr lang="en-GB"/>
          </a:p>
        </p:txBody>
      </p:sp>
    </p:spTree>
    <p:extLst>
      <p:ext uri="{BB962C8B-B14F-4D97-AF65-F5344CB8AC3E}">
        <p14:creationId xmlns:p14="http://schemas.microsoft.com/office/powerpoint/2010/main" val="13271398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5243B2AF-43BF-4AFA-A9D3-FBD029855431}" type="datetime1">
              <a:rPr lang="en-GB" smtClean="0"/>
              <a:pPr lvl="0"/>
              <a:t>19/12/2018</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8C227E20-5FEF-4CB1-96D1-FA2008CCF201}" type="slidenum">
              <a:rPr lang="en-GB" smtClean="0"/>
              <a:t>‹#›</a:t>
            </a:fld>
            <a:endParaRPr lang="en-GB"/>
          </a:p>
        </p:txBody>
      </p:sp>
    </p:spTree>
    <p:extLst>
      <p:ext uri="{BB962C8B-B14F-4D97-AF65-F5344CB8AC3E}">
        <p14:creationId xmlns:p14="http://schemas.microsoft.com/office/powerpoint/2010/main" val="21243566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5243B2AF-43BF-4AFA-A9D3-FBD029855431}" type="datetime1">
              <a:rPr lang="en-GB" smtClean="0"/>
              <a:pPr lvl="0"/>
              <a:t>19/12/2018</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8C227E20-5FEF-4CB1-96D1-FA2008CCF201}" type="slidenum">
              <a:rPr lang="en-GB" smtClean="0"/>
              <a:t>‹#›</a:t>
            </a:fld>
            <a:endParaRPr lang="en-GB"/>
          </a:p>
        </p:txBody>
      </p:sp>
    </p:spTree>
    <p:extLst>
      <p:ext uri="{BB962C8B-B14F-4D97-AF65-F5344CB8AC3E}">
        <p14:creationId xmlns:p14="http://schemas.microsoft.com/office/powerpoint/2010/main" val="8363662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pPr lvl="0"/>
            <a:fld id="{5243B2AF-43BF-4AFA-A9D3-FBD029855431}" type="datetime1">
              <a:rPr lang="en-GB" smtClean="0"/>
              <a:pPr lvl="0"/>
              <a:t>19/12/2018</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pPr lvl="0"/>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pPr lvl="0"/>
            <a:fld id="{8C227E20-5FEF-4CB1-96D1-FA2008CCF201}" type="slidenum">
              <a:rPr lang="en-GB" smtClean="0"/>
              <a:t>‹#›</a:t>
            </a:fld>
            <a:endParaRPr lang="en-GB"/>
          </a:p>
        </p:txBody>
      </p:sp>
    </p:spTree>
    <p:extLst>
      <p:ext uri="{BB962C8B-B14F-4D97-AF65-F5344CB8AC3E}">
        <p14:creationId xmlns:p14="http://schemas.microsoft.com/office/powerpoint/2010/main" val="1489559704"/>
      </p:ext>
    </p:extLst>
  </p:cSld>
  <p:clrMap bg1="dk1" tx1="lt1" bg2="dk2" tx2="lt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 id="2147483759" r:id="rId14"/>
    <p:sldLayoutId id="2147483760" r:id="rId15"/>
    <p:sldLayoutId id="2147483761" r:id="rId16"/>
    <p:sldLayoutId id="2147483762"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www.perseus.tufts.edu/hopper/entityvote?doc=Perseus:text:1999.01.0126:book=1:chapter=17:section=1&amp;auth=perseus,Miletus&amp;n=1&amp;type=plac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stefanosskarmintzos.wordpress.com/2011/09/07/swords-daggers-and-the-myth-of-the-laconian-sword/" TargetMode="External"/><Relationship Id="rId2" Type="http://schemas.openxmlformats.org/officeDocument/2006/relationships/hyperlink" Target="https://www.brown.edu/Departments/Joukowsky_Institute/courses/greekpast/4806.html" TargetMode="External"/><Relationship Id="rId1" Type="http://schemas.openxmlformats.org/officeDocument/2006/relationships/slideLayout" Target="../slideLayouts/slideLayout4.xml"/><Relationship Id="rId5" Type="http://schemas.openxmlformats.org/officeDocument/2006/relationships/image" Target="../media/image16.svg"/><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2BFC186A-5A9F-4A9A-A72D-DFBBE9934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useBgFill="1">
        <p:nvSpPr>
          <p:cNvPr id="8" name="Rectangle 11">
            <a:extLst>
              <a:ext uri="{FF2B5EF4-FFF2-40B4-BE49-F238E27FC236}">
                <a16:creationId xmlns:a16="http://schemas.microsoft.com/office/drawing/2014/main" id="{E8EE1E2B-262B-4EE5-9AB3-125FAB1A8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ln w="15875" cap="sq" cmpd="sng">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1">
            <a:extLst>
              <a:ext uri="{FF2B5EF4-FFF2-40B4-BE49-F238E27FC236}">
                <a16:creationId xmlns:a16="http://schemas.microsoft.com/office/drawing/2014/main" id="{28E273D9-C226-49C8-B1C8-0CEEA841FEF3}"/>
              </a:ext>
            </a:extLst>
          </p:cNvPr>
          <p:cNvSpPr txBox="1">
            <a:spLocks noGrp="1"/>
          </p:cNvSpPr>
          <p:nvPr>
            <p:ph type="ctrTitle"/>
          </p:nvPr>
        </p:nvSpPr>
        <p:spPr>
          <a:xfrm>
            <a:off x="4377626" y="966851"/>
            <a:ext cx="6889930" cy="4626864"/>
          </a:xfrm>
          <a:effectLst/>
        </p:spPr>
        <p:txBody>
          <a:bodyPr anchor="ctr">
            <a:normAutofit fontScale="90000"/>
          </a:bodyPr>
          <a:lstStyle/>
          <a:p>
            <a:pPr lvl="0" algn="l"/>
            <a:r>
              <a:rPr lang="en-GB" sz="5000" dirty="0">
                <a:latin typeface="Maiandra GD" pitchFamily="34"/>
              </a:rPr>
              <a:t>How was Spartan military unique within the fields of ancient Greek warfare in the archaic and classical periods?</a:t>
            </a:r>
          </a:p>
        </p:txBody>
      </p:sp>
      <p:sp>
        <p:nvSpPr>
          <p:cNvPr id="5" name="Subtitle 2">
            <a:extLst>
              <a:ext uri="{FF2B5EF4-FFF2-40B4-BE49-F238E27FC236}">
                <a16:creationId xmlns:a16="http://schemas.microsoft.com/office/drawing/2014/main" id="{5DE7E6DC-FEC4-47C3-B92A-CA75FCDF4FF9}"/>
              </a:ext>
            </a:extLst>
          </p:cNvPr>
          <p:cNvSpPr txBox="1">
            <a:spLocks noGrp="1"/>
          </p:cNvSpPr>
          <p:nvPr>
            <p:ph type="subTitle" idx="1"/>
          </p:nvPr>
        </p:nvSpPr>
        <p:spPr>
          <a:xfrm>
            <a:off x="913795" y="966851"/>
            <a:ext cx="2820362" cy="4626864"/>
          </a:xfrm>
          <a:effectLst/>
        </p:spPr>
        <p:txBody>
          <a:bodyPr anchor="ctr">
            <a:normAutofit/>
          </a:bodyPr>
          <a:lstStyle/>
          <a:p>
            <a:pPr lvl="0" algn="r"/>
            <a:r>
              <a:rPr lang="en-GB" dirty="0">
                <a:latin typeface="Maiandra GD" pitchFamily="34"/>
              </a:rPr>
              <a:t>Scott Sowton</a:t>
            </a:r>
          </a:p>
        </p:txBody>
      </p:sp>
      <p:cxnSp>
        <p:nvCxnSpPr>
          <p:cNvPr id="9" name="Straight Connector 13">
            <a:extLst>
              <a:ext uri="{FF2B5EF4-FFF2-40B4-BE49-F238E27FC236}">
                <a16:creationId xmlns:a16="http://schemas.microsoft.com/office/drawing/2014/main" id="{862CADB7-E9BE-4376-8036-0D21CBDC96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A77B0B02-1911-4269-8B3E-7D87C2143C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pic>
        <p:nvPicPr>
          <p:cNvPr id="8" name="Picture 7">
            <a:extLst>
              <a:ext uri="{FF2B5EF4-FFF2-40B4-BE49-F238E27FC236}">
                <a16:creationId xmlns:a16="http://schemas.microsoft.com/office/drawing/2014/main" id="{E5DCF41B-9C3A-463F-970F-D9FE9C0B40D7}"/>
              </a:ext>
            </a:extLst>
          </p:cNvPr>
          <p:cNvPicPr>
            <a:picLocks noChangeAspect="1"/>
          </p:cNvPicPr>
          <p:nvPr/>
        </p:nvPicPr>
        <p:blipFill rotWithShape="1">
          <a:blip r:embed="rId4"/>
          <a:srcRect t="10669" r="1" b="6786"/>
          <a:stretch/>
        </p:blipFill>
        <p:spPr>
          <a:xfrm>
            <a:off x="5712623" y="703393"/>
            <a:ext cx="3326480" cy="3249553"/>
          </a:xfrm>
          <a:prstGeom prst="rect">
            <a:avLst/>
          </a:prstGeom>
          <a:noFill/>
        </p:spPr>
      </p:pic>
      <p:sp>
        <p:nvSpPr>
          <p:cNvPr id="5" name="Content Placeholder 2">
            <a:extLst>
              <a:ext uri="{FF2B5EF4-FFF2-40B4-BE49-F238E27FC236}">
                <a16:creationId xmlns:a16="http://schemas.microsoft.com/office/drawing/2014/main" id="{886D9C19-B5A9-4326-A38F-B74FBFE9A61D}"/>
              </a:ext>
            </a:extLst>
          </p:cNvPr>
          <p:cNvSpPr txBox="1">
            <a:spLocks/>
          </p:cNvSpPr>
          <p:nvPr/>
        </p:nvSpPr>
        <p:spPr>
          <a:xfrm>
            <a:off x="624185" y="392050"/>
            <a:ext cx="6306305" cy="3930228"/>
          </a:xfrm>
          <a:prstGeom prst="rect">
            <a:avLst/>
          </a:prstGeom>
          <a:effectLst>
            <a:outerShdw blurRad="25400" dir="17880000">
              <a:srgbClr val="000000">
                <a:alpha val="46000"/>
              </a:srgbClr>
            </a:outerShdw>
          </a:effectLst>
        </p:spPr>
        <p:txBody>
          <a:bodyPr vert="horz" lIns="91440" tIns="45720" rIns="91440" bIns="45720" rtlCol="0" anchor="t">
            <a:normAutofit fontScale="85000" lnSpcReduction="20000"/>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a:buFont typeface="Wingdings" panose="05000000000000000000" pitchFamily="2" charset="2"/>
              <a:buChar char="§"/>
            </a:pPr>
            <a:r>
              <a:rPr lang="en-GB" sz="3600" dirty="0">
                <a:solidFill>
                  <a:schemeClr val="tx1"/>
                </a:solidFill>
                <a:latin typeface="Maiandra GD" pitchFamily="34"/>
              </a:rPr>
              <a:t>Education</a:t>
            </a:r>
          </a:p>
          <a:p>
            <a:pPr>
              <a:buFont typeface="Wingdings" panose="05000000000000000000" pitchFamily="2" charset="2"/>
              <a:buChar char="§"/>
            </a:pPr>
            <a:endParaRPr lang="en-GB" sz="3600" dirty="0">
              <a:solidFill>
                <a:schemeClr val="tx1"/>
              </a:solidFill>
              <a:latin typeface="Maiandra GD" pitchFamily="34"/>
            </a:endParaRPr>
          </a:p>
          <a:p>
            <a:pPr>
              <a:buFont typeface="Wingdings" panose="05000000000000000000" pitchFamily="2" charset="2"/>
              <a:buChar char="§"/>
            </a:pPr>
            <a:r>
              <a:rPr lang="en-GB" sz="3600" dirty="0">
                <a:solidFill>
                  <a:schemeClr val="tx1"/>
                </a:solidFill>
                <a:latin typeface="Maiandra GD" pitchFamily="34"/>
              </a:rPr>
              <a:t>Weapons</a:t>
            </a:r>
          </a:p>
          <a:p>
            <a:pPr marL="571500" indent="-571500">
              <a:buFont typeface="Wingdings" panose="05000000000000000000" pitchFamily="2" charset="2"/>
              <a:buChar char="§"/>
            </a:pPr>
            <a:endParaRPr lang="en-GB" sz="3600" dirty="0">
              <a:solidFill>
                <a:schemeClr val="tx1"/>
              </a:solidFill>
              <a:latin typeface="Maiandra GD" pitchFamily="34"/>
            </a:endParaRPr>
          </a:p>
          <a:p>
            <a:pPr>
              <a:buFont typeface="Wingdings" panose="05000000000000000000" pitchFamily="2" charset="2"/>
              <a:buChar char="§"/>
            </a:pPr>
            <a:r>
              <a:rPr lang="en-GB" sz="3600" dirty="0">
                <a:solidFill>
                  <a:schemeClr val="tx1"/>
                </a:solidFill>
                <a:latin typeface="Maiandra GD" pitchFamily="34"/>
              </a:rPr>
              <a:t>Helots</a:t>
            </a:r>
          </a:p>
          <a:p>
            <a:pPr>
              <a:buFont typeface="Wingdings" panose="05000000000000000000" pitchFamily="2" charset="2"/>
              <a:buChar char="§"/>
            </a:pPr>
            <a:endParaRPr lang="en-GB" sz="3600" dirty="0">
              <a:solidFill>
                <a:schemeClr val="tx1"/>
              </a:solidFill>
              <a:latin typeface="Maiandra GD" pitchFamily="34"/>
            </a:endParaRPr>
          </a:p>
          <a:p>
            <a:pPr>
              <a:buFont typeface="Wingdings" panose="05000000000000000000" pitchFamily="2" charset="2"/>
              <a:buChar char="§"/>
            </a:pPr>
            <a:r>
              <a:rPr lang="en-GB" sz="3600" dirty="0">
                <a:solidFill>
                  <a:schemeClr val="tx1"/>
                </a:solidFill>
                <a:latin typeface="Maiandra GD" pitchFamily="34"/>
              </a:rPr>
              <a:t>Professionalism</a:t>
            </a:r>
          </a:p>
        </p:txBody>
      </p:sp>
      <p:sp>
        <p:nvSpPr>
          <p:cNvPr id="6" name="TextBox 6">
            <a:extLst>
              <a:ext uri="{FF2B5EF4-FFF2-40B4-BE49-F238E27FC236}">
                <a16:creationId xmlns:a16="http://schemas.microsoft.com/office/drawing/2014/main" id="{6F58E0BE-0F14-4831-8B08-D3CCE558CB11}"/>
              </a:ext>
            </a:extLst>
          </p:cNvPr>
          <p:cNvSpPr txBox="1"/>
          <p:nvPr/>
        </p:nvSpPr>
        <p:spPr>
          <a:xfrm>
            <a:off x="5676382" y="3952946"/>
            <a:ext cx="3536304" cy="369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spcBef>
                <a:spcPts val="0"/>
              </a:spcBef>
              <a:spcAft>
                <a:spcPts val="600"/>
              </a:spcAft>
              <a:buNone/>
              <a:tabLst/>
              <a:defRPr sz="1800" b="0" i="0" u="none" strike="noStrike" kern="0" cap="none" spc="0" baseline="0">
                <a:solidFill>
                  <a:srgbClr val="000000"/>
                </a:solidFill>
                <a:uFillTx/>
              </a:defRPr>
            </a:pPr>
            <a:r>
              <a:rPr lang="en-GB" b="0" i="0" u="none" strike="noStrike" kern="1200" cap="none" spc="0" baseline="0" dirty="0">
                <a:uFillTx/>
                <a:latin typeface="Maiandra GD" panose="020E0502030308020204" pitchFamily="34" charset="0"/>
              </a:rPr>
              <a:t>Spartan Helmet – British Museum</a:t>
            </a:r>
          </a:p>
        </p:txBody>
      </p:sp>
      <p:sp>
        <p:nvSpPr>
          <p:cNvPr id="10" name="TextBox 9">
            <a:extLst>
              <a:ext uri="{FF2B5EF4-FFF2-40B4-BE49-F238E27FC236}">
                <a16:creationId xmlns:a16="http://schemas.microsoft.com/office/drawing/2014/main" id="{E60E3A79-1561-4D3D-9156-3FCE3CADE8F5}"/>
              </a:ext>
            </a:extLst>
          </p:cNvPr>
          <p:cNvSpPr txBox="1"/>
          <p:nvPr/>
        </p:nvSpPr>
        <p:spPr>
          <a:xfrm>
            <a:off x="820128" y="4921450"/>
            <a:ext cx="10804605" cy="1231106"/>
          </a:xfrm>
          <a:prstGeom prst="rect">
            <a:avLst/>
          </a:prstGeom>
          <a:noFill/>
        </p:spPr>
        <p:txBody>
          <a:bodyPr wrap="square" rtlCol="0">
            <a:spAutoFit/>
          </a:bodyPr>
          <a:lstStyle/>
          <a:p>
            <a:r>
              <a:rPr lang="en-GB" sz="2800" dirty="0"/>
              <a:t>“</a:t>
            </a:r>
            <a:r>
              <a:rPr lang="en-GB" sz="2800" i="1" dirty="0"/>
              <a:t>for it is almost impossible to find any detail in military matters requiring attention that is overlooked by the Lacedaemonians.” </a:t>
            </a:r>
            <a:r>
              <a:rPr lang="en-GB" sz="2800" dirty="0"/>
              <a:t>(Xen. Const. Lac. 12)</a:t>
            </a:r>
          </a:p>
          <a:p>
            <a:endParaRPr lang="en-GB" dirty="0"/>
          </a:p>
        </p:txBody>
      </p:sp>
    </p:spTree>
    <p:extLst>
      <p:ext uri="{BB962C8B-B14F-4D97-AF65-F5344CB8AC3E}">
        <p14:creationId xmlns:p14="http://schemas.microsoft.com/office/powerpoint/2010/main" val="2633782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0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10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10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9932B-313B-4F77-83B0-36C0D7D1A0F1}"/>
              </a:ext>
            </a:extLst>
          </p:cNvPr>
          <p:cNvSpPr txBox="1">
            <a:spLocks noGrp="1"/>
          </p:cNvSpPr>
          <p:nvPr>
            <p:ph type="title"/>
          </p:nvPr>
        </p:nvSpPr>
        <p:spPr>
          <a:xfrm>
            <a:off x="913774" y="-152840"/>
            <a:ext cx="10364451" cy="1596177"/>
          </a:xfrm>
        </p:spPr>
        <p:txBody>
          <a:bodyPr/>
          <a:lstStyle/>
          <a:p>
            <a:pPr lvl="0"/>
            <a:r>
              <a:rPr lang="en-GB" dirty="0">
                <a:latin typeface="Maiandra GD" pitchFamily="34"/>
              </a:rPr>
              <a:t>Spartan Agoge</a:t>
            </a:r>
          </a:p>
        </p:txBody>
      </p:sp>
      <p:sp>
        <p:nvSpPr>
          <p:cNvPr id="3" name="Content Placeholder 2">
            <a:extLst>
              <a:ext uri="{FF2B5EF4-FFF2-40B4-BE49-F238E27FC236}">
                <a16:creationId xmlns:a16="http://schemas.microsoft.com/office/drawing/2014/main" id="{EEF668D7-A5C7-42E6-AEF8-B989D0E16655}"/>
              </a:ext>
            </a:extLst>
          </p:cNvPr>
          <p:cNvSpPr txBox="1">
            <a:spLocks noGrp="1"/>
          </p:cNvSpPr>
          <p:nvPr>
            <p:ph idx="1"/>
          </p:nvPr>
        </p:nvSpPr>
        <p:spPr>
          <a:xfrm>
            <a:off x="1251676" y="1416605"/>
            <a:ext cx="10178323" cy="4628144"/>
          </a:xfrm>
        </p:spPr>
        <p:txBody>
          <a:bodyPr>
            <a:normAutofit lnSpcReduction="10000"/>
          </a:bodyPr>
          <a:lstStyle/>
          <a:p>
            <a:pPr marL="0" lvl="0" indent="0">
              <a:lnSpc>
                <a:spcPct val="100000"/>
              </a:lnSpc>
              <a:buNone/>
            </a:pPr>
            <a:r>
              <a:rPr lang="en-GB" sz="2400" dirty="0">
                <a:latin typeface="Maiandra GD" pitchFamily="34"/>
              </a:rPr>
              <a:t>“Of reading and writing, they learned only enough to serve their turn; all the rest of their training was calculated to make them </a:t>
            </a:r>
            <a:r>
              <a:rPr lang="en-GB" sz="2400" b="1" u="sng" dirty="0">
                <a:solidFill>
                  <a:srgbClr val="FF0000"/>
                </a:solidFill>
                <a:latin typeface="Maiandra GD" pitchFamily="34"/>
              </a:rPr>
              <a:t>obey commands well, endure hardships, and conquer in battle</a:t>
            </a:r>
            <a:r>
              <a:rPr lang="en-GB" sz="2400" dirty="0">
                <a:solidFill>
                  <a:srgbClr val="FF0000"/>
                </a:solidFill>
                <a:latin typeface="Maiandra GD" pitchFamily="34"/>
              </a:rPr>
              <a:t>. </a:t>
            </a:r>
            <a:r>
              <a:rPr lang="en-GB" sz="2400" dirty="0">
                <a:latin typeface="Maiandra GD" pitchFamily="34"/>
              </a:rPr>
              <a:t>Therefore, as they grew in age, </a:t>
            </a:r>
            <a:r>
              <a:rPr lang="en-GB" sz="2400" b="1" u="sng" dirty="0">
                <a:solidFill>
                  <a:srgbClr val="FF0000"/>
                </a:solidFill>
                <a:latin typeface="Maiandra GD" pitchFamily="34"/>
              </a:rPr>
              <a:t>their bodily exercise was increased</a:t>
            </a:r>
            <a:r>
              <a:rPr lang="en-GB" sz="2400" dirty="0">
                <a:solidFill>
                  <a:srgbClr val="FF0000"/>
                </a:solidFill>
                <a:latin typeface="Maiandra GD" pitchFamily="34"/>
              </a:rPr>
              <a:t>; </a:t>
            </a:r>
            <a:r>
              <a:rPr lang="en-GB" sz="2400" dirty="0">
                <a:latin typeface="Maiandra GD" pitchFamily="34"/>
              </a:rPr>
              <a:t>their heads were close-clipped, and they were accustomed to going bare-foot, and to playing for the most part without clothes. When they were twelve years old, they no longer had tunics to wear, </a:t>
            </a:r>
            <a:r>
              <a:rPr lang="en-GB" sz="2400" b="1" u="sng" dirty="0">
                <a:solidFill>
                  <a:srgbClr val="FF0000"/>
                </a:solidFill>
                <a:latin typeface="Maiandra GD" pitchFamily="34"/>
              </a:rPr>
              <a:t>received one cloak a year, had hard, dry flesh, and knew little of baths and ointments</a:t>
            </a:r>
            <a:r>
              <a:rPr lang="en-GB" sz="2400" dirty="0">
                <a:latin typeface="Maiandra GD" pitchFamily="34"/>
              </a:rPr>
              <a:t>; only on certain days of the year, and few at that, did they indulge in such amenities. [7] They slept together, </a:t>
            </a:r>
            <a:r>
              <a:rPr lang="en-GB" sz="2400" b="1" u="sng" dirty="0">
                <a:latin typeface="Maiandra GD" pitchFamily="34"/>
              </a:rPr>
              <a:t>in </a:t>
            </a:r>
            <a:r>
              <a:rPr lang="en-GB" sz="2400" b="1" u="sng" dirty="0">
                <a:solidFill>
                  <a:srgbClr val="FF0000"/>
                </a:solidFill>
                <a:latin typeface="Maiandra GD" pitchFamily="34"/>
              </a:rPr>
              <a:t>troops and companies</a:t>
            </a:r>
            <a:r>
              <a:rPr lang="en-GB" sz="2400" dirty="0">
                <a:latin typeface="Maiandra GD" pitchFamily="34"/>
              </a:rPr>
              <a:t>, on pallet-beds which they collected for themselves, breaking off with their hands.”</a:t>
            </a:r>
          </a:p>
          <a:p>
            <a:pPr marL="0" lvl="0" indent="0">
              <a:lnSpc>
                <a:spcPct val="100000"/>
              </a:lnSpc>
              <a:buNone/>
            </a:pPr>
            <a:r>
              <a:rPr lang="en-GB" sz="2400" dirty="0">
                <a:latin typeface="Maiandra GD" pitchFamily="34"/>
              </a:rPr>
              <a:t>[</a:t>
            </a:r>
            <a:r>
              <a:rPr lang="en-GB" sz="2400" dirty="0" err="1">
                <a:latin typeface="Maiandra GD" pitchFamily="34"/>
              </a:rPr>
              <a:t>Plut</a:t>
            </a:r>
            <a:r>
              <a:rPr lang="en-GB" sz="2400" dirty="0">
                <a:latin typeface="Maiandra GD" pitchFamily="34"/>
              </a:rPr>
              <a:t>. Lyc. 16]</a:t>
            </a:r>
          </a:p>
          <a:p>
            <a:pPr marL="0" lvl="0" indent="0">
              <a:lnSpc>
                <a:spcPct val="100000"/>
              </a:lnSpc>
              <a:buNone/>
            </a:pPr>
            <a:endParaRPr lang="en-GB" sz="2400" dirty="0">
              <a:latin typeface="Maiandra GD" pitchFamily="34"/>
            </a:endParaRPr>
          </a:p>
        </p:txBody>
      </p:sp>
      <p:sp>
        <p:nvSpPr>
          <p:cNvPr id="6" name="Rectangle: Diagonal Corners Snipped 5">
            <a:extLst>
              <a:ext uri="{FF2B5EF4-FFF2-40B4-BE49-F238E27FC236}">
                <a16:creationId xmlns:a16="http://schemas.microsoft.com/office/drawing/2014/main" id="{898C7EA0-5062-448D-B595-292DFBC68DE2}"/>
              </a:ext>
            </a:extLst>
          </p:cNvPr>
          <p:cNvSpPr/>
          <p:nvPr/>
        </p:nvSpPr>
        <p:spPr>
          <a:xfrm>
            <a:off x="1251676" y="1087291"/>
            <a:ext cx="10102436" cy="5313505"/>
          </a:xfrm>
          <a:prstGeom prst="snip2DiagRect">
            <a:avLst/>
          </a:prstGeom>
          <a:blipFill>
            <a:blip r:embed="rId2"/>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 “austere in its mode of life and full of hardships, [but] educated the youth to obedience”</a:t>
            </a:r>
          </a:p>
          <a:p>
            <a:pPr algn="ctr"/>
            <a:endParaRPr lang="en-GB" sz="3200" dirty="0"/>
          </a:p>
          <a:p>
            <a:pPr algn="ctr"/>
            <a:r>
              <a:rPr lang="en-GB" sz="3200" dirty="0"/>
              <a:t>[</a:t>
            </a:r>
            <a:r>
              <a:rPr lang="en-GB" sz="3200" dirty="0" err="1"/>
              <a:t>Plut</a:t>
            </a:r>
            <a:r>
              <a:rPr lang="en-GB" sz="3200" dirty="0"/>
              <a:t>. Aegis. 1]</a:t>
            </a:r>
          </a:p>
        </p:txBody>
      </p:sp>
      <p:pic>
        <p:nvPicPr>
          <p:cNvPr id="4" name="Picture 4" descr="A close up of text on a black background&#10;&#10;Description automatically generated">
            <a:extLst>
              <a:ext uri="{FF2B5EF4-FFF2-40B4-BE49-F238E27FC236}">
                <a16:creationId xmlns:a16="http://schemas.microsoft.com/office/drawing/2014/main" id="{0384033E-17D7-4233-ADEA-FAD1118B7858}"/>
              </a:ext>
            </a:extLst>
          </p:cNvPr>
          <p:cNvPicPr>
            <a:picLocks noChangeAspect="1"/>
          </p:cNvPicPr>
          <p:nvPr/>
        </p:nvPicPr>
        <p:blipFill>
          <a:blip r:embed="rId3"/>
          <a:stretch>
            <a:fillRect/>
          </a:stretch>
        </p:blipFill>
        <p:spPr>
          <a:xfrm>
            <a:off x="7772524" y="4268009"/>
            <a:ext cx="3351022" cy="1954763"/>
          </a:xfrm>
          <a:prstGeom prst="rect">
            <a:avLst/>
          </a:prstGeom>
          <a:noFill/>
          <a:ln cap="flat">
            <a:noFill/>
          </a:ln>
        </p:spPr>
      </p:pic>
      <p:sp>
        <p:nvSpPr>
          <p:cNvPr id="5" name="Rectangle 5">
            <a:extLst>
              <a:ext uri="{FF2B5EF4-FFF2-40B4-BE49-F238E27FC236}">
                <a16:creationId xmlns:a16="http://schemas.microsoft.com/office/drawing/2014/main" id="{948FC93D-63D2-40D9-B396-891CE9B10501}"/>
              </a:ext>
            </a:extLst>
          </p:cNvPr>
          <p:cNvSpPr/>
          <p:nvPr/>
        </p:nvSpPr>
        <p:spPr>
          <a:xfrm>
            <a:off x="7772524" y="4268009"/>
            <a:ext cx="128336" cy="601574"/>
          </a:xfrm>
          <a:prstGeom prst="rect">
            <a:avLst/>
          </a:prstGeom>
          <a:solidFill>
            <a:srgbClr val="FECB24"/>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1000" fill="hold"/>
                                        <p:tgtEl>
                                          <p:spTgt spid="4"/>
                                        </p:tgtEl>
                                        <p:attrNameLst>
                                          <p:attrName>ppt_x</p:attrName>
                                        </p:attrNameLst>
                                      </p:cBhvr>
                                      <p:tavLst>
                                        <p:tav tm="0">
                                          <p:val>
                                            <p:strVal val="#ppt_x"/>
                                          </p:val>
                                        </p:tav>
                                        <p:tav tm="100000">
                                          <p:val>
                                            <p:strVal val="#ppt_x"/>
                                          </p:val>
                                        </p:tav>
                                      </p:tavLst>
                                    </p:anim>
                                    <p:anim calcmode="lin" valueType="num">
                                      <p:cBhvr additive="base">
                                        <p:cTn id="13" dur="1000" fill="hold"/>
                                        <p:tgtEl>
                                          <p:spTgt spid="4"/>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 calcmode="lin" valueType="num">
                                      <p:cBhvr additive="base">
                                        <p:cTn id="16" dur="1000" fill="hold"/>
                                        <p:tgtEl>
                                          <p:spTgt spid="5"/>
                                        </p:tgtEl>
                                        <p:attrNameLst>
                                          <p:attrName>ppt_x</p:attrName>
                                        </p:attrNameLst>
                                      </p:cBhvr>
                                      <p:tavLst>
                                        <p:tav tm="0">
                                          <p:val>
                                            <p:strVal val="#ppt_x"/>
                                          </p:val>
                                        </p:tav>
                                        <p:tav tm="100000">
                                          <p:val>
                                            <p:strVal val="#ppt_x"/>
                                          </p:val>
                                        </p:tav>
                                      </p:tavLst>
                                    </p:anim>
                                    <p:anim calcmode="lin" valueType="num">
                                      <p:cBhvr additive="base">
                                        <p:cTn id="17" dur="1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C224410-FF86-4FBB-A05E-61232D4B1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14">
            <a:extLst>
              <a:ext uri="{FF2B5EF4-FFF2-40B4-BE49-F238E27FC236}">
                <a16:creationId xmlns:a16="http://schemas.microsoft.com/office/drawing/2014/main" id="{F3BDD110-869E-4A8C-9250-C7AE5C840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2" y="-2"/>
            <a:ext cx="6088698" cy="6858002"/>
          </a:xfrm>
          <a:custGeom>
            <a:avLst/>
            <a:gdLst>
              <a:gd name="connsiteX0" fmla="*/ 0 w 6088698"/>
              <a:gd name="connsiteY0" fmla="*/ 0 h 6858002"/>
              <a:gd name="connsiteX1" fmla="*/ 2610464 w 6088698"/>
              <a:gd name="connsiteY1" fmla="*/ 0 h 6858002"/>
              <a:gd name="connsiteX2" fmla="*/ 2610464 w 6088698"/>
              <a:gd name="connsiteY2" fmla="*/ 3 h 6858002"/>
              <a:gd name="connsiteX3" fmla="*/ 5749313 w 6088698"/>
              <a:gd name="connsiteY3" fmla="*/ 3 h 6858002"/>
              <a:gd name="connsiteX4" fmla="*/ 5749313 w 6088698"/>
              <a:gd name="connsiteY4" fmla="*/ 4 h 6858002"/>
              <a:gd name="connsiteX5" fmla="*/ 5740011 w 6088698"/>
              <a:gd name="connsiteY5" fmla="*/ 4 h 6858002"/>
              <a:gd name="connsiteX6" fmla="*/ 5748114 w 6088698"/>
              <a:gd name="connsiteY6" fmla="*/ 40466 h 6858002"/>
              <a:gd name="connsiteX7" fmla="*/ 5771963 w 6088698"/>
              <a:gd name="connsiteY7" fmla="*/ 159110 h 6858002"/>
              <a:gd name="connsiteX8" fmla="*/ 5788633 w 6088698"/>
              <a:gd name="connsiteY8" fmla="*/ 245521 h 6858002"/>
              <a:gd name="connsiteX9" fmla="*/ 5806229 w 6088698"/>
              <a:gd name="connsiteY9" fmla="*/ 348391 h 6858002"/>
              <a:gd name="connsiteX10" fmla="*/ 5827299 w 6088698"/>
              <a:gd name="connsiteY10" fmla="*/ 470463 h 6858002"/>
              <a:gd name="connsiteX11" fmla="*/ 5849526 w 6088698"/>
              <a:gd name="connsiteY11" fmla="*/ 605566 h 6858002"/>
              <a:gd name="connsiteX12" fmla="*/ 5872911 w 6088698"/>
              <a:gd name="connsiteY12" fmla="*/ 757813 h 6858002"/>
              <a:gd name="connsiteX13" fmla="*/ 5897684 w 6088698"/>
              <a:gd name="connsiteY13" fmla="*/ 923777 h 6858002"/>
              <a:gd name="connsiteX14" fmla="*/ 5922459 w 6088698"/>
              <a:gd name="connsiteY14" fmla="*/ 1104142 h 6858002"/>
              <a:gd name="connsiteX15" fmla="*/ 5947695 w 6088698"/>
              <a:gd name="connsiteY15" fmla="*/ 1296166 h 6858002"/>
              <a:gd name="connsiteX16" fmla="*/ 5971079 w 6088698"/>
              <a:gd name="connsiteY16" fmla="*/ 1503278 h 6858002"/>
              <a:gd name="connsiteX17" fmla="*/ 5993538 w 6088698"/>
              <a:gd name="connsiteY17" fmla="*/ 1719991 h 6858002"/>
              <a:gd name="connsiteX18" fmla="*/ 6013913 w 6088698"/>
              <a:gd name="connsiteY18" fmla="*/ 1949048 h 6858002"/>
              <a:gd name="connsiteX19" fmla="*/ 6033361 w 6088698"/>
              <a:gd name="connsiteY19" fmla="*/ 2187706 h 6858002"/>
              <a:gd name="connsiteX20" fmla="*/ 6051654 w 6088698"/>
              <a:gd name="connsiteY20" fmla="*/ 2436652 h 6858002"/>
              <a:gd name="connsiteX21" fmla="*/ 6058136 w 6088698"/>
              <a:gd name="connsiteY21" fmla="*/ 2564211 h 6858002"/>
              <a:gd name="connsiteX22" fmla="*/ 6065314 w 6088698"/>
              <a:gd name="connsiteY22" fmla="*/ 2694512 h 6858002"/>
              <a:gd name="connsiteX23" fmla="*/ 6072027 w 6088698"/>
              <a:gd name="connsiteY23" fmla="*/ 2826871 h 6858002"/>
              <a:gd name="connsiteX24" fmla="*/ 6076427 w 6088698"/>
              <a:gd name="connsiteY24" fmla="*/ 2959917 h 6858002"/>
              <a:gd name="connsiteX25" fmla="*/ 6080363 w 6088698"/>
              <a:gd name="connsiteY25" fmla="*/ 3095705 h 6858002"/>
              <a:gd name="connsiteX26" fmla="*/ 6084530 w 6088698"/>
              <a:gd name="connsiteY26" fmla="*/ 3232865 h 6858002"/>
              <a:gd name="connsiteX27" fmla="*/ 6087308 w 6088698"/>
              <a:gd name="connsiteY27" fmla="*/ 3372768 h 6858002"/>
              <a:gd name="connsiteX28" fmla="*/ 6087308 w 6088698"/>
              <a:gd name="connsiteY28" fmla="*/ 3514043 h 6858002"/>
              <a:gd name="connsiteX29" fmla="*/ 6088698 w 6088698"/>
              <a:gd name="connsiteY29" fmla="*/ 3656689 h 6858002"/>
              <a:gd name="connsiteX30" fmla="*/ 6087308 w 6088698"/>
              <a:gd name="connsiteY30" fmla="*/ 3800707 h 6858002"/>
              <a:gd name="connsiteX31" fmla="*/ 6084530 w 6088698"/>
              <a:gd name="connsiteY31" fmla="*/ 3946783 h 6858002"/>
              <a:gd name="connsiteX32" fmla="*/ 6081983 w 6088698"/>
              <a:gd name="connsiteY32" fmla="*/ 4092858 h 6858002"/>
              <a:gd name="connsiteX33" fmla="*/ 6076427 w 6088698"/>
              <a:gd name="connsiteY33" fmla="*/ 4240991 h 6858002"/>
              <a:gd name="connsiteX34" fmla="*/ 6070639 w 6088698"/>
              <a:gd name="connsiteY34" fmla="*/ 4390495 h 6858002"/>
              <a:gd name="connsiteX35" fmla="*/ 6063924 w 6088698"/>
              <a:gd name="connsiteY35" fmla="*/ 4540000 h 6858002"/>
              <a:gd name="connsiteX36" fmla="*/ 6054432 w 6088698"/>
              <a:gd name="connsiteY36" fmla="*/ 4690876 h 6858002"/>
              <a:gd name="connsiteX37" fmla="*/ 6043086 w 6088698"/>
              <a:gd name="connsiteY37" fmla="*/ 4843123 h 6858002"/>
              <a:gd name="connsiteX38" fmla="*/ 6032204 w 6088698"/>
              <a:gd name="connsiteY38" fmla="*/ 4996057 h 6858002"/>
              <a:gd name="connsiteX39" fmla="*/ 6018313 w 6088698"/>
              <a:gd name="connsiteY39" fmla="*/ 5148990 h 6858002"/>
              <a:gd name="connsiteX40" fmla="*/ 6001642 w 6088698"/>
              <a:gd name="connsiteY40" fmla="*/ 5303981 h 6858002"/>
              <a:gd name="connsiteX41" fmla="*/ 5984972 w 6088698"/>
              <a:gd name="connsiteY41" fmla="*/ 5456914 h 6858002"/>
              <a:gd name="connsiteX42" fmla="*/ 5965754 w 6088698"/>
              <a:gd name="connsiteY42" fmla="*/ 5612591 h 6858002"/>
              <a:gd name="connsiteX43" fmla="*/ 5944685 w 6088698"/>
              <a:gd name="connsiteY43" fmla="*/ 5768953 h 6858002"/>
              <a:gd name="connsiteX44" fmla="*/ 5922459 w 6088698"/>
              <a:gd name="connsiteY44" fmla="*/ 5923258 h 6858002"/>
              <a:gd name="connsiteX45" fmla="*/ 5896527 w 6088698"/>
              <a:gd name="connsiteY45" fmla="*/ 6079621 h 6858002"/>
              <a:gd name="connsiteX46" fmla="*/ 5868743 w 6088698"/>
              <a:gd name="connsiteY46" fmla="*/ 6235297 h 6858002"/>
              <a:gd name="connsiteX47" fmla="*/ 5841190 w 6088698"/>
              <a:gd name="connsiteY47" fmla="*/ 6391660 h 6858002"/>
              <a:gd name="connsiteX48" fmla="*/ 5809008 w 6088698"/>
              <a:gd name="connsiteY48" fmla="*/ 6547336 h 6858002"/>
              <a:gd name="connsiteX49" fmla="*/ 5776130 w 6088698"/>
              <a:gd name="connsiteY49" fmla="*/ 6702327 h 6858002"/>
              <a:gd name="connsiteX50" fmla="*/ 5741633 w 6088698"/>
              <a:gd name="connsiteY50" fmla="*/ 6858002 h 6858002"/>
              <a:gd name="connsiteX51" fmla="*/ 2610464 w 6088698"/>
              <a:gd name="connsiteY51" fmla="*/ 6858002 h 6858002"/>
              <a:gd name="connsiteX52" fmla="*/ 0 w 6088698"/>
              <a:gd name="connsiteY52" fmla="*/ 6858002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6088698" h="6858002">
                <a:moveTo>
                  <a:pt x="0" y="0"/>
                </a:moveTo>
                <a:lnTo>
                  <a:pt x="2610464" y="0"/>
                </a:lnTo>
                <a:lnTo>
                  <a:pt x="2610464" y="3"/>
                </a:lnTo>
                <a:lnTo>
                  <a:pt x="5749313" y="3"/>
                </a:lnTo>
                <a:lnTo>
                  <a:pt x="5749313" y="4"/>
                </a:lnTo>
                <a:lnTo>
                  <a:pt x="5740011" y="4"/>
                </a:lnTo>
                <a:lnTo>
                  <a:pt x="5748114" y="40466"/>
                </a:lnTo>
                <a:lnTo>
                  <a:pt x="5771963" y="159110"/>
                </a:lnTo>
                <a:lnTo>
                  <a:pt x="5788633" y="245521"/>
                </a:lnTo>
                <a:lnTo>
                  <a:pt x="5806229" y="348391"/>
                </a:lnTo>
                <a:lnTo>
                  <a:pt x="5827299" y="470463"/>
                </a:lnTo>
                <a:lnTo>
                  <a:pt x="5849526" y="605566"/>
                </a:lnTo>
                <a:lnTo>
                  <a:pt x="5872911" y="757813"/>
                </a:lnTo>
                <a:lnTo>
                  <a:pt x="5897684" y="923777"/>
                </a:lnTo>
                <a:lnTo>
                  <a:pt x="5922459" y="1104142"/>
                </a:lnTo>
                <a:lnTo>
                  <a:pt x="5947695" y="1296166"/>
                </a:lnTo>
                <a:lnTo>
                  <a:pt x="5971079" y="1503278"/>
                </a:lnTo>
                <a:lnTo>
                  <a:pt x="5993538" y="1719991"/>
                </a:lnTo>
                <a:lnTo>
                  <a:pt x="6013913" y="1949048"/>
                </a:lnTo>
                <a:lnTo>
                  <a:pt x="6033361" y="2187706"/>
                </a:lnTo>
                <a:lnTo>
                  <a:pt x="6051654" y="2436652"/>
                </a:lnTo>
                <a:lnTo>
                  <a:pt x="6058136" y="2564211"/>
                </a:lnTo>
                <a:lnTo>
                  <a:pt x="6065314" y="2694512"/>
                </a:lnTo>
                <a:lnTo>
                  <a:pt x="6072027" y="2826871"/>
                </a:lnTo>
                <a:lnTo>
                  <a:pt x="6076427" y="2959917"/>
                </a:lnTo>
                <a:lnTo>
                  <a:pt x="6080363" y="3095705"/>
                </a:lnTo>
                <a:lnTo>
                  <a:pt x="6084530" y="3232865"/>
                </a:lnTo>
                <a:lnTo>
                  <a:pt x="6087308" y="3372768"/>
                </a:lnTo>
                <a:lnTo>
                  <a:pt x="6087308" y="3514043"/>
                </a:lnTo>
                <a:lnTo>
                  <a:pt x="6088698" y="3656689"/>
                </a:lnTo>
                <a:lnTo>
                  <a:pt x="6087308" y="3800707"/>
                </a:lnTo>
                <a:lnTo>
                  <a:pt x="6084530" y="3946783"/>
                </a:lnTo>
                <a:lnTo>
                  <a:pt x="6081983" y="4092858"/>
                </a:lnTo>
                <a:lnTo>
                  <a:pt x="6076427" y="4240991"/>
                </a:lnTo>
                <a:lnTo>
                  <a:pt x="6070639" y="4390495"/>
                </a:lnTo>
                <a:lnTo>
                  <a:pt x="6063924" y="4540000"/>
                </a:lnTo>
                <a:lnTo>
                  <a:pt x="6054432" y="4690876"/>
                </a:lnTo>
                <a:lnTo>
                  <a:pt x="6043086" y="4843123"/>
                </a:lnTo>
                <a:lnTo>
                  <a:pt x="6032204" y="4996057"/>
                </a:lnTo>
                <a:lnTo>
                  <a:pt x="6018313" y="5148990"/>
                </a:lnTo>
                <a:lnTo>
                  <a:pt x="6001642" y="5303981"/>
                </a:lnTo>
                <a:lnTo>
                  <a:pt x="5984972" y="5456914"/>
                </a:lnTo>
                <a:lnTo>
                  <a:pt x="5965754" y="5612591"/>
                </a:lnTo>
                <a:lnTo>
                  <a:pt x="5944685" y="5768953"/>
                </a:lnTo>
                <a:lnTo>
                  <a:pt x="5922459" y="5923258"/>
                </a:lnTo>
                <a:lnTo>
                  <a:pt x="5896527" y="6079621"/>
                </a:lnTo>
                <a:lnTo>
                  <a:pt x="5868743" y="6235297"/>
                </a:lnTo>
                <a:lnTo>
                  <a:pt x="5841190" y="6391660"/>
                </a:lnTo>
                <a:lnTo>
                  <a:pt x="5809008" y="6547336"/>
                </a:lnTo>
                <a:lnTo>
                  <a:pt x="5776130" y="6702327"/>
                </a:lnTo>
                <a:lnTo>
                  <a:pt x="5741633" y="6858002"/>
                </a:lnTo>
                <a:lnTo>
                  <a:pt x="2610464" y="6858002"/>
                </a:lnTo>
                <a:lnTo>
                  <a:pt x="0" y="6858002"/>
                </a:lnTo>
                <a:close/>
              </a:path>
            </a:pathLst>
          </a:cu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49CCEF5-ADCA-44E1-8CC7-FF0363F1685B}"/>
              </a:ext>
            </a:extLst>
          </p:cNvPr>
          <p:cNvSpPr txBox="1">
            <a:spLocks noGrp="1"/>
          </p:cNvSpPr>
          <p:nvPr>
            <p:ph type="title"/>
          </p:nvPr>
        </p:nvSpPr>
        <p:spPr>
          <a:xfrm>
            <a:off x="900506" y="1118808"/>
            <a:ext cx="4671467" cy="4747683"/>
          </a:xfrm>
        </p:spPr>
        <p:txBody>
          <a:bodyPr vert="horz" lIns="91440" tIns="45720" rIns="91440" bIns="45720" rtlCol="0" anchor="ctr">
            <a:normAutofit/>
          </a:bodyPr>
          <a:lstStyle/>
          <a:p>
            <a:pPr algn="l"/>
            <a:r>
              <a:rPr lang="en-US" sz="4800" dirty="0">
                <a:latin typeface="Maiandra GD" panose="020E0502030308020204" pitchFamily="34" charset="0"/>
              </a:rPr>
              <a:t>Scholarship on the Agoge</a:t>
            </a:r>
          </a:p>
        </p:txBody>
      </p:sp>
      <p:sp>
        <p:nvSpPr>
          <p:cNvPr id="3" name="Content Placeholder 2">
            <a:extLst>
              <a:ext uri="{FF2B5EF4-FFF2-40B4-BE49-F238E27FC236}">
                <a16:creationId xmlns:a16="http://schemas.microsoft.com/office/drawing/2014/main" id="{53DA12F1-2C3F-4FBB-A1B2-7F556E0359A3}"/>
              </a:ext>
            </a:extLst>
          </p:cNvPr>
          <p:cNvSpPr txBox="1">
            <a:spLocks noGrp="1"/>
          </p:cNvSpPr>
          <p:nvPr>
            <p:ph idx="1"/>
          </p:nvPr>
        </p:nvSpPr>
        <p:spPr>
          <a:xfrm>
            <a:off x="6498769" y="1118809"/>
            <a:ext cx="5049763" cy="4747681"/>
          </a:xfrm>
          <a:effectLst/>
        </p:spPr>
        <p:txBody>
          <a:bodyPr vert="horz" lIns="91440" tIns="45720" rIns="91440" bIns="45720" rtlCol="0" anchor="ctr">
            <a:normAutofit/>
          </a:bodyPr>
          <a:lstStyle/>
          <a:p>
            <a:pPr marL="0" indent="0">
              <a:buNone/>
            </a:pPr>
            <a:endParaRPr lang="en-GB" dirty="0">
              <a:solidFill>
                <a:schemeClr val="tx1"/>
              </a:solidFill>
              <a:latin typeface="Calibri"/>
            </a:endParaRPr>
          </a:p>
          <a:p>
            <a:pPr marL="0" indent="0">
              <a:buNone/>
            </a:pPr>
            <a:endParaRPr lang="en-GB" dirty="0">
              <a:solidFill>
                <a:schemeClr val="tx1"/>
              </a:solidFill>
              <a:latin typeface="Maiandra GD" panose="020E0502030308020204" pitchFamily="34" charset="0"/>
            </a:endParaRPr>
          </a:p>
          <a:p>
            <a:pPr marL="0" indent="0">
              <a:buNone/>
            </a:pPr>
            <a:r>
              <a:rPr lang="en-GB" dirty="0">
                <a:solidFill>
                  <a:schemeClr val="tx1"/>
                </a:solidFill>
                <a:latin typeface="Maiandra GD" panose="020E0502030308020204" pitchFamily="34" charset="0"/>
              </a:rPr>
              <a:t>“We must not, however, make too much of the uniqueness of Spartan civic education. </a:t>
            </a:r>
            <a:r>
              <a:rPr lang="en-GB" b="1" u="sng" dirty="0">
                <a:solidFill>
                  <a:schemeClr val="tx1"/>
                </a:solidFill>
                <a:latin typeface="Maiandra GD" panose="020E0502030308020204" pitchFamily="34" charset="0"/>
              </a:rPr>
              <a:t>Most Greek poleis in the archaic age required military training of their citizens</a:t>
            </a:r>
            <a:r>
              <a:rPr lang="en-GB" dirty="0">
                <a:solidFill>
                  <a:schemeClr val="tx1"/>
                </a:solidFill>
                <a:latin typeface="Maiandra GD" panose="020E0502030308020204" pitchFamily="34" charset="0"/>
              </a:rPr>
              <a:t>.”</a:t>
            </a:r>
          </a:p>
          <a:p>
            <a:pPr marL="0" indent="0">
              <a:buNone/>
            </a:pPr>
            <a:endParaRPr lang="en-GB" dirty="0">
              <a:solidFill>
                <a:schemeClr val="tx1"/>
              </a:solidFill>
              <a:latin typeface="Maiandra GD" panose="020E0502030308020204" pitchFamily="34" charset="0"/>
            </a:endParaRPr>
          </a:p>
          <a:p>
            <a:pPr marL="0" indent="0">
              <a:buNone/>
            </a:pPr>
            <a:endParaRPr lang="en-GB" dirty="0">
              <a:solidFill>
                <a:schemeClr val="tx1"/>
              </a:solidFill>
              <a:latin typeface="Maiandra GD" panose="020E0502030308020204" pitchFamily="34" charset="0"/>
            </a:endParaRPr>
          </a:p>
          <a:p>
            <a:pPr marL="0" indent="0">
              <a:buNone/>
            </a:pPr>
            <a:endParaRPr lang="en-GB" dirty="0">
              <a:solidFill>
                <a:schemeClr val="tx1"/>
              </a:solidFill>
              <a:latin typeface="Maiandra GD" panose="020E0502030308020204" pitchFamily="34" charset="0"/>
            </a:endParaRPr>
          </a:p>
          <a:p>
            <a:pPr marL="0" indent="0">
              <a:buNone/>
            </a:pPr>
            <a:r>
              <a:rPr lang="en-GB" dirty="0">
                <a:solidFill>
                  <a:schemeClr val="tx1"/>
                </a:solidFill>
                <a:latin typeface="Maiandra GD" panose="020E0502030308020204" pitchFamily="34" charset="0"/>
              </a:rPr>
              <a:t>Heater, D. (2002). The History of Citizenship Education: A Comparative Outline. </a:t>
            </a:r>
            <a:r>
              <a:rPr lang="en-GB" i="1" dirty="0">
                <a:solidFill>
                  <a:schemeClr val="tx1"/>
                </a:solidFill>
                <a:latin typeface="Maiandra GD" panose="020E0502030308020204" pitchFamily="34" charset="0"/>
              </a:rPr>
              <a:t>Parliamentary Affairs</a:t>
            </a:r>
            <a:r>
              <a:rPr lang="en-GB" dirty="0">
                <a:solidFill>
                  <a:schemeClr val="tx1"/>
                </a:solidFill>
                <a:latin typeface="Maiandra GD" panose="020E0502030308020204" pitchFamily="34" charset="0"/>
              </a:rPr>
              <a:t>, 55(3)</a:t>
            </a:r>
          </a:p>
          <a:p>
            <a:pPr marL="0" indent="0">
              <a:buNone/>
            </a:pPr>
            <a:endParaRPr lang="en-US" dirty="0">
              <a:solidFill>
                <a:schemeClr val="tx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pic>
        <p:nvPicPr>
          <p:cNvPr id="14" name="Picture 13" descr="A picture containing outdoor, sky&#10;&#10;Description automatically generated">
            <a:extLst>
              <a:ext uri="{FF2B5EF4-FFF2-40B4-BE49-F238E27FC236}">
                <a16:creationId xmlns:a16="http://schemas.microsoft.com/office/drawing/2014/main" id="{65982F8D-6C27-4140-B06C-F2670C1F08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4991" y="3088874"/>
            <a:ext cx="7315200" cy="1428750"/>
          </a:xfrm>
          <a:prstGeom prst="rect">
            <a:avLst/>
          </a:prstGeom>
        </p:spPr>
      </p:pic>
      <p:sp>
        <p:nvSpPr>
          <p:cNvPr id="2" name="Title 1">
            <a:extLst>
              <a:ext uri="{FF2B5EF4-FFF2-40B4-BE49-F238E27FC236}">
                <a16:creationId xmlns:a16="http://schemas.microsoft.com/office/drawing/2014/main" id="{48674833-C8D8-44C0-B737-73E95B72308C}"/>
              </a:ext>
            </a:extLst>
          </p:cNvPr>
          <p:cNvSpPr txBox="1">
            <a:spLocks noGrp="1"/>
          </p:cNvSpPr>
          <p:nvPr>
            <p:ph type="title"/>
          </p:nvPr>
        </p:nvSpPr>
        <p:spPr/>
        <p:txBody>
          <a:bodyPr/>
          <a:lstStyle/>
          <a:p>
            <a:pPr lvl="0"/>
            <a:r>
              <a:rPr lang="en-GB" dirty="0">
                <a:latin typeface="Maiandra GD" panose="020E0502030308020204" pitchFamily="34" charset="0"/>
              </a:rPr>
              <a:t>Spartan Weaponry</a:t>
            </a:r>
          </a:p>
        </p:txBody>
      </p:sp>
      <p:sp>
        <p:nvSpPr>
          <p:cNvPr id="9" name="TextBox 8">
            <a:extLst>
              <a:ext uri="{FF2B5EF4-FFF2-40B4-BE49-F238E27FC236}">
                <a16:creationId xmlns:a16="http://schemas.microsoft.com/office/drawing/2014/main" id="{E587BBAA-3BAD-4541-9862-79FF9FC55010}"/>
              </a:ext>
            </a:extLst>
          </p:cNvPr>
          <p:cNvSpPr txBox="1"/>
          <p:nvPr/>
        </p:nvSpPr>
        <p:spPr>
          <a:xfrm>
            <a:off x="4947406" y="4834971"/>
            <a:ext cx="2286539" cy="369332"/>
          </a:xfrm>
          <a:prstGeom prst="rect">
            <a:avLst/>
          </a:prstGeom>
          <a:noFill/>
        </p:spPr>
        <p:txBody>
          <a:bodyPr wrap="square" rtlCol="0">
            <a:spAutoFit/>
          </a:bodyPr>
          <a:lstStyle/>
          <a:p>
            <a:r>
              <a:rPr lang="en-GB" dirty="0">
                <a:latin typeface="Maiandra GD" panose="020E0502030308020204" pitchFamily="34" charset="0"/>
              </a:rPr>
              <a:t>Spartan Short Xiphos  </a:t>
            </a:r>
          </a:p>
        </p:txBody>
      </p:sp>
      <p:pic>
        <p:nvPicPr>
          <p:cNvPr id="6" name="Content Placeholder 5" descr="A picture containing object, tableware&#10;&#10;Description automatically generated">
            <a:extLst>
              <a:ext uri="{FF2B5EF4-FFF2-40B4-BE49-F238E27FC236}">
                <a16:creationId xmlns:a16="http://schemas.microsoft.com/office/drawing/2014/main" id="{BF25BE16-6027-4BF8-B5E6-AFF64C452C9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874862" y="1580050"/>
            <a:ext cx="4431625" cy="444639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2" name="TextBox 11">
            <a:extLst>
              <a:ext uri="{FF2B5EF4-FFF2-40B4-BE49-F238E27FC236}">
                <a16:creationId xmlns:a16="http://schemas.microsoft.com/office/drawing/2014/main" id="{28792529-226F-4D74-93E7-8E0D86BC7485}"/>
              </a:ext>
            </a:extLst>
          </p:cNvPr>
          <p:cNvSpPr txBox="1"/>
          <p:nvPr/>
        </p:nvSpPr>
        <p:spPr>
          <a:xfrm>
            <a:off x="3776674" y="6094511"/>
            <a:ext cx="4628000" cy="307777"/>
          </a:xfrm>
          <a:prstGeom prst="rect">
            <a:avLst/>
          </a:prstGeom>
          <a:noFill/>
        </p:spPr>
        <p:txBody>
          <a:bodyPr wrap="square" rtlCol="0">
            <a:spAutoFit/>
          </a:bodyPr>
          <a:lstStyle/>
          <a:p>
            <a:r>
              <a:rPr lang="en-GB" sz="1400" dirty="0">
                <a:latin typeface="Maiandra GD" panose="020E0502030308020204" pitchFamily="34" charset="0"/>
              </a:rPr>
              <a:t>7</a:t>
            </a:r>
            <a:r>
              <a:rPr lang="en-GB" sz="1400" baseline="30000" dirty="0">
                <a:latin typeface="Maiandra GD" panose="020E0502030308020204" pitchFamily="34" charset="0"/>
              </a:rPr>
              <a:t>th</a:t>
            </a:r>
            <a:r>
              <a:rPr lang="en-GB" sz="1400" dirty="0">
                <a:latin typeface="Maiandra GD" panose="020E0502030308020204" pitchFamily="34" charset="0"/>
              </a:rPr>
              <a:t> Century </a:t>
            </a:r>
            <a:r>
              <a:rPr lang="en-GB" sz="1400" dirty="0" err="1">
                <a:latin typeface="Maiandra GD" panose="020E0502030308020204" pitchFamily="34" charset="0"/>
              </a:rPr>
              <a:t>Siana</a:t>
            </a:r>
            <a:r>
              <a:rPr lang="en-GB" sz="1400" dirty="0">
                <a:latin typeface="Maiandra GD" panose="020E0502030308020204" pitchFamily="34" charset="0"/>
              </a:rPr>
              <a:t> Cup showing sword wielding hoplite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1000"/>
                                        <p:tgtEl>
                                          <p:spTgt spid="9"/>
                                        </p:tgtEl>
                                        <p:attrNameLst>
                                          <p:attrName>ppt_x</p:attrName>
                                        </p:attrNameLst>
                                      </p:cBhvr>
                                      <p:tavLst>
                                        <p:tav tm="0">
                                          <p:val>
                                            <p:strVal val="ppt_x"/>
                                          </p:val>
                                        </p:tav>
                                        <p:tav tm="100000">
                                          <p:val>
                                            <p:strVal val="ppt_x"/>
                                          </p:val>
                                        </p:tav>
                                      </p:tavLst>
                                    </p:anim>
                                    <p:anim calcmode="lin" valueType="num">
                                      <p:cBhvr additive="base">
                                        <p:cTn id="7" dur="1000"/>
                                        <p:tgtEl>
                                          <p:spTgt spid="9"/>
                                        </p:tgtEl>
                                        <p:attrNameLst>
                                          <p:attrName>ppt_y</p:attrName>
                                        </p:attrNameLst>
                                      </p:cBhvr>
                                      <p:tavLst>
                                        <p:tav tm="0">
                                          <p:val>
                                            <p:strVal val="ppt_y"/>
                                          </p:val>
                                        </p:tav>
                                        <p:tav tm="100000">
                                          <p:val>
                                            <p:strVal val="1+ppt_h/2"/>
                                          </p:val>
                                        </p:tav>
                                      </p:tavLst>
                                    </p:anim>
                                    <p:set>
                                      <p:cBhvr>
                                        <p:cTn id="8" dur="1" fill="hold">
                                          <p:stCondLst>
                                            <p:cond delay="999"/>
                                          </p:stCondLst>
                                        </p:cTn>
                                        <p:tgtEl>
                                          <p:spTgt spid="9"/>
                                        </p:tgtEl>
                                        <p:attrNameLst>
                                          <p:attrName>style.visibility</p:attrName>
                                        </p:attrNameLst>
                                      </p:cBhvr>
                                      <p:to>
                                        <p:strVal val="hidden"/>
                                      </p:to>
                                    </p:set>
                                  </p:childTnLst>
                                </p:cTn>
                              </p:par>
                              <p:par>
                                <p:cTn id="9" presetID="2" presetClass="exit" presetSubtype="4" fill="hold" nodeType="withEffect">
                                  <p:stCondLst>
                                    <p:cond delay="0"/>
                                  </p:stCondLst>
                                  <p:childTnLst>
                                    <p:anim calcmode="lin" valueType="num">
                                      <p:cBhvr additive="base">
                                        <p:cTn id="10" dur="1000"/>
                                        <p:tgtEl>
                                          <p:spTgt spid="14"/>
                                        </p:tgtEl>
                                        <p:attrNameLst>
                                          <p:attrName>ppt_x</p:attrName>
                                        </p:attrNameLst>
                                      </p:cBhvr>
                                      <p:tavLst>
                                        <p:tav tm="0">
                                          <p:val>
                                            <p:strVal val="ppt_x"/>
                                          </p:val>
                                        </p:tav>
                                        <p:tav tm="100000">
                                          <p:val>
                                            <p:strVal val="ppt_x"/>
                                          </p:val>
                                        </p:tav>
                                      </p:tavLst>
                                    </p:anim>
                                    <p:anim calcmode="lin" valueType="num">
                                      <p:cBhvr additive="base">
                                        <p:cTn id="11" dur="1000"/>
                                        <p:tgtEl>
                                          <p:spTgt spid="14"/>
                                        </p:tgtEl>
                                        <p:attrNameLst>
                                          <p:attrName>ppt_y</p:attrName>
                                        </p:attrNameLst>
                                      </p:cBhvr>
                                      <p:tavLst>
                                        <p:tav tm="0">
                                          <p:val>
                                            <p:strVal val="ppt_y"/>
                                          </p:val>
                                        </p:tav>
                                        <p:tav tm="100000">
                                          <p:val>
                                            <p:strVal val="1+ppt_h/2"/>
                                          </p:val>
                                        </p:tav>
                                      </p:tavLst>
                                    </p:anim>
                                    <p:set>
                                      <p:cBhvr>
                                        <p:cTn id="12" dur="1" fill="hold">
                                          <p:stCondLst>
                                            <p:cond delay="999"/>
                                          </p:stCondLst>
                                        </p:cTn>
                                        <p:tgtEl>
                                          <p:spTgt spid="1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1000" fill="hold"/>
                                        <p:tgtEl>
                                          <p:spTgt spid="6"/>
                                        </p:tgtEl>
                                        <p:attrNameLst>
                                          <p:attrName>ppt_x</p:attrName>
                                        </p:attrNameLst>
                                      </p:cBhvr>
                                      <p:tavLst>
                                        <p:tav tm="0">
                                          <p:val>
                                            <p:strVal val="#ppt_x"/>
                                          </p:val>
                                        </p:tav>
                                        <p:tav tm="100000">
                                          <p:val>
                                            <p:strVal val="#ppt_x"/>
                                          </p:val>
                                        </p:tav>
                                      </p:tavLst>
                                    </p:anim>
                                    <p:anim calcmode="lin" valueType="num">
                                      <p:cBhvr additive="base">
                                        <p:cTn id="18" dur="1000" fill="hold"/>
                                        <p:tgtEl>
                                          <p:spTgt spid="6"/>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additive="base">
                                        <p:cTn id="21" dur="1000" fill="hold"/>
                                        <p:tgtEl>
                                          <p:spTgt spid="12"/>
                                        </p:tgtEl>
                                        <p:attrNameLst>
                                          <p:attrName>ppt_x</p:attrName>
                                        </p:attrNameLst>
                                      </p:cBhvr>
                                      <p:tavLst>
                                        <p:tav tm="0">
                                          <p:val>
                                            <p:strVal val="#ppt_x"/>
                                          </p:val>
                                        </p:tav>
                                        <p:tav tm="100000">
                                          <p:val>
                                            <p:strVal val="#ppt_x"/>
                                          </p:val>
                                        </p:tav>
                                      </p:tavLst>
                                    </p:anim>
                                    <p:anim calcmode="lin" valueType="num">
                                      <p:cBhvr additive="base">
                                        <p:cTn id="22" dur="10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DEBAD-FF2D-493C-B9C7-D0ECFBBDE03B}"/>
              </a:ext>
            </a:extLst>
          </p:cNvPr>
          <p:cNvSpPr txBox="1">
            <a:spLocks noGrp="1"/>
          </p:cNvSpPr>
          <p:nvPr>
            <p:ph type="title"/>
          </p:nvPr>
        </p:nvSpPr>
        <p:spPr/>
        <p:txBody>
          <a:bodyPr/>
          <a:lstStyle/>
          <a:p>
            <a:r>
              <a:rPr lang="en-GB" dirty="0">
                <a:latin typeface="Maiandra GD" panose="020E0502030308020204" pitchFamily="34" charset="0"/>
              </a:rPr>
              <a:t>The Helots</a:t>
            </a:r>
          </a:p>
        </p:txBody>
      </p:sp>
      <p:sp>
        <p:nvSpPr>
          <p:cNvPr id="3" name="Content Placeholder 6">
            <a:extLst>
              <a:ext uri="{FF2B5EF4-FFF2-40B4-BE49-F238E27FC236}">
                <a16:creationId xmlns:a16="http://schemas.microsoft.com/office/drawing/2014/main" id="{3EE21220-1CC1-4569-8D2A-445A5DA1209E}"/>
              </a:ext>
            </a:extLst>
          </p:cNvPr>
          <p:cNvSpPr txBox="1">
            <a:spLocks noGrp="1"/>
          </p:cNvSpPr>
          <p:nvPr>
            <p:ph idx="1"/>
          </p:nvPr>
        </p:nvSpPr>
        <p:spPr>
          <a:xfrm>
            <a:off x="988440" y="1816425"/>
            <a:ext cx="10353762" cy="4058751"/>
          </a:xfrm>
        </p:spPr>
        <p:txBody>
          <a:bodyPr>
            <a:normAutofit lnSpcReduction="10000"/>
          </a:bodyPr>
          <a:lstStyle/>
          <a:p>
            <a:pPr lvl="0"/>
            <a:r>
              <a:rPr lang="en-GB" sz="2800" dirty="0">
                <a:effectLst/>
                <a:latin typeface="Maiandra GD" panose="020E0502030308020204" pitchFamily="34" charset="0"/>
              </a:rPr>
              <a:t>“Most of the Helots were the </a:t>
            </a:r>
            <a:r>
              <a:rPr lang="en-GB" sz="2800" b="1" u="sng" dirty="0">
                <a:solidFill>
                  <a:srgbClr val="C00000"/>
                </a:solidFill>
                <a:effectLst/>
                <a:latin typeface="Maiandra GD" panose="020E0502030308020204" pitchFamily="34" charset="0"/>
              </a:rPr>
              <a:t>descendants of the old Messenians </a:t>
            </a:r>
            <a:r>
              <a:rPr lang="en-GB" sz="2800" dirty="0">
                <a:effectLst/>
                <a:latin typeface="Maiandra GD" panose="020E0502030308020204" pitchFamily="34" charset="0"/>
              </a:rPr>
              <a:t>that were enslaved in the famous war” (Thuc 1.101).</a:t>
            </a:r>
          </a:p>
          <a:p>
            <a:pPr lvl="0"/>
            <a:endParaRPr lang="en-GB" sz="2800" dirty="0">
              <a:effectLst/>
              <a:latin typeface="Maiandra GD" panose="020E0502030308020204" pitchFamily="34" charset="0"/>
            </a:endParaRPr>
          </a:p>
          <a:p>
            <a:pPr lvl="0"/>
            <a:r>
              <a:rPr lang="en-GB" sz="2800" dirty="0">
                <a:effectLst/>
                <a:latin typeface="Maiandra GD" panose="020E0502030308020204" pitchFamily="34" charset="0"/>
              </a:rPr>
              <a:t>“[On the subject of Melos] </a:t>
            </a:r>
            <a:r>
              <a:rPr lang="en-GB" sz="2800" b="1" u="sng" dirty="0">
                <a:solidFill>
                  <a:srgbClr val="C00000"/>
                </a:solidFill>
                <a:effectLst/>
                <a:latin typeface="Maiandra GD" panose="020E0502030308020204" pitchFamily="34" charset="0"/>
              </a:rPr>
              <a:t>Its inhabitants became the first slaves of the Lacedaemonian state,</a:t>
            </a:r>
            <a:r>
              <a:rPr lang="en-GB" sz="2800" dirty="0">
                <a:solidFill>
                  <a:srgbClr val="C00000"/>
                </a:solidFill>
                <a:effectLst/>
                <a:latin typeface="Maiandra GD" panose="020E0502030308020204" pitchFamily="34" charset="0"/>
              </a:rPr>
              <a:t> </a:t>
            </a:r>
            <a:r>
              <a:rPr lang="en-GB" sz="2800" dirty="0">
                <a:effectLst/>
                <a:latin typeface="Maiandra GD" panose="020E0502030308020204" pitchFamily="34" charset="0"/>
              </a:rPr>
              <a:t>and were the first to be called Helots, as in fact Helots they were. The slaves afterwards acquired, although they were Dorians of Messenia, also came to be called Helots” (Paus. 3.20).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44EC-3045-48E5-AF7C-900D32B9D39C}"/>
              </a:ext>
            </a:extLst>
          </p:cNvPr>
          <p:cNvSpPr>
            <a:spLocks noGrp="1"/>
          </p:cNvSpPr>
          <p:nvPr>
            <p:ph type="title"/>
          </p:nvPr>
        </p:nvSpPr>
        <p:spPr>
          <a:xfrm>
            <a:off x="913795" y="285750"/>
            <a:ext cx="3078749" cy="970450"/>
          </a:xfrm>
        </p:spPr>
        <p:txBody>
          <a:bodyPr anchor="b">
            <a:normAutofit/>
          </a:bodyPr>
          <a:lstStyle/>
          <a:p>
            <a:pPr algn="l"/>
            <a:r>
              <a:rPr lang="en-GB" sz="2800" dirty="0">
                <a:latin typeface="Maiandra GD" panose="020E0502030308020204" pitchFamily="34" charset="0"/>
              </a:rPr>
              <a:t>Battle of Plataea</a:t>
            </a:r>
          </a:p>
        </p:txBody>
      </p:sp>
      <p:sp>
        <p:nvSpPr>
          <p:cNvPr id="3" name="Content Placeholder 2">
            <a:extLst>
              <a:ext uri="{FF2B5EF4-FFF2-40B4-BE49-F238E27FC236}">
                <a16:creationId xmlns:a16="http://schemas.microsoft.com/office/drawing/2014/main" id="{C91D84EA-101F-4DF7-8F15-E7985FF6EBCB}"/>
              </a:ext>
            </a:extLst>
          </p:cNvPr>
          <p:cNvSpPr>
            <a:spLocks noGrp="1"/>
          </p:cNvSpPr>
          <p:nvPr>
            <p:ph idx="1"/>
          </p:nvPr>
        </p:nvSpPr>
        <p:spPr>
          <a:xfrm>
            <a:off x="913795" y="1732449"/>
            <a:ext cx="3078749" cy="4058751"/>
          </a:xfrm>
        </p:spPr>
        <p:txBody>
          <a:bodyPr anchor="t">
            <a:normAutofit/>
          </a:bodyPr>
          <a:lstStyle/>
          <a:p>
            <a:r>
              <a:rPr lang="en-GB" dirty="0">
                <a:latin typeface="Maiandra GD" panose="020E0502030308020204" pitchFamily="34" charset="0"/>
              </a:rPr>
              <a:t>(Hdt. 9.10.1, 9.28.2, 9.29.1).</a:t>
            </a:r>
          </a:p>
          <a:p>
            <a:endParaRPr lang="en-GB" dirty="0">
              <a:latin typeface="Maiandra GD" panose="020E0502030308020204" pitchFamily="34" charset="0"/>
            </a:endParaRPr>
          </a:p>
          <a:p>
            <a:endParaRPr lang="en-GB" dirty="0">
              <a:latin typeface="Maiandra GD" panose="020E0502030308020204" pitchFamily="34" charset="0"/>
            </a:endParaRPr>
          </a:p>
          <a:p>
            <a:r>
              <a:rPr lang="en-GB" dirty="0">
                <a:latin typeface="Maiandra GD" panose="020E0502030308020204" pitchFamily="34" charset="0"/>
              </a:rPr>
              <a:t>Herodotus notes that the Helots were present but does not describe their actions during the battle.</a:t>
            </a:r>
          </a:p>
        </p:txBody>
      </p:sp>
      <p:pic>
        <p:nvPicPr>
          <p:cNvPr id="10" name="Picture 9">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5" name="Picture 4" descr="A picture containing text, map&#10;&#10;Description automatically generated">
            <a:extLst>
              <a:ext uri="{FF2B5EF4-FFF2-40B4-BE49-F238E27FC236}">
                <a16:creationId xmlns:a16="http://schemas.microsoft.com/office/drawing/2014/main" id="{486ADFC1-391D-4E22-82E3-391543B4D5D6}"/>
              </a:ext>
            </a:extLst>
          </p:cNvPr>
          <p:cNvPicPr>
            <a:picLocks noChangeAspect="1"/>
          </p:cNvPicPr>
          <p:nvPr/>
        </p:nvPicPr>
        <p:blipFill rotWithShape="1">
          <a:blip r:embed="rId4"/>
          <a:srcRect r="-1" b="4228"/>
          <a:stretch/>
        </p:blipFill>
        <p:spPr>
          <a:xfrm>
            <a:off x="4654295" y="10"/>
            <a:ext cx="7537705" cy="6857990"/>
          </a:xfrm>
          <a:prstGeom prst="rect">
            <a:avLst/>
          </a:prstGeom>
        </p:spPr>
      </p:pic>
    </p:spTree>
    <p:extLst>
      <p:ext uri="{BB962C8B-B14F-4D97-AF65-F5344CB8AC3E}">
        <p14:creationId xmlns:p14="http://schemas.microsoft.com/office/powerpoint/2010/main" val="817444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extLst/>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659BBE3-FC06-4949-AE91-4DAB96BFC53E}"/>
              </a:ext>
            </a:extLst>
          </p:cNvPr>
          <p:cNvPicPr>
            <a:picLocks noChangeAspect="1"/>
          </p:cNvPicPr>
          <p:nvPr/>
        </p:nvPicPr>
        <p:blipFill rotWithShape="1">
          <a:blip r:embed="rId3"/>
          <a:srcRect l="9333" r="9333"/>
          <a:stretch/>
        </p:blipFill>
        <p:spPr>
          <a:xfrm>
            <a:off x="4654295" y="10"/>
            <a:ext cx="7537705" cy="6857990"/>
          </a:xfrm>
          <a:prstGeom prst="rect">
            <a:avLst/>
          </a:prstGeom>
        </p:spPr>
      </p:pic>
      <p:sp>
        <p:nvSpPr>
          <p:cNvPr id="5" name="TextBox 4">
            <a:extLst>
              <a:ext uri="{FF2B5EF4-FFF2-40B4-BE49-F238E27FC236}">
                <a16:creationId xmlns:a16="http://schemas.microsoft.com/office/drawing/2014/main" id="{415306C6-FCBA-4DAF-B1A9-B4EBBBA087CF}"/>
              </a:ext>
            </a:extLst>
          </p:cNvPr>
          <p:cNvSpPr txBox="1"/>
          <p:nvPr/>
        </p:nvSpPr>
        <p:spPr>
          <a:xfrm>
            <a:off x="5143501" y="5887551"/>
            <a:ext cx="7048500" cy="97045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0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aiandra GD" panose="020E0502030308020204" pitchFamily="34" charset="0"/>
                <a:ea typeface="+mj-ea"/>
              </a:rPr>
              <a:t>Leonidas at Thermopylae with the 300 and Helot slaves</a:t>
            </a:r>
          </a:p>
        </p:txBody>
      </p:sp>
      <p:sp>
        <p:nvSpPr>
          <p:cNvPr id="3" name="Content Placeholder 2">
            <a:extLst>
              <a:ext uri="{FF2B5EF4-FFF2-40B4-BE49-F238E27FC236}">
                <a16:creationId xmlns:a16="http://schemas.microsoft.com/office/drawing/2014/main" id="{B93D220E-77E1-4C8D-873F-4F36CBA34A37}"/>
              </a:ext>
            </a:extLst>
          </p:cNvPr>
          <p:cNvSpPr>
            <a:spLocks noGrp="1"/>
          </p:cNvSpPr>
          <p:nvPr>
            <p:ph idx="1"/>
          </p:nvPr>
        </p:nvSpPr>
        <p:spPr>
          <a:xfrm>
            <a:off x="388955" y="1276350"/>
            <a:ext cx="3868719" cy="5438775"/>
          </a:xfrm>
        </p:spPr>
        <p:txBody>
          <a:bodyPr vert="horz" lIns="91440" tIns="45720" rIns="91440" bIns="45720" rtlCol="0" anchor="t">
            <a:normAutofit/>
          </a:bodyPr>
          <a:lstStyle/>
          <a:p>
            <a:pPr marL="36900" indent="0">
              <a:buFont typeface="Wingdings 2" charset="2"/>
              <a:buNone/>
            </a:pPr>
            <a:r>
              <a:rPr lang="en-US" dirty="0">
                <a:latin typeface="Maiandra GD" panose="020E0502030308020204" pitchFamily="34" charset="0"/>
              </a:rPr>
              <a:t>“For one of the noble and blessed privileges which Lycurgus provided for his fellow-citizens, </a:t>
            </a:r>
            <a:r>
              <a:rPr lang="en-US" b="1" u="sng" dirty="0">
                <a:solidFill>
                  <a:srgbClr val="C00000"/>
                </a:solidFill>
                <a:latin typeface="Maiandra GD" panose="020E0502030308020204" pitchFamily="34" charset="0"/>
              </a:rPr>
              <a:t>was abundance of leisure</a:t>
            </a:r>
            <a:r>
              <a:rPr lang="en-US" dirty="0">
                <a:latin typeface="Maiandra GD" panose="020E0502030308020204" pitchFamily="34" charset="0"/>
              </a:rPr>
              <a:t>, since he forbade their engaging in any mechanical art whatsoever, and as for money-making, with its laborious efforts to amass wealth, there was no need of it at all, since wealth awakened no envy and brought no honour. [3] </a:t>
            </a:r>
            <a:r>
              <a:rPr lang="en-US" b="1" u="sng" dirty="0">
                <a:solidFill>
                  <a:srgbClr val="C00000"/>
                </a:solidFill>
                <a:latin typeface="Maiandra GD" panose="020E0502030308020204" pitchFamily="34" charset="0"/>
              </a:rPr>
              <a:t>Besides, the Helots tilled their ground for them”</a:t>
            </a:r>
            <a:r>
              <a:rPr lang="en-US" dirty="0">
                <a:solidFill>
                  <a:srgbClr val="C00000"/>
                </a:solidFill>
                <a:latin typeface="Maiandra GD" panose="020E0502030308020204" pitchFamily="34" charset="0"/>
              </a:rPr>
              <a:t> </a:t>
            </a:r>
          </a:p>
          <a:p>
            <a:pPr marL="36900" indent="0">
              <a:buFont typeface="Wingdings 2" charset="2"/>
              <a:buNone/>
            </a:pPr>
            <a:r>
              <a:rPr lang="en-US" dirty="0">
                <a:solidFill>
                  <a:schemeClr val="tx1"/>
                </a:solidFill>
                <a:latin typeface="Maiandra GD" panose="020E0502030308020204" pitchFamily="34" charset="0"/>
              </a:rPr>
              <a:t>(Plut. Lyc. 24).</a:t>
            </a:r>
            <a:endParaRPr lang="en-US" b="1" u="sng" dirty="0">
              <a:solidFill>
                <a:schemeClr val="tx1"/>
              </a:solidFill>
              <a:latin typeface="Maiandra GD" panose="020E0502030308020204" pitchFamily="34" charset="0"/>
            </a:endParaRPr>
          </a:p>
        </p:txBody>
      </p:sp>
      <p:pic>
        <p:nvPicPr>
          <p:cNvPr id="21" name="Picture 18">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spTree>
    <p:extLst>
      <p:ext uri="{BB962C8B-B14F-4D97-AF65-F5344CB8AC3E}">
        <p14:creationId xmlns:p14="http://schemas.microsoft.com/office/powerpoint/2010/main" val="2655775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2C710-D93C-49D2-9E2D-2EA90B5F1576}"/>
              </a:ext>
            </a:extLst>
          </p:cNvPr>
          <p:cNvSpPr>
            <a:spLocks noGrp="1"/>
          </p:cNvSpPr>
          <p:nvPr>
            <p:ph type="title"/>
          </p:nvPr>
        </p:nvSpPr>
        <p:spPr/>
        <p:txBody>
          <a:bodyPr/>
          <a:lstStyle/>
          <a:p>
            <a:r>
              <a:rPr lang="en-GB" dirty="0">
                <a:latin typeface="Maiandra GD" panose="020E0502030308020204" pitchFamily="34" charset="0"/>
              </a:rPr>
              <a:t>Professionalism</a:t>
            </a:r>
          </a:p>
        </p:txBody>
      </p:sp>
      <p:sp>
        <p:nvSpPr>
          <p:cNvPr id="3" name="Content Placeholder 2">
            <a:extLst>
              <a:ext uri="{FF2B5EF4-FFF2-40B4-BE49-F238E27FC236}">
                <a16:creationId xmlns:a16="http://schemas.microsoft.com/office/drawing/2014/main" id="{5224342A-FBC3-4E1C-A6DC-00E83857B614}"/>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3456AB3D-783B-44CA-911C-738C8D8C321B}"/>
              </a:ext>
            </a:extLst>
          </p:cNvPr>
          <p:cNvSpPr txBox="1"/>
          <p:nvPr/>
        </p:nvSpPr>
        <p:spPr>
          <a:xfrm>
            <a:off x="4245034" y="5892420"/>
            <a:ext cx="3691279" cy="369332"/>
          </a:xfrm>
          <a:prstGeom prst="rect">
            <a:avLst/>
          </a:prstGeom>
          <a:noFill/>
        </p:spPr>
        <p:txBody>
          <a:bodyPr wrap="square" rtlCol="0">
            <a:spAutoFit/>
          </a:bodyPr>
          <a:lstStyle/>
          <a:p>
            <a:r>
              <a:rPr lang="en-GB" dirty="0"/>
              <a:t>Spartan Phalanx on the Chigi vase</a:t>
            </a:r>
          </a:p>
        </p:txBody>
      </p:sp>
      <p:pic>
        <p:nvPicPr>
          <p:cNvPr id="7" name="Picture 6">
            <a:extLst>
              <a:ext uri="{FF2B5EF4-FFF2-40B4-BE49-F238E27FC236}">
                <a16:creationId xmlns:a16="http://schemas.microsoft.com/office/drawing/2014/main" id="{480274BA-5ACD-4987-8446-AF5AD87C5586}"/>
              </a:ext>
            </a:extLst>
          </p:cNvPr>
          <p:cNvPicPr>
            <a:picLocks noChangeAspect="1"/>
          </p:cNvPicPr>
          <p:nvPr/>
        </p:nvPicPr>
        <p:blipFill>
          <a:blip r:embed="rId2"/>
          <a:stretch>
            <a:fillRect/>
          </a:stretch>
        </p:blipFill>
        <p:spPr>
          <a:xfrm>
            <a:off x="3395538" y="2203001"/>
            <a:ext cx="5390273" cy="3588199"/>
          </a:xfrm>
          <a:prstGeom prst="rect">
            <a:avLst/>
          </a:prstGeom>
        </p:spPr>
      </p:pic>
    </p:spTree>
    <p:extLst>
      <p:ext uri="{BB962C8B-B14F-4D97-AF65-F5344CB8AC3E}">
        <p14:creationId xmlns:p14="http://schemas.microsoft.com/office/powerpoint/2010/main" val="1568286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8DD9C0-76DE-41F7-8AEC-8780C153A6F7}"/>
              </a:ext>
            </a:extLst>
          </p:cNvPr>
          <p:cNvSpPr>
            <a:spLocks noGrp="1"/>
          </p:cNvSpPr>
          <p:nvPr>
            <p:ph type="title"/>
          </p:nvPr>
        </p:nvSpPr>
        <p:spPr>
          <a:xfrm>
            <a:off x="988223" y="96350"/>
            <a:ext cx="3078749" cy="970450"/>
          </a:xfrm>
        </p:spPr>
        <p:txBody>
          <a:bodyPr anchor="b">
            <a:normAutofit/>
          </a:bodyPr>
          <a:lstStyle/>
          <a:p>
            <a:pPr algn="l"/>
            <a:r>
              <a:rPr lang="en-GB" sz="2800" dirty="0">
                <a:ln>
                  <a:solidFill>
                    <a:srgbClr val="404040">
                      <a:alpha val="10000"/>
                    </a:srgbClr>
                  </a:solidFill>
                </a:ln>
                <a:solidFill>
                  <a:srgbClr val="DADADA"/>
                </a:solidFill>
                <a:latin typeface="Maiandra GD" panose="020E0502030308020204" pitchFamily="34" charset="0"/>
              </a:rPr>
              <a:t>The Aulos</a:t>
            </a:r>
          </a:p>
        </p:txBody>
      </p:sp>
      <p:sp>
        <p:nvSpPr>
          <p:cNvPr id="7" name="Content Placeholder 6">
            <a:extLst>
              <a:ext uri="{FF2B5EF4-FFF2-40B4-BE49-F238E27FC236}">
                <a16:creationId xmlns:a16="http://schemas.microsoft.com/office/drawing/2014/main" id="{E475765D-ECA8-47CB-B502-31B7D48C015A}"/>
              </a:ext>
            </a:extLst>
          </p:cNvPr>
          <p:cNvSpPr>
            <a:spLocks noGrp="1"/>
          </p:cNvSpPr>
          <p:nvPr>
            <p:ph idx="1"/>
          </p:nvPr>
        </p:nvSpPr>
        <p:spPr>
          <a:xfrm>
            <a:off x="913795" y="1732449"/>
            <a:ext cx="4954268" cy="4058751"/>
          </a:xfrm>
        </p:spPr>
        <p:txBody>
          <a:bodyPr>
            <a:normAutofit/>
          </a:bodyPr>
          <a:lstStyle/>
          <a:p>
            <a:pPr marL="36900" indent="0">
              <a:buNone/>
            </a:pPr>
            <a:r>
              <a:rPr lang="en-GB" sz="2400" dirty="0">
                <a:solidFill>
                  <a:schemeClr val="bg1"/>
                </a:solidFill>
                <a:latin typeface="Maiandra GD" panose="020E0502030308020204" pitchFamily="34" charset="0"/>
              </a:rPr>
              <a:t>“He continued the war against the Milesians which his father had begun. This was how he attacked and besieged </a:t>
            </a:r>
            <a:r>
              <a:rPr lang="en-GB" sz="2400" dirty="0">
                <a:solidFill>
                  <a:schemeClr val="bg1"/>
                </a:solidFill>
                <a:latin typeface="Maiandra GD" panose="020E0502030308020204" pitchFamily="34" charset="0"/>
                <a:hlinkClick r:id="rId2">
                  <a:extLst>
                    <a:ext uri="{A12FA001-AC4F-418D-AE19-62706E023703}">
                      <ahyp:hlinkClr xmlns:ahyp="http://schemas.microsoft.com/office/drawing/2018/hyperlinkcolor" val="tx"/>
                    </a:ext>
                  </a:extLst>
                </a:hlinkClick>
              </a:rPr>
              <a:t>Miletus</a:t>
            </a:r>
            <a:r>
              <a:rPr lang="en-GB" sz="2400" b="1" u="sng" dirty="0">
                <a:solidFill>
                  <a:schemeClr val="bg1"/>
                </a:solidFill>
                <a:latin typeface="Maiandra GD" panose="020E0502030308020204" pitchFamily="34" charset="0"/>
              </a:rPr>
              <a:t>: he sent his army, marching to the sound of pipes </a:t>
            </a:r>
            <a:r>
              <a:rPr lang="en-GB" sz="2400" dirty="0">
                <a:solidFill>
                  <a:schemeClr val="bg1"/>
                </a:solidFill>
                <a:latin typeface="Maiandra GD" panose="020E0502030308020204" pitchFamily="34" charset="0"/>
              </a:rPr>
              <a:t>and harps and bass and treble flutes, to invade when the crops in the land were ripe”</a:t>
            </a:r>
          </a:p>
          <a:p>
            <a:pPr marL="36900" indent="0">
              <a:buNone/>
            </a:pPr>
            <a:r>
              <a:rPr lang="en-GB" sz="2400" dirty="0">
                <a:solidFill>
                  <a:schemeClr val="bg1"/>
                </a:solidFill>
                <a:latin typeface="Maiandra GD" panose="020E0502030308020204" pitchFamily="34" charset="0"/>
              </a:rPr>
              <a:t>[Hdt. 1.17.1]</a:t>
            </a:r>
          </a:p>
        </p:txBody>
      </p:sp>
      <p:sp>
        <p:nvSpPr>
          <p:cNvPr id="9" name="TextBox 8">
            <a:extLst>
              <a:ext uri="{FF2B5EF4-FFF2-40B4-BE49-F238E27FC236}">
                <a16:creationId xmlns:a16="http://schemas.microsoft.com/office/drawing/2014/main" id="{63017E9D-88F8-4732-8F40-D05967D1B635}"/>
              </a:ext>
            </a:extLst>
          </p:cNvPr>
          <p:cNvSpPr txBox="1"/>
          <p:nvPr/>
        </p:nvSpPr>
        <p:spPr>
          <a:xfrm>
            <a:off x="7368824" y="4887245"/>
            <a:ext cx="4746929" cy="369332"/>
          </a:xfrm>
          <a:prstGeom prst="rect">
            <a:avLst/>
          </a:prstGeom>
          <a:noFill/>
        </p:spPr>
        <p:txBody>
          <a:bodyPr wrap="square" rtlCol="0">
            <a:spAutoFit/>
          </a:bodyPr>
          <a:lstStyle/>
          <a:p>
            <a:r>
              <a:rPr lang="en-GB" dirty="0">
                <a:solidFill>
                  <a:schemeClr val="bg1"/>
                </a:solidFill>
              </a:rPr>
              <a:t>Aulos Player depicted on the Chigi vase </a:t>
            </a:r>
          </a:p>
        </p:txBody>
      </p:sp>
      <p:pic>
        <p:nvPicPr>
          <p:cNvPr id="11" name="Picture 10" descr="A insect on a white background&#10;&#10;Description automatically generated">
            <a:extLst>
              <a:ext uri="{FF2B5EF4-FFF2-40B4-BE49-F238E27FC236}">
                <a16:creationId xmlns:a16="http://schemas.microsoft.com/office/drawing/2014/main" id="{357C45B7-439E-4908-A56F-3B7509703A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44493" y="383869"/>
            <a:ext cx="1325855" cy="4381416"/>
          </a:xfrm>
          <a:prstGeom prst="rect">
            <a:avLst/>
          </a:prstGeom>
        </p:spPr>
      </p:pic>
    </p:spTree>
    <p:extLst>
      <p:ext uri="{BB962C8B-B14F-4D97-AF65-F5344CB8AC3E}">
        <p14:creationId xmlns:p14="http://schemas.microsoft.com/office/powerpoint/2010/main" val="3277300180"/>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D08E7-279A-4C71-8B5B-7B9D052F08D6}"/>
              </a:ext>
            </a:extLst>
          </p:cNvPr>
          <p:cNvSpPr>
            <a:spLocks noGrp="1"/>
          </p:cNvSpPr>
          <p:nvPr>
            <p:ph type="title"/>
          </p:nvPr>
        </p:nvSpPr>
        <p:spPr/>
        <p:txBody>
          <a:bodyPr/>
          <a:lstStyle/>
          <a:p>
            <a:r>
              <a:rPr lang="en-GB" dirty="0">
                <a:latin typeface="Maiandra GD" panose="020E0502030308020204" pitchFamily="34" charset="0"/>
              </a:rPr>
              <a:t>Scholarship</a:t>
            </a:r>
          </a:p>
        </p:txBody>
      </p:sp>
      <p:sp>
        <p:nvSpPr>
          <p:cNvPr id="3" name="Content Placeholder 2">
            <a:extLst>
              <a:ext uri="{FF2B5EF4-FFF2-40B4-BE49-F238E27FC236}">
                <a16:creationId xmlns:a16="http://schemas.microsoft.com/office/drawing/2014/main" id="{85458DA4-4AC3-416C-807D-B8D97152DE8A}"/>
              </a:ext>
            </a:extLst>
          </p:cNvPr>
          <p:cNvSpPr>
            <a:spLocks noGrp="1"/>
          </p:cNvSpPr>
          <p:nvPr>
            <p:ph idx="1"/>
          </p:nvPr>
        </p:nvSpPr>
        <p:spPr/>
        <p:txBody>
          <a:bodyPr>
            <a:normAutofit/>
          </a:bodyPr>
          <a:lstStyle/>
          <a:p>
            <a:r>
              <a:rPr lang="en-GB" dirty="0">
                <a:effectLst/>
                <a:latin typeface="Maiandra GD" panose="020E0502030308020204" pitchFamily="34" charset="0"/>
              </a:rPr>
              <a:t> “which gave the Spartan army a flexibility unique among hoplite armies of the time.” (Fitzhardinge:1980)</a:t>
            </a:r>
          </a:p>
          <a:p>
            <a:endParaRPr lang="en-GB" dirty="0">
              <a:effectLst/>
            </a:endParaRPr>
          </a:p>
        </p:txBody>
      </p:sp>
      <p:sp>
        <p:nvSpPr>
          <p:cNvPr id="4" name="TextBox 3">
            <a:extLst>
              <a:ext uri="{FF2B5EF4-FFF2-40B4-BE49-F238E27FC236}">
                <a16:creationId xmlns:a16="http://schemas.microsoft.com/office/drawing/2014/main" id="{2EAE8680-8129-477D-8EFC-95399F6FF5B4}"/>
              </a:ext>
            </a:extLst>
          </p:cNvPr>
          <p:cNvSpPr txBox="1"/>
          <p:nvPr/>
        </p:nvSpPr>
        <p:spPr>
          <a:xfrm>
            <a:off x="3937583" y="2832080"/>
            <a:ext cx="4306186" cy="3416320"/>
          </a:xfrm>
          <a:prstGeom prst="rect">
            <a:avLst/>
          </a:prstGeom>
          <a:noFill/>
        </p:spPr>
        <p:txBody>
          <a:bodyPr wrap="square" rtlCol="0">
            <a:spAutoFit/>
          </a:bodyPr>
          <a:lstStyle/>
          <a:p>
            <a:pPr algn="ctr"/>
            <a:r>
              <a:rPr lang="en-GB" dirty="0">
                <a:latin typeface="Maiandra GD" panose="020E0502030308020204" pitchFamily="34" charset="0"/>
              </a:rPr>
              <a:t>Polemarch</a:t>
            </a:r>
          </a:p>
          <a:p>
            <a:pPr algn="ctr"/>
            <a:r>
              <a:rPr lang="en-GB" dirty="0">
                <a:latin typeface="Maiandra GD" panose="020E0502030308020204" pitchFamily="34" charset="0"/>
              </a:rPr>
              <a:t>↓</a:t>
            </a:r>
          </a:p>
          <a:p>
            <a:pPr algn="ctr"/>
            <a:r>
              <a:rPr lang="en-GB" dirty="0">
                <a:latin typeface="Maiandra GD" panose="020E0502030308020204" pitchFamily="34" charset="0"/>
              </a:rPr>
              <a:t>Lochagos</a:t>
            </a:r>
          </a:p>
          <a:p>
            <a:pPr algn="ctr"/>
            <a:r>
              <a:rPr lang="en-GB" dirty="0">
                <a:latin typeface="Maiandra GD" panose="020E0502030308020204" pitchFamily="34" charset="0"/>
              </a:rPr>
              <a:t>↓</a:t>
            </a:r>
          </a:p>
          <a:p>
            <a:pPr algn="ctr"/>
            <a:r>
              <a:rPr lang="en-GB" dirty="0">
                <a:latin typeface="Maiandra GD" panose="020E0502030308020204" pitchFamily="34" charset="0"/>
              </a:rPr>
              <a:t>Pentekoster </a:t>
            </a:r>
          </a:p>
          <a:p>
            <a:pPr algn="ctr"/>
            <a:r>
              <a:rPr lang="en-GB" dirty="0">
                <a:latin typeface="Maiandra GD" panose="020E0502030308020204" pitchFamily="34" charset="0"/>
              </a:rPr>
              <a:t>↓</a:t>
            </a:r>
          </a:p>
          <a:p>
            <a:pPr algn="ctr"/>
            <a:r>
              <a:rPr lang="en-GB" dirty="0">
                <a:latin typeface="Maiandra GD" panose="020E0502030308020204" pitchFamily="34" charset="0"/>
              </a:rPr>
              <a:t>Enomotarch</a:t>
            </a:r>
          </a:p>
          <a:p>
            <a:pPr algn="ctr"/>
            <a:r>
              <a:rPr lang="en-GB" dirty="0">
                <a:latin typeface="Maiandra GD" panose="020E0502030308020204" pitchFamily="34" charset="0"/>
              </a:rPr>
              <a:t>↓</a:t>
            </a:r>
          </a:p>
          <a:p>
            <a:pPr algn="ctr"/>
            <a:r>
              <a:rPr lang="en-GB" dirty="0">
                <a:latin typeface="Maiandra GD" panose="020E0502030308020204" pitchFamily="34" charset="0"/>
              </a:rPr>
              <a:t>Phylearch </a:t>
            </a:r>
          </a:p>
          <a:p>
            <a:pPr algn="ctr"/>
            <a:r>
              <a:rPr lang="en-GB" dirty="0">
                <a:latin typeface="Maiandra GD" panose="020E0502030308020204" pitchFamily="34" charset="0"/>
              </a:rPr>
              <a:t>↓</a:t>
            </a:r>
          </a:p>
          <a:p>
            <a:pPr algn="ctr"/>
            <a:r>
              <a:rPr lang="en-GB" dirty="0">
                <a:latin typeface="Maiandra GD" panose="020E0502030308020204" pitchFamily="34" charset="0"/>
              </a:rPr>
              <a:t>Demi-Phylearch </a:t>
            </a:r>
          </a:p>
          <a:p>
            <a:endParaRPr lang="en-GB" dirty="0"/>
          </a:p>
        </p:txBody>
      </p:sp>
    </p:spTree>
    <p:extLst>
      <p:ext uri="{BB962C8B-B14F-4D97-AF65-F5344CB8AC3E}">
        <p14:creationId xmlns:p14="http://schemas.microsoft.com/office/powerpoint/2010/main" val="27446187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B98F0-CCB9-4218-BACE-058342D7210B}"/>
              </a:ext>
            </a:extLst>
          </p:cNvPr>
          <p:cNvSpPr>
            <a:spLocks noGrp="1"/>
          </p:cNvSpPr>
          <p:nvPr>
            <p:ph type="title"/>
          </p:nvPr>
        </p:nvSpPr>
        <p:spPr>
          <a:xfrm>
            <a:off x="919119" y="2943775"/>
            <a:ext cx="10353762" cy="970450"/>
          </a:xfrm>
        </p:spPr>
        <p:txBody>
          <a:bodyPr/>
          <a:lstStyle/>
          <a:p>
            <a:r>
              <a:rPr lang="en-GB" dirty="0">
                <a:latin typeface="Maiandra GD" panose="020E0502030308020204" pitchFamily="34" charset="0"/>
              </a:rPr>
              <a:t>In conclusion…</a:t>
            </a:r>
          </a:p>
        </p:txBody>
      </p:sp>
    </p:spTree>
    <p:extLst>
      <p:ext uri="{BB962C8B-B14F-4D97-AF65-F5344CB8AC3E}">
        <p14:creationId xmlns:p14="http://schemas.microsoft.com/office/powerpoint/2010/main" val="3793025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9F882-293B-4261-AD7D-12DED78C9F9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8239364-4CE5-48B5-B150-4539FEB22000}"/>
              </a:ext>
            </a:extLst>
          </p:cNvPr>
          <p:cNvSpPr>
            <a:spLocks noGrp="1"/>
          </p:cNvSpPr>
          <p:nvPr>
            <p:ph sz="half" idx="1"/>
          </p:nvPr>
        </p:nvSpPr>
        <p:spPr/>
        <p:txBody>
          <a:bodyPr>
            <a:normAutofit fontScale="25000" lnSpcReduction="20000"/>
          </a:bodyPr>
          <a:lstStyle/>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r>
              <a:rPr lang="en-GB" sz="2400" dirty="0"/>
              <a:t>Anastopulos, Harry. “Chigi Vase.” </a:t>
            </a:r>
            <a:r>
              <a:rPr lang="en-GB" sz="2400" i="1" dirty="0"/>
              <a:t>Archaeologies of the Greek Past, </a:t>
            </a:r>
            <a:r>
              <a:rPr lang="en-GB" sz="2400" dirty="0"/>
              <a:t>Joukowsky Institute for Archaeology &amp; the Ancient World, 16/12/2007, </a:t>
            </a:r>
            <a:r>
              <a:rPr lang="en-GB" sz="2400" u="sng" dirty="0">
                <a:hlinkClick r:id="rId2"/>
              </a:rPr>
              <a:t>https://www.brown.edu/Departments/Joukowsky_Institute/courses/greekpast/4806.html</a:t>
            </a:r>
            <a:endParaRPr lang="en-GB" sz="2400" dirty="0"/>
          </a:p>
          <a:p>
            <a:pPr marL="285750" indent="-285750">
              <a:lnSpc>
                <a:spcPct val="90000"/>
              </a:lnSpc>
              <a:buFont typeface="Wingdings 2" charset="2"/>
              <a:buChar char="Ø"/>
            </a:pPr>
            <a:endParaRPr lang="en-GB" sz="2400" dirty="0"/>
          </a:p>
          <a:p>
            <a:pPr marL="285750" indent="-285750">
              <a:lnSpc>
                <a:spcPct val="90000"/>
              </a:lnSpc>
              <a:buFont typeface="Wingdings 2" charset="2"/>
              <a:buChar char="Ø"/>
            </a:pPr>
            <a:r>
              <a:rPr lang="en-GB" sz="2400" dirty="0"/>
              <a:t>Cartledge, P., 1979. </a:t>
            </a:r>
            <a:r>
              <a:rPr lang="en-GB" sz="2400" i="1" dirty="0"/>
              <a:t>Sparta and </a:t>
            </a:r>
            <a:r>
              <a:rPr lang="en-GB" sz="2400" i="1" dirty="0" err="1"/>
              <a:t>Lakonia</a:t>
            </a:r>
            <a:r>
              <a:rPr lang="en-GB" sz="2400" dirty="0"/>
              <a:t>. London: Routledge &amp; Kegan Paul LTD.</a:t>
            </a:r>
            <a:endParaRPr lang="en-US" sz="2400" dirty="0"/>
          </a:p>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r>
              <a:rPr lang="en-US" sz="2400" dirty="0" err="1"/>
              <a:t>Christesen</a:t>
            </a:r>
            <a:r>
              <a:rPr lang="en-US" sz="2400" dirty="0"/>
              <a:t>, P. 2006. </a:t>
            </a:r>
            <a:r>
              <a:rPr lang="en-US" sz="2400" dirty="0" err="1"/>
              <a:t>Xenphon's</a:t>
            </a:r>
            <a:r>
              <a:rPr lang="en-US" sz="2400" dirty="0"/>
              <a:t> "</a:t>
            </a:r>
            <a:r>
              <a:rPr lang="en-US" sz="2400" dirty="0" err="1"/>
              <a:t>Cyropaedia</a:t>
            </a:r>
            <a:r>
              <a:rPr lang="en-US" sz="2400" dirty="0"/>
              <a:t>" and Military Reform in Sparta. </a:t>
            </a:r>
            <a:r>
              <a:rPr lang="en-US" sz="2400" i="1" dirty="0"/>
              <a:t>The Journal of Hellenic Studies</a:t>
            </a:r>
            <a:r>
              <a:rPr lang="en-US" sz="2400" dirty="0"/>
              <a:t>, 126, pp.47-65.</a:t>
            </a:r>
          </a:p>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r>
              <a:rPr lang="en-US" sz="2400" dirty="0"/>
              <a:t>David, J. (1814). </a:t>
            </a:r>
            <a:r>
              <a:rPr lang="en-US" sz="2400" i="1" dirty="0"/>
              <a:t>Leonidas at Thermopylae</a:t>
            </a:r>
            <a:r>
              <a:rPr lang="en-US" sz="2400" dirty="0"/>
              <a:t>. [Oil on Canvas] Paris: Louvre.</a:t>
            </a:r>
          </a:p>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r>
              <a:rPr lang="en-GB" sz="2400" dirty="0"/>
              <a:t>Fitzhardinge, L., 1980. </a:t>
            </a:r>
            <a:r>
              <a:rPr lang="en-GB" sz="2400" i="1" dirty="0"/>
              <a:t>The Spartans</a:t>
            </a:r>
            <a:r>
              <a:rPr lang="en-GB" sz="2400" dirty="0"/>
              <a:t>. London: Thames and Hudson LTD</a:t>
            </a:r>
          </a:p>
          <a:p>
            <a:pPr marL="285750" indent="-285750">
              <a:lnSpc>
                <a:spcPct val="90000"/>
              </a:lnSpc>
              <a:buFont typeface="Wingdings 2" charset="2"/>
              <a:buChar char="Ø"/>
            </a:pPr>
            <a:endParaRPr lang="en-GB" sz="2400" dirty="0"/>
          </a:p>
          <a:p>
            <a:pPr marL="285750" indent="-285750">
              <a:lnSpc>
                <a:spcPct val="90000"/>
              </a:lnSpc>
              <a:buFont typeface="Wingdings 2" charset="2"/>
              <a:buChar char="Ø"/>
            </a:pPr>
            <a:r>
              <a:rPr lang="en-GB" sz="2400" dirty="0"/>
              <a:t>Forrest, W., 2002. </a:t>
            </a:r>
            <a:r>
              <a:rPr lang="en-GB" sz="2400" i="1" dirty="0"/>
              <a:t>A History of Sparta</a:t>
            </a:r>
            <a:r>
              <a:rPr lang="en-GB" sz="2400" dirty="0"/>
              <a:t>. 3rd ed. London: Gerald Duckworth &amp; Co. Ltd.</a:t>
            </a:r>
            <a:endParaRPr lang="en-US" sz="2400" dirty="0"/>
          </a:p>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r>
              <a:rPr lang="en-GB" sz="2400" dirty="0"/>
              <a:t>Hanson, V. 2005. </a:t>
            </a:r>
            <a:r>
              <a:rPr lang="en-GB" sz="2400" i="1" dirty="0"/>
              <a:t>War Like No Other</a:t>
            </a:r>
            <a:r>
              <a:rPr lang="en-GB" sz="2400" dirty="0"/>
              <a:t>. New York: Random House US.</a:t>
            </a:r>
          </a:p>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r>
              <a:rPr lang="en-US" sz="2400" dirty="0"/>
              <a:t>Herodotus, with an English translation by A. D. Godley. Cambridge. Harvard University Press. </a:t>
            </a:r>
          </a:p>
          <a:p>
            <a:pPr>
              <a:lnSpc>
                <a:spcPct val="90000"/>
              </a:lnSpc>
            </a:pPr>
            <a:endParaRPr lang="en-US" sz="2400" dirty="0"/>
          </a:p>
          <a:p>
            <a:pPr marL="285750" indent="-285750">
              <a:lnSpc>
                <a:spcPct val="90000"/>
              </a:lnSpc>
              <a:buFont typeface="Wingdings 2" charset="2"/>
              <a:buChar char="Ø"/>
            </a:pPr>
            <a:r>
              <a:rPr lang="en-US" sz="2400" dirty="0"/>
              <a:t>Heater, D. (2002). The History of Citizenship Education: A Comparative Outline. </a:t>
            </a:r>
            <a:r>
              <a:rPr lang="en-US" sz="2400" i="1" dirty="0"/>
              <a:t>Parliamentary Affairs</a:t>
            </a:r>
            <a:r>
              <a:rPr lang="en-US" sz="2400" dirty="0"/>
              <a:t>, 55(3), pp.457-474.</a:t>
            </a:r>
          </a:p>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r>
              <a:rPr lang="en-US" sz="2400" dirty="0" err="1"/>
              <a:t>HistoryPlex</a:t>
            </a:r>
            <a:r>
              <a:rPr lang="en-US" sz="2400" dirty="0"/>
              <a:t> Staff, 2018, </a:t>
            </a:r>
            <a:r>
              <a:rPr lang="en-US" sz="2400" i="1" dirty="0"/>
              <a:t>Agoge Structure</a:t>
            </a:r>
            <a:r>
              <a:rPr lang="en-US" sz="2400" dirty="0"/>
              <a:t> [ONLINE]. Available at: https://historyplex.com/agoge-education-training-system-of-spartans [Accessed 17 December 2018].</a:t>
            </a:r>
          </a:p>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r>
              <a:rPr lang="en-US" sz="2400" dirty="0"/>
              <a:t>Hunt, P. 1997. Helots at the Battle of Plataea. </a:t>
            </a:r>
            <a:r>
              <a:rPr lang="en-US" sz="2400" i="1" dirty="0"/>
              <a:t>Historia: Zeitschrift </a:t>
            </a:r>
            <a:r>
              <a:rPr lang="en-US" sz="2400" i="1" dirty="0" err="1"/>
              <a:t>für</a:t>
            </a:r>
            <a:r>
              <a:rPr lang="en-US" sz="2400" i="1" dirty="0"/>
              <a:t> Alte Geschichte Historia: Zeitschrift </a:t>
            </a:r>
            <a:r>
              <a:rPr lang="en-US" sz="2400" i="1" dirty="0" err="1"/>
              <a:t>für</a:t>
            </a:r>
            <a:r>
              <a:rPr lang="en-US" sz="2400" i="1" dirty="0"/>
              <a:t> Alte Geschichte</a:t>
            </a:r>
            <a:r>
              <a:rPr lang="en-US" sz="2400" dirty="0"/>
              <a:t>, 46(2), pp.129-144.</a:t>
            </a:r>
          </a:p>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r>
              <a:rPr lang="en-US" sz="2400" dirty="0"/>
              <a:t>Isocrates. Isocrates with an English Translation in three volumes, by George </a:t>
            </a:r>
            <a:r>
              <a:rPr lang="en-US" sz="2400" dirty="0" err="1"/>
              <a:t>Norlin</a:t>
            </a:r>
            <a:r>
              <a:rPr lang="en-US" sz="2400" dirty="0"/>
              <a:t>, Ph.D., LL.D. Cambridge, MA, Harvard University Press; London, William Heinemann Ltd. 1980. </a:t>
            </a:r>
          </a:p>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endParaRPr lang="en-US" sz="2400" dirty="0"/>
          </a:p>
          <a:p>
            <a:pPr marL="36900" indent="0">
              <a:buNone/>
            </a:pPr>
            <a:endParaRPr lang="en-GB" dirty="0"/>
          </a:p>
        </p:txBody>
      </p:sp>
      <p:sp>
        <p:nvSpPr>
          <p:cNvPr id="4" name="Content Placeholder 3">
            <a:extLst>
              <a:ext uri="{FF2B5EF4-FFF2-40B4-BE49-F238E27FC236}">
                <a16:creationId xmlns:a16="http://schemas.microsoft.com/office/drawing/2014/main" id="{B7DF195F-DAEC-4702-AD73-6C6360130BE5}"/>
              </a:ext>
            </a:extLst>
          </p:cNvPr>
          <p:cNvSpPr>
            <a:spLocks noGrp="1"/>
          </p:cNvSpPr>
          <p:nvPr>
            <p:ph sz="half" idx="2"/>
          </p:nvPr>
        </p:nvSpPr>
        <p:spPr/>
        <p:txBody>
          <a:bodyPr>
            <a:normAutofit fontScale="25000" lnSpcReduction="20000"/>
          </a:bodyPr>
          <a:lstStyle/>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r>
              <a:rPr lang="en-US" sz="2400" dirty="0"/>
              <a:t>John Antoni, (2012), </a:t>
            </a:r>
            <a:r>
              <a:rPr lang="en-US" sz="2400" i="1" dirty="0"/>
              <a:t>Spartan Helmet</a:t>
            </a:r>
            <a:r>
              <a:rPr lang="en-US" sz="2400" dirty="0"/>
              <a:t> [ONLINE]. Available at: https://www.flickr.com/photos/indieflickr/441075128/sizes/l/in/photostream/ [Accessed 16 December 2018].</a:t>
            </a:r>
          </a:p>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r>
              <a:rPr lang="en-GB" sz="2400" dirty="0"/>
              <a:t>MacDowell, D., 1986. </a:t>
            </a:r>
            <a:r>
              <a:rPr lang="en-GB" sz="2400" i="1" dirty="0"/>
              <a:t>Spartan Law</a:t>
            </a:r>
            <a:r>
              <a:rPr lang="en-GB" sz="2400" dirty="0"/>
              <a:t>. 1st ed. Edinburgh: Scottish Academic Press.</a:t>
            </a:r>
          </a:p>
          <a:p>
            <a:pPr marL="285750" indent="-285750">
              <a:lnSpc>
                <a:spcPct val="90000"/>
              </a:lnSpc>
              <a:buFont typeface="Wingdings 2" charset="2"/>
              <a:buChar char="Ø"/>
            </a:pPr>
            <a:endParaRPr lang="en-GB" sz="2400" dirty="0"/>
          </a:p>
          <a:p>
            <a:pPr marL="285750" indent="-285750">
              <a:lnSpc>
                <a:spcPct val="90000"/>
              </a:lnSpc>
              <a:buFont typeface="Wingdings 2" charset="2"/>
              <a:buChar char="Ø"/>
            </a:pPr>
            <a:r>
              <a:rPr lang="en-US" sz="2400" dirty="0"/>
              <a:t>Pausanias. Pausanias Description of Greece with an English Translation by W.H.S. Jones, Litt.D., and H.A. Ormerod, M.A., in 4 Volumes. Cambridge, MA, Harvard University Press; London, William Heinemann Ltd. 1918.</a:t>
            </a:r>
          </a:p>
          <a:p>
            <a:pPr>
              <a:lnSpc>
                <a:spcPct val="90000"/>
              </a:lnSpc>
            </a:pPr>
            <a:endParaRPr lang="en-US" sz="2400" dirty="0"/>
          </a:p>
          <a:p>
            <a:pPr marL="285750" indent="-285750">
              <a:lnSpc>
                <a:spcPct val="90000"/>
              </a:lnSpc>
              <a:buFont typeface="Wingdings 2" charset="2"/>
              <a:buChar char="Ø"/>
            </a:pPr>
            <a:r>
              <a:rPr lang="en-US" sz="2400" dirty="0"/>
              <a:t>Stefanos Skarmintzos, </a:t>
            </a:r>
            <a:r>
              <a:rPr lang="en-US" sz="2400" dirty="0" err="1"/>
              <a:t>Ψήγμ</a:t>
            </a:r>
            <a:r>
              <a:rPr lang="en-US" sz="2400" dirty="0"/>
              <a:t>ατα Ιστοριας Bits of History. 2011. </a:t>
            </a:r>
            <a:r>
              <a:rPr lang="en-US" sz="2400" i="1" dirty="0"/>
              <a:t>SWORDS, DAGGERS AND THE MYTH OF THE LACONIAN SWORD</a:t>
            </a:r>
            <a:r>
              <a:rPr lang="en-US" sz="2400" dirty="0"/>
              <a:t>. [ONLINE] Available at: </a:t>
            </a:r>
            <a:r>
              <a:rPr lang="en-US" sz="2400" dirty="0">
                <a:hlinkClick r:id="rId3">
                  <a:extLst>
                    <a:ext uri="{A12FA001-AC4F-418D-AE19-62706E023703}">
                      <ahyp:hlinkClr xmlns:ahyp="http://schemas.microsoft.com/office/drawing/2018/hyperlinkcolor" val="tx"/>
                    </a:ext>
                  </a:extLst>
                </a:hlinkClick>
              </a:rPr>
              <a:t>https://stefanosskarmintzos.wordpress.com/2011/09/07/swords-daggers-and-the-myth-of-the-laconian-sword/</a:t>
            </a:r>
            <a:r>
              <a:rPr lang="en-US" sz="2400" dirty="0"/>
              <a:t>. [Accessed 18 December 2018].</a:t>
            </a:r>
          </a:p>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r>
              <a:rPr lang="en-US" sz="2400" dirty="0"/>
              <a:t>Staatliche </a:t>
            </a:r>
            <a:r>
              <a:rPr lang="en-US" sz="2400" dirty="0" err="1"/>
              <a:t>Antikensammlungen</a:t>
            </a:r>
            <a:r>
              <a:rPr lang="en-US" sz="2400" dirty="0"/>
              <a:t>, (2007), </a:t>
            </a:r>
            <a:r>
              <a:rPr lang="en-US" sz="2400" i="1" dirty="0" err="1"/>
              <a:t>Siana</a:t>
            </a:r>
            <a:r>
              <a:rPr lang="en-US" sz="2400" i="1" dirty="0"/>
              <a:t> Cup</a:t>
            </a:r>
            <a:r>
              <a:rPr lang="en-US" sz="2400" dirty="0"/>
              <a:t> [ONLINE]. Available at: https://en.wikipedia.org/wiki/C_Painter#/media/File:Squatting_warrior_Staatliche_Antikensammlungen_8966.jpg [Accessed 17 December 2018].</a:t>
            </a:r>
          </a:p>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r>
              <a:rPr lang="en-US" sz="2400" dirty="0"/>
              <a:t>Thucydides. The Peloponnesian War. London, J. M. Dent; New York, E. P. Dutton. 1910.</a:t>
            </a:r>
          </a:p>
          <a:p>
            <a:pPr>
              <a:lnSpc>
                <a:spcPct val="90000"/>
              </a:lnSpc>
            </a:pPr>
            <a:endParaRPr lang="en-US" sz="2400" dirty="0"/>
          </a:p>
          <a:p>
            <a:pPr marL="285750" indent="-285750">
              <a:lnSpc>
                <a:spcPct val="90000"/>
              </a:lnSpc>
              <a:buFont typeface="Wingdings 2" charset="2"/>
              <a:buChar char="Ø"/>
            </a:pPr>
            <a:r>
              <a:rPr lang="en-US" sz="2400" dirty="0"/>
              <a:t>Xenophon. Xenophon in Seven Volumes, 7. E. C. Marchant, G. W. </a:t>
            </a:r>
            <a:r>
              <a:rPr lang="en-US" sz="2400" dirty="0" err="1"/>
              <a:t>Bowersock</a:t>
            </a:r>
            <a:r>
              <a:rPr lang="en-US" sz="2400" dirty="0"/>
              <a:t>, tr. Constitution of the Athenians. Harvard University Press, Cambridge, MA; William Heinemann, Ltd., London. 1925. </a:t>
            </a:r>
          </a:p>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r>
              <a:rPr lang="en-US" sz="2400" dirty="0" err="1"/>
              <a:t>Periklis</a:t>
            </a:r>
            <a:r>
              <a:rPr lang="en-US" sz="2400" dirty="0"/>
              <a:t> </a:t>
            </a:r>
            <a:r>
              <a:rPr lang="en-US" sz="2400" dirty="0" err="1"/>
              <a:t>Deligiannis</a:t>
            </a:r>
            <a:r>
              <a:rPr lang="en-US" sz="2400" dirty="0"/>
              <a:t>, (2012), </a:t>
            </a:r>
            <a:r>
              <a:rPr lang="en-US" sz="2400" i="1" dirty="0"/>
              <a:t>A Spartan Short Xiphos</a:t>
            </a:r>
            <a:r>
              <a:rPr lang="en-US" sz="2400" dirty="0"/>
              <a:t> [ONLINE]. Available at: https://periklisdeligiannis.files.wordpress.com/2012/11/aaa.jpg?w=768&amp;h=150 [Accessed 17 December 2018].</a:t>
            </a:r>
          </a:p>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r>
              <a:rPr lang="en-US" sz="2400" dirty="0"/>
              <a:t>Plutarch. Plutarch's Lives. with an English Translation by. Bernadotte Perrin. Cambridge, MA. Harvard University Press. London. William Heinemann Ltd. 1914. 1. </a:t>
            </a:r>
          </a:p>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r>
              <a:rPr lang="en-GB" sz="2400" dirty="0"/>
              <a:t>Pritchett, W. 1985. </a:t>
            </a:r>
            <a:r>
              <a:rPr lang="en-GB" sz="2400" i="1" dirty="0"/>
              <a:t>The Greek state at war. 4</a:t>
            </a:r>
            <a:r>
              <a:rPr lang="en-GB" sz="2400" dirty="0"/>
              <a:t>. Berkeley: University of California Press.</a:t>
            </a:r>
            <a:endParaRPr lang="en-US" sz="2400" dirty="0"/>
          </a:p>
          <a:p>
            <a:pPr marL="285750" indent="-285750">
              <a:lnSpc>
                <a:spcPct val="90000"/>
              </a:lnSpc>
              <a:buFont typeface="Wingdings 2" charset="2"/>
              <a:buChar char="Ø"/>
            </a:pPr>
            <a:endParaRPr lang="en-US" sz="2400" dirty="0"/>
          </a:p>
          <a:p>
            <a:pPr marL="285750" indent="-285750">
              <a:lnSpc>
                <a:spcPct val="90000"/>
              </a:lnSpc>
              <a:buFont typeface="Wingdings 2" charset="2"/>
              <a:buChar char="Ø"/>
            </a:pPr>
            <a:r>
              <a:rPr lang="en-US" sz="2400" dirty="0"/>
              <a:t>United States Military Academy Department of History, (2001), </a:t>
            </a:r>
            <a:r>
              <a:rPr lang="en-US" sz="2400" i="1" dirty="0"/>
              <a:t>Historical Map of the Battle of Plataea 479 BC</a:t>
            </a:r>
            <a:r>
              <a:rPr lang="en-US" sz="2400" dirty="0"/>
              <a:t> [ONLINE]. Available at: </a:t>
            </a:r>
            <a:r>
              <a:rPr lang="en-US" sz="2400" u="sng" dirty="0"/>
              <a:t>http://www.emersonkent.com/images/battle_plataea_479.jpg</a:t>
            </a:r>
            <a:r>
              <a:rPr lang="en-US" sz="2400" dirty="0"/>
              <a:t> [Accessed 17 December 2018]. </a:t>
            </a:r>
          </a:p>
          <a:p>
            <a:pPr marL="36900" indent="0">
              <a:buNone/>
            </a:pPr>
            <a:endParaRPr lang="en-GB" dirty="0"/>
          </a:p>
        </p:txBody>
      </p:sp>
      <p:pic>
        <p:nvPicPr>
          <p:cNvPr id="5" name="Graphic 4" descr="Books">
            <a:extLst>
              <a:ext uri="{FF2B5EF4-FFF2-40B4-BE49-F238E27FC236}">
                <a16:creationId xmlns:a16="http://schemas.microsoft.com/office/drawing/2014/main" id="{D506E863-0CCA-486D-8247-D7D91F2DBB8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99461" y="609600"/>
            <a:ext cx="914400" cy="914400"/>
          </a:xfrm>
          <a:prstGeom prst="rect">
            <a:avLst/>
          </a:prstGeom>
        </p:spPr>
      </p:pic>
      <p:sp>
        <p:nvSpPr>
          <p:cNvPr id="6" name="TextBox 5">
            <a:extLst>
              <a:ext uri="{FF2B5EF4-FFF2-40B4-BE49-F238E27FC236}">
                <a16:creationId xmlns:a16="http://schemas.microsoft.com/office/drawing/2014/main" id="{80E86220-6857-439F-8A5F-51E56B0A31B4}"/>
              </a:ext>
            </a:extLst>
          </p:cNvPr>
          <p:cNvSpPr txBox="1"/>
          <p:nvPr/>
        </p:nvSpPr>
        <p:spPr>
          <a:xfrm>
            <a:off x="2125229" y="882134"/>
            <a:ext cx="6923315" cy="523220"/>
          </a:xfrm>
          <a:prstGeom prst="rect">
            <a:avLst/>
          </a:prstGeom>
          <a:noFill/>
        </p:spPr>
        <p:txBody>
          <a:bodyPr wrap="square" rtlCol="0">
            <a:spAutoFit/>
          </a:bodyPr>
          <a:lstStyle/>
          <a:p>
            <a:pPr>
              <a:spcAft>
                <a:spcPts val="600"/>
              </a:spcAft>
            </a:pPr>
            <a:r>
              <a:rPr lang="en-GB" sz="2800" dirty="0">
                <a:latin typeface="Maiandra GD" panose="020E0502030308020204" pitchFamily="34" charset="0"/>
              </a:rPr>
              <a:t>Bibliography</a:t>
            </a:r>
            <a:endParaRPr lang="en-GB" sz="2800">
              <a:latin typeface="Maiandra GD" panose="020E0502030308020204" pitchFamily="34" charset="0"/>
            </a:endParaRPr>
          </a:p>
        </p:txBody>
      </p:sp>
    </p:spTree>
    <p:extLst>
      <p:ext uri="{BB962C8B-B14F-4D97-AF65-F5344CB8AC3E}">
        <p14:creationId xmlns:p14="http://schemas.microsoft.com/office/powerpoint/2010/main" val="783978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otalTime>132</TotalTime>
  <Words>1380</Words>
  <Application>Microsoft Office PowerPoint</Application>
  <PresentationFormat>Widescreen</PresentationFormat>
  <Paragraphs>108</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Calibri</vt:lpstr>
      <vt:lpstr>Calisto MT</vt:lpstr>
      <vt:lpstr>Maiandra GD</vt:lpstr>
      <vt:lpstr>Wingdings</vt:lpstr>
      <vt:lpstr>Wingdings 2</vt:lpstr>
      <vt:lpstr>Slate</vt:lpstr>
      <vt:lpstr>How was Spartan military unique within the fields of ancient Greek warfare in the archaic and classical periods?</vt:lpstr>
      <vt:lpstr>PowerPoint Presentation</vt:lpstr>
      <vt:lpstr>Spartan Agoge</vt:lpstr>
      <vt:lpstr>Scholarship on the Agoge</vt:lpstr>
      <vt:lpstr>Spartan Weaponry</vt:lpstr>
      <vt:lpstr>The Helots</vt:lpstr>
      <vt:lpstr>Battle of Plataea</vt:lpstr>
      <vt:lpstr>PowerPoint Presentation</vt:lpstr>
      <vt:lpstr>Professionalism</vt:lpstr>
      <vt:lpstr>The Aulos</vt:lpstr>
      <vt:lpstr>Scholarship</vt:lpstr>
      <vt:lpstr>In 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was Spartan military unique within the fields of ancient Greek warfare in the archaic and classical periods?</dc:title>
  <dc:creator>Scott Smith</dc:creator>
  <cp:lastModifiedBy>Scott Smith</cp:lastModifiedBy>
  <cp:revision>10</cp:revision>
  <dcterms:created xsi:type="dcterms:W3CDTF">2018-12-19T20:11:47Z</dcterms:created>
  <dcterms:modified xsi:type="dcterms:W3CDTF">2018-12-19T22:27:06Z</dcterms:modified>
</cp:coreProperties>
</file>