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8" d="100"/>
          <a:sy n="78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504710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10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11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23B5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692640" y="-1463040"/>
            <a:ext cx="4572000" cy="4572000"/>
          </a:xfrm>
          <a:prstGeom prst="ellipse">
            <a:avLst/>
          </a:prstGeom>
          <a:solidFill>
            <a:srgbClr val="1C8C93">
              <a:alpha val="22000"/>
            </a:srgb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640080"/>
            <a:ext cx="640080" cy="64008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548640" y="155448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kern="0" spc="100" dirty="0">
                <a:solidFill>
                  <a:srgbClr val="9FCBD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LCHS4010 — Psychology in Health &amp; Social Care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548640" y="1965960"/>
            <a:ext cx="111556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Psychosocial Analysis of Isaac's Development</a:t>
            </a:r>
            <a:endParaRPr lang="en-US" sz="2800" dirty="0"/>
          </a:p>
        </p:txBody>
      </p:sp>
      <p:sp>
        <p:nvSpPr>
          <p:cNvPr id="6" name="Text 3"/>
          <p:cNvSpPr/>
          <p:nvPr/>
        </p:nvSpPr>
        <p:spPr>
          <a:xfrm>
            <a:off x="548640" y="2697480"/>
            <a:ext cx="10515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C7DC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Applying Erik Erikson's Theory of Psychosocial Development to a 4-Year-Old Case Study</a:t>
            </a:r>
            <a:endParaRPr lang="en-US" sz="1500" dirty="0"/>
          </a:p>
        </p:txBody>
      </p:sp>
      <p:sp>
        <p:nvSpPr>
          <p:cNvPr id="7" name="Text 4"/>
          <p:cNvSpPr/>
          <p:nvPr/>
        </p:nvSpPr>
        <p:spPr>
          <a:xfrm>
            <a:off x="594360" y="374904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9FCBD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 </a:t>
            </a: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John </a:t>
            </a:r>
            <a:r>
              <a:rPr lang="en-US" sz="1350" dirty="0" err="1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Gaisey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594360" y="411480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9FCBD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Number: </a:t>
            </a: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2517803</a:t>
            </a:r>
            <a:endParaRPr lang="en-US" sz="1350" dirty="0"/>
          </a:p>
        </p:txBody>
      </p:sp>
      <p:sp>
        <p:nvSpPr>
          <p:cNvPr id="9" name="Text 6"/>
          <p:cNvSpPr/>
          <p:nvPr/>
        </p:nvSpPr>
        <p:spPr>
          <a:xfrm>
            <a:off x="594360" y="448056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9FCBD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Number: </a:t>
            </a: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LCHS4010</a:t>
            </a:r>
            <a:endParaRPr lang="en-US" sz="1350" dirty="0"/>
          </a:p>
        </p:txBody>
      </p:sp>
      <p:sp>
        <p:nvSpPr>
          <p:cNvPr id="10" name="Text 7"/>
          <p:cNvSpPr/>
          <p:nvPr/>
        </p:nvSpPr>
        <p:spPr>
          <a:xfrm>
            <a:off x="594360" y="484632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9FCBD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 Name: </a:t>
            </a: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Brian Mashumba</a:t>
            </a:r>
            <a:endParaRPr lang="en-US" sz="1350" dirty="0"/>
          </a:p>
        </p:txBody>
      </p:sp>
      <p:pic>
        <p:nvPicPr>
          <p:cNvPr id="11" name="Image 1" descr="/home/claude/john_ppt/footer_band_clean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669280"/>
            <a:ext cx="12188952" cy="118872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137160" y="6510528"/>
            <a:ext cx="1463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12/07/2026</a:t>
            </a:r>
            <a:endParaRPr lang="en-US" sz="1100" dirty="0"/>
          </a:p>
        </p:txBody>
      </p:sp>
      <p:sp>
        <p:nvSpPr>
          <p:cNvPr id="13" name="Text 9"/>
          <p:cNvSpPr/>
          <p:nvPr/>
        </p:nvSpPr>
        <p:spPr>
          <a:xfrm>
            <a:off x="11704320" y="65105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28600"/>
            <a:ext cx="11274552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Case Summary: Isaac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48640" y="86868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5B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Background information underpinning this analysis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548640" y="1325880"/>
            <a:ext cx="11064240" cy="749808"/>
          </a:xfrm>
          <a:prstGeom prst="roundRect">
            <a:avLst>
              <a:gd name="adj" fmla="val 7317"/>
            </a:avLst>
          </a:prstGeom>
          <a:solidFill>
            <a:srgbClr val="F3F7F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" y="1472184"/>
            <a:ext cx="457200" cy="4572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417320" y="1399032"/>
            <a:ext cx="237744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 and location</a:t>
            </a:r>
            <a:endParaRPr lang="en-US" sz="1400" dirty="0"/>
          </a:p>
        </p:txBody>
      </p:sp>
      <p:sp>
        <p:nvSpPr>
          <p:cNvPr id="7" name="Text 4"/>
          <p:cNvSpPr/>
          <p:nvPr/>
        </p:nvSpPr>
        <p:spPr>
          <a:xfrm>
            <a:off x="3931920" y="1399032"/>
            <a:ext cx="749808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Isaac is a four-year-old boy currently residing in London.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548640" y="2185416"/>
            <a:ext cx="11064240" cy="749808"/>
          </a:xfrm>
          <a:prstGeom prst="roundRect">
            <a:avLst>
              <a:gd name="adj" fmla="val 7317"/>
            </a:avLst>
          </a:prstGeom>
          <a:solidFill>
            <a:srgbClr val="F3F7F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240" y="2331720"/>
            <a:ext cx="457200" cy="45720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1417320" y="2258568"/>
            <a:ext cx="237744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Family circumstances</a:t>
            </a:r>
            <a:endParaRPr lang="en-US" sz="1400" dirty="0"/>
          </a:p>
        </p:txBody>
      </p:sp>
      <p:sp>
        <p:nvSpPr>
          <p:cNvPr id="11" name="Text 7"/>
          <p:cNvSpPr/>
          <p:nvPr/>
        </p:nvSpPr>
        <p:spPr>
          <a:xfrm>
            <a:off x="3931920" y="2258568"/>
            <a:ext cx="749808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 resides with his mother, a single parent who has been experiencing post-natal depression.</a:t>
            </a:r>
            <a:endParaRPr lang="en-US" sz="1250" dirty="0"/>
          </a:p>
        </p:txBody>
      </p:sp>
      <p:sp>
        <p:nvSpPr>
          <p:cNvPr id="12" name="Shape 8"/>
          <p:cNvSpPr/>
          <p:nvPr/>
        </p:nvSpPr>
        <p:spPr>
          <a:xfrm>
            <a:off x="548640" y="3044952"/>
            <a:ext cx="11064240" cy="749808"/>
          </a:xfrm>
          <a:prstGeom prst="roundRect">
            <a:avLst>
              <a:gd name="adj" fmla="val 7317"/>
            </a:avLst>
          </a:prstGeom>
          <a:solidFill>
            <a:srgbClr val="F3F7F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7240" y="3191256"/>
            <a:ext cx="457200" cy="45720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1417320" y="3118104"/>
            <a:ext cx="237744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Recent transitions</a:t>
            </a:r>
            <a:endParaRPr lang="en-US" sz="1400" dirty="0"/>
          </a:p>
        </p:txBody>
      </p:sp>
      <p:sp>
        <p:nvSpPr>
          <p:cNvPr id="15" name="Text 10"/>
          <p:cNvSpPr/>
          <p:nvPr/>
        </p:nvSpPr>
        <p:spPr>
          <a:xfrm>
            <a:off x="3931920" y="3118104"/>
            <a:ext cx="749808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family relocated to London recently, and Isaac has experienced repeated changes in childcare provision over the past two years.</a:t>
            </a:r>
            <a:endParaRPr lang="en-US" sz="1250" dirty="0"/>
          </a:p>
        </p:txBody>
      </p:sp>
      <p:sp>
        <p:nvSpPr>
          <p:cNvPr id="16" name="Shape 11"/>
          <p:cNvSpPr/>
          <p:nvPr/>
        </p:nvSpPr>
        <p:spPr>
          <a:xfrm>
            <a:off x="548640" y="3904488"/>
            <a:ext cx="11064240" cy="749808"/>
          </a:xfrm>
          <a:prstGeom prst="roundRect">
            <a:avLst>
              <a:gd name="adj" fmla="val 7317"/>
            </a:avLst>
          </a:prstGeom>
          <a:solidFill>
            <a:srgbClr val="F3F7F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7240" y="4050792"/>
            <a:ext cx="457200" cy="457200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1417320" y="3977640"/>
            <a:ext cx="237744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Observed behaviour</a:t>
            </a:r>
            <a:endParaRPr lang="en-US" sz="1400" dirty="0"/>
          </a:p>
        </p:txBody>
      </p:sp>
      <p:sp>
        <p:nvSpPr>
          <p:cNvPr id="19" name="Text 13"/>
          <p:cNvSpPr/>
          <p:nvPr/>
        </p:nvSpPr>
        <p:spPr>
          <a:xfrm>
            <a:off x="3931920" y="3977640"/>
            <a:ext cx="749808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Practitioners note that Isaac is quiet and withdrawn during free play, and becomes visibly distressed when separated from his mother.</a:t>
            </a:r>
            <a:endParaRPr lang="en-US" sz="1250" dirty="0"/>
          </a:p>
        </p:txBody>
      </p:sp>
      <p:sp>
        <p:nvSpPr>
          <p:cNvPr id="20" name="Shape 14"/>
          <p:cNvSpPr/>
          <p:nvPr/>
        </p:nvSpPr>
        <p:spPr>
          <a:xfrm>
            <a:off x="548640" y="4764024"/>
            <a:ext cx="11064240" cy="749808"/>
          </a:xfrm>
          <a:prstGeom prst="roundRect">
            <a:avLst>
              <a:gd name="adj" fmla="val 7317"/>
            </a:avLst>
          </a:prstGeom>
          <a:solidFill>
            <a:srgbClr val="F3F7F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240" y="4910328"/>
            <a:ext cx="457200" cy="457200"/>
          </a:xfrm>
          <a:prstGeom prst="rect">
            <a:avLst/>
          </a:prstGeom>
        </p:spPr>
      </p:pic>
      <p:sp>
        <p:nvSpPr>
          <p:cNvPr id="22" name="Text 15"/>
          <p:cNvSpPr/>
          <p:nvPr/>
        </p:nvSpPr>
        <p:spPr>
          <a:xfrm>
            <a:off x="1417320" y="4837176"/>
            <a:ext cx="237744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Language development</a:t>
            </a:r>
            <a:endParaRPr lang="en-US" sz="1400" dirty="0"/>
          </a:p>
        </p:txBody>
      </p:sp>
      <p:sp>
        <p:nvSpPr>
          <p:cNvPr id="23" name="Text 16"/>
          <p:cNvSpPr/>
          <p:nvPr/>
        </p:nvSpPr>
        <p:spPr>
          <a:xfrm>
            <a:off x="3931920" y="4837176"/>
            <a:ext cx="749808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His speech and language development is delayed relative to expected norms for his age.</a:t>
            </a:r>
            <a:endParaRPr lang="en-US" sz="1250" dirty="0"/>
          </a:p>
        </p:txBody>
      </p:sp>
      <p:pic>
        <p:nvPicPr>
          <p:cNvPr id="24" name="Image 5" descr="/home/claude/john_ppt/footer_band_clean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5669280"/>
            <a:ext cx="12188952" cy="1188720"/>
          </a:xfrm>
          <a:prstGeom prst="rect">
            <a:avLst/>
          </a:prstGeom>
        </p:spPr>
      </p:pic>
      <p:sp>
        <p:nvSpPr>
          <p:cNvPr id="25" name="Text 17"/>
          <p:cNvSpPr/>
          <p:nvPr/>
        </p:nvSpPr>
        <p:spPr>
          <a:xfrm>
            <a:off x="137160" y="6510528"/>
            <a:ext cx="1463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12/07/2026</a:t>
            </a:r>
            <a:endParaRPr lang="en-US" sz="1100" dirty="0"/>
          </a:p>
        </p:txBody>
      </p:sp>
      <p:sp>
        <p:nvSpPr>
          <p:cNvPr id="26" name="Text 18"/>
          <p:cNvSpPr/>
          <p:nvPr/>
        </p:nvSpPr>
        <p:spPr>
          <a:xfrm>
            <a:off x="11704320" y="65105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28600"/>
            <a:ext cx="11274552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 of Erikson's Psychosocial Theory</a:t>
            </a:r>
            <a:endParaRPr lang="en-US" sz="2400" dirty="0"/>
          </a:p>
        </p:txBody>
      </p:sp>
      <p:sp>
        <p:nvSpPr>
          <p:cNvPr id="3" name="Text 1"/>
          <p:cNvSpPr/>
          <p:nvPr/>
        </p:nvSpPr>
        <p:spPr>
          <a:xfrm>
            <a:off x="548640" y="914400"/>
            <a:ext cx="11064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3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 premise: </a:t>
            </a:r>
            <a:r>
              <a:rPr lang="en-US" sz="133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Erikson proposed that development unfolds across eight sequential stages spanning the entire lifespan, each defined by a specific psychosocial conflict rather than a discrete skill to be acquired </a:t>
            </a:r>
            <a:r>
              <a:rPr lang="en-US" sz="1330" i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(Erikson, 1950)</a:t>
            </a:r>
            <a:r>
              <a:rPr lang="en-US" sz="133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Successful resolution of a conflict produces an enduring psychological strength; unresolved conflict makes later stages more difficult to negotiate.</a:t>
            </a:r>
            <a:endParaRPr lang="en-US" sz="1330" dirty="0"/>
          </a:p>
        </p:txBody>
      </p:sp>
      <p:sp>
        <p:nvSpPr>
          <p:cNvPr id="4" name="Shape 2"/>
          <p:cNvSpPr/>
          <p:nvPr/>
        </p:nvSpPr>
        <p:spPr>
          <a:xfrm>
            <a:off x="548640" y="1874520"/>
            <a:ext cx="5394960" cy="1051560"/>
          </a:xfrm>
          <a:prstGeom prst="roundRect">
            <a:avLst>
              <a:gd name="adj" fmla="val 5217"/>
            </a:avLst>
          </a:prstGeom>
          <a:solidFill>
            <a:srgbClr val="F9C74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731520" y="1947672"/>
            <a:ext cx="5029200" cy="9052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 versus Mistrust  </a:t>
            </a:r>
            <a:r>
              <a:rPr lang="en-US" sz="10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Birth to 18 months</a:t>
            </a:r>
            <a:endParaRPr lang="en-US" sz="1300" dirty="0"/>
          </a:p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Establishing confidence in the reliability of the caregiving environment.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6217920" y="1874520"/>
            <a:ext cx="5394960" cy="1051560"/>
          </a:xfrm>
          <a:prstGeom prst="roundRect">
            <a:avLst>
              <a:gd name="adj" fmla="val 5217"/>
            </a:avLst>
          </a:prstGeom>
          <a:solidFill>
            <a:srgbClr val="E848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6400800" y="1947672"/>
            <a:ext cx="5029200" cy="9052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Autonomy versus Shame and Doubt  </a:t>
            </a:r>
            <a:r>
              <a:rPr lang="en-US" sz="10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 months to 3 years</a:t>
            </a:r>
            <a:endParaRPr lang="en-US" sz="1300" dirty="0"/>
          </a:p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independence through supported exploration.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548640" y="3108960"/>
            <a:ext cx="5394960" cy="1051560"/>
          </a:xfrm>
          <a:prstGeom prst="roundRect">
            <a:avLst>
              <a:gd name="adj" fmla="val 5217"/>
            </a:avLst>
          </a:prstGeom>
          <a:solidFill>
            <a:srgbClr val="A084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31520" y="3182112"/>
            <a:ext cx="5029200" cy="9052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Initiative versus Guilt (Isaac's stage)  </a:t>
            </a:r>
            <a:r>
              <a:rPr lang="en-US" sz="10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to 6 years</a:t>
            </a:r>
            <a:endParaRPr lang="en-US" sz="1300" dirty="0"/>
          </a:p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Directing play and social interaction without excessive fear of error.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6217920" y="3108960"/>
            <a:ext cx="5394960" cy="1051560"/>
          </a:xfrm>
          <a:prstGeom prst="roundRect">
            <a:avLst>
              <a:gd name="adj" fmla="val 5217"/>
            </a:avLst>
          </a:prstGeom>
          <a:solidFill>
            <a:srgbClr val="3AAFD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400800" y="3182112"/>
            <a:ext cx="5029200" cy="9052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Industry versus Inferiority  </a:t>
            </a:r>
            <a:r>
              <a:rPr lang="en-US" sz="10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to 12 years</a:t>
            </a:r>
            <a:endParaRPr lang="en-US" sz="1300" dirty="0"/>
          </a:p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Building competence and a sense of achievement through effort.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548640" y="4389120"/>
            <a:ext cx="11064240" cy="1143000"/>
          </a:xfrm>
          <a:prstGeom prst="roundRect">
            <a:avLst>
              <a:gd name="adj" fmla="val 4800"/>
            </a:avLst>
          </a:prstGeom>
          <a:solidFill>
            <a:srgbClr val="F3F7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22960" y="4389120"/>
            <a:ext cx="105156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8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Relevance to this case: </a:t>
            </a:r>
            <a:r>
              <a:rPr lang="en-US" sz="12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 four years of age, Isaac is expected to be consolidating the Initiative versus Guilt stage through confident, self-directed play. His withdrawal indicates that this stage may be unresolved, and raises the possibility that the preceding stages of Trust and Autonomy were similarly incomplete.</a:t>
            </a:r>
            <a:endParaRPr lang="en-US" sz="1280" dirty="0"/>
          </a:p>
        </p:txBody>
      </p:sp>
      <p:pic>
        <p:nvPicPr>
          <p:cNvPr id="14" name="Image 0" descr="/home/claude/john_ppt/footer_band_clea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669280"/>
            <a:ext cx="12188952" cy="1188720"/>
          </a:xfrm>
          <a:prstGeom prst="rect">
            <a:avLst/>
          </a:prstGeom>
        </p:spPr>
      </p:pic>
      <p:sp>
        <p:nvSpPr>
          <p:cNvPr id="15" name="Text 12"/>
          <p:cNvSpPr/>
          <p:nvPr/>
        </p:nvSpPr>
        <p:spPr>
          <a:xfrm>
            <a:off x="137160" y="6510528"/>
            <a:ext cx="1463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12/07/2026</a:t>
            </a:r>
            <a:endParaRPr lang="en-US" sz="1100" dirty="0"/>
          </a:p>
        </p:txBody>
      </p:sp>
      <p:sp>
        <p:nvSpPr>
          <p:cNvPr id="16" name="Text 13"/>
          <p:cNvSpPr/>
          <p:nvPr/>
        </p:nvSpPr>
        <p:spPr>
          <a:xfrm>
            <a:off x="11704320" y="65105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28600"/>
            <a:ext cx="11274552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7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Theoretical Concepts</a:t>
            </a:r>
            <a:endParaRPr lang="en-US" sz="2700" dirty="0"/>
          </a:p>
        </p:txBody>
      </p:sp>
      <p:sp>
        <p:nvSpPr>
          <p:cNvPr id="3" name="Shape 1"/>
          <p:cNvSpPr/>
          <p:nvPr/>
        </p:nvSpPr>
        <p:spPr>
          <a:xfrm>
            <a:off x="548640" y="1005840"/>
            <a:ext cx="5440680" cy="1993392"/>
          </a:xfrm>
          <a:prstGeom prst="roundRect">
            <a:avLst>
              <a:gd name="adj" fmla="val 2752"/>
            </a:avLst>
          </a:prstGeom>
          <a:solidFill>
            <a:srgbClr val="F3F7F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" y="1188720"/>
            <a:ext cx="384048" cy="38404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280160" y="1188720"/>
            <a:ext cx="45262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 versus Mistrust</a:t>
            </a:r>
            <a:endParaRPr lang="en-US" sz="1450" dirty="0"/>
          </a:p>
        </p:txBody>
      </p:sp>
      <p:sp>
        <p:nvSpPr>
          <p:cNvPr id="6" name="Text 3"/>
          <p:cNvSpPr/>
          <p:nvPr/>
        </p:nvSpPr>
        <p:spPr>
          <a:xfrm>
            <a:off x="777240" y="1664208"/>
            <a:ext cx="4983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20" i="1" dirty="0">
                <a:solidFill>
                  <a:srgbClr val="5B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Established through consistent, responsive caregiving in infancy.</a:t>
            </a:r>
            <a:endParaRPr lang="en-US" sz="1120" dirty="0"/>
          </a:p>
        </p:txBody>
      </p:sp>
      <p:sp>
        <p:nvSpPr>
          <p:cNvPr id="7" name="Text 4"/>
          <p:cNvSpPr/>
          <p:nvPr/>
        </p:nvSpPr>
        <p:spPr>
          <a:xfrm>
            <a:off x="777240" y="2176272"/>
            <a:ext cx="4983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80" b="1" dirty="0">
                <a:solidFill>
                  <a:srgbClr val="1C8C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 to Isaac: </a:t>
            </a:r>
            <a:r>
              <a:rPr lang="en-US" sz="10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Inconsistent early care may make it more difficult for Isaac to trust unfamiliar adults in a nursery setting.</a:t>
            </a:r>
            <a:endParaRPr lang="en-US" sz="1080" dirty="0"/>
          </a:p>
        </p:txBody>
      </p:sp>
      <p:sp>
        <p:nvSpPr>
          <p:cNvPr id="8" name="Shape 5"/>
          <p:cNvSpPr/>
          <p:nvPr/>
        </p:nvSpPr>
        <p:spPr>
          <a:xfrm>
            <a:off x="6263640" y="1005840"/>
            <a:ext cx="5440680" cy="1993392"/>
          </a:xfrm>
          <a:prstGeom prst="roundRect">
            <a:avLst>
              <a:gd name="adj" fmla="val 2752"/>
            </a:avLst>
          </a:prstGeom>
          <a:solidFill>
            <a:srgbClr val="F3F7F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2240" y="1188720"/>
            <a:ext cx="384048" cy="384048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995160" y="1188720"/>
            <a:ext cx="45262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Autonomy versus Shame and Doubt</a:t>
            </a:r>
            <a:endParaRPr lang="en-US" sz="1450" dirty="0"/>
          </a:p>
        </p:txBody>
      </p:sp>
      <p:sp>
        <p:nvSpPr>
          <p:cNvPr id="11" name="Text 7"/>
          <p:cNvSpPr/>
          <p:nvPr/>
        </p:nvSpPr>
        <p:spPr>
          <a:xfrm>
            <a:off x="6492240" y="1664208"/>
            <a:ext cx="4983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20" i="1" dirty="0">
                <a:solidFill>
                  <a:srgbClr val="5B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toddler learns that independent attempts are acceptable rather than shameful.</a:t>
            </a:r>
            <a:endParaRPr lang="en-US" sz="1120" dirty="0"/>
          </a:p>
        </p:txBody>
      </p:sp>
      <p:sp>
        <p:nvSpPr>
          <p:cNvPr id="12" name="Text 8"/>
          <p:cNvSpPr/>
          <p:nvPr/>
        </p:nvSpPr>
        <p:spPr>
          <a:xfrm>
            <a:off x="6492240" y="2176272"/>
            <a:ext cx="4983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80" b="1" dirty="0">
                <a:solidFill>
                  <a:srgbClr val="1C8C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 to Isaac: </a:t>
            </a:r>
            <a:r>
              <a:rPr lang="en-US" sz="10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Frequent disruption may have reduced Isaac's opportunities to safely practise independence.</a:t>
            </a:r>
            <a:endParaRPr lang="en-US" sz="1080" dirty="0"/>
          </a:p>
        </p:txBody>
      </p:sp>
      <p:sp>
        <p:nvSpPr>
          <p:cNvPr id="13" name="Shape 9"/>
          <p:cNvSpPr/>
          <p:nvPr/>
        </p:nvSpPr>
        <p:spPr>
          <a:xfrm>
            <a:off x="548640" y="3200400"/>
            <a:ext cx="5440680" cy="1993392"/>
          </a:xfrm>
          <a:prstGeom prst="roundRect">
            <a:avLst>
              <a:gd name="adj" fmla="val 2752"/>
            </a:avLst>
          </a:prstGeom>
          <a:solidFill>
            <a:srgbClr val="F3F7F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7240" y="3383280"/>
            <a:ext cx="384048" cy="384048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1280160" y="3383280"/>
            <a:ext cx="45262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Initiative versus Guilt</a:t>
            </a:r>
            <a:endParaRPr lang="en-US" sz="1450" dirty="0"/>
          </a:p>
        </p:txBody>
      </p:sp>
      <p:sp>
        <p:nvSpPr>
          <p:cNvPr id="16" name="Text 11"/>
          <p:cNvSpPr/>
          <p:nvPr/>
        </p:nvSpPr>
        <p:spPr>
          <a:xfrm>
            <a:off x="777240" y="3858768"/>
            <a:ext cx="4983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20" i="1" dirty="0">
                <a:solidFill>
                  <a:srgbClr val="5B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child initiates play, questions the environment, and directs social activity.</a:t>
            </a:r>
            <a:endParaRPr lang="en-US" sz="1120" dirty="0"/>
          </a:p>
        </p:txBody>
      </p:sp>
      <p:sp>
        <p:nvSpPr>
          <p:cNvPr id="17" name="Text 12"/>
          <p:cNvSpPr/>
          <p:nvPr/>
        </p:nvSpPr>
        <p:spPr>
          <a:xfrm>
            <a:off x="777240" y="4370832"/>
            <a:ext cx="4983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80" b="1" dirty="0">
                <a:solidFill>
                  <a:srgbClr val="1C8C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 to Isaac: </a:t>
            </a:r>
            <a:r>
              <a:rPr lang="en-US" sz="10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Isaac's reticence during free play may reflect difficulty asserting initiative, rather than temperament alone.</a:t>
            </a:r>
            <a:endParaRPr lang="en-US" sz="1080" dirty="0"/>
          </a:p>
        </p:txBody>
      </p:sp>
      <p:sp>
        <p:nvSpPr>
          <p:cNvPr id="18" name="Shape 13"/>
          <p:cNvSpPr/>
          <p:nvPr/>
        </p:nvSpPr>
        <p:spPr>
          <a:xfrm>
            <a:off x="6263640" y="3200400"/>
            <a:ext cx="5440680" cy="1993392"/>
          </a:xfrm>
          <a:prstGeom prst="roundRect">
            <a:avLst>
              <a:gd name="adj" fmla="val 2752"/>
            </a:avLst>
          </a:prstGeom>
          <a:solidFill>
            <a:srgbClr val="F3F7F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9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2240" y="3383280"/>
            <a:ext cx="384048" cy="384048"/>
          </a:xfrm>
          <a:prstGeom prst="rect">
            <a:avLst/>
          </a:prstGeom>
        </p:spPr>
      </p:pic>
      <p:sp>
        <p:nvSpPr>
          <p:cNvPr id="20" name="Text 14"/>
          <p:cNvSpPr/>
          <p:nvPr/>
        </p:nvSpPr>
        <p:spPr>
          <a:xfrm>
            <a:off x="6995160" y="3383280"/>
            <a:ext cx="45262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Ego Strength (Virtue)</a:t>
            </a:r>
            <a:endParaRPr lang="en-US" sz="1450" dirty="0"/>
          </a:p>
        </p:txBody>
      </p:sp>
      <p:sp>
        <p:nvSpPr>
          <p:cNvPr id="21" name="Text 15"/>
          <p:cNvSpPr/>
          <p:nvPr/>
        </p:nvSpPr>
        <p:spPr>
          <a:xfrm>
            <a:off x="6492240" y="3858768"/>
            <a:ext cx="4983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20" i="1" dirty="0">
                <a:solidFill>
                  <a:srgbClr val="5B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Successful resolution of each stage yields a lasting quality; here, a sense of purpose.</a:t>
            </a:r>
            <a:endParaRPr lang="en-US" sz="1120" dirty="0"/>
          </a:p>
        </p:txBody>
      </p:sp>
      <p:sp>
        <p:nvSpPr>
          <p:cNvPr id="22" name="Text 16"/>
          <p:cNvSpPr/>
          <p:nvPr/>
        </p:nvSpPr>
        <p:spPr>
          <a:xfrm>
            <a:off x="6492240" y="4370832"/>
            <a:ext cx="4983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80" b="1" dirty="0">
                <a:solidFill>
                  <a:srgbClr val="1C8C9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 to Isaac: </a:t>
            </a:r>
            <a:r>
              <a:rPr lang="en-US" sz="10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Timely support may help Isaac develop purpose, rather than internalising guilt or self-doubt.</a:t>
            </a:r>
            <a:endParaRPr lang="en-US" sz="1080" dirty="0"/>
          </a:p>
        </p:txBody>
      </p:sp>
      <p:sp>
        <p:nvSpPr>
          <p:cNvPr id="23" name="Text 17"/>
          <p:cNvSpPr/>
          <p:nvPr/>
        </p:nvSpPr>
        <p:spPr>
          <a:xfrm>
            <a:off x="548640" y="5257800"/>
            <a:ext cx="10972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B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(Erikson, 1950)</a:t>
            </a:r>
            <a:endParaRPr lang="en-US" sz="1050" dirty="0"/>
          </a:p>
        </p:txBody>
      </p:sp>
      <p:pic>
        <p:nvPicPr>
          <p:cNvPr id="24" name="Image 4" descr="/home/claude/john_ppt/footer_band_clean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669280"/>
            <a:ext cx="12188952" cy="1188720"/>
          </a:xfrm>
          <a:prstGeom prst="rect">
            <a:avLst/>
          </a:prstGeom>
        </p:spPr>
      </p:pic>
      <p:sp>
        <p:nvSpPr>
          <p:cNvPr id="25" name="Text 18"/>
          <p:cNvSpPr/>
          <p:nvPr/>
        </p:nvSpPr>
        <p:spPr>
          <a:xfrm>
            <a:off x="137160" y="6510528"/>
            <a:ext cx="1463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12/07/2026</a:t>
            </a:r>
            <a:endParaRPr lang="en-US" sz="1100" dirty="0"/>
          </a:p>
        </p:txBody>
      </p:sp>
      <p:sp>
        <p:nvSpPr>
          <p:cNvPr id="26" name="Text 19"/>
          <p:cNvSpPr/>
          <p:nvPr/>
        </p:nvSpPr>
        <p:spPr>
          <a:xfrm>
            <a:off x="11704320" y="65105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28600"/>
            <a:ext cx="11274552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 of the Theory to Isaac's Experiences</a:t>
            </a:r>
            <a:endParaRPr lang="en-US" sz="2400" dirty="0"/>
          </a:p>
        </p:txBody>
      </p:sp>
      <p:sp>
        <p:nvSpPr>
          <p:cNvPr id="3" name="Shape 1"/>
          <p:cNvSpPr/>
          <p:nvPr/>
        </p:nvSpPr>
        <p:spPr>
          <a:xfrm>
            <a:off x="548640" y="1051560"/>
            <a:ext cx="11064240" cy="1051560"/>
          </a:xfrm>
          <a:prstGeom prst="roundRect">
            <a:avLst>
              <a:gd name="adj" fmla="val 5217"/>
            </a:avLst>
          </a:prstGeom>
          <a:solidFill>
            <a:srgbClr val="F3F7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22960" y="1161288"/>
            <a:ext cx="27432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Disrupted childcare</a:t>
            </a:r>
            <a:endParaRPr lang="en-US" sz="1450" dirty="0"/>
          </a:p>
        </p:txBody>
      </p:sp>
      <p:sp>
        <p:nvSpPr>
          <p:cNvPr id="5" name="Text 3"/>
          <p:cNvSpPr/>
          <p:nvPr/>
        </p:nvSpPr>
        <p:spPr>
          <a:xfrm>
            <a:off x="3657600" y="1143000"/>
            <a:ext cx="758952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transition between childcare settings interrupted the continuity of care on which the Trust and Autonomy stages depend, limiting Isaac's opportunity to consolidate either.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3657600" y="1764792"/>
            <a:ext cx="7589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80" i="1" dirty="0">
                <a:solidFill>
                  <a:srgbClr val="5B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(MacCallum-Bridges, Admon and Daw, 2024)</a:t>
            </a:r>
            <a:endParaRPr lang="en-US" sz="980" dirty="0"/>
          </a:p>
        </p:txBody>
      </p:sp>
      <p:sp>
        <p:nvSpPr>
          <p:cNvPr id="7" name="Shape 5"/>
          <p:cNvSpPr/>
          <p:nvPr/>
        </p:nvSpPr>
        <p:spPr>
          <a:xfrm>
            <a:off x="548640" y="2221992"/>
            <a:ext cx="11064240" cy="1051560"/>
          </a:xfrm>
          <a:prstGeom prst="roundRect">
            <a:avLst>
              <a:gd name="adj" fmla="val 5217"/>
            </a:avLst>
          </a:prstGeom>
          <a:solidFill>
            <a:srgbClr val="F3F7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22960" y="2331720"/>
            <a:ext cx="27432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Maternal mental health</a:t>
            </a:r>
            <a:endParaRPr lang="en-US" sz="1450" dirty="0"/>
          </a:p>
        </p:txBody>
      </p:sp>
      <p:sp>
        <p:nvSpPr>
          <p:cNvPr id="9" name="Text 7"/>
          <p:cNvSpPr/>
          <p:nvPr/>
        </p:nvSpPr>
        <p:spPr>
          <a:xfrm>
            <a:off x="3657600" y="2313432"/>
            <a:ext cx="758952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Post-natal depression can reduce a parent's capacity for consistent, responsive interaction, which Erikson identified as central to establishing Trust.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3657600" y="2935224"/>
            <a:ext cx="7589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80" i="1" dirty="0">
                <a:solidFill>
                  <a:srgbClr val="5B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(Atkinson et al., 2000; Whittenburg et al., 2023)</a:t>
            </a:r>
            <a:endParaRPr lang="en-US" sz="980" dirty="0"/>
          </a:p>
        </p:txBody>
      </p:sp>
      <p:sp>
        <p:nvSpPr>
          <p:cNvPr id="11" name="Shape 9"/>
          <p:cNvSpPr/>
          <p:nvPr/>
        </p:nvSpPr>
        <p:spPr>
          <a:xfrm>
            <a:off x="548640" y="3392424"/>
            <a:ext cx="11064240" cy="1051560"/>
          </a:xfrm>
          <a:prstGeom prst="roundRect">
            <a:avLst>
              <a:gd name="adj" fmla="val 5217"/>
            </a:avLst>
          </a:prstGeom>
          <a:solidFill>
            <a:srgbClr val="F3F7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22960" y="3502152"/>
            <a:ext cx="27432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Withdrawal during play</a:t>
            </a:r>
            <a:endParaRPr lang="en-US" sz="1450" dirty="0"/>
          </a:p>
        </p:txBody>
      </p:sp>
      <p:sp>
        <p:nvSpPr>
          <p:cNvPr id="13" name="Text 11"/>
          <p:cNvSpPr/>
          <p:nvPr/>
        </p:nvSpPr>
        <p:spPr>
          <a:xfrm>
            <a:off x="3657600" y="3483864"/>
            <a:ext cx="758952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Isaac's reticence may indicate an unresolved struggle to assert initiative safely, rather than a fixed personality characteristic.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3657600" y="4105656"/>
            <a:ext cx="7589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80" i="1" dirty="0">
                <a:solidFill>
                  <a:srgbClr val="5B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(Erikson, 1950)</a:t>
            </a:r>
            <a:endParaRPr lang="en-US" sz="980" dirty="0"/>
          </a:p>
        </p:txBody>
      </p:sp>
      <p:sp>
        <p:nvSpPr>
          <p:cNvPr id="15" name="Shape 13"/>
          <p:cNvSpPr/>
          <p:nvPr/>
        </p:nvSpPr>
        <p:spPr>
          <a:xfrm>
            <a:off x="548640" y="4617720"/>
            <a:ext cx="11064240" cy="914400"/>
          </a:xfrm>
          <a:prstGeom prst="roundRect">
            <a:avLst>
              <a:gd name="adj" fmla="val 6000"/>
            </a:avLst>
          </a:prstGeom>
          <a:solidFill>
            <a:srgbClr val="F3F7F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" y="4800600"/>
            <a:ext cx="365760" cy="365760"/>
          </a:xfrm>
          <a:prstGeom prst="rect">
            <a:avLst/>
          </a:prstGeom>
        </p:spPr>
      </p:pic>
      <p:sp>
        <p:nvSpPr>
          <p:cNvPr id="17" name="Text 14"/>
          <p:cNvSpPr/>
          <p:nvPr/>
        </p:nvSpPr>
        <p:spPr>
          <a:xfrm>
            <a:off x="1234440" y="4617720"/>
            <a:ext cx="101498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2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limitation of this framework: </a:t>
            </a:r>
            <a:r>
              <a:rPr lang="en-US" sz="12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Erikson's theory accounts for Isaac's emotional presentation but offers limited insight into his language delay, which is more comprehensively explained by a cognitive theory such as Piaget's.</a:t>
            </a:r>
            <a:endParaRPr lang="en-US" sz="1220" dirty="0"/>
          </a:p>
        </p:txBody>
      </p:sp>
      <p:pic>
        <p:nvPicPr>
          <p:cNvPr id="18" name="Image 1" descr="/home/claude/john_ppt/footer_band_clean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669280"/>
            <a:ext cx="12188952" cy="1188720"/>
          </a:xfrm>
          <a:prstGeom prst="rect">
            <a:avLst/>
          </a:prstGeom>
        </p:spPr>
      </p:pic>
      <p:sp>
        <p:nvSpPr>
          <p:cNvPr id="19" name="Text 15"/>
          <p:cNvSpPr/>
          <p:nvPr/>
        </p:nvSpPr>
        <p:spPr>
          <a:xfrm>
            <a:off x="137160" y="6510528"/>
            <a:ext cx="1463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12/07/2026</a:t>
            </a:r>
            <a:endParaRPr lang="en-US" sz="1100" dirty="0"/>
          </a:p>
        </p:txBody>
      </p:sp>
      <p:sp>
        <p:nvSpPr>
          <p:cNvPr id="20" name="Text 16"/>
          <p:cNvSpPr/>
          <p:nvPr/>
        </p:nvSpPr>
        <p:spPr>
          <a:xfrm>
            <a:off x="11704320" y="65105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28600"/>
            <a:ext cx="11274552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Interaction of Nature and Nurture</a:t>
            </a:r>
            <a:endParaRPr lang="en-US" sz="26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1188720"/>
            <a:ext cx="384048" cy="384048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188720" y="1207008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NATURE: The Biological Sequence</a:t>
            </a:r>
            <a:endParaRPr lang="en-US" sz="1450" dirty="0"/>
          </a:p>
        </p:txBody>
      </p:sp>
      <p:sp>
        <p:nvSpPr>
          <p:cNvPr id="5" name="Text 2"/>
          <p:cNvSpPr/>
          <p:nvPr/>
        </p:nvSpPr>
        <p:spPr>
          <a:xfrm>
            <a:off x="640080" y="1600200"/>
            <a:ext cx="5394960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Erikson maintained that all children progress through the same sequence of stages, driven by biological maturation as much as by experience.</a:t>
            </a:r>
            <a:endParaRPr lang="en-US" sz="122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Isaac's underlying drive towards independence and self-directed play is developmentally typical for a child of his age.</a:t>
            </a:r>
            <a:endParaRPr lang="en-US" sz="122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Individual temperament may partly account for his tendency to withdraw under stress rather than externalise distress.</a:t>
            </a:r>
            <a:endParaRPr lang="en-US" sz="122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9360" y="1188720"/>
            <a:ext cx="384048" cy="384048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6858000" y="1207008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NURTURE: What Shapes the Outcome</a:t>
            </a:r>
            <a:endParaRPr lang="en-US" sz="1450" dirty="0"/>
          </a:p>
        </p:txBody>
      </p:sp>
      <p:sp>
        <p:nvSpPr>
          <p:cNvPr id="8" name="Text 4"/>
          <p:cNvSpPr/>
          <p:nvPr/>
        </p:nvSpPr>
        <p:spPr>
          <a:xfrm>
            <a:off x="6309360" y="1600200"/>
            <a:ext cx="5394960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Successful resolution of each stage depends heavily on consistent, responsive caregiving (Atkinson et al., 2000).</a:t>
            </a:r>
            <a:endParaRPr lang="en-US" sz="122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Repeated changes in childcare provision disrupted the stable relationships each stage requires.</a:t>
            </a:r>
            <a:endParaRPr lang="en-US" sz="122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2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Maternal depression can diminish the warm, encouraging responses that foster a child's sense of initiative (Whittenburg et al., 2023).</a:t>
            </a:r>
            <a:endParaRPr lang="en-US" sz="1220" dirty="0"/>
          </a:p>
        </p:txBody>
      </p:sp>
      <p:sp>
        <p:nvSpPr>
          <p:cNvPr id="9" name="Shape 5"/>
          <p:cNvSpPr/>
          <p:nvPr/>
        </p:nvSpPr>
        <p:spPr>
          <a:xfrm>
            <a:off x="548640" y="4114800"/>
            <a:ext cx="11064240" cy="1234440"/>
          </a:xfrm>
          <a:prstGeom prst="roundRect">
            <a:avLst>
              <a:gd name="adj" fmla="val 4444"/>
            </a:avLst>
          </a:prstGeom>
          <a:solidFill>
            <a:srgbClr val="F3F7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6"/>
          <p:cNvSpPr/>
          <p:nvPr/>
        </p:nvSpPr>
        <p:spPr>
          <a:xfrm>
            <a:off x="822960" y="4114800"/>
            <a:ext cx="1051560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Overall interpretation: </a:t>
            </a:r>
            <a:r>
              <a:rPr lang="en-US" sz="1350" i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sequence of Erikson's stages is considered near-universal, yet whether Isaac progresses through them with trust and confidence, or with guilt and doubt, is determined largely by the consistency of the caregiving environment surrounding him.</a:t>
            </a:r>
            <a:endParaRPr lang="en-US" sz="1350" dirty="0"/>
          </a:p>
        </p:txBody>
      </p:sp>
      <p:sp>
        <p:nvSpPr>
          <p:cNvPr id="11" name="Text 7"/>
          <p:cNvSpPr/>
          <p:nvPr/>
        </p:nvSpPr>
        <p:spPr>
          <a:xfrm>
            <a:off x="548640" y="5422392"/>
            <a:ext cx="10972800" cy="2194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5B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(Erikson, 1950; Atkinson et al., 2000; Whittenburg et al., 2023)</a:t>
            </a:r>
            <a:endParaRPr lang="en-US" sz="950" dirty="0"/>
          </a:p>
        </p:txBody>
      </p:sp>
      <p:pic>
        <p:nvPicPr>
          <p:cNvPr id="12" name="Image 2" descr="/home/claude/john_ppt/footer_band_clean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669280"/>
            <a:ext cx="12188952" cy="118872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137160" y="6510528"/>
            <a:ext cx="1463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12/07/2026</a:t>
            </a:r>
            <a:endParaRPr lang="en-US" sz="1100" dirty="0"/>
          </a:p>
        </p:txBody>
      </p:sp>
      <p:sp>
        <p:nvSpPr>
          <p:cNvPr id="14" name="Text 9"/>
          <p:cNvSpPr/>
          <p:nvPr/>
        </p:nvSpPr>
        <p:spPr>
          <a:xfrm>
            <a:off x="11704320" y="65105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28600"/>
            <a:ext cx="11274552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Theory-Informed Intervention Strategies</a:t>
            </a:r>
            <a:endParaRPr lang="en-US" sz="25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097280"/>
            <a:ext cx="347472" cy="34747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51560" y="105156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Child-initiated play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4114800" y="1051560"/>
            <a:ext cx="67665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Enabling Isaac to select and direct activities independently, with practitioner praise for his choices, to rebuild a sense of Initiative.</a:t>
            </a:r>
            <a:endParaRPr lang="en-US" sz="1150" dirty="0"/>
          </a:p>
        </p:txBody>
      </p:sp>
      <p:sp>
        <p:nvSpPr>
          <p:cNvPr id="6" name="Text 3"/>
          <p:cNvSpPr/>
          <p:nvPr/>
        </p:nvSpPr>
        <p:spPr>
          <a:xfrm>
            <a:off x="4114800" y="1435608"/>
            <a:ext cx="67665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30" i="1" dirty="0">
                <a:solidFill>
                  <a:srgbClr val="5B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(Miller et al., 2022)</a:t>
            </a:r>
            <a:endParaRPr lang="en-US" sz="93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360" y="1874520"/>
            <a:ext cx="347472" cy="347472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1051560" y="182880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consistent key person</a:t>
            </a:r>
            <a:endParaRPr lang="en-US" sz="1300" dirty="0"/>
          </a:p>
        </p:txBody>
      </p:sp>
      <p:sp>
        <p:nvSpPr>
          <p:cNvPr id="9" name="Text 5"/>
          <p:cNvSpPr/>
          <p:nvPr/>
        </p:nvSpPr>
        <p:spPr>
          <a:xfrm>
            <a:off x="4114800" y="1828800"/>
            <a:ext cx="67665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Assigning the same familiar adult daily, to re-establish the continuity of care on which Trust depends.</a:t>
            </a:r>
            <a:endParaRPr lang="en-US" sz="115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4360" y="2651760"/>
            <a:ext cx="347472" cy="347472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1051560" y="260604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Structured, low-risk choices</a:t>
            </a:r>
            <a:endParaRPr lang="en-US" sz="1300" dirty="0"/>
          </a:p>
        </p:txBody>
      </p:sp>
      <p:sp>
        <p:nvSpPr>
          <p:cNvPr id="12" name="Text 7"/>
          <p:cNvSpPr/>
          <p:nvPr/>
        </p:nvSpPr>
        <p:spPr>
          <a:xfrm>
            <a:off x="4114800" y="2606040"/>
            <a:ext cx="67665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Offering simple decisions (e.g. choice of cup or story) to allow safe practice of Autonomy without fear of shame.</a:t>
            </a:r>
            <a:endParaRPr lang="en-US" sz="1150" dirty="0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360" y="3429000"/>
            <a:ext cx="347472" cy="347472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1051560" y="338328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 for the primary caregiver</a:t>
            </a:r>
            <a:endParaRPr lang="en-US" sz="1300" dirty="0"/>
          </a:p>
        </p:txBody>
      </p:sp>
      <p:sp>
        <p:nvSpPr>
          <p:cNvPr id="15" name="Text 9"/>
          <p:cNvSpPr/>
          <p:nvPr/>
        </p:nvSpPr>
        <p:spPr>
          <a:xfrm>
            <a:off x="4114800" y="3383280"/>
            <a:ext cx="67665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Providing practical and therapeutic support for Isaac's mother, to enable more consistent and confident responsiveness.</a:t>
            </a:r>
            <a:endParaRPr lang="en-US" sz="1150" dirty="0"/>
          </a:p>
        </p:txBody>
      </p:sp>
      <p:sp>
        <p:nvSpPr>
          <p:cNvPr id="16" name="Text 10"/>
          <p:cNvSpPr/>
          <p:nvPr/>
        </p:nvSpPr>
        <p:spPr>
          <a:xfrm>
            <a:off x="4114800" y="3767328"/>
            <a:ext cx="67665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30" i="1" dirty="0">
                <a:solidFill>
                  <a:srgbClr val="5B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(Whittenburg et al., 2023)</a:t>
            </a:r>
            <a:endParaRPr lang="en-US" sz="930" dirty="0"/>
          </a:p>
        </p:txBody>
      </p:sp>
      <p:pic>
        <p:nvPicPr>
          <p:cNvPr id="17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4360" y="4206240"/>
            <a:ext cx="347472" cy="347472"/>
          </a:xfrm>
          <a:prstGeom prst="rect">
            <a:avLst/>
          </a:prstGeom>
        </p:spPr>
      </p:pic>
      <p:sp>
        <p:nvSpPr>
          <p:cNvPr id="18" name="Text 11"/>
          <p:cNvSpPr/>
          <p:nvPr/>
        </p:nvSpPr>
        <p:spPr>
          <a:xfrm>
            <a:off x="1051560" y="416052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Multi-agency coordination</a:t>
            </a:r>
            <a:endParaRPr lang="en-US" sz="1300" dirty="0"/>
          </a:p>
        </p:txBody>
      </p:sp>
      <p:sp>
        <p:nvSpPr>
          <p:cNvPr id="19" name="Text 12"/>
          <p:cNvSpPr/>
          <p:nvPr/>
        </p:nvSpPr>
        <p:spPr>
          <a:xfrm>
            <a:off x="4114800" y="4160520"/>
            <a:ext cx="67665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Involving the health visitor and referring for speech and language assessment alongside the psychosocial support outlined above.</a:t>
            </a:r>
            <a:endParaRPr lang="en-US" sz="1150" dirty="0"/>
          </a:p>
        </p:txBody>
      </p:sp>
      <p:pic>
        <p:nvPicPr>
          <p:cNvPr id="20" name="Image 5" descr="/home/claude/john_ppt/footer_band_clean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5669280"/>
            <a:ext cx="12188952" cy="1188720"/>
          </a:xfrm>
          <a:prstGeom prst="rect">
            <a:avLst/>
          </a:prstGeom>
        </p:spPr>
      </p:pic>
      <p:sp>
        <p:nvSpPr>
          <p:cNvPr id="21" name="Text 13"/>
          <p:cNvSpPr/>
          <p:nvPr/>
        </p:nvSpPr>
        <p:spPr>
          <a:xfrm>
            <a:off x="137160" y="6510528"/>
            <a:ext cx="1463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12/07/2026</a:t>
            </a:r>
            <a:endParaRPr lang="en-US" sz="1100" dirty="0"/>
          </a:p>
        </p:txBody>
      </p:sp>
      <p:sp>
        <p:nvSpPr>
          <p:cNvPr id="22" name="Text 14"/>
          <p:cNvSpPr/>
          <p:nvPr/>
        </p:nvSpPr>
        <p:spPr>
          <a:xfrm>
            <a:off x="11704320" y="65105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28600"/>
            <a:ext cx="11274552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Evaluation of Erikson's Theory</a:t>
            </a:r>
            <a:endParaRPr lang="en-US" sz="26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097280"/>
            <a:ext cx="365760" cy="36576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097280" y="1115568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</a:t>
            </a:r>
            <a:endParaRPr lang="en-US" sz="1550" dirty="0"/>
          </a:p>
        </p:txBody>
      </p:sp>
      <p:sp>
        <p:nvSpPr>
          <p:cNvPr id="5" name="Text 2"/>
          <p:cNvSpPr/>
          <p:nvPr/>
        </p:nvSpPr>
        <p:spPr>
          <a:xfrm>
            <a:off x="594360" y="1508760"/>
            <a:ext cx="548640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Encompasses the entire lifespan rather than childhood alone.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Reframes difficulties such as Isaac's withdrawal as a stage to be worked through, rather than a deficit.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Provides practitioners with a clear focus: consistency, encouragement, and supported independence.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Remains widely applied and well understood across early years practice.</a:t>
            </a:r>
            <a:endParaRPr lang="en-US" sz="120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9360" y="1097280"/>
            <a:ext cx="365760" cy="36576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6812280" y="1115568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</a:t>
            </a:r>
            <a:endParaRPr lang="en-US" sz="1550" dirty="0"/>
          </a:p>
        </p:txBody>
      </p:sp>
      <p:sp>
        <p:nvSpPr>
          <p:cNvPr id="8" name="Text 4"/>
          <p:cNvSpPr/>
          <p:nvPr/>
        </p:nvSpPr>
        <p:spPr>
          <a:xfrm>
            <a:off x="6309360" y="1508760"/>
            <a:ext cx="539496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Developed within a Western, individualist framework that may not reflect every family's cultural values.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Offers limited explanation of how parental mental health influences a child's progression through each stage.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Stage boundaries are broad rather than fixed, which limits empirical testability.</a:t>
            </a:r>
            <a:endParaRPr lang="en-US" sz="12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Provides little specific insight into Isaac's language and cognitive development.</a:t>
            </a:r>
            <a:endParaRPr lang="en-US" sz="1200" dirty="0"/>
          </a:p>
        </p:txBody>
      </p:sp>
      <p:sp>
        <p:nvSpPr>
          <p:cNvPr id="9" name="Shape 5"/>
          <p:cNvSpPr/>
          <p:nvPr/>
        </p:nvSpPr>
        <p:spPr>
          <a:xfrm>
            <a:off x="548640" y="3749040"/>
            <a:ext cx="11064240" cy="1188720"/>
          </a:xfrm>
          <a:prstGeom prst="roundRect">
            <a:avLst>
              <a:gd name="adj" fmla="val 4615"/>
            </a:avLst>
          </a:prstGeom>
          <a:solidFill>
            <a:srgbClr val="F3F7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6"/>
          <p:cNvSpPr/>
          <p:nvPr/>
        </p:nvSpPr>
        <p:spPr>
          <a:xfrm>
            <a:off x="822960" y="3749040"/>
            <a:ext cx="105156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Overall assessment: </a:t>
            </a:r>
            <a:r>
              <a:rPr lang="en-US" sz="13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Erikson's theory provides a constructive framework for understanding Isaac's emotional withdrawal as a stage he can move through with appropriate support, although a cognitive theory would be required to address his language delay comprehensively.</a:t>
            </a:r>
            <a:endParaRPr lang="en-US" sz="1300" dirty="0"/>
          </a:p>
        </p:txBody>
      </p:sp>
      <p:sp>
        <p:nvSpPr>
          <p:cNvPr id="11" name="Text 7"/>
          <p:cNvSpPr/>
          <p:nvPr/>
        </p:nvSpPr>
        <p:spPr>
          <a:xfrm>
            <a:off x="548640" y="5074920"/>
            <a:ext cx="10972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B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(Erikson, 1950; Schwartz, 2001)</a:t>
            </a:r>
            <a:endParaRPr lang="en-US" sz="1050" dirty="0"/>
          </a:p>
        </p:txBody>
      </p:sp>
      <p:pic>
        <p:nvPicPr>
          <p:cNvPr id="12" name="Image 2" descr="/home/claude/john_ppt/footer_band_clean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669280"/>
            <a:ext cx="12188952" cy="118872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137160" y="6510528"/>
            <a:ext cx="1463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12/07/2026</a:t>
            </a:r>
            <a:endParaRPr lang="en-US" sz="1100" dirty="0"/>
          </a:p>
        </p:txBody>
      </p:sp>
      <p:sp>
        <p:nvSpPr>
          <p:cNvPr id="14" name="Text 9"/>
          <p:cNvSpPr/>
          <p:nvPr/>
        </p:nvSpPr>
        <p:spPr>
          <a:xfrm>
            <a:off x="11704320" y="65105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28600"/>
            <a:ext cx="11274552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Summary of Isaac's Early Help Plan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48640" y="1051560"/>
            <a:ext cx="3611880" cy="502920"/>
          </a:xfrm>
          <a:prstGeom prst="roundRect">
            <a:avLst>
              <a:gd name="adj" fmla="val 10909"/>
            </a:avLst>
          </a:prstGeom>
          <a:solidFill>
            <a:srgbClr val="F9C74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48640" y="1051560"/>
            <a:ext cx="3611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 Term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548640" y="1645920"/>
            <a:ext cx="3611880" cy="3291840"/>
          </a:xfrm>
          <a:prstGeom prst="roundRect">
            <a:avLst>
              <a:gd name="adj" fmla="val 1667"/>
            </a:avLst>
          </a:prstGeom>
          <a:solidFill>
            <a:srgbClr val="F3F7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31520" y="1828800"/>
            <a:ext cx="32461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Allocation of one consistent key person</a:t>
            </a:r>
            <a:endParaRPr lang="en-US" sz="11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Daily sessions of child-initiated play</a:t>
            </a:r>
            <a:endParaRPr lang="en-US" sz="11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Structured, low-risk choices within the routine</a:t>
            </a:r>
            <a:endParaRPr lang="en-US" sz="11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Referral of Isaac's mother for post-natal support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4297680" y="1051560"/>
            <a:ext cx="3611880" cy="502920"/>
          </a:xfrm>
          <a:prstGeom prst="roundRect">
            <a:avLst>
              <a:gd name="adj" fmla="val 10909"/>
            </a:avLst>
          </a:prstGeom>
          <a:solidFill>
            <a:srgbClr val="E8485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297680" y="1051560"/>
            <a:ext cx="3611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Medium Term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4297680" y="1645920"/>
            <a:ext cx="3611880" cy="3291840"/>
          </a:xfrm>
          <a:prstGeom prst="roundRect">
            <a:avLst>
              <a:gd name="adj" fmla="val 1667"/>
            </a:avLst>
          </a:prstGeom>
          <a:solidFill>
            <a:srgbClr val="F3F7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480560" y="1828800"/>
            <a:ext cx="32461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visitor review of emotional wellbeing</a:t>
            </a:r>
            <a:endParaRPr lang="en-US" sz="11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Referral for speech and language therapy</a:t>
            </a:r>
            <a:endParaRPr lang="en-US" sz="11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Parent-and-child confidence-building sessions</a:t>
            </a:r>
            <a:endParaRPr lang="en-US" sz="11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Placement in a small, stable peer group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8046720" y="1051560"/>
            <a:ext cx="3611880" cy="502920"/>
          </a:xfrm>
          <a:prstGeom prst="roundRect">
            <a:avLst>
              <a:gd name="adj" fmla="val 10909"/>
            </a:avLst>
          </a:prstGeom>
          <a:solidFill>
            <a:srgbClr val="A084D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046720" y="1051560"/>
            <a:ext cx="3611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 Term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8046720" y="1645920"/>
            <a:ext cx="3611880" cy="3291840"/>
          </a:xfrm>
          <a:prstGeom prst="roundRect">
            <a:avLst>
              <a:gd name="adj" fmla="val 1667"/>
            </a:avLst>
          </a:prstGeom>
          <a:solidFill>
            <a:srgbClr val="F3F7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229600" y="1828800"/>
            <a:ext cx="324612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Multi-agency review at six months</a:t>
            </a:r>
            <a:endParaRPr lang="en-US" sz="11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Preparation and support for school transition</a:t>
            </a:r>
            <a:endParaRPr lang="en-US" sz="11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Continued monitoring against later Erikson stages</a:t>
            </a:r>
            <a:endParaRPr lang="en-US" sz="11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Signposting to local community support services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548640" y="5120640"/>
            <a:ext cx="10972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Erikson (1950) | Multi-agency best practice | EYFS Framework</a:t>
            </a:r>
            <a:endParaRPr lang="en-US" sz="1050" dirty="0"/>
          </a:p>
        </p:txBody>
      </p:sp>
      <p:pic>
        <p:nvPicPr>
          <p:cNvPr id="16" name="Image 0" descr="/home/claude/john_ppt/footer_band_clea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669280"/>
            <a:ext cx="12188952" cy="1188720"/>
          </a:xfrm>
          <a:prstGeom prst="rect">
            <a:avLst/>
          </a:prstGeom>
        </p:spPr>
      </p:pic>
      <p:sp>
        <p:nvSpPr>
          <p:cNvPr id="17" name="Text 14"/>
          <p:cNvSpPr/>
          <p:nvPr/>
        </p:nvSpPr>
        <p:spPr>
          <a:xfrm>
            <a:off x="137160" y="6510528"/>
            <a:ext cx="1463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12/07/2026</a:t>
            </a:r>
            <a:endParaRPr lang="en-US" sz="1100" dirty="0"/>
          </a:p>
        </p:txBody>
      </p:sp>
      <p:sp>
        <p:nvSpPr>
          <p:cNvPr id="18" name="Text 15"/>
          <p:cNvSpPr/>
          <p:nvPr/>
        </p:nvSpPr>
        <p:spPr>
          <a:xfrm>
            <a:off x="11704320" y="65105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23B5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371600" y="-1371600"/>
            <a:ext cx="4572000" cy="4572000"/>
          </a:xfrm>
          <a:prstGeom prst="ellipse">
            <a:avLst/>
          </a:prstGeom>
          <a:solidFill>
            <a:srgbClr val="1C8C93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60" y="822960"/>
            <a:ext cx="548640" cy="54864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554480" y="777240"/>
            <a:ext cx="54864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3000" dirty="0"/>
          </a:p>
        </p:txBody>
      </p:sp>
      <p:sp>
        <p:nvSpPr>
          <p:cNvPr id="5" name="Text 2"/>
          <p:cNvSpPr/>
          <p:nvPr/>
        </p:nvSpPr>
        <p:spPr>
          <a:xfrm>
            <a:off x="914400" y="1828800"/>
            <a:ext cx="10332720" cy="3108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600" dirty="0">
                <a:solidFill>
                  <a:srgbClr val="E4EEE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Erikson's psychosocial theory offers a constructive framework for interpreting Isaac's presentation: rather than a withdrawn or difficult child, he can be understood as navigating the ordinary tension of Initiative versus Guilt without sufficient consistent support. His disrupted childcare history and his mother's post-natal depression help to explain why the preceding stages of Trust and Autonomy may also remain unresolved. The theory does not account for every aspect of his presentation — his language delay requires a complementary cognitive perspective — but it identifies clear, achievable next steps: a consistent key person, daily child-initiated play, and support for his mother, enabling Isaac to develop a growing sense of purpose rather than guilt.</a:t>
            </a:r>
            <a:endParaRPr lang="en-US" sz="1600" dirty="0"/>
          </a:p>
        </p:txBody>
      </p:sp>
      <p:pic>
        <p:nvPicPr>
          <p:cNvPr id="6" name="Image 1" descr="/home/claude/john_ppt/footer_band_clean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669280"/>
            <a:ext cx="12188952" cy="118872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37160" y="6510528"/>
            <a:ext cx="1463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12/07/2026</a:t>
            </a:r>
            <a:endParaRPr lang="en-US" sz="1100" dirty="0"/>
          </a:p>
        </p:txBody>
      </p:sp>
      <p:sp>
        <p:nvSpPr>
          <p:cNvPr id="8" name="Text 4"/>
          <p:cNvSpPr/>
          <p:nvPr/>
        </p:nvSpPr>
        <p:spPr>
          <a:xfrm>
            <a:off x="11704320" y="65105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28600"/>
            <a:ext cx="11274552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548640" y="960120"/>
            <a:ext cx="109728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5B6B7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UWTSD Harvard referencing style — verified against original publications</a:t>
            </a:r>
            <a:endParaRPr lang="en-US" sz="1050" dirty="0"/>
          </a:p>
        </p:txBody>
      </p:sp>
      <p:sp>
        <p:nvSpPr>
          <p:cNvPr id="4" name="Text 2"/>
          <p:cNvSpPr/>
          <p:nvPr/>
        </p:nvSpPr>
        <p:spPr>
          <a:xfrm>
            <a:off x="457200" y="1371600"/>
            <a:ext cx="55321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Atkinson, L., Paglia, A., Coolbear, J., Niccols, A., Parker, K.C.H. and Guger, S. (2000) Attachment security: a meta-analysis of maternal mental health correlates. Clinical Psychology Review, 20(8), pp.1019–1040.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457200" y="2423160"/>
            <a:ext cx="55321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Erikson, E.H. (1950) Childhood and Society. New York: W.W. Norton &amp; Company.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457200" y="3474720"/>
            <a:ext cx="55321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MacCallum-Bridges, C.L., Admon, L.K. and Daw, J.R. (2024) Childcare disruptions and maternal health during the COVID-19 pandemic. Health Affairs Scholar, 2(5), qxae061.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6172200" y="1371600"/>
            <a:ext cx="55321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Miller, P., Betancur, L., Coulanges, L., Kammerzell, J., Libertus, M., Bachman, H.J. and Votruba-Drzal, E. (2022) Time spent playing predicts early reading and math skills through associations with self-regulation. Journal of Applied Developmental Psychology, 83, 101470.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6172200" y="2423160"/>
            <a:ext cx="55321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Schwartz, S.J. (2001) The evolution of Eriksonian and neo-Eriksonian identity theory and research: a review and integration. Identity: An International Journal of Theory and Research, 1(1), pp.7–58.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6172200" y="3474720"/>
            <a:ext cx="55321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Whittenburg, P.N., Stern, J.A., Brett, B.E., Straske, M.D. and Cassidy, J. (2023) Maternal depressive symptoms and child behavior problems: attachment security as a protective factor. Development and Psychopathology, 35(2), pp.678–688.</a:t>
            </a:r>
            <a:endParaRPr lang="en-US" sz="1100" dirty="0"/>
          </a:p>
        </p:txBody>
      </p:sp>
      <p:pic>
        <p:nvPicPr>
          <p:cNvPr id="10" name="Image 0" descr="/home/claude/john_ppt/footer_band_clea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669280"/>
            <a:ext cx="12188952" cy="1188720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137160" y="6510528"/>
            <a:ext cx="1463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12/07/2026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11704320" y="6510528"/>
            <a:ext cx="411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1657</Words>
  <Application>Microsoft Office PowerPoint</Application>
  <PresentationFormat>Widescreen</PresentationFormat>
  <Paragraphs>152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Psychosocial Analysis of Isaac's Development: Applying Erikson's Theory</dc:title>
  <dc:subject>PptxGenJS Presentation</dc:subject>
  <dc:creator>John</dc:creator>
  <cp:lastModifiedBy>JOHN GAISEY</cp:lastModifiedBy>
  <cp:revision>2</cp:revision>
  <dcterms:created xsi:type="dcterms:W3CDTF">2026-07-12T01:41:10Z</dcterms:created>
  <dcterms:modified xsi:type="dcterms:W3CDTF">2026-07-13T13:02:52Z</dcterms:modified>
</cp:coreProperties>
</file>