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0" r:id="rId1"/>
  </p:sldMasterIdLst>
  <p:notesMasterIdLst>
    <p:notesMasterId r:id="rId4"/>
  </p:notesMasterIdLst>
  <p:sldIdLst>
    <p:sldId id="260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11E2E"/>
    <a:srgbClr val="E5263B"/>
    <a:srgbClr val="E82A44"/>
    <a:srgbClr val="E52135"/>
    <a:srgbClr val="E92D45"/>
    <a:srgbClr val="E42337"/>
    <a:srgbClr val="E7263B"/>
    <a:srgbClr val="E21F2F"/>
    <a:srgbClr val="E32031"/>
    <a:srgbClr val="D7DC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262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7F187E-0F90-41E1-AC69-E56F8E93C8FA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7A690D-7073-4E0C-BBF7-680D22ED0B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5308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7A690D-7073-4E0C-BBF7-680D22ED0B7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591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6858002" cy="9906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1"/>
            <a:ext cx="1728788" cy="9906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75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5179" y="1621191"/>
            <a:ext cx="4945261" cy="3448756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5179" y="5202944"/>
            <a:ext cx="4945261" cy="2391656"/>
          </a:xfrm>
        </p:spPr>
        <p:txBody>
          <a:bodyPr>
            <a:normAutofit/>
          </a:bodyPr>
          <a:lstStyle>
            <a:lvl1pPr marL="0" indent="0" algn="l">
              <a:buNone/>
              <a:defRPr sz="1500" cap="all" baseline="0">
                <a:solidFill>
                  <a:schemeClr val="accent2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350789" y="7814737"/>
            <a:ext cx="1543050" cy="527403"/>
          </a:xfrm>
        </p:spPr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25178" y="7814737"/>
            <a:ext cx="2882749" cy="527403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936703" y="7814734"/>
            <a:ext cx="433738" cy="527403"/>
          </a:xfrm>
        </p:spPr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055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1"/>
          <p:cNvSpPr>
            <a:spLocks noGrp="1"/>
          </p:cNvSpPr>
          <p:nvPr>
            <p:ph type="title"/>
          </p:nvPr>
        </p:nvSpPr>
        <p:spPr>
          <a:xfrm>
            <a:off x="642046" y="893415"/>
            <a:ext cx="5572124" cy="213571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8" name="Content Placeholder 2"/>
          <p:cNvSpPr>
            <a:spLocks noGrp="1"/>
          </p:cNvSpPr>
          <p:nvPr>
            <p:ph idx="1"/>
          </p:nvPr>
        </p:nvSpPr>
        <p:spPr>
          <a:xfrm>
            <a:off x="642046" y="3249259"/>
            <a:ext cx="5572124" cy="511580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9" name="Date Placeholder 3"/>
          <p:cNvSpPr>
            <a:spLocks noGrp="1"/>
          </p:cNvSpPr>
          <p:nvPr>
            <p:ph type="dt" sz="half" idx="10"/>
          </p:nvPr>
        </p:nvSpPr>
        <p:spPr>
          <a:xfrm>
            <a:off x="4194518" y="8498067"/>
            <a:ext cx="1543050" cy="527403"/>
          </a:xfrm>
        </p:spPr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0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2044" y="8498066"/>
            <a:ext cx="3509612" cy="527403"/>
          </a:xfrm>
        </p:spPr>
        <p:txBody>
          <a:bodyPr/>
          <a:lstStyle/>
          <a:p>
            <a:endParaRPr lang="en-US"/>
          </a:p>
        </p:txBody>
      </p:sp>
      <p:sp>
        <p:nvSpPr>
          <p:cNvPr id="5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780431" y="8498065"/>
            <a:ext cx="433738" cy="527403"/>
          </a:xfrm>
        </p:spPr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857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044" y="2049995"/>
            <a:ext cx="5572125" cy="4120620"/>
          </a:xfrm>
        </p:spPr>
        <p:txBody>
          <a:bodyPr anchor="b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044" y="6390745"/>
            <a:ext cx="5572125" cy="1985788"/>
          </a:xfrm>
        </p:spPr>
        <p:txBody>
          <a:bodyPr>
            <a:normAutofit/>
          </a:bodyPr>
          <a:lstStyle>
            <a:lvl1pPr marL="0" indent="0">
              <a:buNone/>
              <a:defRPr sz="135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451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2044" y="3249258"/>
            <a:ext cx="2744094" cy="511580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9258"/>
            <a:ext cx="2742306" cy="511580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5669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044" y="894295"/>
            <a:ext cx="5572125" cy="21348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177" y="3249258"/>
            <a:ext cx="2576962" cy="1190095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18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2044" y="4439353"/>
            <a:ext cx="2744095" cy="39257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38994" y="3249256"/>
            <a:ext cx="2575174" cy="1190095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18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39353"/>
            <a:ext cx="2742306" cy="39257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461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665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093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022" y="880535"/>
            <a:ext cx="2169021" cy="2368721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0363" y="856073"/>
            <a:ext cx="3313805" cy="7508994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022" y="3249258"/>
            <a:ext cx="2169021" cy="5115809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2223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046" y="880533"/>
            <a:ext cx="2815472" cy="2368724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624650" y="880533"/>
            <a:ext cx="2589520" cy="7484536"/>
          </a:xfrm>
          <a:prstGeom prst="round2DiagRect">
            <a:avLst>
              <a:gd name="adj1" fmla="val 6074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4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044" y="3249258"/>
            <a:ext cx="2815473" cy="5115809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043" y="6217850"/>
            <a:ext cx="5575700" cy="1183513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2043" y="875949"/>
            <a:ext cx="5575700" cy="4766346"/>
          </a:xfrm>
          <a:prstGeom prst="round2DiagRect">
            <a:avLst>
              <a:gd name="adj1" fmla="val 5101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4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018" y="7401362"/>
            <a:ext cx="5574858" cy="985793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9266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070" y="880533"/>
            <a:ext cx="5572100" cy="4953000"/>
          </a:xfrm>
        </p:spPr>
        <p:txBody>
          <a:bodyPr anchor="ctr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044" y="6383867"/>
            <a:ext cx="5571258" cy="1981199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2130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494" y="880534"/>
            <a:ext cx="5232798" cy="3969953"/>
          </a:xfrm>
        </p:spPr>
        <p:txBody>
          <a:bodyPr anchor="ctr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67863" y="4861360"/>
            <a:ext cx="4923168" cy="79295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043" y="6225439"/>
            <a:ext cx="5572127" cy="2151494"/>
          </a:xfrm>
        </p:spPr>
        <p:txBody>
          <a:bodyPr anchor="ctr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TextBox 51"/>
          <p:cNvSpPr txBox="1"/>
          <p:nvPr/>
        </p:nvSpPr>
        <p:spPr>
          <a:xfrm>
            <a:off x="522434" y="1037773"/>
            <a:ext cx="342900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53" name="TextBox 52"/>
          <p:cNvSpPr txBox="1"/>
          <p:nvPr/>
        </p:nvSpPr>
        <p:spPr>
          <a:xfrm>
            <a:off x="5863105" y="3993849"/>
            <a:ext cx="342900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36661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044" y="3082506"/>
            <a:ext cx="5572126" cy="3628206"/>
          </a:xfrm>
        </p:spPr>
        <p:txBody>
          <a:bodyPr anchor="b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2018" y="6727724"/>
            <a:ext cx="5571284" cy="1647597"/>
          </a:xfrm>
        </p:spPr>
        <p:txBody>
          <a:bodyPr anchor="t">
            <a:normAutofit/>
          </a:bodyPr>
          <a:lstStyle>
            <a:lvl1pPr marL="0" indent="0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9502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42046" y="880533"/>
            <a:ext cx="5572124" cy="27516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42043" y="3863113"/>
            <a:ext cx="1798256" cy="9906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5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42044" y="4853713"/>
            <a:ext cx="1797324" cy="351135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39557" y="3867695"/>
            <a:ext cx="1791217" cy="9906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5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539556" y="4858295"/>
            <a:ext cx="1791719" cy="351135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16999" y="3863113"/>
            <a:ext cx="1797170" cy="9906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5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4416999" y="4853713"/>
            <a:ext cx="1797170" cy="351135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16530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42045" y="880533"/>
            <a:ext cx="5572124" cy="27516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42045" y="6362194"/>
            <a:ext cx="1797323" cy="832378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5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42045" y="3852331"/>
            <a:ext cx="1797323" cy="2201333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35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42045" y="7194575"/>
            <a:ext cx="1797323" cy="118132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25093" y="6362194"/>
            <a:ext cx="1800225" cy="832378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5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525093" y="3852331"/>
            <a:ext cx="1799404" cy="2201333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35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524271" y="7194571"/>
            <a:ext cx="1800225" cy="1170494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17070" y="6362193"/>
            <a:ext cx="1794792" cy="832378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1500" b="0" cap="all" baseline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417000" y="3852331"/>
            <a:ext cx="1797170" cy="2201333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35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4416999" y="7194569"/>
            <a:ext cx="1797170" cy="117049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cap="all" baseline="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7868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7759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086351" y="880534"/>
            <a:ext cx="1127819" cy="74845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2043" y="880534"/>
            <a:ext cx="4358582" cy="748453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6682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6858002" cy="9906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0716" y="1"/>
            <a:ext cx="6781331" cy="9906001"/>
            <a:chOff x="-14288" y="0"/>
            <a:chExt cx="9041774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75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8352798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046" y="893415"/>
            <a:ext cx="5572124" cy="21357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046" y="3249259"/>
            <a:ext cx="5572124" cy="511580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194518" y="849806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11/18/2021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2044" y="8498066"/>
            <a:ext cx="3509612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80431" y="8498065"/>
            <a:ext cx="433738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8624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  <p:sldLayoutId id="2147483814" r:id="rId14"/>
    <p:sldLayoutId id="2147483815" r:id="rId15"/>
    <p:sldLayoutId id="2147483816" r:id="rId16"/>
    <p:sldLayoutId id="2147483817" r:id="rId17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7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SzPct val="125000"/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gleadservices.com/pagead/aclk?sa=L&amp;ai=DChcSEwj6nqebv4n0AhXaqpYKHdZ-CCkYABAMGgJ0bA&amp;ae=2&amp;ohost=www.google.com&amp;cid=CAESQeD2yPG4Qig_j5BbGcZedW6RPywHqpVnRxTaA4hDJ-kmCM9NyJHMLcWh6YSVZonOf7e1HuYCzDcHvZwcGnwEnWDX&amp;sig=AOD64_2-E7wXLR1yIf7bgYW28OXNbVZn7g&amp;q&amp;adurl&amp;ved=2ahUKEwjPq52bv4n0AhUuzzgGHauoCNwQ0Qx6BAgDEAE" TargetMode="External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12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0.jpeg"/><Relationship Id="rId5" Type="http://schemas.openxmlformats.org/officeDocument/2006/relationships/image" Target="../media/image5.png"/><Relationship Id="rId10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FF4E5-8490-43F1-850B-CAB28A805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2939" y="1756315"/>
            <a:ext cx="5473341" cy="2377992"/>
          </a:xfrm>
        </p:spPr>
        <p:txBody>
          <a:bodyPr/>
          <a:lstStyle/>
          <a:p>
            <a:r>
              <a:rPr lang="es-ES" sz="5400">
                <a:latin typeface="A Love of Thunder" panose="02000503000000020004" pitchFamily="2" charset="0"/>
              </a:rPr>
              <a:t>Lista de habitaciones </a:t>
            </a:r>
            <a:br>
              <a:rPr lang="es-ES" sz="5400">
                <a:latin typeface="A Love of Thunder" panose="02000503000000020004" pitchFamily="2" charset="0"/>
              </a:rPr>
            </a:br>
            <a:r>
              <a:rPr lang="es-ES" sz="5400">
                <a:latin typeface="A Love of Thunder" panose="02000503000000020004" pitchFamily="2" charset="0"/>
              </a:rPr>
              <a:t>y precios</a:t>
            </a:r>
            <a:endParaRPr lang="en-US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76CDF8-C001-48AA-AB22-83F1896E3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0017" y="3657568"/>
            <a:ext cx="2504661" cy="1584410"/>
          </a:xfrm>
        </p:spPr>
        <p:txBody>
          <a:bodyPr>
            <a:normAutofit fontScale="85000" lnSpcReduction="20000"/>
          </a:bodyPr>
          <a:lstStyle/>
          <a:p>
            <a:br>
              <a:rPr lang="en-US" sz="4400" dirty="0"/>
            </a:br>
            <a:r>
              <a:rPr lang="en-US" sz="2400" dirty="0" err="1"/>
              <a:t>Presentado</a:t>
            </a:r>
            <a:r>
              <a:rPr lang="en-US" sz="2400" dirty="0"/>
              <a:t> por: Mohammed Nurul </a:t>
            </a:r>
            <a:r>
              <a:rPr lang="en-US" sz="2400"/>
              <a:t>Islam Chowdhury</a:t>
            </a:r>
            <a:endParaRPr lang="en-US" sz="4400"/>
          </a:p>
        </p:txBody>
      </p:sp>
    </p:spTree>
    <p:extLst>
      <p:ext uri="{BB962C8B-B14F-4D97-AF65-F5344CB8AC3E}">
        <p14:creationId xmlns:p14="http://schemas.microsoft.com/office/powerpoint/2010/main" val="286992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5E8B77-A0E8-47D0-963B-E4ED8EE2C7B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3183"/>
            <a:ext cx="6857998" cy="955963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D4610BC-9641-4B0C-900C-0032506DFE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5379" y="5903845"/>
            <a:ext cx="2049547" cy="11555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447AA3-DE8A-437F-8BBE-3182987DB8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" y="5903844"/>
            <a:ext cx="2049547" cy="114143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ACEACCA-D631-4D33-AFE8-C48E97F3155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4721" y="5903844"/>
            <a:ext cx="1868558" cy="11555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69C2EE-2656-42A2-9271-DB860A12873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44083" y="173183"/>
            <a:ext cx="3470843" cy="183260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B1697CB-6601-4309-9852-7DCC9FDE97B4}"/>
              </a:ext>
            </a:extLst>
          </p:cNvPr>
          <p:cNvSpPr txBox="1"/>
          <p:nvPr/>
        </p:nvSpPr>
        <p:spPr>
          <a:xfrm>
            <a:off x="4647565" y="7613374"/>
            <a:ext cx="20673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br>
              <a:rPr lang="en-US" sz="1200" b="1">
                <a:solidFill>
                  <a:schemeClr val="bg1"/>
                </a:solidFill>
              </a:rPr>
            </a:br>
            <a:r>
              <a:rPr lang="en-US" sz="1200" b="1">
                <a:solidFill>
                  <a:schemeClr val="bg1"/>
                </a:solidFill>
              </a:rPr>
              <a:t>PREMIUM FAMILY KIDS &amp; CO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8FB1A57-BBE3-4523-A372-29F696BDBE00}"/>
              </a:ext>
            </a:extLst>
          </p:cNvPr>
          <p:cNvSpPr txBox="1"/>
          <p:nvPr/>
        </p:nvSpPr>
        <p:spPr>
          <a:xfrm>
            <a:off x="4760428" y="7980598"/>
            <a:ext cx="195449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"/>
              <a:t>a</a:t>
            </a:r>
            <a:r>
              <a:rPr lang="es-ES" sz="600"/>
              <a:t>Las habitaciones Kids &amp; Co. son perfectas para familias con niños gracias a su tamaño y servicios. El programa de la ciudad Kids &amp; Co., donde los niños son lo primero, incluye: check in de los niños, pasaporte, un peluche de regalo, habitación con funda de almohada y toallas para niños, amenidades para niños en el baño, así como una bebida con leche y galletas para los niños. antes de la hora de dormir</a:t>
            </a:r>
            <a:endParaRPr lang="en-US" sz="6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ABF15B1-F5B8-4223-A55B-B74EFB23A890}"/>
              </a:ext>
            </a:extLst>
          </p:cNvPr>
          <p:cNvSpPr txBox="1"/>
          <p:nvPr/>
        </p:nvSpPr>
        <p:spPr>
          <a:xfrm>
            <a:off x="207081" y="7515658"/>
            <a:ext cx="163538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br>
              <a:rPr lang="en-US" sz="1200">
                <a:solidFill>
                  <a:schemeClr val="bg1"/>
                </a:solidFill>
              </a:rPr>
            </a:br>
            <a:r>
              <a:rPr lang="en-US">
                <a:solidFill>
                  <a:schemeClr val="bg1"/>
                </a:solidFill>
              </a:rPr>
              <a:t>SALA SUPREMA</a:t>
            </a:r>
            <a:endParaRPr lang="en-US" sz="1200" b="1">
              <a:solidFill>
                <a:schemeClr val="bg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4024D9D-F4C9-439A-8872-64865C0B6821}"/>
              </a:ext>
            </a:extLst>
          </p:cNvPr>
          <p:cNvSpPr txBox="1"/>
          <p:nvPr/>
        </p:nvSpPr>
        <p:spPr>
          <a:xfrm>
            <a:off x="2454868" y="7536394"/>
            <a:ext cx="19944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br>
              <a:rPr lang="en-US" sz="900"/>
            </a:br>
            <a:r>
              <a:rPr lang="en-US" sz="1100"/>
              <a:t>HABITACIÓN THE LEVEL DELUXE</a:t>
            </a:r>
            <a:endParaRPr lang="en-US" sz="900" b="1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C2EA5E6-BBEB-445A-A45B-B941ED5EB547}"/>
              </a:ext>
            </a:extLst>
          </p:cNvPr>
          <p:cNvSpPr txBox="1"/>
          <p:nvPr/>
        </p:nvSpPr>
        <p:spPr>
          <a:xfrm>
            <a:off x="95049" y="8052461"/>
            <a:ext cx="195449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600"/>
              <a:t>Decorado en tonos cálidos con tejidos y muebles que crean un espacio tranquilo y relajante. Amplias y luminosas habitaciones de 37 m2, y totalmente equipadas para proporcionarte el máximo confort para que disfrutes durante tu estancia en el centro de Madrid.</a:t>
            </a:r>
            <a:endParaRPr lang="en-US" sz="60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D9122B4-BA5B-49C1-B5D0-E6AE2FA7CA5E}"/>
              </a:ext>
            </a:extLst>
          </p:cNvPr>
          <p:cNvSpPr txBox="1"/>
          <p:nvPr/>
        </p:nvSpPr>
        <p:spPr>
          <a:xfrm>
            <a:off x="2474847" y="7979760"/>
            <a:ext cx="19544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600"/>
              <a:t>Disfrute de su estancia en Madrid desde la comodidad de esta habitación de 26 m2 totalmente equipada y con vistas a la ciudad. Las ventanas de doble acristalamiento garantizan la insonorización y el silencio que necesita para descansar o trabajar si se encuentra en la ciudad por negocios.</a:t>
            </a:r>
            <a:endParaRPr lang="en-US" sz="60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4682D41-9BD0-48C5-B38B-796325E33BAF}"/>
              </a:ext>
            </a:extLst>
          </p:cNvPr>
          <p:cNvSpPr txBox="1"/>
          <p:nvPr/>
        </p:nvSpPr>
        <p:spPr>
          <a:xfrm>
            <a:off x="3428999" y="2129144"/>
            <a:ext cx="3138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>
                <a:solidFill>
                  <a:schemeClr val="bg1"/>
                </a:solidFill>
              </a:rPr>
              <a:t>HABITACION FAMILIAR TRIPLE</a:t>
            </a:r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8F54BBA-58D7-485D-A7C5-72EB6C407577}"/>
              </a:ext>
            </a:extLst>
          </p:cNvPr>
          <p:cNvSpPr txBox="1"/>
          <p:nvPr/>
        </p:nvSpPr>
        <p:spPr>
          <a:xfrm>
            <a:off x="3589643" y="2469232"/>
            <a:ext cx="2817328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050"/>
              <a:t>Para escapadas familiares, la habitación familiar incluye una cama supletoria para un niño. Habitaciones amplias, tranquilas y luminosas de 37 m2, totalmente equipadas para el máximo confort en el centro de Madrid. Las habitaciones Premium Triple cuentan con una magnífica cama doble o dos camas individuales (bajo petición y sujetas a disponibilidad a la llegada) y una cama supletoria, escritorio, Wi-Fi, cómodo sillón y amplio baño completo con amenities de Rituals.</a:t>
            </a:r>
            <a:endParaRPr lang="en-US" sz="105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6E761D5-E028-46B1-88C4-517C81CDFBEF}"/>
              </a:ext>
            </a:extLst>
          </p:cNvPr>
          <p:cNvSpPr txBox="1"/>
          <p:nvPr/>
        </p:nvSpPr>
        <p:spPr>
          <a:xfrm>
            <a:off x="3130856" y="9138166"/>
            <a:ext cx="15311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it-IT" sz="800">
                <a:solidFill>
                  <a:schemeClr val="bg1"/>
                </a:solidFill>
              </a:rPr>
              <a:t>Plaza de Europa, 50-52, 08902,</a:t>
            </a:r>
          </a:p>
          <a:p>
            <a:r>
              <a:rPr lang="it-IT" sz="800">
                <a:solidFill>
                  <a:schemeClr val="bg1"/>
                </a:solidFill>
              </a:rPr>
              <a:t>Hospitalte de Llobregat, </a:t>
            </a:r>
            <a:r>
              <a:rPr lang="es-ES" sz="800">
                <a:solidFill>
                  <a:schemeClr val="bg1"/>
                </a:solidFill>
              </a:rPr>
              <a:t>España</a:t>
            </a:r>
            <a:r>
              <a:rPr lang="es-ES" sz="800"/>
              <a:t> </a:t>
            </a:r>
            <a:endParaRPr lang="en-US" sz="800"/>
          </a:p>
          <a:p>
            <a:r>
              <a:rPr lang="it-IT" sz="800">
                <a:solidFill>
                  <a:schemeClr val="bg1"/>
                </a:solidFill>
              </a:rPr>
              <a:t> </a:t>
            </a:r>
            <a:endParaRPr lang="en-US" sz="800">
              <a:solidFill>
                <a:schemeClr val="bg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53711C8-9DED-41A5-87CF-320B22162EDD}"/>
              </a:ext>
            </a:extLst>
          </p:cNvPr>
          <p:cNvSpPr txBox="1"/>
          <p:nvPr/>
        </p:nvSpPr>
        <p:spPr>
          <a:xfrm>
            <a:off x="964932" y="9184332"/>
            <a:ext cx="134684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>
                <a:solidFill>
                  <a:schemeClr val="bg1"/>
                </a:solidFill>
              </a:rPr>
              <a:t>+1 833 702 0544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82D27D2-1203-4ED7-96F4-6E00538630BE}"/>
              </a:ext>
            </a:extLst>
          </p:cNvPr>
          <p:cNvSpPr txBox="1"/>
          <p:nvPr/>
        </p:nvSpPr>
        <p:spPr>
          <a:xfrm>
            <a:off x="5115213" y="9138166"/>
            <a:ext cx="1144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br>
              <a:rPr lang="en-US" sz="70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</a:br>
            <a:r>
              <a:rPr lang="en-US" sz="700">
                <a:solidFill>
                  <a:schemeClr val="bg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https://www.marriott.com/</a:t>
            </a:r>
          </a:p>
          <a:p>
            <a:br>
              <a:rPr lang="en-US" sz="700">
                <a:solidFill>
                  <a:schemeClr val="bg1"/>
                </a:solidFill>
              </a:rPr>
            </a:br>
            <a:endParaRPr lang="en-US" sz="700">
              <a:solidFill>
                <a:schemeClr val="bg1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A0D48322-061B-4949-885F-5B64458B2F20}"/>
              </a:ext>
            </a:extLst>
          </p:cNvPr>
          <p:cNvSpPr/>
          <p:nvPr/>
        </p:nvSpPr>
        <p:spPr>
          <a:xfrm>
            <a:off x="-184917" y="3043062"/>
            <a:ext cx="3429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s-ES">
                <a:solidFill>
                  <a:schemeClr val="bg1"/>
                </a:solidFill>
                <a:latin typeface="A Love of Thunder" panose="02000503000000020004" pitchFamily="2" charset="0"/>
              </a:rPr>
              <a:t>Lista de habitaciones</a:t>
            </a:r>
          </a:p>
          <a:p>
            <a:pPr algn="ctr"/>
            <a:r>
              <a:rPr lang="es-ES">
                <a:solidFill>
                  <a:schemeClr val="bg1"/>
                </a:solidFill>
                <a:latin typeface="A Love of Thunder" panose="02000503000000020004" pitchFamily="2" charset="0"/>
              </a:rPr>
              <a:t> y precios</a:t>
            </a:r>
            <a:endParaRPr lang="en-US">
              <a:solidFill>
                <a:schemeClr val="bg1"/>
              </a:solidFill>
              <a:latin typeface="A Love of Thunder" panose="02000503000000020004" pitchFamily="2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8661FEA-AB6B-4198-A566-41A37F745C91}"/>
              </a:ext>
            </a:extLst>
          </p:cNvPr>
          <p:cNvSpPr txBox="1"/>
          <p:nvPr/>
        </p:nvSpPr>
        <p:spPr>
          <a:xfrm>
            <a:off x="305317" y="485141"/>
            <a:ext cx="21146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 </a:t>
            </a:r>
            <a:r>
              <a:rPr lang="en-US" b="1">
                <a:solidFill>
                  <a:schemeClr val="bg1"/>
                </a:solidFill>
              </a:rPr>
              <a:t>Meliá Castilla Hotel</a:t>
            </a:r>
            <a:endParaRPr lang="en-US">
              <a:solidFill>
                <a:schemeClr val="bg1"/>
              </a:solidFill>
            </a:endParaRPr>
          </a:p>
        </p:txBody>
      </p:sp>
      <p:pic>
        <p:nvPicPr>
          <p:cNvPr id="2" name="Picture 2" descr="11% of parking spaces are smart - CIRCONTROL">
            <a:extLst>
              <a:ext uri="{FF2B5EF4-FFF2-40B4-BE49-F238E27FC236}">
                <a16:creationId xmlns:a16="http://schemas.microsoft.com/office/drawing/2014/main" id="{F8B7FAC2-80C9-4E2B-B925-151E13B98A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0477" y="5245599"/>
            <a:ext cx="944893" cy="37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4E1FAC1-5D39-413D-8AC9-0777ABDA4EAD}"/>
              </a:ext>
            </a:extLst>
          </p:cNvPr>
          <p:cNvSpPr txBox="1"/>
          <p:nvPr/>
        </p:nvSpPr>
        <p:spPr>
          <a:xfrm>
            <a:off x="599956" y="3869876"/>
            <a:ext cx="156389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>
                <a:solidFill>
                  <a:schemeClr val="bg1"/>
                </a:solidFill>
              </a:rPr>
              <a:t>Extra Facilities</a:t>
            </a:r>
            <a:endParaRPr lang="en-US" sz="1200">
              <a:solidFill>
                <a:schemeClr val="bg1"/>
              </a:solidFill>
            </a:endParaRPr>
          </a:p>
          <a:p>
            <a:pPr algn="ctr"/>
            <a:r>
              <a:rPr lang="en-US" b="1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b="1">
                <a:solidFill>
                  <a:schemeClr val="bg1"/>
                </a:solidFill>
              </a:rPr>
              <a:t>    </a:t>
            </a:r>
          </a:p>
        </p:txBody>
      </p:sp>
      <p:pic>
        <p:nvPicPr>
          <p:cNvPr id="27" name="Picture 5" descr="Hotel Melia Castilla, city hotel in Chamartin, Madrid | Melia.com">
            <a:extLst>
              <a:ext uri="{FF2B5EF4-FFF2-40B4-BE49-F238E27FC236}">
                <a16:creationId xmlns:a16="http://schemas.microsoft.com/office/drawing/2014/main" id="{9D90C631-C9B7-4A1A-8B77-79D531CB84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832" y="1125959"/>
            <a:ext cx="2409825" cy="1895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CD6EFC23-AC24-4CEA-891E-34A9418DC5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2695512"/>
              </p:ext>
            </p:extLst>
          </p:nvPr>
        </p:nvGraphicFramePr>
        <p:xfrm>
          <a:off x="667124" y="7079010"/>
          <a:ext cx="971230" cy="51040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85615">
                  <a:extLst>
                    <a:ext uri="{9D8B030D-6E8A-4147-A177-3AD203B41FA5}">
                      <a16:colId xmlns:a16="http://schemas.microsoft.com/office/drawing/2014/main" val="4283549688"/>
                    </a:ext>
                  </a:extLst>
                </a:gridCol>
                <a:gridCol w="485615">
                  <a:extLst>
                    <a:ext uri="{9D8B030D-6E8A-4147-A177-3AD203B41FA5}">
                      <a16:colId xmlns:a16="http://schemas.microsoft.com/office/drawing/2014/main" val="3660095764"/>
                    </a:ext>
                  </a:extLst>
                </a:gridCol>
              </a:tblGrid>
              <a:tr h="251324">
                <a:tc>
                  <a:txBody>
                    <a:bodyPr/>
                    <a:lstStyle/>
                    <a:p>
                      <a:pPr algn="ctr"/>
                      <a:r>
                        <a:rPr lang="en-US" sz="500"/>
                        <a:t>Precio (no miembros)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00"/>
                        <a:t>Precio</a:t>
                      </a:r>
                    </a:p>
                    <a:p>
                      <a:pPr algn="ctr"/>
                      <a:r>
                        <a:rPr lang="en-US" sz="400"/>
                        <a:t>(miembros)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3576443"/>
                  </a:ext>
                </a:extLst>
              </a:tr>
              <a:tr h="251324"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€155.00</a:t>
                      </a:r>
                    </a:p>
                    <a:p>
                      <a:endParaRPr lang="en-US" sz="5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€172.00</a:t>
                      </a:r>
                    </a:p>
                    <a:p>
                      <a:endParaRPr lang="en-US" sz="5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2312925"/>
                  </a:ext>
                </a:extLst>
              </a:tr>
            </a:tbl>
          </a:graphicData>
        </a:graphic>
      </p:graphicFrame>
      <p:graphicFrame>
        <p:nvGraphicFramePr>
          <p:cNvPr id="35" name="Table 34">
            <a:extLst>
              <a:ext uri="{FF2B5EF4-FFF2-40B4-BE49-F238E27FC236}">
                <a16:creationId xmlns:a16="http://schemas.microsoft.com/office/drawing/2014/main" id="{D5FC628C-CCBC-4197-9EE2-74B959DBA7A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3229119"/>
              </p:ext>
            </p:extLst>
          </p:nvPr>
        </p:nvGraphicFramePr>
        <p:xfrm>
          <a:off x="2927300" y="7108721"/>
          <a:ext cx="971230" cy="51040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85615">
                  <a:extLst>
                    <a:ext uri="{9D8B030D-6E8A-4147-A177-3AD203B41FA5}">
                      <a16:colId xmlns:a16="http://schemas.microsoft.com/office/drawing/2014/main" val="4283549688"/>
                    </a:ext>
                  </a:extLst>
                </a:gridCol>
                <a:gridCol w="485615">
                  <a:extLst>
                    <a:ext uri="{9D8B030D-6E8A-4147-A177-3AD203B41FA5}">
                      <a16:colId xmlns:a16="http://schemas.microsoft.com/office/drawing/2014/main" val="3660095764"/>
                    </a:ext>
                  </a:extLst>
                </a:gridCol>
              </a:tblGrid>
              <a:tr h="251324">
                <a:tc>
                  <a:txBody>
                    <a:bodyPr/>
                    <a:lstStyle/>
                    <a:p>
                      <a:pPr algn="ctr"/>
                      <a:r>
                        <a:rPr lang="en-US" sz="500"/>
                        <a:t>Precio (no miembros)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00"/>
                        <a:t>Precio</a:t>
                      </a:r>
                    </a:p>
                    <a:p>
                      <a:pPr algn="ctr"/>
                      <a:r>
                        <a:rPr lang="en-US" sz="400"/>
                        <a:t>(miembros)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3576443"/>
                  </a:ext>
                </a:extLst>
              </a:tr>
              <a:tr h="251324"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€169.00</a:t>
                      </a:r>
                    </a:p>
                    <a:p>
                      <a:endParaRPr lang="en-US" sz="5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€182.00</a:t>
                      </a:r>
                    </a:p>
                    <a:p>
                      <a:endParaRPr lang="en-US" sz="5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2312925"/>
                  </a:ext>
                </a:extLst>
              </a:tr>
            </a:tbl>
          </a:graphicData>
        </a:graphic>
      </p:graphicFrame>
      <p:graphicFrame>
        <p:nvGraphicFramePr>
          <p:cNvPr id="36" name="Table 35">
            <a:extLst>
              <a:ext uri="{FF2B5EF4-FFF2-40B4-BE49-F238E27FC236}">
                <a16:creationId xmlns:a16="http://schemas.microsoft.com/office/drawing/2014/main" id="{D73F4BEB-CF24-470C-87B1-027A405803F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8801606"/>
              </p:ext>
            </p:extLst>
          </p:nvPr>
        </p:nvGraphicFramePr>
        <p:xfrm>
          <a:off x="5219646" y="7073813"/>
          <a:ext cx="971230" cy="51040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485615">
                  <a:extLst>
                    <a:ext uri="{9D8B030D-6E8A-4147-A177-3AD203B41FA5}">
                      <a16:colId xmlns:a16="http://schemas.microsoft.com/office/drawing/2014/main" val="4283549688"/>
                    </a:ext>
                  </a:extLst>
                </a:gridCol>
                <a:gridCol w="485615">
                  <a:extLst>
                    <a:ext uri="{9D8B030D-6E8A-4147-A177-3AD203B41FA5}">
                      <a16:colId xmlns:a16="http://schemas.microsoft.com/office/drawing/2014/main" val="3660095764"/>
                    </a:ext>
                  </a:extLst>
                </a:gridCol>
              </a:tblGrid>
              <a:tr h="251324">
                <a:tc>
                  <a:txBody>
                    <a:bodyPr/>
                    <a:lstStyle/>
                    <a:p>
                      <a:pPr algn="ctr"/>
                      <a:r>
                        <a:rPr lang="en-US" sz="500"/>
                        <a:t>Precio (no miembros)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500"/>
                        <a:t>Precio</a:t>
                      </a:r>
                    </a:p>
                    <a:p>
                      <a:pPr algn="ctr"/>
                      <a:r>
                        <a:rPr lang="en-US" sz="400"/>
                        <a:t>(miembros)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3576443"/>
                  </a:ext>
                </a:extLst>
              </a:tr>
              <a:tr h="251324"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€179.00</a:t>
                      </a:r>
                    </a:p>
                    <a:p>
                      <a:endParaRPr lang="en-US" sz="5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€192.00</a:t>
                      </a:r>
                    </a:p>
                    <a:p>
                      <a:endParaRPr lang="en-US" sz="5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2312925"/>
                  </a:ext>
                </a:extLst>
              </a:tr>
            </a:tbl>
          </a:graphicData>
        </a:graphic>
      </p:graphicFrame>
      <p:graphicFrame>
        <p:nvGraphicFramePr>
          <p:cNvPr id="37" name="Table 36">
            <a:extLst>
              <a:ext uri="{FF2B5EF4-FFF2-40B4-BE49-F238E27FC236}">
                <a16:creationId xmlns:a16="http://schemas.microsoft.com/office/drawing/2014/main" id="{7D494734-E039-4217-A12F-3E4E3E9B73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689282"/>
              </p:ext>
            </p:extLst>
          </p:nvPr>
        </p:nvGraphicFramePr>
        <p:xfrm>
          <a:off x="519078" y="4323156"/>
          <a:ext cx="1644768" cy="1303741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48256">
                  <a:extLst>
                    <a:ext uri="{9D8B030D-6E8A-4147-A177-3AD203B41FA5}">
                      <a16:colId xmlns:a16="http://schemas.microsoft.com/office/drawing/2014/main" val="1434518745"/>
                    </a:ext>
                  </a:extLst>
                </a:gridCol>
                <a:gridCol w="548256">
                  <a:extLst>
                    <a:ext uri="{9D8B030D-6E8A-4147-A177-3AD203B41FA5}">
                      <a16:colId xmlns:a16="http://schemas.microsoft.com/office/drawing/2014/main" val="4283549688"/>
                    </a:ext>
                  </a:extLst>
                </a:gridCol>
                <a:gridCol w="548256">
                  <a:extLst>
                    <a:ext uri="{9D8B030D-6E8A-4147-A177-3AD203B41FA5}">
                      <a16:colId xmlns:a16="http://schemas.microsoft.com/office/drawing/2014/main" val="3660095764"/>
                    </a:ext>
                  </a:extLst>
                </a:gridCol>
              </a:tblGrid>
              <a:tr h="389341">
                <a:tc>
                  <a:txBody>
                    <a:bodyPr/>
                    <a:lstStyle/>
                    <a:p>
                      <a:pPr algn="ctr"/>
                      <a:endParaRPr lang="en-US" sz="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600"/>
                        <a:t>Precio (no miembros)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600"/>
                        <a:t>Precio</a:t>
                      </a:r>
                    </a:p>
                    <a:p>
                      <a:pPr algn="ctr"/>
                      <a:r>
                        <a:rPr lang="en-US" sz="500"/>
                        <a:t>(miembros)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3576443"/>
                  </a:ext>
                </a:extLst>
              </a:tr>
              <a:tr h="805652">
                <a:tc>
                  <a:txBody>
                    <a:bodyPr/>
                    <a:lstStyle/>
                    <a:p>
                      <a:r>
                        <a:rPr lang="en-US" sz="600"/>
                        <a:t>piscina swimmig</a:t>
                      </a:r>
                    </a:p>
                    <a:p>
                      <a:r>
                        <a:rPr lang="en-US" sz="500"/>
                        <a:t>Aparcamiento de coches</a:t>
                      </a:r>
                    </a:p>
                    <a:p>
                      <a:r>
                        <a:rPr lang="en-US" sz="600"/>
                        <a:t>Masaje</a:t>
                      </a:r>
                    </a:p>
                    <a:p>
                      <a:r>
                        <a:rPr lang="en-US" sz="600"/>
                        <a:t>Ordenador portátil</a:t>
                      </a:r>
                    </a:p>
                    <a:p>
                      <a:r>
                        <a:rPr lang="en-US" sz="600"/>
                        <a:t>Restaurante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€15.00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€9.00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€11.00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600"/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€7.00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€8.00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€5.00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€8.00</a:t>
                      </a:r>
                    </a:p>
                    <a:p>
                      <a:endParaRPr lang="en-US" sz="6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€12.00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€7.00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Gartis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600"/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€5.00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€7.00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€3.00</a:t>
                      </a:r>
                    </a:p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600"/>
                        <a:t>Gratis</a:t>
                      </a:r>
                    </a:p>
                    <a:p>
                      <a:endParaRPr lang="en-US" sz="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2312925"/>
                  </a:ext>
                </a:extLst>
              </a:tr>
            </a:tbl>
          </a:graphicData>
        </a:graphic>
      </p:graphicFrame>
      <p:pic>
        <p:nvPicPr>
          <p:cNvPr id="1026" name="Picture 2" descr="Body Massage - Picture of Zenith Sukhumvit Hotel Bangkok - Tripadvisor">
            <a:extLst>
              <a:ext uri="{FF2B5EF4-FFF2-40B4-BE49-F238E27FC236}">
                <a16:creationId xmlns:a16="http://schemas.microsoft.com/office/drawing/2014/main" id="{E548A2CF-677E-47A5-A241-B4CB056EA0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2376" y="4702182"/>
            <a:ext cx="572144" cy="428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8" name="Table 37">
            <a:extLst>
              <a:ext uri="{FF2B5EF4-FFF2-40B4-BE49-F238E27FC236}">
                <a16:creationId xmlns:a16="http://schemas.microsoft.com/office/drawing/2014/main" id="{6CBD363A-77A7-4B5E-B631-9C948C6160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1905219"/>
              </p:ext>
            </p:extLst>
          </p:nvPr>
        </p:nvGraphicFramePr>
        <p:xfrm>
          <a:off x="4083115" y="4170642"/>
          <a:ext cx="1531188" cy="875184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765594">
                  <a:extLst>
                    <a:ext uri="{9D8B030D-6E8A-4147-A177-3AD203B41FA5}">
                      <a16:colId xmlns:a16="http://schemas.microsoft.com/office/drawing/2014/main" val="4283549688"/>
                    </a:ext>
                  </a:extLst>
                </a:gridCol>
                <a:gridCol w="765594">
                  <a:extLst>
                    <a:ext uri="{9D8B030D-6E8A-4147-A177-3AD203B41FA5}">
                      <a16:colId xmlns:a16="http://schemas.microsoft.com/office/drawing/2014/main" val="3660095764"/>
                    </a:ext>
                  </a:extLst>
                </a:gridCol>
              </a:tblGrid>
              <a:tr h="430942">
                <a:tc>
                  <a:txBody>
                    <a:bodyPr/>
                    <a:lstStyle/>
                    <a:p>
                      <a:pPr algn="ctr"/>
                      <a:r>
                        <a:rPr lang="en-US" sz="900"/>
                        <a:t>Precio (no miembros)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900"/>
                        <a:t>Precio</a:t>
                      </a:r>
                    </a:p>
                    <a:p>
                      <a:pPr algn="ctr"/>
                      <a:r>
                        <a:rPr lang="en-US" sz="800"/>
                        <a:t>(miembros)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3576443"/>
                  </a:ext>
                </a:extLst>
              </a:tr>
              <a:tr h="444242"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/>
                        <a:t>€199.00</a:t>
                      </a:r>
                    </a:p>
                    <a:p>
                      <a:endParaRPr lang="en-US" sz="9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3429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000"/>
                        <a:t>€220.00</a:t>
                      </a:r>
                    </a:p>
                    <a:p>
                      <a:endParaRPr lang="en-US" sz="9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2312925"/>
                  </a:ext>
                </a:extLst>
              </a:tr>
            </a:tbl>
          </a:graphicData>
        </a:graphic>
      </p:graphicFrame>
      <p:pic>
        <p:nvPicPr>
          <p:cNvPr id="1028" name="Picture 4" descr="Hotel Bar Images, Stock Photos &amp; Vectors | Shutterstock">
            <a:extLst>
              <a:ext uri="{FF2B5EF4-FFF2-40B4-BE49-F238E27FC236}">
                <a16:creationId xmlns:a16="http://schemas.microsoft.com/office/drawing/2014/main" id="{A7BBE4EF-5169-48B9-BB01-0F8B278987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7022" y="4218833"/>
            <a:ext cx="660591" cy="42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9697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8D1E14"/>
      </a:dk2>
      <a:lt2>
        <a:srgbClr val="FF744E"/>
      </a:lt2>
      <a:accent1>
        <a:srgbClr val="E9B758"/>
      </a:accent1>
      <a:accent2>
        <a:srgbClr val="FE8943"/>
      </a:accent2>
      <a:accent3>
        <a:srgbClr val="AEA27C"/>
      </a:accent3>
      <a:accent4>
        <a:srgbClr val="90B46E"/>
      </a:accent4>
      <a:accent5>
        <a:srgbClr val="71AEC1"/>
      </a:accent5>
      <a:accent6>
        <a:srgbClr val="C98DE7"/>
      </a:accent6>
      <a:hlink>
        <a:srgbClr val="FF7A22"/>
      </a:hlink>
      <a:folHlink>
        <a:srgbClr val="FDCD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82000"/>
                <a:satMod val="1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971C58-AB76-4A2A-B231-5F8CA03CF4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773</TotalTime>
  <Words>433</Words>
  <Application>Microsoft Office PowerPoint</Application>
  <PresentationFormat>A4 Paper (210x297 mm)</PresentationFormat>
  <Paragraphs>67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 Love of Thunder</vt:lpstr>
      <vt:lpstr>Arial</vt:lpstr>
      <vt:lpstr>Calibri</vt:lpstr>
      <vt:lpstr>Tw Cen MT</vt:lpstr>
      <vt:lpstr>Circuit</vt:lpstr>
      <vt:lpstr>Lista de habitaciones  y precios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Toyaha Chowdhury (Student)</cp:lastModifiedBy>
  <cp:revision>42</cp:revision>
  <dcterms:created xsi:type="dcterms:W3CDTF">2021-07-08T13:21:22Z</dcterms:created>
  <dcterms:modified xsi:type="dcterms:W3CDTF">2021-11-18T09:37:19Z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NXPowerLiteLastOptimized">
    <vt:lpwstr>231282</vt:lpwstr>
  </property>
  <property fmtid="{D5CDD505-2E9C-101B-9397-08002B2CF9AE}" pid="3" name="NXPowerLiteSettings">
    <vt:lpwstr>F7000400038000</vt:lpwstr>
  </property>
  <property fmtid="{D5CDD505-2E9C-101B-9397-08002B2CF9AE}" pid="4" name="NXPowerLiteVersion">
    <vt:lpwstr>S9.1.2</vt:lpwstr>
  </property>
</Properties>
</file>