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6.xml" ContentType="application/vnd.openxmlformats-officedocument.presentationml.tags+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7.xml" ContentType="application/vnd.openxmlformats-officedocument.presentationml.tags+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8.xml" ContentType="application/vnd.openxmlformats-officedocument.presentationml.tags+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9.xml" ContentType="application/vnd.openxmlformats-officedocument.presentationml.tags+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6"/>
  </p:notesMasterIdLst>
  <p:handoutMasterIdLst>
    <p:handoutMasterId r:id="rId27"/>
  </p:handoutMasterIdLst>
  <p:sldIdLst>
    <p:sldId id="316" r:id="rId3"/>
    <p:sldId id="273" r:id="rId4"/>
    <p:sldId id="313" r:id="rId5"/>
    <p:sldId id="323" r:id="rId6"/>
    <p:sldId id="317" r:id="rId7"/>
    <p:sldId id="318" r:id="rId8"/>
    <p:sldId id="319" r:id="rId9"/>
    <p:sldId id="320" r:id="rId10"/>
    <p:sldId id="321" r:id="rId11"/>
    <p:sldId id="322" r:id="rId12"/>
    <p:sldId id="292" r:id="rId13"/>
    <p:sldId id="305" r:id="rId14"/>
    <p:sldId id="315" r:id="rId15"/>
    <p:sldId id="266" r:id="rId16"/>
    <p:sldId id="314" r:id="rId17"/>
    <p:sldId id="287" r:id="rId18"/>
    <p:sldId id="299" r:id="rId19"/>
    <p:sldId id="300" r:id="rId20"/>
    <p:sldId id="301" r:id="rId21"/>
    <p:sldId id="302" r:id="rId22"/>
    <p:sldId id="303" r:id="rId23"/>
    <p:sldId id="297" r:id="rId24"/>
    <p:sldId id="28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VOTw+IGNGj8jZBDx79kig==" hashData="/8+FRldkr+4zr8383topGwpTEGP/16g3qz2cuNv8mRCKSIkMAdzjMHwD71Qo6VkwHDr0hosNm9393jVt6yPgL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64603" autoAdjust="0"/>
  </p:normalViewPr>
  <p:slideViewPr>
    <p:cSldViewPr snapToGrid="0">
      <p:cViewPr varScale="1">
        <p:scale>
          <a:sx n="68" d="100"/>
          <a:sy n="68" d="100"/>
        </p:scale>
        <p:origin x="2136" y="60"/>
      </p:cViewPr>
      <p:guideLst/>
    </p:cSldViewPr>
  </p:slideViewPr>
  <p:notesTextViewPr>
    <p:cViewPr>
      <p:scale>
        <a:sx n="1" d="1"/>
        <a:sy n="1" d="1"/>
      </p:scale>
      <p:origin x="0" y="0"/>
    </p:cViewPr>
  </p:notesTextViewPr>
  <p:sorterViewPr>
    <p:cViewPr>
      <p:scale>
        <a:sx n="100" d="100"/>
        <a:sy n="100" d="100"/>
      </p:scale>
      <p:origin x="0" y="-26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174E34-EF2F-4B98-A3E8-ADE6401DFCC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6024346-6EDD-4E36-B8CE-92FB213202C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Bail is a temporary release of an accused person that requires that person to surrender themselves to custody at an appointed place &amp; time</a:t>
          </a:r>
        </a:p>
      </dgm:t>
    </dgm:pt>
    <dgm:pt modelId="{2D0632F7-B3D4-45D8-AC43-AEF086970289}" type="parTrans" cxnId="{A6E4949D-A899-465F-964A-AE075D2FEEEE}">
      <dgm:prSet/>
      <dgm:spPr/>
      <dgm:t>
        <a:bodyPr/>
        <a:lstStyle/>
        <a:p>
          <a:endParaRPr lang="en-GB"/>
        </a:p>
      </dgm:t>
    </dgm:pt>
    <dgm:pt modelId="{03C05E93-CC68-425B-9580-3F3B651AD254}" type="sibTrans" cxnId="{A6E4949D-A899-465F-964A-AE075D2FEEEE}">
      <dgm:prSet/>
      <dgm:spPr>
        <a:solidFill>
          <a:schemeClr val="accent2">
            <a:lumMod val="75000"/>
            <a:alpha val="90000"/>
          </a:schemeClr>
        </a:solidFill>
        <a:ln>
          <a:solidFill>
            <a:schemeClr val="tx1">
              <a:alpha val="90000"/>
            </a:schemeClr>
          </a:solidFill>
        </a:ln>
      </dgm:spPr>
      <dgm:t>
        <a:bodyPr/>
        <a:lstStyle/>
        <a:p>
          <a:endParaRPr lang="en-GB"/>
        </a:p>
      </dgm:t>
    </dgm:pt>
    <dgm:pt modelId="{3C9A57EB-D75A-4302-A8B8-51CA1663516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Bail can be ‘unconditional’ or ‘conditional </a:t>
          </a:r>
          <a:r>
            <a:rPr lang="en-GB" sz="2400" dirty="0" err="1">
              <a:solidFill>
                <a:schemeClr val="tx1"/>
              </a:solidFill>
            </a:rPr>
            <a:t>i.e</a:t>
          </a:r>
          <a:r>
            <a:rPr lang="en-GB" sz="2400" dirty="0">
              <a:solidFill>
                <a:schemeClr val="tx1"/>
              </a:solidFill>
            </a:rPr>
            <a:t> have certain conditions attached to it</a:t>
          </a:r>
        </a:p>
      </dgm:t>
    </dgm:pt>
    <dgm:pt modelId="{2F88CC0D-17EE-4649-B02A-CEC25E7510E8}" type="parTrans" cxnId="{E2B7FB95-3BB2-4563-B919-18FCE4409DC8}">
      <dgm:prSet/>
      <dgm:spPr/>
      <dgm:t>
        <a:bodyPr/>
        <a:lstStyle/>
        <a:p>
          <a:endParaRPr lang="en-GB"/>
        </a:p>
      </dgm:t>
    </dgm:pt>
    <dgm:pt modelId="{7B059367-070A-431C-BED8-898242491603}" type="sibTrans" cxnId="{E2B7FB95-3BB2-4563-B919-18FCE4409DC8}">
      <dgm:prSet/>
      <dgm:spPr/>
      <dgm:t>
        <a:bodyPr/>
        <a:lstStyle/>
        <a:p>
          <a:endParaRPr lang="en-GB"/>
        </a:p>
      </dgm:t>
    </dgm:pt>
    <dgm:pt modelId="{E4A36AF3-D5CB-496A-A0E6-9012EE44C213}" type="pres">
      <dgm:prSet presAssocID="{65174E34-EF2F-4B98-A3E8-ADE6401DFCC5}" presName="outerComposite" presStyleCnt="0">
        <dgm:presLayoutVars>
          <dgm:chMax val="5"/>
          <dgm:dir/>
          <dgm:resizeHandles val="exact"/>
        </dgm:presLayoutVars>
      </dgm:prSet>
      <dgm:spPr/>
    </dgm:pt>
    <dgm:pt modelId="{1970EB01-A6FF-433A-82B3-03DF037AF1B8}" type="pres">
      <dgm:prSet presAssocID="{65174E34-EF2F-4B98-A3E8-ADE6401DFCC5}" presName="dummyMaxCanvas" presStyleCnt="0">
        <dgm:presLayoutVars/>
      </dgm:prSet>
      <dgm:spPr/>
    </dgm:pt>
    <dgm:pt modelId="{EBC63BD2-147B-4EB1-B001-CE991EF10A9B}" type="pres">
      <dgm:prSet presAssocID="{65174E34-EF2F-4B98-A3E8-ADE6401DFCC5}" presName="TwoNodes_1" presStyleLbl="node1" presStyleIdx="0" presStyleCnt="2">
        <dgm:presLayoutVars>
          <dgm:bulletEnabled val="1"/>
        </dgm:presLayoutVars>
      </dgm:prSet>
      <dgm:spPr/>
    </dgm:pt>
    <dgm:pt modelId="{2AD61D9D-700C-460E-BD8F-755BF86605D3}" type="pres">
      <dgm:prSet presAssocID="{65174E34-EF2F-4B98-A3E8-ADE6401DFCC5}" presName="TwoNodes_2" presStyleLbl="node1" presStyleIdx="1" presStyleCnt="2">
        <dgm:presLayoutVars>
          <dgm:bulletEnabled val="1"/>
        </dgm:presLayoutVars>
      </dgm:prSet>
      <dgm:spPr/>
    </dgm:pt>
    <dgm:pt modelId="{4314985B-0267-4147-92D0-EAD91A5D02E7}" type="pres">
      <dgm:prSet presAssocID="{65174E34-EF2F-4B98-A3E8-ADE6401DFCC5}" presName="TwoConn_1-2" presStyleLbl="fgAccFollowNode1" presStyleIdx="0" presStyleCnt="1">
        <dgm:presLayoutVars>
          <dgm:bulletEnabled val="1"/>
        </dgm:presLayoutVars>
      </dgm:prSet>
      <dgm:spPr/>
    </dgm:pt>
    <dgm:pt modelId="{EF335012-ABB9-4D7B-B044-85DC6278797C}" type="pres">
      <dgm:prSet presAssocID="{65174E34-EF2F-4B98-A3E8-ADE6401DFCC5}" presName="TwoNodes_1_text" presStyleLbl="node1" presStyleIdx="1" presStyleCnt="2">
        <dgm:presLayoutVars>
          <dgm:bulletEnabled val="1"/>
        </dgm:presLayoutVars>
      </dgm:prSet>
      <dgm:spPr/>
    </dgm:pt>
    <dgm:pt modelId="{696755B3-E0FD-4BBD-8E87-4D8394B0EE35}" type="pres">
      <dgm:prSet presAssocID="{65174E34-EF2F-4B98-A3E8-ADE6401DFCC5}" presName="TwoNodes_2_text" presStyleLbl="node1" presStyleIdx="1" presStyleCnt="2">
        <dgm:presLayoutVars>
          <dgm:bulletEnabled val="1"/>
        </dgm:presLayoutVars>
      </dgm:prSet>
      <dgm:spPr/>
    </dgm:pt>
  </dgm:ptLst>
  <dgm:cxnLst>
    <dgm:cxn modelId="{71701E17-CBA9-4D43-8F56-A8CFBFEA364B}" type="presOf" srcId="{65174E34-EF2F-4B98-A3E8-ADE6401DFCC5}" destId="{E4A36AF3-D5CB-496A-A0E6-9012EE44C213}" srcOrd="0" destOrd="0" presId="urn:microsoft.com/office/officeart/2005/8/layout/vProcess5"/>
    <dgm:cxn modelId="{314CC63F-86D1-444F-A39E-E53B8A57CBD3}" type="presOf" srcId="{03C05E93-CC68-425B-9580-3F3B651AD254}" destId="{4314985B-0267-4147-92D0-EAD91A5D02E7}" srcOrd="0" destOrd="0" presId="urn:microsoft.com/office/officeart/2005/8/layout/vProcess5"/>
    <dgm:cxn modelId="{F8E9D062-7C7F-49B8-AA9A-A6B950A58E6C}" type="presOf" srcId="{3C9A57EB-D75A-4302-A8B8-51CA16635165}" destId="{696755B3-E0FD-4BBD-8E87-4D8394B0EE35}" srcOrd="1" destOrd="0" presId="urn:microsoft.com/office/officeart/2005/8/layout/vProcess5"/>
    <dgm:cxn modelId="{BA8A936C-FFBE-41D7-8C86-8CF1CB3DC2D1}" type="presOf" srcId="{16024346-6EDD-4E36-B8CE-92FB213202C0}" destId="{EF335012-ABB9-4D7B-B044-85DC6278797C}" srcOrd="1" destOrd="0" presId="urn:microsoft.com/office/officeart/2005/8/layout/vProcess5"/>
    <dgm:cxn modelId="{E2B7FB95-3BB2-4563-B919-18FCE4409DC8}" srcId="{65174E34-EF2F-4B98-A3E8-ADE6401DFCC5}" destId="{3C9A57EB-D75A-4302-A8B8-51CA16635165}" srcOrd="1" destOrd="0" parTransId="{2F88CC0D-17EE-4649-B02A-CEC25E7510E8}" sibTransId="{7B059367-070A-431C-BED8-898242491603}"/>
    <dgm:cxn modelId="{A6E4949D-A899-465F-964A-AE075D2FEEEE}" srcId="{65174E34-EF2F-4B98-A3E8-ADE6401DFCC5}" destId="{16024346-6EDD-4E36-B8CE-92FB213202C0}" srcOrd="0" destOrd="0" parTransId="{2D0632F7-B3D4-45D8-AC43-AEF086970289}" sibTransId="{03C05E93-CC68-425B-9580-3F3B651AD254}"/>
    <dgm:cxn modelId="{D84B1DA7-0E2E-4B7C-8C6B-22287FF3F6FC}" type="presOf" srcId="{3C9A57EB-D75A-4302-A8B8-51CA16635165}" destId="{2AD61D9D-700C-460E-BD8F-755BF86605D3}" srcOrd="0" destOrd="0" presId="urn:microsoft.com/office/officeart/2005/8/layout/vProcess5"/>
    <dgm:cxn modelId="{A77250D8-F2A4-49CA-B8F5-825804404A28}" type="presOf" srcId="{16024346-6EDD-4E36-B8CE-92FB213202C0}" destId="{EBC63BD2-147B-4EB1-B001-CE991EF10A9B}" srcOrd="0" destOrd="0" presId="urn:microsoft.com/office/officeart/2005/8/layout/vProcess5"/>
    <dgm:cxn modelId="{5AC032DB-460E-4187-9900-07D3251FA0EA}" type="presParOf" srcId="{E4A36AF3-D5CB-496A-A0E6-9012EE44C213}" destId="{1970EB01-A6FF-433A-82B3-03DF037AF1B8}" srcOrd="0" destOrd="0" presId="urn:microsoft.com/office/officeart/2005/8/layout/vProcess5"/>
    <dgm:cxn modelId="{B139778C-00A7-4131-A7AE-F8ECFACB9DD3}" type="presParOf" srcId="{E4A36AF3-D5CB-496A-A0E6-9012EE44C213}" destId="{EBC63BD2-147B-4EB1-B001-CE991EF10A9B}" srcOrd="1" destOrd="0" presId="urn:microsoft.com/office/officeart/2005/8/layout/vProcess5"/>
    <dgm:cxn modelId="{E4D3E560-1E04-41AC-B242-B071CFBD5FC0}" type="presParOf" srcId="{E4A36AF3-D5CB-496A-A0E6-9012EE44C213}" destId="{2AD61D9D-700C-460E-BD8F-755BF86605D3}" srcOrd="2" destOrd="0" presId="urn:microsoft.com/office/officeart/2005/8/layout/vProcess5"/>
    <dgm:cxn modelId="{88BF1701-4880-4073-9C3A-CAE03D3CBC00}" type="presParOf" srcId="{E4A36AF3-D5CB-496A-A0E6-9012EE44C213}" destId="{4314985B-0267-4147-92D0-EAD91A5D02E7}" srcOrd="3" destOrd="0" presId="urn:microsoft.com/office/officeart/2005/8/layout/vProcess5"/>
    <dgm:cxn modelId="{2ADCEB11-E3AB-4E38-987A-AB32C8365A26}" type="presParOf" srcId="{E4A36AF3-D5CB-496A-A0E6-9012EE44C213}" destId="{EF335012-ABB9-4D7B-B044-85DC6278797C}" srcOrd="4" destOrd="0" presId="urn:microsoft.com/office/officeart/2005/8/layout/vProcess5"/>
    <dgm:cxn modelId="{296EE2B8-8220-4F2D-860D-7D5C43CEB6DF}" type="presParOf" srcId="{E4A36AF3-D5CB-496A-A0E6-9012EE44C213}" destId="{696755B3-E0FD-4BBD-8E87-4D8394B0EE35}"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B83A26-2D4F-49EC-A6C8-319F712C474B}" type="doc">
      <dgm:prSet loTypeId="urn:microsoft.com/office/officeart/2005/8/layout/process2" loCatId="process" qsTypeId="urn:microsoft.com/office/officeart/2005/8/quickstyle/simple1" qsCatId="simple" csTypeId="urn:microsoft.com/office/officeart/2005/8/colors/accent1_2" csCatId="accent1" phldr="1"/>
      <dgm:spPr/>
    </dgm:pt>
    <dgm:pt modelId="{FF54E4CD-3F65-4AD3-A32B-DD10AD2EF76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Pre-charge bail is a tool used by police to manage suspects who have been arrested on suspicion of an offence but where more time is needed to complete the investigation before a charging decision is made</a:t>
          </a:r>
        </a:p>
      </dgm:t>
    </dgm:pt>
    <dgm:pt modelId="{80B4B3A0-828B-4599-98C5-DF7A2AA81120}" type="parTrans" cxnId="{1D8CB570-1637-4146-B44D-9D6A23A68976}">
      <dgm:prSet/>
      <dgm:spPr/>
      <dgm:t>
        <a:bodyPr/>
        <a:lstStyle/>
        <a:p>
          <a:endParaRPr lang="en-GB"/>
        </a:p>
      </dgm:t>
    </dgm:pt>
    <dgm:pt modelId="{7257226D-CDBB-4B37-BEA3-157FF4F93EFC}" type="sibTrans" cxnId="{1D8CB570-1637-4146-B44D-9D6A23A68976}">
      <dgm:prSet/>
      <dgm:spPr>
        <a:solidFill>
          <a:schemeClr val="accent2">
            <a:lumMod val="75000"/>
          </a:schemeClr>
        </a:solidFill>
        <a:ln>
          <a:solidFill>
            <a:schemeClr val="tx1"/>
          </a:solidFill>
        </a:ln>
      </dgm:spPr>
      <dgm:t>
        <a:bodyPr/>
        <a:lstStyle/>
        <a:p>
          <a:endParaRPr lang="en-GB"/>
        </a:p>
      </dgm:t>
    </dgm:pt>
    <dgm:pt modelId="{84AD318F-9015-46F4-BB1D-9AB9D0FDC06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 February 2020, the Government launched a consultation on pre-charge bail which sought to address concerns raised around the impact of current rules from the  Policing &amp; Crime Act 2017 on the police, victims, those under investigation &amp; the broader CJS. The response to this was published in January 2021 &amp; the Act now implements reforms to the pre-charge bail system.</a:t>
          </a:r>
        </a:p>
      </dgm:t>
    </dgm:pt>
    <dgm:pt modelId="{A415510E-C0C0-4B56-9486-7B3E60C3E135}" type="parTrans" cxnId="{B5197532-DB7A-4C0F-9DC9-61F714204942}">
      <dgm:prSet/>
      <dgm:spPr/>
      <dgm:t>
        <a:bodyPr/>
        <a:lstStyle/>
        <a:p>
          <a:endParaRPr lang="en-GB"/>
        </a:p>
      </dgm:t>
    </dgm:pt>
    <dgm:pt modelId="{92D8EB13-2ED5-456F-9E82-2D59C34CBE74}" type="sibTrans" cxnId="{B5197532-DB7A-4C0F-9DC9-61F714204942}">
      <dgm:prSet/>
      <dgm:spPr/>
      <dgm:t>
        <a:bodyPr/>
        <a:lstStyle/>
        <a:p>
          <a:endParaRPr lang="en-GB"/>
        </a:p>
      </dgm:t>
    </dgm:pt>
    <dgm:pt modelId="{7A815685-41E7-4DAD-BCA6-15ED79DCAC24}" type="pres">
      <dgm:prSet presAssocID="{75B83A26-2D4F-49EC-A6C8-319F712C474B}" presName="linearFlow" presStyleCnt="0">
        <dgm:presLayoutVars>
          <dgm:resizeHandles val="exact"/>
        </dgm:presLayoutVars>
      </dgm:prSet>
      <dgm:spPr/>
    </dgm:pt>
    <dgm:pt modelId="{D018546C-CD80-4DD6-8069-E009AA51701C}" type="pres">
      <dgm:prSet presAssocID="{FF54E4CD-3F65-4AD3-A32B-DD10AD2EF762}" presName="node" presStyleLbl="node1" presStyleIdx="0" presStyleCnt="2" custScaleX="285761">
        <dgm:presLayoutVars>
          <dgm:bulletEnabled val="1"/>
        </dgm:presLayoutVars>
      </dgm:prSet>
      <dgm:spPr/>
    </dgm:pt>
    <dgm:pt modelId="{F4CFBBBC-07A0-4FB9-A261-8EC2B36EFA5E}" type="pres">
      <dgm:prSet presAssocID="{7257226D-CDBB-4B37-BEA3-157FF4F93EFC}" presName="sibTrans" presStyleLbl="sibTrans2D1" presStyleIdx="0" presStyleCnt="1"/>
      <dgm:spPr/>
    </dgm:pt>
    <dgm:pt modelId="{A492DA6B-C782-40ED-8CC0-81BA62711D0C}" type="pres">
      <dgm:prSet presAssocID="{7257226D-CDBB-4B37-BEA3-157FF4F93EFC}" presName="connectorText" presStyleLbl="sibTrans2D1" presStyleIdx="0" presStyleCnt="1"/>
      <dgm:spPr/>
    </dgm:pt>
    <dgm:pt modelId="{829D1A23-2494-4DB0-8389-06645C1AA04B}" type="pres">
      <dgm:prSet presAssocID="{84AD318F-9015-46F4-BB1D-9AB9D0FDC06B}" presName="node" presStyleLbl="node1" presStyleIdx="1" presStyleCnt="2" custScaleX="311390" custScaleY="147617">
        <dgm:presLayoutVars>
          <dgm:bulletEnabled val="1"/>
        </dgm:presLayoutVars>
      </dgm:prSet>
      <dgm:spPr/>
    </dgm:pt>
  </dgm:ptLst>
  <dgm:cxnLst>
    <dgm:cxn modelId="{B5197532-DB7A-4C0F-9DC9-61F714204942}" srcId="{75B83A26-2D4F-49EC-A6C8-319F712C474B}" destId="{84AD318F-9015-46F4-BB1D-9AB9D0FDC06B}" srcOrd="1" destOrd="0" parTransId="{A415510E-C0C0-4B56-9486-7B3E60C3E135}" sibTransId="{92D8EB13-2ED5-456F-9E82-2D59C34CBE74}"/>
    <dgm:cxn modelId="{1D8CB570-1637-4146-B44D-9D6A23A68976}" srcId="{75B83A26-2D4F-49EC-A6C8-319F712C474B}" destId="{FF54E4CD-3F65-4AD3-A32B-DD10AD2EF762}" srcOrd="0" destOrd="0" parTransId="{80B4B3A0-828B-4599-98C5-DF7A2AA81120}" sibTransId="{7257226D-CDBB-4B37-BEA3-157FF4F93EFC}"/>
    <dgm:cxn modelId="{91684988-B4C6-4540-9C5A-91F7D23CEAB7}" type="presOf" srcId="{84AD318F-9015-46F4-BB1D-9AB9D0FDC06B}" destId="{829D1A23-2494-4DB0-8389-06645C1AA04B}" srcOrd="0" destOrd="0" presId="urn:microsoft.com/office/officeart/2005/8/layout/process2"/>
    <dgm:cxn modelId="{90735AC4-B025-444B-841F-A1A8F2632C3D}" type="presOf" srcId="{75B83A26-2D4F-49EC-A6C8-319F712C474B}" destId="{7A815685-41E7-4DAD-BCA6-15ED79DCAC24}" srcOrd="0" destOrd="0" presId="urn:microsoft.com/office/officeart/2005/8/layout/process2"/>
    <dgm:cxn modelId="{391688C9-3251-4C3D-B8DF-140D830D8314}" type="presOf" srcId="{FF54E4CD-3F65-4AD3-A32B-DD10AD2EF762}" destId="{D018546C-CD80-4DD6-8069-E009AA51701C}" srcOrd="0" destOrd="0" presId="urn:microsoft.com/office/officeart/2005/8/layout/process2"/>
    <dgm:cxn modelId="{FCDDCDD9-8889-47A8-80A7-DBC564CC839F}" type="presOf" srcId="{7257226D-CDBB-4B37-BEA3-157FF4F93EFC}" destId="{F4CFBBBC-07A0-4FB9-A261-8EC2B36EFA5E}" srcOrd="0" destOrd="0" presId="urn:microsoft.com/office/officeart/2005/8/layout/process2"/>
    <dgm:cxn modelId="{3AEFE2F5-5F13-4BAE-A8DD-7A37F6A2AA1D}" type="presOf" srcId="{7257226D-CDBB-4B37-BEA3-157FF4F93EFC}" destId="{A492DA6B-C782-40ED-8CC0-81BA62711D0C}" srcOrd="1" destOrd="0" presId="urn:microsoft.com/office/officeart/2005/8/layout/process2"/>
    <dgm:cxn modelId="{5D068D7B-CC56-465C-94FC-B90276A3F695}" type="presParOf" srcId="{7A815685-41E7-4DAD-BCA6-15ED79DCAC24}" destId="{D018546C-CD80-4DD6-8069-E009AA51701C}" srcOrd="0" destOrd="0" presId="urn:microsoft.com/office/officeart/2005/8/layout/process2"/>
    <dgm:cxn modelId="{9672F52E-972C-4536-9499-F68D9213089F}" type="presParOf" srcId="{7A815685-41E7-4DAD-BCA6-15ED79DCAC24}" destId="{F4CFBBBC-07A0-4FB9-A261-8EC2B36EFA5E}" srcOrd="1" destOrd="0" presId="urn:microsoft.com/office/officeart/2005/8/layout/process2"/>
    <dgm:cxn modelId="{A8DC3990-6468-4E57-BA41-ADD8502FB5BB}" type="presParOf" srcId="{F4CFBBBC-07A0-4FB9-A261-8EC2B36EFA5E}" destId="{A492DA6B-C782-40ED-8CC0-81BA62711D0C}" srcOrd="0" destOrd="0" presId="urn:microsoft.com/office/officeart/2005/8/layout/process2"/>
    <dgm:cxn modelId="{D20A7C25-54F4-461A-82D6-19757D09FC7A}" type="presParOf" srcId="{7A815685-41E7-4DAD-BCA6-15ED79DCAC24}" destId="{829D1A23-2494-4DB0-8389-06645C1AA04B}"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9D0056-E6AE-44E3-8DA0-7DB0C58A42E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088A9EC-D4C6-424B-9619-8C741F044225}">
      <dgm:prSet phldrT="[Text]" custT="1"/>
      <dgm:spPr>
        <a:solidFill>
          <a:schemeClr val="accent2">
            <a:lumMod val="40000"/>
            <a:lumOff val="60000"/>
          </a:schemeClr>
        </a:solidFill>
        <a:ln>
          <a:solidFill>
            <a:schemeClr val="tx1"/>
          </a:solidFill>
        </a:ln>
      </dgm:spPr>
      <dgm:t>
        <a:bodyPr/>
        <a:lstStyle/>
        <a:p>
          <a:r>
            <a:rPr lang="en-GB" sz="2200" dirty="0">
              <a:solidFill>
                <a:schemeClr val="tx1"/>
              </a:solidFill>
            </a:rPr>
            <a:t>The Act encourages the police to use PCB in every case where it is necessary &amp; proportionate by removing the perceived presumption against PCB</a:t>
          </a:r>
        </a:p>
      </dgm:t>
    </dgm:pt>
    <dgm:pt modelId="{DCC39EC9-0DBE-4EE5-A1B7-5176FDDAF611}" type="parTrans" cxnId="{87D939A8-F85A-4BFC-9A98-BF7BD0CB1DE6}">
      <dgm:prSet/>
      <dgm:spPr/>
      <dgm:t>
        <a:bodyPr/>
        <a:lstStyle/>
        <a:p>
          <a:endParaRPr lang="en-GB"/>
        </a:p>
      </dgm:t>
    </dgm:pt>
    <dgm:pt modelId="{A6AFE9CE-D02A-4750-A83B-4C58D643E749}" type="sibTrans" cxnId="{87D939A8-F85A-4BFC-9A98-BF7BD0CB1DE6}">
      <dgm:prSet/>
      <dgm:spPr/>
      <dgm:t>
        <a:bodyPr/>
        <a:lstStyle/>
        <a:p>
          <a:endParaRPr lang="en-GB"/>
        </a:p>
      </dgm:t>
    </dgm:pt>
    <dgm:pt modelId="{5E364AD2-3DFE-45E6-9FCB-3D1F6269552D}">
      <dgm:prSet phldrT="[Text]" custT="1"/>
      <dgm:spPr>
        <a:solidFill>
          <a:schemeClr val="accent2">
            <a:lumMod val="40000"/>
            <a:lumOff val="60000"/>
          </a:schemeClr>
        </a:solidFill>
        <a:ln>
          <a:solidFill>
            <a:schemeClr val="tx1"/>
          </a:solidFill>
        </a:ln>
      </dgm:spPr>
      <dgm:t>
        <a:bodyPr/>
        <a:lstStyle/>
        <a:p>
          <a:r>
            <a:rPr lang="en-GB" sz="2200" dirty="0">
              <a:solidFill>
                <a:schemeClr val="tx1"/>
              </a:solidFill>
            </a:rPr>
            <a:t>PCB decisions will be made with specific reference to safeguarding the victim &amp; any witnesses particularly where they are vulnerable</a:t>
          </a:r>
        </a:p>
      </dgm:t>
    </dgm:pt>
    <dgm:pt modelId="{204F1FDA-67FA-46FC-8AF5-BD47FF2FFF0F}" type="parTrans" cxnId="{317E51D9-7973-4756-9F26-4D62B163082A}">
      <dgm:prSet/>
      <dgm:spPr/>
      <dgm:t>
        <a:bodyPr/>
        <a:lstStyle/>
        <a:p>
          <a:endParaRPr lang="en-GB"/>
        </a:p>
      </dgm:t>
    </dgm:pt>
    <dgm:pt modelId="{E40CF4B2-0E59-44E9-997C-AEA3389C2882}" type="sibTrans" cxnId="{317E51D9-7973-4756-9F26-4D62B163082A}">
      <dgm:prSet/>
      <dgm:spPr/>
      <dgm:t>
        <a:bodyPr/>
        <a:lstStyle/>
        <a:p>
          <a:endParaRPr lang="en-GB"/>
        </a:p>
      </dgm:t>
    </dgm:pt>
    <dgm:pt modelId="{4861CF84-4022-4A73-BC68-5BBDA032DE15}">
      <dgm:prSet phldrT="[Text]" custT="1"/>
      <dgm:spPr>
        <a:solidFill>
          <a:schemeClr val="accent2">
            <a:lumMod val="40000"/>
            <a:lumOff val="60000"/>
          </a:schemeClr>
        </a:solidFill>
        <a:ln>
          <a:solidFill>
            <a:schemeClr val="tx1"/>
          </a:solidFill>
        </a:ln>
      </dgm:spPr>
      <dgm:t>
        <a:bodyPr/>
        <a:lstStyle/>
        <a:p>
          <a:r>
            <a:rPr lang="en-GB" sz="2200" dirty="0">
              <a:solidFill>
                <a:schemeClr val="tx1"/>
              </a:solidFill>
            </a:rPr>
            <a:t>The Act also introduces new PCB time periods for suspects which are more balanced &amp; proportionate</a:t>
          </a:r>
        </a:p>
      </dgm:t>
    </dgm:pt>
    <dgm:pt modelId="{B82C5804-4307-4911-8006-9C933F463EB0}" type="parTrans" cxnId="{91BF29D7-6FC8-47B9-8998-9952B36AECC5}">
      <dgm:prSet/>
      <dgm:spPr/>
      <dgm:t>
        <a:bodyPr/>
        <a:lstStyle/>
        <a:p>
          <a:endParaRPr lang="en-GB"/>
        </a:p>
      </dgm:t>
    </dgm:pt>
    <dgm:pt modelId="{77739EC7-8D48-45BC-8F87-7C3CFD4355A2}" type="sibTrans" cxnId="{91BF29D7-6FC8-47B9-8998-9952B36AECC5}">
      <dgm:prSet/>
      <dgm:spPr/>
      <dgm:t>
        <a:bodyPr/>
        <a:lstStyle/>
        <a:p>
          <a:endParaRPr lang="en-GB"/>
        </a:p>
      </dgm:t>
    </dgm:pt>
    <dgm:pt modelId="{BA986695-09F6-403E-BFF6-5214E8B9B9D1}">
      <dgm:prSet phldrT="[Text]" custT="1"/>
      <dgm:spPr>
        <a:solidFill>
          <a:schemeClr val="accent2">
            <a:lumMod val="20000"/>
            <a:lumOff val="80000"/>
          </a:schemeClr>
        </a:solidFill>
        <a:ln>
          <a:solidFill>
            <a:schemeClr val="tx1"/>
          </a:solidFill>
        </a:ln>
      </dgm:spPr>
      <dgm:t>
        <a:bodyPr/>
        <a:lstStyle/>
        <a:p>
          <a:r>
            <a:rPr lang="en-GB" sz="2200" dirty="0">
              <a:solidFill>
                <a:schemeClr val="tx1"/>
              </a:solidFill>
            </a:rPr>
            <a:t>Victims will be better protected through a new requirement to seek the views of victims on PCB conditions relating to their safeguarding</a:t>
          </a:r>
        </a:p>
      </dgm:t>
    </dgm:pt>
    <dgm:pt modelId="{1EF0F260-F937-46F8-B854-DEDB3D8932A5}" type="parTrans" cxnId="{3824B8EA-FEAA-44AC-972C-F48916D5D3EE}">
      <dgm:prSet/>
      <dgm:spPr/>
      <dgm:t>
        <a:bodyPr/>
        <a:lstStyle/>
        <a:p>
          <a:endParaRPr lang="en-GB"/>
        </a:p>
      </dgm:t>
    </dgm:pt>
    <dgm:pt modelId="{BA145893-962A-481D-9280-819B040BC215}" type="sibTrans" cxnId="{3824B8EA-FEAA-44AC-972C-F48916D5D3EE}">
      <dgm:prSet/>
      <dgm:spPr/>
      <dgm:t>
        <a:bodyPr/>
        <a:lstStyle/>
        <a:p>
          <a:endParaRPr lang="en-GB"/>
        </a:p>
      </dgm:t>
    </dgm:pt>
    <dgm:pt modelId="{745E23CB-D16F-4A27-AEE6-16EF01B5128A}">
      <dgm:prSet phldrT="[Text]" custT="1"/>
      <dgm:spPr>
        <a:solidFill>
          <a:schemeClr val="accent2">
            <a:lumMod val="20000"/>
            <a:lumOff val="80000"/>
          </a:schemeClr>
        </a:solidFill>
        <a:ln>
          <a:solidFill>
            <a:schemeClr val="tx1"/>
          </a:solidFill>
        </a:ln>
      </dgm:spPr>
      <dgm:t>
        <a:bodyPr/>
        <a:lstStyle/>
        <a:p>
          <a:r>
            <a:rPr lang="en-GB" sz="2200" dirty="0">
              <a:solidFill>
                <a:schemeClr val="tx1"/>
              </a:solidFill>
            </a:rPr>
            <a:t>The Act also introduces a 3 hour pause on the detention clock so that arrests from breach of PCB conditions or ‘failing to answer’ bail do not have a negative effect on the overall custody clock for the original offence</a:t>
          </a:r>
        </a:p>
      </dgm:t>
    </dgm:pt>
    <dgm:pt modelId="{557A58E7-ED41-4AB0-9787-EF3F6967EA1D}" type="parTrans" cxnId="{ED52043F-FB34-4521-8BAB-374207BDD070}">
      <dgm:prSet/>
      <dgm:spPr/>
      <dgm:t>
        <a:bodyPr/>
        <a:lstStyle/>
        <a:p>
          <a:endParaRPr lang="en-GB"/>
        </a:p>
      </dgm:t>
    </dgm:pt>
    <dgm:pt modelId="{B2A5307B-AAC1-4765-9F87-0283E43BCAED}" type="sibTrans" cxnId="{ED52043F-FB34-4521-8BAB-374207BDD070}">
      <dgm:prSet/>
      <dgm:spPr/>
      <dgm:t>
        <a:bodyPr/>
        <a:lstStyle/>
        <a:p>
          <a:endParaRPr lang="en-GB"/>
        </a:p>
      </dgm:t>
    </dgm:pt>
    <dgm:pt modelId="{A119BA9C-615B-4872-B597-04296435E93A}" type="pres">
      <dgm:prSet presAssocID="{019D0056-E6AE-44E3-8DA0-7DB0C58A42E9}" presName="diagram" presStyleCnt="0">
        <dgm:presLayoutVars>
          <dgm:dir/>
          <dgm:resizeHandles val="exact"/>
        </dgm:presLayoutVars>
      </dgm:prSet>
      <dgm:spPr/>
    </dgm:pt>
    <dgm:pt modelId="{6140FFAA-11B6-48C8-B1D3-AFD0FC368F94}" type="pres">
      <dgm:prSet presAssocID="{9088A9EC-D4C6-424B-9619-8C741F044225}" presName="node" presStyleLbl="node1" presStyleIdx="0" presStyleCnt="5" custScaleX="115743" custScaleY="142232" custLinFactNeighborX="3287" custLinFactNeighborY="-27251">
        <dgm:presLayoutVars>
          <dgm:bulletEnabled val="1"/>
        </dgm:presLayoutVars>
      </dgm:prSet>
      <dgm:spPr/>
    </dgm:pt>
    <dgm:pt modelId="{42EFE180-DA9A-48E8-AC03-03353E0055C3}" type="pres">
      <dgm:prSet presAssocID="{A6AFE9CE-D02A-4750-A83B-4C58D643E749}" presName="sibTrans" presStyleCnt="0"/>
      <dgm:spPr/>
    </dgm:pt>
    <dgm:pt modelId="{CC48A79E-29B1-41A4-B97B-DEDB9E488CB9}" type="pres">
      <dgm:prSet presAssocID="{5E364AD2-3DFE-45E6-9FCB-3D1F6269552D}" presName="node" presStyleLbl="node1" presStyleIdx="1" presStyleCnt="5" custScaleX="113144" custScaleY="116980" custLinFactNeighborX="2067" custLinFactNeighborY="-21281">
        <dgm:presLayoutVars>
          <dgm:bulletEnabled val="1"/>
        </dgm:presLayoutVars>
      </dgm:prSet>
      <dgm:spPr/>
    </dgm:pt>
    <dgm:pt modelId="{04248A6A-B483-47C1-BD12-A6F0C12F7A36}" type="pres">
      <dgm:prSet presAssocID="{E40CF4B2-0E59-44E9-997C-AEA3389C2882}" presName="sibTrans" presStyleCnt="0"/>
      <dgm:spPr/>
    </dgm:pt>
    <dgm:pt modelId="{90491FD8-3A43-42AF-B786-C62289825463}" type="pres">
      <dgm:prSet presAssocID="{4861CF84-4022-4A73-BC68-5BBDA032DE15}" presName="node" presStyleLbl="node1" presStyleIdx="2" presStyleCnt="5" custScaleX="111121" custScaleY="139852" custLinFactX="100000" custLinFactY="-20640" custLinFactNeighborX="146563" custLinFactNeighborY="-100000">
        <dgm:presLayoutVars>
          <dgm:bulletEnabled val="1"/>
        </dgm:presLayoutVars>
      </dgm:prSet>
      <dgm:spPr/>
    </dgm:pt>
    <dgm:pt modelId="{636050C9-3CCA-48F0-BDC0-F5DF202C6CFE}" type="pres">
      <dgm:prSet presAssocID="{77739EC7-8D48-45BC-8F87-7C3CFD4355A2}" presName="sibTrans" presStyleCnt="0"/>
      <dgm:spPr/>
    </dgm:pt>
    <dgm:pt modelId="{7C44FC38-5CD8-4C49-89BD-226D68971343}" type="pres">
      <dgm:prSet presAssocID="{BA986695-09F6-403E-BFF6-5214E8B9B9D1}" presName="node" presStyleLbl="node1" presStyleIdx="3" presStyleCnt="5" custScaleX="170960" custScaleY="110371" custLinFactNeighborX="-2486" custLinFactNeighborY="1249">
        <dgm:presLayoutVars>
          <dgm:bulletEnabled val="1"/>
        </dgm:presLayoutVars>
      </dgm:prSet>
      <dgm:spPr/>
    </dgm:pt>
    <dgm:pt modelId="{82F3C1F7-E463-4CDE-9BD5-5ACE62C958B6}" type="pres">
      <dgm:prSet presAssocID="{BA145893-962A-481D-9280-819B040BC215}" presName="sibTrans" presStyleCnt="0"/>
      <dgm:spPr/>
    </dgm:pt>
    <dgm:pt modelId="{0D411963-6CCC-4FB1-92F6-A75ECCAB4C2E}" type="pres">
      <dgm:prSet presAssocID="{745E23CB-D16F-4A27-AEE6-16EF01B5128A}" presName="node" presStyleLbl="node1" presStyleIdx="4" presStyleCnt="5" custScaleX="198078" custScaleY="111804" custLinFactNeighborX="-743" custLinFactNeighborY="-881">
        <dgm:presLayoutVars>
          <dgm:bulletEnabled val="1"/>
        </dgm:presLayoutVars>
      </dgm:prSet>
      <dgm:spPr/>
    </dgm:pt>
  </dgm:ptLst>
  <dgm:cxnLst>
    <dgm:cxn modelId="{ED52043F-FB34-4521-8BAB-374207BDD070}" srcId="{019D0056-E6AE-44E3-8DA0-7DB0C58A42E9}" destId="{745E23CB-D16F-4A27-AEE6-16EF01B5128A}" srcOrd="4" destOrd="0" parTransId="{557A58E7-ED41-4AB0-9787-EF3F6967EA1D}" sibTransId="{B2A5307B-AAC1-4765-9F87-0283E43BCAED}"/>
    <dgm:cxn modelId="{31353982-71BE-49B2-B9BD-326874FA0B30}" type="presOf" srcId="{019D0056-E6AE-44E3-8DA0-7DB0C58A42E9}" destId="{A119BA9C-615B-4872-B597-04296435E93A}" srcOrd="0" destOrd="0" presId="urn:microsoft.com/office/officeart/2005/8/layout/default"/>
    <dgm:cxn modelId="{0096248D-211C-4F2E-857D-0D8449820069}" type="presOf" srcId="{745E23CB-D16F-4A27-AEE6-16EF01B5128A}" destId="{0D411963-6CCC-4FB1-92F6-A75ECCAB4C2E}" srcOrd="0" destOrd="0" presId="urn:microsoft.com/office/officeart/2005/8/layout/default"/>
    <dgm:cxn modelId="{58B2CE8E-0272-4009-8D0E-E4885D91D790}" type="presOf" srcId="{9088A9EC-D4C6-424B-9619-8C741F044225}" destId="{6140FFAA-11B6-48C8-B1D3-AFD0FC368F94}" srcOrd="0" destOrd="0" presId="urn:microsoft.com/office/officeart/2005/8/layout/default"/>
    <dgm:cxn modelId="{1A0C099E-586F-4B4E-B5D3-43F37C608F4F}" type="presOf" srcId="{4861CF84-4022-4A73-BC68-5BBDA032DE15}" destId="{90491FD8-3A43-42AF-B786-C62289825463}" srcOrd="0" destOrd="0" presId="urn:microsoft.com/office/officeart/2005/8/layout/default"/>
    <dgm:cxn modelId="{87D939A8-F85A-4BFC-9A98-BF7BD0CB1DE6}" srcId="{019D0056-E6AE-44E3-8DA0-7DB0C58A42E9}" destId="{9088A9EC-D4C6-424B-9619-8C741F044225}" srcOrd="0" destOrd="0" parTransId="{DCC39EC9-0DBE-4EE5-A1B7-5176FDDAF611}" sibTransId="{A6AFE9CE-D02A-4750-A83B-4C58D643E749}"/>
    <dgm:cxn modelId="{91BF29D7-6FC8-47B9-8998-9952B36AECC5}" srcId="{019D0056-E6AE-44E3-8DA0-7DB0C58A42E9}" destId="{4861CF84-4022-4A73-BC68-5BBDA032DE15}" srcOrd="2" destOrd="0" parTransId="{B82C5804-4307-4911-8006-9C933F463EB0}" sibTransId="{77739EC7-8D48-45BC-8F87-7C3CFD4355A2}"/>
    <dgm:cxn modelId="{317E51D9-7973-4756-9F26-4D62B163082A}" srcId="{019D0056-E6AE-44E3-8DA0-7DB0C58A42E9}" destId="{5E364AD2-3DFE-45E6-9FCB-3D1F6269552D}" srcOrd="1" destOrd="0" parTransId="{204F1FDA-67FA-46FC-8AF5-BD47FF2FFF0F}" sibTransId="{E40CF4B2-0E59-44E9-997C-AEA3389C2882}"/>
    <dgm:cxn modelId="{7D4365E9-B770-46B2-9299-F79A723AA849}" type="presOf" srcId="{5E364AD2-3DFE-45E6-9FCB-3D1F6269552D}" destId="{CC48A79E-29B1-41A4-B97B-DEDB9E488CB9}" srcOrd="0" destOrd="0" presId="urn:microsoft.com/office/officeart/2005/8/layout/default"/>
    <dgm:cxn modelId="{3824B8EA-FEAA-44AC-972C-F48916D5D3EE}" srcId="{019D0056-E6AE-44E3-8DA0-7DB0C58A42E9}" destId="{BA986695-09F6-403E-BFF6-5214E8B9B9D1}" srcOrd="3" destOrd="0" parTransId="{1EF0F260-F937-46F8-B854-DEDB3D8932A5}" sibTransId="{BA145893-962A-481D-9280-819B040BC215}"/>
    <dgm:cxn modelId="{8856EFF8-6D60-431C-8D79-9C3EBBEC9830}" type="presOf" srcId="{BA986695-09F6-403E-BFF6-5214E8B9B9D1}" destId="{7C44FC38-5CD8-4C49-89BD-226D68971343}" srcOrd="0" destOrd="0" presId="urn:microsoft.com/office/officeart/2005/8/layout/default"/>
    <dgm:cxn modelId="{51D3A8C2-395B-410D-92D4-586987772C7B}" type="presParOf" srcId="{A119BA9C-615B-4872-B597-04296435E93A}" destId="{6140FFAA-11B6-48C8-B1D3-AFD0FC368F94}" srcOrd="0" destOrd="0" presId="urn:microsoft.com/office/officeart/2005/8/layout/default"/>
    <dgm:cxn modelId="{19B65F0E-0B1D-45F3-A738-E43AFE4B91FA}" type="presParOf" srcId="{A119BA9C-615B-4872-B597-04296435E93A}" destId="{42EFE180-DA9A-48E8-AC03-03353E0055C3}" srcOrd="1" destOrd="0" presId="urn:microsoft.com/office/officeart/2005/8/layout/default"/>
    <dgm:cxn modelId="{951A9C02-4FC6-49D1-8EB6-139A814FDE95}" type="presParOf" srcId="{A119BA9C-615B-4872-B597-04296435E93A}" destId="{CC48A79E-29B1-41A4-B97B-DEDB9E488CB9}" srcOrd="2" destOrd="0" presId="urn:microsoft.com/office/officeart/2005/8/layout/default"/>
    <dgm:cxn modelId="{B7571D53-B051-4C5C-82F1-7D2EBD3D6562}" type="presParOf" srcId="{A119BA9C-615B-4872-B597-04296435E93A}" destId="{04248A6A-B483-47C1-BD12-A6F0C12F7A36}" srcOrd="3" destOrd="0" presId="urn:microsoft.com/office/officeart/2005/8/layout/default"/>
    <dgm:cxn modelId="{7ECED943-1214-4D4A-9EC9-4CF80FD3728B}" type="presParOf" srcId="{A119BA9C-615B-4872-B597-04296435E93A}" destId="{90491FD8-3A43-42AF-B786-C62289825463}" srcOrd="4" destOrd="0" presId="urn:microsoft.com/office/officeart/2005/8/layout/default"/>
    <dgm:cxn modelId="{D1A59323-5437-4322-8A63-BF3DD4E51950}" type="presParOf" srcId="{A119BA9C-615B-4872-B597-04296435E93A}" destId="{636050C9-3CCA-48F0-BDC0-F5DF202C6CFE}" srcOrd="5" destOrd="0" presId="urn:microsoft.com/office/officeart/2005/8/layout/default"/>
    <dgm:cxn modelId="{F0FE6574-10D3-4E1A-8BAA-5331D7A65416}" type="presParOf" srcId="{A119BA9C-615B-4872-B597-04296435E93A}" destId="{7C44FC38-5CD8-4C49-89BD-226D68971343}" srcOrd="6" destOrd="0" presId="urn:microsoft.com/office/officeart/2005/8/layout/default"/>
    <dgm:cxn modelId="{82CADB5F-0602-4A3E-AFBE-454A59E13903}" type="presParOf" srcId="{A119BA9C-615B-4872-B597-04296435E93A}" destId="{82F3C1F7-E463-4CDE-9BD5-5ACE62C958B6}" srcOrd="7" destOrd="0" presId="urn:microsoft.com/office/officeart/2005/8/layout/default"/>
    <dgm:cxn modelId="{E6568AB4-6104-46C5-A978-7ADAECCDCD53}" type="presParOf" srcId="{A119BA9C-615B-4872-B597-04296435E93A}" destId="{0D411963-6CCC-4FB1-92F6-A75ECCAB4C2E}"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359EA2-820B-4D70-83BB-6654AC94E916}"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A47F55B4-D24A-4AF0-BF5F-288721B9F449}">
      <dgm:prSet phldrT="[Text]" custT="1"/>
      <dgm:spPr>
        <a:solidFill>
          <a:schemeClr val="accent2"/>
        </a:solidFill>
        <a:ln>
          <a:solidFill>
            <a:schemeClr val="tx1"/>
          </a:solidFill>
        </a:ln>
      </dgm:spPr>
      <dgm:t>
        <a:bodyPr/>
        <a:lstStyle/>
        <a:p>
          <a:r>
            <a:rPr lang="en-GB" sz="2400" dirty="0"/>
            <a:t>Bail Periods</a:t>
          </a:r>
        </a:p>
      </dgm:t>
    </dgm:pt>
    <dgm:pt modelId="{4E08A202-2B26-48CA-A188-0D813F857B46}" type="parTrans" cxnId="{F5A56ADC-30A4-440C-A340-6A10081587CA}">
      <dgm:prSet/>
      <dgm:spPr/>
      <dgm:t>
        <a:bodyPr/>
        <a:lstStyle/>
        <a:p>
          <a:endParaRPr lang="en-GB"/>
        </a:p>
      </dgm:t>
    </dgm:pt>
    <dgm:pt modelId="{CB096ECC-1230-4A60-8036-1B13949ADD58}" type="sibTrans" cxnId="{F5A56ADC-30A4-440C-A340-6A10081587CA}">
      <dgm:prSet/>
      <dgm:spPr/>
      <dgm:t>
        <a:bodyPr/>
        <a:lstStyle/>
        <a:p>
          <a:endParaRPr lang="en-GB"/>
        </a:p>
      </dgm:t>
    </dgm:pt>
    <dgm:pt modelId="{14E58E0C-CF1C-443A-9BEF-322942517231}">
      <dgm:prSet phldrT="[Text]" custT="1"/>
      <dgm:spPr>
        <a:solidFill>
          <a:schemeClr val="accent2">
            <a:lumMod val="60000"/>
            <a:lumOff val="40000"/>
          </a:schemeClr>
        </a:solidFill>
        <a:ln>
          <a:solidFill>
            <a:schemeClr val="tx1"/>
          </a:solidFill>
        </a:ln>
      </dgm:spPr>
      <dgm:t>
        <a:bodyPr/>
        <a:lstStyle/>
        <a:p>
          <a:r>
            <a:rPr lang="en-GB" sz="2400" u="sng" dirty="0">
              <a:solidFill>
                <a:schemeClr val="tx1"/>
              </a:solidFill>
            </a:rPr>
            <a:t>0 - 3 months</a:t>
          </a:r>
        </a:p>
        <a:p>
          <a:r>
            <a:rPr lang="en-GB" sz="2400" u="none" dirty="0">
              <a:solidFill>
                <a:schemeClr val="tx1"/>
              </a:solidFill>
            </a:rPr>
            <a:t>First bail implemented by Custody Sgt</a:t>
          </a:r>
        </a:p>
      </dgm:t>
    </dgm:pt>
    <dgm:pt modelId="{6F386B16-3CC3-4617-8E09-E43619D1A187}" type="parTrans" cxnId="{D8C20720-53A9-4040-B80A-D17521314696}">
      <dgm:prSet/>
      <dgm:spPr/>
      <dgm:t>
        <a:bodyPr/>
        <a:lstStyle/>
        <a:p>
          <a:endParaRPr lang="en-GB"/>
        </a:p>
      </dgm:t>
    </dgm:pt>
    <dgm:pt modelId="{FA700E55-D10C-4F19-AB16-63D992F93E71}" type="sibTrans" cxnId="{D8C20720-53A9-4040-B80A-D17521314696}">
      <dgm:prSet/>
      <dgm:spPr/>
      <dgm:t>
        <a:bodyPr/>
        <a:lstStyle/>
        <a:p>
          <a:endParaRPr lang="en-GB"/>
        </a:p>
      </dgm:t>
    </dgm:pt>
    <dgm:pt modelId="{052A2340-E5F1-4C61-88A5-6F52B9D66C44}">
      <dgm:prSet phldrT="[Text]" custT="1"/>
      <dgm:spPr>
        <a:solidFill>
          <a:schemeClr val="accent2">
            <a:lumMod val="40000"/>
            <a:lumOff val="60000"/>
          </a:schemeClr>
        </a:solidFill>
        <a:ln>
          <a:solidFill>
            <a:schemeClr val="tx1"/>
          </a:solidFill>
        </a:ln>
      </dgm:spPr>
      <dgm:t>
        <a:bodyPr/>
        <a:lstStyle/>
        <a:p>
          <a:r>
            <a:rPr lang="en-GB" sz="2400" u="sng" dirty="0">
              <a:solidFill>
                <a:schemeClr val="tx1"/>
              </a:solidFill>
            </a:rPr>
            <a:t>Between 3 to 6 months</a:t>
          </a:r>
        </a:p>
        <a:p>
          <a:r>
            <a:rPr lang="en-GB" sz="2400" u="none" dirty="0">
              <a:solidFill>
                <a:schemeClr val="tx1"/>
              </a:solidFill>
            </a:rPr>
            <a:t>Authorised by an Inspector</a:t>
          </a:r>
        </a:p>
      </dgm:t>
    </dgm:pt>
    <dgm:pt modelId="{B0E57C49-59AA-4279-8F61-B37A37F56E42}" type="parTrans" cxnId="{70DF1CFB-D3BC-4AEF-A33C-58CCC9A7B4D3}">
      <dgm:prSet/>
      <dgm:spPr/>
      <dgm:t>
        <a:bodyPr/>
        <a:lstStyle/>
        <a:p>
          <a:endParaRPr lang="en-GB"/>
        </a:p>
      </dgm:t>
    </dgm:pt>
    <dgm:pt modelId="{ECA2CE90-D27D-4D8E-96E2-C45F3600E770}" type="sibTrans" cxnId="{70DF1CFB-D3BC-4AEF-A33C-58CCC9A7B4D3}">
      <dgm:prSet/>
      <dgm:spPr/>
      <dgm:t>
        <a:bodyPr/>
        <a:lstStyle/>
        <a:p>
          <a:endParaRPr lang="en-GB"/>
        </a:p>
      </dgm:t>
    </dgm:pt>
    <dgm:pt modelId="{B2587192-F191-46E2-AC30-1684FFE1B4AC}">
      <dgm:prSet phldrT="[Text]" custT="1"/>
      <dgm:spPr>
        <a:solidFill>
          <a:schemeClr val="accent2">
            <a:lumMod val="40000"/>
            <a:lumOff val="60000"/>
          </a:schemeClr>
        </a:solidFill>
        <a:ln>
          <a:solidFill>
            <a:schemeClr val="tx1"/>
          </a:solidFill>
        </a:ln>
      </dgm:spPr>
      <dgm:t>
        <a:bodyPr/>
        <a:lstStyle/>
        <a:p>
          <a:r>
            <a:rPr lang="en-GB" sz="2400" u="sng" dirty="0">
              <a:solidFill>
                <a:schemeClr val="tx1"/>
              </a:solidFill>
            </a:rPr>
            <a:t>Between 6 to 9 months</a:t>
          </a:r>
        </a:p>
        <a:p>
          <a:r>
            <a:rPr lang="en-GB" sz="2400" u="none" dirty="0">
              <a:solidFill>
                <a:schemeClr val="tx1"/>
              </a:solidFill>
            </a:rPr>
            <a:t>Authorised by a Superintendent</a:t>
          </a:r>
        </a:p>
      </dgm:t>
    </dgm:pt>
    <dgm:pt modelId="{9710A06A-D359-49A5-AB7D-49A56C5E3C3A}" type="parTrans" cxnId="{BEE2A519-15B1-41A2-939E-43E78EF35706}">
      <dgm:prSet/>
      <dgm:spPr/>
      <dgm:t>
        <a:bodyPr/>
        <a:lstStyle/>
        <a:p>
          <a:endParaRPr lang="en-GB"/>
        </a:p>
      </dgm:t>
    </dgm:pt>
    <dgm:pt modelId="{CDD89813-6680-4A8A-836E-8EAD452FBF4B}" type="sibTrans" cxnId="{BEE2A519-15B1-41A2-939E-43E78EF35706}">
      <dgm:prSet/>
      <dgm:spPr/>
      <dgm:t>
        <a:bodyPr/>
        <a:lstStyle/>
        <a:p>
          <a:endParaRPr lang="en-GB"/>
        </a:p>
      </dgm:t>
    </dgm:pt>
    <dgm:pt modelId="{DDFA3BB6-1C80-44C1-A609-757815A7C9AB}">
      <dgm:prSet phldrT="[Text]" custT="1"/>
      <dgm:spPr>
        <a:solidFill>
          <a:schemeClr val="accent2">
            <a:lumMod val="60000"/>
            <a:lumOff val="40000"/>
          </a:schemeClr>
        </a:solidFill>
        <a:ln>
          <a:solidFill>
            <a:schemeClr val="tx1"/>
          </a:solidFill>
        </a:ln>
      </dgm:spPr>
      <dgm:t>
        <a:bodyPr/>
        <a:lstStyle/>
        <a:p>
          <a:r>
            <a:rPr lang="en-GB" sz="2400" u="sng" dirty="0">
              <a:solidFill>
                <a:schemeClr val="tx1"/>
              </a:solidFill>
            </a:rPr>
            <a:t>Over 9 months</a:t>
          </a:r>
        </a:p>
        <a:p>
          <a:r>
            <a:rPr lang="en-GB" sz="2400" u="none" dirty="0">
              <a:solidFill>
                <a:schemeClr val="tx1"/>
              </a:solidFill>
            </a:rPr>
            <a:t>Extended by the court via court applications</a:t>
          </a:r>
        </a:p>
      </dgm:t>
    </dgm:pt>
    <dgm:pt modelId="{085EE5C6-13A0-4066-9350-42F63B498363}" type="parTrans" cxnId="{11182918-E3A3-4EFA-B6F8-9BFE4DE56905}">
      <dgm:prSet/>
      <dgm:spPr/>
      <dgm:t>
        <a:bodyPr/>
        <a:lstStyle/>
        <a:p>
          <a:endParaRPr lang="en-GB"/>
        </a:p>
      </dgm:t>
    </dgm:pt>
    <dgm:pt modelId="{9F0099D7-5893-40F5-8796-E8E1A3CC3AAD}" type="sibTrans" cxnId="{11182918-E3A3-4EFA-B6F8-9BFE4DE56905}">
      <dgm:prSet/>
      <dgm:spPr/>
      <dgm:t>
        <a:bodyPr/>
        <a:lstStyle/>
        <a:p>
          <a:endParaRPr lang="en-GB"/>
        </a:p>
      </dgm:t>
    </dgm:pt>
    <dgm:pt modelId="{2D0D8EF4-EF03-44B0-ABB4-DAC25AF40E54}" type="pres">
      <dgm:prSet presAssocID="{D1359EA2-820B-4D70-83BB-6654AC94E916}" presName="diagram" presStyleCnt="0">
        <dgm:presLayoutVars>
          <dgm:chMax val="1"/>
          <dgm:dir/>
          <dgm:animLvl val="ctr"/>
          <dgm:resizeHandles val="exact"/>
        </dgm:presLayoutVars>
      </dgm:prSet>
      <dgm:spPr/>
    </dgm:pt>
    <dgm:pt modelId="{81E61590-3487-44CA-B808-1A14C1BCAE94}" type="pres">
      <dgm:prSet presAssocID="{D1359EA2-820B-4D70-83BB-6654AC94E916}" presName="matrix" presStyleCnt="0"/>
      <dgm:spPr/>
    </dgm:pt>
    <dgm:pt modelId="{07ADCB29-6129-4C5A-A8F9-D35283C78858}" type="pres">
      <dgm:prSet presAssocID="{D1359EA2-820B-4D70-83BB-6654AC94E916}" presName="tile1" presStyleLbl="node1" presStyleIdx="0" presStyleCnt="4"/>
      <dgm:spPr/>
    </dgm:pt>
    <dgm:pt modelId="{430AD59F-D522-4A6E-834D-FB062F967D47}" type="pres">
      <dgm:prSet presAssocID="{D1359EA2-820B-4D70-83BB-6654AC94E916}" presName="tile1text" presStyleLbl="node1" presStyleIdx="0" presStyleCnt="4">
        <dgm:presLayoutVars>
          <dgm:chMax val="0"/>
          <dgm:chPref val="0"/>
          <dgm:bulletEnabled val="1"/>
        </dgm:presLayoutVars>
      </dgm:prSet>
      <dgm:spPr/>
    </dgm:pt>
    <dgm:pt modelId="{032312AB-FCF7-433A-9177-51631E8C0C1A}" type="pres">
      <dgm:prSet presAssocID="{D1359EA2-820B-4D70-83BB-6654AC94E916}" presName="tile2" presStyleLbl="node1" presStyleIdx="1" presStyleCnt="4"/>
      <dgm:spPr/>
    </dgm:pt>
    <dgm:pt modelId="{AB4EBDC0-6153-4944-9643-A6B00F55D369}" type="pres">
      <dgm:prSet presAssocID="{D1359EA2-820B-4D70-83BB-6654AC94E916}" presName="tile2text" presStyleLbl="node1" presStyleIdx="1" presStyleCnt="4">
        <dgm:presLayoutVars>
          <dgm:chMax val="0"/>
          <dgm:chPref val="0"/>
          <dgm:bulletEnabled val="1"/>
        </dgm:presLayoutVars>
      </dgm:prSet>
      <dgm:spPr/>
    </dgm:pt>
    <dgm:pt modelId="{5B4E7A22-07F5-4B71-8ABC-C914E97D28D5}" type="pres">
      <dgm:prSet presAssocID="{D1359EA2-820B-4D70-83BB-6654AC94E916}" presName="tile3" presStyleLbl="node1" presStyleIdx="2" presStyleCnt="4"/>
      <dgm:spPr/>
    </dgm:pt>
    <dgm:pt modelId="{1AA83A2E-C055-47A8-8A1E-CFCC076428C9}" type="pres">
      <dgm:prSet presAssocID="{D1359EA2-820B-4D70-83BB-6654AC94E916}" presName="tile3text" presStyleLbl="node1" presStyleIdx="2" presStyleCnt="4">
        <dgm:presLayoutVars>
          <dgm:chMax val="0"/>
          <dgm:chPref val="0"/>
          <dgm:bulletEnabled val="1"/>
        </dgm:presLayoutVars>
      </dgm:prSet>
      <dgm:spPr/>
    </dgm:pt>
    <dgm:pt modelId="{45B87669-1A2A-49C8-9F94-259F6946F055}" type="pres">
      <dgm:prSet presAssocID="{D1359EA2-820B-4D70-83BB-6654AC94E916}" presName="tile4" presStyleLbl="node1" presStyleIdx="3" presStyleCnt="4"/>
      <dgm:spPr/>
    </dgm:pt>
    <dgm:pt modelId="{DE9C0115-249C-4130-96D6-5EBA6EE8A743}" type="pres">
      <dgm:prSet presAssocID="{D1359EA2-820B-4D70-83BB-6654AC94E916}" presName="tile4text" presStyleLbl="node1" presStyleIdx="3" presStyleCnt="4">
        <dgm:presLayoutVars>
          <dgm:chMax val="0"/>
          <dgm:chPref val="0"/>
          <dgm:bulletEnabled val="1"/>
        </dgm:presLayoutVars>
      </dgm:prSet>
      <dgm:spPr/>
    </dgm:pt>
    <dgm:pt modelId="{0FF64C03-B246-4F32-A4A0-2143512F5A50}" type="pres">
      <dgm:prSet presAssocID="{D1359EA2-820B-4D70-83BB-6654AC94E916}" presName="centerTile" presStyleLbl="fgShp" presStyleIdx="0" presStyleCnt="1">
        <dgm:presLayoutVars>
          <dgm:chMax val="0"/>
          <dgm:chPref val="0"/>
        </dgm:presLayoutVars>
      </dgm:prSet>
      <dgm:spPr/>
    </dgm:pt>
  </dgm:ptLst>
  <dgm:cxnLst>
    <dgm:cxn modelId="{11182918-E3A3-4EFA-B6F8-9BFE4DE56905}" srcId="{A47F55B4-D24A-4AF0-BF5F-288721B9F449}" destId="{DDFA3BB6-1C80-44C1-A609-757815A7C9AB}" srcOrd="3" destOrd="0" parTransId="{085EE5C6-13A0-4066-9350-42F63B498363}" sibTransId="{9F0099D7-5893-40F5-8796-E8E1A3CC3AAD}"/>
    <dgm:cxn modelId="{BEE2A519-15B1-41A2-939E-43E78EF35706}" srcId="{A47F55B4-D24A-4AF0-BF5F-288721B9F449}" destId="{B2587192-F191-46E2-AC30-1684FFE1B4AC}" srcOrd="2" destOrd="0" parTransId="{9710A06A-D359-49A5-AB7D-49A56C5E3C3A}" sibTransId="{CDD89813-6680-4A8A-836E-8EAD452FBF4B}"/>
    <dgm:cxn modelId="{D8C20720-53A9-4040-B80A-D17521314696}" srcId="{A47F55B4-D24A-4AF0-BF5F-288721B9F449}" destId="{14E58E0C-CF1C-443A-9BEF-322942517231}" srcOrd="0" destOrd="0" parTransId="{6F386B16-3CC3-4617-8E09-E43619D1A187}" sibTransId="{FA700E55-D10C-4F19-AB16-63D992F93E71}"/>
    <dgm:cxn modelId="{87391E20-5722-492B-864F-A4299D731EE0}" type="presOf" srcId="{14E58E0C-CF1C-443A-9BEF-322942517231}" destId="{07ADCB29-6129-4C5A-A8F9-D35283C78858}" srcOrd="0" destOrd="0" presId="urn:microsoft.com/office/officeart/2005/8/layout/matrix1"/>
    <dgm:cxn modelId="{75E4A429-C362-469B-A1BB-12BCC081C40C}" type="presOf" srcId="{052A2340-E5F1-4C61-88A5-6F52B9D66C44}" destId="{032312AB-FCF7-433A-9177-51631E8C0C1A}" srcOrd="0" destOrd="0" presId="urn:microsoft.com/office/officeart/2005/8/layout/matrix1"/>
    <dgm:cxn modelId="{F887B66F-4E93-4014-A019-D34DE517F4EB}" type="presOf" srcId="{14E58E0C-CF1C-443A-9BEF-322942517231}" destId="{430AD59F-D522-4A6E-834D-FB062F967D47}" srcOrd="1" destOrd="0" presId="urn:microsoft.com/office/officeart/2005/8/layout/matrix1"/>
    <dgm:cxn modelId="{07357F77-1E4B-4BD6-BE89-A132FB843C62}" type="presOf" srcId="{D1359EA2-820B-4D70-83BB-6654AC94E916}" destId="{2D0D8EF4-EF03-44B0-ABB4-DAC25AF40E54}" srcOrd="0" destOrd="0" presId="urn:microsoft.com/office/officeart/2005/8/layout/matrix1"/>
    <dgm:cxn modelId="{262EAF78-35BA-4DEE-AA92-5E345D0F3430}" type="presOf" srcId="{B2587192-F191-46E2-AC30-1684FFE1B4AC}" destId="{5B4E7A22-07F5-4B71-8ABC-C914E97D28D5}" srcOrd="0" destOrd="0" presId="urn:microsoft.com/office/officeart/2005/8/layout/matrix1"/>
    <dgm:cxn modelId="{5127AD81-5583-4AD1-9287-C0C65CD58D68}" type="presOf" srcId="{DDFA3BB6-1C80-44C1-A609-757815A7C9AB}" destId="{45B87669-1A2A-49C8-9F94-259F6946F055}" srcOrd="0" destOrd="0" presId="urn:microsoft.com/office/officeart/2005/8/layout/matrix1"/>
    <dgm:cxn modelId="{D2417EBA-704E-4805-BF73-A25846EF55E4}" type="presOf" srcId="{052A2340-E5F1-4C61-88A5-6F52B9D66C44}" destId="{AB4EBDC0-6153-4944-9643-A6B00F55D369}" srcOrd="1" destOrd="0" presId="urn:microsoft.com/office/officeart/2005/8/layout/matrix1"/>
    <dgm:cxn modelId="{ABE6A5BD-0E88-46A4-B2DD-132D5EFF748F}" type="presOf" srcId="{DDFA3BB6-1C80-44C1-A609-757815A7C9AB}" destId="{DE9C0115-249C-4130-96D6-5EBA6EE8A743}" srcOrd="1" destOrd="0" presId="urn:microsoft.com/office/officeart/2005/8/layout/matrix1"/>
    <dgm:cxn modelId="{F5A56ADC-30A4-440C-A340-6A10081587CA}" srcId="{D1359EA2-820B-4D70-83BB-6654AC94E916}" destId="{A47F55B4-D24A-4AF0-BF5F-288721B9F449}" srcOrd="0" destOrd="0" parTransId="{4E08A202-2B26-48CA-A188-0D813F857B46}" sibTransId="{CB096ECC-1230-4A60-8036-1B13949ADD58}"/>
    <dgm:cxn modelId="{4C25A5E0-6CEA-4AFA-9B59-4FB711C9CC11}" type="presOf" srcId="{B2587192-F191-46E2-AC30-1684FFE1B4AC}" destId="{1AA83A2E-C055-47A8-8A1E-CFCC076428C9}" srcOrd="1" destOrd="0" presId="urn:microsoft.com/office/officeart/2005/8/layout/matrix1"/>
    <dgm:cxn modelId="{729888F6-71D3-42DA-8466-C4E79CC52726}" type="presOf" srcId="{A47F55B4-D24A-4AF0-BF5F-288721B9F449}" destId="{0FF64C03-B246-4F32-A4A0-2143512F5A50}" srcOrd="0" destOrd="0" presId="urn:microsoft.com/office/officeart/2005/8/layout/matrix1"/>
    <dgm:cxn modelId="{70DF1CFB-D3BC-4AEF-A33C-58CCC9A7B4D3}" srcId="{A47F55B4-D24A-4AF0-BF5F-288721B9F449}" destId="{052A2340-E5F1-4C61-88A5-6F52B9D66C44}" srcOrd="1" destOrd="0" parTransId="{B0E57C49-59AA-4279-8F61-B37A37F56E42}" sibTransId="{ECA2CE90-D27D-4D8E-96E2-C45F3600E770}"/>
    <dgm:cxn modelId="{960C6701-A4F2-443D-98CE-C4E4682614C7}" type="presParOf" srcId="{2D0D8EF4-EF03-44B0-ABB4-DAC25AF40E54}" destId="{81E61590-3487-44CA-B808-1A14C1BCAE94}" srcOrd="0" destOrd="0" presId="urn:microsoft.com/office/officeart/2005/8/layout/matrix1"/>
    <dgm:cxn modelId="{6DC97FF7-8D02-4558-BAF2-8A52FEF6278F}" type="presParOf" srcId="{81E61590-3487-44CA-B808-1A14C1BCAE94}" destId="{07ADCB29-6129-4C5A-A8F9-D35283C78858}" srcOrd="0" destOrd="0" presId="urn:microsoft.com/office/officeart/2005/8/layout/matrix1"/>
    <dgm:cxn modelId="{33FE1CC3-DD2E-49F1-8E77-81C8C89C8A83}" type="presParOf" srcId="{81E61590-3487-44CA-B808-1A14C1BCAE94}" destId="{430AD59F-D522-4A6E-834D-FB062F967D47}" srcOrd="1" destOrd="0" presId="urn:microsoft.com/office/officeart/2005/8/layout/matrix1"/>
    <dgm:cxn modelId="{68E40DC9-463E-4452-BC14-0A4D2E3C380D}" type="presParOf" srcId="{81E61590-3487-44CA-B808-1A14C1BCAE94}" destId="{032312AB-FCF7-433A-9177-51631E8C0C1A}" srcOrd="2" destOrd="0" presId="urn:microsoft.com/office/officeart/2005/8/layout/matrix1"/>
    <dgm:cxn modelId="{E4D42F01-B62F-4783-B5D8-5D5ABFF2BD98}" type="presParOf" srcId="{81E61590-3487-44CA-B808-1A14C1BCAE94}" destId="{AB4EBDC0-6153-4944-9643-A6B00F55D369}" srcOrd="3" destOrd="0" presId="urn:microsoft.com/office/officeart/2005/8/layout/matrix1"/>
    <dgm:cxn modelId="{D9D7979D-33E9-40EF-896F-16F7EF37B5AB}" type="presParOf" srcId="{81E61590-3487-44CA-B808-1A14C1BCAE94}" destId="{5B4E7A22-07F5-4B71-8ABC-C914E97D28D5}" srcOrd="4" destOrd="0" presId="urn:microsoft.com/office/officeart/2005/8/layout/matrix1"/>
    <dgm:cxn modelId="{A8D0C317-D303-47D5-AF10-B12CBADC68EF}" type="presParOf" srcId="{81E61590-3487-44CA-B808-1A14C1BCAE94}" destId="{1AA83A2E-C055-47A8-8A1E-CFCC076428C9}" srcOrd="5" destOrd="0" presId="urn:microsoft.com/office/officeart/2005/8/layout/matrix1"/>
    <dgm:cxn modelId="{583AFEF5-B7CD-48BE-8EED-86F293478496}" type="presParOf" srcId="{81E61590-3487-44CA-B808-1A14C1BCAE94}" destId="{45B87669-1A2A-49C8-9F94-259F6946F055}" srcOrd="6" destOrd="0" presId="urn:microsoft.com/office/officeart/2005/8/layout/matrix1"/>
    <dgm:cxn modelId="{7FA78ED1-0DAA-4EDC-9356-25C9E87CA927}" type="presParOf" srcId="{81E61590-3487-44CA-B808-1A14C1BCAE94}" destId="{DE9C0115-249C-4130-96D6-5EBA6EE8A743}" srcOrd="7" destOrd="0" presId="urn:microsoft.com/office/officeart/2005/8/layout/matrix1"/>
    <dgm:cxn modelId="{7F9AB46E-2BCA-4199-9168-7F69F3771E16}" type="presParOf" srcId="{2D0D8EF4-EF03-44B0-ABB4-DAC25AF40E54}" destId="{0FF64C03-B246-4F32-A4A0-2143512F5A50}"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AB181D-3C49-4660-B5F1-13DD5070C91E}"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E08B5872-4C7C-4BD7-8F73-55A44225D1E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Duty to seek views from victims</a:t>
          </a:r>
        </a:p>
      </dgm:t>
    </dgm:pt>
    <dgm:pt modelId="{0E4F1DF9-DA7E-415C-96F0-5DA1937734E4}" type="parTrans" cxnId="{1D62765F-7E32-462A-BCCC-07EF48AE2C79}">
      <dgm:prSet/>
      <dgm:spPr/>
      <dgm:t>
        <a:bodyPr/>
        <a:lstStyle/>
        <a:p>
          <a:endParaRPr lang="en-GB"/>
        </a:p>
      </dgm:t>
    </dgm:pt>
    <dgm:pt modelId="{C656A40C-9824-423D-A2EC-C14E52F8C350}" type="sibTrans" cxnId="{1D62765F-7E32-462A-BCCC-07EF48AE2C79}">
      <dgm:prSet/>
      <dgm:spPr/>
      <dgm:t>
        <a:bodyPr/>
        <a:lstStyle/>
        <a:p>
          <a:endParaRPr lang="en-GB"/>
        </a:p>
      </dgm:t>
    </dgm:pt>
    <dgm:pt modelId="{BF7A8DD6-A236-4950-92A1-9E6DAD8B0C7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Legal requirement</a:t>
          </a:r>
        </a:p>
      </dgm:t>
    </dgm:pt>
    <dgm:pt modelId="{B7972AFF-CB9B-4769-A2FF-752EF1436971}" type="parTrans" cxnId="{8638A075-EA9C-4456-8225-0F6707F8DBD0}">
      <dgm:prSet/>
      <dgm:spPr/>
      <dgm:t>
        <a:bodyPr/>
        <a:lstStyle/>
        <a:p>
          <a:endParaRPr lang="en-GB"/>
        </a:p>
      </dgm:t>
    </dgm:pt>
    <dgm:pt modelId="{74D52895-BFC5-4A89-8BDC-DDE7D247EAAA}" type="sibTrans" cxnId="{8638A075-EA9C-4456-8225-0F6707F8DBD0}">
      <dgm:prSet/>
      <dgm:spPr/>
      <dgm:t>
        <a:bodyPr/>
        <a:lstStyle/>
        <a:p>
          <a:endParaRPr lang="en-GB"/>
        </a:p>
      </dgm:t>
    </dgm:pt>
    <dgm:pt modelId="{0F7911D5-02BC-4DD1-A231-CA85C55F56F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If not practical prior to bail being authorised then ASAP</a:t>
          </a:r>
        </a:p>
      </dgm:t>
    </dgm:pt>
    <dgm:pt modelId="{FD3141E1-F508-4E99-8FF9-9E2839773963}" type="parTrans" cxnId="{A70C1E8A-171E-404B-BE6D-639AAE10DD18}">
      <dgm:prSet/>
      <dgm:spPr/>
      <dgm:t>
        <a:bodyPr/>
        <a:lstStyle/>
        <a:p>
          <a:endParaRPr lang="en-GB"/>
        </a:p>
      </dgm:t>
    </dgm:pt>
    <dgm:pt modelId="{02F8FF54-6E4A-416F-B010-F9751D8B8B0E}" type="sibTrans" cxnId="{A70C1E8A-171E-404B-BE6D-639AAE10DD18}">
      <dgm:prSet/>
      <dgm:spPr/>
      <dgm:t>
        <a:bodyPr/>
        <a:lstStyle/>
        <a:p>
          <a:endParaRPr lang="en-GB"/>
        </a:p>
      </dgm:t>
    </dgm:pt>
    <dgm:pt modelId="{482A3CFE-E4A1-4FD3-95E0-7EDCCA7BC2C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Police led process</a:t>
          </a:r>
        </a:p>
      </dgm:t>
    </dgm:pt>
    <dgm:pt modelId="{0B5E4299-9F2B-44B3-95F5-B62FADBF5B92}" type="parTrans" cxnId="{F64915E9-2522-479D-ACD4-AE467CD90537}">
      <dgm:prSet/>
      <dgm:spPr/>
      <dgm:t>
        <a:bodyPr/>
        <a:lstStyle/>
        <a:p>
          <a:endParaRPr lang="en-GB"/>
        </a:p>
      </dgm:t>
    </dgm:pt>
    <dgm:pt modelId="{FAA93227-FB98-4698-ABAA-D8EF1FD02808}" type="sibTrans" cxnId="{F64915E9-2522-479D-ACD4-AE467CD90537}">
      <dgm:prSet/>
      <dgm:spPr/>
      <dgm:t>
        <a:bodyPr/>
        <a:lstStyle/>
        <a:p>
          <a:endParaRPr lang="en-GB"/>
        </a:p>
      </dgm:t>
    </dgm:pt>
    <dgm:pt modelId="{809F6C76-5AE6-4CD3-A3C3-2AE341CE4B07}" type="pres">
      <dgm:prSet presAssocID="{7FAB181D-3C49-4660-B5F1-13DD5070C91E}" presName="CompostProcess" presStyleCnt="0">
        <dgm:presLayoutVars>
          <dgm:dir/>
          <dgm:resizeHandles val="exact"/>
        </dgm:presLayoutVars>
      </dgm:prSet>
      <dgm:spPr/>
    </dgm:pt>
    <dgm:pt modelId="{329901D7-269F-43B2-A9D2-604D348FD6A3}" type="pres">
      <dgm:prSet presAssocID="{7FAB181D-3C49-4660-B5F1-13DD5070C91E}" presName="arrow" presStyleLbl="bgShp" presStyleIdx="0" presStyleCnt="1"/>
      <dgm:spPr>
        <a:solidFill>
          <a:schemeClr val="accent2"/>
        </a:solidFill>
        <a:ln>
          <a:solidFill>
            <a:schemeClr val="tx1"/>
          </a:solidFill>
        </a:ln>
      </dgm:spPr>
    </dgm:pt>
    <dgm:pt modelId="{AA23A768-28F4-4C56-91F4-3BBF7906D7C0}" type="pres">
      <dgm:prSet presAssocID="{7FAB181D-3C49-4660-B5F1-13DD5070C91E}" presName="linearProcess" presStyleCnt="0"/>
      <dgm:spPr/>
    </dgm:pt>
    <dgm:pt modelId="{45A39AA4-6AA2-4DB5-9E28-82B06118C93D}" type="pres">
      <dgm:prSet presAssocID="{E08B5872-4C7C-4BD7-8F73-55A44225D1ED}" presName="textNode" presStyleLbl="node1" presStyleIdx="0" presStyleCnt="4">
        <dgm:presLayoutVars>
          <dgm:bulletEnabled val="1"/>
        </dgm:presLayoutVars>
      </dgm:prSet>
      <dgm:spPr/>
    </dgm:pt>
    <dgm:pt modelId="{CAE57D9E-321B-4E13-BFEB-A08A93AF4205}" type="pres">
      <dgm:prSet presAssocID="{C656A40C-9824-423D-A2EC-C14E52F8C350}" presName="sibTrans" presStyleCnt="0"/>
      <dgm:spPr/>
    </dgm:pt>
    <dgm:pt modelId="{F44338B5-217A-4ED8-96DA-3C9B553EA3E6}" type="pres">
      <dgm:prSet presAssocID="{BF7A8DD6-A236-4950-92A1-9E6DAD8B0C71}" presName="textNode" presStyleLbl="node1" presStyleIdx="1" presStyleCnt="4">
        <dgm:presLayoutVars>
          <dgm:bulletEnabled val="1"/>
        </dgm:presLayoutVars>
      </dgm:prSet>
      <dgm:spPr/>
    </dgm:pt>
    <dgm:pt modelId="{A7D33088-A56F-40F8-B77A-AA8760886281}" type="pres">
      <dgm:prSet presAssocID="{74D52895-BFC5-4A89-8BDC-DDE7D247EAAA}" presName="sibTrans" presStyleCnt="0"/>
      <dgm:spPr/>
    </dgm:pt>
    <dgm:pt modelId="{44AC6EA4-408B-4FF1-A5B0-2D89CEE11FDB}" type="pres">
      <dgm:prSet presAssocID="{0F7911D5-02BC-4DD1-A231-CA85C55F56F7}" presName="textNode" presStyleLbl="node1" presStyleIdx="2" presStyleCnt="4">
        <dgm:presLayoutVars>
          <dgm:bulletEnabled val="1"/>
        </dgm:presLayoutVars>
      </dgm:prSet>
      <dgm:spPr/>
    </dgm:pt>
    <dgm:pt modelId="{E0D49BB8-1D2F-4555-9DC3-80F615A5F865}" type="pres">
      <dgm:prSet presAssocID="{02F8FF54-6E4A-416F-B010-F9751D8B8B0E}" presName="sibTrans" presStyleCnt="0"/>
      <dgm:spPr/>
    </dgm:pt>
    <dgm:pt modelId="{B8D61557-41CA-4565-90FA-673B8EDD29AD}" type="pres">
      <dgm:prSet presAssocID="{482A3CFE-E4A1-4FD3-95E0-7EDCCA7BC2C7}" presName="textNode" presStyleLbl="node1" presStyleIdx="3" presStyleCnt="4">
        <dgm:presLayoutVars>
          <dgm:bulletEnabled val="1"/>
        </dgm:presLayoutVars>
      </dgm:prSet>
      <dgm:spPr/>
    </dgm:pt>
  </dgm:ptLst>
  <dgm:cxnLst>
    <dgm:cxn modelId="{799FE62C-5C02-420C-BD95-D4A3790FAC43}" type="presOf" srcId="{482A3CFE-E4A1-4FD3-95E0-7EDCCA7BC2C7}" destId="{B8D61557-41CA-4565-90FA-673B8EDD29AD}" srcOrd="0" destOrd="0" presId="urn:microsoft.com/office/officeart/2005/8/layout/hProcess9"/>
    <dgm:cxn modelId="{3903165C-A19C-4A4A-BCCB-B1CC74785DD5}" type="presOf" srcId="{7FAB181D-3C49-4660-B5F1-13DD5070C91E}" destId="{809F6C76-5AE6-4CD3-A3C3-2AE341CE4B07}" srcOrd="0" destOrd="0" presId="urn:microsoft.com/office/officeart/2005/8/layout/hProcess9"/>
    <dgm:cxn modelId="{1D62765F-7E32-462A-BCCC-07EF48AE2C79}" srcId="{7FAB181D-3C49-4660-B5F1-13DD5070C91E}" destId="{E08B5872-4C7C-4BD7-8F73-55A44225D1ED}" srcOrd="0" destOrd="0" parTransId="{0E4F1DF9-DA7E-415C-96F0-5DA1937734E4}" sibTransId="{C656A40C-9824-423D-A2EC-C14E52F8C350}"/>
    <dgm:cxn modelId="{8638A075-EA9C-4456-8225-0F6707F8DBD0}" srcId="{7FAB181D-3C49-4660-B5F1-13DD5070C91E}" destId="{BF7A8DD6-A236-4950-92A1-9E6DAD8B0C71}" srcOrd="1" destOrd="0" parTransId="{B7972AFF-CB9B-4769-A2FF-752EF1436971}" sibTransId="{74D52895-BFC5-4A89-8BDC-DDE7D247EAAA}"/>
    <dgm:cxn modelId="{B347CA7B-214E-4B80-B64C-0006FA163B72}" type="presOf" srcId="{0F7911D5-02BC-4DD1-A231-CA85C55F56F7}" destId="{44AC6EA4-408B-4FF1-A5B0-2D89CEE11FDB}" srcOrd="0" destOrd="0" presId="urn:microsoft.com/office/officeart/2005/8/layout/hProcess9"/>
    <dgm:cxn modelId="{BDC5B687-85CC-4010-86D9-1110A35B619C}" type="presOf" srcId="{E08B5872-4C7C-4BD7-8F73-55A44225D1ED}" destId="{45A39AA4-6AA2-4DB5-9E28-82B06118C93D}" srcOrd="0" destOrd="0" presId="urn:microsoft.com/office/officeart/2005/8/layout/hProcess9"/>
    <dgm:cxn modelId="{A70C1E8A-171E-404B-BE6D-639AAE10DD18}" srcId="{7FAB181D-3C49-4660-B5F1-13DD5070C91E}" destId="{0F7911D5-02BC-4DD1-A231-CA85C55F56F7}" srcOrd="2" destOrd="0" parTransId="{FD3141E1-F508-4E99-8FF9-9E2839773963}" sibTransId="{02F8FF54-6E4A-416F-B010-F9751D8B8B0E}"/>
    <dgm:cxn modelId="{F64915E9-2522-479D-ACD4-AE467CD90537}" srcId="{7FAB181D-3C49-4660-B5F1-13DD5070C91E}" destId="{482A3CFE-E4A1-4FD3-95E0-7EDCCA7BC2C7}" srcOrd="3" destOrd="0" parTransId="{0B5E4299-9F2B-44B3-95F5-B62FADBF5B92}" sibTransId="{FAA93227-FB98-4698-ABAA-D8EF1FD02808}"/>
    <dgm:cxn modelId="{0D5A79F3-C583-4F58-A8C3-DD594056B3A8}" type="presOf" srcId="{BF7A8DD6-A236-4950-92A1-9E6DAD8B0C71}" destId="{F44338B5-217A-4ED8-96DA-3C9B553EA3E6}" srcOrd="0" destOrd="0" presId="urn:microsoft.com/office/officeart/2005/8/layout/hProcess9"/>
    <dgm:cxn modelId="{1010F7D5-0735-4237-997A-1EDDBB875564}" type="presParOf" srcId="{809F6C76-5AE6-4CD3-A3C3-2AE341CE4B07}" destId="{329901D7-269F-43B2-A9D2-604D348FD6A3}" srcOrd="0" destOrd="0" presId="urn:microsoft.com/office/officeart/2005/8/layout/hProcess9"/>
    <dgm:cxn modelId="{4437B217-DDFD-483E-9273-97D6E8620EF2}" type="presParOf" srcId="{809F6C76-5AE6-4CD3-A3C3-2AE341CE4B07}" destId="{AA23A768-28F4-4C56-91F4-3BBF7906D7C0}" srcOrd="1" destOrd="0" presId="urn:microsoft.com/office/officeart/2005/8/layout/hProcess9"/>
    <dgm:cxn modelId="{265A5DA8-29BE-45FC-8CA7-4E0F90BFD9E8}" type="presParOf" srcId="{AA23A768-28F4-4C56-91F4-3BBF7906D7C0}" destId="{45A39AA4-6AA2-4DB5-9E28-82B06118C93D}" srcOrd="0" destOrd="0" presId="urn:microsoft.com/office/officeart/2005/8/layout/hProcess9"/>
    <dgm:cxn modelId="{B85DFB2C-0796-49B7-AE27-E54497E3046E}" type="presParOf" srcId="{AA23A768-28F4-4C56-91F4-3BBF7906D7C0}" destId="{CAE57D9E-321B-4E13-BFEB-A08A93AF4205}" srcOrd="1" destOrd="0" presId="urn:microsoft.com/office/officeart/2005/8/layout/hProcess9"/>
    <dgm:cxn modelId="{1613716A-F51A-4311-B0E1-A21CC442182C}" type="presParOf" srcId="{AA23A768-28F4-4C56-91F4-3BBF7906D7C0}" destId="{F44338B5-217A-4ED8-96DA-3C9B553EA3E6}" srcOrd="2" destOrd="0" presId="urn:microsoft.com/office/officeart/2005/8/layout/hProcess9"/>
    <dgm:cxn modelId="{112C63FE-4851-44F4-B7C3-3AC27436ACB8}" type="presParOf" srcId="{AA23A768-28F4-4C56-91F4-3BBF7906D7C0}" destId="{A7D33088-A56F-40F8-B77A-AA8760886281}" srcOrd="3" destOrd="0" presId="urn:microsoft.com/office/officeart/2005/8/layout/hProcess9"/>
    <dgm:cxn modelId="{EA76FFF6-7296-47DA-B140-B64E8EB18445}" type="presParOf" srcId="{AA23A768-28F4-4C56-91F4-3BBF7906D7C0}" destId="{44AC6EA4-408B-4FF1-A5B0-2D89CEE11FDB}" srcOrd="4" destOrd="0" presId="urn:microsoft.com/office/officeart/2005/8/layout/hProcess9"/>
    <dgm:cxn modelId="{AA1C4155-B06A-4FAF-A1CD-BDE55E23CBFB}" type="presParOf" srcId="{AA23A768-28F4-4C56-91F4-3BBF7906D7C0}" destId="{E0D49BB8-1D2F-4555-9DC3-80F615A5F865}" srcOrd="5" destOrd="0" presId="urn:microsoft.com/office/officeart/2005/8/layout/hProcess9"/>
    <dgm:cxn modelId="{C1C92444-90C8-4408-9C8C-C87E313DB9A8}" type="presParOf" srcId="{AA23A768-28F4-4C56-91F4-3BBF7906D7C0}" destId="{B8D61557-41CA-4565-90FA-673B8EDD29AD}"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FC1949-0280-4281-9D2C-2A027E3B24B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05CAB0C-F274-4CD5-BDFC-CF7E865A6B8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3 hour pause on the detention clock has been introduced so that arrests for breach of PCB do not have a negative effect on the overall custody clock for the original offence</a:t>
          </a:r>
        </a:p>
      </dgm:t>
    </dgm:pt>
    <dgm:pt modelId="{C83E43BD-030F-4872-90F5-AF3CA0CE600E}" type="parTrans" cxnId="{CA897AC9-1756-40D7-B823-4FC0CE8CF3EB}">
      <dgm:prSet/>
      <dgm:spPr/>
      <dgm:t>
        <a:bodyPr/>
        <a:lstStyle/>
        <a:p>
          <a:endParaRPr lang="en-GB"/>
        </a:p>
      </dgm:t>
    </dgm:pt>
    <dgm:pt modelId="{90E69C5C-F601-4653-B8E8-03302689D280}" type="sibTrans" cxnId="{CA897AC9-1756-40D7-B823-4FC0CE8CF3EB}">
      <dgm:prSet/>
      <dgm:spPr/>
      <dgm:t>
        <a:bodyPr/>
        <a:lstStyle/>
        <a:p>
          <a:endParaRPr lang="en-GB"/>
        </a:p>
      </dgm:t>
    </dgm:pt>
    <dgm:pt modelId="{D7658D20-D471-4124-B512-BEFFA3A45C9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Expectation is that suspects are arrested for the breach of PCB to manage risks posed by the breach. If there are new substantive offences, it is imperative they are arrested for the new offence firstly</a:t>
          </a:r>
        </a:p>
      </dgm:t>
    </dgm:pt>
    <dgm:pt modelId="{8DF6BE4D-5094-416B-9D1D-B464A4F0518D}" type="parTrans" cxnId="{DD28FE32-1916-4C78-B99B-C0ED66A3F497}">
      <dgm:prSet/>
      <dgm:spPr/>
      <dgm:t>
        <a:bodyPr/>
        <a:lstStyle/>
        <a:p>
          <a:endParaRPr lang="en-GB"/>
        </a:p>
      </dgm:t>
    </dgm:pt>
    <dgm:pt modelId="{4A58FEC8-FA84-4CC3-BC7E-CB7C562E2FFB}" type="sibTrans" cxnId="{DD28FE32-1916-4C78-B99B-C0ED66A3F497}">
      <dgm:prSet/>
      <dgm:spPr/>
      <dgm:t>
        <a:bodyPr/>
        <a:lstStyle/>
        <a:p>
          <a:endParaRPr lang="en-GB"/>
        </a:p>
      </dgm:t>
    </dgm:pt>
    <dgm:pt modelId="{FBF3DD4C-2FFD-4790-984C-E124EA00301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PCB should be considered alongside other protective orders to ensure a web of protection around the victim. Risk Assessment should be revisited throughout the investigative process</a:t>
          </a:r>
        </a:p>
      </dgm:t>
    </dgm:pt>
    <dgm:pt modelId="{0EF9F1E0-2429-4A79-BDC2-67121637A055}" type="parTrans" cxnId="{53403774-AF25-4FB4-9D80-23D7C072A55C}">
      <dgm:prSet/>
      <dgm:spPr/>
      <dgm:t>
        <a:bodyPr/>
        <a:lstStyle/>
        <a:p>
          <a:endParaRPr lang="en-GB"/>
        </a:p>
      </dgm:t>
    </dgm:pt>
    <dgm:pt modelId="{F67DBA17-8162-456B-8FF7-2F37EBC2BD42}" type="sibTrans" cxnId="{53403774-AF25-4FB4-9D80-23D7C072A55C}">
      <dgm:prSet/>
      <dgm:spPr/>
      <dgm:t>
        <a:bodyPr/>
        <a:lstStyle/>
        <a:p>
          <a:endParaRPr lang="en-GB"/>
        </a:p>
      </dgm:t>
    </dgm:pt>
    <dgm:pt modelId="{C1D3EC80-73EF-47AB-9426-BE8E19296F54}" type="pres">
      <dgm:prSet presAssocID="{D9FC1949-0280-4281-9D2C-2A027E3B24B2}" presName="diagram" presStyleCnt="0">
        <dgm:presLayoutVars>
          <dgm:dir/>
          <dgm:resizeHandles val="exact"/>
        </dgm:presLayoutVars>
      </dgm:prSet>
      <dgm:spPr/>
    </dgm:pt>
    <dgm:pt modelId="{BF8CADDC-CBFF-4CA3-82B7-3314957B87D7}" type="pres">
      <dgm:prSet presAssocID="{705CAB0C-F274-4CD5-BDFC-CF7E865A6B87}" presName="node" presStyleLbl="node1" presStyleIdx="0" presStyleCnt="3" custScaleX="115523">
        <dgm:presLayoutVars>
          <dgm:bulletEnabled val="1"/>
        </dgm:presLayoutVars>
      </dgm:prSet>
      <dgm:spPr/>
    </dgm:pt>
    <dgm:pt modelId="{5F4A6626-18E9-415B-B374-324A919C22FC}" type="pres">
      <dgm:prSet presAssocID="{90E69C5C-F601-4653-B8E8-03302689D280}" presName="sibTrans" presStyleCnt="0"/>
      <dgm:spPr/>
    </dgm:pt>
    <dgm:pt modelId="{529A5BE2-63C5-4B7B-8F8C-8CF444B50673}" type="pres">
      <dgm:prSet presAssocID="{D7658D20-D471-4124-B512-BEFFA3A45C9F}" presName="node" presStyleLbl="node1" presStyleIdx="1" presStyleCnt="3" custScaleX="113706">
        <dgm:presLayoutVars>
          <dgm:bulletEnabled val="1"/>
        </dgm:presLayoutVars>
      </dgm:prSet>
      <dgm:spPr/>
    </dgm:pt>
    <dgm:pt modelId="{02A4B5B1-F6CC-4F34-B587-853E38A3025A}" type="pres">
      <dgm:prSet presAssocID="{4A58FEC8-FA84-4CC3-BC7E-CB7C562E2FFB}" presName="sibTrans" presStyleCnt="0"/>
      <dgm:spPr/>
    </dgm:pt>
    <dgm:pt modelId="{8BCB082E-D0BB-412E-933B-AB23B7F8EBD6}" type="pres">
      <dgm:prSet presAssocID="{FBF3DD4C-2FFD-4790-984C-E124EA003017}" presName="node" presStyleLbl="node1" presStyleIdx="2" presStyleCnt="3" custScaleX="167491">
        <dgm:presLayoutVars>
          <dgm:bulletEnabled val="1"/>
        </dgm:presLayoutVars>
      </dgm:prSet>
      <dgm:spPr/>
    </dgm:pt>
  </dgm:ptLst>
  <dgm:cxnLst>
    <dgm:cxn modelId="{DD28FE32-1916-4C78-B99B-C0ED66A3F497}" srcId="{D9FC1949-0280-4281-9D2C-2A027E3B24B2}" destId="{D7658D20-D471-4124-B512-BEFFA3A45C9F}" srcOrd="1" destOrd="0" parTransId="{8DF6BE4D-5094-416B-9D1D-B464A4F0518D}" sibTransId="{4A58FEC8-FA84-4CC3-BC7E-CB7C562E2FFB}"/>
    <dgm:cxn modelId="{AC448543-FB76-49F7-B0E1-4B0E03670A6A}" type="presOf" srcId="{D7658D20-D471-4124-B512-BEFFA3A45C9F}" destId="{529A5BE2-63C5-4B7B-8F8C-8CF444B50673}" srcOrd="0" destOrd="0" presId="urn:microsoft.com/office/officeart/2005/8/layout/default"/>
    <dgm:cxn modelId="{53403774-AF25-4FB4-9D80-23D7C072A55C}" srcId="{D9FC1949-0280-4281-9D2C-2A027E3B24B2}" destId="{FBF3DD4C-2FFD-4790-984C-E124EA003017}" srcOrd="2" destOrd="0" parTransId="{0EF9F1E0-2429-4A79-BDC2-67121637A055}" sibTransId="{F67DBA17-8162-456B-8FF7-2F37EBC2BD42}"/>
    <dgm:cxn modelId="{59FA6481-0DDB-413D-A2E4-3D91071B9681}" type="presOf" srcId="{FBF3DD4C-2FFD-4790-984C-E124EA003017}" destId="{8BCB082E-D0BB-412E-933B-AB23B7F8EBD6}" srcOrd="0" destOrd="0" presId="urn:microsoft.com/office/officeart/2005/8/layout/default"/>
    <dgm:cxn modelId="{4EAA5D98-C3F9-4754-9713-F46EDF9FDD42}" type="presOf" srcId="{D9FC1949-0280-4281-9D2C-2A027E3B24B2}" destId="{C1D3EC80-73EF-47AB-9426-BE8E19296F54}" srcOrd="0" destOrd="0" presId="urn:microsoft.com/office/officeart/2005/8/layout/default"/>
    <dgm:cxn modelId="{CA897AC9-1756-40D7-B823-4FC0CE8CF3EB}" srcId="{D9FC1949-0280-4281-9D2C-2A027E3B24B2}" destId="{705CAB0C-F274-4CD5-BDFC-CF7E865A6B87}" srcOrd="0" destOrd="0" parTransId="{C83E43BD-030F-4872-90F5-AF3CA0CE600E}" sibTransId="{90E69C5C-F601-4653-B8E8-03302689D280}"/>
    <dgm:cxn modelId="{3950D9CC-1A93-49E6-9412-61B8DB65EA8D}" type="presOf" srcId="{705CAB0C-F274-4CD5-BDFC-CF7E865A6B87}" destId="{BF8CADDC-CBFF-4CA3-82B7-3314957B87D7}" srcOrd="0" destOrd="0" presId="urn:microsoft.com/office/officeart/2005/8/layout/default"/>
    <dgm:cxn modelId="{8D3A57F1-8D37-4394-A1B9-6BD5C5F47F80}" type="presParOf" srcId="{C1D3EC80-73EF-47AB-9426-BE8E19296F54}" destId="{BF8CADDC-CBFF-4CA3-82B7-3314957B87D7}" srcOrd="0" destOrd="0" presId="urn:microsoft.com/office/officeart/2005/8/layout/default"/>
    <dgm:cxn modelId="{A057E10C-7303-494E-BC99-06C4ACF10017}" type="presParOf" srcId="{C1D3EC80-73EF-47AB-9426-BE8E19296F54}" destId="{5F4A6626-18E9-415B-B374-324A919C22FC}" srcOrd="1" destOrd="0" presId="urn:microsoft.com/office/officeart/2005/8/layout/default"/>
    <dgm:cxn modelId="{5BBAE6FA-8FD3-4A56-93D6-098F1312F682}" type="presParOf" srcId="{C1D3EC80-73EF-47AB-9426-BE8E19296F54}" destId="{529A5BE2-63C5-4B7B-8F8C-8CF444B50673}" srcOrd="2" destOrd="0" presId="urn:microsoft.com/office/officeart/2005/8/layout/default"/>
    <dgm:cxn modelId="{EE98EC5C-F366-43FE-B9AC-55DF75245AEC}" type="presParOf" srcId="{C1D3EC80-73EF-47AB-9426-BE8E19296F54}" destId="{02A4B5B1-F6CC-4F34-B587-853E38A3025A}" srcOrd="3" destOrd="0" presId="urn:microsoft.com/office/officeart/2005/8/layout/default"/>
    <dgm:cxn modelId="{6182062D-A6B6-4A6D-A504-810277FA000D}" type="presParOf" srcId="{C1D3EC80-73EF-47AB-9426-BE8E19296F54}" destId="{8BCB082E-D0BB-412E-933B-AB23B7F8EBD6}"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40E577-2FDD-4B29-8A23-0CAAE082FF9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3308870-BA3A-4490-863F-A04AEF87E9D0}">
      <dgm:prSet phldrT="[Text]" custT="1"/>
      <dgm:spPr>
        <a:solidFill>
          <a:schemeClr val="accent2">
            <a:lumMod val="20000"/>
            <a:lumOff val="80000"/>
          </a:schemeClr>
        </a:solidFill>
        <a:ln>
          <a:solidFill>
            <a:schemeClr val="tx1"/>
          </a:solidFill>
        </a:ln>
      </dgm:spPr>
      <dgm:t>
        <a:bodyPr/>
        <a:lstStyle/>
        <a:p>
          <a:r>
            <a:rPr lang="en-GB" sz="2300" dirty="0">
              <a:solidFill>
                <a:schemeClr val="tx1"/>
              </a:solidFill>
            </a:rPr>
            <a:t>The Act encourages the police to use PCB in every case where it is necessary &amp; proportionate by removing the presumption against PCB. However Officers &amp; Custody Sgts must take into consideration when deciding whether to release on conditional bail is it proportionate &amp; necessary or can safeguarding measures adequately manage the risk</a:t>
          </a:r>
        </a:p>
      </dgm:t>
    </dgm:pt>
    <dgm:pt modelId="{5D128986-4147-4ED5-973A-BEE5FC20ED54}" type="parTrans" cxnId="{AA775723-9FB6-460D-9310-2290593B7715}">
      <dgm:prSet/>
      <dgm:spPr/>
      <dgm:t>
        <a:bodyPr/>
        <a:lstStyle/>
        <a:p>
          <a:endParaRPr lang="en-GB"/>
        </a:p>
      </dgm:t>
    </dgm:pt>
    <dgm:pt modelId="{F0B03FD8-5593-4F4B-8D78-DFB190C11F94}" type="sibTrans" cxnId="{AA775723-9FB6-460D-9310-2290593B7715}">
      <dgm:prSet/>
      <dgm:spPr/>
      <dgm:t>
        <a:bodyPr/>
        <a:lstStyle/>
        <a:p>
          <a:endParaRPr lang="en-GB"/>
        </a:p>
      </dgm:t>
    </dgm:pt>
    <dgm:pt modelId="{9EDC197E-FE56-454D-91D9-DC5A7762889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Released under Investigation (RUI) will continue to exist &amp; where applicable can be used in investigations. This must not be forgotten</a:t>
          </a:r>
        </a:p>
      </dgm:t>
    </dgm:pt>
    <dgm:pt modelId="{8ACDAAB2-B127-49BC-994D-321631FF7CAC}" type="parTrans" cxnId="{F8657E4A-1CBB-4BA2-8D54-20169B778405}">
      <dgm:prSet/>
      <dgm:spPr/>
      <dgm:t>
        <a:bodyPr/>
        <a:lstStyle/>
        <a:p>
          <a:endParaRPr lang="en-GB"/>
        </a:p>
      </dgm:t>
    </dgm:pt>
    <dgm:pt modelId="{56CB3550-BE03-4FE4-A478-35A87DDB2333}" type="sibTrans" cxnId="{F8657E4A-1CBB-4BA2-8D54-20169B778405}">
      <dgm:prSet/>
      <dgm:spPr/>
      <dgm:t>
        <a:bodyPr/>
        <a:lstStyle/>
        <a:p>
          <a:endParaRPr lang="en-GB"/>
        </a:p>
      </dgm:t>
    </dgm:pt>
    <dgm:pt modelId="{C6FCE920-E3AE-43AC-9F70-9C87C8149D2F}" type="pres">
      <dgm:prSet presAssocID="{CD40E577-2FDD-4B29-8A23-0CAAE082FF95}" presName="diagram" presStyleCnt="0">
        <dgm:presLayoutVars>
          <dgm:dir/>
          <dgm:resizeHandles val="exact"/>
        </dgm:presLayoutVars>
      </dgm:prSet>
      <dgm:spPr/>
    </dgm:pt>
    <dgm:pt modelId="{5425E2DF-E440-4DBB-80AB-608DDC15AA46}" type="pres">
      <dgm:prSet presAssocID="{43308870-BA3A-4490-863F-A04AEF87E9D0}" presName="node" presStyleLbl="node1" presStyleIdx="0" presStyleCnt="2" custScaleX="117363" custScaleY="76647" custLinFactNeighborX="-11593" custLinFactNeighborY="-1099">
        <dgm:presLayoutVars>
          <dgm:bulletEnabled val="1"/>
        </dgm:presLayoutVars>
      </dgm:prSet>
      <dgm:spPr/>
    </dgm:pt>
    <dgm:pt modelId="{24789100-780D-466A-9917-D1E08AE214C2}" type="pres">
      <dgm:prSet presAssocID="{F0B03FD8-5593-4F4B-8D78-DFB190C11F94}" presName="sibTrans" presStyleCnt="0"/>
      <dgm:spPr/>
    </dgm:pt>
    <dgm:pt modelId="{0DCC34A5-5A41-4D52-AC36-26AB92BEE2CC}" type="pres">
      <dgm:prSet presAssocID="{9EDC197E-FE56-454D-91D9-DC5A77628890}" presName="node" presStyleLbl="node1" presStyleIdx="1" presStyleCnt="2" custScaleX="101141" custScaleY="63110" custLinFactNeighborX="-10146" custLinFactNeighborY="-11509">
        <dgm:presLayoutVars>
          <dgm:bulletEnabled val="1"/>
        </dgm:presLayoutVars>
      </dgm:prSet>
      <dgm:spPr/>
    </dgm:pt>
  </dgm:ptLst>
  <dgm:cxnLst>
    <dgm:cxn modelId="{0F07EF1D-CED9-4383-8387-B03F2DD45684}" type="presOf" srcId="{9EDC197E-FE56-454D-91D9-DC5A77628890}" destId="{0DCC34A5-5A41-4D52-AC36-26AB92BEE2CC}" srcOrd="0" destOrd="0" presId="urn:microsoft.com/office/officeart/2005/8/layout/default"/>
    <dgm:cxn modelId="{99CAB81F-E0B8-4FF8-B15C-CA1DB2BECCAF}" type="presOf" srcId="{43308870-BA3A-4490-863F-A04AEF87E9D0}" destId="{5425E2DF-E440-4DBB-80AB-608DDC15AA46}" srcOrd="0" destOrd="0" presId="urn:microsoft.com/office/officeart/2005/8/layout/default"/>
    <dgm:cxn modelId="{AA775723-9FB6-460D-9310-2290593B7715}" srcId="{CD40E577-2FDD-4B29-8A23-0CAAE082FF95}" destId="{43308870-BA3A-4490-863F-A04AEF87E9D0}" srcOrd="0" destOrd="0" parTransId="{5D128986-4147-4ED5-973A-BEE5FC20ED54}" sibTransId="{F0B03FD8-5593-4F4B-8D78-DFB190C11F94}"/>
    <dgm:cxn modelId="{F642765F-A78C-4EA6-8B1C-CA7E1680E30C}" type="presOf" srcId="{CD40E577-2FDD-4B29-8A23-0CAAE082FF95}" destId="{C6FCE920-E3AE-43AC-9F70-9C87C8149D2F}" srcOrd="0" destOrd="0" presId="urn:microsoft.com/office/officeart/2005/8/layout/default"/>
    <dgm:cxn modelId="{F8657E4A-1CBB-4BA2-8D54-20169B778405}" srcId="{CD40E577-2FDD-4B29-8A23-0CAAE082FF95}" destId="{9EDC197E-FE56-454D-91D9-DC5A77628890}" srcOrd="1" destOrd="0" parTransId="{8ACDAAB2-B127-49BC-994D-321631FF7CAC}" sibTransId="{56CB3550-BE03-4FE4-A478-35A87DDB2333}"/>
    <dgm:cxn modelId="{7CA40613-C022-4568-93C4-D416877E71D9}" type="presParOf" srcId="{C6FCE920-E3AE-43AC-9F70-9C87C8149D2F}" destId="{5425E2DF-E440-4DBB-80AB-608DDC15AA46}" srcOrd="0" destOrd="0" presId="urn:microsoft.com/office/officeart/2005/8/layout/default"/>
    <dgm:cxn modelId="{8DC21875-1EEE-4976-837D-87E7D1A6B2FF}" type="presParOf" srcId="{C6FCE920-E3AE-43AC-9F70-9C87C8149D2F}" destId="{24789100-780D-466A-9917-D1E08AE214C2}" srcOrd="1" destOrd="0" presId="urn:microsoft.com/office/officeart/2005/8/layout/default"/>
    <dgm:cxn modelId="{15ED51B3-8239-433A-BFFF-D35DD5AF5216}" type="presParOf" srcId="{C6FCE920-E3AE-43AC-9F70-9C87C8149D2F}" destId="{0DCC34A5-5A41-4D52-AC36-26AB92BEE2CC}"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B4FD313-CF9D-4A28-A658-D9434A06732A}" type="doc">
      <dgm:prSet loTypeId="urn:microsoft.com/office/officeart/2005/8/layout/process1" loCatId="process" qsTypeId="urn:microsoft.com/office/officeart/2005/8/quickstyle/simple1" qsCatId="simple" csTypeId="urn:microsoft.com/office/officeart/2005/8/colors/accent1_2" csCatId="accent1" phldr="1"/>
      <dgm:spPr/>
    </dgm:pt>
    <dgm:pt modelId="{4E7CE826-0D12-4693-98C0-67D3B3F09BC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Police Decision</a:t>
          </a:r>
        </a:p>
      </dgm:t>
    </dgm:pt>
    <dgm:pt modelId="{7CDD2165-4AA3-4855-B4A2-6479EC68E5D5}" type="parTrans" cxnId="{9258359E-2392-4236-A2F7-75A4782466CE}">
      <dgm:prSet/>
      <dgm:spPr/>
      <dgm:t>
        <a:bodyPr/>
        <a:lstStyle/>
        <a:p>
          <a:endParaRPr lang="en-GB"/>
        </a:p>
      </dgm:t>
    </dgm:pt>
    <dgm:pt modelId="{A44D20C8-8B87-4BB3-A7DA-C2335D8B5A12}" type="sibTrans" cxnId="{9258359E-2392-4236-A2F7-75A4782466CE}">
      <dgm:prSet/>
      <dgm:spPr>
        <a:solidFill>
          <a:schemeClr val="accent2">
            <a:lumMod val="75000"/>
          </a:schemeClr>
        </a:solidFill>
        <a:ln>
          <a:solidFill>
            <a:schemeClr val="tx1"/>
          </a:solidFill>
        </a:ln>
      </dgm:spPr>
      <dgm:t>
        <a:bodyPr/>
        <a:lstStyle/>
        <a:p>
          <a:endParaRPr lang="en-GB"/>
        </a:p>
      </dgm:t>
    </dgm:pt>
    <dgm:pt modelId="{F4E29D85-93BE-4B25-B335-4FDC2C8119F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CPS decision to prosecute</a:t>
          </a:r>
        </a:p>
      </dgm:t>
    </dgm:pt>
    <dgm:pt modelId="{05A3B957-203A-4FFF-AFE3-13F0D833CCE2}" type="parTrans" cxnId="{94860922-6942-4A22-9F3E-F9D37733DEE6}">
      <dgm:prSet/>
      <dgm:spPr/>
      <dgm:t>
        <a:bodyPr/>
        <a:lstStyle/>
        <a:p>
          <a:endParaRPr lang="en-GB"/>
        </a:p>
      </dgm:t>
    </dgm:pt>
    <dgm:pt modelId="{FC15A9A5-2014-4941-9BC6-ABA999F406FD}" type="sibTrans" cxnId="{94860922-6942-4A22-9F3E-F9D37733DEE6}">
      <dgm:prSet/>
      <dgm:spPr>
        <a:solidFill>
          <a:schemeClr val="accent2">
            <a:lumMod val="75000"/>
          </a:schemeClr>
        </a:solidFill>
        <a:ln>
          <a:solidFill>
            <a:schemeClr val="tx1"/>
          </a:solidFill>
        </a:ln>
      </dgm:spPr>
      <dgm:t>
        <a:bodyPr/>
        <a:lstStyle/>
        <a:p>
          <a:endParaRPr lang="en-GB"/>
        </a:p>
      </dgm:t>
    </dgm:pt>
    <dgm:pt modelId="{770BC073-581F-45CF-96A0-B37CF7EF945B}">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Other prosecuting organisations. </a:t>
          </a:r>
          <a:r>
            <a:rPr lang="en-GB" sz="2400" dirty="0" err="1">
              <a:solidFill>
                <a:schemeClr val="tx1"/>
              </a:solidFill>
            </a:rPr>
            <a:t>Eg</a:t>
          </a:r>
          <a:r>
            <a:rPr lang="en-GB" sz="2400" dirty="0">
              <a:solidFill>
                <a:schemeClr val="tx1"/>
              </a:solidFill>
            </a:rPr>
            <a:t>, DVLA, Trading Standards, Environmental Health</a:t>
          </a:r>
        </a:p>
      </dgm:t>
    </dgm:pt>
    <dgm:pt modelId="{E659089D-13E5-43F4-BC90-C50F69FE29ED}" type="parTrans" cxnId="{3FE2399D-B7FA-4D03-BE6F-215A1517924F}">
      <dgm:prSet/>
      <dgm:spPr/>
      <dgm:t>
        <a:bodyPr/>
        <a:lstStyle/>
        <a:p>
          <a:endParaRPr lang="en-GB"/>
        </a:p>
      </dgm:t>
    </dgm:pt>
    <dgm:pt modelId="{85E0094A-2B36-49CD-987C-ACEBA831C791}" type="sibTrans" cxnId="{3FE2399D-B7FA-4D03-BE6F-215A1517924F}">
      <dgm:prSet/>
      <dgm:spPr/>
      <dgm:t>
        <a:bodyPr/>
        <a:lstStyle/>
        <a:p>
          <a:endParaRPr lang="en-GB"/>
        </a:p>
      </dgm:t>
    </dgm:pt>
    <dgm:pt modelId="{ECA57DAE-50B1-4D7D-842E-C9345A83695B}" type="pres">
      <dgm:prSet presAssocID="{8B4FD313-CF9D-4A28-A658-D9434A06732A}" presName="Name0" presStyleCnt="0">
        <dgm:presLayoutVars>
          <dgm:dir/>
          <dgm:resizeHandles val="exact"/>
        </dgm:presLayoutVars>
      </dgm:prSet>
      <dgm:spPr/>
    </dgm:pt>
    <dgm:pt modelId="{766F2B25-C28F-4B67-8FC5-56B7176AC09F}" type="pres">
      <dgm:prSet presAssocID="{4E7CE826-0D12-4693-98C0-67D3B3F09BC5}" presName="node" presStyleLbl="node1" presStyleIdx="0" presStyleCnt="3">
        <dgm:presLayoutVars>
          <dgm:bulletEnabled val="1"/>
        </dgm:presLayoutVars>
      </dgm:prSet>
      <dgm:spPr/>
    </dgm:pt>
    <dgm:pt modelId="{36CB11C5-0120-471B-9DA8-935FA6C12678}" type="pres">
      <dgm:prSet presAssocID="{A44D20C8-8B87-4BB3-A7DA-C2335D8B5A12}" presName="sibTrans" presStyleLbl="sibTrans2D1" presStyleIdx="0" presStyleCnt="2"/>
      <dgm:spPr/>
    </dgm:pt>
    <dgm:pt modelId="{3AB98656-25BA-42BC-9FB4-B669FE47E9FD}" type="pres">
      <dgm:prSet presAssocID="{A44D20C8-8B87-4BB3-A7DA-C2335D8B5A12}" presName="connectorText" presStyleLbl="sibTrans2D1" presStyleIdx="0" presStyleCnt="2"/>
      <dgm:spPr/>
    </dgm:pt>
    <dgm:pt modelId="{AE461AF3-FF9D-43F7-B335-C9431C84C952}" type="pres">
      <dgm:prSet presAssocID="{F4E29D85-93BE-4B25-B335-4FDC2C8119F8}" presName="node" presStyleLbl="node1" presStyleIdx="1" presStyleCnt="3">
        <dgm:presLayoutVars>
          <dgm:bulletEnabled val="1"/>
        </dgm:presLayoutVars>
      </dgm:prSet>
      <dgm:spPr/>
    </dgm:pt>
    <dgm:pt modelId="{0892EAE8-BCA9-41E0-BD06-B09B3C5717D4}" type="pres">
      <dgm:prSet presAssocID="{FC15A9A5-2014-4941-9BC6-ABA999F406FD}" presName="sibTrans" presStyleLbl="sibTrans2D1" presStyleIdx="1" presStyleCnt="2"/>
      <dgm:spPr/>
    </dgm:pt>
    <dgm:pt modelId="{9F9B7151-A72F-4A51-88EB-C219592439F2}" type="pres">
      <dgm:prSet presAssocID="{FC15A9A5-2014-4941-9BC6-ABA999F406FD}" presName="connectorText" presStyleLbl="sibTrans2D1" presStyleIdx="1" presStyleCnt="2"/>
      <dgm:spPr/>
    </dgm:pt>
    <dgm:pt modelId="{0DCF77CE-0C7A-45E8-AD32-B567BC7C47AC}" type="pres">
      <dgm:prSet presAssocID="{770BC073-581F-45CF-96A0-B37CF7EF945B}" presName="node" presStyleLbl="node1" presStyleIdx="2" presStyleCnt="3" custScaleX="138646">
        <dgm:presLayoutVars>
          <dgm:bulletEnabled val="1"/>
        </dgm:presLayoutVars>
      </dgm:prSet>
      <dgm:spPr/>
    </dgm:pt>
  </dgm:ptLst>
  <dgm:cxnLst>
    <dgm:cxn modelId="{94860922-6942-4A22-9F3E-F9D37733DEE6}" srcId="{8B4FD313-CF9D-4A28-A658-D9434A06732A}" destId="{F4E29D85-93BE-4B25-B335-4FDC2C8119F8}" srcOrd="1" destOrd="0" parTransId="{05A3B957-203A-4FFF-AFE3-13F0D833CCE2}" sibTransId="{FC15A9A5-2014-4941-9BC6-ABA999F406FD}"/>
    <dgm:cxn modelId="{80BB594D-01DE-4A20-BBB4-750C4782EEEF}" type="presOf" srcId="{F4E29D85-93BE-4B25-B335-4FDC2C8119F8}" destId="{AE461AF3-FF9D-43F7-B335-C9431C84C952}" srcOrd="0" destOrd="0" presId="urn:microsoft.com/office/officeart/2005/8/layout/process1"/>
    <dgm:cxn modelId="{E84BC455-A45A-4F73-BBAB-789A41A9BDCF}" type="presOf" srcId="{FC15A9A5-2014-4941-9BC6-ABA999F406FD}" destId="{0892EAE8-BCA9-41E0-BD06-B09B3C5717D4}" srcOrd="0" destOrd="0" presId="urn:microsoft.com/office/officeart/2005/8/layout/process1"/>
    <dgm:cxn modelId="{5E96FD80-2F82-4FCE-B1F8-AC843E9E907C}" type="presOf" srcId="{FC15A9A5-2014-4941-9BC6-ABA999F406FD}" destId="{9F9B7151-A72F-4A51-88EB-C219592439F2}" srcOrd="1" destOrd="0" presId="urn:microsoft.com/office/officeart/2005/8/layout/process1"/>
    <dgm:cxn modelId="{6B5A0C88-3A9D-4F5C-B95D-27249A1A776E}" type="presOf" srcId="{770BC073-581F-45CF-96A0-B37CF7EF945B}" destId="{0DCF77CE-0C7A-45E8-AD32-B567BC7C47AC}" srcOrd="0" destOrd="0" presId="urn:microsoft.com/office/officeart/2005/8/layout/process1"/>
    <dgm:cxn modelId="{91C58197-7FCE-49F9-B7FA-A04AB5598C4A}" type="presOf" srcId="{A44D20C8-8B87-4BB3-A7DA-C2335D8B5A12}" destId="{3AB98656-25BA-42BC-9FB4-B669FE47E9FD}" srcOrd="1" destOrd="0" presId="urn:microsoft.com/office/officeart/2005/8/layout/process1"/>
    <dgm:cxn modelId="{3FE2399D-B7FA-4D03-BE6F-215A1517924F}" srcId="{8B4FD313-CF9D-4A28-A658-D9434A06732A}" destId="{770BC073-581F-45CF-96A0-B37CF7EF945B}" srcOrd="2" destOrd="0" parTransId="{E659089D-13E5-43F4-BC90-C50F69FE29ED}" sibTransId="{85E0094A-2B36-49CD-987C-ACEBA831C791}"/>
    <dgm:cxn modelId="{9258359E-2392-4236-A2F7-75A4782466CE}" srcId="{8B4FD313-CF9D-4A28-A658-D9434A06732A}" destId="{4E7CE826-0D12-4693-98C0-67D3B3F09BC5}" srcOrd="0" destOrd="0" parTransId="{7CDD2165-4AA3-4855-B4A2-6479EC68E5D5}" sibTransId="{A44D20C8-8B87-4BB3-A7DA-C2335D8B5A12}"/>
    <dgm:cxn modelId="{ED90DED4-23AF-4BB6-9A1F-7538F0CDD534}" type="presOf" srcId="{4E7CE826-0D12-4693-98C0-67D3B3F09BC5}" destId="{766F2B25-C28F-4B67-8FC5-56B7176AC09F}" srcOrd="0" destOrd="0" presId="urn:microsoft.com/office/officeart/2005/8/layout/process1"/>
    <dgm:cxn modelId="{B6050FD9-1142-4B1D-B5A8-C1EF17B127FC}" type="presOf" srcId="{A44D20C8-8B87-4BB3-A7DA-C2335D8B5A12}" destId="{36CB11C5-0120-471B-9DA8-935FA6C12678}" srcOrd="0" destOrd="0" presId="urn:microsoft.com/office/officeart/2005/8/layout/process1"/>
    <dgm:cxn modelId="{CDCA9CED-BAEC-4B59-91B9-1459D5934D5D}" type="presOf" srcId="{8B4FD313-CF9D-4A28-A658-D9434A06732A}" destId="{ECA57DAE-50B1-4D7D-842E-C9345A83695B}" srcOrd="0" destOrd="0" presId="urn:microsoft.com/office/officeart/2005/8/layout/process1"/>
    <dgm:cxn modelId="{8F4F0F4D-4F76-45EB-B29B-DE8E8E7C66AE}" type="presParOf" srcId="{ECA57DAE-50B1-4D7D-842E-C9345A83695B}" destId="{766F2B25-C28F-4B67-8FC5-56B7176AC09F}" srcOrd="0" destOrd="0" presId="urn:microsoft.com/office/officeart/2005/8/layout/process1"/>
    <dgm:cxn modelId="{B715BCFD-3240-4BE0-A885-4EA894ED0DBA}" type="presParOf" srcId="{ECA57DAE-50B1-4D7D-842E-C9345A83695B}" destId="{36CB11C5-0120-471B-9DA8-935FA6C12678}" srcOrd="1" destOrd="0" presId="urn:microsoft.com/office/officeart/2005/8/layout/process1"/>
    <dgm:cxn modelId="{9066BBBF-929C-478C-AA5A-A04033DA6985}" type="presParOf" srcId="{36CB11C5-0120-471B-9DA8-935FA6C12678}" destId="{3AB98656-25BA-42BC-9FB4-B669FE47E9FD}" srcOrd="0" destOrd="0" presId="urn:microsoft.com/office/officeart/2005/8/layout/process1"/>
    <dgm:cxn modelId="{5F81E521-2CBE-49D2-A928-54CFBB5A113D}" type="presParOf" srcId="{ECA57DAE-50B1-4D7D-842E-C9345A83695B}" destId="{AE461AF3-FF9D-43F7-B335-C9431C84C952}" srcOrd="2" destOrd="0" presId="urn:microsoft.com/office/officeart/2005/8/layout/process1"/>
    <dgm:cxn modelId="{08D9AC26-DE48-4330-9959-9C56FF91DB3A}" type="presParOf" srcId="{ECA57DAE-50B1-4D7D-842E-C9345A83695B}" destId="{0892EAE8-BCA9-41E0-BD06-B09B3C5717D4}" srcOrd="3" destOrd="0" presId="urn:microsoft.com/office/officeart/2005/8/layout/process1"/>
    <dgm:cxn modelId="{ECC756B9-BE0C-4702-810D-1123430F2F27}" type="presParOf" srcId="{0892EAE8-BCA9-41E0-BD06-B09B3C5717D4}" destId="{9F9B7151-A72F-4A51-88EB-C219592439F2}" srcOrd="0" destOrd="0" presId="urn:microsoft.com/office/officeart/2005/8/layout/process1"/>
    <dgm:cxn modelId="{D43FD859-790B-4480-B77A-1B9D73E864B8}" type="presParOf" srcId="{ECA57DAE-50B1-4D7D-842E-C9345A83695B}" destId="{0DCF77CE-0C7A-45E8-AD32-B567BC7C47AC}"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09A6D66-C61E-4B06-821D-01277B181CC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78EFF9D-7C0E-43CA-A528-F5BDE984C43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When an offence is committed by one of several people but it is not possible to prove which one carried out the actus reus (the act)</a:t>
          </a:r>
        </a:p>
      </dgm:t>
    </dgm:pt>
    <dgm:pt modelId="{70B8B578-FDF7-4DDF-9768-2A40021C46E0}" type="parTrans" cxnId="{F96167EF-DB80-4E9F-9CBB-05EE47C95927}">
      <dgm:prSet/>
      <dgm:spPr/>
      <dgm:t>
        <a:bodyPr/>
        <a:lstStyle/>
        <a:p>
          <a:endParaRPr lang="en-GB"/>
        </a:p>
      </dgm:t>
    </dgm:pt>
    <dgm:pt modelId="{693AB106-A51B-4849-9404-A97F77B29B21}" type="sibTrans" cxnId="{F96167EF-DB80-4E9F-9CBB-05EE47C95927}">
      <dgm:prSet/>
      <dgm:spPr/>
      <dgm:t>
        <a:bodyPr/>
        <a:lstStyle/>
        <a:p>
          <a:endParaRPr lang="en-GB"/>
        </a:p>
      </dgm:t>
    </dgm:pt>
    <dgm:pt modelId="{F4DBBC5D-01EF-4571-B574-A444AA74450F}">
      <dgm:prSet phldrT="[Text]" custT="1"/>
      <dgm:spPr>
        <a:solidFill>
          <a:schemeClr val="accent2">
            <a:lumMod val="40000"/>
            <a:lumOff val="60000"/>
          </a:schemeClr>
        </a:solidFill>
        <a:ln>
          <a:solidFill>
            <a:schemeClr val="tx1"/>
          </a:solidFill>
        </a:ln>
      </dgm:spPr>
      <dgm:t>
        <a:bodyPr/>
        <a:lstStyle/>
        <a:p>
          <a:r>
            <a:rPr lang="en-GB" sz="2400" dirty="0" err="1">
              <a:solidFill>
                <a:schemeClr val="tx1"/>
              </a:solidFill>
            </a:rPr>
            <a:t>Eg</a:t>
          </a:r>
          <a:r>
            <a:rPr lang="en-GB" sz="2400" dirty="0">
              <a:solidFill>
                <a:schemeClr val="tx1"/>
              </a:solidFill>
            </a:rPr>
            <a:t>, if somebody had been fatally stabbed you can be found guilty of that person’s murder even if you were not the actual person who stabbed them</a:t>
          </a:r>
        </a:p>
      </dgm:t>
    </dgm:pt>
    <dgm:pt modelId="{138E00DC-33FF-46AE-8259-B78327619FB8}" type="parTrans" cxnId="{C585CAA8-CA14-4540-8D02-313D24FBDD71}">
      <dgm:prSet/>
      <dgm:spPr/>
      <dgm:t>
        <a:bodyPr/>
        <a:lstStyle/>
        <a:p>
          <a:endParaRPr lang="en-GB"/>
        </a:p>
      </dgm:t>
    </dgm:pt>
    <dgm:pt modelId="{61018499-04F2-4FFD-82AE-6CA950B36002}" type="sibTrans" cxnId="{C585CAA8-CA14-4540-8D02-313D24FBDD71}">
      <dgm:prSet/>
      <dgm:spPr/>
      <dgm:t>
        <a:bodyPr/>
        <a:lstStyle/>
        <a:p>
          <a:endParaRPr lang="en-GB"/>
        </a:p>
      </dgm:t>
    </dgm:pt>
    <dgm:pt modelId="{720E67D0-C6A0-424B-A11A-A0213DA62E2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It means that you are seen as guilty for someone else’s death because you were part of the situation that could have encouraged the incident or were part of it without trying to stop it happening</a:t>
          </a:r>
        </a:p>
      </dgm:t>
    </dgm:pt>
    <dgm:pt modelId="{55B374EE-2E72-4466-B6D7-E2B8026AA3C4}" type="parTrans" cxnId="{9114BD5F-18F3-4F40-8C5B-E7CFC7B77F2E}">
      <dgm:prSet/>
      <dgm:spPr/>
      <dgm:t>
        <a:bodyPr/>
        <a:lstStyle/>
        <a:p>
          <a:endParaRPr lang="en-GB"/>
        </a:p>
      </dgm:t>
    </dgm:pt>
    <dgm:pt modelId="{1EE752D9-1DA0-496A-9F30-C3A062CACB47}" type="sibTrans" cxnId="{9114BD5F-18F3-4F40-8C5B-E7CFC7B77F2E}">
      <dgm:prSet/>
      <dgm:spPr/>
      <dgm:t>
        <a:bodyPr/>
        <a:lstStyle/>
        <a:p>
          <a:endParaRPr lang="en-GB"/>
        </a:p>
      </dgm:t>
    </dgm:pt>
    <dgm:pt modelId="{0183FBA7-0C62-4D63-917B-20A2824D2B6D}" type="pres">
      <dgm:prSet presAssocID="{209A6D66-C61E-4B06-821D-01277B181CC6}" presName="diagram" presStyleCnt="0">
        <dgm:presLayoutVars>
          <dgm:dir/>
          <dgm:resizeHandles val="exact"/>
        </dgm:presLayoutVars>
      </dgm:prSet>
      <dgm:spPr/>
    </dgm:pt>
    <dgm:pt modelId="{F06B7BB6-C7AD-4E01-AC60-753133593A28}" type="pres">
      <dgm:prSet presAssocID="{478EFF9D-7C0E-43CA-A528-F5BDE984C430}" presName="node" presStyleLbl="node1" presStyleIdx="0" presStyleCnt="3" custScaleX="127300">
        <dgm:presLayoutVars>
          <dgm:bulletEnabled val="1"/>
        </dgm:presLayoutVars>
      </dgm:prSet>
      <dgm:spPr/>
    </dgm:pt>
    <dgm:pt modelId="{1F591A9E-E1C0-4572-9451-2DFAB3ADA5D0}" type="pres">
      <dgm:prSet presAssocID="{693AB106-A51B-4849-9404-A97F77B29B21}" presName="sibTrans" presStyleCnt="0"/>
      <dgm:spPr/>
    </dgm:pt>
    <dgm:pt modelId="{A106469F-6036-4057-9031-E750BF66914B}" type="pres">
      <dgm:prSet presAssocID="{F4DBBC5D-01EF-4571-B574-A444AA74450F}" presName="node" presStyleLbl="node1" presStyleIdx="1" presStyleCnt="3" custScaleX="126907">
        <dgm:presLayoutVars>
          <dgm:bulletEnabled val="1"/>
        </dgm:presLayoutVars>
      </dgm:prSet>
      <dgm:spPr/>
    </dgm:pt>
    <dgm:pt modelId="{18ABD7CA-B29D-48DE-A8E9-EE8118E8D5B9}" type="pres">
      <dgm:prSet presAssocID="{61018499-04F2-4FFD-82AE-6CA950B36002}" presName="sibTrans" presStyleCnt="0"/>
      <dgm:spPr/>
    </dgm:pt>
    <dgm:pt modelId="{F3403C27-E323-416A-89F3-50CDE20BE6F6}" type="pres">
      <dgm:prSet presAssocID="{720E67D0-C6A0-424B-A11A-A0213DA62E2A}" presName="node" presStyleLbl="node1" presStyleIdx="2" presStyleCnt="3" custScaleX="200019">
        <dgm:presLayoutVars>
          <dgm:bulletEnabled val="1"/>
        </dgm:presLayoutVars>
      </dgm:prSet>
      <dgm:spPr/>
    </dgm:pt>
  </dgm:ptLst>
  <dgm:cxnLst>
    <dgm:cxn modelId="{573F213B-9F31-44D7-A3ED-D0015C6F50D5}" type="presOf" srcId="{720E67D0-C6A0-424B-A11A-A0213DA62E2A}" destId="{F3403C27-E323-416A-89F3-50CDE20BE6F6}" srcOrd="0" destOrd="0" presId="urn:microsoft.com/office/officeart/2005/8/layout/default"/>
    <dgm:cxn modelId="{9114BD5F-18F3-4F40-8C5B-E7CFC7B77F2E}" srcId="{209A6D66-C61E-4B06-821D-01277B181CC6}" destId="{720E67D0-C6A0-424B-A11A-A0213DA62E2A}" srcOrd="2" destOrd="0" parTransId="{55B374EE-2E72-4466-B6D7-E2B8026AA3C4}" sibTransId="{1EE752D9-1DA0-496A-9F30-C3A062CACB47}"/>
    <dgm:cxn modelId="{EC94D36B-F437-49D2-A6BB-E91C149F2FC6}" type="presOf" srcId="{F4DBBC5D-01EF-4571-B574-A444AA74450F}" destId="{A106469F-6036-4057-9031-E750BF66914B}" srcOrd="0" destOrd="0" presId="urn:microsoft.com/office/officeart/2005/8/layout/default"/>
    <dgm:cxn modelId="{C585CAA8-CA14-4540-8D02-313D24FBDD71}" srcId="{209A6D66-C61E-4B06-821D-01277B181CC6}" destId="{F4DBBC5D-01EF-4571-B574-A444AA74450F}" srcOrd="1" destOrd="0" parTransId="{138E00DC-33FF-46AE-8259-B78327619FB8}" sibTransId="{61018499-04F2-4FFD-82AE-6CA950B36002}"/>
    <dgm:cxn modelId="{F34609D4-7F75-46B6-9F97-2C87797277ED}" type="presOf" srcId="{209A6D66-C61E-4B06-821D-01277B181CC6}" destId="{0183FBA7-0C62-4D63-917B-20A2824D2B6D}" srcOrd="0" destOrd="0" presId="urn:microsoft.com/office/officeart/2005/8/layout/default"/>
    <dgm:cxn modelId="{F96167EF-DB80-4E9F-9CBB-05EE47C95927}" srcId="{209A6D66-C61E-4B06-821D-01277B181CC6}" destId="{478EFF9D-7C0E-43CA-A528-F5BDE984C430}" srcOrd="0" destOrd="0" parTransId="{70B8B578-FDF7-4DDF-9768-2A40021C46E0}" sibTransId="{693AB106-A51B-4849-9404-A97F77B29B21}"/>
    <dgm:cxn modelId="{FC13ADFE-2240-4298-B585-D5D2D5E44CAD}" type="presOf" srcId="{478EFF9D-7C0E-43CA-A528-F5BDE984C430}" destId="{F06B7BB6-C7AD-4E01-AC60-753133593A28}" srcOrd="0" destOrd="0" presId="urn:microsoft.com/office/officeart/2005/8/layout/default"/>
    <dgm:cxn modelId="{5E33159E-7456-47B9-AAD5-55683493EFBF}" type="presParOf" srcId="{0183FBA7-0C62-4D63-917B-20A2824D2B6D}" destId="{F06B7BB6-C7AD-4E01-AC60-753133593A28}" srcOrd="0" destOrd="0" presId="urn:microsoft.com/office/officeart/2005/8/layout/default"/>
    <dgm:cxn modelId="{825B251B-D76D-4310-A951-D3CA9C65D33D}" type="presParOf" srcId="{0183FBA7-0C62-4D63-917B-20A2824D2B6D}" destId="{1F591A9E-E1C0-4572-9451-2DFAB3ADA5D0}" srcOrd="1" destOrd="0" presId="urn:microsoft.com/office/officeart/2005/8/layout/default"/>
    <dgm:cxn modelId="{0ADE11A6-C568-4B69-AAB1-EF97AAFB90E9}" type="presParOf" srcId="{0183FBA7-0C62-4D63-917B-20A2824D2B6D}" destId="{A106469F-6036-4057-9031-E750BF66914B}" srcOrd="2" destOrd="0" presId="urn:microsoft.com/office/officeart/2005/8/layout/default"/>
    <dgm:cxn modelId="{F15E553F-779B-401D-A3B9-3E123C7C6ADB}" type="presParOf" srcId="{0183FBA7-0C62-4D63-917B-20A2824D2B6D}" destId="{18ABD7CA-B29D-48DE-A8E9-EE8118E8D5B9}" srcOrd="3" destOrd="0" presId="urn:microsoft.com/office/officeart/2005/8/layout/default"/>
    <dgm:cxn modelId="{10852BC2-F89C-462C-8293-E661F393DD7E}" type="presParOf" srcId="{0183FBA7-0C62-4D63-917B-20A2824D2B6D}" destId="{F3403C27-E323-416A-89F3-50CDE20BE6F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6BC4CDB-1EEE-4903-A7EC-4F0CAD7280FE}" type="doc">
      <dgm:prSet loTypeId="urn:microsoft.com/office/officeart/2005/8/layout/process2" loCatId="process" qsTypeId="urn:microsoft.com/office/officeart/2005/8/quickstyle/simple1" qsCatId="simple" csTypeId="urn:microsoft.com/office/officeart/2005/8/colors/accent1_2" csCatId="accent1" phldr="1"/>
      <dgm:spPr/>
    </dgm:pt>
    <dgm:pt modelId="{890E097A-B4B6-4DD0-A28F-ED2969FDBFA6}">
      <dgm:prSet custT="1"/>
      <dgm:spPr>
        <a:solidFill>
          <a:schemeClr val="accent2">
            <a:lumMod val="60000"/>
            <a:lumOff val="40000"/>
          </a:schemeClr>
        </a:solidFill>
        <a:ln>
          <a:solidFill>
            <a:schemeClr val="tx1"/>
          </a:solidFill>
        </a:ln>
      </dgm:spPr>
      <dgm:t>
        <a:bodyPr/>
        <a:lstStyle/>
        <a:p>
          <a:pPr>
            <a:buNone/>
          </a:pPr>
          <a:r>
            <a:rPr lang="en-GB" sz="2400" dirty="0">
              <a:solidFill>
                <a:schemeClr val="tx1"/>
              </a:solidFill>
            </a:rPr>
            <a:t>Prosecutors must only start or continue a prosecution when the case has passed both stages of the Full Code Test. The exception is when the Threshold Test may be applied </a:t>
          </a:r>
        </a:p>
      </dgm:t>
    </dgm:pt>
    <dgm:pt modelId="{FF6C71D9-3400-4884-A08B-D36413BE3F5F}" type="parTrans" cxnId="{3E5CD81C-42C0-46F0-829B-DD47AFEF8B5E}">
      <dgm:prSet/>
      <dgm:spPr/>
      <dgm:t>
        <a:bodyPr/>
        <a:lstStyle/>
        <a:p>
          <a:endParaRPr lang="en-GB"/>
        </a:p>
      </dgm:t>
    </dgm:pt>
    <dgm:pt modelId="{0288BB23-CE66-4816-B153-A642303831C2}" type="sibTrans" cxnId="{3E5CD81C-42C0-46F0-829B-DD47AFEF8B5E}">
      <dgm:prSet/>
      <dgm:spPr>
        <a:solidFill>
          <a:schemeClr val="accent2">
            <a:lumMod val="75000"/>
          </a:schemeClr>
        </a:solidFill>
        <a:ln>
          <a:solidFill>
            <a:schemeClr val="tx1"/>
          </a:solidFill>
        </a:ln>
      </dgm:spPr>
      <dgm:t>
        <a:bodyPr/>
        <a:lstStyle/>
        <a:p>
          <a:endParaRPr lang="en-GB"/>
        </a:p>
      </dgm:t>
    </dgm:pt>
    <dgm:pt modelId="{7DE9AD86-1963-48F7-9994-A7E2661742C2}">
      <dgm:prSet custT="1"/>
      <dgm:spPr>
        <a:solidFill>
          <a:schemeClr val="accent2">
            <a:lumMod val="40000"/>
            <a:lumOff val="60000"/>
          </a:schemeClr>
        </a:solidFill>
        <a:ln>
          <a:solidFill>
            <a:schemeClr val="tx1"/>
          </a:solidFill>
        </a:ln>
      </dgm:spPr>
      <dgm:t>
        <a:bodyPr/>
        <a:lstStyle/>
        <a:p>
          <a:r>
            <a:rPr lang="en-GB" sz="2400" dirty="0">
              <a:solidFill>
                <a:schemeClr val="tx1"/>
              </a:solidFill>
            </a:rPr>
            <a:t>The Full Code Test has two stages: (</a:t>
          </a:r>
          <a:r>
            <a:rPr lang="en-GB" sz="2400" dirty="0" err="1">
              <a:solidFill>
                <a:schemeClr val="tx1"/>
              </a:solidFill>
            </a:rPr>
            <a:t>i</a:t>
          </a:r>
          <a:r>
            <a:rPr lang="en-GB" sz="2400" dirty="0">
              <a:solidFill>
                <a:schemeClr val="tx1"/>
              </a:solidFill>
            </a:rPr>
            <a:t>) the evidential stage; followed by (ii) the public interest stage.</a:t>
          </a:r>
        </a:p>
      </dgm:t>
    </dgm:pt>
    <dgm:pt modelId="{584482B0-50AC-4B43-B757-5BC5842C9CB7}" type="parTrans" cxnId="{8F520D3B-F085-4975-9DD6-2632CA7FD338}">
      <dgm:prSet/>
      <dgm:spPr/>
      <dgm:t>
        <a:bodyPr/>
        <a:lstStyle/>
        <a:p>
          <a:endParaRPr lang="en-GB"/>
        </a:p>
      </dgm:t>
    </dgm:pt>
    <dgm:pt modelId="{947FB62A-CDB9-4624-9200-E90D7E2FF90C}" type="sibTrans" cxnId="{8F520D3B-F085-4975-9DD6-2632CA7FD338}">
      <dgm:prSet/>
      <dgm:spPr>
        <a:solidFill>
          <a:schemeClr val="accent2">
            <a:lumMod val="75000"/>
          </a:schemeClr>
        </a:solidFill>
        <a:ln>
          <a:solidFill>
            <a:schemeClr val="tx1"/>
          </a:solidFill>
        </a:ln>
      </dgm:spPr>
      <dgm:t>
        <a:bodyPr/>
        <a:lstStyle/>
        <a:p>
          <a:endParaRPr lang="en-GB"/>
        </a:p>
      </dgm:t>
    </dgm:pt>
    <dgm:pt modelId="{D11CABDE-D9F1-46E1-84F5-F118FE174F65}">
      <dgm:prSet custT="1"/>
      <dgm:spPr>
        <a:solidFill>
          <a:schemeClr val="accent2">
            <a:lumMod val="20000"/>
            <a:lumOff val="80000"/>
          </a:schemeClr>
        </a:solidFill>
        <a:ln>
          <a:solidFill>
            <a:schemeClr val="tx1"/>
          </a:solidFill>
        </a:ln>
      </dgm:spPr>
      <dgm:t>
        <a:bodyPr/>
        <a:lstStyle/>
        <a:p>
          <a:r>
            <a:rPr lang="en-GB" sz="2400" dirty="0">
              <a:solidFill>
                <a:schemeClr val="tx1"/>
              </a:solidFill>
            </a:rPr>
            <a:t>The Full Code Test should be applied when all outstanding reasonable lines of inquiry have been pursued, or prior to the investigation being completed, if the prosecutor is satisfied that any further evidence or material is unlikely to affect the application of the Full Code Test, whether in favour of or against a prosecution</a:t>
          </a:r>
        </a:p>
      </dgm:t>
    </dgm:pt>
    <dgm:pt modelId="{0407CF88-6027-4990-BF1D-3B8A1D59E7EF}" type="parTrans" cxnId="{4E9130DA-916E-4646-A311-2D5EBC058CB0}">
      <dgm:prSet/>
      <dgm:spPr/>
      <dgm:t>
        <a:bodyPr/>
        <a:lstStyle/>
        <a:p>
          <a:endParaRPr lang="en-GB"/>
        </a:p>
      </dgm:t>
    </dgm:pt>
    <dgm:pt modelId="{A9F64D95-0089-4332-811C-3C2AD9EF635E}" type="sibTrans" cxnId="{4E9130DA-916E-4646-A311-2D5EBC058CB0}">
      <dgm:prSet/>
      <dgm:spPr/>
      <dgm:t>
        <a:bodyPr/>
        <a:lstStyle/>
        <a:p>
          <a:endParaRPr lang="en-GB"/>
        </a:p>
      </dgm:t>
    </dgm:pt>
    <dgm:pt modelId="{D0863FD0-18B4-4C61-B995-8E2A1F835476}" type="pres">
      <dgm:prSet presAssocID="{A6BC4CDB-1EEE-4903-A7EC-4F0CAD7280FE}" presName="linearFlow" presStyleCnt="0">
        <dgm:presLayoutVars>
          <dgm:resizeHandles val="exact"/>
        </dgm:presLayoutVars>
      </dgm:prSet>
      <dgm:spPr/>
    </dgm:pt>
    <dgm:pt modelId="{0F865802-5915-4572-9A22-394EC906090A}" type="pres">
      <dgm:prSet presAssocID="{890E097A-B4B6-4DD0-A28F-ED2969FDBFA6}" presName="node" presStyleLbl="node1" presStyleIdx="0" presStyleCnt="3" custScaleX="261420">
        <dgm:presLayoutVars>
          <dgm:bulletEnabled val="1"/>
        </dgm:presLayoutVars>
      </dgm:prSet>
      <dgm:spPr/>
    </dgm:pt>
    <dgm:pt modelId="{9EB33A54-82F8-4F90-9DF7-B7F6FD1AA5D2}" type="pres">
      <dgm:prSet presAssocID="{0288BB23-CE66-4816-B153-A642303831C2}" presName="sibTrans" presStyleLbl="sibTrans2D1" presStyleIdx="0" presStyleCnt="2"/>
      <dgm:spPr/>
    </dgm:pt>
    <dgm:pt modelId="{3DD7C781-D5E3-44E8-AF16-399C4BA75E2B}" type="pres">
      <dgm:prSet presAssocID="{0288BB23-CE66-4816-B153-A642303831C2}" presName="connectorText" presStyleLbl="sibTrans2D1" presStyleIdx="0" presStyleCnt="2"/>
      <dgm:spPr/>
    </dgm:pt>
    <dgm:pt modelId="{336522F0-B033-40FB-B282-F76DEC7E0C45}" type="pres">
      <dgm:prSet presAssocID="{7DE9AD86-1963-48F7-9994-A7E2661742C2}" presName="node" presStyleLbl="node1" presStyleIdx="1" presStyleCnt="3" custScaleX="169683">
        <dgm:presLayoutVars>
          <dgm:bulletEnabled val="1"/>
        </dgm:presLayoutVars>
      </dgm:prSet>
      <dgm:spPr/>
    </dgm:pt>
    <dgm:pt modelId="{3784D522-41D1-492D-A833-8E494A19DE4A}" type="pres">
      <dgm:prSet presAssocID="{947FB62A-CDB9-4624-9200-E90D7E2FF90C}" presName="sibTrans" presStyleLbl="sibTrans2D1" presStyleIdx="1" presStyleCnt="2"/>
      <dgm:spPr/>
    </dgm:pt>
    <dgm:pt modelId="{15D7B2F6-9741-4AFD-B8EC-357AE0D8A8DB}" type="pres">
      <dgm:prSet presAssocID="{947FB62A-CDB9-4624-9200-E90D7E2FF90C}" presName="connectorText" presStyleLbl="sibTrans2D1" presStyleIdx="1" presStyleCnt="2"/>
      <dgm:spPr/>
    </dgm:pt>
    <dgm:pt modelId="{367DEEF5-94F5-43F4-9CE9-86C35821B118}" type="pres">
      <dgm:prSet presAssocID="{D11CABDE-D9F1-46E1-84F5-F118FE174F65}" presName="node" presStyleLbl="node1" presStyleIdx="2" presStyleCnt="3" custScaleX="272979" custScaleY="185443">
        <dgm:presLayoutVars>
          <dgm:bulletEnabled val="1"/>
        </dgm:presLayoutVars>
      </dgm:prSet>
      <dgm:spPr/>
    </dgm:pt>
  </dgm:ptLst>
  <dgm:cxnLst>
    <dgm:cxn modelId="{3E5CD81C-42C0-46F0-829B-DD47AFEF8B5E}" srcId="{A6BC4CDB-1EEE-4903-A7EC-4F0CAD7280FE}" destId="{890E097A-B4B6-4DD0-A28F-ED2969FDBFA6}" srcOrd="0" destOrd="0" parTransId="{FF6C71D9-3400-4884-A08B-D36413BE3F5F}" sibTransId="{0288BB23-CE66-4816-B153-A642303831C2}"/>
    <dgm:cxn modelId="{8F520D3B-F085-4975-9DD6-2632CA7FD338}" srcId="{A6BC4CDB-1EEE-4903-A7EC-4F0CAD7280FE}" destId="{7DE9AD86-1963-48F7-9994-A7E2661742C2}" srcOrd="1" destOrd="0" parTransId="{584482B0-50AC-4B43-B757-5BC5842C9CB7}" sibTransId="{947FB62A-CDB9-4624-9200-E90D7E2FF90C}"/>
    <dgm:cxn modelId="{A9D40742-6FB8-40AE-8B1B-A8915B13A895}" type="presOf" srcId="{947FB62A-CDB9-4624-9200-E90D7E2FF90C}" destId="{3784D522-41D1-492D-A833-8E494A19DE4A}" srcOrd="0" destOrd="0" presId="urn:microsoft.com/office/officeart/2005/8/layout/process2"/>
    <dgm:cxn modelId="{5261FB63-2B9F-4727-82F1-9FBA8EB043FF}" type="presOf" srcId="{890E097A-B4B6-4DD0-A28F-ED2969FDBFA6}" destId="{0F865802-5915-4572-9A22-394EC906090A}" srcOrd="0" destOrd="0" presId="urn:microsoft.com/office/officeart/2005/8/layout/process2"/>
    <dgm:cxn modelId="{642BEB82-FD36-4C32-87B9-885A767E4F0F}" type="presOf" srcId="{947FB62A-CDB9-4624-9200-E90D7E2FF90C}" destId="{15D7B2F6-9741-4AFD-B8EC-357AE0D8A8DB}" srcOrd="1" destOrd="0" presId="urn:microsoft.com/office/officeart/2005/8/layout/process2"/>
    <dgm:cxn modelId="{EF3FA4A3-4B5E-4FC9-9C98-17C8419A9CFB}" type="presOf" srcId="{7DE9AD86-1963-48F7-9994-A7E2661742C2}" destId="{336522F0-B033-40FB-B282-F76DEC7E0C45}" srcOrd="0" destOrd="0" presId="urn:microsoft.com/office/officeart/2005/8/layout/process2"/>
    <dgm:cxn modelId="{EBF369B0-FD05-48D7-A61E-03F0A18B86D1}" type="presOf" srcId="{D11CABDE-D9F1-46E1-84F5-F118FE174F65}" destId="{367DEEF5-94F5-43F4-9CE9-86C35821B118}" srcOrd="0" destOrd="0" presId="urn:microsoft.com/office/officeart/2005/8/layout/process2"/>
    <dgm:cxn modelId="{4E9130DA-916E-4646-A311-2D5EBC058CB0}" srcId="{A6BC4CDB-1EEE-4903-A7EC-4F0CAD7280FE}" destId="{D11CABDE-D9F1-46E1-84F5-F118FE174F65}" srcOrd="2" destOrd="0" parTransId="{0407CF88-6027-4990-BF1D-3B8A1D59E7EF}" sibTransId="{A9F64D95-0089-4332-811C-3C2AD9EF635E}"/>
    <dgm:cxn modelId="{BA4F60DA-9A7A-47A1-B311-9797847FFA8E}" type="presOf" srcId="{A6BC4CDB-1EEE-4903-A7EC-4F0CAD7280FE}" destId="{D0863FD0-18B4-4C61-B995-8E2A1F835476}" srcOrd="0" destOrd="0" presId="urn:microsoft.com/office/officeart/2005/8/layout/process2"/>
    <dgm:cxn modelId="{7CF392EF-0AAB-472C-A2A5-88D57480EDC1}" type="presOf" srcId="{0288BB23-CE66-4816-B153-A642303831C2}" destId="{3DD7C781-D5E3-44E8-AF16-399C4BA75E2B}" srcOrd="1" destOrd="0" presId="urn:microsoft.com/office/officeart/2005/8/layout/process2"/>
    <dgm:cxn modelId="{1B6D7DF3-1219-4854-A31B-9DB4850C1A97}" type="presOf" srcId="{0288BB23-CE66-4816-B153-A642303831C2}" destId="{9EB33A54-82F8-4F90-9DF7-B7F6FD1AA5D2}" srcOrd="0" destOrd="0" presId="urn:microsoft.com/office/officeart/2005/8/layout/process2"/>
    <dgm:cxn modelId="{ED7D7A71-A5B0-497D-BC91-4FF9202F4C74}" type="presParOf" srcId="{D0863FD0-18B4-4C61-B995-8E2A1F835476}" destId="{0F865802-5915-4572-9A22-394EC906090A}" srcOrd="0" destOrd="0" presId="urn:microsoft.com/office/officeart/2005/8/layout/process2"/>
    <dgm:cxn modelId="{BD60573B-D97D-4192-8CF4-0EFD89D6A3E4}" type="presParOf" srcId="{D0863FD0-18B4-4C61-B995-8E2A1F835476}" destId="{9EB33A54-82F8-4F90-9DF7-B7F6FD1AA5D2}" srcOrd="1" destOrd="0" presId="urn:microsoft.com/office/officeart/2005/8/layout/process2"/>
    <dgm:cxn modelId="{531948DF-66C4-4213-A8F8-29379C7B6896}" type="presParOf" srcId="{9EB33A54-82F8-4F90-9DF7-B7F6FD1AA5D2}" destId="{3DD7C781-D5E3-44E8-AF16-399C4BA75E2B}" srcOrd="0" destOrd="0" presId="urn:microsoft.com/office/officeart/2005/8/layout/process2"/>
    <dgm:cxn modelId="{A39DD1D5-3323-4F6F-B557-EE7D50F70B97}" type="presParOf" srcId="{D0863FD0-18B4-4C61-B995-8E2A1F835476}" destId="{336522F0-B033-40FB-B282-F76DEC7E0C45}" srcOrd="2" destOrd="0" presId="urn:microsoft.com/office/officeart/2005/8/layout/process2"/>
    <dgm:cxn modelId="{41B2265F-826B-43D9-B54F-CABFA7D54721}" type="presParOf" srcId="{D0863FD0-18B4-4C61-B995-8E2A1F835476}" destId="{3784D522-41D1-492D-A833-8E494A19DE4A}" srcOrd="3" destOrd="0" presId="urn:microsoft.com/office/officeart/2005/8/layout/process2"/>
    <dgm:cxn modelId="{DF776013-EFB4-4A20-AAC1-5AD0DB98085F}" type="presParOf" srcId="{3784D522-41D1-492D-A833-8E494A19DE4A}" destId="{15D7B2F6-9741-4AFD-B8EC-357AE0D8A8DB}" srcOrd="0" destOrd="0" presId="urn:microsoft.com/office/officeart/2005/8/layout/process2"/>
    <dgm:cxn modelId="{3953D3D3-0808-4312-BC06-538B5146AF0F}" type="presParOf" srcId="{D0863FD0-18B4-4C61-B995-8E2A1F835476}" destId="{367DEEF5-94F5-43F4-9CE9-86C35821B11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63BD2-147B-4EB1-B001-CE991EF10A9B}">
      <dsp:nvSpPr>
        <dsp:cNvPr id="0" name=""/>
        <dsp:cNvSpPr/>
      </dsp:nvSpPr>
      <dsp:spPr>
        <a:xfrm>
          <a:off x="0" y="0"/>
          <a:ext cx="9165617" cy="21209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Bail is a temporary release of an accused person that requires that person to surrender themselves to custody at an appointed place &amp; time</a:t>
          </a:r>
        </a:p>
      </dsp:txBody>
      <dsp:txXfrm>
        <a:off x="62121" y="62121"/>
        <a:ext cx="6973420" cy="1996737"/>
      </dsp:txXfrm>
    </dsp:sp>
    <dsp:sp modelId="{2AD61D9D-700C-460E-BD8F-755BF86605D3}">
      <dsp:nvSpPr>
        <dsp:cNvPr id="0" name=""/>
        <dsp:cNvSpPr/>
      </dsp:nvSpPr>
      <dsp:spPr>
        <a:xfrm>
          <a:off x="1617461" y="2592308"/>
          <a:ext cx="9165617" cy="212097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Bail can be ‘unconditional’ or ‘conditional </a:t>
          </a:r>
          <a:r>
            <a:rPr lang="en-GB" sz="2400" kern="1200" dirty="0" err="1">
              <a:solidFill>
                <a:schemeClr val="tx1"/>
              </a:solidFill>
            </a:rPr>
            <a:t>i.e</a:t>
          </a:r>
          <a:r>
            <a:rPr lang="en-GB" sz="2400" kern="1200" dirty="0">
              <a:solidFill>
                <a:schemeClr val="tx1"/>
              </a:solidFill>
            </a:rPr>
            <a:t> have certain conditions attached to it</a:t>
          </a:r>
        </a:p>
      </dsp:txBody>
      <dsp:txXfrm>
        <a:off x="1679582" y="2654429"/>
        <a:ext cx="6045276" cy="1996737"/>
      </dsp:txXfrm>
    </dsp:sp>
    <dsp:sp modelId="{4314985B-0267-4147-92D0-EAD91A5D02E7}">
      <dsp:nvSpPr>
        <dsp:cNvPr id="0" name=""/>
        <dsp:cNvSpPr/>
      </dsp:nvSpPr>
      <dsp:spPr>
        <a:xfrm>
          <a:off x="7786980" y="1667325"/>
          <a:ext cx="1378636" cy="1378636"/>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097173" y="1667325"/>
        <a:ext cx="758250" cy="1037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8546C-CD80-4DD6-8069-E009AA51701C}">
      <dsp:nvSpPr>
        <dsp:cNvPr id="0" name=""/>
        <dsp:cNvSpPr/>
      </dsp:nvSpPr>
      <dsp:spPr>
        <a:xfrm>
          <a:off x="469308" y="2876"/>
          <a:ext cx="10465502" cy="165100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Pre-charge bail is a tool used by police to manage suspects who have been arrested on suspicion of an offence but where more time is needed to complete the investigation before a charging decision is made</a:t>
          </a:r>
        </a:p>
      </dsp:txBody>
      <dsp:txXfrm>
        <a:off x="517664" y="51232"/>
        <a:ext cx="10368790" cy="1554297"/>
      </dsp:txXfrm>
    </dsp:sp>
    <dsp:sp modelId="{F4CFBBBC-07A0-4FB9-A261-8EC2B36EFA5E}">
      <dsp:nvSpPr>
        <dsp:cNvPr id="0" name=""/>
        <dsp:cNvSpPr/>
      </dsp:nvSpPr>
      <dsp:spPr>
        <a:xfrm rot="5400000">
          <a:off x="5392495" y="1695160"/>
          <a:ext cx="619128" cy="7429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5479173" y="1757073"/>
        <a:ext cx="445772" cy="433390"/>
      </dsp:txXfrm>
    </dsp:sp>
    <dsp:sp modelId="{829D1A23-2494-4DB0-8389-06645C1AA04B}">
      <dsp:nvSpPr>
        <dsp:cNvPr id="0" name=""/>
        <dsp:cNvSpPr/>
      </dsp:nvSpPr>
      <dsp:spPr>
        <a:xfrm>
          <a:off x="0" y="2479390"/>
          <a:ext cx="11404120" cy="243717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February 2020, the Government launched a consultation on pre-charge bail which sought to address concerns raised around the impact of current rules from the  Policing &amp; Crime Act 2017 on the police, victims, those under investigation &amp; the broader CJS. The response to this was published in January 2021 &amp; the Act now implements reforms to the pre-charge bail system.</a:t>
          </a:r>
        </a:p>
      </dsp:txBody>
      <dsp:txXfrm>
        <a:off x="71382" y="2550772"/>
        <a:ext cx="11261356" cy="2294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0FFAA-11B6-48C8-B1D3-AFD0FC368F94}">
      <dsp:nvSpPr>
        <dsp:cNvPr id="0" name=""/>
        <dsp:cNvSpPr/>
      </dsp:nvSpPr>
      <dsp:spPr>
        <a:xfrm>
          <a:off x="391310" y="0"/>
          <a:ext cx="3507533" cy="258616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The Act encourages the police to use PCB in every case where it is necessary &amp; proportionate by removing the perceived presumption against PCB</a:t>
          </a:r>
        </a:p>
      </dsp:txBody>
      <dsp:txXfrm>
        <a:off x="391310" y="0"/>
        <a:ext cx="3507533" cy="2586161"/>
      </dsp:txXfrm>
    </dsp:sp>
    <dsp:sp modelId="{CC48A79E-29B1-41A4-B97B-DEDB9E488CB9}">
      <dsp:nvSpPr>
        <dsp:cNvPr id="0" name=""/>
        <dsp:cNvSpPr/>
      </dsp:nvSpPr>
      <dsp:spPr>
        <a:xfrm>
          <a:off x="4164917" y="0"/>
          <a:ext cx="3428771" cy="212701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PCB decisions will be made with specific reference to safeguarding the victim &amp; any witnesses particularly where they are vulnerable</a:t>
          </a:r>
        </a:p>
      </dsp:txBody>
      <dsp:txXfrm>
        <a:off x="4164917" y="0"/>
        <a:ext cx="3428771" cy="2127011"/>
      </dsp:txXfrm>
    </dsp:sp>
    <dsp:sp modelId="{90491FD8-3A43-42AF-B786-C62289825463}">
      <dsp:nvSpPr>
        <dsp:cNvPr id="0" name=""/>
        <dsp:cNvSpPr/>
      </dsp:nvSpPr>
      <dsp:spPr>
        <a:xfrm>
          <a:off x="8125794" y="0"/>
          <a:ext cx="3367465" cy="254288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The Act also introduces new PCB time periods for suspects which are more balanced &amp; proportionate</a:t>
          </a:r>
        </a:p>
      </dsp:txBody>
      <dsp:txXfrm>
        <a:off x="8125794" y="0"/>
        <a:ext cx="3367465" cy="2542886"/>
      </dsp:txXfrm>
    </dsp:sp>
    <dsp:sp modelId="{7C44FC38-5CD8-4C49-89BD-226D68971343}">
      <dsp:nvSpPr>
        <dsp:cNvPr id="0" name=""/>
        <dsp:cNvSpPr/>
      </dsp:nvSpPr>
      <dsp:spPr>
        <a:xfrm>
          <a:off x="0" y="3026380"/>
          <a:ext cx="5180856" cy="200684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Victims will be better protected through a new requirement to seek the views of victims on PCB conditions relating to their safeguarding</a:t>
          </a:r>
        </a:p>
      </dsp:txBody>
      <dsp:txXfrm>
        <a:off x="0" y="3026380"/>
        <a:ext cx="5180856" cy="2006842"/>
      </dsp:txXfrm>
    </dsp:sp>
    <dsp:sp modelId="{0D411963-6CCC-4FB1-92F6-A75ECCAB4C2E}">
      <dsp:nvSpPr>
        <dsp:cNvPr id="0" name=""/>
        <dsp:cNvSpPr/>
      </dsp:nvSpPr>
      <dsp:spPr>
        <a:xfrm>
          <a:off x="5464737" y="2974623"/>
          <a:ext cx="6002653" cy="203289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The Act also introduces a 3 hour pause on the detention clock so that arrests from breach of PCB conditions or ‘failing to answer’ bail do not have a negative effect on the overall custody clock for the original offence</a:t>
          </a:r>
        </a:p>
      </dsp:txBody>
      <dsp:txXfrm>
        <a:off x="5464737" y="2974623"/>
        <a:ext cx="6002653" cy="20328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ADCB29-6129-4C5A-A8F9-D35283C78858}">
      <dsp:nvSpPr>
        <dsp:cNvPr id="0" name=""/>
        <dsp:cNvSpPr/>
      </dsp:nvSpPr>
      <dsp:spPr>
        <a:xfrm rot="16200000">
          <a:off x="809903" y="-809903"/>
          <a:ext cx="2444194" cy="4064000"/>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0 - 3 months</a:t>
          </a:r>
        </a:p>
        <a:p>
          <a:pPr marL="0" lvl="0" indent="0" algn="ctr" defTabSz="1066800">
            <a:lnSpc>
              <a:spcPct val="90000"/>
            </a:lnSpc>
            <a:spcBef>
              <a:spcPct val="0"/>
            </a:spcBef>
            <a:spcAft>
              <a:spcPct val="35000"/>
            </a:spcAft>
            <a:buNone/>
          </a:pPr>
          <a:r>
            <a:rPr lang="en-GB" sz="2400" u="none" kern="1200" dirty="0">
              <a:solidFill>
                <a:schemeClr val="tx1"/>
              </a:solidFill>
            </a:rPr>
            <a:t>First bail implemented by Custody Sgt</a:t>
          </a:r>
        </a:p>
      </dsp:txBody>
      <dsp:txXfrm rot="5400000">
        <a:off x="0" y="0"/>
        <a:ext cx="4064000" cy="1833145"/>
      </dsp:txXfrm>
    </dsp:sp>
    <dsp:sp modelId="{032312AB-FCF7-433A-9177-51631E8C0C1A}">
      <dsp:nvSpPr>
        <dsp:cNvPr id="0" name=""/>
        <dsp:cNvSpPr/>
      </dsp:nvSpPr>
      <dsp:spPr>
        <a:xfrm>
          <a:off x="4064000" y="0"/>
          <a:ext cx="4064000" cy="244419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Between 3 to 6 months</a:t>
          </a:r>
        </a:p>
        <a:p>
          <a:pPr marL="0" lvl="0" indent="0" algn="ctr" defTabSz="1066800">
            <a:lnSpc>
              <a:spcPct val="90000"/>
            </a:lnSpc>
            <a:spcBef>
              <a:spcPct val="0"/>
            </a:spcBef>
            <a:spcAft>
              <a:spcPct val="35000"/>
            </a:spcAft>
            <a:buNone/>
          </a:pPr>
          <a:r>
            <a:rPr lang="en-GB" sz="2400" u="none" kern="1200" dirty="0">
              <a:solidFill>
                <a:schemeClr val="tx1"/>
              </a:solidFill>
            </a:rPr>
            <a:t>Authorised by an Inspector</a:t>
          </a:r>
        </a:p>
      </dsp:txBody>
      <dsp:txXfrm>
        <a:off x="4064000" y="0"/>
        <a:ext cx="4064000" cy="1833145"/>
      </dsp:txXfrm>
    </dsp:sp>
    <dsp:sp modelId="{5B4E7A22-07F5-4B71-8ABC-C914E97D28D5}">
      <dsp:nvSpPr>
        <dsp:cNvPr id="0" name=""/>
        <dsp:cNvSpPr/>
      </dsp:nvSpPr>
      <dsp:spPr>
        <a:xfrm rot="10800000">
          <a:off x="0" y="2444194"/>
          <a:ext cx="4064000" cy="2444194"/>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Between 6 to 9 months</a:t>
          </a:r>
        </a:p>
        <a:p>
          <a:pPr marL="0" lvl="0" indent="0" algn="ctr" defTabSz="1066800">
            <a:lnSpc>
              <a:spcPct val="90000"/>
            </a:lnSpc>
            <a:spcBef>
              <a:spcPct val="0"/>
            </a:spcBef>
            <a:spcAft>
              <a:spcPct val="35000"/>
            </a:spcAft>
            <a:buNone/>
          </a:pPr>
          <a:r>
            <a:rPr lang="en-GB" sz="2400" u="none" kern="1200" dirty="0">
              <a:solidFill>
                <a:schemeClr val="tx1"/>
              </a:solidFill>
            </a:rPr>
            <a:t>Authorised by a Superintendent</a:t>
          </a:r>
        </a:p>
      </dsp:txBody>
      <dsp:txXfrm rot="10800000">
        <a:off x="0" y="3055242"/>
        <a:ext cx="4064000" cy="1833145"/>
      </dsp:txXfrm>
    </dsp:sp>
    <dsp:sp modelId="{45B87669-1A2A-49C8-9F94-259F6946F055}">
      <dsp:nvSpPr>
        <dsp:cNvPr id="0" name=""/>
        <dsp:cNvSpPr/>
      </dsp:nvSpPr>
      <dsp:spPr>
        <a:xfrm rot="5400000">
          <a:off x="4873903" y="1634290"/>
          <a:ext cx="2444194" cy="4064000"/>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Over 9 months</a:t>
          </a:r>
        </a:p>
        <a:p>
          <a:pPr marL="0" lvl="0" indent="0" algn="ctr" defTabSz="1066800">
            <a:lnSpc>
              <a:spcPct val="90000"/>
            </a:lnSpc>
            <a:spcBef>
              <a:spcPct val="0"/>
            </a:spcBef>
            <a:spcAft>
              <a:spcPct val="35000"/>
            </a:spcAft>
            <a:buNone/>
          </a:pPr>
          <a:r>
            <a:rPr lang="en-GB" sz="2400" u="none" kern="1200" dirty="0">
              <a:solidFill>
                <a:schemeClr val="tx1"/>
              </a:solidFill>
            </a:rPr>
            <a:t>Extended by the court via court applications</a:t>
          </a:r>
        </a:p>
      </dsp:txBody>
      <dsp:txXfrm rot="-5400000">
        <a:off x="4064000" y="3055242"/>
        <a:ext cx="4064000" cy="1833145"/>
      </dsp:txXfrm>
    </dsp:sp>
    <dsp:sp modelId="{0FF64C03-B246-4F32-A4A0-2143512F5A50}">
      <dsp:nvSpPr>
        <dsp:cNvPr id="0" name=""/>
        <dsp:cNvSpPr/>
      </dsp:nvSpPr>
      <dsp:spPr>
        <a:xfrm>
          <a:off x="2844799" y="1833145"/>
          <a:ext cx="2438400" cy="1222097"/>
        </a:xfrm>
        <a:prstGeom prst="roundRect">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Bail Periods</a:t>
          </a:r>
        </a:p>
      </dsp:txBody>
      <dsp:txXfrm>
        <a:off x="2904457" y="1892803"/>
        <a:ext cx="2319084" cy="11027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901D7-269F-43B2-A9D2-604D348FD6A3}">
      <dsp:nvSpPr>
        <dsp:cNvPr id="0" name=""/>
        <dsp:cNvSpPr/>
      </dsp:nvSpPr>
      <dsp:spPr>
        <a:xfrm>
          <a:off x="714559" y="0"/>
          <a:ext cx="8098339" cy="4915997"/>
        </a:xfrm>
        <a:prstGeom prst="rightArrow">
          <a:avLst/>
        </a:prstGeom>
        <a:solidFill>
          <a:schemeClr val="accent2"/>
        </a:solidFill>
        <a:ln>
          <a:solidFill>
            <a:schemeClr val="tx1"/>
          </a:solidFill>
        </a:ln>
        <a:effectLst/>
      </dsp:spPr>
      <dsp:style>
        <a:lnRef idx="0">
          <a:scrgbClr r="0" g="0" b="0"/>
        </a:lnRef>
        <a:fillRef idx="1">
          <a:scrgbClr r="0" g="0" b="0"/>
        </a:fillRef>
        <a:effectRef idx="0">
          <a:scrgbClr r="0" g="0" b="0"/>
        </a:effectRef>
        <a:fontRef idx="minor"/>
      </dsp:style>
    </dsp:sp>
    <dsp:sp modelId="{45A39AA4-6AA2-4DB5-9E28-82B06118C93D}">
      <dsp:nvSpPr>
        <dsp:cNvPr id="0" name=""/>
        <dsp:cNvSpPr/>
      </dsp:nvSpPr>
      <dsp:spPr>
        <a:xfrm>
          <a:off x="3256" y="1474799"/>
          <a:ext cx="2115765" cy="1966398"/>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Duty to seek views from victims</a:t>
          </a:r>
        </a:p>
      </dsp:txBody>
      <dsp:txXfrm>
        <a:off x="99248" y="1570791"/>
        <a:ext cx="1923781" cy="1774414"/>
      </dsp:txXfrm>
    </dsp:sp>
    <dsp:sp modelId="{F44338B5-217A-4ED8-96DA-3C9B553EA3E6}">
      <dsp:nvSpPr>
        <dsp:cNvPr id="0" name=""/>
        <dsp:cNvSpPr/>
      </dsp:nvSpPr>
      <dsp:spPr>
        <a:xfrm>
          <a:off x="2471649" y="1474799"/>
          <a:ext cx="2115765" cy="1966398"/>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Legal requirement</a:t>
          </a:r>
        </a:p>
      </dsp:txBody>
      <dsp:txXfrm>
        <a:off x="2567641" y="1570791"/>
        <a:ext cx="1923781" cy="1774414"/>
      </dsp:txXfrm>
    </dsp:sp>
    <dsp:sp modelId="{44AC6EA4-408B-4FF1-A5B0-2D89CEE11FDB}">
      <dsp:nvSpPr>
        <dsp:cNvPr id="0" name=""/>
        <dsp:cNvSpPr/>
      </dsp:nvSpPr>
      <dsp:spPr>
        <a:xfrm>
          <a:off x="4940042" y="1474799"/>
          <a:ext cx="2115765" cy="1966398"/>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not practical prior to bail being authorised then ASAP</a:t>
          </a:r>
        </a:p>
      </dsp:txBody>
      <dsp:txXfrm>
        <a:off x="5036034" y="1570791"/>
        <a:ext cx="1923781" cy="1774414"/>
      </dsp:txXfrm>
    </dsp:sp>
    <dsp:sp modelId="{B8D61557-41CA-4565-90FA-673B8EDD29AD}">
      <dsp:nvSpPr>
        <dsp:cNvPr id="0" name=""/>
        <dsp:cNvSpPr/>
      </dsp:nvSpPr>
      <dsp:spPr>
        <a:xfrm>
          <a:off x="7408435" y="1474799"/>
          <a:ext cx="2115765" cy="1966398"/>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led process</a:t>
          </a:r>
        </a:p>
      </dsp:txBody>
      <dsp:txXfrm>
        <a:off x="7504427" y="1570791"/>
        <a:ext cx="1923781" cy="17744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8CADDC-CBFF-4CA3-82B7-3314957B87D7}">
      <dsp:nvSpPr>
        <dsp:cNvPr id="0" name=""/>
        <dsp:cNvSpPr/>
      </dsp:nvSpPr>
      <dsp:spPr>
        <a:xfrm>
          <a:off x="714469" y="1493"/>
          <a:ext cx="4533750" cy="235472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3 hour pause on the detention clock has been introduced so that arrests for breach of PCB do not have a negative effect on the overall custody clock for the original offence</a:t>
          </a:r>
        </a:p>
      </dsp:txBody>
      <dsp:txXfrm>
        <a:off x="714469" y="1493"/>
        <a:ext cx="4533750" cy="2354726"/>
      </dsp:txXfrm>
    </dsp:sp>
    <dsp:sp modelId="{529A5BE2-63C5-4B7B-8F8C-8CF444B50673}">
      <dsp:nvSpPr>
        <dsp:cNvPr id="0" name=""/>
        <dsp:cNvSpPr/>
      </dsp:nvSpPr>
      <dsp:spPr>
        <a:xfrm>
          <a:off x="5640673" y="1493"/>
          <a:ext cx="4462441" cy="23547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Expectation is that suspects are arrested for the breach of PCB to manage risks posed by the breach. If there are new substantive offences, it is imperative they are arrested for the new offence firstly</a:t>
          </a:r>
        </a:p>
      </dsp:txBody>
      <dsp:txXfrm>
        <a:off x="5640673" y="1493"/>
        <a:ext cx="4462441" cy="2354726"/>
      </dsp:txXfrm>
    </dsp:sp>
    <dsp:sp modelId="{8BCB082E-D0BB-412E-933B-AB23B7F8EBD6}">
      <dsp:nvSpPr>
        <dsp:cNvPr id="0" name=""/>
        <dsp:cNvSpPr/>
      </dsp:nvSpPr>
      <dsp:spPr>
        <a:xfrm>
          <a:off x="2122163" y="2748673"/>
          <a:ext cx="6573257" cy="235472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PCB should be considered alongside other protective orders to ensure a web of protection around the victim. Risk Assessment should be revisited throughout the investigative process</a:t>
          </a:r>
        </a:p>
      </dsp:txBody>
      <dsp:txXfrm>
        <a:off x="2122163" y="2748673"/>
        <a:ext cx="6573257" cy="23547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5E2DF-E440-4DBB-80AB-608DDC15AA46}">
      <dsp:nvSpPr>
        <dsp:cNvPr id="0" name=""/>
        <dsp:cNvSpPr/>
      </dsp:nvSpPr>
      <dsp:spPr>
        <a:xfrm>
          <a:off x="8766" y="0"/>
          <a:ext cx="6772505" cy="265377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The Act encourages the police to use PCB in every case where it is necessary &amp; proportionate by removing the presumption against PCB. However Officers &amp; Custody Sgts must take into consideration when deciding whether to release on conditional bail is it proportionate &amp; necessary or can safeguarding measures adequately manage the risk</a:t>
          </a:r>
        </a:p>
      </dsp:txBody>
      <dsp:txXfrm>
        <a:off x="8766" y="0"/>
        <a:ext cx="6772505" cy="2653777"/>
      </dsp:txXfrm>
    </dsp:sp>
    <dsp:sp modelId="{0DCC34A5-5A41-4D52-AC36-26AB92BEE2CC}">
      <dsp:nvSpPr>
        <dsp:cNvPr id="0" name=""/>
        <dsp:cNvSpPr/>
      </dsp:nvSpPr>
      <dsp:spPr>
        <a:xfrm>
          <a:off x="560316" y="2833729"/>
          <a:ext cx="5836404" cy="218508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Released under Investigation (RUI) will continue to exist &amp; where applicable can be used in investigations. This must not be forgotten</a:t>
          </a:r>
        </a:p>
      </dsp:txBody>
      <dsp:txXfrm>
        <a:off x="560316" y="2833729"/>
        <a:ext cx="5836404" cy="21850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F2B25-C28F-4B67-8FC5-56B7176AC09F}">
      <dsp:nvSpPr>
        <dsp:cNvPr id="0" name=""/>
        <dsp:cNvSpPr/>
      </dsp:nvSpPr>
      <dsp:spPr>
        <a:xfrm>
          <a:off x="7698" y="1174018"/>
          <a:ext cx="2666964" cy="167682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Decision</a:t>
          </a:r>
        </a:p>
      </dsp:txBody>
      <dsp:txXfrm>
        <a:off x="56810" y="1223130"/>
        <a:ext cx="2568740" cy="1578600"/>
      </dsp:txXfrm>
    </dsp:sp>
    <dsp:sp modelId="{36CB11C5-0120-471B-9DA8-935FA6C12678}">
      <dsp:nvSpPr>
        <dsp:cNvPr id="0" name=""/>
        <dsp:cNvSpPr/>
      </dsp:nvSpPr>
      <dsp:spPr>
        <a:xfrm>
          <a:off x="2941358" y="1681727"/>
          <a:ext cx="565396" cy="6614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941358" y="1814008"/>
        <a:ext cx="395777" cy="396845"/>
      </dsp:txXfrm>
    </dsp:sp>
    <dsp:sp modelId="{AE461AF3-FF9D-43F7-B335-C9431C84C952}">
      <dsp:nvSpPr>
        <dsp:cNvPr id="0" name=""/>
        <dsp:cNvSpPr/>
      </dsp:nvSpPr>
      <dsp:spPr>
        <a:xfrm>
          <a:off x="3741447" y="1174018"/>
          <a:ext cx="2666964" cy="167682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CPS decision to prosecute</a:t>
          </a:r>
        </a:p>
      </dsp:txBody>
      <dsp:txXfrm>
        <a:off x="3790559" y="1223130"/>
        <a:ext cx="2568740" cy="1578600"/>
      </dsp:txXfrm>
    </dsp:sp>
    <dsp:sp modelId="{0892EAE8-BCA9-41E0-BD06-B09B3C5717D4}">
      <dsp:nvSpPr>
        <dsp:cNvPr id="0" name=""/>
        <dsp:cNvSpPr/>
      </dsp:nvSpPr>
      <dsp:spPr>
        <a:xfrm>
          <a:off x="6675108" y="1681727"/>
          <a:ext cx="565396" cy="6614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675108" y="1814008"/>
        <a:ext cx="395777" cy="396845"/>
      </dsp:txXfrm>
    </dsp:sp>
    <dsp:sp modelId="{0DCF77CE-0C7A-45E8-AD32-B567BC7C47AC}">
      <dsp:nvSpPr>
        <dsp:cNvPr id="0" name=""/>
        <dsp:cNvSpPr/>
      </dsp:nvSpPr>
      <dsp:spPr>
        <a:xfrm>
          <a:off x="7475197" y="1174018"/>
          <a:ext cx="3697639" cy="167682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Other prosecuting organisations. </a:t>
          </a:r>
          <a:r>
            <a:rPr lang="en-GB" sz="2400" kern="1200" dirty="0" err="1">
              <a:solidFill>
                <a:schemeClr val="tx1"/>
              </a:solidFill>
            </a:rPr>
            <a:t>Eg</a:t>
          </a:r>
          <a:r>
            <a:rPr lang="en-GB" sz="2400" kern="1200" dirty="0">
              <a:solidFill>
                <a:schemeClr val="tx1"/>
              </a:solidFill>
            </a:rPr>
            <a:t>, DVLA, Trading Standards, Environmental Health</a:t>
          </a:r>
        </a:p>
      </dsp:txBody>
      <dsp:txXfrm>
        <a:off x="7524309" y="1223130"/>
        <a:ext cx="3599415" cy="15786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B7BB6-C7AD-4E01-AC60-753133593A28}">
      <dsp:nvSpPr>
        <dsp:cNvPr id="0" name=""/>
        <dsp:cNvSpPr/>
      </dsp:nvSpPr>
      <dsp:spPr>
        <a:xfrm>
          <a:off x="570783" y="2491"/>
          <a:ext cx="4516588" cy="212879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 an offence is committed by one of several people but it is not possible to prove which one carried out the actus reus (the act)</a:t>
          </a:r>
        </a:p>
      </dsp:txBody>
      <dsp:txXfrm>
        <a:off x="570783" y="2491"/>
        <a:ext cx="4516588" cy="2128792"/>
      </dsp:txXfrm>
    </dsp:sp>
    <dsp:sp modelId="{A106469F-6036-4057-9031-E750BF66914B}">
      <dsp:nvSpPr>
        <dsp:cNvPr id="0" name=""/>
        <dsp:cNvSpPr/>
      </dsp:nvSpPr>
      <dsp:spPr>
        <a:xfrm>
          <a:off x="5442171" y="2491"/>
          <a:ext cx="4502645" cy="212879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rPr>
            <a:t>Eg</a:t>
          </a:r>
          <a:r>
            <a:rPr lang="en-GB" sz="2400" kern="1200" dirty="0">
              <a:solidFill>
                <a:schemeClr val="tx1"/>
              </a:solidFill>
            </a:rPr>
            <a:t>, if somebody had been fatally stabbed you can be found guilty of that person’s murder even if you were not the actual person who stabbed them</a:t>
          </a:r>
        </a:p>
      </dsp:txBody>
      <dsp:txXfrm>
        <a:off x="5442171" y="2491"/>
        <a:ext cx="4502645" cy="2128792"/>
      </dsp:txXfrm>
    </dsp:sp>
    <dsp:sp modelId="{F3403C27-E323-416A-89F3-50CDE20BE6F6}">
      <dsp:nvSpPr>
        <dsp:cNvPr id="0" name=""/>
        <dsp:cNvSpPr/>
      </dsp:nvSpPr>
      <dsp:spPr>
        <a:xfrm>
          <a:off x="1709474" y="2486082"/>
          <a:ext cx="7096650" cy="212879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means that you are seen as guilty for someone else’s death because you were part of the situation that could have encouraged the incident or were part of it without trying to stop it happening</a:t>
          </a:r>
        </a:p>
      </dsp:txBody>
      <dsp:txXfrm>
        <a:off x="1709474" y="2486082"/>
        <a:ext cx="7096650" cy="21287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65802-5915-4572-9A22-394EC906090A}">
      <dsp:nvSpPr>
        <dsp:cNvPr id="0" name=""/>
        <dsp:cNvSpPr/>
      </dsp:nvSpPr>
      <dsp:spPr>
        <a:xfrm>
          <a:off x="65860" y="4580"/>
          <a:ext cx="10461516" cy="100045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Prosecutors must only start or continue a prosecution when the case has passed both stages of the Full Code Test. The exception is when the Threshold Test may be applied </a:t>
          </a:r>
        </a:p>
      </dsp:txBody>
      <dsp:txXfrm>
        <a:off x="95162" y="33882"/>
        <a:ext cx="10402912" cy="941847"/>
      </dsp:txXfrm>
    </dsp:sp>
    <dsp:sp modelId="{9EB33A54-82F8-4F90-9DF7-B7F6FD1AA5D2}">
      <dsp:nvSpPr>
        <dsp:cNvPr id="0" name=""/>
        <dsp:cNvSpPr/>
      </dsp:nvSpPr>
      <dsp:spPr>
        <a:xfrm rot="5400000">
          <a:off x="5109034" y="1030042"/>
          <a:ext cx="375169" cy="45020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5400000">
        <a:off x="5161558" y="1067559"/>
        <a:ext cx="270122" cy="262618"/>
      </dsp:txXfrm>
    </dsp:sp>
    <dsp:sp modelId="{336522F0-B033-40FB-B282-F76DEC7E0C45}">
      <dsp:nvSpPr>
        <dsp:cNvPr id="0" name=""/>
        <dsp:cNvSpPr/>
      </dsp:nvSpPr>
      <dsp:spPr>
        <a:xfrm>
          <a:off x="1901428" y="1505257"/>
          <a:ext cx="6790381" cy="100045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Full Code Test has two stages: (</a:t>
          </a:r>
          <a:r>
            <a:rPr lang="en-GB" sz="2400" kern="1200" dirty="0" err="1">
              <a:solidFill>
                <a:schemeClr val="tx1"/>
              </a:solidFill>
            </a:rPr>
            <a:t>i</a:t>
          </a:r>
          <a:r>
            <a:rPr lang="en-GB" sz="2400" kern="1200" dirty="0">
              <a:solidFill>
                <a:schemeClr val="tx1"/>
              </a:solidFill>
            </a:rPr>
            <a:t>) the evidential stage; followed by (ii) the public interest stage.</a:t>
          </a:r>
        </a:p>
      </dsp:txBody>
      <dsp:txXfrm>
        <a:off x="1930730" y="1534559"/>
        <a:ext cx="6731777" cy="941847"/>
      </dsp:txXfrm>
    </dsp:sp>
    <dsp:sp modelId="{3784D522-41D1-492D-A833-8E494A19DE4A}">
      <dsp:nvSpPr>
        <dsp:cNvPr id="0" name=""/>
        <dsp:cNvSpPr/>
      </dsp:nvSpPr>
      <dsp:spPr>
        <a:xfrm rot="5400000">
          <a:off x="5109034" y="2530719"/>
          <a:ext cx="375169" cy="45020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5400000">
        <a:off x="5161558" y="2568236"/>
        <a:ext cx="270122" cy="262618"/>
      </dsp:txXfrm>
    </dsp:sp>
    <dsp:sp modelId="{367DEEF5-94F5-43F4-9CE9-86C35821B118}">
      <dsp:nvSpPr>
        <dsp:cNvPr id="0" name=""/>
        <dsp:cNvSpPr/>
      </dsp:nvSpPr>
      <dsp:spPr>
        <a:xfrm>
          <a:off x="-165423" y="3005933"/>
          <a:ext cx="10924085" cy="185526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Full Code Test should be applied when all outstanding reasonable lines of inquiry have been pursued, or prior to the investigation being completed, if the prosecutor is satisfied that any further evidence or material is unlikely to affect the application of the Full Code Test, whether in favour of or against a prosecution</a:t>
          </a:r>
        </a:p>
      </dsp:txBody>
      <dsp:txXfrm>
        <a:off x="-111084" y="3060272"/>
        <a:ext cx="10815407" cy="174658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BD792FD-7C46-4D3C-94A3-80A2261F24C1}" type="datetimeFigureOut">
              <a:rPr lang="en-GB" smtClean="0"/>
              <a:t>11/01/2023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C04D87C-AC5E-4A21-BC6F-736B468F2BE4}" type="slidenum">
              <a:rPr lang="en-GB" smtClean="0"/>
              <a:t>‹#›</a:t>
            </a:fld>
            <a:endParaRPr lang="en-GB"/>
          </a:p>
        </p:txBody>
      </p:sp>
    </p:spTree>
    <p:extLst>
      <p:ext uri="{BB962C8B-B14F-4D97-AF65-F5344CB8AC3E}">
        <p14:creationId xmlns:p14="http://schemas.microsoft.com/office/powerpoint/2010/main" val="252946840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19FFEA-D76F-444C-8242-9823B35FCFB8}" type="datetimeFigureOut">
              <a:rPr lang="en-GB" smtClean="0"/>
              <a:t>11/01/2023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0DFFA5-0B10-4F0F-8A98-03715FBB213D}" type="slidenum">
              <a:rPr lang="en-GB" smtClean="0"/>
              <a:t>‹#›</a:t>
            </a:fld>
            <a:endParaRPr lang="en-GB"/>
          </a:p>
        </p:txBody>
      </p:sp>
    </p:spTree>
    <p:extLst>
      <p:ext uri="{BB962C8B-B14F-4D97-AF65-F5344CB8AC3E}">
        <p14:creationId xmlns:p14="http://schemas.microsoft.com/office/powerpoint/2010/main" val="29285283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Lesson Aim</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summarise and explain the procedures in relation to charging and bailing person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Explain</a:t>
            </a:r>
            <a:r>
              <a:rPr lang="en-GB" sz="1200" kern="1200" dirty="0">
                <a:solidFill>
                  <a:schemeClr val="tx1"/>
                </a:solidFill>
                <a:effectLst/>
                <a:latin typeface="+mn-lt"/>
                <a:ea typeface="+mn-ea"/>
                <a:cs typeface="+mn-cs"/>
              </a:rPr>
              <a:t> the Policies and legislation relevant to charging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State </a:t>
            </a:r>
            <a:r>
              <a:rPr lang="en-GB" sz="1200" kern="1200" dirty="0">
                <a:solidFill>
                  <a:schemeClr val="tx1"/>
                </a:solidFill>
                <a:effectLst/>
                <a:latin typeface="+mn-lt"/>
                <a:ea typeface="+mn-ea"/>
                <a:cs typeface="+mn-cs"/>
              </a:rPr>
              <a:t>the importance of understanding the influences on charging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State</a:t>
            </a:r>
            <a:r>
              <a:rPr lang="en-GB" sz="1200" kern="1200" dirty="0">
                <a:solidFill>
                  <a:schemeClr val="tx1"/>
                </a:solidFill>
                <a:effectLst/>
                <a:latin typeface="+mn-lt"/>
                <a:ea typeface="+mn-ea"/>
                <a:cs typeface="+mn-cs"/>
              </a:rPr>
              <a:t> the decision making process in CPS charging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Explain</a:t>
            </a:r>
            <a:r>
              <a:rPr lang="en-GB" sz="1200" kern="1200" dirty="0">
                <a:solidFill>
                  <a:schemeClr val="tx1"/>
                </a:solidFill>
                <a:effectLst/>
                <a:latin typeface="+mn-lt"/>
                <a:ea typeface="+mn-ea"/>
                <a:cs typeface="+mn-cs"/>
              </a:rPr>
              <a:t> how a prosecution is undertaken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State</a:t>
            </a:r>
            <a:r>
              <a:rPr lang="en-GB" sz="1200" kern="1200" dirty="0">
                <a:solidFill>
                  <a:schemeClr val="tx1"/>
                </a:solidFill>
                <a:effectLst/>
                <a:latin typeface="+mn-lt"/>
                <a:ea typeface="+mn-ea"/>
                <a:cs typeface="+mn-cs"/>
              </a:rPr>
              <a:t> the importance of the impact of court on victims, including special measures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Summarise ‘Pre-Charge Bail’ and the considerations surrounding ‘Pre-Charge Bail’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a:t>
            </a:fld>
            <a:endParaRPr lang="en-GB"/>
          </a:p>
        </p:txBody>
      </p:sp>
    </p:spTree>
    <p:extLst>
      <p:ext uri="{BB962C8B-B14F-4D97-AF65-F5344CB8AC3E}">
        <p14:creationId xmlns:p14="http://schemas.microsoft.com/office/powerpoint/2010/main" val="151869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1" baseline="0" dirty="0"/>
              <a:t>QTS:</a:t>
            </a:r>
          </a:p>
          <a:p>
            <a:r>
              <a:rPr lang="en-GB" sz="1200" b="1" kern="1200" dirty="0">
                <a:solidFill>
                  <a:schemeClr val="tx1"/>
                </a:solidFill>
                <a:effectLst/>
                <a:latin typeface="+mn-lt"/>
                <a:ea typeface="+mn-ea"/>
                <a:cs typeface="+mn-cs"/>
              </a:rPr>
              <a:t>How can our initial actions at a scene affect a charge?</a:t>
            </a:r>
            <a:endParaRPr lang="en-GB" sz="1200" kern="1200" dirty="0">
              <a:solidFill>
                <a:schemeClr val="tx1"/>
              </a:solidFill>
              <a:effectLst/>
              <a:latin typeface="+mn-lt"/>
              <a:ea typeface="+mn-ea"/>
              <a:cs typeface="+mn-cs"/>
            </a:endParaRPr>
          </a:p>
          <a:p>
            <a:endParaRPr lang="en-GB" b="1" baseline="0" dirty="0"/>
          </a:p>
          <a:p>
            <a:r>
              <a:rPr lang="en-GB" b="0" baseline="0" dirty="0"/>
              <a:t>The initial action of police response can lead to a different outcome.</a:t>
            </a:r>
          </a:p>
          <a:p>
            <a:endParaRPr lang="en-GB" b="1" baseline="0" dirty="0"/>
          </a:p>
          <a:p>
            <a:r>
              <a:rPr lang="en-GB" b="1" baseline="0" dirty="0"/>
              <a:t>Consideration must be given to Golden Hour Principles:</a:t>
            </a:r>
          </a:p>
          <a:p>
            <a:endParaRPr lang="en-GB" b="0" baseline="0" dirty="0"/>
          </a:p>
          <a:p>
            <a:pPr marL="228600" indent="-228600">
              <a:buAutoNum type="arabicPeriod"/>
            </a:pPr>
            <a:r>
              <a:rPr lang="en-GB" b="0" baseline="0" dirty="0"/>
              <a:t>Preserve Scene</a:t>
            </a:r>
          </a:p>
          <a:p>
            <a:pPr marL="228600" indent="-228600">
              <a:buAutoNum type="arabicPeriod"/>
            </a:pPr>
            <a:r>
              <a:rPr lang="en-GB" b="0" baseline="0" dirty="0"/>
              <a:t>Take Accounts</a:t>
            </a:r>
          </a:p>
          <a:p>
            <a:pPr marL="228600" indent="-228600">
              <a:buAutoNum type="arabicPeriod"/>
            </a:pPr>
            <a:r>
              <a:rPr lang="en-GB" b="0" baseline="0" dirty="0"/>
              <a:t>Type of incident: is it a new crime e.g. Modern Day Slavery, is it a burglary?, is it an assault? Do you need medical assistance? </a:t>
            </a:r>
          </a:p>
          <a:p>
            <a:pPr marL="228600" indent="-228600">
              <a:buAutoNum type="arabicPeriod"/>
            </a:pPr>
            <a:r>
              <a:rPr lang="en-GB" b="0" baseline="0" dirty="0"/>
              <a:t>Who are the witnesses</a:t>
            </a:r>
          </a:p>
          <a:p>
            <a:pPr marL="228600" indent="-228600">
              <a:buAutoNum type="arabicPeriod"/>
            </a:pPr>
            <a:r>
              <a:rPr lang="en-GB" b="0" baseline="0" dirty="0"/>
              <a:t>Is there addition evidence to support the investigation, and where does it come from? e.g. CCTV, an independent witness</a:t>
            </a:r>
          </a:p>
          <a:p>
            <a:pPr marL="228600" indent="-228600">
              <a:buAutoNum type="arabicPeriod"/>
            </a:pPr>
            <a:endParaRPr lang="en-GB" b="0" baseline="0" dirty="0"/>
          </a:p>
          <a:p>
            <a:pPr marL="0" indent="0">
              <a:buNone/>
            </a:pPr>
            <a:endParaRPr lang="en-GB" b="1" baseline="0" dirty="0"/>
          </a:p>
          <a:p>
            <a:pPr marL="0" indent="0">
              <a:buNone/>
            </a:pPr>
            <a:r>
              <a:rPr lang="en-GB" sz="1100" b="1" baseline="0" dirty="0"/>
              <a:t>Contamination of Evidence:</a:t>
            </a:r>
          </a:p>
          <a:p>
            <a:pPr marL="0" indent="0">
              <a:buNone/>
            </a:pPr>
            <a:endParaRPr lang="en-GB" sz="1100" b="0" baseline="0" dirty="0"/>
          </a:p>
          <a:p>
            <a:pPr marL="228600" indent="-228600">
              <a:buAutoNum type="arabicPeriod"/>
            </a:pPr>
            <a:r>
              <a:rPr lang="en-GB" sz="1100" b="0" baseline="0" dirty="0"/>
              <a:t>fingerprints/shoe prints</a:t>
            </a:r>
          </a:p>
          <a:p>
            <a:pPr marL="228600" indent="-228600">
              <a:buAutoNum type="arabicPeriod"/>
            </a:pPr>
            <a:r>
              <a:rPr lang="en-GB" sz="1100" b="0" baseline="0" dirty="0"/>
              <a:t>Can we preserve best evidence</a:t>
            </a:r>
          </a:p>
          <a:p>
            <a:pPr marL="228600" indent="-228600">
              <a:buAutoNum type="arabicPeriod"/>
            </a:pPr>
            <a:r>
              <a:rPr lang="en-GB" sz="1100" b="0" baseline="0" dirty="0"/>
              <a:t>Have we thought about our own presence at a scene</a:t>
            </a:r>
          </a:p>
          <a:p>
            <a:pPr marL="0" indent="0">
              <a:buNone/>
            </a:pPr>
            <a:endParaRPr lang="en-GB" sz="1100" b="0" baseline="0" dirty="0"/>
          </a:p>
          <a:p>
            <a:pPr marL="0" indent="0">
              <a:buNone/>
            </a:pPr>
            <a:endParaRPr lang="en-GB" sz="1100" b="1" baseline="0" dirty="0"/>
          </a:p>
          <a:p>
            <a:pPr marL="0" indent="0">
              <a:buNone/>
            </a:pPr>
            <a:r>
              <a:rPr lang="en-GB" sz="1100" b="1" baseline="0" dirty="0"/>
              <a:t>Type of Incident and Potential Direction of Investigation </a:t>
            </a:r>
          </a:p>
          <a:p>
            <a:pPr marL="0" indent="0">
              <a:buNone/>
            </a:pPr>
            <a:endParaRPr lang="en-GB" sz="1100" b="0" dirty="0"/>
          </a:p>
          <a:p>
            <a:pPr marL="228600" indent="-228600">
              <a:buAutoNum type="arabicPeriod"/>
            </a:pPr>
            <a:r>
              <a:rPr lang="en-GB" sz="1100" b="0" dirty="0"/>
              <a:t>What does the victim say has happened?</a:t>
            </a:r>
          </a:p>
          <a:p>
            <a:pPr marL="228600" indent="-228600">
              <a:buAutoNum type="arabicPeriod"/>
            </a:pPr>
            <a:r>
              <a:rPr lang="en-GB" sz="1100" b="0" dirty="0"/>
              <a:t>Are we as the police being supported by the victim</a:t>
            </a:r>
          </a:p>
          <a:p>
            <a:pPr marL="228600" indent="-228600">
              <a:buAutoNum type="arabicPeriod"/>
            </a:pPr>
            <a:r>
              <a:rPr lang="en-GB" sz="1100" b="0" dirty="0"/>
              <a:t>Is there independent evidence</a:t>
            </a:r>
            <a:r>
              <a:rPr lang="en-GB" sz="1100" b="0" baseline="0" dirty="0"/>
              <a:t> to support or negate the crime</a:t>
            </a:r>
          </a:p>
          <a:p>
            <a:pPr marL="228600" indent="-228600">
              <a:buAutoNum type="arabicPeriod"/>
            </a:pPr>
            <a:r>
              <a:rPr lang="en-GB" sz="1100" b="0" baseline="0" dirty="0"/>
              <a:t>Has the suspect committed other crimes, will they need to be investigated or currently being investigated?</a:t>
            </a:r>
          </a:p>
          <a:p>
            <a:pPr marL="228600" indent="-228600">
              <a:buAutoNum type="arabicPeriod"/>
            </a:pPr>
            <a:r>
              <a:rPr lang="en-GB" sz="1100" b="0" baseline="0" dirty="0"/>
              <a:t>Are you acting in an unbiased independent manner e.g. it is not up to the police to decide on guilt, but to investigate and bring matter to court if necessary for the court to determine guilt</a:t>
            </a:r>
          </a:p>
          <a:p>
            <a:pPr marL="228600" indent="-228600">
              <a:buAutoNum type="arabicPeriod"/>
            </a:pPr>
            <a:r>
              <a:rPr lang="en-GB" sz="1100" b="0" baseline="0" dirty="0"/>
              <a:t>Can the crime be detected by less intrusive methods e.g. Report for Postal Requisition Charge; Penalty Notice for Disorder? </a:t>
            </a:r>
          </a:p>
          <a:p>
            <a:pPr marL="0" indent="0">
              <a:buNone/>
            </a:pPr>
            <a:endParaRPr lang="en-GB" sz="1100" b="0" baseline="0" dirty="0"/>
          </a:p>
          <a:p>
            <a:pPr marL="0" indent="0">
              <a:buNone/>
            </a:pPr>
            <a:r>
              <a:rPr lang="en-GB" sz="1100" b="1" baseline="0" dirty="0"/>
              <a:t>Relationship Between the Investigation and Outcome</a:t>
            </a:r>
          </a:p>
          <a:p>
            <a:pPr marL="0" indent="0">
              <a:buNone/>
            </a:pPr>
            <a:endParaRPr lang="en-GB" sz="1100" b="1" baseline="0" dirty="0"/>
          </a:p>
          <a:p>
            <a:pPr marL="228600" indent="-228600">
              <a:buAutoNum type="arabicPeriod"/>
            </a:pPr>
            <a:r>
              <a:rPr lang="en-GB" sz="1100" b="0" baseline="0" dirty="0"/>
              <a:t>Have we done all we can?</a:t>
            </a:r>
          </a:p>
          <a:p>
            <a:pPr marL="228600" indent="-228600">
              <a:buAutoNum type="arabicPeriod"/>
            </a:pPr>
            <a:r>
              <a:rPr lang="en-GB" sz="1100" b="0" baseline="0" dirty="0"/>
              <a:t>Is all the evidence gathered?</a:t>
            </a:r>
          </a:p>
          <a:p>
            <a:pPr marL="228600" indent="-228600">
              <a:buAutoNum type="arabicPeriod"/>
            </a:pPr>
            <a:r>
              <a:rPr lang="en-GB" sz="1100" b="0" baseline="0" dirty="0"/>
              <a:t>what considerations do you have to support the victim during the investigation? Have you agreed to call them weekly, or made arrangements for referrals to Victim Support, Neighbourhood Policing Teams, Neighbourhood Watch?</a:t>
            </a:r>
          </a:p>
          <a:p>
            <a:pPr marL="228600" indent="-228600">
              <a:buAutoNum type="arabicPeriod"/>
            </a:pPr>
            <a:r>
              <a:rPr lang="en-GB" sz="1100" b="0" baseline="0" dirty="0"/>
              <a:t>Have you informed the victim of the potential outcomes from the start of the investigation</a:t>
            </a:r>
          </a:p>
          <a:p>
            <a:pPr marL="0" indent="0">
              <a:buNone/>
            </a:pPr>
            <a:endParaRPr lang="en-GB" sz="1100" b="0" baseline="0" dirty="0"/>
          </a:p>
          <a:p>
            <a:pPr marL="0" indent="0">
              <a:buNone/>
            </a:pPr>
            <a:r>
              <a:rPr lang="en-GB" sz="1100" b="1" baseline="0" dirty="0"/>
              <a:t>Early Investigation Advice</a:t>
            </a:r>
          </a:p>
          <a:p>
            <a:pPr marL="0" indent="0">
              <a:buNone/>
            </a:pPr>
            <a:endParaRPr lang="en-GB" sz="1100" b="1" baseline="0" dirty="0"/>
          </a:p>
          <a:p>
            <a:pPr marL="228600" indent="-228600">
              <a:buAutoNum type="arabicPeriod"/>
            </a:pPr>
            <a:r>
              <a:rPr lang="en-GB" sz="1100" b="0" baseline="0" dirty="0"/>
              <a:t>Seek advice from your Sergeant or more experienced officer; better get advice first than make mistakes which could jeopardise the investigation</a:t>
            </a:r>
          </a:p>
          <a:p>
            <a:pPr marL="228600" indent="-228600">
              <a:buAutoNum type="arabicPeriod"/>
            </a:pPr>
            <a:r>
              <a:rPr lang="en-GB" sz="1100" b="0" baseline="0" dirty="0"/>
              <a:t>Make sure it is documented in a secure place e.g. NICHE; CM01 (MG3 if still being used in your force area)</a:t>
            </a:r>
          </a:p>
          <a:p>
            <a:pPr marL="228600" indent="-228600">
              <a:buAutoNum type="arabicPeriod"/>
            </a:pPr>
            <a:r>
              <a:rPr lang="en-GB" sz="1100" b="0" baseline="0" dirty="0"/>
              <a:t>Is the advice sensitive (Containing personal details)</a:t>
            </a:r>
          </a:p>
          <a:p>
            <a:pPr marL="228600" indent="-228600">
              <a:buAutoNum type="arabicPeriod"/>
            </a:pPr>
            <a:r>
              <a:rPr lang="en-GB" sz="1100" b="0" baseline="0" dirty="0"/>
              <a:t>Does the incident need to be passed onto another department e.g. CID; Community Safety</a:t>
            </a:r>
          </a:p>
          <a:p>
            <a:pPr marL="0" indent="0">
              <a:buNone/>
            </a:pPr>
            <a:endParaRPr lang="en-GB" sz="1100" b="0" baseline="0" dirty="0"/>
          </a:p>
          <a:p>
            <a:pPr marL="0" indent="0">
              <a:buNone/>
            </a:pPr>
            <a:r>
              <a:rPr lang="en-GB" sz="1100" b="0" baseline="0" dirty="0"/>
              <a:t>Potential Outcomes are on the next slide</a:t>
            </a:r>
          </a:p>
          <a:p>
            <a:pPr marL="0" indent="0">
              <a:buNone/>
            </a:pPr>
            <a:endParaRPr lang="en-GB" sz="1100" b="0" baseline="0" dirty="0"/>
          </a:p>
        </p:txBody>
      </p:sp>
      <p:sp>
        <p:nvSpPr>
          <p:cNvPr id="4" name="Slide Number Placeholder 3"/>
          <p:cNvSpPr>
            <a:spLocks noGrp="1"/>
          </p:cNvSpPr>
          <p:nvPr>
            <p:ph type="sldNum" sz="quarter" idx="10"/>
          </p:nvPr>
        </p:nvSpPr>
        <p:spPr/>
        <p:txBody>
          <a:bodyPr/>
          <a:lstStyle/>
          <a:p>
            <a:fld id="{E70DFFA5-0B10-4F0F-8A98-03715FBB213D}" type="slidenum">
              <a:rPr lang="en-GB" smtClean="0"/>
              <a:t>2</a:t>
            </a:fld>
            <a:endParaRPr lang="en-GB"/>
          </a:p>
        </p:txBody>
      </p:sp>
    </p:spTree>
    <p:extLst>
      <p:ext uri="{BB962C8B-B14F-4D97-AF65-F5344CB8AC3E}">
        <p14:creationId xmlns:p14="http://schemas.microsoft.com/office/powerpoint/2010/main" val="2018530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mn-lt"/>
                <a:ea typeface="+mn-ea"/>
                <a:cs typeface="+mn-cs"/>
              </a:rPr>
              <a:t>QTS</a:t>
            </a:r>
            <a:r>
              <a:rPr lang="en-GB" sz="1100" b="1" kern="1200" baseline="0" dirty="0">
                <a:solidFill>
                  <a:schemeClr val="tx1"/>
                </a:solidFill>
                <a:effectLst/>
                <a:latin typeface="+mn-lt"/>
                <a:ea typeface="+mn-ea"/>
                <a:cs typeface="+mn-cs"/>
              </a:rPr>
              <a:t> - </a:t>
            </a:r>
            <a:r>
              <a:rPr lang="en-GB" sz="1100" b="1" kern="1200" dirty="0">
                <a:solidFill>
                  <a:schemeClr val="tx1"/>
                </a:solidFill>
                <a:effectLst/>
                <a:latin typeface="+mn-lt"/>
                <a:ea typeface="+mn-ea"/>
                <a:cs typeface="+mn-cs"/>
              </a:rPr>
              <a:t>What</a:t>
            </a:r>
            <a:r>
              <a:rPr lang="en-GB" sz="1100" b="1" kern="1200" baseline="0" dirty="0">
                <a:solidFill>
                  <a:schemeClr val="tx1"/>
                </a:solidFill>
                <a:effectLst/>
                <a:latin typeface="+mn-lt"/>
                <a:ea typeface="+mn-ea"/>
                <a:cs typeface="+mn-cs"/>
              </a:rPr>
              <a:t> are</a:t>
            </a:r>
            <a:r>
              <a:rPr lang="en-GB" sz="1100" b="1" kern="1200" dirty="0">
                <a:solidFill>
                  <a:schemeClr val="tx1"/>
                </a:solidFill>
                <a:effectLst/>
                <a:latin typeface="+mn-lt"/>
                <a:ea typeface="+mn-ea"/>
                <a:cs typeface="+mn-cs"/>
              </a:rPr>
              <a:t> the potential outcomes after a suspect has been interviewed?</a:t>
            </a:r>
            <a:endParaRPr lang="en-GB" sz="1100" kern="1200" dirty="0">
              <a:solidFill>
                <a:schemeClr val="tx1"/>
              </a:solidFill>
              <a:effectLst/>
              <a:latin typeface="+mn-lt"/>
              <a:ea typeface="+mn-ea"/>
              <a:cs typeface="+mn-cs"/>
            </a:endParaRPr>
          </a:p>
          <a:p>
            <a:endParaRPr lang="en-GB" sz="1100" b="1" kern="1200" baseline="0" dirty="0">
              <a:solidFill>
                <a:schemeClr val="tx1"/>
              </a:solidFill>
              <a:effectLst/>
              <a:latin typeface="+mn-lt"/>
              <a:ea typeface="+mn-ea"/>
              <a:cs typeface="+mn-cs"/>
            </a:endParaRPr>
          </a:p>
          <a:p>
            <a:r>
              <a:rPr lang="en-GB" sz="1100" b="0" kern="1200" baseline="0" dirty="0">
                <a:solidFill>
                  <a:schemeClr val="tx1"/>
                </a:solidFill>
                <a:effectLst/>
                <a:latin typeface="+mn-lt"/>
                <a:ea typeface="+mn-ea"/>
                <a:cs typeface="+mn-cs"/>
              </a:rPr>
              <a:t>Students could answer:</a:t>
            </a:r>
          </a:p>
          <a:p>
            <a:pPr marL="0" indent="0">
              <a:buNone/>
            </a:pPr>
            <a:endParaRPr lang="en-GB" sz="1100" b="1" baseline="0" dirty="0"/>
          </a:p>
          <a:p>
            <a:pPr marL="228600" indent="-228600">
              <a:buAutoNum type="arabicPeriod"/>
            </a:pPr>
            <a:r>
              <a:rPr lang="en-GB" sz="1100" b="0" baseline="0" dirty="0"/>
              <a:t>Charged for court</a:t>
            </a:r>
          </a:p>
          <a:p>
            <a:pPr marL="228600" indent="-228600">
              <a:buAutoNum type="arabicPeriod"/>
            </a:pPr>
            <a:r>
              <a:rPr lang="en-GB" sz="1100" b="0" baseline="0" dirty="0"/>
              <a:t>18 to 25 referral (if your force has this process)</a:t>
            </a:r>
          </a:p>
          <a:p>
            <a:pPr marL="228600" indent="-228600">
              <a:buAutoNum type="arabicPeriod"/>
            </a:pPr>
            <a:r>
              <a:rPr lang="en-GB" sz="1100" b="0" baseline="0" dirty="0"/>
              <a:t>Restorative Justice</a:t>
            </a:r>
          </a:p>
          <a:p>
            <a:pPr marL="228600" indent="-228600">
              <a:buAutoNum type="arabicPeriod"/>
            </a:pPr>
            <a:r>
              <a:rPr lang="en-GB" sz="1100" b="0" baseline="0" dirty="0"/>
              <a:t>Caution or conditional caution</a:t>
            </a:r>
          </a:p>
          <a:p>
            <a:pPr marL="228600" indent="-228600">
              <a:buAutoNum type="arabicPeriod"/>
            </a:pPr>
            <a:r>
              <a:rPr lang="en-GB" sz="1100" b="0" baseline="0" dirty="0"/>
              <a:t>Warning/Reprimand (Youth)</a:t>
            </a:r>
          </a:p>
          <a:p>
            <a:pPr marL="228600" indent="-228600">
              <a:buAutoNum type="arabicPeriod"/>
            </a:pPr>
            <a:r>
              <a:rPr lang="en-GB" sz="1100" b="0" baseline="0" dirty="0"/>
              <a:t>Youth Offending Team referral</a:t>
            </a:r>
          </a:p>
          <a:p>
            <a:pPr marL="228600" indent="-228600">
              <a:buAutoNum type="arabicPeriod"/>
            </a:pPr>
            <a:r>
              <a:rPr lang="en-GB" sz="1100" b="0" baseline="0" dirty="0"/>
              <a:t>Bailed/RUI</a:t>
            </a:r>
          </a:p>
          <a:p>
            <a:pPr marL="228600" indent="-228600">
              <a:buAutoNum type="arabicPeriod"/>
            </a:pPr>
            <a:r>
              <a:rPr lang="en-GB" sz="1100" b="0" baseline="0" dirty="0"/>
              <a:t>No further Action</a:t>
            </a:r>
          </a:p>
          <a:p>
            <a:pPr marL="0" indent="0">
              <a:buFontTx/>
              <a:buNone/>
            </a:pPr>
            <a:endParaRPr lang="en-GB" sz="1100" b="1" baseline="0" dirty="0"/>
          </a:p>
          <a:p>
            <a:endParaRPr lang="en-GB" sz="1100" b="1" baseline="0" dirty="0"/>
          </a:p>
        </p:txBody>
      </p:sp>
      <p:sp>
        <p:nvSpPr>
          <p:cNvPr id="4" name="Slide Number Placeholder 3"/>
          <p:cNvSpPr>
            <a:spLocks noGrp="1"/>
          </p:cNvSpPr>
          <p:nvPr>
            <p:ph type="sldNum" sz="quarter" idx="10"/>
          </p:nvPr>
        </p:nvSpPr>
        <p:spPr/>
        <p:txBody>
          <a:bodyPr/>
          <a:lstStyle/>
          <a:p>
            <a:fld id="{E70DFFA5-0B10-4F0F-8A98-03715FBB213D}" type="slidenum">
              <a:rPr lang="en-GB" smtClean="0"/>
              <a:t>3</a:t>
            </a:fld>
            <a:endParaRPr lang="en-GB"/>
          </a:p>
        </p:txBody>
      </p:sp>
    </p:spTree>
    <p:extLst>
      <p:ext uri="{BB962C8B-B14F-4D97-AF65-F5344CB8AC3E}">
        <p14:creationId xmlns:p14="http://schemas.microsoft.com/office/powerpoint/2010/main" val="2273857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34" charset="-128"/>
                <a:cs typeface="+mn-cs"/>
              </a:rPr>
              <a:t>QTS – What is Bail?</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34" charset="-128"/>
                <a:cs typeface="+mn-cs"/>
              </a:rPr>
              <a:t>Where a person has been arrested and held in custody at a police station in connection with an offence, it is the responsibility of the Custody Officer to decide:</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34" charset="-128"/>
                <a:cs typeface="+mn-cs"/>
              </a:rPr>
              <a:t>if there is sufficient evidence at that stage to charge or report for prosecution</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34" charset="-128"/>
                <a:cs typeface="+mn-cs"/>
              </a:rPr>
              <a:t>if insufficient evidence to justify a charge at that stage but further enquiries may provide additional evidence</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34" charset="-128"/>
                <a:cs typeface="+mn-cs"/>
              </a:rPr>
              <a:t>if insufficient evidence to justify a charge and there is unlikely to be any other evidence obtained</a:t>
            </a: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34" charset="-128"/>
                <a:cs typeface="+mn-cs"/>
              </a:rPr>
              <a:t>If the latter, that person must be released from custody without charge.  Where the decision is to report for prosecution that person should be unconditionally released from custody.</a:t>
            </a:r>
          </a:p>
          <a:p>
            <a:endParaRPr lang="en-GB" sz="1100" b="1" baseline="0" dirty="0"/>
          </a:p>
        </p:txBody>
      </p:sp>
      <p:sp>
        <p:nvSpPr>
          <p:cNvPr id="4" name="Slide Number Placeholder 3"/>
          <p:cNvSpPr>
            <a:spLocks noGrp="1"/>
          </p:cNvSpPr>
          <p:nvPr>
            <p:ph type="sldNum" sz="quarter" idx="10"/>
          </p:nvPr>
        </p:nvSpPr>
        <p:spPr/>
        <p:txBody>
          <a:bodyPr/>
          <a:lstStyle/>
          <a:p>
            <a:fld id="{E70DFFA5-0B10-4F0F-8A98-03715FBB213D}" type="slidenum">
              <a:rPr lang="en-GB" smtClean="0"/>
              <a:t>4</a:t>
            </a:fld>
            <a:endParaRPr lang="en-GB"/>
          </a:p>
        </p:txBody>
      </p:sp>
    </p:spTree>
    <p:extLst>
      <p:ext uri="{BB962C8B-B14F-4D97-AF65-F5344CB8AC3E}">
        <p14:creationId xmlns:p14="http://schemas.microsoft.com/office/powerpoint/2010/main" val="1573684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a:solidFill>
                  <a:schemeClr val="bg1"/>
                </a:solidFill>
              </a:rPr>
              <a:t>In 2017, the Government legislated through the Policing and Crime Act 2017 (“the 2017 Act”) to address concerns that individuals were being kept on pre-charge bail for long periods, sometimes with strict conditions. Changes introduced through the 2017 Act brought in a presumption against the use of pre-charge bail unless necessary and proportionate, and clear statutory timescales for the initial imposition and extension of bail, including the introduction of judicial oversight for the extension of pre-charge bail beyond three months. After those changes were implemented, the use of pre-charge bail fell, mirrored by an increasing number of individuals ‘released under investigation’ (RUI).</a:t>
            </a:r>
          </a:p>
          <a:p>
            <a:pPr marL="0" indent="0">
              <a:buNone/>
            </a:pPr>
            <a:r>
              <a:rPr lang="en-GB" sz="1100" dirty="0">
                <a:solidFill>
                  <a:schemeClr val="bg1"/>
                </a:solidFill>
              </a:rPr>
              <a:t>This change raised concerns that bail is not always being used when appropriate, including to prevent individuals from committing an offence whilst on bail or interfering with victims and witnesses. Other concerns focus on the potential for longer investigations in cases where bail is not used and the resultant adverse impact on the courts. </a:t>
            </a:r>
          </a:p>
          <a:p>
            <a:pPr marL="0" indent="0">
              <a:buNone/>
            </a:pPr>
            <a:r>
              <a:rPr lang="en-GB" sz="1100" dirty="0">
                <a:solidFill>
                  <a:schemeClr val="bg1"/>
                </a:solidFill>
              </a:rPr>
              <a:t>In February 2020, this Government launched a consultation on pre-charge bail which sought to assess concerns raised around the impact of the current rules on the police, victims, those under investigation and the broader criminal justice system. The response to the consultation was published in January 2021 and the Act (Kay’s Law) now implements reforms to the pre-charge bail system which will simplify the existing regime and provide assurance and safeguards for victims of crime</a:t>
            </a:r>
          </a:p>
          <a:p>
            <a:endParaRPr lang="en-GB" sz="1100" b="1" baseline="0" dirty="0"/>
          </a:p>
          <a:p>
            <a:endParaRPr lang="en-GB" sz="1100" b="1" baseline="0" dirty="0"/>
          </a:p>
          <a:p>
            <a:r>
              <a:rPr lang="en-GB" sz="1600" dirty="0">
                <a:solidFill>
                  <a:schemeClr val="bg1"/>
                </a:solidFill>
              </a:rPr>
              <a:t>Kay’s Law  - In September 2018, Alan Martin, 53, was released under investigation by police in Sunderland, after his estranged wife Kay Richardson had gone to the police accusing him of rape. Kay had been to the police 12 times since 2011 with accusations of domestic abuse</a:t>
            </a:r>
          </a:p>
          <a:p>
            <a:endParaRPr lang="en-GB" sz="1600" dirty="0">
              <a:solidFill>
                <a:schemeClr val="bg1"/>
              </a:solidFill>
            </a:endParaRPr>
          </a:p>
          <a:p>
            <a:r>
              <a:rPr lang="en-GB" sz="1600" dirty="0">
                <a:solidFill>
                  <a:schemeClr val="bg1"/>
                </a:solidFill>
              </a:rPr>
              <a:t>No conditions were imposed and the police gave Martin the keys back to the home he had shared with Ms Richardson.</a:t>
            </a:r>
          </a:p>
          <a:p>
            <a:endParaRPr lang="en-GB" sz="1600" dirty="0">
              <a:solidFill>
                <a:schemeClr val="bg1"/>
              </a:solidFill>
            </a:endParaRPr>
          </a:p>
          <a:p>
            <a:r>
              <a:rPr lang="en-GB" sz="1600" dirty="0">
                <a:solidFill>
                  <a:schemeClr val="bg1"/>
                </a:solidFill>
              </a:rPr>
              <a:t>Martin let himself into the house and waited for Ms Richardson, 49, before attacking her with a hammer and strangling her.</a:t>
            </a:r>
          </a:p>
          <a:p>
            <a:endParaRPr lang="en-GB" sz="1100" b="1" baseline="0" dirty="0"/>
          </a:p>
        </p:txBody>
      </p:sp>
      <p:sp>
        <p:nvSpPr>
          <p:cNvPr id="4" name="Slide Number Placeholder 3"/>
          <p:cNvSpPr>
            <a:spLocks noGrp="1"/>
          </p:cNvSpPr>
          <p:nvPr>
            <p:ph type="sldNum" sz="quarter" idx="10"/>
          </p:nvPr>
        </p:nvSpPr>
        <p:spPr/>
        <p:txBody>
          <a:bodyPr/>
          <a:lstStyle/>
          <a:p>
            <a:fld id="{E70DFFA5-0B10-4F0F-8A98-03715FBB213D}" type="slidenum">
              <a:rPr lang="en-GB" smtClean="0"/>
              <a:t>5</a:t>
            </a:fld>
            <a:endParaRPr lang="en-GB"/>
          </a:p>
        </p:txBody>
      </p:sp>
    </p:spTree>
    <p:extLst>
      <p:ext uri="{BB962C8B-B14F-4D97-AF65-F5344CB8AC3E}">
        <p14:creationId xmlns:p14="http://schemas.microsoft.com/office/powerpoint/2010/main" val="3474633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baseline="0" dirty="0"/>
          </a:p>
        </p:txBody>
      </p:sp>
      <p:sp>
        <p:nvSpPr>
          <p:cNvPr id="4" name="Slide Number Placeholder 3"/>
          <p:cNvSpPr>
            <a:spLocks noGrp="1"/>
          </p:cNvSpPr>
          <p:nvPr>
            <p:ph type="sldNum" sz="quarter" idx="10"/>
          </p:nvPr>
        </p:nvSpPr>
        <p:spPr/>
        <p:txBody>
          <a:bodyPr/>
          <a:lstStyle/>
          <a:p>
            <a:fld id="{E70DFFA5-0B10-4F0F-8A98-03715FBB213D}" type="slidenum">
              <a:rPr lang="en-GB" smtClean="0"/>
              <a:t>6</a:t>
            </a:fld>
            <a:endParaRPr lang="en-GB"/>
          </a:p>
        </p:txBody>
      </p:sp>
    </p:spTree>
    <p:extLst>
      <p:ext uri="{BB962C8B-B14F-4D97-AF65-F5344CB8AC3E}">
        <p14:creationId xmlns:p14="http://schemas.microsoft.com/office/powerpoint/2010/main" val="71492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baseline="0" dirty="0"/>
              <a:t>There is no legislative limit to Magistrate extensions</a:t>
            </a:r>
          </a:p>
        </p:txBody>
      </p:sp>
      <p:sp>
        <p:nvSpPr>
          <p:cNvPr id="4" name="Slide Number Placeholder 3"/>
          <p:cNvSpPr>
            <a:spLocks noGrp="1"/>
          </p:cNvSpPr>
          <p:nvPr>
            <p:ph type="sldNum" sz="quarter" idx="10"/>
          </p:nvPr>
        </p:nvSpPr>
        <p:spPr/>
        <p:txBody>
          <a:bodyPr/>
          <a:lstStyle/>
          <a:p>
            <a:fld id="{E70DFFA5-0B10-4F0F-8A98-03715FBB213D}" type="slidenum">
              <a:rPr lang="en-GB" smtClean="0"/>
              <a:t>7</a:t>
            </a:fld>
            <a:endParaRPr lang="en-GB"/>
          </a:p>
        </p:txBody>
      </p:sp>
    </p:spTree>
    <p:extLst>
      <p:ext uri="{BB962C8B-B14F-4D97-AF65-F5344CB8AC3E}">
        <p14:creationId xmlns:p14="http://schemas.microsoft.com/office/powerpoint/2010/main" val="700392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bg1"/>
                </a:solidFill>
              </a:rPr>
              <a:t>The Act Provides better protection for victims through a new duty to seek the views of victims on pre-charge bail conditions, varying bail conditions and extensions of pre-charge bail </a:t>
            </a:r>
          </a:p>
          <a:p>
            <a:endParaRPr lang="en-GB" sz="1100" b="1" baseline="0" dirty="0"/>
          </a:p>
          <a:p>
            <a:r>
              <a:rPr lang="en-GB" sz="1600" dirty="0">
                <a:solidFill>
                  <a:schemeClr val="bg1"/>
                </a:solidFill>
              </a:rPr>
              <a:t>A new duty to inform victims of changes to pre-charge bail conditions and to seek views from them on what conditions concerning their safeguarding look like, ensuring that victims are more involved in the process. This will enable officers to consider any safeguarding concerns to ensure appropriate measures are in place.</a:t>
            </a:r>
          </a:p>
          <a:p>
            <a:r>
              <a:rPr lang="en-GB" sz="1600" dirty="0">
                <a:solidFill>
                  <a:schemeClr val="bg1"/>
                </a:solidFill>
              </a:rPr>
              <a:t>Consulting victims at the point of a bail extension will now also be carried out and risk assessed when deciding whether to extend bail after the initial bail period at three month intervals</a:t>
            </a:r>
          </a:p>
          <a:p>
            <a:endParaRPr lang="en-GB" sz="1600" dirty="0">
              <a:solidFill>
                <a:schemeClr val="bg1"/>
              </a:solidFill>
            </a:endParaRPr>
          </a:p>
          <a:p>
            <a:r>
              <a:rPr lang="en-GB" sz="1600" dirty="0">
                <a:solidFill>
                  <a:schemeClr val="bg1"/>
                </a:solidFill>
              </a:rPr>
              <a:t>For SWP - A new SWP built Victim Consultation and Risk assessment will be completed by the OIC when applying for bail which identifies the risk posed to the victim, witnesses, suspects, public and the investigation and for the rationales to be recorded. </a:t>
            </a:r>
          </a:p>
          <a:p>
            <a:endParaRPr lang="en-GB" sz="1100" b="1" baseline="0" dirty="0"/>
          </a:p>
        </p:txBody>
      </p:sp>
      <p:sp>
        <p:nvSpPr>
          <p:cNvPr id="4" name="Slide Number Placeholder 3"/>
          <p:cNvSpPr>
            <a:spLocks noGrp="1"/>
          </p:cNvSpPr>
          <p:nvPr>
            <p:ph type="sldNum" sz="quarter" idx="10"/>
          </p:nvPr>
        </p:nvSpPr>
        <p:spPr/>
        <p:txBody>
          <a:bodyPr/>
          <a:lstStyle/>
          <a:p>
            <a:fld id="{E70DFFA5-0B10-4F0F-8A98-03715FBB213D}" type="slidenum">
              <a:rPr lang="en-GB" smtClean="0"/>
              <a:t>8</a:t>
            </a:fld>
            <a:endParaRPr lang="en-GB"/>
          </a:p>
        </p:txBody>
      </p:sp>
    </p:spTree>
    <p:extLst>
      <p:ext uri="{BB962C8B-B14F-4D97-AF65-F5344CB8AC3E}">
        <p14:creationId xmlns:p14="http://schemas.microsoft.com/office/powerpoint/2010/main" val="106330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baseline="0" dirty="0"/>
              <a:t>If a person is arrested under breach of PCB they shall be taken to the police station they were bailed from</a:t>
            </a:r>
          </a:p>
        </p:txBody>
      </p:sp>
      <p:sp>
        <p:nvSpPr>
          <p:cNvPr id="4" name="Slide Number Placeholder 3"/>
          <p:cNvSpPr>
            <a:spLocks noGrp="1"/>
          </p:cNvSpPr>
          <p:nvPr>
            <p:ph type="sldNum" sz="quarter" idx="10"/>
          </p:nvPr>
        </p:nvSpPr>
        <p:spPr/>
        <p:txBody>
          <a:bodyPr/>
          <a:lstStyle/>
          <a:p>
            <a:fld id="{E70DFFA5-0B10-4F0F-8A98-03715FBB213D}" type="slidenum">
              <a:rPr lang="en-GB" smtClean="0"/>
              <a:t>9</a:t>
            </a:fld>
            <a:endParaRPr lang="en-GB"/>
          </a:p>
        </p:txBody>
      </p:sp>
    </p:spTree>
    <p:extLst>
      <p:ext uri="{BB962C8B-B14F-4D97-AF65-F5344CB8AC3E}">
        <p14:creationId xmlns:p14="http://schemas.microsoft.com/office/powerpoint/2010/main" val="3842143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baseline="0" dirty="0"/>
              <a:t>Trainer to handout ‘Basic Bail application V1.0</a:t>
            </a:r>
            <a:r>
              <a:rPr lang="en-GB" sz="1100" b="1" baseline="0" dirty="0"/>
              <a:t>’</a:t>
            </a:r>
          </a:p>
        </p:txBody>
      </p:sp>
      <p:sp>
        <p:nvSpPr>
          <p:cNvPr id="4" name="Slide Number Placeholder 3"/>
          <p:cNvSpPr>
            <a:spLocks noGrp="1"/>
          </p:cNvSpPr>
          <p:nvPr>
            <p:ph type="sldNum" sz="quarter" idx="10"/>
          </p:nvPr>
        </p:nvSpPr>
        <p:spPr/>
        <p:txBody>
          <a:bodyPr/>
          <a:lstStyle/>
          <a:p>
            <a:fld id="{E70DFFA5-0B10-4F0F-8A98-03715FBB213D}" type="slidenum">
              <a:rPr lang="en-GB" smtClean="0"/>
              <a:t>10</a:t>
            </a:fld>
            <a:endParaRPr lang="en-GB"/>
          </a:p>
        </p:txBody>
      </p:sp>
    </p:spTree>
    <p:extLst>
      <p:ext uri="{BB962C8B-B14F-4D97-AF65-F5344CB8AC3E}">
        <p14:creationId xmlns:p14="http://schemas.microsoft.com/office/powerpoint/2010/main" val="8311106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mn-lt"/>
                <a:ea typeface="+mn-ea"/>
                <a:cs typeface="+mn-cs"/>
              </a:rPr>
              <a:t>QTS</a:t>
            </a:r>
            <a:r>
              <a:rPr lang="en-GB" sz="1100" b="1" kern="1200" baseline="0" dirty="0">
                <a:solidFill>
                  <a:schemeClr val="tx1"/>
                </a:solidFill>
                <a:effectLst/>
                <a:latin typeface="+mn-lt"/>
                <a:ea typeface="+mn-ea"/>
                <a:cs typeface="+mn-cs"/>
              </a:rPr>
              <a:t> - </a:t>
            </a:r>
            <a:r>
              <a:rPr lang="en-GB" sz="1100" b="1" dirty="0"/>
              <a:t>Who has</a:t>
            </a:r>
            <a:r>
              <a:rPr lang="en-GB" sz="1100" b="1" baseline="0" dirty="0"/>
              <a:t> the authority to make a charging decision</a:t>
            </a:r>
            <a:r>
              <a:rPr lang="en-GB" sz="1100" b="1" dirty="0"/>
              <a:t>? </a:t>
            </a:r>
            <a:endParaRPr lang="en-GB" sz="1100" dirty="0"/>
          </a:p>
          <a:p>
            <a:endParaRPr lang="en-GB" sz="1100" b="1" kern="1200" dirty="0">
              <a:solidFill>
                <a:schemeClr val="tx1"/>
              </a:solidFill>
              <a:effectLst/>
              <a:latin typeface="+mn-lt"/>
              <a:ea typeface="+mn-ea"/>
              <a:cs typeface="+mn-cs"/>
            </a:endParaRPr>
          </a:p>
          <a:p>
            <a:endParaRPr lang="en-GB" sz="1100" b="1" kern="1200" dirty="0">
              <a:solidFill>
                <a:schemeClr val="tx1"/>
              </a:solidFill>
              <a:effectLst/>
              <a:latin typeface="+mn-lt"/>
              <a:ea typeface="+mn-ea"/>
              <a:cs typeface="+mn-cs"/>
            </a:endParaRPr>
          </a:p>
          <a:p>
            <a:r>
              <a:rPr lang="en-GB" sz="1100" b="0" kern="1200" dirty="0">
                <a:solidFill>
                  <a:schemeClr val="tx1"/>
                </a:solidFill>
                <a:effectLst/>
                <a:latin typeface="+mn-lt"/>
                <a:ea typeface="+mn-ea"/>
                <a:cs typeface="+mn-cs"/>
              </a:rPr>
              <a:t>Student Answers can include:</a:t>
            </a:r>
          </a:p>
          <a:p>
            <a:endParaRPr lang="en-GB" sz="1100" kern="1200" dirty="0">
              <a:solidFill>
                <a:schemeClr val="tx1"/>
              </a:solidFill>
              <a:effectLst/>
              <a:latin typeface="+mn-lt"/>
              <a:ea typeface="+mn-ea"/>
              <a:cs typeface="+mn-cs"/>
            </a:endParaRPr>
          </a:p>
          <a:p>
            <a:r>
              <a:rPr lang="en-GB" sz="1100" kern="1200" dirty="0">
                <a:solidFill>
                  <a:schemeClr val="tx1"/>
                </a:solidFill>
                <a:effectLst/>
                <a:latin typeface="+mn-lt"/>
                <a:ea typeface="+mn-ea"/>
                <a:cs typeface="+mn-cs"/>
              </a:rPr>
              <a:t>Custody Sergeant (Police Decision) as the</a:t>
            </a:r>
            <a:r>
              <a:rPr lang="en-GB" sz="1100" kern="1200" baseline="0" dirty="0">
                <a:solidFill>
                  <a:schemeClr val="tx1"/>
                </a:solidFill>
                <a:effectLst/>
                <a:latin typeface="+mn-lt"/>
                <a:ea typeface="+mn-ea"/>
                <a:cs typeface="+mn-cs"/>
              </a:rPr>
              <a:t> officer independent of the investigation</a:t>
            </a:r>
            <a:endParaRPr lang="en-GB" sz="1100" kern="1200" dirty="0">
              <a:solidFill>
                <a:schemeClr val="tx1"/>
              </a:solidFill>
              <a:effectLst/>
              <a:latin typeface="+mn-lt"/>
              <a:ea typeface="+mn-ea"/>
              <a:cs typeface="+mn-cs"/>
            </a:endParaRPr>
          </a:p>
          <a:p>
            <a:r>
              <a:rPr lang="en-GB" sz="1100" kern="1200" dirty="0">
                <a:solidFill>
                  <a:schemeClr val="tx1"/>
                </a:solidFill>
                <a:effectLst/>
                <a:latin typeface="+mn-lt"/>
                <a:ea typeface="+mn-ea"/>
                <a:cs typeface="+mn-cs"/>
              </a:rPr>
              <a:t>CPS decision to prosecute</a:t>
            </a:r>
          </a:p>
          <a:p>
            <a:r>
              <a:rPr lang="en-GB" sz="1100" kern="1200" dirty="0">
                <a:solidFill>
                  <a:schemeClr val="tx1"/>
                </a:solidFill>
                <a:effectLst/>
                <a:latin typeface="+mn-lt"/>
                <a:ea typeface="+mn-ea"/>
                <a:cs typeface="+mn-cs"/>
              </a:rPr>
              <a:t>Other Prosecution Organisation (DVLA,</a:t>
            </a:r>
            <a:r>
              <a:rPr lang="en-GB" sz="1100" kern="1200" baseline="0" dirty="0">
                <a:solidFill>
                  <a:schemeClr val="tx1"/>
                </a:solidFill>
                <a:effectLst/>
                <a:latin typeface="+mn-lt"/>
                <a:ea typeface="+mn-ea"/>
                <a:cs typeface="+mn-cs"/>
              </a:rPr>
              <a:t> Trading Standards, Environmental Health etc.)</a:t>
            </a:r>
            <a:endParaRPr lang="en-GB" sz="11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0DFFA5-0B10-4F0F-8A98-03715FBB213D}" type="slidenum">
              <a:rPr lang="en-GB" smtClean="0"/>
              <a:t>11</a:t>
            </a:fld>
            <a:endParaRPr lang="en-GB"/>
          </a:p>
        </p:txBody>
      </p:sp>
    </p:spTree>
    <p:extLst>
      <p:ext uri="{BB962C8B-B14F-4D97-AF65-F5344CB8AC3E}">
        <p14:creationId xmlns:p14="http://schemas.microsoft.com/office/powerpoint/2010/main" val="2331649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mn-lt"/>
                <a:ea typeface="+mn-ea"/>
                <a:cs typeface="+mn-cs"/>
              </a:rPr>
              <a:t>QTS</a:t>
            </a:r>
            <a:r>
              <a:rPr lang="en-GB" sz="1100" b="1" kern="1200" baseline="0" dirty="0">
                <a:solidFill>
                  <a:schemeClr val="tx1"/>
                </a:solidFill>
                <a:effectLst/>
                <a:latin typeface="+mn-lt"/>
                <a:ea typeface="+mn-ea"/>
                <a:cs typeface="+mn-cs"/>
              </a:rPr>
              <a:t> - </a:t>
            </a:r>
            <a:r>
              <a:rPr lang="en-GB" sz="1100" b="1" kern="1200" dirty="0">
                <a:solidFill>
                  <a:schemeClr val="tx1"/>
                </a:solidFill>
                <a:effectLst/>
                <a:latin typeface="+mn-lt"/>
                <a:ea typeface="+mn-ea"/>
                <a:cs typeface="+mn-cs"/>
              </a:rPr>
              <a:t>What websites can help us gain understanding in existing and new laws?</a:t>
            </a:r>
            <a:endParaRPr lang="en-GB" sz="1100" kern="1200" dirty="0">
              <a:solidFill>
                <a:schemeClr val="tx1"/>
              </a:solidFill>
              <a:effectLst/>
              <a:latin typeface="+mn-lt"/>
              <a:ea typeface="+mn-ea"/>
              <a:cs typeface="+mn-cs"/>
            </a:endParaRPr>
          </a:p>
          <a:p>
            <a:endParaRPr lang="en-GB" sz="1100" dirty="0"/>
          </a:p>
          <a:p>
            <a:r>
              <a:rPr lang="en-GB" sz="1100" dirty="0"/>
              <a:t>Answers to include</a:t>
            </a:r>
            <a:r>
              <a:rPr lang="en-GB" sz="1100" baseline="0" dirty="0"/>
              <a:t>: .</a:t>
            </a:r>
            <a:r>
              <a:rPr lang="en-GB" sz="1100" baseline="0" dirty="0" err="1"/>
              <a:t>gov</a:t>
            </a:r>
            <a:r>
              <a:rPr lang="en-GB" sz="1100" baseline="0" dirty="0"/>
              <a:t>; internal intranet search, CPS website</a:t>
            </a:r>
            <a:endParaRPr lang="en-GB" sz="1100" dirty="0"/>
          </a:p>
          <a:p>
            <a:endParaRPr lang="en-GB" sz="1100" dirty="0"/>
          </a:p>
          <a:p>
            <a:r>
              <a:rPr lang="en-GB" sz="1100" dirty="0"/>
              <a:t>Trainer to give briefing sheets</a:t>
            </a:r>
            <a:r>
              <a:rPr lang="en-GB" sz="1100" baseline="0" dirty="0"/>
              <a:t> to students and explain what they need to cover:</a:t>
            </a:r>
          </a:p>
          <a:p>
            <a:r>
              <a:rPr lang="en-GB" sz="1100" baseline="0" dirty="0"/>
              <a:t>The students have 30mins to research, then 10 minutes each group with an additional 10 minutes in total for any questions to any of the groups.</a:t>
            </a:r>
          </a:p>
          <a:p>
            <a:endParaRPr lang="en-GB" sz="1100" b="1" kern="1200" dirty="0">
              <a:solidFill>
                <a:schemeClr val="tx1"/>
              </a:solidFill>
              <a:effectLst/>
              <a:latin typeface="+mn-lt"/>
              <a:ea typeface="+mn-ea"/>
              <a:cs typeface="+mn-cs"/>
            </a:endParaRPr>
          </a:p>
          <a:p>
            <a:r>
              <a:rPr lang="en-GB" sz="1100" b="1" kern="1200" dirty="0">
                <a:solidFill>
                  <a:schemeClr val="tx1"/>
                </a:solidFill>
                <a:effectLst/>
                <a:latin typeface="+mn-lt"/>
                <a:ea typeface="+mn-ea"/>
                <a:cs typeface="+mn-cs"/>
              </a:rPr>
              <a:t>Group 1:</a:t>
            </a:r>
          </a:p>
          <a:p>
            <a:r>
              <a:rPr lang="en-GB" sz="1100" b="1" kern="1200" dirty="0">
                <a:solidFill>
                  <a:schemeClr val="tx1"/>
                </a:solidFill>
                <a:effectLst/>
                <a:latin typeface="+mn-lt"/>
                <a:ea typeface="+mn-ea"/>
                <a:cs typeface="+mn-cs"/>
              </a:rPr>
              <a:t>To give an overview on</a:t>
            </a:r>
            <a:r>
              <a:rPr lang="en-GB" sz="1100" kern="1200" dirty="0">
                <a:solidFill>
                  <a:schemeClr val="tx1"/>
                </a:solidFill>
                <a:effectLst/>
                <a:latin typeface="+mn-lt"/>
                <a:ea typeface="+mn-ea"/>
                <a:cs typeface="+mn-cs"/>
              </a:rPr>
              <a:t>: </a:t>
            </a:r>
          </a:p>
          <a:p>
            <a:pPr lvl="0"/>
            <a:r>
              <a:rPr lang="en-GB" sz="1100" kern="1200" dirty="0">
                <a:solidFill>
                  <a:schemeClr val="tx1"/>
                </a:solidFill>
                <a:effectLst/>
                <a:latin typeface="+mn-lt"/>
                <a:ea typeface="+mn-ea"/>
                <a:cs typeface="+mn-cs"/>
              </a:rPr>
              <a:t>The Director of Public Prosecutions Guidance (DPPG) on Charging </a:t>
            </a:r>
          </a:p>
          <a:p>
            <a:pPr lvl="0"/>
            <a:r>
              <a:rPr lang="en-GB" sz="1100" kern="1200" dirty="0">
                <a:solidFill>
                  <a:schemeClr val="tx1"/>
                </a:solidFill>
                <a:effectLst/>
                <a:latin typeface="+mn-lt"/>
                <a:ea typeface="+mn-ea"/>
                <a:cs typeface="+mn-cs"/>
              </a:rPr>
              <a:t>Prosecution of Offences Act 1985</a:t>
            </a:r>
          </a:p>
          <a:p>
            <a:pPr lvl="0"/>
            <a:r>
              <a:rPr lang="en-GB" sz="1100" kern="1200" dirty="0">
                <a:solidFill>
                  <a:schemeClr val="tx1"/>
                </a:solidFill>
                <a:effectLst/>
                <a:latin typeface="+mn-lt"/>
                <a:ea typeface="+mn-ea"/>
                <a:cs typeface="+mn-cs"/>
              </a:rPr>
              <a:t>PACE 1984 – Relevant codes –and post charge bail</a:t>
            </a:r>
            <a:r>
              <a:rPr lang="en-GB" sz="1100" kern="1200" baseline="0" dirty="0">
                <a:solidFill>
                  <a:schemeClr val="tx1"/>
                </a:solidFill>
                <a:effectLst/>
                <a:latin typeface="+mn-lt"/>
                <a:ea typeface="+mn-ea"/>
                <a:cs typeface="+mn-cs"/>
              </a:rPr>
              <a:t> under section 38(1)</a:t>
            </a:r>
            <a:endParaRPr lang="en-GB" sz="1100" kern="1200" dirty="0">
              <a:solidFill>
                <a:schemeClr val="tx1"/>
              </a:solidFill>
              <a:effectLst/>
              <a:latin typeface="+mn-lt"/>
              <a:ea typeface="+mn-ea"/>
              <a:cs typeface="+mn-cs"/>
            </a:endParaRPr>
          </a:p>
          <a:p>
            <a:endParaRPr lang="en-GB" sz="1100" dirty="0"/>
          </a:p>
          <a:p>
            <a:endParaRPr lang="en-GB" sz="1100" dirty="0"/>
          </a:p>
          <a:p>
            <a:r>
              <a:rPr lang="en-GB" sz="1100" b="1" kern="1200" dirty="0">
                <a:solidFill>
                  <a:schemeClr val="tx1"/>
                </a:solidFill>
                <a:effectLst/>
                <a:latin typeface="+mn-lt"/>
                <a:ea typeface="+mn-ea"/>
                <a:cs typeface="+mn-cs"/>
              </a:rPr>
              <a:t>Group 2:</a:t>
            </a:r>
            <a:endParaRPr lang="en-GB" sz="1100" kern="1200" dirty="0">
              <a:solidFill>
                <a:schemeClr val="tx1"/>
              </a:solidFill>
              <a:effectLst/>
              <a:latin typeface="+mn-lt"/>
              <a:ea typeface="+mn-ea"/>
              <a:cs typeface="+mn-cs"/>
            </a:endParaRPr>
          </a:p>
          <a:p>
            <a:r>
              <a:rPr lang="en-GB" sz="1100" b="1" kern="1200" dirty="0">
                <a:solidFill>
                  <a:schemeClr val="tx1"/>
                </a:solidFill>
                <a:effectLst/>
                <a:latin typeface="+mn-lt"/>
                <a:ea typeface="+mn-ea"/>
                <a:cs typeface="+mn-cs"/>
              </a:rPr>
              <a:t>To give an overview on: </a:t>
            </a:r>
          </a:p>
          <a:p>
            <a:pPr lvl="0"/>
            <a:r>
              <a:rPr lang="en-GB" sz="1100" kern="1200" dirty="0">
                <a:solidFill>
                  <a:schemeClr val="tx1"/>
                </a:solidFill>
                <a:effectLst/>
                <a:latin typeface="+mn-lt"/>
                <a:ea typeface="+mn-ea"/>
                <a:cs typeface="+mn-cs"/>
              </a:rPr>
              <a:t>The National File Standard</a:t>
            </a:r>
          </a:p>
          <a:p>
            <a:pPr lvl="0"/>
            <a:r>
              <a:rPr lang="en-GB" sz="1100" kern="1200" dirty="0">
                <a:solidFill>
                  <a:schemeClr val="tx1"/>
                </a:solidFill>
                <a:effectLst/>
                <a:latin typeface="+mn-lt"/>
                <a:ea typeface="+mn-ea"/>
                <a:cs typeface="+mn-cs"/>
              </a:rPr>
              <a:t>The policing and Crime Act 2017 </a:t>
            </a:r>
          </a:p>
          <a:p>
            <a:pPr lvl="0"/>
            <a:r>
              <a:rPr lang="en-GB" sz="1100" kern="1200" dirty="0">
                <a:solidFill>
                  <a:schemeClr val="tx1"/>
                </a:solidFill>
                <a:effectLst/>
                <a:latin typeface="+mn-lt"/>
                <a:ea typeface="+mn-ea"/>
                <a:cs typeface="+mn-cs"/>
              </a:rPr>
              <a:t>The Code for Crown Prosecutors</a:t>
            </a:r>
          </a:p>
          <a:p>
            <a:pPr lvl="0"/>
            <a:endParaRPr lang="en-GB" sz="1100" kern="1200" dirty="0">
              <a:solidFill>
                <a:schemeClr val="tx1"/>
              </a:solidFill>
              <a:effectLst/>
              <a:latin typeface="+mn-lt"/>
              <a:ea typeface="+mn-ea"/>
              <a:cs typeface="+mn-cs"/>
            </a:endParaRPr>
          </a:p>
          <a:p>
            <a:r>
              <a:rPr lang="en-GB" sz="1100" b="1" kern="1200" dirty="0">
                <a:solidFill>
                  <a:schemeClr val="tx1"/>
                </a:solidFill>
                <a:effectLst/>
                <a:latin typeface="+mn-lt"/>
                <a:ea typeface="+mn-ea"/>
                <a:cs typeface="+mn-cs"/>
              </a:rPr>
              <a:t>Group 3:</a:t>
            </a:r>
            <a:endParaRPr lang="en-GB" sz="1100" kern="1200" dirty="0">
              <a:solidFill>
                <a:schemeClr val="tx1"/>
              </a:solidFill>
              <a:effectLst/>
              <a:latin typeface="+mn-lt"/>
              <a:ea typeface="+mn-ea"/>
              <a:cs typeface="+mn-cs"/>
            </a:endParaRPr>
          </a:p>
          <a:p>
            <a:r>
              <a:rPr lang="en-GB" sz="1100" b="1" kern="1200" dirty="0">
                <a:solidFill>
                  <a:schemeClr val="tx1"/>
                </a:solidFill>
                <a:effectLst/>
                <a:latin typeface="+mn-lt"/>
                <a:ea typeface="+mn-ea"/>
                <a:cs typeface="+mn-cs"/>
              </a:rPr>
              <a:t>To give an overview on:</a:t>
            </a:r>
          </a:p>
          <a:p>
            <a:pPr lvl="0"/>
            <a:r>
              <a:rPr lang="en-GB" sz="1100" kern="1200" dirty="0">
                <a:solidFill>
                  <a:schemeClr val="tx1"/>
                </a:solidFill>
                <a:effectLst/>
                <a:latin typeface="+mn-lt"/>
                <a:ea typeface="+mn-ea"/>
                <a:cs typeface="+mn-cs"/>
              </a:rPr>
              <a:t>CPS (2012) guidance on Joint Enterprise Charging </a:t>
            </a:r>
          </a:p>
          <a:p>
            <a:pPr lvl="0"/>
            <a:r>
              <a:rPr lang="en-GB" sz="1100" kern="1200" dirty="0">
                <a:solidFill>
                  <a:schemeClr val="tx1"/>
                </a:solidFill>
                <a:effectLst/>
                <a:latin typeface="+mn-lt"/>
                <a:ea typeface="+mn-ea"/>
                <a:cs typeface="+mn-cs"/>
              </a:rPr>
              <a:t>Bail Act 1976 - Sureties</a:t>
            </a:r>
          </a:p>
          <a:p>
            <a:pPr lvl="0"/>
            <a:r>
              <a:rPr lang="en-GB" sz="1100" kern="1200" dirty="0">
                <a:solidFill>
                  <a:schemeClr val="tx1"/>
                </a:solidFill>
                <a:effectLst/>
                <a:latin typeface="+mn-lt"/>
                <a:ea typeface="+mn-ea"/>
                <a:cs typeface="+mn-cs"/>
              </a:rPr>
              <a:t>Breach of Bail</a:t>
            </a:r>
          </a:p>
          <a:p>
            <a:pPr lvl="0"/>
            <a:endParaRPr lang="en-GB" sz="1100" kern="1200" dirty="0">
              <a:solidFill>
                <a:schemeClr val="tx1"/>
              </a:solidFill>
              <a:effectLst/>
              <a:latin typeface="+mn-lt"/>
              <a:ea typeface="+mn-ea"/>
              <a:cs typeface="+mn-cs"/>
            </a:endParaRPr>
          </a:p>
          <a:p>
            <a:pPr lvl="0"/>
            <a:endParaRPr lang="en-GB" sz="11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0DFFA5-0B10-4F0F-8A98-03715FBB213D}" type="slidenum">
              <a:rPr lang="en-GB" smtClean="0"/>
              <a:t>12</a:t>
            </a:fld>
            <a:endParaRPr lang="en-GB"/>
          </a:p>
        </p:txBody>
      </p:sp>
    </p:spTree>
    <p:extLst>
      <p:ext uri="{BB962C8B-B14F-4D97-AF65-F5344CB8AC3E}">
        <p14:creationId xmlns:p14="http://schemas.microsoft.com/office/powerpoint/2010/main" val="1220168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t>Examples of how you could be charged for murder under ‘joint enterprise’ are if:</a:t>
            </a:r>
          </a:p>
          <a:p>
            <a:endParaRPr lang="en-GB" sz="1100" b="0" dirty="0"/>
          </a:p>
          <a:p>
            <a:r>
              <a:rPr lang="en-GB" sz="1100" b="0" dirty="0"/>
              <a:t>You were part of a group and someone in that group kills someone with a knife. This is also the same for any other weapon or physical attack.</a:t>
            </a:r>
          </a:p>
          <a:p>
            <a:r>
              <a:rPr lang="en-GB" sz="1100" b="0" dirty="0"/>
              <a:t>You were supporting the attacker’s actions in some way. This could be verbally by encouraging them or physically if you acted a supportive presence.</a:t>
            </a:r>
          </a:p>
          <a:p>
            <a:r>
              <a:rPr lang="en-GB" sz="1100" b="0" dirty="0"/>
              <a:t>You knew that the person who made the attack was going to start violence against the victim, and you did nothing to stop it.</a:t>
            </a:r>
          </a:p>
          <a:p>
            <a:endParaRPr lang="en-GB" sz="1100" b="0" baseline="0" dirty="0"/>
          </a:p>
          <a:p>
            <a:pPr marL="0" lvl="0" indent="0" algn="l">
              <a:lnSpc>
                <a:spcPct val="130000"/>
              </a:lnSpc>
              <a:buNone/>
              <a:defRPr/>
            </a:pPr>
            <a:endParaRPr lang="en-GB" altLang="en-US" sz="1100" b="0" dirty="0">
              <a:solidFill>
                <a:sysClr val="windowText" lastClr="000000"/>
              </a:solidFill>
              <a:ea typeface="ＭＳ Ｐゴシック" panose="020B0600070205080204" pitchFamily="34" charset="-128"/>
            </a:endParaRPr>
          </a:p>
          <a:p>
            <a:pPr marL="0" lvl="0" indent="0" algn="l">
              <a:lnSpc>
                <a:spcPct val="130000"/>
              </a:lnSpc>
              <a:buNone/>
              <a:defRPr/>
            </a:pPr>
            <a:r>
              <a:rPr lang="en-GB" altLang="en-US" sz="1100" b="0" dirty="0">
                <a:solidFill>
                  <a:sysClr val="windowText" lastClr="000000"/>
                </a:solidFill>
                <a:ea typeface="ＭＳ Ｐゴシック" panose="020B0600070205080204" pitchFamily="34" charset="-128"/>
              </a:rPr>
              <a:t>Where two or more persons are involved in an offence, they may be principals (D1) or secondary parties (accessories ) (D2). Each offence will have at least one principal, although it is not always possible or necessary to identify them.</a:t>
            </a:r>
            <a:r>
              <a:rPr lang="en-GB" altLang="en-US" sz="1100" b="0" baseline="0" dirty="0">
                <a:solidFill>
                  <a:sysClr val="windowText" lastClr="000000"/>
                </a:solidFill>
                <a:ea typeface="ＭＳ Ｐゴシック" panose="020B0600070205080204" pitchFamily="34" charset="-128"/>
              </a:rPr>
              <a:t> </a:t>
            </a:r>
            <a:r>
              <a:rPr lang="en-GB" altLang="en-US" sz="1100" b="0" dirty="0">
                <a:solidFill>
                  <a:sysClr val="windowText" lastClr="000000"/>
                </a:solidFill>
                <a:ea typeface="ＭＳ Ｐゴシック" panose="020B0600070205080204" pitchFamily="34" charset="-128"/>
              </a:rPr>
              <a:t>A principal is one who carries out the substantive offence i.e. performs or causes the </a:t>
            </a:r>
            <a:r>
              <a:rPr lang="en-GB" altLang="en-US" sz="1100" b="0" dirty="0" err="1">
                <a:solidFill>
                  <a:sysClr val="windowText" lastClr="000000"/>
                </a:solidFill>
                <a:ea typeface="ＭＳ Ｐゴシック" panose="020B0600070205080204" pitchFamily="34" charset="-128"/>
              </a:rPr>
              <a:t>actus</a:t>
            </a:r>
            <a:r>
              <a:rPr lang="en-GB" altLang="en-US" sz="1100" b="0" dirty="0">
                <a:solidFill>
                  <a:sysClr val="windowText" lastClr="000000"/>
                </a:solidFill>
                <a:ea typeface="ＭＳ Ｐゴシック" panose="020B0600070205080204" pitchFamily="34" charset="-128"/>
              </a:rPr>
              <a:t> </a:t>
            </a:r>
            <a:r>
              <a:rPr lang="en-GB" altLang="en-US" sz="1100" b="0" dirty="0" err="1">
                <a:solidFill>
                  <a:sysClr val="windowText" lastClr="000000"/>
                </a:solidFill>
                <a:ea typeface="ＭＳ Ｐゴシック" panose="020B0600070205080204" pitchFamily="34" charset="-128"/>
              </a:rPr>
              <a:t>reus</a:t>
            </a:r>
            <a:r>
              <a:rPr lang="en-GB" altLang="en-US" sz="1100" b="0" dirty="0">
                <a:solidFill>
                  <a:sysClr val="windowText" lastClr="000000"/>
                </a:solidFill>
                <a:ea typeface="ＭＳ Ｐゴシック" panose="020B0600070205080204" pitchFamily="34" charset="-128"/>
              </a:rPr>
              <a:t> of the offence with the required </a:t>
            </a:r>
            <a:r>
              <a:rPr lang="en-GB" altLang="en-US" sz="1100" b="0" dirty="0" err="1">
                <a:solidFill>
                  <a:sysClr val="windowText" lastClr="000000"/>
                </a:solidFill>
                <a:ea typeface="ＭＳ Ｐゴシック" panose="020B0600070205080204" pitchFamily="34" charset="-128"/>
              </a:rPr>
              <a:t>mens</a:t>
            </a:r>
            <a:r>
              <a:rPr lang="en-GB" altLang="en-US" sz="1100" b="0" dirty="0">
                <a:solidFill>
                  <a:sysClr val="windowText" lastClr="000000"/>
                </a:solidFill>
                <a:ea typeface="ＭＳ Ｐゴシック" panose="020B0600070205080204" pitchFamily="34" charset="-128"/>
              </a:rPr>
              <a:t> rea (intent). If two or more persons do so, they are joint principals.</a:t>
            </a:r>
          </a:p>
          <a:p>
            <a:pPr marL="0" lvl="0" indent="0" algn="ctr">
              <a:lnSpc>
                <a:spcPct val="130000"/>
              </a:lnSpc>
              <a:buNone/>
              <a:defRPr/>
            </a:pPr>
            <a:endParaRPr lang="en-GB" altLang="en-US" sz="1100" b="0" dirty="0">
              <a:solidFill>
                <a:sysClr val="windowText" lastClr="000000"/>
              </a:solidFill>
              <a:ea typeface="ＭＳ Ｐゴシック" panose="020B0600070205080204" pitchFamily="34" charset="-128"/>
            </a:endParaRPr>
          </a:p>
          <a:p>
            <a:pPr marL="0" lvl="0" indent="0" algn="l">
              <a:lnSpc>
                <a:spcPct val="130000"/>
              </a:lnSpc>
              <a:buNone/>
              <a:defRPr/>
            </a:pPr>
            <a:r>
              <a:rPr lang="en-GB" altLang="en-US" sz="1100" b="0" dirty="0">
                <a:solidFill>
                  <a:sysClr val="windowText" lastClr="000000"/>
                </a:solidFill>
                <a:ea typeface="ＭＳ Ｐゴシック" panose="020B0600070205080204" pitchFamily="34" charset="-128"/>
              </a:rPr>
              <a:t>A secondary party is one who assists or encourages D1 to commit the substantive offence, without being a principal offender. However, a secondary party can be prosecuted and punished as if he were a principal offender</a:t>
            </a:r>
          </a:p>
          <a:p>
            <a:endParaRPr lang="en-GB" sz="1100" b="1" i="1" dirty="0"/>
          </a:p>
          <a:p>
            <a:r>
              <a:rPr lang="en-GB" sz="1100" b="1" i="1" dirty="0"/>
              <a:t>Stated Case: R v </a:t>
            </a:r>
            <a:r>
              <a:rPr lang="en-GB" sz="1100" b="1" i="1" dirty="0" err="1"/>
              <a:t>Jogee</a:t>
            </a:r>
            <a:endParaRPr lang="en-GB" sz="1100" b="1" i="1" dirty="0"/>
          </a:p>
          <a:p>
            <a:endParaRPr lang="en-GB" sz="1100" b="1" dirty="0"/>
          </a:p>
          <a:p>
            <a:r>
              <a:rPr lang="en-GB" b="1" dirty="0"/>
              <a:t>Principles of secondary liability</a:t>
            </a:r>
          </a:p>
          <a:p>
            <a:endParaRPr lang="en-GB" b="1" dirty="0"/>
          </a:p>
          <a:p>
            <a:r>
              <a:rPr lang="en-GB" b="0" dirty="0"/>
              <a:t>The Court in </a:t>
            </a:r>
            <a:r>
              <a:rPr lang="en-GB" b="0" i="1" dirty="0"/>
              <a:t>R v </a:t>
            </a:r>
            <a:r>
              <a:rPr lang="en-GB" b="0" i="1" dirty="0" err="1"/>
              <a:t>Jogee</a:t>
            </a:r>
            <a:r>
              <a:rPr lang="en-GB" b="0" dirty="0"/>
              <a:t> set out the essential principles applicable to all cases of secondary liability.</a:t>
            </a:r>
          </a:p>
          <a:p>
            <a:endParaRPr lang="en-GB" b="0" dirty="0"/>
          </a:p>
          <a:p>
            <a:r>
              <a:rPr lang="en-GB" b="0" dirty="0"/>
              <a:t>Where it is not possible to prove whether a particular defendant is a principal or accessory, it is sufficient to prove that the particular defendant participated in the crime as one or the other. However, note that where two people are jointly indicted for the commission of a crime and the evidence does not point to one rather than the other, and there is no evidence that they were acting in concert, the jury ought to acquit both: </a:t>
            </a:r>
            <a:r>
              <a:rPr lang="en-GB" b="0" i="1" dirty="0"/>
              <a:t>R v Lane and Lane</a:t>
            </a:r>
            <a:r>
              <a:rPr lang="en-GB" b="0" dirty="0"/>
              <a:t> (1986) </a:t>
            </a:r>
          </a:p>
          <a:p>
            <a:r>
              <a:rPr lang="en-GB" b="0" dirty="0"/>
              <a:t>Exceptions are the relevant provisions in the Domestic Violence, Crime and Victims Act 2004, which create offences of causing or allowing the death or serious injury of a child under the age of 16 or of a vulnerable adult.</a:t>
            </a:r>
          </a:p>
          <a:p>
            <a:endParaRPr lang="en-GB" b="0" dirty="0"/>
          </a:p>
          <a:p>
            <a:r>
              <a:rPr lang="en-GB" b="0" dirty="0" err="1"/>
              <a:t>Actus</a:t>
            </a:r>
            <a:r>
              <a:rPr lang="en-GB" b="0" dirty="0"/>
              <a:t> </a:t>
            </a:r>
            <a:r>
              <a:rPr lang="en-GB" b="0" dirty="0" err="1"/>
              <a:t>reus</a:t>
            </a:r>
            <a:endParaRPr lang="en-GB" b="0" dirty="0"/>
          </a:p>
          <a:p>
            <a:r>
              <a:rPr lang="en-GB" b="0" dirty="0"/>
              <a:t>D2 must encourage or assist the commission of the offence by D1</a:t>
            </a:r>
          </a:p>
          <a:p>
            <a:endParaRPr lang="en-GB" b="0" dirty="0"/>
          </a:p>
          <a:p>
            <a:r>
              <a:rPr lang="en-GB" b="0" dirty="0"/>
              <a:t>Men's rea - Intent</a:t>
            </a:r>
          </a:p>
          <a:p>
            <a:r>
              <a:rPr lang="en-GB" sz="4000" b="0" i="0" u="none" dirty="0"/>
              <a:t>D2 must intend to encourage or assist the commission of the crime</a:t>
            </a:r>
            <a:r>
              <a:rPr lang="en-GB" b="0" i="0" dirty="0"/>
              <a:t> </a:t>
            </a:r>
            <a:r>
              <a:rPr lang="en-GB" b="0" dirty="0"/>
              <a:t>with knowledge of any existing facts necessary to give D1's conduct/intended conduct its criminal character. This applies also where the offence charged does not require a </a:t>
            </a:r>
            <a:r>
              <a:rPr lang="en-GB" b="0" dirty="0" err="1"/>
              <a:t>mens</a:t>
            </a:r>
            <a:r>
              <a:rPr lang="en-GB" b="0" dirty="0"/>
              <a:t> rea. </a:t>
            </a:r>
          </a:p>
          <a:p>
            <a:r>
              <a:rPr lang="en-GB" b="0" dirty="0" err="1"/>
              <a:t>Eg</a:t>
            </a:r>
            <a:r>
              <a:rPr lang="en-GB" b="0" dirty="0"/>
              <a:t>,</a:t>
            </a:r>
            <a:r>
              <a:rPr lang="en-GB" b="0" baseline="0" dirty="0"/>
              <a:t> </a:t>
            </a:r>
            <a:r>
              <a:rPr lang="en-GB" b="0" dirty="0"/>
              <a:t>there is no requirement to prove a </a:t>
            </a:r>
            <a:r>
              <a:rPr lang="en-GB" b="0" dirty="0" err="1"/>
              <a:t>mens</a:t>
            </a:r>
            <a:r>
              <a:rPr lang="en-GB" b="0" dirty="0"/>
              <a:t> rea against D1 that D1 knew that the child was under 13 years old, under S5-8 of the Sexual Offences Act 2003 but D2 must know that the child was under 13 years old.</a:t>
            </a:r>
          </a:p>
          <a:p>
            <a:r>
              <a:rPr lang="en-GB" b="0" dirty="0"/>
              <a:t>If D1's offence requires a particular intent, then D2 must intend to assist/encourage D1 to act with that intent. For example, if D2 encourages D1 to take V’s bike without permission and return it later, but D1 keeps it, although D1 will be guilty of theft, D2 is only guilty of unauthorised taking, as D2 did not encourage D1 to act with intent to permanently deprive. </a:t>
            </a:r>
          </a:p>
          <a:p>
            <a:endParaRPr lang="en-GB" b="0" dirty="0"/>
          </a:p>
          <a:p>
            <a:endParaRPr lang="en-GB" b="0" i="1" dirty="0"/>
          </a:p>
          <a:p>
            <a:r>
              <a:rPr lang="en-GB" b="0" i="1" dirty="0"/>
              <a:t>DPP for Northern Ireland v Maxwell</a:t>
            </a:r>
            <a:r>
              <a:rPr lang="en-GB" b="0" dirty="0"/>
              <a:t> [1978], in which D2, a member of a terrorist organisation, was liable as an accessory for guiding the car taking a number of men to carry out a violent attack. Although he did not know the precise form of the attack they were to carry out (shooting, bombing </a:t>
            </a:r>
            <a:r>
              <a:rPr lang="en-GB" b="0" dirty="0" err="1"/>
              <a:t>etc</a:t>
            </a:r>
            <a:r>
              <a:rPr lang="en-GB" b="0" dirty="0"/>
              <a:t>), he intended to assist them to do so. </a:t>
            </a:r>
          </a:p>
          <a:p>
            <a:endParaRPr lang="en-GB" b="0" dirty="0"/>
          </a:p>
          <a:p>
            <a:endParaRPr lang="en-GB" b="0" dirty="0"/>
          </a:p>
          <a:p>
            <a:r>
              <a:rPr lang="en-GB" b="0" dirty="0"/>
              <a:t>This principle will also apply if the assistance / encouragement is given some time before the crime is committed and at the time it is not clear what D1 may or may not decide to do. For example, D2 will be liable where he supplies a weapon or arms to D1, who has no lawful purpose in having it, intending to help D1 by giving him the means to commit a crime / one of a range of crimes, but having no further interest in what he does, or whether he uses the weapon / arms at all.</a:t>
            </a:r>
          </a:p>
          <a:p>
            <a:endParaRPr lang="en-GB" b="0" dirty="0"/>
          </a:p>
          <a:p>
            <a:r>
              <a:rPr lang="en-GB" b="0" dirty="0"/>
              <a:t>Secondary liability includes cases of an agreement between the principal and secondary party, but is not limited to them. It is not necessary to prove any agreement between D1 and D2 to commit an offence. Where, however, it exists, such agreement is by its nature a form of encouragement and in most cases will also involve acts of assistance. </a:t>
            </a:r>
          </a:p>
          <a:p>
            <a:endParaRPr lang="en-GB" b="0" dirty="0"/>
          </a:p>
          <a:p>
            <a:r>
              <a:rPr lang="en-GB" b="1" dirty="0"/>
              <a:t>Spontaneous multi-handed violence:</a:t>
            </a:r>
          </a:p>
          <a:p>
            <a:endParaRPr lang="en-GB" b="0" dirty="0"/>
          </a:p>
          <a:p>
            <a:r>
              <a:rPr lang="en-GB" b="0" dirty="0"/>
              <a:t>In cases of spontaneous multi-handed violence, if D2 joins a group which he realises is out to cause serious injury, and D1 acts with intent to cause GBH and death results, the jury may infer that D2 intended to encourage/assist the deliberate infliction of GBH and/or intended that that should happen if necessary; and D1 and D2 will be guilty of murder. The giving of intentional support by words or deeds may include supportive presence. </a:t>
            </a:r>
          </a:p>
          <a:p>
            <a:endParaRPr lang="en-GB" b="0" dirty="0"/>
          </a:p>
          <a:p>
            <a:endParaRPr lang="en-GB"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13</a:t>
            </a:fld>
            <a:endParaRPr lang="en-GB"/>
          </a:p>
        </p:txBody>
      </p:sp>
    </p:spTree>
    <p:extLst>
      <p:ext uri="{BB962C8B-B14F-4D97-AF65-F5344CB8AC3E}">
        <p14:creationId xmlns:p14="http://schemas.microsoft.com/office/powerpoint/2010/main" val="1679467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3200" b="1" dirty="0"/>
          </a:p>
          <a:p>
            <a:endParaRPr lang="en-GB" sz="3200" b="1" dirty="0"/>
          </a:p>
          <a:p>
            <a:r>
              <a:rPr lang="en-GB" sz="1100" b="0" dirty="0"/>
              <a:t>General Principles</a:t>
            </a:r>
          </a:p>
          <a:p>
            <a:pPr marL="457200" indent="-457200">
              <a:buFontTx/>
              <a:buChar char="-"/>
            </a:pPr>
            <a:r>
              <a:rPr lang="en-GB" sz="1100" b="0" dirty="0"/>
              <a:t>Prosecutors are independent from persons or agencies that are not part of the prosecution decision-making process. CPS Prosecutors must be free to carry out their professional duties without political interference and must not be affected by improper or undue pressure or influence from any source.</a:t>
            </a:r>
          </a:p>
          <a:p>
            <a:pPr marL="457200" indent="-457200">
              <a:buFontTx/>
              <a:buChar char="-"/>
            </a:pPr>
            <a:endParaRPr lang="en-GB" sz="1100" b="0" dirty="0"/>
          </a:p>
          <a:p>
            <a:pPr marL="457200" indent="-457200">
              <a:buFontTx/>
              <a:buChar char="-"/>
            </a:pPr>
            <a:r>
              <a:rPr lang="en-GB" sz="1100" b="0" dirty="0"/>
              <a:t>It is not the function of the CPS to decide whether a person is guilty of a criminal offence, but to make assessments about whether it is appropriate to present charges for the criminal court to consider. The CPS assessment of any case is not in any sense a finding of, or implication of, any guilt or criminal conduct. A finding of guilt can only be made by a court.</a:t>
            </a:r>
          </a:p>
          <a:p>
            <a:pPr marL="457200" indent="-457200">
              <a:buFontTx/>
              <a:buChar char="-"/>
            </a:pPr>
            <a:endParaRPr lang="en-GB" sz="1100" b="0" dirty="0"/>
          </a:p>
          <a:p>
            <a:pPr marL="457200" indent="-457200">
              <a:buFontTx/>
              <a:buChar char="-"/>
            </a:pPr>
            <a:r>
              <a:rPr lang="en-GB" sz="1100" b="0" dirty="0"/>
              <a:t>Similarly, a decision not to bring criminal charges does not necessarily mean that an individual has not been a victim of crime. </a:t>
            </a:r>
          </a:p>
          <a:p>
            <a:pPr marL="457200" indent="-457200">
              <a:buFontTx/>
              <a:buChar char="-"/>
            </a:pPr>
            <a:endParaRPr lang="en-GB" sz="1100" b="0" dirty="0"/>
          </a:p>
          <a:p>
            <a:pPr marL="457200" indent="-457200">
              <a:buFontTx/>
              <a:buChar char="-"/>
            </a:pPr>
            <a:r>
              <a:rPr lang="en-GB" sz="1100" b="0" dirty="0"/>
              <a:t>The decision to prosecute or to recommend an out-of-court disposal is a serious step that affects suspects, victims, witnesses and the public at large and must be undertaken with the utmost care.</a:t>
            </a:r>
          </a:p>
          <a:p>
            <a:pPr marL="457200" indent="-457200">
              <a:buFontTx/>
              <a:buChar char="-"/>
            </a:pPr>
            <a:endParaRPr lang="en-GB" sz="1100" b="0" dirty="0"/>
          </a:p>
          <a:p>
            <a:pPr marL="457200" indent="-457200">
              <a:buFontTx/>
              <a:buChar char="-"/>
            </a:pPr>
            <a:r>
              <a:rPr lang="en-GB" sz="1100" b="0" dirty="0"/>
              <a:t>It is the duty of prosecutors to make sure that the right person is prosecuted for the right offence and to bring offenders to justice wherever possible.</a:t>
            </a:r>
          </a:p>
          <a:p>
            <a:pPr marL="457200" indent="-457200">
              <a:buFontTx/>
              <a:buChar char="-"/>
            </a:pPr>
            <a:endParaRPr lang="en-GB" sz="1100" b="0" dirty="0"/>
          </a:p>
          <a:p>
            <a:pPr marL="457200" indent="-457200">
              <a:buFontTx/>
              <a:buChar char="-"/>
            </a:pPr>
            <a:r>
              <a:rPr lang="en-GB" sz="1100" b="0" dirty="0"/>
              <a:t>Prosecutors must ensure that the law is properly applied</a:t>
            </a:r>
          </a:p>
          <a:p>
            <a:pPr marL="0" indent="0">
              <a:buFontTx/>
              <a:buNone/>
            </a:pPr>
            <a:endParaRPr lang="en-GB" sz="1100" b="0" dirty="0"/>
          </a:p>
          <a:p>
            <a:pPr marL="457200" indent="-457200">
              <a:buFontTx/>
              <a:buChar char="-"/>
            </a:pPr>
            <a:r>
              <a:rPr lang="en-GB" sz="1100" b="0" dirty="0"/>
              <a:t>Although each case must be considered on its own facts and on its own merits, there are general principles that apply in every case.</a:t>
            </a:r>
          </a:p>
          <a:p>
            <a:pPr marL="457200" indent="-457200">
              <a:buFontTx/>
              <a:buChar char="-"/>
            </a:pPr>
            <a:endParaRPr lang="en-GB" sz="1100" b="0" dirty="0"/>
          </a:p>
          <a:p>
            <a:pPr marL="457200" indent="-457200">
              <a:buFontTx/>
              <a:buChar char="-"/>
            </a:pPr>
            <a:r>
              <a:rPr lang="en-GB" sz="1100" b="0" dirty="0"/>
              <a:t>Prosecutors must always act in the interests of justice and not solely for the purpose of obtaining a conviction.</a:t>
            </a:r>
          </a:p>
          <a:p>
            <a:pPr marL="0" indent="0">
              <a:buFontTx/>
              <a:buNone/>
            </a:pPr>
            <a:endParaRPr lang="en-GB" sz="1100" b="0" dirty="0"/>
          </a:p>
          <a:p>
            <a:pPr marL="0" indent="0">
              <a:buFontTx/>
              <a:buNone/>
            </a:pPr>
            <a:r>
              <a:rPr lang="en-GB" sz="1100" b="0" dirty="0"/>
              <a:t>-</a:t>
            </a:r>
            <a:r>
              <a:rPr lang="en-GB" sz="1100" b="0" baseline="0" dirty="0"/>
              <a:t>           </a:t>
            </a:r>
            <a:r>
              <a:rPr lang="en-GB" sz="1100" b="0" dirty="0"/>
              <a:t>Prosecutors must apply the principles of the European Convention on Human Rights, in accordance with the Human Rights Act 1998, at each stage of a case. </a:t>
            </a:r>
          </a:p>
          <a:p>
            <a:pPr marL="457200" indent="-457200">
              <a:buFontTx/>
              <a:buChar char="-"/>
            </a:pPr>
            <a:endParaRPr lang="en-GB" sz="1100" b="0" dirty="0"/>
          </a:p>
          <a:p>
            <a:pPr marL="457200" indent="-457200">
              <a:buFontTx/>
              <a:buChar char="-"/>
            </a:pPr>
            <a:r>
              <a:rPr lang="en-GB" sz="1100" b="0" dirty="0"/>
              <a:t>Some offences may be prosecuted by either the CPS or by other prosecutors in England and Wales. When making decisions in these cases, CPS prosecutors may, where they think it appropriate, have regard to any relevant enforcement or prosecution policy or code of the other prosecutor.</a:t>
            </a:r>
          </a:p>
          <a:p>
            <a:pPr marL="0" indent="0">
              <a:buFontTx/>
              <a:buNone/>
            </a:pPr>
            <a:endParaRPr lang="en-GB" sz="1100" b="0" dirty="0"/>
          </a:p>
          <a:p>
            <a:pPr marL="457200" indent="-457200">
              <a:buFontTx/>
              <a:buChar char="-"/>
            </a:pPr>
            <a:r>
              <a:rPr lang="en-GB" sz="1100" b="0" dirty="0"/>
              <a:t>Where the law differs in England and Wales prosecutors must apply the Code and have regard to any relevant policy, guidance or charging standard,</a:t>
            </a:r>
            <a:r>
              <a:rPr lang="en-GB" sz="1100" b="0" baseline="0" dirty="0"/>
              <a:t> which is  useful information should a student leave a Welsh force to work in England.</a:t>
            </a:r>
            <a:endParaRPr lang="en-GB" sz="1100" b="0" dirty="0"/>
          </a:p>
          <a:p>
            <a:endParaRPr lang="en-GB" sz="1100" b="0" dirty="0"/>
          </a:p>
          <a:p>
            <a:endParaRPr lang="en-GB" sz="1100" b="0" dirty="0"/>
          </a:p>
          <a:p>
            <a:endParaRPr lang="en-GB" sz="1100" b="0" dirty="0"/>
          </a:p>
          <a:p>
            <a:endParaRPr lang="en-GB" sz="1100" b="0" dirty="0"/>
          </a:p>
          <a:p>
            <a:endParaRPr lang="en-GB" sz="1100" b="0" dirty="0"/>
          </a:p>
          <a:p>
            <a:endParaRPr lang="en-GB" sz="1100" b="0" dirty="0"/>
          </a:p>
        </p:txBody>
      </p:sp>
      <p:sp>
        <p:nvSpPr>
          <p:cNvPr id="4" name="Slide Number Placeholder 3"/>
          <p:cNvSpPr>
            <a:spLocks noGrp="1"/>
          </p:cNvSpPr>
          <p:nvPr>
            <p:ph type="sldNum" sz="quarter" idx="10"/>
          </p:nvPr>
        </p:nvSpPr>
        <p:spPr/>
        <p:txBody>
          <a:bodyPr/>
          <a:lstStyle/>
          <a:p>
            <a:fld id="{E70DFFA5-0B10-4F0F-8A98-03715FBB213D}" type="slidenum">
              <a:rPr lang="en-GB" smtClean="0"/>
              <a:t>14</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t>QTS</a:t>
            </a:r>
            <a:r>
              <a:rPr lang="en-GB" sz="1100" b="1" baseline="0" dirty="0"/>
              <a:t> -</a:t>
            </a:r>
            <a:r>
              <a:rPr lang="en-GB" sz="1100" b="1" dirty="0"/>
              <a:t> What will</a:t>
            </a:r>
            <a:r>
              <a:rPr lang="en-GB" sz="1100" b="1" baseline="0" dirty="0"/>
              <a:t> the </a:t>
            </a:r>
            <a:r>
              <a:rPr lang="en-GB" sz="1100" b="1" dirty="0"/>
              <a:t>CPS consider in order to come to a charging decision?</a:t>
            </a:r>
          </a:p>
          <a:p>
            <a:endParaRPr lang="en-GB" sz="1100" b="0" dirty="0"/>
          </a:p>
          <a:p>
            <a:pPr lvl="0"/>
            <a:r>
              <a:rPr lang="en-GB" sz="1100" kern="1200" dirty="0">
                <a:solidFill>
                  <a:schemeClr val="tx1"/>
                </a:solidFill>
                <a:effectLst/>
                <a:latin typeface="+mn-lt"/>
                <a:ea typeface="+mn-ea"/>
                <a:cs typeface="+mn-cs"/>
              </a:rPr>
              <a:t>Stated cases</a:t>
            </a:r>
          </a:p>
          <a:p>
            <a:pPr lvl="0"/>
            <a:r>
              <a:rPr lang="en-GB" sz="1100" kern="1200" dirty="0">
                <a:solidFill>
                  <a:schemeClr val="tx1"/>
                </a:solidFill>
                <a:effectLst/>
                <a:latin typeface="+mn-lt"/>
                <a:ea typeface="+mn-ea"/>
                <a:cs typeface="+mn-cs"/>
              </a:rPr>
              <a:t>Public Interest</a:t>
            </a:r>
          </a:p>
          <a:p>
            <a:pPr lvl="0"/>
            <a:r>
              <a:rPr lang="en-GB" sz="1100" kern="1200" dirty="0">
                <a:solidFill>
                  <a:schemeClr val="tx1"/>
                </a:solidFill>
                <a:effectLst/>
                <a:latin typeface="+mn-lt"/>
                <a:ea typeface="+mn-ea"/>
                <a:cs typeface="+mn-cs"/>
              </a:rPr>
              <a:t>Type of crime/ Seriousness of the case/</a:t>
            </a:r>
            <a:r>
              <a:rPr lang="en-GB" sz="1100" kern="1200" baseline="0" dirty="0">
                <a:solidFill>
                  <a:schemeClr val="tx1"/>
                </a:solidFill>
                <a:effectLst/>
                <a:latin typeface="+mn-lt"/>
                <a:ea typeface="+mn-ea"/>
                <a:cs typeface="+mn-cs"/>
              </a:rPr>
              <a:t> Amount of related crime </a:t>
            </a:r>
            <a:r>
              <a:rPr lang="en-GB" sz="1100" kern="1200" baseline="0" dirty="0" err="1">
                <a:solidFill>
                  <a:schemeClr val="tx1"/>
                </a:solidFill>
                <a:effectLst/>
                <a:latin typeface="+mn-lt"/>
                <a:ea typeface="+mn-ea"/>
                <a:cs typeface="+mn-cs"/>
              </a:rPr>
              <a:t>eg</a:t>
            </a:r>
            <a:r>
              <a:rPr lang="en-GB" sz="1100" kern="1200" baseline="0" dirty="0">
                <a:solidFill>
                  <a:schemeClr val="tx1"/>
                </a:solidFill>
                <a:effectLst/>
                <a:latin typeface="+mn-lt"/>
                <a:ea typeface="+mn-ea"/>
                <a:cs typeface="+mn-cs"/>
              </a:rPr>
              <a:t>, shoplifting targeting several shops in one go </a:t>
            </a:r>
            <a:endParaRPr lang="en-GB" sz="1100" kern="1200" dirty="0">
              <a:solidFill>
                <a:schemeClr val="tx1"/>
              </a:solidFill>
              <a:effectLst/>
              <a:latin typeface="+mn-lt"/>
              <a:ea typeface="+mn-ea"/>
              <a:cs typeface="+mn-cs"/>
            </a:endParaRPr>
          </a:p>
          <a:p>
            <a:pPr lvl="0"/>
            <a:r>
              <a:rPr lang="en-GB" sz="1100" kern="1200" dirty="0">
                <a:solidFill>
                  <a:schemeClr val="tx1"/>
                </a:solidFill>
                <a:effectLst/>
                <a:latin typeface="+mn-lt"/>
                <a:ea typeface="+mn-ea"/>
                <a:cs typeface="+mn-cs"/>
              </a:rPr>
              <a:t>Evidence to hand</a:t>
            </a:r>
          </a:p>
          <a:p>
            <a:pPr lvl="0"/>
            <a:r>
              <a:rPr lang="en-GB" sz="1100" kern="1200" dirty="0">
                <a:solidFill>
                  <a:schemeClr val="tx1"/>
                </a:solidFill>
                <a:effectLst/>
                <a:latin typeface="+mn-lt"/>
                <a:ea typeface="+mn-ea"/>
                <a:cs typeface="+mn-cs"/>
              </a:rPr>
              <a:t>Interview summary – such</a:t>
            </a:r>
            <a:r>
              <a:rPr lang="en-GB" sz="1100" kern="1200" baseline="0" dirty="0">
                <a:solidFill>
                  <a:schemeClr val="tx1"/>
                </a:solidFill>
                <a:effectLst/>
                <a:latin typeface="+mn-lt"/>
                <a:ea typeface="+mn-ea"/>
                <a:cs typeface="+mn-cs"/>
              </a:rPr>
              <a:t> as denial or ‘No Comment’ </a:t>
            </a:r>
            <a:r>
              <a:rPr lang="en-GB" sz="1100" kern="1200" baseline="0" dirty="0" err="1">
                <a:solidFill>
                  <a:schemeClr val="tx1"/>
                </a:solidFill>
                <a:effectLst/>
                <a:latin typeface="+mn-lt"/>
                <a:ea typeface="+mn-ea"/>
                <a:cs typeface="+mn-cs"/>
              </a:rPr>
              <a:t>ineterview</a:t>
            </a:r>
            <a:endParaRPr lang="en-GB" sz="1100" kern="1200" dirty="0">
              <a:solidFill>
                <a:schemeClr val="tx1"/>
              </a:solidFill>
              <a:effectLst/>
              <a:latin typeface="+mn-lt"/>
              <a:ea typeface="+mn-ea"/>
              <a:cs typeface="+mn-cs"/>
            </a:endParaRPr>
          </a:p>
          <a:p>
            <a:pPr lvl="0"/>
            <a:r>
              <a:rPr lang="en-GB" sz="1100" kern="1200" dirty="0">
                <a:solidFill>
                  <a:schemeClr val="tx1"/>
                </a:solidFill>
                <a:effectLst/>
                <a:latin typeface="+mn-lt"/>
                <a:ea typeface="+mn-ea"/>
                <a:cs typeface="+mn-cs"/>
              </a:rPr>
              <a:t>Written summary of case</a:t>
            </a:r>
          </a:p>
          <a:p>
            <a:pPr lvl="0"/>
            <a:r>
              <a:rPr lang="en-GB" sz="1100" kern="1200" dirty="0">
                <a:solidFill>
                  <a:schemeClr val="tx1"/>
                </a:solidFill>
                <a:effectLst/>
                <a:latin typeface="+mn-lt"/>
                <a:ea typeface="+mn-ea"/>
                <a:cs typeface="+mn-cs"/>
              </a:rPr>
              <a:t>Offending history of both suspect AND complainant</a:t>
            </a:r>
          </a:p>
          <a:p>
            <a:pPr lvl="0"/>
            <a:r>
              <a:rPr lang="en-GB" sz="1100" kern="1200" dirty="0">
                <a:solidFill>
                  <a:schemeClr val="tx1"/>
                </a:solidFill>
                <a:effectLst/>
                <a:latin typeface="+mn-lt"/>
                <a:ea typeface="+mn-ea"/>
                <a:cs typeface="+mn-cs"/>
              </a:rPr>
              <a:t>Outstanding evidence to be collected</a:t>
            </a:r>
          </a:p>
          <a:p>
            <a:pPr lvl="0"/>
            <a:r>
              <a:rPr lang="en-GB" sz="1100" kern="1200" dirty="0">
                <a:solidFill>
                  <a:schemeClr val="tx1"/>
                </a:solidFill>
                <a:effectLst/>
                <a:latin typeface="+mn-lt"/>
                <a:ea typeface="+mn-ea"/>
                <a:cs typeface="+mn-cs"/>
              </a:rPr>
              <a:t>Outstanding investigation that still needs to be carried out</a:t>
            </a:r>
          </a:p>
          <a:p>
            <a:pPr lvl="0"/>
            <a:r>
              <a:rPr lang="en-GB" sz="1100" kern="1200" dirty="0">
                <a:solidFill>
                  <a:schemeClr val="tx1"/>
                </a:solidFill>
                <a:effectLst/>
                <a:latin typeface="+mn-lt"/>
                <a:ea typeface="+mn-ea"/>
                <a:cs typeface="+mn-cs"/>
              </a:rPr>
              <a:t>Early advice and the need to document it (NICHE)</a:t>
            </a:r>
          </a:p>
          <a:p>
            <a:pPr lvl="0"/>
            <a:r>
              <a:rPr lang="en-GB" sz="1100" kern="1200" dirty="0">
                <a:solidFill>
                  <a:schemeClr val="tx1"/>
                </a:solidFill>
                <a:effectLst/>
                <a:latin typeface="+mn-lt"/>
                <a:ea typeface="+mn-ea"/>
                <a:cs typeface="+mn-cs"/>
              </a:rPr>
              <a:t>Postal Requisition</a:t>
            </a:r>
          </a:p>
          <a:p>
            <a:pPr lvl="0"/>
            <a:r>
              <a:rPr lang="en-GB" sz="1100" kern="1200" dirty="0">
                <a:solidFill>
                  <a:schemeClr val="tx1"/>
                </a:solidFill>
                <a:effectLst/>
                <a:latin typeface="+mn-lt"/>
                <a:ea typeface="+mn-ea"/>
                <a:cs typeface="+mn-cs"/>
              </a:rPr>
              <a:t>Youth charging</a:t>
            </a:r>
            <a:endParaRPr lang="en-GB" sz="1100" kern="1200" baseline="0" dirty="0">
              <a:solidFill>
                <a:schemeClr val="tx1"/>
              </a:solidFill>
              <a:effectLst/>
              <a:latin typeface="+mn-lt"/>
              <a:ea typeface="+mn-ea"/>
              <a:cs typeface="+mn-cs"/>
            </a:endParaRPr>
          </a:p>
          <a:p>
            <a:pPr lvl="0"/>
            <a:r>
              <a:rPr lang="en-GB" sz="1100" kern="1200" baseline="0" dirty="0">
                <a:solidFill>
                  <a:schemeClr val="tx1"/>
                </a:solidFill>
                <a:effectLst/>
                <a:latin typeface="+mn-lt"/>
                <a:ea typeface="+mn-ea"/>
                <a:cs typeface="+mn-cs"/>
              </a:rPr>
              <a:t>Lesser disposals not available </a:t>
            </a:r>
            <a:r>
              <a:rPr lang="en-GB" sz="1100" kern="1200" baseline="0" dirty="0" err="1">
                <a:solidFill>
                  <a:schemeClr val="tx1"/>
                </a:solidFill>
                <a:effectLst/>
                <a:latin typeface="+mn-lt"/>
                <a:ea typeface="+mn-ea"/>
                <a:cs typeface="+mn-cs"/>
              </a:rPr>
              <a:t>E.g</a:t>
            </a:r>
            <a:r>
              <a:rPr lang="en-GB" sz="1100" kern="1200" baseline="0" dirty="0">
                <a:solidFill>
                  <a:schemeClr val="tx1"/>
                </a:solidFill>
                <a:effectLst/>
                <a:latin typeface="+mn-lt"/>
                <a:ea typeface="+mn-ea"/>
                <a:cs typeface="+mn-cs"/>
              </a:rPr>
              <a:t> recent caution</a:t>
            </a:r>
            <a:endParaRPr lang="en-GB" sz="1100" kern="1200" dirty="0">
              <a:solidFill>
                <a:schemeClr val="tx1"/>
              </a:solidFill>
              <a:effectLst/>
              <a:latin typeface="+mn-lt"/>
              <a:ea typeface="+mn-ea"/>
              <a:cs typeface="+mn-cs"/>
            </a:endParaRPr>
          </a:p>
          <a:p>
            <a:r>
              <a:rPr lang="en-GB" sz="1100" kern="1200" dirty="0">
                <a:solidFill>
                  <a:schemeClr val="tx1"/>
                </a:solidFill>
                <a:effectLst/>
                <a:latin typeface="+mn-lt"/>
                <a:ea typeface="+mn-ea"/>
                <a:cs typeface="+mn-cs"/>
              </a:rPr>
              <a:t> </a:t>
            </a:r>
          </a:p>
          <a:p>
            <a:endParaRPr lang="en-GB" sz="1100" b="0" dirty="0"/>
          </a:p>
          <a:p>
            <a:endParaRPr lang="en-GB" sz="1100" b="0" dirty="0"/>
          </a:p>
          <a:p>
            <a:endParaRPr lang="en-GB" sz="1100" b="0" dirty="0"/>
          </a:p>
          <a:p>
            <a:endParaRPr lang="en-GB" sz="1100" b="0" dirty="0"/>
          </a:p>
        </p:txBody>
      </p:sp>
      <p:sp>
        <p:nvSpPr>
          <p:cNvPr id="4" name="Slide Number Placeholder 3"/>
          <p:cNvSpPr>
            <a:spLocks noGrp="1"/>
          </p:cNvSpPr>
          <p:nvPr>
            <p:ph type="sldNum" sz="quarter" idx="10"/>
          </p:nvPr>
        </p:nvSpPr>
        <p:spPr/>
        <p:txBody>
          <a:bodyPr/>
          <a:lstStyle/>
          <a:p>
            <a:fld id="{E70DFFA5-0B10-4F0F-8A98-03715FBB213D}" type="slidenum">
              <a:rPr lang="en-GB" smtClean="0"/>
              <a:t>15</a:t>
            </a:fld>
            <a:endParaRPr lang="en-GB"/>
          </a:p>
        </p:txBody>
      </p:sp>
    </p:spTree>
    <p:extLst>
      <p:ext uri="{BB962C8B-B14F-4D97-AF65-F5344CB8AC3E}">
        <p14:creationId xmlns:p14="http://schemas.microsoft.com/office/powerpoint/2010/main" val="2889097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t>QTS</a:t>
            </a:r>
            <a:r>
              <a:rPr lang="en-GB" sz="1100" b="1" baseline="0" dirty="0"/>
              <a:t> –</a:t>
            </a:r>
            <a:r>
              <a:rPr lang="en-GB" sz="1100" b="1" dirty="0"/>
              <a:t>What</a:t>
            </a:r>
            <a:r>
              <a:rPr lang="en-GB" sz="1100" b="1" baseline="0" dirty="0"/>
              <a:t> will the </a:t>
            </a:r>
            <a:r>
              <a:rPr lang="en-GB" sz="1100" b="1" dirty="0"/>
              <a:t>CPS consider in order to come to a charging decision?</a:t>
            </a:r>
          </a:p>
          <a:p>
            <a:endParaRPr lang="en-GB" sz="1100" dirty="0"/>
          </a:p>
          <a:p>
            <a:r>
              <a:rPr lang="en-GB" sz="1100" dirty="0"/>
              <a:t>The Full</a:t>
            </a:r>
            <a:r>
              <a:rPr lang="en-GB" sz="1100" baseline="0" dirty="0"/>
              <a:t> code test and Threshold Test are elements used by the charging authority (CPS or Police) in order to charge a suspect</a:t>
            </a:r>
            <a:endParaRPr lang="en-GB" sz="1100"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16</a:t>
            </a:fld>
            <a:endParaRPr lang="en-GB"/>
          </a:p>
        </p:txBody>
      </p:sp>
    </p:spTree>
    <p:extLst>
      <p:ext uri="{BB962C8B-B14F-4D97-AF65-F5344CB8AC3E}">
        <p14:creationId xmlns:p14="http://schemas.microsoft.com/office/powerpoint/2010/main" val="19524653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t>There are 5 criterion of the Threshold Test that need to be met prior to charging.</a:t>
            </a:r>
          </a:p>
          <a:p>
            <a:endParaRPr lang="en-GB" sz="1200" b="1"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Prosecutors must be satisfied, on an objective assessment of the evidence, that there are reasonable grounds to suspect that the person to be charged has committed the offence. The assessment must consider the impact of any defence or information that the suspect has put forward or on which they might rely.</a:t>
            </a:r>
          </a:p>
          <a:p>
            <a:endParaRPr lang="en-GB" sz="1100" b="0"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In determining whether there are reasonable grounds to suspect, prosecutors must consider all of the material or information available, whether in evidential format or otherwise. Prosecutors must be satisfied that the material to be relied on at this stage is capable of being:</a:t>
            </a:r>
          </a:p>
          <a:p>
            <a:r>
              <a:rPr lang="en-GB" sz="1100" b="0" i="0" kern="1200" dirty="0">
                <a:solidFill>
                  <a:schemeClr val="tx1"/>
                </a:solidFill>
                <a:effectLst/>
                <a:latin typeface="+mn-lt"/>
                <a:ea typeface="+mn-ea"/>
                <a:cs typeface="+mn-cs"/>
              </a:rPr>
              <a:t>put into an admissible format for presentation in court;</a:t>
            </a:r>
          </a:p>
          <a:p>
            <a:r>
              <a:rPr lang="en-GB" sz="1100" b="0" i="0" kern="1200" dirty="0">
                <a:solidFill>
                  <a:schemeClr val="tx1"/>
                </a:solidFill>
                <a:effectLst/>
                <a:latin typeface="+mn-lt"/>
                <a:ea typeface="+mn-ea"/>
                <a:cs typeface="+mn-cs"/>
              </a:rPr>
              <a:t>reliable; and</a:t>
            </a:r>
          </a:p>
          <a:p>
            <a:r>
              <a:rPr lang="en-GB" sz="1100" b="0" i="0" kern="1200" dirty="0">
                <a:solidFill>
                  <a:schemeClr val="tx1"/>
                </a:solidFill>
                <a:effectLst/>
                <a:latin typeface="+mn-lt"/>
                <a:ea typeface="+mn-ea"/>
                <a:cs typeface="+mn-cs"/>
              </a:rPr>
              <a:t>credible.</a:t>
            </a:r>
          </a:p>
          <a:p>
            <a:endParaRPr lang="en-GB" sz="1100" b="0" dirty="0"/>
          </a:p>
          <a:p>
            <a:endParaRPr lang="en-GB" sz="1100" b="0" dirty="0"/>
          </a:p>
        </p:txBody>
      </p:sp>
      <p:sp>
        <p:nvSpPr>
          <p:cNvPr id="4" name="Slide Number Placeholder 3"/>
          <p:cNvSpPr>
            <a:spLocks noGrp="1"/>
          </p:cNvSpPr>
          <p:nvPr>
            <p:ph type="sldNum" sz="quarter" idx="10"/>
          </p:nvPr>
        </p:nvSpPr>
        <p:spPr/>
        <p:txBody>
          <a:bodyPr/>
          <a:lstStyle/>
          <a:p>
            <a:fld id="{E70DFFA5-0B10-4F0F-8A98-03715FBB213D}" type="slidenum">
              <a:rPr lang="en-GB" smtClean="0"/>
              <a:t>17</a:t>
            </a:fld>
            <a:endParaRPr lang="en-GB"/>
          </a:p>
        </p:txBody>
      </p:sp>
    </p:spTree>
    <p:extLst>
      <p:ext uri="{BB962C8B-B14F-4D97-AF65-F5344CB8AC3E}">
        <p14:creationId xmlns:p14="http://schemas.microsoft.com/office/powerpoint/2010/main" val="3759508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kern="1200" dirty="0">
                <a:solidFill>
                  <a:schemeClr val="tx1"/>
                </a:solidFill>
                <a:effectLst/>
                <a:latin typeface="+mn-lt"/>
                <a:ea typeface="+mn-ea"/>
                <a:cs typeface="+mn-cs"/>
              </a:rPr>
              <a:t>Prosecutors must be satisfied that there are reasonable grounds to believe that the continuing investigation will provide further evidence, within a reasonable period of time, so that when all the evidence is considered together, including material which may point away from as well as towards a particular suspect, it is capable of establishing a realistic prospect of conviction in accordance with the Full Code Test.</a:t>
            </a:r>
          </a:p>
          <a:p>
            <a:endParaRPr lang="en-GB" sz="1100" b="0"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The likely further evidence must be identifiable and not merely speculative.</a:t>
            </a:r>
          </a:p>
          <a:p>
            <a:endParaRPr lang="en-GB" sz="1100" b="0"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In reaching this decision prosecutors must consider:</a:t>
            </a:r>
          </a:p>
          <a:p>
            <a:r>
              <a:rPr lang="en-GB" sz="1100" b="0" i="0" kern="1200" dirty="0">
                <a:solidFill>
                  <a:schemeClr val="tx1"/>
                </a:solidFill>
                <a:effectLst/>
                <a:latin typeface="+mn-lt"/>
                <a:ea typeface="+mn-ea"/>
                <a:cs typeface="+mn-cs"/>
              </a:rPr>
              <a:t>the nature, extent and admissibility of any likely further evidence and the impact it will have on the case;</a:t>
            </a:r>
          </a:p>
          <a:p>
            <a:endParaRPr lang="en-GB" sz="1100" b="0"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 the charges that all the evidence will support;</a:t>
            </a:r>
          </a:p>
          <a:p>
            <a:r>
              <a:rPr lang="en-GB" sz="1100" b="0" i="0" kern="1200" dirty="0">
                <a:solidFill>
                  <a:schemeClr val="tx1"/>
                </a:solidFill>
                <a:effectLst/>
                <a:latin typeface="+mn-lt"/>
                <a:ea typeface="+mn-ea"/>
                <a:cs typeface="+mn-cs"/>
              </a:rPr>
              <a:t>- the reasons why the evidence is not already available;</a:t>
            </a:r>
          </a:p>
          <a:p>
            <a:r>
              <a:rPr lang="en-GB" sz="1100" b="0" i="0" kern="1200" dirty="0">
                <a:solidFill>
                  <a:schemeClr val="tx1"/>
                </a:solidFill>
                <a:effectLst/>
                <a:latin typeface="+mn-lt"/>
                <a:ea typeface="+mn-ea"/>
                <a:cs typeface="+mn-cs"/>
              </a:rPr>
              <a:t>- the time required to obtain the further evidence, including whether it could be obtained within any available detention period;</a:t>
            </a:r>
          </a:p>
          <a:p>
            <a:r>
              <a:rPr lang="en-GB" sz="1100" b="0" i="0" kern="1200" dirty="0">
                <a:solidFill>
                  <a:schemeClr val="tx1"/>
                </a:solidFill>
                <a:effectLst/>
                <a:latin typeface="+mn-lt"/>
                <a:ea typeface="+mn-ea"/>
                <a:cs typeface="+mn-cs"/>
              </a:rPr>
              <a:t>- whether the delay in applying the Full Code Test is reasonable in all the circumstances.</a:t>
            </a:r>
          </a:p>
          <a:p>
            <a:endParaRPr lang="en-GB" sz="1100" dirty="0"/>
          </a:p>
          <a:p>
            <a:endParaRPr lang="en-GB" sz="1100" dirty="0"/>
          </a:p>
        </p:txBody>
      </p:sp>
      <p:sp>
        <p:nvSpPr>
          <p:cNvPr id="4" name="Slide Number Placeholder 3"/>
          <p:cNvSpPr>
            <a:spLocks noGrp="1"/>
          </p:cNvSpPr>
          <p:nvPr>
            <p:ph type="sldNum" sz="quarter" idx="10"/>
          </p:nvPr>
        </p:nvSpPr>
        <p:spPr/>
        <p:txBody>
          <a:bodyPr/>
          <a:lstStyle/>
          <a:p>
            <a:fld id="{E70DFFA5-0B10-4F0F-8A98-03715FBB213D}" type="slidenum">
              <a:rPr lang="en-GB" smtClean="0"/>
              <a:t>18</a:t>
            </a:fld>
            <a:endParaRPr lang="en-GB"/>
          </a:p>
        </p:txBody>
      </p:sp>
    </p:spTree>
    <p:extLst>
      <p:ext uri="{BB962C8B-B14F-4D97-AF65-F5344CB8AC3E}">
        <p14:creationId xmlns:p14="http://schemas.microsoft.com/office/powerpoint/2010/main" val="1589083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r>
              <a:rPr lang="en-GB" sz="1100" b="0" i="0" kern="1200" dirty="0">
                <a:solidFill>
                  <a:schemeClr val="tx1"/>
                </a:solidFill>
                <a:effectLst/>
                <a:latin typeface="+mn-lt"/>
                <a:ea typeface="+mn-ea"/>
                <a:cs typeface="+mn-cs"/>
              </a:rPr>
              <a:t>The seriousness and the circumstances of the case should be assessed in relation to the alleged offending and should be linked to the level of risk created by granting bail.</a:t>
            </a:r>
          </a:p>
          <a:p>
            <a:endParaRPr lang="en-GB" sz="11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19</a:t>
            </a:fld>
            <a:endParaRPr lang="en-GB"/>
          </a:p>
        </p:txBody>
      </p:sp>
    </p:spTree>
    <p:extLst>
      <p:ext uri="{BB962C8B-B14F-4D97-AF65-F5344CB8AC3E}">
        <p14:creationId xmlns:p14="http://schemas.microsoft.com/office/powerpoint/2010/main" val="7032080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kern="1200" dirty="0">
                <a:solidFill>
                  <a:schemeClr val="tx1"/>
                </a:solidFill>
                <a:effectLst/>
                <a:latin typeface="+mn-lt"/>
                <a:ea typeface="+mn-ea"/>
                <a:cs typeface="+mn-cs"/>
              </a:rPr>
              <a:t>This determination must be based on a proper risk assessment, which reveals that the suspect is not suitable to be bailed, even with substantial conditions. For example, a dangerous suspect who poses a serious risk of harm to a particular person or the public, or a suspect who poses a serious risk of absconding or interfering with witnesses. Prosecutors should not accept, without careful enquiry, any unjustified or unsupported assertions about risk if release on bail were to take place.</a:t>
            </a:r>
          </a:p>
          <a:p>
            <a:endParaRPr lang="en-GB" sz="1100" dirty="0"/>
          </a:p>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20</a:t>
            </a:fld>
            <a:endParaRPr lang="en-GB"/>
          </a:p>
        </p:txBody>
      </p:sp>
    </p:spTree>
    <p:extLst>
      <p:ext uri="{BB962C8B-B14F-4D97-AF65-F5344CB8AC3E}">
        <p14:creationId xmlns:p14="http://schemas.microsoft.com/office/powerpoint/2010/main" val="14146501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kern="1200" dirty="0">
                <a:solidFill>
                  <a:schemeClr val="tx1"/>
                </a:solidFill>
                <a:effectLst/>
                <a:latin typeface="+mn-lt"/>
                <a:ea typeface="+mn-ea"/>
                <a:cs typeface="+mn-cs"/>
              </a:rPr>
              <a:t>Prosecutors must apply the public interest stage of the Full Code Test based on the information available at that time.</a:t>
            </a:r>
          </a:p>
          <a:p>
            <a:endParaRPr lang="en-GB" sz="1100" b="0" i="0" kern="1200" dirty="0">
              <a:solidFill>
                <a:schemeClr val="tx1"/>
              </a:solidFill>
              <a:effectLst/>
              <a:latin typeface="+mn-lt"/>
              <a:ea typeface="+mn-ea"/>
              <a:cs typeface="+mn-cs"/>
            </a:endParaRPr>
          </a:p>
          <a:p>
            <a:r>
              <a:rPr lang="en-GB" sz="1100" b="1" i="0" kern="1200" dirty="0">
                <a:solidFill>
                  <a:schemeClr val="tx1"/>
                </a:solidFill>
                <a:effectLst/>
                <a:latin typeface="+mn-lt"/>
                <a:ea typeface="+mn-ea"/>
                <a:cs typeface="+mn-cs"/>
              </a:rPr>
              <a:t>Reviewing the Threshold Test</a:t>
            </a:r>
          </a:p>
          <a:p>
            <a:endParaRPr lang="en-GB" sz="1100" b="1" i="0" kern="1200" dirty="0">
              <a:solidFill>
                <a:schemeClr val="tx1"/>
              </a:solidFill>
              <a:effectLst/>
              <a:latin typeface="+mn-lt"/>
              <a:ea typeface="+mn-ea"/>
              <a:cs typeface="+mn-cs"/>
            </a:endParaRPr>
          </a:p>
          <a:p>
            <a:r>
              <a:rPr lang="en-GB" sz="1100" b="0" i="0" kern="1200" dirty="0">
                <a:solidFill>
                  <a:schemeClr val="tx1"/>
                </a:solidFill>
                <a:effectLst/>
                <a:latin typeface="+mn-lt"/>
                <a:ea typeface="+mn-ea"/>
                <a:cs typeface="+mn-cs"/>
              </a:rPr>
              <a:t>A decision to charge under the Threshold Test must be kept under review. The prosecutor should be proactive to secure from the police the identified outstanding evidence or other material in accordance with an agreed timetable. The evidence must be regularly assessed to ensure that the charge is still appropriate and that continued objection to bail is justified. The Full Code Test must be applied as soon as the anticipated further evidence or material is received and, in any event, in Crown Court cases, usually before the formal service of the prosecution case.</a:t>
            </a:r>
          </a:p>
          <a:p>
            <a:endParaRPr lang="en-GB" sz="1100" b="0" i="0" kern="1200" dirty="0">
              <a:solidFill>
                <a:schemeClr val="tx1"/>
              </a:solidFill>
              <a:effectLst/>
              <a:latin typeface="+mn-lt"/>
              <a:ea typeface="+mn-ea"/>
              <a:cs typeface="+mn-cs"/>
            </a:endParaRPr>
          </a:p>
          <a:p>
            <a:endParaRPr lang="en-GB" sz="1100" dirty="0"/>
          </a:p>
          <a:p>
            <a:endParaRPr lang="en-GB" sz="1100" dirty="0"/>
          </a:p>
        </p:txBody>
      </p:sp>
      <p:sp>
        <p:nvSpPr>
          <p:cNvPr id="4" name="Slide Number Placeholder 3"/>
          <p:cNvSpPr>
            <a:spLocks noGrp="1"/>
          </p:cNvSpPr>
          <p:nvPr>
            <p:ph type="sldNum" sz="quarter" idx="10"/>
          </p:nvPr>
        </p:nvSpPr>
        <p:spPr/>
        <p:txBody>
          <a:bodyPr/>
          <a:lstStyle/>
          <a:p>
            <a:fld id="{E70DFFA5-0B10-4F0F-8A98-03715FBB213D}" type="slidenum">
              <a:rPr lang="en-GB" smtClean="0"/>
              <a:t>21</a:t>
            </a:fld>
            <a:endParaRPr lang="en-GB"/>
          </a:p>
        </p:txBody>
      </p:sp>
    </p:spTree>
    <p:extLst>
      <p:ext uri="{BB962C8B-B14F-4D97-AF65-F5344CB8AC3E}">
        <p14:creationId xmlns:p14="http://schemas.microsoft.com/office/powerpoint/2010/main" val="17988722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mn-lt"/>
                <a:ea typeface="+mn-ea"/>
                <a:cs typeface="+mn-cs"/>
              </a:rPr>
              <a:t>Trainer to place students into pairs and</a:t>
            </a:r>
            <a:r>
              <a:rPr lang="en-GB" sz="1100" b="1" kern="1200" baseline="0" dirty="0">
                <a:solidFill>
                  <a:schemeClr val="tx1"/>
                </a:solidFill>
                <a:effectLst/>
                <a:latin typeface="+mn-lt"/>
                <a:ea typeface="+mn-ea"/>
                <a:cs typeface="+mn-cs"/>
              </a:rPr>
              <a:t> pose the following 2 questions:-</a:t>
            </a:r>
            <a:endParaRPr lang="en-GB" sz="1100" b="1" kern="1200" dirty="0">
              <a:solidFill>
                <a:schemeClr val="tx1"/>
              </a:solidFill>
              <a:effectLst/>
              <a:latin typeface="+mn-lt"/>
              <a:ea typeface="+mn-ea"/>
              <a:cs typeface="+mn-cs"/>
            </a:endParaRPr>
          </a:p>
          <a:p>
            <a:endParaRPr lang="en-GB" sz="1100" b="1" kern="1200" dirty="0">
              <a:solidFill>
                <a:schemeClr val="tx1"/>
              </a:solidFill>
              <a:effectLst/>
              <a:latin typeface="+mn-lt"/>
              <a:ea typeface="+mn-ea"/>
              <a:cs typeface="+mn-cs"/>
            </a:endParaRPr>
          </a:p>
          <a:p>
            <a:r>
              <a:rPr lang="en-GB" sz="1100" b="1" kern="1200" dirty="0">
                <a:solidFill>
                  <a:schemeClr val="tx1"/>
                </a:solidFill>
                <a:effectLst/>
                <a:latin typeface="+mn-lt"/>
                <a:ea typeface="+mn-ea"/>
                <a:cs typeface="+mn-cs"/>
              </a:rPr>
              <a:t>QTS: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t>What sort of impact could</a:t>
            </a:r>
            <a:r>
              <a:rPr lang="en-GB" sz="1100" b="1" baseline="0" dirty="0"/>
              <a:t> a potential </a:t>
            </a:r>
            <a:r>
              <a:rPr lang="en-GB" sz="1100" b="1" dirty="0"/>
              <a:t>court hearing have on a victim of crime?</a:t>
            </a:r>
          </a:p>
          <a:p>
            <a:endParaRPr lang="en-GB" sz="1100" kern="1200" dirty="0">
              <a:solidFill>
                <a:schemeClr val="tx1"/>
              </a:solidFill>
              <a:effectLst/>
              <a:latin typeface="+mn-lt"/>
              <a:ea typeface="+mn-ea"/>
              <a:cs typeface="+mn-cs"/>
            </a:endParaRPr>
          </a:p>
          <a:p>
            <a:endParaRPr lang="en-GB" sz="1100" kern="1200" baseline="0" dirty="0">
              <a:solidFill>
                <a:schemeClr val="tx1"/>
              </a:solidFill>
              <a:effectLst/>
              <a:latin typeface="+mn-lt"/>
              <a:ea typeface="+mn-ea"/>
              <a:cs typeface="+mn-cs"/>
            </a:endParaRPr>
          </a:p>
          <a:p>
            <a:r>
              <a:rPr lang="en-GB" sz="1100" kern="1200" dirty="0">
                <a:solidFill>
                  <a:schemeClr val="tx1"/>
                </a:solidFill>
                <a:effectLst/>
                <a:latin typeface="+mn-lt"/>
                <a:ea typeface="+mn-ea"/>
                <a:cs typeface="+mn-cs"/>
              </a:rPr>
              <a:t>Answers could include:</a:t>
            </a:r>
          </a:p>
          <a:p>
            <a:pPr lvl="0"/>
            <a:r>
              <a:rPr lang="en-GB" sz="1100" kern="1200" dirty="0">
                <a:solidFill>
                  <a:schemeClr val="tx1"/>
                </a:solidFill>
                <a:effectLst/>
                <a:latin typeface="+mn-lt"/>
                <a:ea typeface="+mn-ea"/>
                <a:cs typeface="+mn-cs"/>
              </a:rPr>
              <a:t>Stress and worry,</a:t>
            </a:r>
            <a:r>
              <a:rPr lang="en-GB" sz="1100" kern="1200" baseline="0" dirty="0">
                <a:solidFill>
                  <a:schemeClr val="tx1"/>
                </a:solidFill>
                <a:effectLst/>
                <a:latin typeface="+mn-lt"/>
                <a:ea typeface="+mn-ea"/>
                <a:cs typeface="+mn-cs"/>
              </a:rPr>
              <a:t> feelings of intimidation, l</a:t>
            </a:r>
            <a:r>
              <a:rPr lang="en-GB" sz="1100" kern="1200" dirty="0">
                <a:solidFill>
                  <a:schemeClr val="tx1"/>
                </a:solidFill>
                <a:effectLst/>
                <a:latin typeface="+mn-lt"/>
                <a:ea typeface="+mn-ea"/>
                <a:cs typeface="+mn-cs"/>
              </a:rPr>
              <a:t>ack of support for victim,</a:t>
            </a:r>
            <a:r>
              <a:rPr lang="en-GB" sz="1100" kern="1200" baseline="0" dirty="0">
                <a:solidFill>
                  <a:schemeClr val="tx1"/>
                </a:solidFill>
                <a:effectLst/>
                <a:latin typeface="+mn-lt"/>
                <a:ea typeface="+mn-ea"/>
                <a:cs typeface="+mn-cs"/>
              </a:rPr>
              <a:t> f</a:t>
            </a:r>
            <a:r>
              <a:rPr lang="en-GB" sz="1100" kern="1200" dirty="0">
                <a:solidFill>
                  <a:schemeClr val="tx1"/>
                </a:solidFill>
                <a:effectLst/>
                <a:latin typeface="+mn-lt"/>
                <a:ea typeface="+mn-ea"/>
                <a:cs typeface="+mn-cs"/>
              </a:rPr>
              <a:t>ear of reprisals,</a:t>
            </a:r>
            <a:r>
              <a:rPr lang="en-GB" sz="1100" kern="1200" baseline="0" dirty="0">
                <a:solidFill>
                  <a:schemeClr val="tx1"/>
                </a:solidFill>
                <a:effectLst/>
                <a:latin typeface="+mn-lt"/>
                <a:ea typeface="+mn-ea"/>
                <a:cs typeface="+mn-cs"/>
              </a:rPr>
              <a:t> n</a:t>
            </a:r>
            <a:r>
              <a:rPr lang="en-GB" sz="1100" kern="1200" dirty="0">
                <a:solidFill>
                  <a:schemeClr val="tx1"/>
                </a:solidFill>
                <a:effectLst/>
                <a:latin typeface="+mn-lt"/>
                <a:ea typeface="+mn-ea"/>
                <a:cs typeface="+mn-cs"/>
              </a:rPr>
              <a:t>on-attendance </a:t>
            </a:r>
          </a:p>
          <a:p>
            <a:pPr lvl="0"/>
            <a:endParaRPr lang="en-GB" sz="1100" kern="1200" dirty="0">
              <a:solidFill>
                <a:schemeClr val="tx1"/>
              </a:solidFill>
              <a:effectLst/>
              <a:latin typeface="+mn-lt"/>
              <a:ea typeface="+mn-ea"/>
              <a:cs typeface="+mn-cs"/>
            </a:endParaRPr>
          </a:p>
          <a:p>
            <a:pPr lvl="0"/>
            <a:r>
              <a:rPr lang="en-GB" sz="1100" b="1" kern="1200" dirty="0">
                <a:solidFill>
                  <a:schemeClr val="tx1"/>
                </a:solidFill>
                <a:effectLst/>
                <a:latin typeface="+mn-lt"/>
                <a:ea typeface="+mn-ea"/>
                <a:cs typeface="+mn-cs"/>
              </a:rPr>
              <a:t>QTS</a:t>
            </a:r>
          </a:p>
          <a:p>
            <a:pPr lvl="0"/>
            <a:r>
              <a:rPr lang="en-GB" sz="1100" b="1" kern="1200" dirty="0">
                <a:solidFill>
                  <a:schemeClr val="tx1"/>
                </a:solidFill>
                <a:effectLst/>
                <a:latin typeface="+mn-lt"/>
                <a:ea typeface="+mn-ea"/>
                <a:cs typeface="+mn-cs"/>
              </a:rPr>
              <a:t>What could be done to lessen the impact for the victim?</a:t>
            </a:r>
          </a:p>
          <a:p>
            <a:pPr lvl="0"/>
            <a:endParaRPr lang="en-GB" sz="1100" b="1" kern="1200" dirty="0">
              <a:solidFill>
                <a:schemeClr val="tx1"/>
              </a:solidFill>
              <a:effectLst/>
              <a:latin typeface="+mn-lt"/>
              <a:ea typeface="+mn-ea"/>
              <a:cs typeface="+mn-cs"/>
            </a:endParaRPr>
          </a:p>
          <a:p>
            <a:pPr lvl="0"/>
            <a:endParaRPr lang="en-GB" sz="1100" b="1" kern="1200" dirty="0">
              <a:solidFill>
                <a:schemeClr val="tx1"/>
              </a:solidFill>
              <a:effectLst/>
              <a:latin typeface="+mn-lt"/>
              <a:ea typeface="+mn-ea"/>
              <a:cs typeface="+mn-cs"/>
            </a:endParaRPr>
          </a:p>
          <a:p>
            <a:pPr lvl="0"/>
            <a:endParaRPr lang="en-GB" sz="1100" b="1" kern="1200" dirty="0">
              <a:solidFill>
                <a:schemeClr val="tx1"/>
              </a:solidFill>
              <a:effectLst/>
              <a:latin typeface="+mn-lt"/>
              <a:ea typeface="+mn-ea"/>
              <a:cs typeface="+mn-cs"/>
            </a:endParaRPr>
          </a:p>
          <a:p>
            <a:endParaRPr lang="en-GB" sz="11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mn-lt"/>
                <a:ea typeface="+mn-ea"/>
                <a:cs typeface="+mn-cs"/>
              </a:rPr>
              <a:t>(cross cut to Victims and Witnesses lesson) Victim/witness support can support the victim and witness</a:t>
            </a:r>
            <a:r>
              <a:rPr lang="en-GB" sz="1100" kern="1200" baseline="0" dirty="0">
                <a:solidFill>
                  <a:schemeClr val="tx1"/>
                </a:solidFill>
                <a:effectLst/>
                <a:latin typeface="+mn-lt"/>
                <a:ea typeface="+mn-ea"/>
                <a:cs typeface="+mn-cs"/>
              </a:rPr>
              <a:t> in court., and that we can offer Special Measures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baseline="0" dirty="0">
                <a:solidFill>
                  <a:schemeClr val="tx1"/>
                </a:solidFill>
                <a:effectLst/>
                <a:latin typeface="+mn-lt"/>
                <a:ea typeface="+mn-ea"/>
                <a:cs typeface="+mn-cs"/>
              </a:rPr>
              <a:t>We still need to support victims of crime, even if they do not wish to proceed with criminal action, bearing in mind, we are generally victim led in relation to proceeding with criminal charges, though there are some exceptions to the rule e.g. Domestic Violence.</a:t>
            </a:r>
            <a:endParaRPr lang="en-GB" sz="11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mn-lt"/>
                <a:ea typeface="+mn-ea"/>
                <a:cs typeface="+mn-cs"/>
              </a:rPr>
              <a:t>Give Hand-Out to Students/Email</a:t>
            </a:r>
            <a:r>
              <a:rPr lang="en-GB" sz="1100" b="1" kern="1200" baseline="0" dirty="0">
                <a:solidFill>
                  <a:schemeClr val="tx1"/>
                </a:solidFill>
                <a:effectLst/>
                <a:latin typeface="+mn-lt"/>
                <a:ea typeface="+mn-ea"/>
                <a:cs typeface="+mn-cs"/>
              </a:rPr>
              <a:t> to students if under </a:t>
            </a:r>
            <a:r>
              <a:rPr lang="en-GB" sz="1100" b="1" kern="1200" baseline="0" dirty="0" err="1">
                <a:solidFill>
                  <a:schemeClr val="tx1"/>
                </a:solidFill>
                <a:effectLst/>
                <a:latin typeface="+mn-lt"/>
                <a:ea typeface="+mn-ea"/>
                <a:cs typeface="+mn-cs"/>
              </a:rPr>
              <a:t>Covid</a:t>
            </a:r>
            <a:r>
              <a:rPr lang="en-GB" sz="1100" b="1" kern="1200" baseline="0" dirty="0">
                <a:solidFill>
                  <a:schemeClr val="tx1"/>
                </a:solidFill>
                <a:effectLst/>
                <a:latin typeface="+mn-lt"/>
                <a:ea typeface="+mn-ea"/>
                <a:cs typeface="+mn-cs"/>
              </a:rPr>
              <a:t> </a:t>
            </a:r>
            <a:r>
              <a:rPr lang="en-GB" sz="1100" b="1" kern="1200" baseline="0" dirty="0" err="1">
                <a:solidFill>
                  <a:schemeClr val="tx1"/>
                </a:solidFill>
                <a:effectLst/>
                <a:latin typeface="+mn-lt"/>
                <a:ea typeface="+mn-ea"/>
                <a:cs typeface="+mn-cs"/>
              </a:rPr>
              <a:t>regs</a:t>
            </a:r>
            <a:endParaRPr lang="en-GB" sz="1100" b="1" kern="1200" dirty="0">
              <a:solidFill>
                <a:schemeClr val="tx1"/>
              </a:solidFill>
              <a:effectLst/>
              <a:latin typeface="+mn-lt"/>
              <a:ea typeface="+mn-ea"/>
              <a:cs typeface="+mn-cs"/>
            </a:endParaRPr>
          </a:p>
          <a:p>
            <a:endParaRPr lang="en-GB" sz="11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0DFFA5-0B10-4F0F-8A98-03715FBB213D}" type="slidenum">
              <a:rPr lang="en-GB" smtClean="0"/>
              <a:t>22</a:t>
            </a:fld>
            <a:endParaRPr lang="en-GB"/>
          </a:p>
        </p:txBody>
      </p:sp>
    </p:spTree>
    <p:extLst>
      <p:ext uri="{BB962C8B-B14F-4D97-AF65-F5344CB8AC3E}">
        <p14:creationId xmlns:p14="http://schemas.microsoft.com/office/powerpoint/2010/main" val="9467924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0DFFA5-0B10-4F0F-8A98-03715FBB213D}" type="slidenum">
              <a:rPr lang="en-GB" smtClean="0"/>
              <a:t>23</a:t>
            </a:fld>
            <a:endParaRPr lang="en-GB"/>
          </a:p>
        </p:txBody>
      </p:sp>
    </p:spTree>
    <p:extLst>
      <p:ext uri="{BB962C8B-B14F-4D97-AF65-F5344CB8AC3E}">
        <p14:creationId xmlns:p14="http://schemas.microsoft.com/office/powerpoint/2010/main" val="1566959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69158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07609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15561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0706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89545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7540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5076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006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46996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8020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94891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3267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2689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92881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68043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20511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41464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1889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6322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48859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04587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76502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11/01/2023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30548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11/01/2023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7647075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4.xml"/><Relationship Id="rId7" Type="http://schemas.openxmlformats.org/officeDocument/2006/relationships/diagramColors" Target="../diagrams/colors1.xml"/><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5.xml"/><Relationship Id="rId7" Type="http://schemas.openxmlformats.org/officeDocument/2006/relationships/diagramColors" Target="../diagrams/colors2.xml"/><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6.xml"/><Relationship Id="rId7" Type="http://schemas.openxmlformats.org/officeDocument/2006/relationships/diagramColors" Target="../diagrams/colors3.xml"/><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7.xml"/><Relationship Id="rId7" Type="http://schemas.openxmlformats.org/officeDocument/2006/relationships/diagramColors" Target="../diagrams/colors4.xml"/><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8.xml"/><Relationship Id="rId7" Type="http://schemas.openxmlformats.org/officeDocument/2006/relationships/diagramColors" Target="../diagrams/colors5.xml"/><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notesSlide" Target="../notesSlides/notesSlide9.xml"/><Relationship Id="rId7" Type="http://schemas.openxmlformats.org/officeDocument/2006/relationships/diagramColors" Target="../diagrams/colors6.xml"/><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notesSlide" Target="../notesSlides/notesSlide10.xml"/><Relationship Id="rId7" Type="http://schemas.openxmlformats.org/officeDocument/2006/relationships/diagramQuickStyle" Target="../diagrams/quickStyle7.xml"/><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6.emf"/><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7.png"/><Relationship Id="rId7" Type="http://schemas.openxmlformats.org/officeDocument/2006/relationships/diagramQuickStyle" Target="../diagrams/quickStyle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8.png"/><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598726" y="4976309"/>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rPr>
              <a:t>Charging and Pre- Charge Bail (PCB)</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0396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1317522" y="206964"/>
            <a:ext cx="9527459" cy="646331"/>
          </a:xfrm>
          <a:prstGeom prst="rect">
            <a:avLst/>
          </a:prstGeom>
          <a:solidFill>
            <a:srgbClr val="002060"/>
          </a:solidFill>
        </p:spPr>
        <p:txBody>
          <a:bodyPr wrap="square" rtlCol="0">
            <a:spAutoFit/>
          </a:bodyPr>
          <a:lstStyle/>
          <a:p>
            <a:pPr algn="ctr"/>
            <a:r>
              <a:rPr lang="en-GB" sz="3600" b="1" dirty="0">
                <a:solidFill>
                  <a:schemeClr val="bg1"/>
                </a:solidFill>
              </a:rPr>
              <a:t>Influences Towards Charging</a:t>
            </a:r>
          </a:p>
        </p:txBody>
      </p:sp>
      <p:pic>
        <p:nvPicPr>
          <p:cNvPr id="2" name="Picture 1"/>
          <p:cNvPicPr>
            <a:picLocks noChangeAspect="1"/>
          </p:cNvPicPr>
          <p:nvPr/>
        </p:nvPicPr>
        <p:blipFill>
          <a:blip r:embed="rId4"/>
          <a:stretch>
            <a:fillRect/>
          </a:stretch>
        </p:blipFill>
        <p:spPr>
          <a:xfrm>
            <a:off x="4206964" y="1007705"/>
            <a:ext cx="3748573" cy="3748573"/>
          </a:xfrm>
          <a:prstGeom prst="rect">
            <a:avLst/>
          </a:prstGeom>
        </p:spPr>
      </p:pic>
    </p:spTree>
    <p:extLst>
      <p:ext uri="{BB962C8B-B14F-4D97-AF65-F5344CB8AC3E}">
        <p14:creationId xmlns:p14="http://schemas.microsoft.com/office/powerpoint/2010/main" val="1817727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1317522" y="206964"/>
            <a:ext cx="9527459" cy="584775"/>
          </a:xfrm>
          <a:prstGeom prst="rect">
            <a:avLst/>
          </a:prstGeom>
          <a:solidFill>
            <a:srgbClr val="002060"/>
          </a:solidFill>
        </p:spPr>
        <p:txBody>
          <a:bodyPr wrap="square" rtlCol="0">
            <a:spAutoFit/>
          </a:bodyPr>
          <a:lstStyle/>
          <a:p>
            <a:pPr algn="ctr"/>
            <a:r>
              <a:rPr lang="en-GB" sz="3200" b="1" dirty="0">
                <a:solidFill>
                  <a:schemeClr val="bg1"/>
                </a:solidFill>
              </a:rPr>
              <a:t>Potential Outcomes Post Interview</a:t>
            </a:r>
          </a:p>
        </p:txBody>
      </p:sp>
      <p:pic>
        <p:nvPicPr>
          <p:cNvPr id="2" name="Picture 1"/>
          <p:cNvPicPr>
            <a:picLocks noChangeAspect="1"/>
          </p:cNvPicPr>
          <p:nvPr/>
        </p:nvPicPr>
        <p:blipFill>
          <a:blip r:embed="rId4"/>
          <a:stretch>
            <a:fillRect/>
          </a:stretch>
        </p:blipFill>
        <p:spPr>
          <a:xfrm>
            <a:off x="3622447" y="1249945"/>
            <a:ext cx="5306074" cy="4274490"/>
          </a:xfrm>
          <a:prstGeom prst="rect">
            <a:avLst/>
          </a:prstGeom>
        </p:spPr>
      </p:pic>
    </p:spTree>
    <p:extLst>
      <p:ext uri="{BB962C8B-B14F-4D97-AF65-F5344CB8AC3E}">
        <p14:creationId xmlns:p14="http://schemas.microsoft.com/office/powerpoint/2010/main" val="3336243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776377" y="224287"/>
            <a:ext cx="10627743" cy="584775"/>
          </a:xfrm>
          <a:prstGeom prst="rect">
            <a:avLst/>
          </a:prstGeom>
          <a:solidFill>
            <a:srgbClr val="002060"/>
          </a:solidFill>
        </p:spPr>
        <p:txBody>
          <a:bodyPr wrap="square" rtlCol="0">
            <a:spAutoFit/>
          </a:bodyPr>
          <a:lstStyle/>
          <a:p>
            <a:pPr algn="ctr"/>
            <a:r>
              <a:rPr lang="en-GB" sz="3200" b="1" dirty="0">
                <a:solidFill>
                  <a:schemeClr val="bg1"/>
                </a:solidFill>
              </a:rPr>
              <a:t>Bail</a:t>
            </a:r>
          </a:p>
        </p:txBody>
      </p:sp>
      <p:graphicFrame>
        <p:nvGraphicFramePr>
          <p:cNvPr id="4" name="Diagram 3">
            <a:extLst>
              <a:ext uri="{FF2B5EF4-FFF2-40B4-BE49-F238E27FC236}">
                <a16:creationId xmlns:a16="http://schemas.microsoft.com/office/drawing/2014/main" id="{22E53CFD-4D87-44DB-9180-48209BB03A05}"/>
              </a:ext>
            </a:extLst>
          </p:cNvPr>
          <p:cNvGraphicFramePr/>
          <p:nvPr>
            <p:extLst>
              <p:ext uri="{D42A27DB-BD31-4B8C-83A1-F6EECF244321}">
                <p14:modId xmlns:p14="http://schemas.microsoft.com/office/powerpoint/2010/main" val="2874327504"/>
              </p:ext>
            </p:extLst>
          </p:nvPr>
        </p:nvGraphicFramePr>
        <p:xfrm>
          <a:off x="776377" y="894767"/>
          <a:ext cx="10783079" cy="47132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67959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EBC63BD2-147B-4EB1-B001-CE991EF10A9B}"/>
                                            </p:graphicEl>
                                          </p:spTgt>
                                        </p:tgtEl>
                                        <p:attrNameLst>
                                          <p:attrName>style.visibility</p:attrName>
                                        </p:attrNameLst>
                                      </p:cBhvr>
                                      <p:to>
                                        <p:strVal val="visible"/>
                                      </p:to>
                                    </p:set>
                                    <p:animEffect transition="in" filter="fade">
                                      <p:cBhvr>
                                        <p:cTn id="11" dur="500"/>
                                        <p:tgtEl>
                                          <p:spTgt spid="4">
                                            <p:graphicEl>
                                              <a:dgm id="{EBC63BD2-147B-4EB1-B001-CE991EF10A9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4314985B-0267-4147-92D0-EAD91A5D02E7}"/>
                                            </p:graphicEl>
                                          </p:spTgt>
                                        </p:tgtEl>
                                        <p:attrNameLst>
                                          <p:attrName>style.visibility</p:attrName>
                                        </p:attrNameLst>
                                      </p:cBhvr>
                                      <p:to>
                                        <p:strVal val="visible"/>
                                      </p:to>
                                    </p:set>
                                    <p:animEffect transition="in" filter="fade">
                                      <p:cBhvr>
                                        <p:cTn id="16" dur="500"/>
                                        <p:tgtEl>
                                          <p:spTgt spid="4">
                                            <p:graphicEl>
                                              <a:dgm id="{4314985B-0267-4147-92D0-EAD91A5D02E7}"/>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2AD61D9D-700C-460E-BD8F-755BF86605D3}"/>
                                            </p:graphicEl>
                                          </p:spTgt>
                                        </p:tgtEl>
                                        <p:attrNameLst>
                                          <p:attrName>style.visibility</p:attrName>
                                        </p:attrNameLst>
                                      </p:cBhvr>
                                      <p:to>
                                        <p:strVal val="visible"/>
                                      </p:to>
                                    </p:set>
                                    <p:animEffect transition="in" filter="fade">
                                      <p:cBhvr>
                                        <p:cTn id="19" dur="500"/>
                                        <p:tgtEl>
                                          <p:spTgt spid="4">
                                            <p:graphicEl>
                                              <a:dgm id="{2AD61D9D-700C-460E-BD8F-755BF86605D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1317522" y="107283"/>
            <a:ext cx="9527459" cy="584775"/>
          </a:xfrm>
          <a:prstGeom prst="rect">
            <a:avLst/>
          </a:prstGeom>
          <a:solidFill>
            <a:srgbClr val="002060"/>
          </a:solidFill>
        </p:spPr>
        <p:txBody>
          <a:bodyPr wrap="square" rtlCol="0">
            <a:spAutoFit/>
          </a:bodyPr>
          <a:lstStyle/>
          <a:p>
            <a:pPr algn="ctr"/>
            <a:r>
              <a:rPr lang="en-GB" sz="3200" b="1" dirty="0">
                <a:solidFill>
                  <a:schemeClr val="bg1"/>
                </a:solidFill>
              </a:rPr>
              <a:t>Kay’s Law, Pre- Charge Bail (PCB)</a:t>
            </a:r>
          </a:p>
        </p:txBody>
      </p:sp>
      <p:graphicFrame>
        <p:nvGraphicFramePr>
          <p:cNvPr id="4" name="Diagram 3">
            <a:extLst>
              <a:ext uri="{FF2B5EF4-FFF2-40B4-BE49-F238E27FC236}">
                <a16:creationId xmlns:a16="http://schemas.microsoft.com/office/drawing/2014/main" id="{41296AE8-B9EB-4343-B9C1-E949981F9FB4}"/>
              </a:ext>
            </a:extLst>
          </p:cNvPr>
          <p:cNvGraphicFramePr/>
          <p:nvPr>
            <p:extLst>
              <p:ext uri="{D42A27DB-BD31-4B8C-83A1-F6EECF244321}">
                <p14:modId xmlns:p14="http://schemas.microsoft.com/office/powerpoint/2010/main" val="4028021513"/>
              </p:ext>
            </p:extLst>
          </p:nvPr>
        </p:nvGraphicFramePr>
        <p:xfrm>
          <a:off x="393940" y="894767"/>
          <a:ext cx="11404120" cy="49194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8888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D018546C-CD80-4DD6-8069-E009AA51701C}"/>
                                            </p:graphicEl>
                                          </p:spTgt>
                                        </p:tgtEl>
                                        <p:attrNameLst>
                                          <p:attrName>style.visibility</p:attrName>
                                        </p:attrNameLst>
                                      </p:cBhvr>
                                      <p:to>
                                        <p:strVal val="visible"/>
                                      </p:to>
                                    </p:set>
                                    <p:animEffect transition="in" filter="fade">
                                      <p:cBhvr>
                                        <p:cTn id="11" dur="500"/>
                                        <p:tgtEl>
                                          <p:spTgt spid="4">
                                            <p:graphicEl>
                                              <a:dgm id="{D018546C-CD80-4DD6-8069-E009AA51701C}"/>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F4CFBBBC-07A0-4FB9-A261-8EC2B36EFA5E}"/>
                                            </p:graphicEl>
                                          </p:spTgt>
                                        </p:tgtEl>
                                        <p:attrNameLst>
                                          <p:attrName>style.visibility</p:attrName>
                                        </p:attrNameLst>
                                      </p:cBhvr>
                                      <p:to>
                                        <p:strVal val="visible"/>
                                      </p:to>
                                    </p:set>
                                    <p:animEffect transition="in" filter="fade">
                                      <p:cBhvr>
                                        <p:cTn id="16" dur="500"/>
                                        <p:tgtEl>
                                          <p:spTgt spid="4">
                                            <p:graphicEl>
                                              <a:dgm id="{F4CFBBBC-07A0-4FB9-A261-8EC2B36EFA5E}"/>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829D1A23-2494-4DB0-8389-06645C1AA04B}"/>
                                            </p:graphicEl>
                                          </p:spTgt>
                                        </p:tgtEl>
                                        <p:attrNameLst>
                                          <p:attrName>style.visibility</p:attrName>
                                        </p:attrNameLst>
                                      </p:cBhvr>
                                      <p:to>
                                        <p:strVal val="visible"/>
                                      </p:to>
                                    </p:set>
                                    <p:animEffect transition="in" filter="fade">
                                      <p:cBhvr>
                                        <p:cTn id="19" dur="500"/>
                                        <p:tgtEl>
                                          <p:spTgt spid="4">
                                            <p:graphicEl>
                                              <a:dgm id="{829D1A23-2494-4DB0-8389-06645C1AA0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1317522" y="107283"/>
            <a:ext cx="9527459" cy="584775"/>
          </a:xfrm>
          <a:prstGeom prst="rect">
            <a:avLst/>
          </a:prstGeom>
          <a:solidFill>
            <a:srgbClr val="002060"/>
          </a:solidFill>
        </p:spPr>
        <p:txBody>
          <a:bodyPr wrap="square" rtlCol="0">
            <a:spAutoFit/>
          </a:bodyPr>
          <a:lstStyle/>
          <a:p>
            <a:pPr algn="ctr"/>
            <a:r>
              <a:rPr lang="en-GB" sz="3200" b="1" dirty="0">
                <a:solidFill>
                  <a:schemeClr val="bg1"/>
                </a:solidFill>
              </a:rPr>
              <a:t>Police, Crime, Sentencing &amp; Courts Act 2022</a:t>
            </a:r>
          </a:p>
        </p:txBody>
      </p:sp>
      <p:graphicFrame>
        <p:nvGraphicFramePr>
          <p:cNvPr id="6" name="Diagram 5">
            <a:extLst>
              <a:ext uri="{FF2B5EF4-FFF2-40B4-BE49-F238E27FC236}">
                <a16:creationId xmlns:a16="http://schemas.microsoft.com/office/drawing/2014/main" id="{3103B562-6A6B-4D66-A577-F78D09CB6E30}"/>
              </a:ext>
            </a:extLst>
          </p:cNvPr>
          <p:cNvGraphicFramePr/>
          <p:nvPr>
            <p:extLst>
              <p:ext uri="{D42A27DB-BD31-4B8C-83A1-F6EECF244321}">
                <p14:modId xmlns:p14="http://schemas.microsoft.com/office/powerpoint/2010/main" val="2325449943"/>
              </p:ext>
            </p:extLst>
          </p:nvPr>
        </p:nvGraphicFramePr>
        <p:xfrm>
          <a:off x="349370" y="753938"/>
          <a:ext cx="11493260" cy="51249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8531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graphicEl>
                                              <a:dgm id="{6140FFAA-11B6-48C8-B1D3-AFD0FC368F94}"/>
                                            </p:graphicEl>
                                          </p:spTgt>
                                        </p:tgtEl>
                                        <p:attrNameLst>
                                          <p:attrName>style.visibility</p:attrName>
                                        </p:attrNameLst>
                                      </p:cBhvr>
                                      <p:to>
                                        <p:strVal val="visible"/>
                                      </p:to>
                                    </p:set>
                                    <p:animEffect transition="in" filter="fade">
                                      <p:cBhvr>
                                        <p:cTn id="11" dur="500"/>
                                        <p:tgtEl>
                                          <p:spTgt spid="6">
                                            <p:graphicEl>
                                              <a:dgm id="{6140FFAA-11B6-48C8-B1D3-AFD0FC368F94}"/>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graphicEl>
                                              <a:dgm id="{CC48A79E-29B1-41A4-B97B-DEDB9E488CB9}"/>
                                            </p:graphicEl>
                                          </p:spTgt>
                                        </p:tgtEl>
                                        <p:attrNameLst>
                                          <p:attrName>style.visibility</p:attrName>
                                        </p:attrNameLst>
                                      </p:cBhvr>
                                      <p:to>
                                        <p:strVal val="visible"/>
                                      </p:to>
                                    </p:set>
                                    <p:animEffect transition="in" filter="fade">
                                      <p:cBhvr>
                                        <p:cTn id="16" dur="500"/>
                                        <p:tgtEl>
                                          <p:spTgt spid="6">
                                            <p:graphicEl>
                                              <a:dgm id="{CC48A79E-29B1-41A4-B97B-DEDB9E488CB9}"/>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90491FD8-3A43-42AF-B786-C62289825463}"/>
                                            </p:graphicEl>
                                          </p:spTgt>
                                        </p:tgtEl>
                                        <p:attrNameLst>
                                          <p:attrName>style.visibility</p:attrName>
                                        </p:attrNameLst>
                                      </p:cBhvr>
                                      <p:to>
                                        <p:strVal val="visible"/>
                                      </p:to>
                                    </p:set>
                                    <p:animEffect transition="in" filter="fade">
                                      <p:cBhvr>
                                        <p:cTn id="21" dur="500"/>
                                        <p:tgtEl>
                                          <p:spTgt spid="6">
                                            <p:graphicEl>
                                              <a:dgm id="{90491FD8-3A43-42AF-B786-C62289825463}"/>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graphicEl>
                                              <a:dgm id="{7C44FC38-5CD8-4C49-89BD-226D68971343}"/>
                                            </p:graphicEl>
                                          </p:spTgt>
                                        </p:tgtEl>
                                        <p:attrNameLst>
                                          <p:attrName>style.visibility</p:attrName>
                                        </p:attrNameLst>
                                      </p:cBhvr>
                                      <p:to>
                                        <p:strVal val="visible"/>
                                      </p:to>
                                    </p:set>
                                    <p:animEffect transition="in" filter="fade">
                                      <p:cBhvr>
                                        <p:cTn id="26" dur="500"/>
                                        <p:tgtEl>
                                          <p:spTgt spid="6">
                                            <p:graphicEl>
                                              <a:dgm id="{7C44FC38-5CD8-4C49-89BD-226D68971343}"/>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6">
                                            <p:graphicEl>
                                              <a:dgm id="{0D411963-6CCC-4FB1-92F6-A75ECCAB4C2E}"/>
                                            </p:graphicEl>
                                          </p:spTgt>
                                        </p:tgtEl>
                                        <p:attrNameLst>
                                          <p:attrName>style.visibility</p:attrName>
                                        </p:attrNameLst>
                                      </p:cBhvr>
                                      <p:to>
                                        <p:strVal val="visible"/>
                                      </p:to>
                                    </p:set>
                                    <p:animEffect transition="in" filter="fade">
                                      <p:cBhvr>
                                        <p:cTn id="31" dur="500"/>
                                        <p:tgtEl>
                                          <p:spTgt spid="6">
                                            <p:graphicEl>
                                              <a:dgm id="{0D411963-6CCC-4FB1-92F6-A75ECCAB4C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1317522" y="107283"/>
            <a:ext cx="9527459" cy="584775"/>
          </a:xfrm>
          <a:prstGeom prst="rect">
            <a:avLst/>
          </a:prstGeom>
          <a:solidFill>
            <a:srgbClr val="002060"/>
          </a:solidFill>
        </p:spPr>
        <p:txBody>
          <a:bodyPr wrap="square" rtlCol="0">
            <a:spAutoFit/>
          </a:bodyPr>
          <a:lstStyle/>
          <a:p>
            <a:pPr algn="ctr"/>
            <a:r>
              <a:rPr lang="en-GB" sz="3200" b="1" dirty="0">
                <a:solidFill>
                  <a:schemeClr val="bg1"/>
                </a:solidFill>
              </a:rPr>
              <a:t>Police, Crime, Sentencing &amp; Courts Act 2022</a:t>
            </a:r>
          </a:p>
        </p:txBody>
      </p:sp>
      <p:graphicFrame>
        <p:nvGraphicFramePr>
          <p:cNvPr id="8" name="Diagram 7">
            <a:extLst>
              <a:ext uri="{FF2B5EF4-FFF2-40B4-BE49-F238E27FC236}">
                <a16:creationId xmlns:a16="http://schemas.microsoft.com/office/drawing/2014/main" id="{E36A00DF-DA19-459C-8264-642499486D62}"/>
              </a:ext>
            </a:extLst>
          </p:cNvPr>
          <p:cNvGraphicFramePr/>
          <p:nvPr>
            <p:extLst>
              <p:ext uri="{D42A27DB-BD31-4B8C-83A1-F6EECF244321}">
                <p14:modId xmlns:p14="http://schemas.microsoft.com/office/powerpoint/2010/main" val="933084706"/>
              </p:ext>
            </p:extLst>
          </p:nvPr>
        </p:nvGraphicFramePr>
        <p:xfrm>
          <a:off x="2017251" y="894767"/>
          <a:ext cx="8128000" cy="48883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3357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graphicEl>
                                              <a:dgm id="{0FF64C03-B246-4F32-A4A0-2143512F5A50}"/>
                                            </p:graphicEl>
                                          </p:spTgt>
                                        </p:tgtEl>
                                        <p:attrNameLst>
                                          <p:attrName>style.visibility</p:attrName>
                                        </p:attrNameLst>
                                      </p:cBhvr>
                                      <p:to>
                                        <p:strVal val="visible"/>
                                      </p:to>
                                    </p:set>
                                    <p:animEffect transition="in" filter="fade">
                                      <p:cBhvr>
                                        <p:cTn id="11" dur="500"/>
                                        <p:tgtEl>
                                          <p:spTgt spid="8">
                                            <p:graphicEl>
                                              <a:dgm id="{0FF64C03-B246-4F32-A4A0-2143512F5A5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8">
                                            <p:graphicEl>
                                              <a:dgm id="{07ADCB29-6129-4C5A-A8F9-D35283C78858}"/>
                                            </p:graphicEl>
                                          </p:spTgt>
                                        </p:tgtEl>
                                        <p:attrNameLst>
                                          <p:attrName>style.visibility</p:attrName>
                                        </p:attrNameLst>
                                      </p:cBhvr>
                                      <p:to>
                                        <p:strVal val="visible"/>
                                      </p:to>
                                    </p:set>
                                    <p:animEffect transition="in" filter="fade">
                                      <p:cBhvr>
                                        <p:cTn id="16" dur="500"/>
                                        <p:tgtEl>
                                          <p:spTgt spid="8">
                                            <p:graphicEl>
                                              <a:dgm id="{07ADCB29-6129-4C5A-A8F9-D35283C78858}"/>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graphicEl>
                                              <a:dgm id="{032312AB-FCF7-433A-9177-51631E8C0C1A}"/>
                                            </p:graphicEl>
                                          </p:spTgt>
                                        </p:tgtEl>
                                        <p:attrNameLst>
                                          <p:attrName>style.visibility</p:attrName>
                                        </p:attrNameLst>
                                      </p:cBhvr>
                                      <p:to>
                                        <p:strVal val="visible"/>
                                      </p:to>
                                    </p:set>
                                    <p:animEffect transition="in" filter="fade">
                                      <p:cBhvr>
                                        <p:cTn id="21" dur="500"/>
                                        <p:tgtEl>
                                          <p:spTgt spid="8">
                                            <p:graphicEl>
                                              <a:dgm id="{032312AB-FCF7-433A-9177-51631E8C0C1A}"/>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8">
                                            <p:graphicEl>
                                              <a:dgm id="{5B4E7A22-07F5-4B71-8ABC-C914E97D28D5}"/>
                                            </p:graphicEl>
                                          </p:spTgt>
                                        </p:tgtEl>
                                        <p:attrNameLst>
                                          <p:attrName>style.visibility</p:attrName>
                                        </p:attrNameLst>
                                      </p:cBhvr>
                                      <p:to>
                                        <p:strVal val="visible"/>
                                      </p:to>
                                    </p:set>
                                    <p:animEffect transition="in" filter="fade">
                                      <p:cBhvr>
                                        <p:cTn id="26" dur="500"/>
                                        <p:tgtEl>
                                          <p:spTgt spid="8">
                                            <p:graphicEl>
                                              <a:dgm id="{5B4E7A22-07F5-4B71-8ABC-C914E97D28D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45B87669-1A2A-49C8-9F94-259F6946F055}"/>
                                            </p:graphicEl>
                                          </p:spTgt>
                                        </p:tgtEl>
                                        <p:attrNameLst>
                                          <p:attrName>style.visibility</p:attrName>
                                        </p:attrNameLst>
                                      </p:cBhvr>
                                      <p:to>
                                        <p:strVal val="visible"/>
                                      </p:to>
                                    </p:set>
                                    <p:animEffect transition="in" filter="fade">
                                      <p:cBhvr>
                                        <p:cTn id="31" dur="500"/>
                                        <p:tgtEl>
                                          <p:spTgt spid="8">
                                            <p:graphicEl>
                                              <a:dgm id="{45B87669-1A2A-49C8-9F94-259F6946F0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8"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1317522" y="107283"/>
            <a:ext cx="9527459" cy="584775"/>
          </a:xfrm>
          <a:prstGeom prst="rect">
            <a:avLst/>
          </a:prstGeom>
          <a:solidFill>
            <a:srgbClr val="002060"/>
          </a:solidFill>
        </p:spPr>
        <p:txBody>
          <a:bodyPr wrap="square" rtlCol="0">
            <a:spAutoFit/>
          </a:bodyPr>
          <a:lstStyle/>
          <a:p>
            <a:pPr algn="ctr"/>
            <a:r>
              <a:rPr lang="en-GB" sz="3200" b="1" dirty="0">
                <a:solidFill>
                  <a:schemeClr val="bg1"/>
                </a:solidFill>
              </a:rPr>
              <a:t>Victim &amp; Witness Perception</a:t>
            </a:r>
          </a:p>
        </p:txBody>
      </p:sp>
      <p:graphicFrame>
        <p:nvGraphicFramePr>
          <p:cNvPr id="6" name="Diagram 5">
            <a:extLst>
              <a:ext uri="{FF2B5EF4-FFF2-40B4-BE49-F238E27FC236}">
                <a16:creationId xmlns:a16="http://schemas.microsoft.com/office/drawing/2014/main" id="{9F9D8599-5825-4C43-A191-ED4EDA7AF88B}"/>
              </a:ext>
            </a:extLst>
          </p:cNvPr>
          <p:cNvGraphicFramePr/>
          <p:nvPr>
            <p:extLst>
              <p:ext uri="{D42A27DB-BD31-4B8C-83A1-F6EECF244321}">
                <p14:modId xmlns:p14="http://schemas.microsoft.com/office/powerpoint/2010/main" val="1798401817"/>
              </p:ext>
            </p:extLst>
          </p:nvPr>
        </p:nvGraphicFramePr>
        <p:xfrm>
          <a:off x="1317522" y="692058"/>
          <a:ext cx="9527458" cy="4915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6467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graphicEl>
                                              <a:dgm id="{329901D7-269F-43B2-A9D2-604D348FD6A3}"/>
                                            </p:graphicEl>
                                          </p:spTgt>
                                        </p:tgtEl>
                                        <p:attrNameLst>
                                          <p:attrName>style.visibility</p:attrName>
                                        </p:attrNameLst>
                                      </p:cBhvr>
                                      <p:to>
                                        <p:strVal val="visible"/>
                                      </p:to>
                                    </p:set>
                                    <p:animEffect transition="in" filter="fade">
                                      <p:cBhvr>
                                        <p:cTn id="11" dur="500"/>
                                        <p:tgtEl>
                                          <p:spTgt spid="6">
                                            <p:graphicEl>
                                              <a:dgm id="{329901D7-269F-43B2-A9D2-604D348FD6A3}"/>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graphicEl>
                                              <a:dgm id="{45A39AA4-6AA2-4DB5-9E28-82B06118C93D}"/>
                                            </p:graphicEl>
                                          </p:spTgt>
                                        </p:tgtEl>
                                        <p:attrNameLst>
                                          <p:attrName>style.visibility</p:attrName>
                                        </p:attrNameLst>
                                      </p:cBhvr>
                                      <p:to>
                                        <p:strVal val="visible"/>
                                      </p:to>
                                    </p:set>
                                    <p:animEffect transition="in" filter="fade">
                                      <p:cBhvr>
                                        <p:cTn id="16" dur="500"/>
                                        <p:tgtEl>
                                          <p:spTgt spid="6">
                                            <p:graphicEl>
                                              <a:dgm id="{45A39AA4-6AA2-4DB5-9E28-82B06118C93D}"/>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F44338B5-217A-4ED8-96DA-3C9B553EA3E6}"/>
                                            </p:graphicEl>
                                          </p:spTgt>
                                        </p:tgtEl>
                                        <p:attrNameLst>
                                          <p:attrName>style.visibility</p:attrName>
                                        </p:attrNameLst>
                                      </p:cBhvr>
                                      <p:to>
                                        <p:strVal val="visible"/>
                                      </p:to>
                                    </p:set>
                                    <p:animEffect transition="in" filter="fade">
                                      <p:cBhvr>
                                        <p:cTn id="21" dur="500"/>
                                        <p:tgtEl>
                                          <p:spTgt spid="6">
                                            <p:graphicEl>
                                              <a:dgm id="{F44338B5-217A-4ED8-96DA-3C9B553EA3E6}"/>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graphicEl>
                                              <a:dgm id="{44AC6EA4-408B-4FF1-A5B0-2D89CEE11FDB}"/>
                                            </p:graphicEl>
                                          </p:spTgt>
                                        </p:tgtEl>
                                        <p:attrNameLst>
                                          <p:attrName>style.visibility</p:attrName>
                                        </p:attrNameLst>
                                      </p:cBhvr>
                                      <p:to>
                                        <p:strVal val="visible"/>
                                      </p:to>
                                    </p:set>
                                    <p:animEffect transition="in" filter="fade">
                                      <p:cBhvr>
                                        <p:cTn id="26" dur="500"/>
                                        <p:tgtEl>
                                          <p:spTgt spid="6">
                                            <p:graphicEl>
                                              <a:dgm id="{44AC6EA4-408B-4FF1-A5B0-2D89CEE11FDB}"/>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6">
                                            <p:graphicEl>
                                              <a:dgm id="{B8D61557-41CA-4565-90FA-673B8EDD29AD}"/>
                                            </p:graphicEl>
                                          </p:spTgt>
                                        </p:tgtEl>
                                        <p:attrNameLst>
                                          <p:attrName>style.visibility</p:attrName>
                                        </p:attrNameLst>
                                      </p:cBhvr>
                                      <p:to>
                                        <p:strVal val="visible"/>
                                      </p:to>
                                    </p:set>
                                    <p:animEffect transition="in" filter="fade">
                                      <p:cBhvr>
                                        <p:cTn id="31" dur="500"/>
                                        <p:tgtEl>
                                          <p:spTgt spid="6">
                                            <p:graphicEl>
                                              <a:dgm id="{B8D61557-41CA-4565-90FA-673B8EDD29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1317522" y="107283"/>
            <a:ext cx="9527459" cy="584775"/>
          </a:xfrm>
          <a:prstGeom prst="rect">
            <a:avLst/>
          </a:prstGeom>
          <a:solidFill>
            <a:srgbClr val="002060"/>
          </a:solidFill>
        </p:spPr>
        <p:txBody>
          <a:bodyPr wrap="square" rtlCol="0">
            <a:spAutoFit/>
          </a:bodyPr>
          <a:lstStyle/>
          <a:p>
            <a:pPr algn="ctr"/>
            <a:r>
              <a:rPr lang="en-GB" sz="3200" b="1" dirty="0">
                <a:solidFill>
                  <a:schemeClr val="bg1"/>
                </a:solidFill>
              </a:rPr>
              <a:t>Breach of Pre-Charge Bail</a:t>
            </a:r>
          </a:p>
        </p:txBody>
      </p:sp>
      <p:graphicFrame>
        <p:nvGraphicFramePr>
          <p:cNvPr id="2" name="Diagram 1">
            <a:extLst>
              <a:ext uri="{FF2B5EF4-FFF2-40B4-BE49-F238E27FC236}">
                <a16:creationId xmlns:a16="http://schemas.microsoft.com/office/drawing/2014/main" id="{283B3177-E5AE-4B82-AA25-21F4A41E9498}"/>
              </a:ext>
            </a:extLst>
          </p:cNvPr>
          <p:cNvGraphicFramePr/>
          <p:nvPr>
            <p:extLst>
              <p:ext uri="{D42A27DB-BD31-4B8C-83A1-F6EECF244321}">
                <p14:modId xmlns:p14="http://schemas.microsoft.com/office/powerpoint/2010/main" val="3019094632"/>
              </p:ext>
            </p:extLst>
          </p:nvPr>
        </p:nvGraphicFramePr>
        <p:xfrm>
          <a:off x="741873" y="726563"/>
          <a:ext cx="10817584" cy="51048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06714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BF8CADDC-CBFF-4CA3-82B7-3314957B87D7}"/>
                                            </p:graphicEl>
                                          </p:spTgt>
                                        </p:tgtEl>
                                        <p:attrNameLst>
                                          <p:attrName>style.visibility</p:attrName>
                                        </p:attrNameLst>
                                      </p:cBhvr>
                                      <p:to>
                                        <p:strVal val="visible"/>
                                      </p:to>
                                    </p:set>
                                    <p:animEffect transition="in" filter="fade">
                                      <p:cBhvr>
                                        <p:cTn id="11" dur="500"/>
                                        <p:tgtEl>
                                          <p:spTgt spid="2">
                                            <p:graphicEl>
                                              <a:dgm id="{BF8CADDC-CBFF-4CA3-82B7-3314957B87D7}"/>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529A5BE2-63C5-4B7B-8F8C-8CF444B50673}"/>
                                            </p:graphicEl>
                                          </p:spTgt>
                                        </p:tgtEl>
                                        <p:attrNameLst>
                                          <p:attrName>style.visibility</p:attrName>
                                        </p:attrNameLst>
                                      </p:cBhvr>
                                      <p:to>
                                        <p:strVal val="visible"/>
                                      </p:to>
                                    </p:set>
                                    <p:animEffect transition="in" filter="fade">
                                      <p:cBhvr>
                                        <p:cTn id="16" dur="500"/>
                                        <p:tgtEl>
                                          <p:spTgt spid="2">
                                            <p:graphicEl>
                                              <a:dgm id="{529A5BE2-63C5-4B7B-8F8C-8CF444B50673}"/>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graphicEl>
                                              <a:dgm id="{8BCB082E-D0BB-412E-933B-AB23B7F8EBD6}"/>
                                            </p:graphicEl>
                                          </p:spTgt>
                                        </p:tgtEl>
                                        <p:attrNameLst>
                                          <p:attrName>style.visibility</p:attrName>
                                        </p:attrNameLst>
                                      </p:cBhvr>
                                      <p:to>
                                        <p:strVal val="visible"/>
                                      </p:to>
                                    </p:set>
                                    <p:animEffect transition="in" filter="fade">
                                      <p:cBhvr>
                                        <p:cTn id="21" dur="500"/>
                                        <p:tgtEl>
                                          <p:spTgt spid="2">
                                            <p:graphicEl>
                                              <a:dgm id="{8BCB082E-D0BB-412E-933B-AB23B7F8EB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4"/>
          <p:cNvSpPr txBox="1">
            <a:spLocks noChangeArrowheads="1"/>
          </p:cNvSpPr>
          <p:nvPr>
            <p:custDataLst>
              <p:tags r:id="rId1"/>
            </p:custDataLst>
          </p:nvPr>
        </p:nvSpPr>
        <p:spPr>
          <a:xfrm>
            <a:off x="1317523" y="1249945"/>
            <a:ext cx="9527458" cy="47132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800"/>
              </a:spcAft>
              <a:buClrTx/>
              <a:buSzTx/>
              <a:buNone/>
              <a:tabLst/>
              <a:defRPr/>
            </a:pPr>
            <a:endParaRPr kumimoji="0" lang="en-GB" altLang="en-US"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5" name="TextBox 4"/>
          <p:cNvSpPr txBox="1"/>
          <p:nvPr/>
        </p:nvSpPr>
        <p:spPr>
          <a:xfrm>
            <a:off x="1317522" y="107283"/>
            <a:ext cx="9527459" cy="584775"/>
          </a:xfrm>
          <a:prstGeom prst="rect">
            <a:avLst/>
          </a:prstGeom>
          <a:solidFill>
            <a:srgbClr val="002060"/>
          </a:solidFill>
        </p:spPr>
        <p:txBody>
          <a:bodyPr wrap="square" rtlCol="0">
            <a:spAutoFit/>
          </a:bodyPr>
          <a:lstStyle/>
          <a:p>
            <a:pPr algn="ctr"/>
            <a:r>
              <a:rPr lang="en-GB" sz="3200" b="1" dirty="0">
                <a:solidFill>
                  <a:schemeClr val="bg1"/>
                </a:solidFill>
              </a:rPr>
              <a:t>Police, Crime, Sentencing &amp; Courts Act 2022</a:t>
            </a:r>
          </a:p>
        </p:txBody>
      </p:sp>
      <p:pic>
        <p:nvPicPr>
          <p:cNvPr id="4" name="Picture 3">
            <a:extLst>
              <a:ext uri="{FF2B5EF4-FFF2-40B4-BE49-F238E27FC236}">
                <a16:creationId xmlns:a16="http://schemas.microsoft.com/office/drawing/2014/main" id="{78C3F9BE-96DE-4DF4-846A-1C6F20C7DB46}"/>
              </a:ext>
            </a:extLst>
          </p:cNvPr>
          <p:cNvPicPr>
            <a:picLocks noChangeAspect="1"/>
          </p:cNvPicPr>
          <p:nvPr/>
        </p:nvPicPr>
        <p:blipFill rotWithShape="1">
          <a:blip r:embed="rId4"/>
          <a:srcRect l="2261"/>
          <a:stretch/>
        </p:blipFill>
        <p:spPr>
          <a:xfrm>
            <a:off x="345056" y="894767"/>
            <a:ext cx="4378385" cy="4714083"/>
          </a:xfrm>
          <a:prstGeom prst="rect">
            <a:avLst/>
          </a:prstGeom>
        </p:spPr>
      </p:pic>
      <p:graphicFrame>
        <p:nvGraphicFramePr>
          <p:cNvPr id="2" name="Diagram 1">
            <a:extLst>
              <a:ext uri="{FF2B5EF4-FFF2-40B4-BE49-F238E27FC236}">
                <a16:creationId xmlns:a16="http://schemas.microsoft.com/office/drawing/2014/main" id="{5F08D0F0-53FD-4009-9BD0-0ABFADC56DA3}"/>
              </a:ext>
            </a:extLst>
          </p:cNvPr>
          <p:cNvGraphicFramePr/>
          <p:nvPr>
            <p:extLst>
              <p:ext uri="{D42A27DB-BD31-4B8C-83A1-F6EECF244321}">
                <p14:modId xmlns:p14="http://schemas.microsoft.com/office/powerpoint/2010/main" val="2461648437"/>
              </p:ext>
            </p:extLst>
          </p:nvPr>
        </p:nvGraphicFramePr>
        <p:xfrm>
          <a:off x="4895970" y="894767"/>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8846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425E2DF-E440-4DBB-80AB-608DDC15AA46}"/>
                                            </p:graphicEl>
                                          </p:spTgt>
                                        </p:tgtEl>
                                        <p:attrNameLst>
                                          <p:attrName>style.visibility</p:attrName>
                                        </p:attrNameLst>
                                      </p:cBhvr>
                                      <p:to>
                                        <p:strVal val="visible"/>
                                      </p:to>
                                    </p:set>
                                    <p:animEffect transition="in" filter="fade">
                                      <p:cBhvr>
                                        <p:cTn id="7" dur="500"/>
                                        <p:tgtEl>
                                          <p:spTgt spid="2">
                                            <p:graphicEl>
                                              <a:dgm id="{5425E2DF-E440-4DBB-80AB-608DDC15AA4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DCC34A5-5A41-4D52-AC36-26AB92BEE2CC}"/>
                                            </p:graphicEl>
                                          </p:spTgt>
                                        </p:tgtEl>
                                        <p:attrNameLst>
                                          <p:attrName>style.visibility</p:attrName>
                                        </p:attrNameLst>
                                      </p:cBhvr>
                                      <p:to>
                                        <p:strVal val="visible"/>
                                      </p:to>
                                    </p:set>
                                    <p:animEffect transition="in" filter="fade">
                                      <p:cBhvr>
                                        <p:cTn id="12" dur="500"/>
                                        <p:tgtEl>
                                          <p:spTgt spid="2">
                                            <p:graphicEl>
                                              <a:dgm id="{0DCC34A5-5A41-4D52-AC36-26AB92BEE2C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3072873" y="1347452"/>
            <a:ext cx="4697840" cy="434181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Tx/>
              <a:buNone/>
            </a:pPr>
            <a:endParaRPr lang="en-GB" altLang="en-US" dirty="0">
              <a:ea typeface="ＭＳ Ｐゴシック" panose="020B0600070205080204" pitchFamily="34" charset="-128"/>
            </a:endParaRPr>
          </a:p>
        </p:txBody>
      </p:sp>
      <p:sp>
        <p:nvSpPr>
          <p:cNvPr id="4" name="TextBox 3"/>
          <p:cNvSpPr txBox="1"/>
          <p:nvPr/>
        </p:nvSpPr>
        <p:spPr>
          <a:xfrm>
            <a:off x="1411357" y="423429"/>
            <a:ext cx="9047748" cy="584775"/>
          </a:xfrm>
          <a:prstGeom prst="rect">
            <a:avLst/>
          </a:prstGeom>
          <a:solidFill>
            <a:srgbClr val="002060"/>
          </a:solidFill>
        </p:spPr>
        <p:txBody>
          <a:bodyPr wrap="square" rtlCol="0">
            <a:spAutoFit/>
          </a:bodyPr>
          <a:lstStyle/>
          <a:p>
            <a:pPr algn="ctr"/>
            <a:r>
              <a:rPr lang="en-GB" sz="3200" b="1" dirty="0">
                <a:solidFill>
                  <a:schemeClr val="bg1"/>
                </a:solidFill>
              </a:rPr>
              <a:t>Crown Prosecution Service and Police Charging</a:t>
            </a:r>
          </a:p>
        </p:txBody>
      </p:sp>
      <p:pic>
        <p:nvPicPr>
          <p:cNvPr id="9" name="Picture 8"/>
          <p:cNvPicPr>
            <a:picLocks noChangeAspect="1"/>
          </p:cNvPicPr>
          <p:nvPr/>
        </p:nvPicPr>
        <p:blipFill>
          <a:blip r:embed="rId3"/>
          <a:stretch>
            <a:fillRect/>
          </a:stretch>
        </p:blipFill>
        <p:spPr>
          <a:xfrm>
            <a:off x="8246853" y="3518358"/>
            <a:ext cx="2064475" cy="2236398"/>
          </a:xfrm>
          <a:prstGeom prst="rect">
            <a:avLst/>
          </a:prstGeom>
        </p:spPr>
      </p:pic>
      <p:pic>
        <p:nvPicPr>
          <p:cNvPr id="10" name="Picture 9"/>
          <p:cNvPicPr>
            <a:picLocks noChangeAspect="1"/>
          </p:cNvPicPr>
          <p:nvPr/>
        </p:nvPicPr>
        <p:blipFill>
          <a:blip r:embed="rId4"/>
          <a:stretch>
            <a:fillRect/>
          </a:stretch>
        </p:blipFill>
        <p:spPr>
          <a:xfrm>
            <a:off x="1583266" y="3719383"/>
            <a:ext cx="2426390" cy="1969882"/>
          </a:xfrm>
          <a:prstGeom prst="rect">
            <a:avLst/>
          </a:prstGeom>
        </p:spPr>
      </p:pic>
      <p:graphicFrame>
        <p:nvGraphicFramePr>
          <p:cNvPr id="5" name="Diagram 4">
            <a:extLst>
              <a:ext uri="{FF2B5EF4-FFF2-40B4-BE49-F238E27FC236}">
                <a16:creationId xmlns:a16="http://schemas.microsoft.com/office/drawing/2014/main" id="{C9DEA849-2B36-4A66-9450-EA405289F814}"/>
              </a:ext>
            </a:extLst>
          </p:cNvPr>
          <p:cNvGraphicFramePr/>
          <p:nvPr>
            <p:extLst>
              <p:ext uri="{D42A27DB-BD31-4B8C-83A1-F6EECF244321}">
                <p14:modId xmlns:p14="http://schemas.microsoft.com/office/powerpoint/2010/main" val="413726934"/>
              </p:ext>
            </p:extLst>
          </p:nvPr>
        </p:nvGraphicFramePr>
        <p:xfrm>
          <a:off x="620400" y="301441"/>
          <a:ext cx="11180535" cy="40248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5262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66F2B25-C28F-4B67-8FC5-56B7176AC09F}"/>
                                            </p:graphicEl>
                                          </p:spTgt>
                                        </p:tgtEl>
                                        <p:attrNameLst>
                                          <p:attrName>style.visibility</p:attrName>
                                        </p:attrNameLst>
                                      </p:cBhvr>
                                      <p:to>
                                        <p:strVal val="visible"/>
                                      </p:to>
                                    </p:set>
                                    <p:animEffect transition="in" filter="fade">
                                      <p:cBhvr>
                                        <p:cTn id="7" dur="500"/>
                                        <p:tgtEl>
                                          <p:spTgt spid="5">
                                            <p:graphicEl>
                                              <a:dgm id="{766F2B25-C28F-4B67-8FC5-56B7176AC09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6CB11C5-0120-471B-9DA8-935FA6C12678}"/>
                                            </p:graphicEl>
                                          </p:spTgt>
                                        </p:tgtEl>
                                        <p:attrNameLst>
                                          <p:attrName>style.visibility</p:attrName>
                                        </p:attrNameLst>
                                      </p:cBhvr>
                                      <p:to>
                                        <p:strVal val="visible"/>
                                      </p:to>
                                    </p:set>
                                    <p:animEffect transition="in" filter="fade">
                                      <p:cBhvr>
                                        <p:cTn id="12" dur="500"/>
                                        <p:tgtEl>
                                          <p:spTgt spid="5">
                                            <p:graphicEl>
                                              <a:dgm id="{36CB11C5-0120-471B-9DA8-935FA6C126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AE461AF3-FF9D-43F7-B335-C9431C84C952}"/>
                                            </p:graphicEl>
                                          </p:spTgt>
                                        </p:tgtEl>
                                        <p:attrNameLst>
                                          <p:attrName>style.visibility</p:attrName>
                                        </p:attrNameLst>
                                      </p:cBhvr>
                                      <p:to>
                                        <p:strVal val="visible"/>
                                      </p:to>
                                    </p:set>
                                    <p:animEffect transition="in" filter="fade">
                                      <p:cBhvr>
                                        <p:cTn id="15" dur="500"/>
                                        <p:tgtEl>
                                          <p:spTgt spid="5">
                                            <p:graphicEl>
                                              <a:dgm id="{AE461AF3-FF9D-43F7-B335-C9431C84C95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0892EAE8-BCA9-41E0-BD06-B09B3C5717D4}"/>
                                            </p:graphicEl>
                                          </p:spTgt>
                                        </p:tgtEl>
                                        <p:attrNameLst>
                                          <p:attrName>style.visibility</p:attrName>
                                        </p:attrNameLst>
                                      </p:cBhvr>
                                      <p:to>
                                        <p:strVal val="visible"/>
                                      </p:to>
                                    </p:set>
                                    <p:animEffect transition="in" filter="fade">
                                      <p:cBhvr>
                                        <p:cTn id="20" dur="500"/>
                                        <p:tgtEl>
                                          <p:spTgt spid="5">
                                            <p:graphicEl>
                                              <a:dgm id="{0892EAE8-BCA9-41E0-BD06-B09B3C5717D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0DCF77CE-0C7A-45E8-AD32-B567BC7C47AC}"/>
                                            </p:graphicEl>
                                          </p:spTgt>
                                        </p:tgtEl>
                                        <p:attrNameLst>
                                          <p:attrName>style.visibility</p:attrName>
                                        </p:attrNameLst>
                                      </p:cBhvr>
                                      <p:to>
                                        <p:strVal val="visible"/>
                                      </p:to>
                                    </p:set>
                                    <p:animEffect transition="in" filter="fade">
                                      <p:cBhvr>
                                        <p:cTn id="23" dur="500"/>
                                        <p:tgtEl>
                                          <p:spTgt spid="5">
                                            <p:graphicEl>
                                              <a:dgm id="{0DCF77CE-0C7A-45E8-AD32-B567BC7C47A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3072873" y="1347452"/>
            <a:ext cx="4697840" cy="434181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Tx/>
              <a:buNone/>
            </a:pPr>
            <a:endParaRPr lang="en-GB" altLang="en-US" dirty="0">
              <a:ea typeface="ＭＳ Ｐゴシック" panose="020B0600070205080204" pitchFamily="34" charset="-128"/>
            </a:endParaRPr>
          </a:p>
        </p:txBody>
      </p:sp>
      <p:sp>
        <p:nvSpPr>
          <p:cNvPr id="4" name="TextBox 3"/>
          <p:cNvSpPr txBox="1"/>
          <p:nvPr/>
        </p:nvSpPr>
        <p:spPr>
          <a:xfrm>
            <a:off x="468352" y="333786"/>
            <a:ext cx="11723648" cy="646331"/>
          </a:xfrm>
          <a:prstGeom prst="rect">
            <a:avLst/>
          </a:prstGeom>
          <a:solidFill>
            <a:srgbClr val="002060"/>
          </a:solidFill>
        </p:spPr>
        <p:txBody>
          <a:bodyPr wrap="square" rtlCol="0">
            <a:spAutoFit/>
          </a:bodyPr>
          <a:lstStyle/>
          <a:p>
            <a:pPr algn="ctr"/>
            <a:r>
              <a:rPr lang="en-GB" sz="3600" b="1" dirty="0">
                <a:solidFill>
                  <a:schemeClr val="bg1"/>
                </a:solidFill>
              </a:rPr>
              <a:t>Crown Prosecution Service and Police Charging</a:t>
            </a:r>
          </a:p>
        </p:txBody>
      </p:sp>
      <p:sp>
        <p:nvSpPr>
          <p:cNvPr id="7" name="Rectangle 6"/>
          <p:cNvSpPr/>
          <p:nvPr/>
        </p:nvSpPr>
        <p:spPr>
          <a:xfrm>
            <a:off x="3102821" y="1534897"/>
            <a:ext cx="5664820" cy="584775"/>
          </a:xfrm>
          <a:prstGeom prst="rect">
            <a:avLst/>
          </a:prstGeom>
          <a:solidFill>
            <a:srgbClr val="002060"/>
          </a:solidFill>
        </p:spPr>
        <p:txBody>
          <a:bodyPr wrap="square">
            <a:spAutoFit/>
          </a:bodyPr>
          <a:lstStyle/>
          <a:p>
            <a:pPr algn="ctr"/>
            <a:r>
              <a:rPr lang="en-GB" sz="3200" b="1" dirty="0">
                <a:solidFill>
                  <a:schemeClr val="bg1"/>
                </a:solidFill>
              </a:rPr>
              <a:t>Group Work 1</a:t>
            </a:r>
          </a:p>
        </p:txBody>
      </p:sp>
      <p:pic>
        <p:nvPicPr>
          <p:cNvPr id="9" name="Picture 8"/>
          <p:cNvPicPr>
            <a:picLocks noChangeAspect="1"/>
          </p:cNvPicPr>
          <p:nvPr/>
        </p:nvPicPr>
        <p:blipFill>
          <a:blip r:embed="rId3"/>
          <a:stretch>
            <a:fillRect/>
          </a:stretch>
        </p:blipFill>
        <p:spPr>
          <a:xfrm>
            <a:off x="7770713" y="2705142"/>
            <a:ext cx="2688392" cy="2805782"/>
          </a:xfrm>
          <a:prstGeom prst="rect">
            <a:avLst/>
          </a:prstGeom>
        </p:spPr>
      </p:pic>
      <p:pic>
        <p:nvPicPr>
          <p:cNvPr id="10" name="Picture 9"/>
          <p:cNvPicPr>
            <a:picLocks noChangeAspect="1"/>
          </p:cNvPicPr>
          <p:nvPr/>
        </p:nvPicPr>
        <p:blipFill>
          <a:blip r:embed="rId4"/>
          <a:stretch>
            <a:fillRect/>
          </a:stretch>
        </p:blipFill>
        <p:spPr>
          <a:xfrm>
            <a:off x="1669773" y="3166946"/>
            <a:ext cx="3548997" cy="2412909"/>
          </a:xfrm>
          <a:prstGeom prst="rect">
            <a:avLst/>
          </a:prstGeom>
        </p:spPr>
      </p:pic>
    </p:spTree>
    <p:extLst>
      <p:ext uri="{BB962C8B-B14F-4D97-AF65-F5344CB8AC3E}">
        <p14:creationId xmlns:p14="http://schemas.microsoft.com/office/powerpoint/2010/main" val="3973263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365125"/>
            <a:ext cx="10515600" cy="549275"/>
          </a:xfrm>
          <a:solidFill>
            <a:srgbClr val="002060"/>
          </a:solidFill>
        </p:spPr>
        <p:txBody>
          <a:bodyPr>
            <a:noAutofit/>
          </a:bodyPr>
          <a:lstStyle/>
          <a:p>
            <a:pPr algn="ctr"/>
            <a:r>
              <a:rPr lang="en-GB" sz="3200" b="1" dirty="0">
                <a:solidFill>
                  <a:schemeClr val="bg1"/>
                </a:solidFill>
                <a:latin typeface="+mn-lt"/>
              </a:rPr>
              <a:t>Joint Enterprise</a:t>
            </a:r>
          </a:p>
        </p:txBody>
      </p:sp>
      <p:graphicFrame>
        <p:nvGraphicFramePr>
          <p:cNvPr id="2" name="Diagram 1">
            <a:extLst>
              <a:ext uri="{FF2B5EF4-FFF2-40B4-BE49-F238E27FC236}">
                <a16:creationId xmlns:a16="http://schemas.microsoft.com/office/drawing/2014/main" id="{2EE71F17-17E8-4BD9-99CC-735C34534095}"/>
              </a:ext>
            </a:extLst>
          </p:cNvPr>
          <p:cNvGraphicFramePr/>
          <p:nvPr>
            <p:extLst>
              <p:ext uri="{D42A27DB-BD31-4B8C-83A1-F6EECF244321}">
                <p14:modId xmlns:p14="http://schemas.microsoft.com/office/powerpoint/2010/main" val="2290293549"/>
              </p:ext>
            </p:extLst>
          </p:nvPr>
        </p:nvGraphicFramePr>
        <p:xfrm>
          <a:off x="838200" y="1057424"/>
          <a:ext cx="10515600" cy="4617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4525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06B7BB6-C7AD-4E01-AC60-753133593A28}"/>
                                            </p:graphicEl>
                                          </p:spTgt>
                                        </p:tgtEl>
                                        <p:attrNameLst>
                                          <p:attrName>style.visibility</p:attrName>
                                        </p:attrNameLst>
                                      </p:cBhvr>
                                      <p:to>
                                        <p:strVal val="visible"/>
                                      </p:to>
                                    </p:set>
                                    <p:animEffect transition="in" filter="fade">
                                      <p:cBhvr>
                                        <p:cTn id="7" dur="500"/>
                                        <p:tgtEl>
                                          <p:spTgt spid="2">
                                            <p:graphicEl>
                                              <a:dgm id="{F06B7BB6-C7AD-4E01-AC60-753133593A2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106469F-6036-4057-9031-E750BF66914B}"/>
                                            </p:graphicEl>
                                          </p:spTgt>
                                        </p:tgtEl>
                                        <p:attrNameLst>
                                          <p:attrName>style.visibility</p:attrName>
                                        </p:attrNameLst>
                                      </p:cBhvr>
                                      <p:to>
                                        <p:strVal val="visible"/>
                                      </p:to>
                                    </p:set>
                                    <p:animEffect transition="in" filter="fade">
                                      <p:cBhvr>
                                        <p:cTn id="12" dur="500"/>
                                        <p:tgtEl>
                                          <p:spTgt spid="2">
                                            <p:graphicEl>
                                              <a:dgm id="{A106469F-6036-4057-9031-E750BF66914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3403C27-E323-416A-89F3-50CDE20BE6F6}"/>
                                            </p:graphicEl>
                                          </p:spTgt>
                                        </p:tgtEl>
                                        <p:attrNameLst>
                                          <p:attrName>style.visibility</p:attrName>
                                        </p:attrNameLst>
                                      </p:cBhvr>
                                      <p:to>
                                        <p:strVal val="visible"/>
                                      </p:to>
                                    </p:set>
                                    <p:animEffect transition="in" filter="fade">
                                      <p:cBhvr>
                                        <p:cTn id="17" dur="500"/>
                                        <p:tgtEl>
                                          <p:spTgt spid="2">
                                            <p:graphicEl>
                                              <a:dgm id="{F3403C27-E323-416A-89F3-50CDE20BE6F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548640" y="1059146"/>
            <a:ext cx="11192256" cy="1494273"/>
          </a:xfrm>
          <a:prstGeom prst="rect">
            <a:avLst/>
          </a:prstGeom>
          <a:solidFill>
            <a:schemeClr val="accent2">
              <a:lumMod val="40000"/>
              <a:lumOff val="60000"/>
            </a:schemeClr>
          </a:solidFill>
          <a:ln>
            <a:solidFill>
              <a:schemeClr val="tx1"/>
            </a:solidFill>
          </a:ln>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ctr">
              <a:lnSpc>
                <a:spcPct val="130000"/>
              </a:lnSpc>
              <a:buFontTx/>
              <a:buNone/>
            </a:pPr>
            <a:r>
              <a:rPr lang="en-GB" sz="2400" dirty="0"/>
              <a:t>The Code for Crown Prosecutors is a public document, issued by the Director of Public Prosecutions, that sets out the general principles Crown Prosecutors should follow when they make decisions on cases.</a:t>
            </a:r>
            <a:endParaRPr lang="en-GB" altLang="en-US" sz="2400" dirty="0">
              <a:ea typeface="ＭＳ Ｐゴシック" panose="020B0600070205080204" pitchFamily="34" charset="-128"/>
            </a:endParaRPr>
          </a:p>
          <a:p>
            <a:pPr algn="ctr">
              <a:lnSpc>
                <a:spcPct val="130000"/>
              </a:lnSpc>
            </a:pPr>
            <a:endParaRPr lang="en-GB" altLang="en-US" sz="2400" dirty="0">
              <a:ea typeface="ＭＳ Ｐゴシック" panose="020B0600070205080204" pitchFamily="34" charset="-128"/>
            </a:endParaRPr>
          </a:p>
          <a:p>
            <a:pPr algn="ct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1317522" y="206964"/>
            <a:ext cx="9527459" cy="584775"/>
          </a:xfrm>
          <a:prstGeom prst="rect">
            <a:avLst/>
          </a:prstGeom>
          <a:solidFill>
            <a:srgbClr val="002060"/>
          </a:solidFill>
        </p:spPr>
        <p:txBody>
          <a:bodyPr wrap="square" rtlCol="0">
            <a:spAutoFit/>
          </a:bodyPr>
          <a:lstStyle/>
          <a:p>
            <a:pPr algn="ctr"/>
            <a:r>
              <a:rPr lang="en-GB" sz="3200" b="1" dirty="0">
                <a:solidFill>
                  <a:schemeClr val="bg1"/>
                </a:solidFill>
              </a:rPr>
              <a:t>The Code for Crown Prosecutors</a:t>
            </a:r>
          </a:p>
        </p:txBody>
      </p:sp>
      <p:pic>
        <p:nvPicPr>
          <p:cNvPr id="2" name="Picture 1"/>
          <p:cNvPicPr>
            <a:picLocks noChangeAspect="1"/>
          </p:cNvPicPr>
          <p:nvPr/>
        </p:nvPicPr>
        <p:blipFill>
          <a:blip r:embed="rId3"/>
          <a:stretch>
            <a:fillRect/>
          </a:stretch>
        </p:blipFill>
        <p:spPr>
          <a:xfrm>
            <a:off x="3148649" y="2820826"/>
            <a:ext cx="5992238" cy="2992471"/>
          </a:xfrm>
          <a:prstGeom prst="rect">
            <a:avLst/>
          </a:prstGeom>
        </p:spPr>
      </p:pic>
    </p:spTree>
    <p:extLst>
      <p:ext uri="{BB962C8B-B14F-4D97-AF65-F5344CB8AC3E}">
        <p14:creationId xmlns:p14="http://schemas.microsoft.com/office/powerpoint/2010/main" val="2925704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1577"/>
          </a:xfrm>
          <a:solidFill>
            <a:srgbClr val="002060"/>
          </a:solidFill>
        </p:spPr>
        <p:txBody>
          <a:bodyPr>
            <a:normAutofit fontScale="90000"/>
          </a:bodyPr>
          <a:lstStyle/>
          <a:p>
            <a:pPr algn="ctr"/>
            <a:r>
              <a:rPr lang="en-GB" sz="3600" b="1" dirty="0">
                <a:solidFill>
                  <a:schemeClr val="bg1"/>
                </a:solidFill>
                <a:latin typeface="+mn-lt"/>
              </a:rPr>
              <a:t>CPS Charging</a:t>
            </a:r>
          </a:p>
        </p:txBody>
      </p:sp>
      <p:sp>
        <p:nvSpPr>
          <p:cNvPr id="8" name="Content Placeholder 7"/>
          <p:cNvSpPr>
            <a:spLocks noGrp="1"/>
          </p:cNvSpPr>
          <p:nvPr>
            <p:ph sz="half" idx="1"/>
          </p:nvPr>
        </p:nvSpPr>
        <p:spPr>
          <a:xfrm>
            <a:off x="838200" y="1223459"/>
            <a:ext cx="5181600" cy="4351338"/>
          </a:xfrm>
          <a:solidFill>
            <a:schemeClr val="accent2">
              <a:lumMod val="20000"/>
              <a:lumOff val="80000"/>
            </a:schemeClr>
          </a:solidFill>
          <a:ln>
            <a:solidFill>
              <a:schemeClr val="tx1"/>
            </a:solidFill>
          </a:ln>
        </p:spPr>
        <p:txBody>
          <a:bodyPr>
            <a:normAutofit fontScale="92500" lnSpcReduction="20000"/>
          </a:bodyPr>
          <a:lstStyle/>
          <a:p>
            <a:r>
              <a:rPr lang="en-GB" dirty="0"/>
              <a:t>Stated Cases</a:t>
            </a:r>
          </a:p>
          <a:p>
            <a:r>
              <a:rPr lang="en-GB" dirty="0"/>
              <a:t>Public Interest</a:t>
            </a:r>
          </a:p>
          <a:p>
            <a:r>
              <a:rPr lang="en-GB" dirty="0"/>
              <a:t>Type of crime/Seriousness of the case</a:t>
            </a:r>
          </a:p>
          <a:p>
            <a:r>
              <a:rPr lang="en-GB" dirty="0"/>
              <a:t>Evidence to hand</a:t>
            </a:r>
          </a:p>
          <a:p>
            <a:r>
              <a:rPr lang="en-GB" dirty="0"/>
              <a:t>Interview Summary </a:t>
            </a:r>
          </a:p>
          <a:p>
            <a:r>
              <a:rPr lang="en-GB" dirty="0"/>
              <a:t>Written summary of case</a:t>
            </a:r>
          </a:p>
          <a:p>
            <a:r>
              <a:rPr lang="en-GB" dirty="0"/>
              <a:t>Offending history of both suspect &amp; complainant</a:t>
            </a:r>
          </a:p>
          <a:p>
            <a:r>
              <a:rPr lang="en-GB" dirty="0"/>
              <a:t>Police decision on first &amp;/or subsequent offences </a:t>
            </a:r>
          </a:p>
        </p:txBody>
      </p:sp>
      <p:sp>
        <p:nvSpPr>
          <p:cNvPr id="9" name="Content Placeholder 8"/>
          <p:cNvSpPr>
            <a:spLocks noGrp="1"/>
          </p:cNvSpPr>
          <p:nvPr>
            <p:ph sz="half" idx="2"/>
          </p:nvPr>
        </p:nvSpPr>
        <p:spPr>
          <a:xfrm>
            <a:off x="6172200" y="1223459"/>
            <a:ext cx="5181600" cy="4351338"/>
          </a:xfrm>
          <a:solidFill>
            <a:schemeClr val="accent2">
              <a:lumMod val="60000"/>
              <a:lumOff val="40000"/>
            </a:schemeClr>
          </a:solidFill>
          <a:ln>
            <a:solidFill>
              <a:schemeClr val="tx1"/>
            </a:solidFill>
          </a:ln>
        </p:spPr>
        <p:txBody>
          <a:bodyPr>
            <a:normAutofit fontScale="92500" lnSpcReduction="20000"/>
          </a:bodyPr>
          <a:lstStyle/>
          <a:p>
            <a:r>
              <a:rPr lang="en-GB" dirty="0"/>
              <a:t>Outstanding evidence to be collected</a:t>
            </a:r>
          </a:p>
          <a:p>
            <a:r>
              <a:rPr lang="en-GB" dirty="0"/>
              <a:t>Outstanding investigation that still needs to be carried out</a:t>
            </a:r>
          </a:p>
          <a:p>
            <a:r>
              <a:rPr lang="en-GB" dirty="0"/>
              <a:t>Early advice &amp; the need to document it (NICHE)</a:t>
            </a:r>
          </a:p>
          <a:p>
            <a:r>
              <a:rPr lang="en-GB" dirty="0"/>
              <a:t>Lesser disposals not available. E.g. recent caution</a:t>
            </a:r>
          </a:p>
          <a:p>
            <a:r>
              <a:rPr lang="en-GB" dirty="0"/>
              <a:t>Postal Requisition</a:t>
            </a:r>
          </a:p>
          <a:p>
            <a:r>
              <a:rPr lang="en-GB" dirty="0"/>
              <a:t>Youth Charging</a:t>
            </a:r>
          </a:p>
          <a:p>
            <a:pPr marL="0" indent="0">
              <a:buNone/>
            </a:pPr>
            <a:endParaRPr lang="en-GB" dirty="0"/>
          </a:p>
        </p:txBody>
      </p:sp>
    </p:spTree>
    <p:extLst>
      <p:ext uri="{BB962C8B-B14F-4D97-AF65-F5344CB8AC3E}">
        <p14:creationId xmlns:p14="http://schemas.microsoft.com/office/powerpoint/2010/main" val="931718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fade">
                                      <p:cBhvr>
                                        <p:cTn id="37" dur="500"/>
                                        <p:tgtEl>
                                          <p:spTgt spid="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fade">
                                      <p:cBhvr>
                                        <p:cTn id="42" dur="500"/>
                                        <p:tgtEl>
                                          <p:spTgt spid="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animEffect transition="in" filter="fade">
                                      <p:cBhvr>
                                        <p:cTn id="47" dur="500"/>
                                        <p:tgtEl>
                                          <p:spTgt spid="9">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txEl>
                                              <p:pRg st="1" end="1"/>
                                            </p:txEl>
                                          </p:spTgt>
                                        </p:tgtEl>
                                        <p:attrNameLst>
                                          <p:attrName>style.visibility</p:attrName>
                                        </p:attrNameLst>
                                      </p:cBhvr>
                                      <p:to>
                                        <p:strVal val="visible"/>
                                      </p:to>
                                    </p:set>
                                    <p:animEffect transition="in" filter="fade">
                                      <p:cBhvr>
                                        <p:cTn id="52" dur="500"/>
                                        <p:tgtEl>
                                          <p:spTgt spid="9">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txEl>
                                              <p:pRg st="2" end="2"/>
                                            </p:txEl>
                                          </p:spTgt>
                                        </p:tgtEl>
                                        <p:attrNameLst>
                                          <p:attrName>style.visibility</p:attrName>
                                        </p:attrNameLst>
                                      </p:cBhvr>
                                      <p:to>
                                        <p:strVal val="visible"/>
                                      </p:to>
                                    </p:set>
                                    <p:animEffect transition="in" filter="fade">
                                      <p:cBhvr>
                                        <p:cTn id="57" dur="500"/>
                                        <p:tgtEl>
                                          <p:spTgt spid="9">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txEl>
                                              <p:pRg st="3" end="3"/>
                                            </p:txEl>
                                          </p:spTgt>
                                        </p:tgtEl>
                                        <p:attrNameLst>
                                          <p:attrName>style.visibility</p:attrName>
                                        </p:attrNameLst>
                                      </p:cBhvr>
                                      <p:to>
                                        <p:strVal val="visible"/>
                                      </p:to>
                                    </p:set>
                                    <p:animEffect transition="in" filter="fade">
                                      <p:cBhvr>
                                        <p:cTn id="62" dur="500"/>
                                        <p:tgtEl>
                                          <p:spTgt spid="9">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9">
                                            <p:txEl>
                                              <p:pRg st="4" end="4"/>
                                            </p:txEl>
                                          </p:spTgt>
                                        </p:tgtEl>
                                        <p:attrNameLst>
                                          <p:attrName>style.visibility</p:attrName>
                                        </p:attrNameLst>
                                      </p:cBhvr>
                                      <p:to>
                                        <p:strVal val="visible"/>
                                      </p:to>
                                    </p:set>
                                    <p:animEffect transition="in" filter="fade">
                                      <p:cBhvr>
                                        <p:cTn id="67" dur="500"/>
                                        <p:tgtEl>
                                          <p:spTgt spid="9">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9">
                                            <p:txEl>
                                              <p:pRg st="5" end="5"/>
                                            </p:txEl>
                                          </p:spTgt>
                                        </p:tgtEl>
                                        <p:attrNameLst>
                                          <p:attrName>style.visibility</p:attrName>
                                        </p:attrNameLst>
                                      </p:cBhvr>
                                      <p:to>
                                        <p:strVal val="visible"/>
                                      </p:to>
                                    </p:set>
                                    <p:animEffect transition="in" filter="fade">
                                      <p:cBhvr>
                                        <p:cTn id="72"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99047" y="165003"/>
            <a:ext cx="9527459" cy="584775"/>
          </a:xfrm>
          <a:prstGeom prst="rect">
            <a:avLst/>
          </a:prstGeom>
          <a:solidFill>
            <a:srgbClr val="002060"/>
          </a:solidFill>
        </p:spPr>
        <p:txBody>
          <a:bodyPr wrap="square" rtlCol="0">
            <a:spAutoFit/>
          </a:bodyPr>
          <a:lstStyle/>
          <a:p>
            <a:pPr algn="ctr"/>
            <a:r>
              <a:rPr lang="en-GB" sz="3200" b="1" dirty="0">
                <a:solidFill>
                  <a:schemeClr val="bg1"/>
                </a:solidFill>
              </a:rPr>
              <a:t>The Full Code Test</a:t>
            </a:r>
          </a:p>
        </p:txBody>
      </p:sp>
      <p:graphicFrame>
        <p:nvGraphicFramePr>
          <p:cNvPr id="2" name="Diagram 1">
            <a:extLst>
              <a:ext uri="{FF2B5EF4-FFF2-40B4-BE49-F238E27FC236}">
                <a16:creationId xmlns:a16="http://schemas.microsoft.com/office/drawing/2014/main" id="{E2521E9F-B7A9-4AA4-AB77-B31BA5612A25}"/>
              </a:ext>
            </a:extLst>
          </p:cNvPr>
          <p:cNvGraphicFramePr/>
          <p:nvPr>
            <p:extLst>
              <p:ext uri="{D42A27DB-BD31-4B8C-83A1-F6EECF244321}">
                <p14:modId xmlns:p14="http://schemas.microsoft.com/office/powerpoint/2010/main" val="1184580305"/>
              </p:ext>
            </p:extLst>
          </p:nvPr>
        </p:nvGraphicFramePr>
        <p:xfrm>
          <a:off x="966158" y="853295"/>
          <a:ext cx="10593238" cy="4865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5472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865802-5915-4572-9A22-394EC906090A}"/>
                                            </p:graphicEl>
                                          </p:spTgt>
                                        </p:tgtEl>
                                        <p:attrNameLst>
                                          <p:attrName>style.visibility</p:attrName>
                                        </p:attrNameLst>
                                      </p:cBhvr>
                                      <p:to>
                                        <p:strVal val="visible"/>
                                      </p:to>
                                    </p:set>
                                    <p:animEffect transition="in" filter="fade">
                                      <p:cBhvr>
                                        <p:cTn id="7" dur="500"/>
                                        <p:tgtEl>
                                          <p:spTgt spid="2">
                                            <p:graphicEl>
                                              <a:dgm id="{0F865802-5915-4572-9A22-394EC906090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EB33A54-82F8-4F90-9DF7-B7F6FD1AA5D2}"/>
                                            </p:graphicEl>
                                          </p:spTgt>
                                        </p:tgtEl>
                                        <p:attrNameLst>
                                          <p:attrName>style.visibility</p:attrName>
                                        </p:attrNameLst>
                                      </p:cBhvr>
                                      <p:to>
                                        <p:strVal val="visible"/>
                                      </p:to>
                                    </p:set>
                                    <p:animEffect transition="in" filter="fade">
                                      <p:cBhvr>
                                        <p:cTn id="12" dur="500"/>
                                        <p:tgtEl>
                                          <p:spTgt spid="2">
                                            <p:graphicEl>
                                              <a:dgm id="{9EB33A54-82F8-4F90-9DF7-B7F6FD1AA5D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36522F0-B033-40FB-B282-F76DEC7E0C45}"/>
                                            </p:graphicEl>
                                          </p:spTgt>
                                        </p:tgtEl>
                                        <p:attrNameLst>
                                          <p:attrName>style.visibility</p:attrName>
                                        </p:attrNameLst>
                                      </p:cBhvr>
                                      <p:to>
                                        <p:strVal val="visible"/>
                                      </p:to>
                                    </p:set>
                                    <p:animEffect transition="in" filter="fade">
                                      <p:cBhvr>
                                        <p:cTn id="15" dur="500"/>
                                        <p:tgtEl>
                                          <p:spTgt spid="2">
                                            <p:graphicEl>
                                              <a:dgm id="{336522F0-B033-40FB-B282-F76DEC7E0C4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784D522-41D1-492D-A833-8E494A19DE4A}"/>
                                            </p:graphicEl>
                                          </p:spTgt>
                                        </p:tgtEl>
                                        <p:attrNameLst>
                                          <p:attrName>style.visibility</p:attrName>
                                        </p:attrNameLst>
                                      </p:cBhvr>
                                      <p:to>
                                        <p:strVal val="visible"/>
                                      </p:to>
                                    </p:set>
                                    <p:animEffect transition="in" filter="fade">
                                      <p:cBhvr>
                                        <p:cTn id="20" dur="500"/>
                                        <p:tgtEl>
                                          <p:spTgt spid="2">
                                            <p:graphicEl>
                                              <a:dgm id="{3784D522-41D1-492D-A833-8E494A19DE4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67DEEF5-94F5-43F4-9CE9-86C35821B118}"/>
                                            </p:graphicEl>
                                          </p:spTgt>
                                        </p:tgtEl>
                                        <p:attrNameLst>
                                          <p:attrName>style.visibility</p:attrName>
                                        </p:attrNameLst>
                                      </p:cBhvr>
                                      <p:to>
                                        <p:strVal val="visible"/>
                                      </p:to>
                                    </p:set>
                                    <p:animEffect transition="in" filter="fade">
                                      <p:cBhvr>
                                        <p:cTn id="23" dur="500"/>
                                        <p:tgtEl>
                                          <p:spTgt spid="2">
                                            <p:graphicEl>
                                              <a:dgm id="{367DEEF5-94F5-43F4-9CE9-86C35821B11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836050" y="260715"/>
            <a:ext cx="10558731" cy="584775"/>
          </a:xfrm>
          <a:prstGeom prst="rect">
            <a:avLst/>
          </a:prstGeom>
          <a:solidFill>
            <a:srgbClr val="002060"/>
          </a:solidFill>
        </p:spPr>
        <p:txBody>
          <a:bodyPr wrap="square" rtlCol="0">
            <a:spAutoFit/>
          </a:bodyPr>
          <a:lstStyle/>
          <a:p>
            <a:pPr algn="ctr"/>
            <a:r>
              <a:rPr lang="en-GB" sz="3200" b="1" dirty="0">
                <a:solidFill>
                  <a:schemeClr val="bg1"/>
                </a:solidFill>
              </a:rPr>
              <a:t>The Threshold Test</a:t>
            </a:r>
          </a:p>
        </p:txBody>
      </p:sp>
      <p:pic>
        <p:nvPicPr>
          <p:cNvPr id="3" name="Picture 2"/>
          <p:cNvPicPr>
            <a:picLocks noChangeAspect="1"/>
          </p:cNvPicPr>
          <p:nvPr/>
        </p:nvPicPr>
        <p:blipFill>
          <a:blip r:embed="rId3"/>
          <a:stretch>
            <a:fillRect/>
          </a:stretch>
        </p:blipFill>
        <p:spPr>
          <a:xfrm>
            <a:off x="6288980" y="1381760"/>
            <a:ext cx="5231601" cy="3474720"/>
          </a:xfrm>
          <a:prstGeom prst="rect">
            <a:avLst/>
          </a:prstGeom>
        </p:spPr>
      </p:pic>
      <p:sp>
        <p:nvSpPr>
          <p:cNvPr id="2" name="Scroll: Horizontal 1">
            <a:extLst>
              <a:ext uri="{FF2B5EF4-FFF2-40B4-BE49-F238E27FC236}">
                <a16:creationId xmlns:a16="http://schemas.microsoft.com/office/drawing/2014/main" id="{4F305E75-2924-4B5A-85CB-4A54F11BD6F8}"/>
              </a:ext>
            </a:extLst>
          </p:cNvPr>
          <p:cNvSpPr/>
          <p:nvPr/>
        </p:nvSpPr>
        <p:spPr>
          <a:xfrm>
            <a:off x="864399" y="1492370"/>
            <a:ext cx="4836543" cy="3726611"/>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1"/>
                </a:solidFill>
              </a:rPr>
              <a:t>First Condition</a:t>
            </a:r>
          </a:p>
          <a:p>
            <a:pPr algn="ctr"/>
            <a:endParaRPr lang="en-GB" sz="2400" u="sng" dirty="0">
              <a:solidFill>
                <a:schemeClr val="tx1"/>
              </a:solidFill>
            </a:endParaRPr>
          </a:p>
          <a:p>
            <a:pPr algn="ctr"/>
            <a:r>
              <a:rPr lang="en-GB" sz="2400" dirty="0">
                <a:solidFill>
                  <a:schemeClr val="tx1"/>
                </a:solidFill>
              </a:rPr>
              <a:t>There must be reasonable grounds to suspect that the person to be charged has committed the offence</a:t>
            </a:r>
          </a:p>
        </p:txBody>
      </p:sp>
    </p:spTree>
    <p:extLst>
      <p:ext uri="{BB962C8B-B14F-4D97-AF65-F5344CB8AC3E}">
        <p14:creationId xmlns:p14="http://schemas.microsoft.com/office/powerpoint/2010/main" val="4266763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836050" y="260715"/>
            <a:ext cx="10558731" cy="584775"/>
          </a:xfrm>
          <a:prstGeom prst="rect">
            <a:avLst/>
          </a:prstGeom>
          <a:solidFill>
            <a:srgbClr val="002060"/>
          </a:solidFill>
        </p:spPr>
        <p:txBody>
          <a:bodyPr wrap="square" rtlCol="0">
            <a:spAutoFit/>
          </a:bodyPr>
          <a:lstStyle/>
          <a:p>
            <a:pPr algn="ctr"/>
            <a:r>
              <a:rPr lang="en-GB" sz="3200" b="1" dirty="0">
                <a:solidFill>
                  <a:schemeClr val="bg1"/>
                </a:solidFill>
              </a:rPr>
              <a:t>The Threshold Test</a:t>
            </a:r>
          </a:p>
        </p:txBody>
      </p:sp>
      <p:pic>
        <p:nvPicPr>
          <p:cNvPr id="3" name="Picture 2"/>
          <p:cNvPicPr>
            <a:picLocks noChangeAspect="1"/>
          </p:cNvPicPr>
          <p:nvPr/>
        </p:nvPicPr>
        <p:blipFill>
          <a:blip r:embed="rId3"/>
          <a:stretch>
            <a:fillRect/>
          </a:stretch>
        </p:blipFill>
        <p:spPr>
          <a:xfrm>
            <a:off x="6288980" y="1381760"/>
            <a:ext cx="5231601" cy="3474720"/>
          </a:xfrm>
          <a:prstGeom prst="rect">
            <a:avLst/>
          </a:prstGeom>
        </p:spPr>
      </p:pic>
      <p:sp>
        <p:nvSpPr>
          <p:cNvPr id="2" name="Scroll: Horizontal 1">
            <a:extLst>
              <a:ext uri="{FF2B5EF4-FFF2-40B4-BE49-F238E27FC236}">
                <a16:creationId xmlns:a16="http://schemas.microsoft.com/office/drawing/2014/main" id="{4781D6D8-65B9-4A90-88BB-FBB9CDB76B33}"/>
              </a:ext>
            </a:extLst>
          </p:cNvPr>
          <p:cNvSpPr/>
          <p:nvPr/>
        </p:nvSpPr>
        <p:spPr>
          <a:xfrm>
            <a:off x="836050" y="1528601"/>
            <a:ext cx="5066971" cy="3474720"/>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1"/>
                </a:solidFill>
              </a:rPr>
              <a:t>Second Condition</a:t>
            </a:r>
          </a:p>
          <a:p>
            <a:pPr algn="ctr"/>
            <a:endParaRPr lang="en-GB" sz="2400" u="sng" dirty="0">
              <a:solidFill>
                <a:schemeClr val="tx1"/>
              </a:solidFill>
            </a:endParaRPr>
          </a:p>
          <a:p>
            <a:pPr algn="ctr"/>
            <a:r>
              <a:rPr lang="en-GB" sz="2400" dirty="0">
                <a:solidFill>
                  <a:schemeClr val="tx1"/>
                </a:solidFill>
              </a:rPr>
              <a:t>Further evidence can be obtained to provide a realistic prospect of conviction</a:t>
            </a:r>
          </a:p>
        </p:txBody>
      </p:sp>
    </p:spTree>
    <p:extLst>
      <p:ext uri="{BB962C8B-B14F-4D97-AF65-F5344CB8AC3E}">
        <p14:creationId xmlns:p14="http://schemas.microsoft.com/office/powerpoint/2010/main" val="2970119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836050" y="260715"/>
            <a:ext cx="10558731" cy="584775"/>
          </a:xfrm>
          <a:prstGeom prst="rect">
            <a:avLst/>
          </a:prstGeom>
          <a:solidFill>
            <a:srgbClr val="002060"/>
          </a:solidFill>
        </p:spPr>
        <p:txBody>
          <a:bodyPr wrap="square" rtlCol="0">
            <a:spAutoFit/>
          </a:bodyPr>
          <a:lstStyle/>
          <a:p>
            <a:pPr algn="ctr"/>
            <a:r>
              <a:rPr lang="en-GB" sz="3200" b="1" dirty="0">
                <a:solidFill>
                  <a:schemeClr val="bg1"/>
                </a:solidFill>
              </a:rPr>
              <a:t>The Threshold Test</a:t>
            </a:r>
          </a:p>
        </p:txBody>
      </p:sp>
      <p:pic>
        <p:nvPicPr>
          <p:cNvPr id="3" name="Picture 2"/>
          <p:cNvPicPr>
            <a:picLocks noChangeAspect="1"/>
          </p:cNvPicPr>
          <p:nvPr/>
        </p:nvPicPr>
        <p:blipFill>
          <a:blip r:embed="rId3"/>
          <a:stretch>
            <a:fillRect/>
          </a:stretch>
        </p:blipFill>
        <p:spPr>
          <a:xfrm>
            <a:off x="7021902" y="1381760"/>
            <a:ext cx="4498679" cy="3474720"/>
          </a:xfrm>
          <a:prstGeom prst="rect">
            <a:avLst/>
          </a:prstGeom>
        </p:spPr>
      </p:pic>
      <p:sp>
        <p:nvSpPr>
          <p:cNvPr id="2" name="Scroll: Horizontal 1">
            <a:extLst>
              <a:ext uri="{FF2B5EF4-FFF2-40B4-BE49-F238E27FC236}">
                <a16:creationId xmlns:a16="http://schemas.microsoft.com/office/drawing/2014/main" id="{7DD99DC1-006E-4D14-B689-20401935C223}"/>
              </a:ext>
            </a:extLst>
          </p:cNvPr>
          <p:cNvSpPr/>
          <p:nvPr/>
        </p:nvSpPr>
        <p:spPr>
          <a:xfrm>
            <a:off x="1000665" y="1349405"/>
            <a:ext cx="5555410" cy="3660817"/>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1"/>
                </a:solidFill>
              </a:rPr>
              <a:t>Third Condition</a:t>
            </a:r>
          </a:p>
          <a:p>
            <a:pPr algn="ctr"/>
            <a:endParaRPr lang="en-GB" sz="2400" u="sng" dirty="0">
              <a:solidFill>
                <a:schemeClr val="tx1"/>
              </a:solidFill>
            </a:endParaRPr>
          </a:p>
          <a:p>
            <a:pPr algn="ctr"/>
            <a:r>
              <a:rPr lang="en-GB" sz="2400" dirty="0">
                <a:solidFill>
                  <a:schemeClr val="tx1"/>
                </a:solidFill>
              </a:rPr>
              <a:t>The seriousness or the circumstances of the case justifies the making of an immediate charging decision</a:t>
            </a:r>
          </a:p>
        </p:txBody>
      </p:sp>
    </p:spTree>
    <p:extLst>
      <p:ext uri="{BB962C8B-B14F-4D97-AF65-F5344CB8AC3E}">
        <p14:creationId xmlns:p14="http://schemas.microsoft.com/office/powerpoint/2010/main" val="2396989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586596" y="189781"/>
            <a:ext cx="11266098" cy="584775"/>
          </a:xfrm>
          <a:prstGeom prst="rect">
            <a:avLst/>
          </a:prstGeom>
          <a:solidFill>
            <a:srgbClr val="002060"/>
          </a:solidFill>
        </p:spPr>
        <p:txBody>
          <a:bodyPr wrap="square" rtlCol="0">
            <a:spAutoFit/>
          </a:bodyPr>
          <a:lstStyle/>
          <a:p>
            <a:pPr algn="ctr"/>
            <a:r>
              <a:rPr lang="en-GB" sz="3200" b="1" dirty="0">
                <a:solidFill>
                  <a:schemeClr val="bg1"/>
                </a:solidFill>
              </a:rPr>
              <a:t>The Threshold Test</a:t>
            </a:r>
          </a:p>
        </p:txBody>
      </p:sp>
      <p:pic>
        <p:nvPicPr>
          <p:cNvPr id="3" name="Picture 2"/>
          <p:cNvPicPr>
            <a:picLocks noChangeAspect="1"/>
          </p:cNvPicPr>
          <p:nvPr/>
        </p:nvPicPr>
        <p:blipFill>
          <a:blip r:embed="rId3"/>
          <a:stretch>
            <a:fillRect/>
          </a:stretch>
        </p:blipFill>
        <p:spPr>
          <a:xfrm>
            <a:off x="7285004" y="1103183"/>
            <a:ext cx="4567690" cy="3474720"/>
          </a:xfrm>
          <a:prstGeom prst="rect">
            <a:avLst/>
          </a:prstGeom>
        </p:spPr>
      </p:pic>
      <p:sp>
        <p:nvSpPr>
          <p:cNvPr id="2" name="Scroll: Horizontal 1">
            <a:extLst>
              <a:ext uri="{FF2B5EF4-FFF2-40B4-BE49-F238E27FC236}">
                <a16:creationId xmlns:a16="http://schemas.microsoft.com/office/drawing/2014/main" id="{4A94C3B1-2878-4E92-9D9B-205A1211E08A}"/>
              </a:ext>
            </a:extLst>
          </p:cNvPr>
          <p:cNvSpPr/>
          <p:nvPr/>
        </p:nvSpPr>
        <p:spPr>
          <a:xfrm>
            <a:off x="931653" y="1103183"/>
            <a:ext cx="5727940" cy="3772083"/>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1"/>
                </a:solidFill>
              </a:rPr>
              <a:t>Fourth Condition</a:t>
            </a:r>
          </a:p>
          <a:p>
            <a:pPr algn="ctr"/>
            <a:endParaRPr lang="en-GB" sz="2400" u="sng" dirty="0">
              <a:solidFill>
                <a:schemeClr val="tx1"/>
              </a:solidFill>
            </a:endParaRPr>
          </a:p>
          <a:p>
            <a:pPr algn="ctr"/>
            <a:r>
              <a:rPr lang="en-GB" sz="2400" dirty="0">
                <a:solidFill>
                  <a:schemeClr val="tx1"/>
                </a:solidFill>
              </a:rPr>
              <a:t>There are continuing substantial grounds to object to bail in accordance with the Bail Act 1976 &amp; in all the circumstances of the case it is proper to do so</a:t>
            </a:r>
          </a:p>
        </p:txBody>
      </p:sp>
    </p:spTree>
    <p:extLst>
      <p:ext uri="{BB962C8B-B14F-4D97-AF65-F5344CB8AC3E}">
        <p14:creationId xmlns:p14="http://schemas.microsoft.com/office/powerpoint/2010/main" val="4053991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836050" y="260715"/>
            <a:ext cx="10558731" cy="584775"/>
          </a:xfrm>
          <a:prstGeom prst="rect">
            <a:avLst/>
          </a:prstGeom>
          <a:solidFill>
            <a:srgbClr val="002060"/>
          </a:solidFill>
        </p:spPr>
        <p:txBody>
          <a:bodyPr wrap="square" rtlCol="0">
            <a:spAutoFit/>
          </a:bodyPr>
          <a:lstStyle/>
          <a:p>
            <a:pPr algn="ctr"/>
            <a:r>
              <a:rPr lang="en-GB" sz="3200" b="1" dirty="0">
                <a:solidFill>
                  <a:schemeClr val="bg1"/>
                </a:solidFill>
              </a:rPr>
              <a:t>The Threshold Test</a:t>
            </a:r>
          </a:p>
        </p:txBody>
      </p:sp>
      <p:pic>
        <p:nvPicPr>
          <p:cNvPr id="3" name="Picture 2"/>
          <p:cNvPicPr>
            <a:picLocks noChangeAspect="1"/>
          </p:cNvPicPr>
          <p:nvPr/>
        </p:nvPicPr>
        <p:blipFill>
          <a:blip r:embed="rId3"/>
          <a:stretch>
            <a:fillRect/>
          </a:stretch>
        </p:blipFill>
        <p:spPr>
          <a:xfrm>
            <a:off x="6288980" y="1381760"/>
            <a:ext cx="5231601" cy="3474720"/>
          </a:xfrm>
          <a:prstGeom prst="rect">
            <a:avLst/>
          </a:prstGeom>
        </p:spPr>
      </p:pic>
      <p:sp>
        <p:nvSpPr>
          <p:cNvPr id="2" name="Scroll: Horizontal 1">
            <a:extLst>
              <a:ext uri="{FF2B5EF4-FFF2-40B4-BE49-F238E27FC236}">
                <a16:creationId xmlns:a16="http://schemas.microsoft.com/office/drawing/2014/main" id="{9BDFBB4A-A04D-4485-90BF-F0B1A391463C}"/>
              </a:ext>
            </a:extLst>
          </p:cNvPr>
          <p:cNvSpPr/>
          <p:nvPr/>
        </p:nvSpPr>
        <p:spPr>
          <a:xfrm>
            <a:off x="836050" y="1880558"/>
            <a:ext cx="4805625" cy="2975922"/>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1"/>
                </a:solidFill>
              </a:rPr>
              <a:t>Fifth Condition</a:t>
            </a:r>
          </a:p>
          <a:p>
            <a:pPr algn="ctr"/>
            <a:endParaRPr lang="en-GB" sz="2400" dirty="0">
              <a:solidFill>
                <a:schemeClr val="tx1"/>
              </a:solidFill>
            </a:endParaRPr>
          </a:p>
          <a:p>
            <a:pPr algn="ctr"/>
            <a:r>
              <a:rPr lang="en-GB" sz="2400" dirty="0">
                <a:solidFill>
                  <a:schemeClr val="tx1"/>
                </a:solidFill>
              </a:rPr>
              <a:t>It is in the public interest to charge the suspect</a:t>
            </a:r>
          </a:p>
        </p:txBody>
      </p:sp>
    </p:spTree>
    <p:extLst>
      <p:ext uri="{BB962C8B-B14F-4D97-AF65-F5344CB8AC3E}">
        <p14:creationId xmlns:p14="http://schemas.microsoft.com/office/powerpoint/2010/main" val="88255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586213" y="1169110"/>
            <a:ext cx="4697840" cy="434181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Tx/>
              <a:buNone/>
            </a:pPr>
            <a:endParaRPr lang="en-GB" altLang="en-US" dirty="0">
              <a:ea typeface="ＭＳ Ｐゴシック" panose="020B0600070205080204" pitchFamily="34" charset="-128"/>
            </a:endParaRPr>
          </a:p>
        </p:txBody>
      </p:sp>
      <p:sp>
        <p:nvSpPr>
          <p:cNvPr id="4" name="TextBox 3"/>
          <p:cNvSpPr txBox="1"/>
          <p:nvPr/>
        </p:nvSpPr>
        <p:spPr>
          <a:xfrm>
            <a:off x="557560" y="423429"/>
            <a:ext cx="11218127" cy="646331"/>
          </a:xfrm>
          <a:prstGeom prst="rect">
            <a:avLst/>
          </a:prstGeom>
          <a:solidFill>
            <a:srgbClr val="002060"/>
          </a:solidFill>
        </p:spPr>
        <p:txBody>
          <a:bodyPr wrap="square" rtlCol="0">
            <a:spAutoFit/>
          </a:bodyPr>
          <a:lstStyle/>
          <a:p>
            <a:pPr algn="ctr"/>
            <a:r>
              <a:rPr lang="en-GB" sz="3600" b="1" dirty="0">
                <a:solidFill>
                  <a:schemeClr val="bg1"/>
                </a:solidFill>
              </a:rPr>
              <a:t>Victim Care</a:t>
            </a:r>
          </a:p>
        </p:txBody>
      </p:sp>
      <p:sp>
        <p:nvSpPr>
          <p:cNvPr id="3" name="Rectangle 2"/>
          <p:cNvSpPr/>
          <p:nvPr/>
        </p:nvSpPr>
        <p:spPr>
          <a:xfrm>
            <a:off x="557560" y="2133993"/>
            <a:ext cx="6289289" cy="2246769"/>
          </a:xfrm>
          <a:prstGeom prst="rect">
            <a:avLst/>
          </a:prstGeom>
          <a:solidFill>
            <a:schemeClr val="accent2">
              <a:lumMod val="20000"/>
              <a:lumOff val="80000"/>
            </a:schemeClr>
          </a:solidFill>
          <a:ln>
            <a:solidFill>
              <a:schemeClr val="tx1"/>
            </a:solidFill>
          </a:ln>
        </p:spPr>
        <p:txBody>
          <a:bodyPr wrap="square">
            <a:spAutoFit/>
          </a:bodyPr>
          <a:lstStyle/>
          <a:p>
            <a:r>
              <a:rPr lang="en-GB" sz="2800" dirty="0"/>
              <a:t>Stress and worry</a:t>
            </a:r>
          </a:p>
          <a:p>
            <a:r>
              <a:rPr lang="en-GB" sz="2800" dirty="0"/>
              <a:t>Feelings of intimidation</a:t>
            </a:r>
          </a:p>
          <a:p>
            <a:r>
              <a:rPr lang="en-GB" sz="2800" dirty="0"/>
              <a:t>Perceived lack of support for victim</a:t>
            </a:r>
          </a:p>
          <a:p>
            <a:r>
              <a:rPr lang="en-GB" sz="2800" dirty="0"/>
              <a:t>Fear of reprisals</a:t>
            </a:r>
          </a:p>
          <a:p>
            <a:r>
              <a:rPr lang="en-GB" sz="2800" dirty="0"/>
              <a:t>Non-attendance </a:t>
            </a:r>
          </a:p>
        </p:txBody>
      </p:sp>
      <p:pic>
        <p:nvPicPr>
          <p:cNvPr id="1026" name="Picture 2" descr="o-person-with-head-in-hands-in-black-and-white-facebook | Ethereal Wellness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02" y="1419089"/>
            <a:ext cx="3566138" cy="168560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57560" y="1157479"/>
            <a:ext cx="5397191" cy="537506"/>
          </a:xfrm>
          <a:prstGeom prst="rect">
            <a:avLst/>
          </a:prstGeom>
          <a:solidFill>
            <a:schemeClr val="accent2">
              <a:lumMod val="60000"/>
              <a:lumOff val="40000"/>
            </a:schemeClr>
          </a:solidFill>
          <a:ln>
            <a:solidFill>
              <a:schemeClr val="tx1"/>
            </a:solidFill>
          </a:ln>
        </p:spPr>
        <p:txBody>
          <a:bodyPr wrap="square" rtlCol="0">
            <a:spAutoFit/>
          </a:bodyPr>
          <a:lstStyle/>
          <a:p>
            <a:pPr algn="ctr"/>
            <a:r>
              <a:rPr lang="en-GB" sz="2800" dirty="0"/>
              <a:t>Potential impact</a:t>
            </a:r>
          </a:p>
        </p:txBody>
      </p:sp>
      <p:pic>
        <p:nvPicPr>
          <p:cNvPr id="6" name="Picture 5"/>
          <p:cNvPicPr>
            <a:picLocks noChangeAspect="1"/>
          </p:cNvPicPr>
          <p:nvPr/>
        </p:nvPicPr>
        <p:blipFill>
          <a:blip r:embed="rId4"/>
          <a:stretch>
            <a:fillRect/>
          </a:stretch>
        </p:blipFill>
        <p:spPr>
          <a:xfrm>
            <a:off x="7875502" y="3363825"/>
            <a:ext cx="3615776" cy="2033874"/>
          </a:xfrm>
          <a:prstGeom prst="rect">
            <a:avLst/>
          </a:prstGeom>
        </p:spPr>
      </p:pic>
    </p:spTree>
    <p:extLst>
      <p:ext uri="{BB962C8B-B14F-4D97-AF65-F5344CB8AC3E}">
        <p14:creationId xmlns:p14="http://schemas.microsoft.com/office/powerpoint/2010/main" val="801507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355596" y="1211850"/>
            <a:ext cx="6049096" cy="4051891"/>
          </a:xfrm>
          <a:prstGeom prst="rect">
            <a:avLst/>
          </a:prstGeom>
        </p:spPr>
      </p:pic>
    </p:spTree>
    <p:extLst>
      <p:ext uri="{BB962C8B-B14F-4D97-AF65-F5344CB8AC3E}">
        <p14:creationId xmlns:p14="http://schemas.microsoft.com/office/powerpoint/2010/main" val="1125346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7&quot;/&gt;&lt;lineCharCount val=&quot;3&quot;/&gt;&lt;/TableIndex&gt;&lt;/ShapeTextInfo&gt;"/>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5789</TotalTime>
  <Words>4661</Words>
  <Application>Microsoft Office PowerPoint</Application>
  <PresentationFormat>Widescreen</PresentationFormat>
  <Paragraphs>393</Paragraphs>
  <Slides>23</Slides>
  <Notes>23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23</vt:i4>
      </vt:variant>
    </vt:vector>
  </HeadingPairs>
  <TitlesOfParts>
    <vt:vector size="32" baseType="lpstr">
      <vt:lpstr>Arial</vt:lpstr>
      <vt:lpstr>Arial Nova</vt:lpstr>
      <vt:lpstr>Arial Nova Cond</vt:lpstr>
      <vt:lpstr>Calibri</vt:lpstr>
      <vt:lpstr>Calibri Light</vt:lpstr>
      <vt:lpstr>Microsoft Sans Serif</vt:lpstr>
      <vt:lpstr>Tahoma</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Joint Enterprise</vt:lpstr>
      <vt:lpstr>PowerPoint Presentation</vt:lpstr>
      <vt:lpstr>CPS Charging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184</cp:revision>
  <dcterms:created xsi:type="dcterms:W3CDTF">2018-10-19T09:00:35Z</dcterms:created>
  <dcterms:modified xsi:type="dcterms:W3CDTF">2023-01-11T13:20:23Z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140727bf-de9d-43fc-9995-fec18a229d2c</vt:lpwstr>
  </property>
  <property fmtid="{D5CDD505-2E9C-101B-9397-08002B2CF9AE}" pid="6" name="MSIP_Label_66cf8fe5-b7b7-4df7-b38d-1c61ac2f6639_Enabled">
    <vt:lpwstr>true</vt:lpwstr>
  </property>
  <property fmtid="{D5CDD505-2E9C-101B-9397-08002B2CF9AE}" pid="7" name="MSIP_Label_66cf8fe5-b7b7-4df7-b38d-1c61ac2f6639_SetDate">
    <vt:lpwstr>2022-06-22T09:11:07Z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f053caf2-2043-4501-a242-56528a3f63f0</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