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83" r:id="rId4"/>
    <p:sldId id="259" r:id="rId5"/>
    <p:sldId id="260" r:id="rId6"/>
    <p:sldId id="261" r:id="rId7"/>
    <p:sldId id="262" r:id="rId8"/>
    <p:sldId id="295" r:id="rId9"/>
    <p:sldId id="277" r:id="rId10"/>
    <p:sldId id="263" r:id="rId11"/>
    <p:sldId id="289" r:id="rId12"/>
    <p:sldId id="285"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5" d="100"/>
          <a:sy n="95" d="100"/>
        </p:scale>
        <p:origin x="96"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27/09/2024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dr-illustration.co.uk/all/map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2.palomar.edu/anthro/subsistence/sub_2.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xternal-preview.redd.it/hgkS-reg1ZSvPRK2LioLWzjC5exmb1EOxCEEac69xSo.png?auto=webp&amp;s=b0cec3699f22308f7610dbeedf8e4e160a874969"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hyperlink" Target="https://www.wikiwand.com/en/Hunter-gathere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F31C8-B023-E584-0357-0C76B195863E}"/>
              </a:ext>
            </a:extLst>
          </p:cNvPr>
          <p:cNvSpPr>
            <a:spLocks noGrp="1"/>
          </p:cNvSpPr>
          <p:nvPr>
            <p:ph type="title"/>
          </p:nvPr>
        </p:nvSpPr>
        <p:spPr/>
        <p:txBody>
          <a:bodyPr>
            <a:normAutofit fontScale="90000"/>
          </a:bodyPr>
          <a:lstStyle/>
          <a:p>
            <a:r>
              <a:rPr lang="en-GB" sz="2000" b="1" dirty="0">
                <a:latin typeface="+mn-lt"/>
              </a:rPr>
              <a:t>HPAN5047/6047 Cultural Insights from Economic Anthropology</a:t>
            </a:r>
            <a:br>
              <a:rPr lang="en-GB" sz="2000" b="1" dirty="0">
                <a:latin typeface="+mn-lt"/>
              </a:rPr>
            </a:br>
            <a:r>
              <a:rPr lang="en-GB" sz="3600" b="1" dirty="0">
                <a:latin typeface="+mn-lt"/>
              </a:rPr>
              <a:t>Notions of “progress” and Cultural Relativism</a:t>
            </a:r>
          </a:p>
        </p:txBody>
      </p:sp>
      <p:sp>
        <p:nvSpPr>
          <p:cNvPr id="3" name="Content Placeholder 2">
            <a:extLst>
              <a:ext uri="{FF2B5EF4-FFF2-40B4-BE49-F238E27FC236}">
                <a16:creationId xmlns:a16="http://schemas.microsoft.com/office/drawing/2014/main" id="{6523537A-6BAC-19EC-FEDC-2762FFBE3C63}"/>
              </a:ext>
            </a:extLst>
          </p:cNvPr>
          <p:cNvSpPr>
            <a:spLocks noGrp="1"/>
          </p:cNvSpPr>
          <p:nvPr>
            <p:ph idx="1"/>
          </p:nvPr>
        </p:nvSpPr>
        <p:spPr/>
        <p:txBody>
          <a:bodyPr>
            <a:normAutofit fontScale="70000" lnSpcReduction="20000"/>
          </a:bodyPr>
          <a:lstStyle/>
          <a:p>
            <a:pPr marL="0" indent="0">
              <a:buNone/>
            </a:pPr>
            <a:r>
              <a:rPr lang="en-GB" dirty="0"/>
              <a:t>Anthropology and Past Societies: Teleology and “Progress”</a:t>
            </a:r>
          </a:p>
          <a:p>
            <a:pPr marL="0" indent="0">
              <a:buNone/>
            </a:pPr>
            <a:endParaRPr lang="en-GB" dirty="0"/>
          </a:p>
          <a:p>
            <a:endParaRPr lang="en-GB" dirty="0"/>
          </a:p>
          <a:p>
            <a:endParaRPr lang="en-GB" dirty="0"/>
          </a:p>
          <a:p>
            <a:endParaRPr lang="en-GB" dirty="0"/>
          </a:p>
          <a:p>
            <a:endParaRPr lang="en-GB" dirty="0"/>
          </a:p>
          <a:p>
            <a:pPr marL="0" indent="0">
              <a:buNone/>
            </a:pPr>
            <a:endParaRPr lang="en-GB" dirty="0"/>
          </a:p>
          <a:p>
            <a:pPr marL="0" indent="0">
              <a:buNone/>
            </a:pPr>
            <a:r>
              <a:rPr lang="en-GB" b="0" i="0" dirty="0">
                <a:solidFill>
                  <a:srgbClr val="373A3C"/>
                </a:solidFill>
                <a:effectLst/>
                <a:latin typeface="-apple-system"/>
              </a:rPr>
              <a:t>In this part of the module, we'll ask questions that are as old as the study of anthropology itself. For example, is it valid to speak of a hierarchy of </a:t>
            </a:r>
            <a:r>
              <a:rPr lang="en-GB" b="0" i="1" dirty="0">
                <a:solidFill>
                  <a:srgbClr val="373A3C"/>
                </a:solidFill>
                <a:effectLst/>
                <a:latin typeface="-apple-system"/>
              </a:rPr>
              <a:t>types</a:t>
            </a:r>
            <a:r>
              <a:rPr lang="en-GB" b="0" i="0" dirty="0">
                <a:solidFill>
                  <a:srgbClr val="373A3C"/>
                </a:solidFill>
                <a:effectLst/>
                <a:latin typeface="-apple-system"/>
              </a:rPr>
              <a:t> of human society, from the "simplest" (usually found at the bottom of the hierarchy) to the most complex and "productive"? Or, should we take a view based on taking each distinct society on its own terms, without seeking to fit it into some kind of hierarchy of social "progress"? In any case, where has all this "progress" got us, in terms of our relationship with the ecology of the planet?</a:t>
            </a:r>
            <a:endParaRPr lang="en-GB" dirty="0"/>
          </a:p>
        </p:txBody>
      </p:sp>
      <p:pic>
        <p:nvPicPr>
          <p:cNvPr id="1026" name="Picture 2" descr="How to Prevent Industrial Waste Pollution | AOTC">
            <a:extLst>
              <a:ext uri="{FF2B5EF4-FFF2-40B4-BE49-F238E27FC236}">
                <a16:creationId xmlns:a16="http://schemas.microsoft.com/office/drawing/2014/main" id="{23A3F8E2-4775-7349-5C2D-30223C9D4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426" y="2225195"/>
            <a:ext cx="3647988" cy="1900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086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FB35-1D11-2FDB-34DD-F7BA6E9F908F}"/>
              </a:ext>
            </a:extLst>
          </p:cNvPr>
          <p:cNvSpPr>
            <a:spLocks noGrp="1"/>
          </p:cNvSpPr>
          <p:nvPr>
            <p:ph type="title"/>
          </p:nvPr>
        </p:nvSpPr>
        <p:spPr/>
        <p:txBody>
          <a:bodyPr/>
          <a:lstStyle/>
          <a:p>
            <a:r>
              <a:rPr lang="en-GB" b="1" dirty="0">
                <a:latin typeface="+mn-lt"/>
              </a:rPr>
              <a:t>Rapid research exercise</a:t>
            </a:r>
          </a:p>
        </p:txBody>
      </p:sp>
      <p:sp>
        <p:nvSpPr>
          <p:cNvPr id="3" name="Content Placeholder 2">
            <a:extLst>
              <a:ext uri="{FF2B5EF4-FFF2-40B4-BE49-F238E27FC236}">
                <a16:creationId xmlns:a16="http://schemas.microsoft.com/office/drawing/2014/main" id="{7EADB728-12B6-88C9-6B5B-399337E43A5D}"/>
              </a:ext>
            </a:extLst>
          </p:cNvPr>
          <p:cNvSpPr>
            <a:spLocks noGrp="1"/>
          </p:cNvSpPr>
          <p:nvPr>
            <p:ph idx="1"/>
          </p:nvPr>
        </p:nvSpPr>
        <p:spPr/>
        <p:txBody>
          <a:bodyPr/>
          <a:lstStyle/>
          <a:p>
            <a:pPr marL="0" indent="0">
              <a:buNone/>
            </a:pPr>
            <a:endParaRPr lang="en-GB" dirty="0"/>
          </a:p>
          <a:p>
            <a:endParaRPr lang="en-GB" dirty="0"/>
          </a:p>
          <a:p>
            <a:endParaRPr lang="en-GB" dirty="0"/>
          </a:p>
          <a:p>
            <a:endParaRPr lang="en-GB" dirty="0"/>
          </a:p>
          <a:p>
            <a:endParaRPr lang="en-GB" dirty="0"/>
          </a:p>
          <a:p>
            <a:r>
              <a:rPr lang="en-GB" b="1" dirty="0"/>
              <a:t>Teleology</a:t>
            </a:r>
          </a:p>
          <a:p>
            <a:r>
              <a:rPr lang="en-GB" b="1" dirty="0"/>
              <a:t>Progress</a:t>
            </a:r>
          </a:p>
          <a:p>
            <a:r>
              <a:rPr lang="en-GB" b="1" dirty="0"/>
              <a:t>Social evolution</a:t>
            </a:r>
          </a:p>
        </p:txBody>
      </p:sp>
      <p:pic>
        <p:nvPicPr>
          <p:cNvPr id="1026" name="Picture 2" descr="INGREDIENTS OF AN EFFECTIVE PROGRESS REVIEW MEETING (PRM)">
            <a:extLst>
              <a:ext uri="{FF2B5EF4-FFF2-40B4-BE49-F238E27FC236}">
                <a16:creationId xmlns:a16="http://schemas.microsoft.com/office/drawing/2014/main" id="{056CF70F-B62A-DD82-9644-322E7912F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87" y="1462088"/>
            <a:ext cx="4952145" cy="273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6183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A08F-2CB8-EA8E-B9C3-B4F303172860}"/>
              </a:ext>
            </a:extLst>
          </p:cNvPr>
          <p:cNvSpPr>
            <a:spLocks noGrp="1"/>
          </p:cNvSpPr>
          <p:nvPr>
            <p:ph type="title"/>
          </p:nvPr>
        </p:nvSpPr>
        <p:spPr/>
        <p:txBody>
          <a:bodyPr>
            <a:normAutofit/>
          </a:bodyPr>
          <a:lstStyle/>
          <a:p>
            <a:r>
              <a:rPr lang="en-GB" sz="8800" b="1" dirty="0">
                <a:solidFill>
                  <a:srgbClr val="C00000"/>
                </a:solidFill>
              </a:rPr>
              <a:t>Break</a:t>
            </a:r>
          </a:p>
        </p:txBody>
      </p:sp>
      <p:pic>
        <p:nvPicPr>
          <p:cNvPr id="2050" name="Picture 2" descr="Rest Breaks | Safety">
            <a:extLst>
              <a:ext uri="{FF2B5EF4-FFF2-40B4-BE49-F238E27FC236}">
                <a16:creationId xmlns:a16="http://schemas.microsoft.com/office/drawing/2014/main" id="{213CFDD0-10AA-F09B-E0E3-24AFF7606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217" y="1893056"/>
            <a:ext cx="6003741" cy="3728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4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E901C-6E49-0EDD-ADC9-E153D423CA14}"/>
              </a:ext>
            </a:extLst>
          </p:cNvPr>
          <p:cNvSpPr>
            <a:spLocks noGrp="1"/>
          </p:cNvSpPr>
          <p:nvPr>
            <p:ph type="title"/>
          </p:nvPr>
        </p:nvSpPr>
        <p:spPr>
          <a:xfrm>
            <a:off x="628650" y="357188"/>
            <a:ext cx="7886700" cy="1871661"/>
          </a:xfrm>
        </p:spPr>
        <p:txBody>
          <a:bodyPr>
            <a:normAutofit fontScale="90000"/>
          </a:bodyPr>
          <a:lstStyle/>
          <a:p>
            <a:r>
              <a:rPr lang="en-GB" b="1" dirty="0">
                <a:latin typeface="+mn-lt"/>
              </a:rPr>
              <a:t>What happened to hunter-gatherers?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http://dr-illustration.co.uk/all/maps-1/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b="1" dirty="0">
              <a:latin typeface="+mn-lt"/>
            </a:endParaRPr>
          </a:p>
        </p:txBody>
      </p:sp>
      <p:pic>
        <p:nvPicPr>
          <p:cNvPr id="4" name="Content Placeholder 3" descr="Maps 19 | Dave Russell Illustration">
            <a:extLst>
              <a:ext uri="{FF2B5EF4-FFF2-40B4-BE49-F238E27FC236}">
                <a16:creationId xmlns:a16="http://schemas.microsoft.com/office/drawing/2014/main" id="{D83279AE-677D-AA0D-5506-8FD4C6F91F9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652587"/>
            <a:ext cx="7472363" cy="4684355"/>
          </a:xfrm>
          <a:prstGeom prst="rect">
            <a:avLst/>
          </a:prstGeom>
          <a:noFill/>
          <a:ln>
            <a:noFill/>
          </a:ln>
        </p:spPr>
      </p:pic>
    </p:spTree>
    <p:extLst>
      <p:ext uri="{BB962C8B-B14F-4D97-AF65-F5344CB8AC3E}">
        <p14:creationId xmlns:p14="http://schemas.microsoft.com/office/powerpoint/2010/main" val="24718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66A8-7CDE-9C79-A208-3B94EAB0B582}"/>
              </a:ext>
            </a:extLst>
          </p:cNvPr>
          <p:cNvSpPr>
            <a:spLocks noGrp="1"/>
          </p:cNvSpPr>
          <p:nvPr>
            <p:ph type="title"/>
          </p:nvPr>
        </p:nvSpPr>
        <p:spPr/>
        <p:txBody>
          <a:bodyPr>
            <a:normAutofit fontScale="90000"/>
          </a:bodyPr>
          <a:lstStyle/>
          <a:p>
            <a:r>
              <a:rPr lang="en-GB" b="1" dirty="0">
                <a:latin typeface="+mn-lt"/>
              </a:rPr>
              <a:t>Foragers today</a:t>
            </a:r>
            <a:br>
              <a:rPr lang="en-GB" dirty="0"/>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https://www2.palomar.edu/anthro/subsistence/sub_2.htm</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daptations to Environments Biological –Body shape –Hair form –Skin color  –Other physical adaptations Cultural –Technology –Behavior –Belief systems  –Sustainable. - ppt download">
            <a:extLst>
              <a:ext uri="{FF2B5EF4-FFF2-40B4-BE49-F238E27FC236}">
                <a16:creationId xmlns:a16="http://schemas.microsoft.com/office/drawing/2014/main" id="{A059A1DA-0808-ABF6-8816-03532B2F6E3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8650" y="1127051"/>
            <a:ext cx="6701368" cy="4933507"/>
          </a:xfrm>
          <a:prstGeom prst="rect">
            <a:avLst/>
          </a:prstGeom>
          <a:noFill/>
          <a:ln>
            <a:noFill/>
          </a:ln>
        </p:spPr>
      </p:pic>
    </p:spTree>
    <p:extLst>
      <p:ext uri="{BB962C8B-B14F-4D97-AF65-F5344CB8AC3E}">
        <p14:creationId xmlns:p14="http://schemas.microsoft.com/office/powerpoint/2010/main" val="62852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525C-4A4B-F09E-EC38-734FCEDD52DA}"/>
              </a:ext>
            </a:extLst>
          </p:cNvPr>
          <p:cNvSpPr>
            <a:spLocks noGrp="1"/>
          </p:cNvSpPr>
          <p:nvPr>
            <p:ph type="title"/>
          </p:nvPr>
        </p:nvSpPr>
        <p:spPr/>
        <p:txBody>
          <a:bodyPr>
            <a:normAutofit fontScale="90000"/>
          </a:bodyPr>
          <a:lstStyle/>
          <a:p>
            <a:r>
              <a:rPr lang="en-GB" b="1" dirty="0">
                <a:latin typeface="+mn-lt"/>
              </a:rPr>
              <a:t>The world in 1000 </a:t>
            </a:r>
            <a:r>
              <a:rPr lang="en-GB" sz="3100" b="1" dirty="0">
                <a:latin typeface="+mn-lt"/>
              </a:rPr>
              <a:t>BCE</a:t>
            </a:r>
            <a:br>
              <a:rPr lang="en-GB" sz="1600" b="1" dirty="0">
                <a:latin typeface="+mn-lt"/>
              </a:rPr>
            </a:br>
            <a:r>
              <a:rPr lang="en-GB" sz="1600" b="1" dirty="0">
                <a:latin typeface="+mn-lt"/>
              </a:rPr>
              <a:t>Key: </a:t>
            </a:r>
            <a:r>
              <a:rPr lang="en-GB" sz="16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Yellow</a:t>
            </a:r>
            <a:r>
              <a:rPr lang="en-GB" sz="1600" dirty="0">
                <a:effectLst/>
                <a:latin typeface="Calibri" panose="020F0502020204030204" pitchFamily="34" charset="0"/>
                <a:ea typeface="Calibri" panose="020F0502020204030204" pitchFamily="34" charset="0"/>
                <a:cs typeface="Times New Roman" panose="02020603050405020304" pitchFamily="18" charset="0"/>
              </a:rPr>
              <a:t>: hunter gatherers; </a:t>
            </a:r>
            <a:r>
              <a:rPr lang="en-GB" sz="1600" dirty="0">
                <a:solidFill>
                  <a:schemeClr val="bg1"/>
                </a:solidFill>
                <a:effectLst/>
                <a:highlight>
                  <a:srgbClr val="800080"/>
                </a:highlight>
                <a:latin typeface="Calibri" panose="020F0502020204030204" pitchFamily="34" charset="0"/>
                <a:ea typeface="Calibri" panose="020F0502020204030204" pitchFamily="34" charset="0"/>
                <a:cs typeface="Times New Roman" panose="02020603050405020304" pitchFamily="18" charset="0"/>
              </a:rPr>
              <a:t>purple</a:t>
            </a:r>
            <a:r>
              <a:rPr lang="en-GB" sz="1600" dirty="0">
                <a:effectLst/>
                <a:highlight>
                  <a:srgbClr val="800080"/>
                </a:highlight>
                <a:latin typeface="Calibri" panose="020F0502020204030204" pitchFamily="34" charset="0"/>
                <a:ea typeface="Calibri" panose="020F0502020204030204" pitchFamily="34" charset="0"/>
                <a:cs typeface="Times New Roman" panose="02020603050405020304" pitchFamily="18" charset="0"/>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nomadic pastoralists; </a:t>
            </a:r>
            <a:r>
              <a:rPr lang="en-GB" sz="16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rPr>
              <a:t>green</a:t>
            </a:r>
            <a:r>
              <a:rPr lang="en-GB" sz="1600" dirty="0">
                <a:effectLst/>
                <a:latin typeface="Calibri" panose="020F0502020204030204" pitchFamily="34" charset="0"/>
                <a:ea typeface="Calibri" panose="020F0502020204030204" pitchFamily="34" charset="0"/>
                <a:cs typeface="Times New Roman" panose="02020603050405020304" pitchFamily="18" charset="0"/>
              </a:rPr>
              <a:t>: simple agriculture; </a:t>
            </a:r>
            <a:r>
              <a:rPr lang="en-GB" sz="1600" b="1" dirty="0">
                <a:solidFill>
                  <a:srgbClr val="FFC000"/>
                </a:solidFill>
                <a:effectLst/>
                <a:latin typeface="Calibri" panose="020F0502020204030204" pitchFamily="34" charset="0"/>
                <a:ea typeface="Calibri" panose="020F0502020204030204" pitchFamily="34" charset="0"/>
                <a:cs typeface="Times New Roman" panose="02020603050405020304" pitchFamily="18" charset="0"/>
              </a:rPr>
              <a:t>orange</a:t>
            </a:r>
            <a:r>
              <a:rPr lang="en-GB" sz="1600" dirty="0">
                <a:effectLst/>
                <a:latin typeface="Calibri" panose="020F0502020204030204" pitchFamily="34" charset="0"/>
                <a:ea typeface="Calibri" panose="020F0502020204030204" pitchFamily="34" charset="0"/>
                <a:cs typeface="Times New Roman" panose="02020603050405020304" pitchFamily="18" charset="0"/>
              </a:rPr>
              <a:t>: complex agriculture; </a:t>
            </a:r>
            <a:r>
              <a:rPr lang="en-GB" sz="1600" dirty="0">
                <a:solidFill>
                  <a:schemeClr val="bg1"/>
                </a:solidFill>
                <a:effectLst/>
                <a:highlight>
                  <a:srgbClr val="0000FF"/>
                </a:highlight>
                <a:latin typeface="Calibri" panose="020F0502020204030204" pitchFamily="34" charset="0"/>
                <a:ea typeface="Calibri" panose="020F0502020204030204" pitchFamily="34" charset="0"/>
                <a:cs typeface="Times New Roman" panose="02020603050405020304" pitchFamily="18" charset="0"/>
              </a:rPr>
              <a:t>blue</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t>
            </a:r>
            <a:r>
              <a:rPr lang="en-GB" sz="1600" dirty="0">
                <a:effectLst/>
                <a:latin typeface="Calibri" panose="020F0502020204030204" pitchFamily="34" charset="0"/>
                <a:ea typeface="Calibri" panose="020F0502020204030204" pitchFamily="34" charset="0"/>
                <a:cs typeface="Times New Roman" panose="02020603050405020304" pitchFamily="18" charset="0"/>
              </a:rPr>
              <a:t> state societies</a:t>
            </a:r>
            <a:br>
              <a:rPr lang="en-GB" sz="1600" b="1" dirty="0">
                <a:latin typeface="+mn-lt"/>
              </a:rPr>
            </a:br>
            <a:br>
              <a:rPr lang="en-GB" sz="1600" b="1" dirty="0">
                <a:latin typeface="+mn-lt"/>
              </a:rPr>
            </a:br>
            <a:r>
              <a:rPr lang="en-GB" sz="10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https://external-preview.redd.it/hgkS-reg1ZSvPRK2LioLWzjC5exmb1EOxCEEac69xSo.png?auto=webp&amp;s=b0cec3699f22308f7610dbeedf8e4e160a874969</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GB" sz="1000" dirty="0"/>
          </a:p>
        </p:txBody>
      </p:sp>
      <p:pic>
        <p:nvPicPr>
          <p:cNvPr id="4" name="Content Placeholder 3" descr="Map&#10;&#10;Description automatically generated">
            <a:extLst>
              <a:ext uri="{FF2B5EF4-FFF2-40B4-BE49-F238E27FC236}">
                <a16:creationId xmlns:a16="http://schemas.microsoft.com/office/drawing/2014/main" id="{2760DDCD-1D56-1887-8063-1D92E5D0C38D}"/>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628650" y="1852254"/>
            <a:ext cx="7886700" cy="3915308"/>
          </a:xfrm>
          <a:prstGeom prst="rect">
            <a:avLst/>
          </a:prstGeom>
          <a:noFill/>
          <a:ln>
            <a:noFill/>
          </a:ln>
        </p:spPr>
      </p:pic>
    </p:spTree>
    <p:extLst>
      <p:ext uri="{BB962C8B-B14F-4D97-AF65-F5344CB8AC3E}">
        <p14:creationId xmlns:p14="http://schemas.microsoft.com/office/powerpoint/2010/main" val="119943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2991-CF6A-6A12-EC02-DEB673AB6A27}"/>
              </a:ext>
            </a:extLst>
          </p:cNvPr>
          <p:cNvSpPr>
            <a:spLocks noGrp="1"/>
          </p:cNvSpPr>
          <p:nvPr>
            <p:ph type="title"/>
          </p:nvPr>
        </p:nvSpPr>
        <p:spPr/>
        <p:txBody>
          <a:bodyPr>
            <a:normAutofit/>
          </a:bodyPr>
          <a:lstStyle/>
          <a:p>
            <a:r>
              <a:rPr lang="en-GB" b="1" dirty="0">
                <a:latin typeface="+mn-lt"/>
              </a:rPr>
              <a:t>Animated timeline</a:t>
            </a:r>
            <a:br>
              <a:rPr lang="en-GB" b="1" dirty="0">
                <a:latin typeface="+mn-lt"/>
              </a:rPr>
            </a:b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https://www.wikiwand.com/en/Hunter-gatherer</a:t>
            </a:r>
            <a:endParaRPr lang="en-GB" b="1" dirty="0">
              <a:latin typeface="+mn-lt"/>
            </a:endParaRPr>
          </a:p>
        </p:txBody>
      </p:sp>
      <p:pic>
        <p:nvPicPr>
          <p:cNvPr id="4" name="Content Placeholder 3" descr="Hunter-gatherer - Wikiwand">
            <a:extLst>
              <a:ext uri="{FF2B5EF4-FFF2-40B4-BE49-F238E27FC236}">
                <a16:creationId xmlns:a16="http://schemas.microsoft.com/office/drawing/2014/main" id="{FA50847D-3BF4-E6F7-0AC9-AFFE2976DCCF}"/>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0588" y="1690689"/>
            <a:ext cx="6796088" cy="4525577"/>
          </a:xfrm>
          <a:prstGeom prst="rect">
            <a:avLst/>
          </a:prstGeom>
          <a:noFill/>
          <a:ln>
            <a:noFill/>
          </a:ln>
        </p:spPr>
      </p:pic>
    </p:spTree>
    <p:extLst>
      <p:ext uri="{BB962C8B-B14F-4D97-AF65-F5344CB8AC3E}">
        <p14:creationId xmlns:p14="http://schemas.microsoft.com/office/powerpoint/2010/main" val="678410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0F953-C109-4367-8B19-41302C5FD4C7}"/>
              </a:ext>
            </a:extLst>
          </p:cNvPr>
          <p:cNvSpPr>
            <a:spLocks noGrp="1"/>
          </p:cNvSpPr>
          <p:nvPr>
            <p:ph type="title"/>
          </p:nvPr>
        </p:nvSpPr>
        <p:spPr/>
        <p:txBody>
          <a:bodyPr>
            <a:normAutofit fontScale="90000"/>
          </a:bodyPr>
          <a:lstStyle/>
          <a:p>
            <a:r>
              <a:rPr lang="en-GB" sz="4400" b="1" dirty="0">
                <a:effectLst/>
                <a:latin typeface="Calibri" panose="020F0502020204030204" pitchFamily="34" charset="0"/>
                <a:ea typeface="DengXian" panose="02010600030101010101" pitchFamily="2" charset="-122"/>
                <a:cs typeface="Times New Roman" panose="02020603050405020304" pitchFamily="18" charset="0"/>
              </a:rPr>
              <a:t>Land cessions from native tribes to the US Government 1784-1899</a:t>
            </a:r>
            <a:endParaRPr lang="en-GB" b="1" dirty="0"/>
          </a:p>
        </p:txBody>
      </p:sp>
      <p:sp>
        <p:nvSpPr>
          <p:cNvPr id="3" name="Content Placeholder 2">
            <a:extLst>
              <a:ext uri="{FF2B5EF4-FFF2-40B4-BE49-F238E27FC236}">
                <a16:creationId xmlns:a16="http://schemas.microsoft.com/office/drawing/2014/main" id="{CBBCEC0F-57D5-465D-8C5F-5DEA146A93AF}"/>
              </a:ext>
            </a:extLst>
          </p:cNvPr>
          <p:cNvSpPr>
            <a:spLocks noGrp="1"/>
          </p:cNvSpPr>
          <p:nvPr>
            <p:ph idx="1"/>
          </p:nvPr>
        </p:nvSpPr>
        <p:spPr/>
        <p:txBody>
          <a:bodyPr>
            <a:normAutofit fontScale="8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900" dirty="0"/>
          </a:p>
          <a:p>
            <a:pPr marL="0" indent="0">
              <a:buNone/>
            </a:pPr>
            <a:endParaRPr lang="en-GB" sz="1900" dirty="0"/>
          </a:p>
          <a:p>
            <a:pPr marL="0" indent="0">
              <a:buNone/>
            </a:pPr>
            <a:endParaRPr lang="en-GB" sz="1900" dirty="0"/>
          </a:p>
          <a:p>
            <a:pPr marL="0" indent="0">
              <a:buNone/>
            </a:pPr>
            <a:r>
              <a:rPr lang="en-GB" sz="1900" dirty="0"/>
              <a:t>https://nativestudy.wordpress.com/2014/05/01/report/</a:t>
            </a:r>
          </a:p>
          <a:p>
            <a:pPr marL="0" indent="0">
              <a:buNone/>
            </a:pPr>
            <a:endParaRPr lang="en-GB" dirty="0"/>
          </a:p>
        </p:txBody>
      </p:sp>
      <p:pic>
        <p:nvPicPr>
          <p:cNvPr id="5" name="Picture 2">
            <a:extLst>
              <a:ext uri="{FF2B5EF4-FFF2-40B4-BE49-F238E27FC236}">
                <a16:creationId xmlns:a16="http://schemas.microsoft.com/office/drawing/2014/main" id="{9AD0E90D-946A-487B-9047-64064C4C1F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072" y="1489587"/>
            <a:ext cx="6552360" cy="4189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0347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1567-AE06-4E9F-B4A9-73C167DF2E54}"/>
              </a:ext>
            </a:extLst>
          </p:cNvPr>
          <p:cNvSpPr>
            <a:spLocks noGrp="1"/>
          </p:cNvSpPr>
          <p:nvPr>
            <p:ph type="title"/>
          </p:nvPr>
        </p:nvSpPr>
        <p:spPr/>
        <p:txBody>
          <a:bodyPr/>
          <a:lstStyle/>
          <a:p>
            <a:r>
              <a:rPr lang="en-GB" dirty="0"/>
              <a:t>  </a:t>
            </a:r>
          </a:p>
        </p:txBody>
      </p:sp>
      <p:pic>
        <p:nvPicPr>
          <p:cNvPr id="4" name="Content Placeholder 3" descr="Native American - Reorganization | Britannica">
            <a:extLst>
              <a:ext uri="{FF2B5EF4-FFF2-40B4-BE49-F238E27FC236}">
                <a16:creationId xmlns:a16="http://schemas.microsoft.com/office/drawing/2014/main" id="{9719B259-494D-441F-BE9B-BD72A88AE81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665" y="725023"/>
            <a:ext cx="6307377" cy="5451940"/>
          </a:xfrm>
          <a:prstGeom prst="rect">
            <a:avLst/>
          </a:prstGeom>
          <a:noFill/>
          <a:ln>
            <a:noFill/>
          </a:ln>
        </p:spPr>
      </p:pic>
    </p:spTree>
    <p:extLst>
      <p:ext uri="{BB962C8B-B14F-4D97-AF65-F5344CB8AC3E}">
        <p14:creationId xmlns:p14="http://schemas.microsoft.com/office/powerpoint/2010/main" val="324682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E8-4679-E26A-F434-0C157196567D}"/>
              </a:ext>
            </a:extLst>
          </p:cNvPr>
          <p:cNvSpPr>
            <a:spLocks noGrp="1"/>
          </p:cNvSpPr>
          <p:nvPr>
            <p:ph type="title"/>
          </p:nvPr>
        </p:nvSpPr>
        <p:spPr/>
        <p:txBody>
          <a:bodyPr>
            <a:normAutofit fontScale="90000"/>
          </a:bodyPr>
          <a:lstStyle/>
          <a:p>
            <a:r>
              <a:rPr lang="en-GB" b="1" dirty="0">
                <a:latin typeface="+mn-lt"/>
              </a:rPr>
              <a:t>Do theories of social evolution/progress make any sense?</a:t>
            </a:r>
          </a:p>
        </p:txBody>
      </p:sp>
      <p:sp>
        <p:nvSpPr>
          <p:cNvPr id="3" name="Content Placeholder 2">
            <a:extLst>
              <a:ext uri="{FF2B5EF4-FFF2-40B4-BE49-F238E27FC236}">
                <a16:creationId xmlns:a16="http://schemas.microsoft.com/office/drawing/2014/main" id="{7485A657-B93E-B1BE-D1C3-BC285F323057}"/>
              </a:ext>
            </a:extLst>
          </p:cNvPr>
          <p:cNvSpPr>
            <a:spLocks noGrp="1"/>
          </p:cNvSpPr>
          <p:nvPr>
            <p:ph idx="1"/>
          </p:nvPr>
        </p:nvSpPr>
        <p:spPr/>
        <p:txBody>
          <a:bodyPr/>
          <a:lstStyle/>
          <a:p>
            <a:pPr marL="0" indent="0">
              <a:buNone/>
            </a:pPr>
            <a:r>
              <a:rPr lang="en-GB" dirty="0"/>
              <a:t>[Or, even if they do…]</a:t>
            </a:r>
          </a:p>
          <a:p>
            <a:pPr marL="0" indent="0">
              <a:buNone/>
            </a:pPr>
            <a:r>
              <a:rPr lang="en-GB" dirty="0"/>
              <a:t>Graeber and </a:t>
            </a:r>
            <a:r>
              <a:rPr lang="en-GB" dirty="0" err="1"/>
              <a:t>Wengrow</a:t>
            </a:r>
            <a:r>
              <a:rPr lang="en-GB" dirty="0"/>
              <a:t> warn against sloppy thinking:</a:t>
            </a:r>
          </a:p>
          <a:p>
            <a:r>
              <a:rPr lang="en-GB" dirty="0"/>
              <a:t>Each forager society was/is specific</a:t>
            </a:r>
          </a:p>
          <a:p>
            <a:r>
              <a:rPr lang="en-GB" dirty="0"/>
              <a:t>It is sloppy thinking to think all foragers =</a:t>
            </a:r>
          </a:p>
          <a:p>
            <a:pPr marL="0" indent="0">
              <a:buNone/>
            </a:pPr>
            <a:r>
              <a:rPr lang="en-GB" dirty="0"/>
              <a:t>   - small group size</a:t>
            </a:r>
          </a:p>
          <a:p>
            <a:pPr marL="0" indent="0">
              <a:buNone/>
            </a:pPr>
            <a:r>
              <a:rPr lang="en-GB" dirty="0"/>
              <a:t>   - had similar levels of food/resources</a:t>
            </a:r>
          </a:p>
          <a:p>
            <a:pPr marL="0" indent="0">
              <a:buNone/>
            </a:pPr>
            <a:r>
              <a:rPr lang="en-GB" dirty="0"/>
              <a:t>   - no hierarchy/differentiation/innovation/dissent</a:t>
            </a:r>
          </a:p>
          <a:p>
            <a:pPr marL="0" indent="0">
              <a:buNone/>
            </a:pPr>
            <a:r>
              <a:rPr lang="en-GB" dirty="0"/>
              <a:t>   - disappeared/assimilated in the same way</a:t>
            </a:r>
          </a:p>
          <a:p>
            <a:pPr marL="0" indent="0">
              <a:buNone/>
            </a:pPr>
            <a:endParaRPr lang="en-GB" dirty="0"/>
          </a:p>
        </p:txBody>
      </p:sp>
    </p:spTree>
    <p:extLst>
      <p:ext uri="{BB962C8B-B14F-4D97-AF65-F5344CB8AC3E}">
        <p14:creationId xmlns:p14="http://schemas.microsoft.com/office/powerpoint/2010/main" val="2431249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04DB-6DFF-015A-8B1F-DCC30724BF62}"/>
              </a:ext>
            </a:extLst>
          </p:cNvPr>
          <p:cNvSpPr>
            <a:spLocks noGrp="1"/>
          </p:cNvSpPr>
          <p:nvPr>
            <p:ph type="title"/>
          </p:nvPr>
        </p:nvSpPr>
        <p:spPr/>
        <p:txBody>
          <a:bodyPr>
            <a:normAutofit fontScale="90000"/>
          </a:bodyPr>
          <a:lstStyle/>
          <a:p>
            <a:r>
              <a:rPr lang="en-GB" b="1" dirty="0">
                <a:latin typeface="+mn-lt"/>
              </a:rPr>
              <a:t>What has happened to hunting/foraging as a way of life?</a:t>
            </a:r>
          </a:p>
        </p:txBody>
      </p:sp>
      <p:sp>
        <p:nvSpPr>
          <p:cNvPr id="3" name="Content Placeholder 2">
            <a:extLst>
              <a:ext uri="{FF2B5EF4-FFF2-40B4-BE49-F238E27FC236}">
                <a16:creationId xmlns:a16="http://schemas.microsoft.com/office/drawing/2014/main" id="{130E5301-F094-C916-2448-A9ADA18183BD}"/>
              </a:ext>
            </a:extLst>
          </p:cNvPr>
          <p:cNvSpPr>
            <a:spLocks noGrp="1"/>
          </p:cNvSpPr>
          <p:nvPr>
            <p:ph idx="1"/>
          </p:nvPr>
        </p:nvSpPr>
        <p:spPr/>
        <p:txBody>
          <a:bodyPr/>
          <a:lstStyle/>
          <a:p>
            <a:pPr marL="0" indent="0">
              <a:buNone/>
            </a:pPr>
            <a:r>
              <a:rPr lang="en-GB" b="1" dirty="0"/>
              <a:t>How are we going to </a:t>
            </a:r>
            <a:r>
              <a:rPr lang="en-GB" b="1" i="1" dirty="0"/>
              <a:t>describe</a:t>
            </a:r>
            <a:r>
              <a:rPr lang="en-GB" b="1" dirty="0"/>
              <a:t> this/these process/es?</a:t>
            </a:r>
          </a:p>
          <a:p>
            <a:pPr marL="0" indent="0">
              <a:buNone/>
            </a:pPr>
            <a:endParaRPr lang="en-GB" b="1" dirty="0"/>
          </a:p>
          <a:p>
            <a:pPr marL="0" indent="0">
              <a:buNone/>
            </a:pPr>
            <a:endParaRPr lang="en-GB" b="1" dirty="0"/>
          </a:p>
        </p:txBody>
      </p:sp>
      <p:pic>
        <p:nvPicPr>
          <p:cNvPr id="1026" name="Picture 2" descr="The Arctic's Inuit Culture">
            <a:extLst>
              <a:ext uri="{FF2B5EF4-FFF2-40B4-BE49-F238E27FC236}">
                <a16:creationId xmlns:a16="http://schemas.microsoft.com/office/drawing/2014/main" id="{1837D27B-301A-C05E-1C3C-CBB0BEC29C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19" y="2613439"/>
            <a:ext cx="3092027" cy="20747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ami People of the North — Benk&amp;Bo">
            <a:extLst>
              <a:ext uri="{FF2B5EF4-FFF2-40B4-BE49-F238E27FC236}">
                <a16:creationId xmlns:a16="http://schemas.microsoft.com/office/drawing/2014/main" id="{FBEFBCE1-30C9-14FC-12A9-3B36582C59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935" y="2235279"/>
            <a:ext cx="3588618" cy="26895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Himba - a people in transition - Africa Geographic">
            <a:extLst>
              <a:ext uri="{FF2B5EF4-FFF2-40B4-BE49-F238E27FC236}">
                <a16:creationId xmlns:a16="http://schemas.microsoft.com/office/drawing/2014/main" id="{62360013-20B5-4820-D88B-7DF786D8D3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1345" y="4228321"/>
            <a:ext cx="3726807" cy="2264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036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2DA8-AC75-6447-0B51-3479B499A881}"/>
              </a:ext>
            </a:extLst>
          </p:cNvPr>
          <p:cNvSpPr>
            <a:spLocks noGrp="1"/>
          </p:cNvSpPr>
          <p:nvPr>
            <p:ph type="title"/>
          </p:nvPr>
        </p:nvSpPr>
        <p:spPr/>
        <p:txBody>
          <a:bodyPr/>
          <a:lstStyle/>
          <a:p>
            <a:r>
              <a:rPr lang="en-GB" b="1" dirty="0">
                <a:latin typeface="+mn-lt"/>
              </a:rPr>
              <a:t>“Progress”?</a:t>
            </a:r>
          </a:p>
        </p:txBody>
      </p:sp>
      <p:sp>
        <p:nvSpPr>
          <p:cNvPr id="3" name="Content Placeholder 2">
            <a:extLst>
              <a:ext uri="{FF2B5EF4-FFF2-40B4-BE49-F238E27FC236}">
                <a16:creationId xmlns:a16="http://schemas.microsoft.com/office/drawing/2014/main" id="{1297D54A-C041-2E70-C5F2-0271B27D916B}"/>
              </a:ext>
            </a:extLst>
          </p:cNvPr>
          <p:cNvSpPr>
            <a:spLocks noGrp="1"/>
          </p:cNvSpPr>
          <p:nvPr>
            <p:ph idx="1"/>
          </p:nvPr>
        </p:nvSpPr>
        <p:spPr/>
        <p:txBody>
          <a:bodyPr/>
          <a:lstStyle/>
          <a:p>
            <a:pPr marL="0" indent="0">
              <a:buNone/>
            </a:pPr>
            <a:r>
              <a:rPr lang="en-GB" dirty="0"/>
              <a:t>Some groupwork:</a:t>
            </a:r>
          </a:p>
          <a:p>
            <a:r>
              <a:rPr lang="en-GB" dirty="0"/>
              <a:t>Universal Declaration of Human Rights</a:t>
            </a:r>
          </a:p>
          <a:p>
            <a:r>
              <a:rPr lang="en-GB" dirty="0"/>
              <a:t>Millennium Development Goals 2000-2015 and Sustainable Development Goals 2015-2030</a:t>
            </a:r>
          </a:p>
          <a:p>
            <a:r>
              <a:rPr lang="en-GB" dirty="0"/>
              <a:t>UN’s Durban Declaration, 2002 (particularly focusing on The Rights of Indigenous Peoples)</a:t>
            </a:r>
          </a:p>
          <a:p>
            <a:endParaRPr lang="en-GB" dirty="0"/>
          </a:p>
        </p:txBody>
      </p:sp>
    </p:spTree>
    <p:extLst>
      <p:ext uri="{BB962C8B-B14F-4D97-AF65-F5344CB8AC3E}">
        <p14:creationId xmlns:p14="http://schemas.microsoft.com/office/powerpoint/2010/main" val="41597032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67</TotalTime>
  <Words>420</Words>
  <Application>Microsoft Office PowerPoint</Application>
  <PresentationFormat>On-screen Show (4:3)</PresentationFormat>
  <Paragraphs>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-apple-system</vt:lpstr>
      <vt:lpstr>Arial</vt:lpstr>
      <vt:lpstr>Calibri</vt:lpstr>
      <vt:lpstr>Calibri Light</vt:lpstr>
      <vt:lpstr>Office Theme</vt:lpstr>
      <vt:lpstr>HPAN5047/6047 Cultural Insights from Economic Anthropology Notions of “progress” and Cultural Relativism</vt:lpstr>
      <vt:lpstr>Rapid research exercise</vt:lpstr>
      <vt:lpstr>Break</vt:lpstr>
      <vt:lpstr>What happened to hunter-gatherers? http://dr-illustration.co.uk/all/maps-1/ </vt:lpstr>
      <vt:lpstr>Foragers today https://www2.palomar.edu/anthro/subsistence/sub_2.htm </vt:lpstr>
      <vt:lpstr>The world in 1000 BCE Key: Yellow: hunter gatherers; purple: nomadic pastoralists; green: simple agriculture; orange: complex agriculture; blue: state societies  https://external-preview.redd.it/hgkS-reg1ZSvPRK2LioLWzjC5exmb1EOxCEEac69xSo.png?auto=webp&amp;s=b0cec3699f22308f7610dbeedf8e4e160a874969 </vt:lpstr>
      <vt:lpstr>Animated timeline https://www.wikiwand.com/en/Hunter-gatherer</vt:lpstr>
      <vt:lpstr>Land cessions from native tribes to the US Government 1784-1899</vt:lpstr>
      <vt:lpstr>  </vt:lpstr>
      <vt:lpstr>Do theories of social evolution/progress make any sense?</vt:lpstr>
      <vt:lpstr>What has happened to hunting/foraging as a way of life?</vt:lpstr>
      <vt:lpstr>“Progress”?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15</cp:revision>
  <dcterms:created xsi:type="dcterms:W3CDTF">2023-01-02T11:26:16Z</dcterms:created>
  <dcterms:modified xsi:type="dcterms:W3CDTF">2024-09-27T11:44:53Z</dcterms:modified>
</cp:coreProperties>
</file>