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72" r:id="rId4"/>
  </p:sldMasterIdLst>
  <p:notesMasterIdLst>
    <p:notesMasterId r:id="rId28"/>
  </p:notesMasterIdLst>
  <p:handoutMasterIdLst>
    <p:handoutMasterId r:id="rId29"/>
  </p:handoutMasterIdLst>
  <p:sldIdLst>
    <p:sldId id="313" r:id="rId5"/>
    <p:sldId id="284" r:id="rId6"/>
    <p:sldId id="288" r:id="rId7"/>
    <p:sldId id="301" r:id="rId8"/>
    <p:sldId id="289" r:id="rId9"/>
    <p:sldId id="302" r:id="rId10"/>
    <p:sldId id="290" r:id="rId11"/>
    <p:sldId id="308" r:id="rId12"/>
    <p:sldId id="291" r:id="rId13"/>
    <p:sldId id="309" r:id="rId14"/>
    <p:sldId id="257" r:id="rId15"/>
    <p:sldId id="310" r:id="rId16"/>
    <p:sldId id="258" r:id="rId17"/>
    <p:sldId id="259" r:id="rId18"/>
    <p:sldId id="260" r:id="rId19"/>
    <p:sldId id="261" r:id="rId20"/>
    <p:sldId id="262" r:id="rId21"/>
    <p:sldId id="263" r:id="rId22"/>
    <p:sldId id="312" r:id="rId23"/>
    <p:sldId id="264" r:id="rId24"/>
    <p:sldId id="265" r:id="rId25"/>
    <p:sldId id="286" r:id="rId26"/>
    <p:sldId id="311" r:id="rId27"/>
  </p:sldIdLst>
  <p:sldSz cx="9144000" cy="6858000" type="screen4x3"/>
  <p:notesSz cx="6669088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3600" u="sng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600" u="sng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600" u="sng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600" u="sng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600" u="sng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3600" u="sng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3600" u="sng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3600" u="sng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3600" u="sng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41D4"/>
    <a:srgbClr val="6666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530"/>
    <p:restoredTop sz="90962"/>
  </p:normalViewPr>
  <p:slideViewPr>
    <p:cSldViewPr>
      <p:cViewPr varScale="1">
        <p:scale>
          <a:sx n="93" d="100"/>
          <a:sy n="93" d="100"/>
        </p:scale>
        <p:origin x="1050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259884" y="9263797"/>
            <a:ext cx="295496" cy="496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>
            <a:lvl1pPr algn="ctr" eaLnBrk="0" hangingPunct="0">
              <a:defRPr sz="1200" u="none">
                <a:latin typeface="Tahoma" pitchFamily="34" charset="0"/>
              </a:defRPr>
            </a:lvl1pPr>
          </a:lstStyle>
          <a:p>
            <a:fld id="{5DB12561-3B38-4116-946C-79FE08C417A4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888059" y="164513"/>
            <a:ext cx="4891398" cy="399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GB" altLang="en-US" sz="2000" b="1" u="none">
                <a:latin typeface="Tahoma" pitchFamily="34" charset="0"/>
              </a:rPr>
              <a:t>Market-Led Strategic Change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8574" y="-1597"/>
            <a:ext cx="2890515" cy="496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r">
              <a:defRPr sz="1000" i="1" u="none"/>
            </a:lvl1pPr>
          </a:lstStyle>
          <a:p>
            <a:endParaRPr lang="en-GB" alt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-1572" y="9429907"/>
            <a:ext cx="2890515" cy="496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>
              <a:defRPr sz="1000" i="1" u="none"/>
            </a:lvl1pPr>
          </a:lstStyle>
          <a:p>
            <a:endParaRPr lang="en-GB" altLang="en-US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-1572" y="-1597"/>
            <a:ext cx="2890515" cy="496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>
              <a:defRPr sz="1000" i="1" u="none"/>
            </a:lvl1pPr>
          </a:lstStyle>
          <a:p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651767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-1572" y="-1597"/>
            <a:ext cx="2890515" cy="496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u="none">
                <a:latin typeface="Times New Roman" pitchFamily="18" charset="0"/>
              </a:defRPr>
            </a:lvl1pPr>
          </a:lstStyle>
          <a:p>
            <a:endParaRPr lang="en-GB" alt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8574" y="-1597"/>
            <a:ext cx="2890515" cy="496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u="none">
                <a:latin typeface="Times New Roman" pitchFamily="18" charset="0"/>
              </a:defRPr>
            </a:lvl1pPr>
          </a:lstStyle>
          <a:p>
            <a:endParaRPr lang="en-GB" altLang="en-US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4075" y="744538"/>
            <a:ext cx="4959350" cy="3719512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8059" y="4714953"/>
            <a:ext cx="4891398" cy="4218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888059" y="164513"/>
            <a:ext cx="4891398" cy="459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GB" altLang="en-US" sz="2400" b="1" u="none">
                <a:latin typeface="Tahoma" pitchFamily="34" charset="0"/>
              </a:rPr>
              <a:t>Market-Led Strategic Change</a:t>
            </a: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3259884" y="9263797"/>
            <a:ext cx="295496" cy="496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 anchor="b"/>
          <a:lstStyle/>
          <a:p>
            <a:pPr algn="ctr" eaLnBrk="0" hangingPunct="0"/>
            <a:fld id="{6C7C3184-C3E3-41E4-80E3-59EF4EC3D4DB}" type="slidenum">
              <a:rPr lang="en-GB" altLang="en-US" sz="1200" u="none">
                <a:latin typeface="Tahoma" pitchFamily="34" charset="0"/>
              </a:rPr>
              <a:pPr algn="ctr" eaLnBrk="0" hangingPunct="0"/>
              <a:t>‹#›</a:t>
            </a:fld>
            <a:endParaRPr lang="en-GB" altLang="en-US" sz="1200" u="none">
              <a:latin typeface="Tahoma" pitchFamily="34" charset="0"/>
            </a:endParaRPr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574" y="9429907"/>
            <a:ext cx="2890515" cy="496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r">
              <a:defRPr sz="1000" i="1" u="none"/>
            </a:lvl1pPr>
          </a:lstStyle>
          <a:p>
            <a:fld id="{BC72D634-72A0-4C69-8C50-30EC6D56BF5C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-1572" y="9429907"/>
            <a:ext cx="2890515" cy="496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>
              <a:defRPr sz="1000" i="1" u="none"/>
            </a:lvl1pPr>
          </a:lstStyle>
          <a:p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148513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61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9839A69-3B45-4E6C-9174-417A6B285429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2059024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54075" y="744538"/>
            <a:ext cx="4959350" cy="37195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72D634-72A0-4C69-8C50-30EC6D56BF5C}" type="slidenum">
              <a:rPr lang="en-GB" altLang="en-US" smtClean="0"/>
              <a:pPr/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236775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E752DC-9C42-4467-B04C-11373DB982F9}" type="slidenum">
              <a:rPr lang="en-GB" altLang="en-US"/>
              <a:pPr/>
              <a:t>3</a:t>
            </a:fld>
            <a:endParaRPr lang="en-GB" altLang="en-US"/>
          </a:p>
        </p:txBody>
      </p:sp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54075" y="744538"/>
            <a:ext cx="4959350" cy="3719512"/>
          </a:xfrm>
          <a:ln cap="flat"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746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E752DC-9C42-4467-B04C-11373DB982F9}" type="slidenum">
              <a:rPr lang="en-GB" altLang="en-US"/>
              <a:pPr/>
              <a:t>4</a:t>
            </a:fld>
            <a:endParaRPr lang="en-GB" altLang="en-US"/>
          </a:p>
        </p:txBody>
      </p:sp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54075" y="744538"/>
            <a:ext cx="4959350" cy="3719512"/>
          </a:xfrm>
          <a:ln cap="flat"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710635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E752DC-9C42-4467-B04C-11373DB982F9}" type="slidenum">
              <a:rPr lang="en-GB" altLang="en-US"/>
              <a:pPr/>
              <a:t>5</a:t>
            </a:fld>
            <a:endParaRPr lang="en-GB" altLang="en-US"/>
          </a:p>
        </p:txBody>
      </p:sp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54075" y="744538"/>
            <a:ext cx="4959350" cy="3719512"/>
          </a:xfrm>
          <a:ln cap="flat"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837643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E752DC-9C42-4467-B04C-11373DB982F9}" type="slidenum">
              <a:rPr lang="en-GB" altLang="en-US"/>
              <a:pPr/>
              <a:t>6</a:t>
            </a:fld>
            <a:endParaRPr lang="en-GB" altLang="en-US"/>
          </a:p>
        </p:txBody>
      </p:sp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54075" y="744538"/>
            <a:ext cx="4959350" cy="3719512"/>
          </a:xfrm>
          <a:ln cap="flat"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309754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E752DC-9C42-4467-B04C-11373DB982F9}" type="slidenum">
              <a:rPr lang="en-GB" altLang="en-US"/>
              <a:pPr/>
              <a:t>7</a:t>
            </a:fld>
            <a:endParaRPr lang="en-GB" altLang="en-US"/>
          </a:p>
        </p:txBody>
      </p:sp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54075" y="744538"/>
            <a:ext cx="4959350" cy="3719512"/>
          </a:xfrm>
          <a:ln cap="flat"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185698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E752DC-9C42-4467-B04C-11373DB982F9}" type="slidenum">
              <a:rPr lang="en-GB" altLang="en-US"/>
              <a:pPr/>
              <a:t>8</a:t>
            </a:fld>
            <a:endParaRPr lang="en-GB" altLang="en-US"/>
          </a:p>
        </p:txBody>
      </p:sp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54075" y="744538"/>
            <a:ext cx="4959350" cy="3719512"/>
          </a:xfrm>
          <a:ln cap="flat"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055303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E752DC-9C42-4467-B04C-11373DB982F9}" type="slidenum">
              <a:rPr lang="en-GB" altLang="en-US"/>
              <a:pPr/>
              <a:t>9</a:t>
            </a:fld>
            <a:endParaRPr lang="en-GB" altLang="en-US"/>
          </a:p>
        </p:txBody>
      </p:sp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54075" y="744538"/>
            <a:ext cx="4959350" cy="3719512"/>
          </a:xfrm>
          <a:ln cap="flat"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63430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E752DC-9C42-4467-B04C-11373DB982F9}" type="slidenum">
              <a:rPr lang="en-GB" altLang="en-US"/>
              <a:pPr/>
              <a:t>10</a:t>
            </a:fld>
            <a:endParaRPr lang="en-GB" altLang="en-US"/>
          </a:p>
        </p:txBody>
      </p:sp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54075" y="744538"/>
            <a:ext cx="4959350" cy="3719512"/>
          </a:xfrm>
          <a:ln cap="flat"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173830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FF5E104-1032-44F8-87FF-386AEA3F2A8F}" type="slidenum">
              <a:rPr lang="en-GB" altLang="en-US"/>
              <a:pPr/>
              <a:t>11</a:t>
            </a:fld>
            <a:endParaRPr lang="en-GB" altLang="en-US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54075" y="744538"/>
            <a:ext cx="4959350" cy="3719512"/>
          </a:xfrm>
          <a:ln cap="flat"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579583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FF5E104-1032-44F8-87FF-386AEA3F2A8F}" type="slidenum">
              <a:rPr lang="en-GB" altLang="en-US"/>
              <a:pPr/>
              <a:t>12</a:t>
            </a:fld>
            <a:endParaRPr lang="en-GB" altLang="en-US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54075" y="744538"/>
            <a:ext cx="4959350" cy="3719512"/>
          </a:xfrm>
          <a:ln cap="flat"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702308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E752DC-9C42-4467-B04C-11373DB982F9}" type="slidenum">
              <a:rPr lang="en-GB" altLang="en-US"/>
              <a:pPr/>
              <a:t>13</a:t>
            </a:fld>
            <a:endParaRPr lang="en-GB" altLang="en-US"/>
          </a:p>
        </p:txBody>
      </p:sp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54075" y="744538"/>
            <a:ext cx="4959350" cy="3719512"/>
          </a:xfrm>
          <a:ln cap="flat"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71410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8AFA6A0-7E67-48D2-AF15-ECC2518E4E2E}" type="slidenum">
              <a:rPr lang="en-GB" altLang="en-US"/>
              <a:pPr/>
              <a:t>14</a:t>
            </a:fld>
            <a:endParaRPr lang="en-GB" altLang="en-US"/>
          </a:p>
        </p:txBody>
      </p:sp>
      <p:sp>
        <p:nvSpPr>
          <p:cNvPr id="1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54075" y="744538"/>
            <a:ext cx="4959350" cy="3719512"/>
          </a:xfrm>
          <a:ln cap="flat"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681195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15C90C2-2852-4210-9378-D9535F1DFB5A}" type="slidenum">
              <a:rPr lang="en-GB" altLang="en-US"/>
              <a:pPr/>
              <a:t>15</a:t>
            </a:fld>
            <a:endParaRPr lang="en-GB" altLang="en-US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54075" y="744538"/>
            <a:ext cx="4959350" cy="3719512"/>
          </a:xfrm>
          <a:ln cap="flat"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569085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344FC1D-489B-40BC-95B6-80FACFE69093}" type="slidenum">
              <a:rPr lang="en-GB" altLang="en-US"/>
              <a:pPr/>
              <a:t>16</a:t>
            </a:fld>
            <a:endParaRPr lang="en-GB" altLang="en-US"/>
          </a:p>
        </p:txBody>
      </p:sp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54075" y="744538"/>
            <a:ext cx="4959350" cy="3719512"/>
          </a:xfrm>
          <a:ln cap="flat"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415323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46CA10-4E26-4FF7-9E06-880362F0BC32}" type="slidenum">
              <a:rPr lang="en-GB" altLang="en-US"/>
              <a:pPr/>
              <a:t>17</a:t>
            </a:fld>
            <a:endParaRPr lang="en-GB" altLang="en-US"/>
          </a:p>
        </p:txBody>
      </p:sp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54075" y="744538"/>
            <a:ext cx="4959350" cy="3719512"/>
          </a:xfrm>
          <a:ln cap="flat"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8383170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020C08A-75CD-4B66-B5BB-159ADE2F3450}" type="slidenum">
              <a:rPr lang="en-GB" altLang="en-US"/>
              <a:pPr/>
              <a:t>18</a:t>
            </a:fld>
            <a:endParaRPr lang="en-GB" altLang="en-US"/>
          </a:p>
        </p:txBody>
      </p:sp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54075" y="744538"/>
            <a:ext cx="4959350" cy="3719512"/>
          </a:xfrm>
          <a:ln cap="flat"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8901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46CA10-4E26-4FF7-9E06-880362F0BC32}" type="slidenum">
              <a:rPr lang="en-GB" altLang="en-US"/>
              <a:pPr/>
              <a:t>19</a:t>
            </a:fld>
            <a:endParaRPr lang="en-GB" altLang="en-US"/>
          </a:p>
        </p:txBody>
      </p:sp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54075" y="744538"/>
            <a:ext cx="4959350" cy="3719512"/>
          </a:xfrm>
          <a:ln cap="flat"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3138902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5FF58A8-276F-4648-B404-B9B375B53521}" type="slidenum">
              <a:rPr lang="en-GB" altLang="en-US"/>
              <a:pPr/>
              <a:t>20</a:t>
            </a:fld>
            <a:endParaRPr lang="en-GB" altLang="en-US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54075" y="744538"/>
            <a:ext cx="4959350" cy="3719512"/>
          </a:xfrm>
          <a:ln cap="flat"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540036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2950528-77A2-4F85-8DCB-9EC7D8641232}" type="slidenum">
              <a:rPr lang="en-GB" altLang="en-US"/>
              <a:pPr/>
              <a:t>21</a:t>
            </a:fld>
            <a:endParaRPr lang="en-GB" altLang="en-US"/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54075" y="744538"/>
            <a:ext cx="4959350" cy="3719512"/>
          </a:xfrm>
          <a:ln cap="flat"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3422884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46372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70263" indent="-296255" defTabSz="946372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85022" indent="-237004" defTabSz="946372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59029" indent="-237004" defTabSz="946372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133038" indent="-237004" defTabSz="946372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607046" indent="-237004" defTabSz="94637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3081054" indent="-237004" defTabSz="94637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555063" indent="-237004" defTabSz="94637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4029071" indent="-237004" defTabSz="94637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4FADE65D-016C-45EA-9EFB-378BA1761E07}" type="slidenum">
              <a:rPr lang="en-GB" altLang="en-US" smtClean="0"/>
              <a:pPr eaLnBrk="1" hangingPunct="1"/>
              <a:t>22</a:t>
            </a:fld>
            <a:endParaRPr lang="en-GB" altLang="en-US" smtClean="0"/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altLang="en-US" dirty="0" smtClean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6415398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03228BF-6949-4F34-9C63-A0A4F0D40333}" type="slidenum">
              <a:rPr lang="en-GB" smtClean="0"/>
              <a:pPr>
                <a:defRPr/>
              </a:pPr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232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08469-4E72-4486-BA2C-764E784E4C07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76173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59305-2C5D-4A95-B45F-0E7817A8C723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2301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4F8CE-1F95-4824-A05D-61B7F2E93EEF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07326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64E6C-F9E8-4098-840B-60AE6431D598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7397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0CFBE-17F1-4F18-9D85-CCC76A0A33AF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94565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56C83-7BCB-4A47-A27F-2AFF205F76C8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29767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C84D8-D9F6-418F-8C5F-867422F6EA8E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7240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9DB22-5937-477F-A28E-9FC78F84E6D2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67729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49409-5161-4407-999C-DC6E60DFD2F5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97658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55FD4-BB2F-427D-AD9B-EB3B9227A290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55308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4138A-1031-4E1E-96AD-FFCAF2D3C283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96866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F6C380-2812-42BD-83D5-96D1B63D170B}" type="slidenum">
              <a:rPr lang="en-GB" altLang="en-US" smtClean="0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75487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tif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>
          <a:xfrm>
            <a:off x="236182" y="1772816"/>
            <a:ext cx="8496300" cy="381635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altLang="en-US" sz="4000" b="1" i="1" dirty="0" smtClean="0"/>
              <a:t/>
            </a:r>
            <a:br>
              <a:rPr lang="en-GB" altLang="en-US" sz="4000" b="1" i="1" dirty="0" smtClean="0"/>
            </a:br>
            <a:r>
              <a:rPr lang="en-GB" altLang="en-US" sz="4000" i="1" dirty="0" smtClean="0"/>
              <a:t/>
            </a:r>
            <a:br>
              <a:rPr lang="en-GB" altLang="en-US" sz="4000" i="1" dirty="0" smtClean="0"/>
            </a:br>
            <a:r>
              <a:rPr lang="en-GB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 </a:t>
            </a:r>
            <a:r>
              <a:rPr lang="en-GB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Management </a:t>
            </a:r>
            <a:r>
              <a:rPr lang="en-GB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Skills </a:t>
            </a:r>
            <a:r>
              <a:rPr lang="en-GB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</a:t>
            </a:r>
            <a:r>
              <a:rPr lang="en-GB" alt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Workplace</a:t>
            </a:r>
            <a:r>
              <a:rPr lang="en-GB" altLang="en-US" sz="2400" dirty="0"/>
              <a:t/>
            </a:r>
            <a:br>
              <a:rPr lang="en-GB" altLang="en-US" sz="2400" dirty="0"/>
            </a:br>
            <a:r>
              <a:rPr lang="en-GB" altLang="en-US" sz="1800" dirty="0" smtClean="0"/>
              <a:t/>
            </a:r>
            <a:br>
              <a:rPr lang="en-GB" altLang="en-US" sz="1800" dirty="0" smtClean="0"/>
            </a:br>
            <a:r>
              <a:rPr lang="en-GB" dirty="0" smtClean="0"/>
              <a:t>EMPL5003</a:t>
            </a:r>
            <a:r>
              <a:rPr lang="en-GB" sz="4000" b="1" dirty="0" smtClean="0"/>
              <a:t> </a:t>
            </a:r>
            <a:br>
              <a:rPr lang="en-GB" sz="4000" b="1" dirty="0" smtClean="0"/>
            </a:br>
            <a:r>
              <a:rPr lang="en-GB" sz="1400" b="1" u="sng" dirty="0"/>
              <a:t/>
            </a:r>
            <a:br>
              <a:rPr lang="en-GB" sz="1400" b="1" u="sng" dirty="0"/>
            </a:br>
            <a:r>
              <a:rPr lang="en-GB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Understanding &amp; Engaging in the Customer Experience</a:t>
            </a:r>
            <a:r>
              <a:rPr lang="en-GB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Session </a:t>
            </a:r>
            <a:r>
              <a:rPr lang="en-GB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GB" altLang="en-US" sz="4000" dirty="0"/>
              <a:t/>
            </a:r>
            <a:br>
              <a:rPr lang="en-GB" altLang="en-US" sz="4000" dirty="0"/>
            </a:br>
            <a:endParaRPr lang="en-GB" altLang="en-US" sz="2800" dirty="0" smtClean="0"/>
          </a:p>
        </p:txBody>
      </p:sp>
      <p:pic>
        <p:nvPicPr>
          <p:cNvPr id="2051" name="Picture 1" descr="TSD_logo20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260350"/>
            <a:ext cx="2886075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3348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6417" y="249289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CUSTOMER CONUNDRUM</a:t>
            </a:r>
            <a:b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Service, servility, satisfaction,</a:t>
            </a:r>
            <a:b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then what?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1182" y="4725144"/>
            <a:ext cx="6400800" cy="622920"/>
          </a:xfrm>
        </p:spPr>
        <p:txBody>
          <a:bodyPr>
            <a:normAutofit/>
          </a:bodyPr>
          <a:lstStyle/>
          <a:p>
            <a:r>
              <a:rPr lang="en-GB" sz="2400" dirty="0" smtClean="0">
                <a:solidFill>
                  <a:schemeClr val="tx1"/>
                </a:solidFill>
              </a:rPr>
              <a:t>Piercy, N. (2002 Market led strategic change)</a:t>
            </a: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08469-4E72-4486-BA2C-764E784E4C07}" type="slidenum">
              <a:rPr lang="en-GB" altLang="en-US" smtClean="0"/>
              <a:pPr/>
              <a:t>2</a:t>
            </a:fld>
            <a:endParaRPr lang="en-GB" altLang="en-US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836712"/>
            <a:ext cx="2141474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7461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27062" y="487363"/>
            <a:ext cx="7772400" cy="1190625"/>
          </a:xfrm>
          <a:noFill/>
          <a:ln/>
        </p:spPr>
        <p:txBody>
          <a:bodyPr>
            <a:normAutofit/>
          </a:bodyPr>
          <a:lstStyle/>
          <a:p>
            <a:r>
              <a:rPr lang="en-GB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EMPL5003</a:t>
            </a:r>
            <a:endParaRPr lang="en-GB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899592" y="1916832"/>
            <a:ext cx="7499870" cy="4572000"/>
          </a:xfrm>
          <a:noFill/>
          <a:ln/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b="1" dirty="0"/>
              <a:t>Critically</a:t>
            </a:r>
            <a:r>
              <a:rPr lang="en-GB" dirty="0"/>
              <a:t> analyse the factors that impact on your organisations ability to maximise customer </a:t>
            </a:r>
            <a:r>
              <a:rPr lang="en-GB" dirty="0" smtClean="0"/>
              <a:t>value.</a:t>
            </a:r>
          </a:p>
          <a:p>
            <a:pPr marL="0" indent="0" algn="r">
              <a:lnSpc>
                <a:spcPct val="90000"/>
              </a:lnSpc>
              <a:buNone/>
            </a:pPr>
            <a:r>
              <a:rPr lang="en-GB" altLang="en-US" b="1" dirty="0" smtClean="0"/>
              <a:t>(40%)</a:t>
            </a:r>
            <a:endParaRPr lang="en-GB" altLang="en-US" b="1" dirty="0"/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81D08-0940-4DFA-B7E6-28BCA86FDBEB}" type="slidenum">
              <a:rPr lang="en-GB" altLang="en-US"/>
              <a:pPr/>
              <a:t>3</a:t>
            </a:fld>
            <a:endParaRPr lang="en-GB" altLang="en-US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106427"/>
            <a:ext cx="1029891" cy="380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4949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bg/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27062" y="487363"/>
            <a:ext cx="7772400" cy="1190625"/>
          </a:xfrm>
          <a:noFill/>
          <a:ln/>
        </p:spPr>
        <p:txBody>
          <a:bodyPr>
            <a:normAutofit/>
          </a:bodyPr>
          <a:lstStyle/>
          <a:p>
            <a:r>
              <a:rPr lang="en-GB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EMPL5003</a:t>
            </a:r>
            <a:endParaRPr lang="en-GB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899592" y="1916832"/>
            <a:ext cx="7499870" cy="4572000"/>
          </a:xfrm>
          <a:noFill/>
          <a:ln/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altLang="en-US" sz="2800" dirty="0" smtClean="0"/>
              <a:t>What is Critically?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altLang="en-US" sz="2800" dirty="0" smtClean="0"/>
              <a:t>What Factors?</a:t>
            </a:r>
            <a:endParaRPr lang="en-GB" altLang="en-US" sz="2800" dirty="0"/>
          </a:p>
          <a:p>
            <a:pPr marL="0" indent="0">
              <a:lnSpc>
                <a:spcPct val="150000"/>
              </a:lnSpc>
              <a:buNone/>
            </a:pPr>
            <a:r>
              <a:rPr lang="en-GB" altLang="en-US" sz="2800" dirty="0" smtClean="0"/>
              <a:t>Who said what about Factors?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altLang="en-US" sz="2800" dirty="0" smtClean="0"/>
              <a:t>What maximises customer value?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altLang="en-US" sz="2800" dirty="0" smtClean="0"/>
              <a:t>What is customer value? Who said?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altLang="en-US" sz="2800" dirty="0" smtClean="0"/>
              <a:t>Where does your own organisation fit in?</a:t>
            </a:r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81D08-0940-4DFA-B7E6-28BCA86FDBEB}" type="slidenum">
              <a:rPr lang="en-GB" altLang="en-US"/>
              <a:pPr/>
              <a:t>4</a:t>
            </a:fld>
            <a:endParaRPr lang="en-GB" altLang="en-US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106427"/>
            <a:ext cx="1029891" cy="380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7141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27062" y="487363"/>
            <a:ext cx="7772400" cy="1190625"/>
          </a:xfrm>
          <a:noFill/>
          <a:ln/>
        </p:spPr>
        <p:txBody>
          <a:bodyPr>
            <a:normAutofit/>
          </a:bodyPr>
          <a:lstStyle/>
          <a:p>
            <a:r>
              <a:rPr lang="en-GB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EMPL5003</a:t>
            </a:r>
            <a:endParaRPr lang="en-GB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899592" y="1916832"/>
            <a:ext cx="7499870" cy="4572000"/>
          </a:xfrm>
          <a:noFill/>
          <a:ln/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en-GB" b="1" dirty="0"/>
              <a:t>Critical</a:t>
            </a:r>
            <a:r>
              <a:rPr lang="en-GB" dirty="0"/>
              <a:t> </a:t>
            </a:r>
            <a:r>
              <a:rPr lang="en-GB" b="1" dirty="0"/>
              <a:t>understanding</a:t>
            </a:r>
            <a:r>
              <a:rPr lang="en-GB" dirty="0"/>
              <a:t> of your organisations quality processes and its effectiveness in meeting customer requirements. </a:t>
            </a:r>
            <a:endParaRPr lang="en-GB" sz="2000" dirty="0">
              <a:latin typeface="Tahoma"/>
              <a:ea typeface="Times New Roman"/>
              <a:cs typeface="Times New Roman"/>
            </a:endParaRPr>
          </a:p>
          <a:p>
            <a:pPr marL="0" indent="0" algn="r">
              <a:lnSpc>
                <a:spcPct val="90000"/>
              </a:lnSpc>
              <a:buNone/>
            </a:pPr>
            <a:r>
              <a:rPr lang="en-GB" altLang="en-US" b="1" dirty="0" smtClean="0"/>
              <a:t>(40%)</a:t>
            </a:r>
            <a:endParaRPr lang="en-GB" altLang="en-US" b="1" dirty="0"/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81D08-0940-4DFA-B7E6-28BCA86FDBEB}" type="slidenum">
              <a:rPr lang="en-GB" altLang="en-US"/>
              <a:pPr/>
              <a:t>5</a:t>
            </a:fld>
            <a:endParaRPr lang="en-GB" altLang="en-US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106427"/>
            <a:ext cx="1029891" cy="380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4577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bg/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27062" y="487363"/>
            <a:ext cx="7772400" cy="1190625"/>
          </a:xfrm>
          <a:noFill/>
          <a:ln/>
        </p:spPr>
        <p:txBody>
          <a:bodyPr>
            <a:normAutofit/>
          </a:bodyPr>
          <a:lstStyle/>
          <a:p>
            <a:r>
              <a:rPr lang="en-GB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EMPL5003</a:t>
            </a:r>
            <a:endParaRPr lang="en-GB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899592" y="1731169"/>
            <a:ext cx="7499870" cy="4572000"/>
          </a:xfrm>
          <a:noFill/>
          <a:ln/>
        </p:spPr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altLang="en-US" sz="2800" dirty="0" smtClean="0"/>
              <a:t>What is Critical Understanding?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altLang="en-US" sz="2800" dirty="0" smtClean="0"/>
              <a:t>What quality systems do your organisation and others have?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altLang="en-US" sz="2800" dirty="0" smtClean="0"/>
              <a:t>How do they work?  Do they work? Are they effective?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altLang="en-US" sz="2800" dirty="0" smtClean="0"/>
              <a:t>What do the customers want?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altLang="en-US" sz="2800" dirty="0" smtClean="0"/>
              <a:t>Who are your customers?</a:t>
            </a:r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81D08-0940-4DFA-B7E6-28BCA86FDBEB}" type="slidenum">
              <a:rPr lang="en-GB" altLang="en-US"/>
              <a:pPr/>
              <a:t>6</a:t>
            </a:fld>
            <a:endParaRPr lang="en-GB" altLang="en-US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106427"/>
            <a:ext cx="1029891" cy="380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6695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27062" y="487363"/>
            <a:ext cx="7772400" cy="1190625"/>
          </a:xfrm>
          <a:noFill/>
          <a:ln/>
        </p:spPr>
        <p:txBody>
          <a:bodyPr>
            <a:normAutofit/>
          </a:bodyPr>
          <a:lstStyle/>
          <a:p>
            <a:r>
              <a:rPr lang="en-GB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EMPL5003</a:t>
            </a:r>
            <a:endParaRPr lang="en-GB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899592" y="1916832"/>
            <a:ext cx="7499870" cy="4572000"/>
          </a:xfrm>
          <a:noFill/>
          <a:ln/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en-GB" dirty="0"/>
              <a:t>Evidence of wide reading and research, encompassing application of relevant academic theories and </a:t>
            </a:r>
            <a:r>
              <a:rPr lang="en-GB" dirty="0" smtClean="0"/>
              <a:t>models.</a:t>
            </a:r>
            <a:endParaRPr lang="en-GB" sz="2000" dirty="0">
              <a:latin typeface="Tahoma"/>
              <a:ea typeface="Times New Roman"/>
              <a:cs typeface="Times New Roman"/>
            </a:endParaRPr>
          </a:p>
          <a:p>
            <a:pPr marL="0" indent="0" algn="r">
              <a:lnSpc>
                <a:spcPct val="90000"/>
              </a:lnSpc>
              <a:buNone/>
            </a:pPr>
            <a:r>
              <a:rPr lang="en-GB" altLang="en-US" b="1" dirty="0" smtClean="0"/>
              <a:t>(10%)</a:t>
            </a:r>
            <a:endParaRPr lang="en-GB" altLang="en-US" b="1" dirty="0"/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81D08-0940-4DFA-B7E6-28BCA86FDBEB}" type="slidenum">
              <a:rPr lang="en-GB" altLang="en-US"/>
              <a:pPr/>
              <a:t>7</a:t>
            </a:fld>
            <a:endParaRPr lang="en-GB" altLang="en-US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106427"/>
            <a:ext cx="1029891" cy="380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2388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bg/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27062" y="487363"/>
            <a:ext cx="7772400" cy="1190625"/>
          </a:xfrm>
          <a:noFill/>
          <a:ln/>
        </p:spPr>
        <p:txBody>
          <a:bodyPr>
            <a:normAutofit/>
          </a:bodyPr>
          <a:lstStyle/>
          <a:p>
            <a:r>
              <a:rPr lang="en-GB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EMPL5003</a:t>
            </a:r>
            <a:endParaRPr lang="en-GB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899592" y="1731169"/>
            <a:ext cx="7499870" cy="4572000"/>
          </a:xfrm>
          <a:noFill/>
          <a:ln/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altLang="en-US" sz="2800" dirty="0" smtClean="0"/>
              <a:t>Evidence in depth </a:t>
            </a:r>
          </a:p>
          <a:p>
            <a:pPr marL="0" indent="0">
              <a:buNone/>
            </a:pPr>
            <a:r>
              <a:rPr lang="en-GB" altLang="en-US" sz="2800" dirty="0"/>
              <a:t>H</a:t>
            </a:r>
            <a:r>
              <a:rPr lang="en-GB" altLang="en-US" sz="2800" dirty="0" smtClean="0"/>
              <a:t>igh quality research has been demonstrated throughout the assignment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altLang="en-US" sz="2800" dirty="0" smtClean="0"/>
              <a:t>Using relevant theorists</a:t>
            </a:r>
          </a:p>
          <a:p>
            <a:pPr marL="0" indent="0">
              <a:buNone/>
            </a:pPr>
            <a:r>
              <a:rPr lang="en-GB" altLang="en-US" sz="2800" dirty="0" smtClean="0"/>
              <a:t>Using a variety of quality resources (web, book, article, newspaper, TV, </a:t>
            </a:r>
            <a:r>
              <a:rPr lang="en-GB" altLang="en-US" sz="2800" dirty="0" err="1" smtClean="0"/>
              <a:t>etc</a:t>
            </a:r>
            <a:r>
              <a:rPr lang="en-GB" altLang="en-US" sz="2800" dirty="0" smtClean="0"/>
              <a:t>)</a:t>
            </a:r>
          </a:p>
          <a:p>
            <a:pPr marL="0" indent="0">
              <a:lnSpc>
                <a:spcPct val="150000"/>
              </a:lnSpc>
              <a:buNone/>
            </a:pPr>
            <a:endParaRPr lang="en-GB" altLang="en-US" sz="2800" dirty="0" smtClean="0"/>
          </a:p>
          <a:p>
            <a:pPr marL="0" indent="0">
              <a:lnSpc>
                <a:spcPct val="150000"/>
              </a:lnSpc>
              <a:buNone/>
            </a:pPr>
            <a:endParaRPr lang="en-GB" altLang="en-US" sz="2800" dirty="0" smtClean="0"/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81D08-0940-4DFA-B7E6-28BCA86FDBEB}" type="slidenum">
              <a:rPr lang="en-GB" altLang="en-US"/>
              <a:pPr/>
              <a:t>8</a:t>
            </a:fld>
            <a:endParaRPr lang="en-GB" altLang="en-US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106427"/>
            <a:ext cx="1029891" cy="380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4115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27062" y="487363"/>
            <a:ext cx="7772400" cy="1190625"/>
          </a:xfrm>
          <a:noFill/>
          <a:ln/>
        </p:spPr>
        <p:txBody>
          <a:bodyPr>
            <a:normAutofit/>
          </a:bodyPr>
          <a:lstStyle/>
          <a:p>
            <a:r>
              <a:rPr lang="en-GB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EMPL5003</a:t>
            </a:r>
            <a:endParaRPr lang="en-GB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899592" y="1916832"/>
            <a:ext cx="7499870" cy="4572000"/>
          </a:xfrm>
          <a:noFill/>
          <a:ln/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en-GB" dirty="0"/>
              <a:t>Citation/ referencing, report structure, syntax, grammar and </a:t>
            </a:r>
            <a:r>
              <a:rPr lang="en-GB" dirty="0" smtClean="0"/>
              <a:t>punctuation.</a:t>
            </a:r>
            <a:endParaRPr lang="en-GB" sz="2000" dirty="0">
              <a:latin typeface="Tahoma"/>
              <a:ea typeface="Times New Roman"/>
              <a:cs typeface="Times New Roman"/>
            </a:endParaRPr>
          </a:p>
          <a:p>
            <a:pPr marL="0" indent="0" algn="r">
              <a:lnSpc>
                <a:spcPct val="90000"/>
              </a:lnSpc>
              <a:buNone/>
            </a:pPr>
            <a:r>
              <a:rPr lang="en-GB" altLang="en-US" b="1" dirty="0" smtClean="0"/>
              <a:t>(10%)</a:t>
            </a:r>
            <a:endParaRPr lang="en-GB" altLang="en-US" b="1" dirty="0"/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81D08-0940-4DFA-B7E6-28BCA86FDBEB}" type="slidenum">
              <a:rPr lang="en-GB" altLang="en-US"/>
              <a:pPr/>
              <a:t>9</a:t>
            </a:fld>
            <a:endParaRPr lang="en-GB" altLang="en-US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106427"/>
            <a:ext cx="1029891" cy="380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7222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bg/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27062" y="487363"/>
            <a:ext cx="7772400" cy="1190625"/>
          </a:xfrm>
          <a:noFill/>
          <a:ln/>
        </p:spPr>
        <p:txBody>
          <a:bodyPr>
            <a:normAutofit/>
          </a:bodyPr>
          <a:lstStyle/>
          <a:p>
            <a:r>
              <a:rPr lang="en-GB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EMPL5003</a:t>
            </a:r>
            <a:endParaRPr lang="en-GB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899592" y="1731169"/>
            <a:ext cx="7499870" cy="4572000"/>
          </a:xfrm>
          <a:noFill/>
          <a:ln/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altLang="en-US" sz="2800" dirty="0" smtClean="0"/>
              <a:t>Correct citation in the text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altLang="en-US" sz="2800" dirty="0" smtClean="0"/>
              <a:t>Good and quality Bibliography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altLang="en-US" sz="2800" dirty="0" smtClean="0"/>
              <a:t>Laid out well, including a front page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altLang="en-US" sz="2800" dirty="0" smtClean="0"/>
              <a:t>Runs logically throughout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altLang="en-US" sz="2800" dirty="0" smtClean="0"/>
              <a:t>Spelling, grammar and punctuation correct</a:t>
            </a:r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81D08-0940-4DFA-B7E6-28BCA86FDBEB}" type="slidenum">
              <a:rPr lang="en-GB" altLang="en-US"/>
              <a:pPr/>
              <a:t>10</a:t>
            </a:fld>
            <a:endParaRPr lang="en-GB" altLang="en-US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106427"/>
            <a:ext cx="1029891" cy="380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4565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80988"/>
            <a:ext cx="7772400" cy="1190625"/>
          </a:xfrm>
          <a:noFill/>
          <a:ln/>
        </p:spPr>
        <p:txBody>
          <a:bodyPr>
            <a:normAutofit/>
          </a:bodyPr>
          <a:lstStyle/>
          <a:p>
            <a:r>
              <a:rPr lang="en-GB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Customer Is Always </a:t>
            </a:r>
            <a:r>
              <a:rPr lang="en-GB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Right-Handed </a:t>
            </a:r>
            <a:r>
              <a:rPr lang="en-GB" alt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The Comments</a:t>
            </a:r>
            <a:endParaRPr lang="en-GB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755576" y="1700808"/>
            <a:ext cx="7931224" cy="4968552"/>
          </a:xfrm>
          <a:noFill/>
          <a:ln/>
        </p:spPr>
        <p:txBody>
          <a:bodyPr>
            <a:normAutofit lnSpcReduction="100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altLang="en-US" sz="2800" dirty="0"/>
              <a:t>If company boards do not care about customers, why should anyone else</a:t>
            </a:r>
            <a:r>
              <a:rPr lang="en-GB" altLang="en-US" sz="2800" dirty="0" smtClean="0"/>
              <a:t>?</a:t>
            </a:r>
          </a:p>
          <a:p>
            <a:pPr marL="0" indent="0">
              <a:lnSpc>
                <a:spcPct val="90000"/>
              </a:lnSpc>
              <a:buNone/>
            </a:pPr>
            <a:endParaRPr lang="en-GB" altLang="en-US" sz="1200" dirty="0"/>
          </a:p>
          <a:p>
            <a:pPr marL="0" indent="0">
              <a:lnSpc>
                <a:spcPct val="90000"/>
              </a:lnSpc>
              <a:buNone/>
            </a:pPr>
            <a:r>
              <a:rPr lang="en-GB" altLang="en-US" sz="2800" dirty="0"/>
              <a:t>Customer service is bad just about </a:t>
            </a:r>
            <a:r>
              <a:rPr lang="en-GB" altLang="en-US" sz="2800" dirty="0" smtClean="0"/>
              <a:t>everywhere</a:t>
            </a:r>
          </a:p>
          <a:p>
            <a:pPr marL="0" indent="0">
              <a:lnSpc>
                <a:spcPct val="90000"/>
              </a:lnSpc>
              <a:buNone/>
            </a:pPr>
            <a:endParaRPr lang="en-GB" altLang="en-US" sz="800" dirty="0"/>
          </a:p>
          <a:p>
            <a:pPr marL="457200" lvl="1" indent="0">
              <a:lnSpc>
                <a:spcPct val="90000"/>
              </a:lnSpc>
              <a:buNone/>
            </a:pPr>
            <a:r>
              <a:rPr lang="en-GB" altLang="en-US" dirty="0"/>
              <a:t>“we know better than the customer</a:t>
            </a:r>
            <a:r>
              <a:rPr lang="en-GB" altLang="en-US" dirty="0" smtClean="0"/>
              <a:t>”</a:t>
            </a:r>
          </a:p>
          <a:p>
            <a:pPr marL="457200" lvl="1" indent="0">
              <a:lnSpc>
                <a:spcPct val="90000"/>
              </a:lnSpc>
              <a:buNone/>
            </a:pPr>
            <a:endParaRPr lang="en-GB" altLang="en-US" sz="800" dirty="0"/>
          </a:p>
          <a:p>
            <a:pPr marL="457200" lvl="1" indent="0">
              <a:lnSpc>
                <a:spcPct val="90000"/>
              </a:lnSpc>
              <a:buNone/>
            </a:pPr>
            <a:r>
              <a:rPr lang="en-GB" altLang="en-US" dirty="0"/>
              <a:t>“customers are stupid</a:t>
            </a:r>
            <a:r>
              <a:rPr lang="en-GB" altLang="en-US" dirty="0" smtClean="0"/>
              <a:t>”</a:t>
            </a:r>
          </a:p>
          <a:p>
            <a:pPr marL="457200" lvl="1" indent="0">
              <a:lnSpc>
                <a:spcPct val="90000"/>
              </a:lnSpc>
              <a:buNone/>
            </a:pPr>
            <a:endParaRPr lang="en-GB" altLang="en-US" dirty="0"/>
          </a:p>
          <a:p>
            <a:pPr marL="457200" lvl="1" indent="0">
              <a:lnSpc>
                <a:spcPct val="90000"/>
              </a:lnSpc>
              <a:buNone/>
            </a:pPr>
            <a:r>
              <a:rPr lang="en-GB" altLang="en-US" dirty="0" smtClean="0"/>
              <a:t>What happened to carriage makers &amp; </a:t>
            </a:r>
            <a:r>
              <a:rPr lang="en-GB" altLang="en-US" smtClean="0"/>
              <a:t>ship builders</a:t>
            </a:r>
            <a:r>
              <a:rPr lang="en-GB" altLang="en-US" b="1" smtClean="0"/>
              <a:t>?</a:t>
            </a:r>
            <a:endParaRPr lang="en-GB" altLang="en-US" dirty="0" smtClean="0"/>
          </a:p>
          <a:p>
            <a:pPr marL="457200" lvl="1" indent="0">
              <a:lnSpc>
                <a:spcPct val="90000"/>
              </a:lnSpc>
              <a:buNone/>
            </a:pPr>
            <a:endParaRPr lang="en-GB" altLang="en-US" sz="1600" dirty="0"/>
          </a:p>
          <a:p>
            <a:pPr marL="0" indent="0">
              <a:lnSpc>
                <a:spcPct val="90000"/>
              </a:lnSpc>
              <a:buNone/>
            </a:pPr>
            <a:r>
              <a:rPr lang="en-GB" altLang="en-US" sz="2800" dirty="0"/>
              <a:t>What is it like dealing with our </a:t>
            </a:r>
            <a:r>
              <a:rPr lang="en-GB" altLang="en-US" sz="2800" dirty="0" smtClean="0"/>
              <a:t>company?</a:t>
            </a:r>
          </a:p>
          <a:p>
            <a:r>
              <a:rPr lang="en-GB" altLang="en-US" sz="2800" dirty="0" smtClean="0"/>
              <a:t>Try </a:t>
            </a:r>
            <a:r>
              <a:rPr lang="en-GB" altLang="en-US" sz="2800" dirty="0"/>
              <a:t>the Service Encounter </a:t>
            </a:r>
            <a:r>
              <a:rPr lang="en-GB" altLang="en-US" sz="2800" dirty="0" smtClean="0"/>
              <a:t>Diary</a:t>
            </a:r>
            <a:endParaRPr lang="en-GB" altLang="en-US" sz="2800" dirty="0"/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89523-C911-480D-A175-CCF85667FBF2}" type="slidenum">
              <a:rPr lang="en-GB" altLang="en-US"/>
              <a:pPr/>
              <a:t>11</a:t>
            </a:fld>
            <a:endParaRPr lang="en-GB" altLang="en-US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106427"/>
            <a:ext cx="1029891" cy="380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80988"/>
            <a:ext cx="7772400" cy="1190625"/>
          </a:xfrm>
          <a:noFill/>
          <a:ln/>
        </p:spPr>
        <p:txBody>
          <a:bodyPr>
            <a:normAutofit/>
          </a:bodyPr>
          <a:lstStyle/>
          <a:p>
            <a:r>
              <a:rPr lang="en-GB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Customer Is Always </a:t>
            </a:r>
            <a:r>
              <a:rPr lang="en-GB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Right-Handed </a:t>
            </a:r>
            <a:r>
              <a:rPr lang="en-GB" alt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en-GB" alt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Service Encounter Diary</a:t>
            </a:r>
            <a:endParaRPr lang="en-GB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755576" y="1700808"/>
            <a:ext cx="7931224" cy="5020667"/>
          </a:xfrm>
          <a:noFill/>
          <a:ln/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sz="2800" b="1" dirty="0" smtClean="0"/>
              <a:t>Starbucks </a:t>
            </a:r>
            <a:r>
              <a:rPr lang="en-US" sz="2800" b="1" dirty="0"/>
              <a:t>| Silver Spring (Metro Station</a:t>
            </a:r>
            <a:r>
              <a:rPr lang="en-US" sz="2800" b="1" dirty="0" smtClean="0"/>
              <a:t>) USA</a:t>
            </a:r>
            <a:endParaRPr lang="en-US" sz="2800" dirty="0"/>
          </a:p>
          <a:p>
            <a:pPr marL="0" indent="0">
              <a:buNone/>
            </a:pPr>
            <a:r>
              <a:rPr lang="en-US" sz="2800" dirty="0"/>
              <a:t>Nothing like stopping in a place, early Monday morning, to get your favorite </a:t>
            </a:r>
            <a:r>
              <a:rPr lang="en-US" sz="2800" dirty="0" smtClean="0"/>
              <a:t>beverage, where </a:t>
            </a:r>
            <a:r>
              <a:rPr lang="en-US" sz="2800" dirty="0"/>
              <a:t>not only do they know your name, but they know what your drink as well.</a:t>
            </a:r>
          </a:p>
          <a:p>
            <a:pPr marL="0" indent="0">
              <a:buNone/>
            </a:pPr>
            <a:endParaRPr lang="en-US" sz="1500" dirty="0" smtClean="0"/>
          </a:p>
          <a:p>
            <a:pPr marL="0" indent="0">
              <a:buNone/>
            </a:pPr>
            <a:r>
              <a:rPr lang="en-US" sz="2800" dirty="0" smtClean="0"/>
              <a:t>That’s </a:t>
            </a:r>
            <a:r>
              <a:rPr lang="en-US" sz="2800" dirty="0"/>
              <a:t>exactly what this place provides, an experience that leaves me </a:t>
            </a:r>
            <a:r>
              <a:rPr lang="en-US" sz="2800" dirty="0" smtClean="0"/>
              <a:t>feeling refreshed </a:t>
            </a:r>
            <a:r>
              <a:rPr lang="en-US" sz="2800" dirty="0"/>
              <a:t>and refueled all day. </a:t>
            </a:r>
            <a:endParaRPr lang="en-US" sz="2800" dirty="0" smtClean="0"/>
          </a:p>
          <a:p>
            <a:pPr marL="0" indent="0">
              <a:buNone/>
            </a:pPr>
            <a:endParaRPr lang="en-US" sz="1900" dirty="0" smtClean="0"/>
          </a:p>
          <a:p>
            <a:pPr marL="0" indent="0">
              <a:buNone/>
            </a:pPr>
            <a:r>
              <a:rPr lang="en-US" sz="2800" dirty="0" smtClean="0"/>
              <a:t>Can’t </a:t>
            </a:r>
            <a:r>
              <a:rPr lang="en-US" sz="2800" dirty="0"/>
              <a:t>seem to remember that special </a:t>
            </a:r>
            <a:r>
              <a:rPr lang="en-US" sz="2800" dirty="0" smtClean="0"/>
              <a:t>concoction that </a:t>
            </a:r>
            <a:r>
              <a:rPr lang="en-US" sz="2800" dirty="0"/>
              <a:t>the Barista whipped up for you the following week? </a:t>
            </a:r>
            <a:r>
              <a:rPr lang="en-US" sz="2800" dirty="0" smtClean="0"/>
              <a:t>              No </a:t>
            </a:r>
            <a:r>
              <a:rPr lang="en-US" sz="2800" dirty="0"/>
              <a:t>Problem— </a:t>
            </a:r>
            <a:r>
              <a:rPr lang="en-US" sz="2800" dirty="0" smtClean="0"/>
              <a:t>these professionals </a:t>
            </a:r>
            <a:r>
              <a:rPr lang="en-US" sz="2800" dirty="0"/>
              <a:t>got it covered, remembering every detail, down to Soy Milk </a:t>
            </a:r>
            <a:r>
              <a:rPr lang="en-US" sz="2800" dirty="0" smtClean="0"/>
              <a:t>                  or</a:t>
            </a:r>
            <a:r>
              <a:rPr lang="en-US" sz="2800" dirty="0"/>
              <a:t> </a:t>
            </a:r>
            <a:r>
              <a:rPr lang="en-US" sz="2800" dirty="0" smtClean="0"/>
              <a:t>Non-Fat</a:t>
            </a:r>
            <a:r>
              <a:rPr lang="en-US" sz="2800" dirty="0"/>
              <a:t>.  </a:t>
            </a:r>
            <a:endParaRPr lang="en-US" sz="2800" dirty="0" smtClean="0"/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2800" dirty="0" smtClean="0"/>
              <a:t>I am happy to use that service </a:t>
            </a:r>
            <a:r>
              <a:rPr lang="en-US" sz="2800" dirty="0"/>
              <a:t>anytime.</a:t>
            </a:r>
            <a:endParaRPr lang="en-GB" altLang="en-US" sz="2800" dirty="0"/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89523-C911-480D-A175-CCF85667FBF2}" type="slidenum">
              <a:rPr lang="en-GB" altLang="en-US"/>
              <a:pPr/>
              <a:t>12</a:t>
            </a:fld>
            <a:endParaRPr lang="en-GB" altLang="en-US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106427"/>
            <a:ext cx="1029891" cy="380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4327" y="4809092"/>
            <a:ext cx="1428219" cy="1428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7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27062" y="487363"/>
            <a:ext cx="7772400" cy="1190625"/>
          </a:xfrm>
          <a:noFill/>
          <a:ln/>
        </p:spPr>
        <p:txBody>
          <a:bodyPr>
            <a:normAutofit/>
          </a:bodyPr>
          <a:lstStyle/>
          <a:p>
            <a:r>
              <a:rPr lang="en-GB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Customer Satisfaction and Customer Loyalty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899592" y="1916832"/>
            <a:ext cx="7499870" cy="4572000"/>
          </a:xfrm>
          <a:noFill/>
          <a:ln/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altLang="en-US" sz="2800" dirty="0"/>
              <a:t>The goal is really customer loyalty/retention </a:t>
            </a:r>
            <a:r>
              <a:rPr lang="en-GB" altLang="en-US" sz="2800" dirty="0" smtClean="0"/>
              <a:t>because</a:t>
            </a:r>
            <a:r>
              <a:rPr lang="en-GB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marL="0" indent="0">
              <a:lnSpc>
                <a:spcPct val="90000"/>
              </a:lnSpc>
              <a:buNone/>
            </a:pPr>
            <a:endParaRPr lang="en-GB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0">
              <a:lnSpc>
                <a:spcPct val="90000"/>
              </a:lnSpc>
              <a:buNone/>
            </a:pPr>
            <a:r>
              <a:rPr lang="en-GB" altLang="en-US" dirty="0"/>
              <a:t>retention enhances profitability </a:t>
            </a:r>
            <a:r>
              <a:rPr lang="en-GB" altLang="en-US" dirty="0" smtClean="0"/>
              <a:t>dramatically</a:t>
            </a:r>
          </a:p>
          <a:p>
            <a:pPr marL="457200" lvl="1" indent="0">
              <a:lnSpc>
                <a:spcPct val="90000"/>
              </a:lnSpc>
              <a:buNone/>
            </a:pPr>
            <a:endParaRPr lang="en-GB" altLang="en-US" sz="800" dirty="0"/>
          </a:p>
          <a:p>
            <a:pPr marL="457200" lvl="1" indent="0">
              <a:lnSpc>
                <a:spcPct val="90000"/>
              </a:lnSpc>
              <a:buNone/>
            </a:pPr>
            <a:r>
              <a:rPr lang="en-GB" altLang="en-US" dirty="0"/>
              <a:t>costs of acquiring new customers are higher than costs of retaining old </a:t>
            </a:r>
            <a:r>
              <a:rPr lang="en-GB" altLang="en-US" dirty="0" smtClean="0"/>
              <a:t>customers</a:t>
            </a:r>
          </a:p>
          <a:p>
            <a:pPr marL="457200" lvl="1" indent="0">
              <a:lnSpc>
                <a:spcPct val="90000"/>
              </a:lnSpc>
              <a:buNone/>
            </a:pPr>
            <a:endParaRPr lang="en-GB" altLang="en-US" sz="800" dirty="0"/>
          </a:p>
          <a:p>
            <a:pPr marL="457200" lvl="1" indent="0">
              <a:lnSpc>
                <a:spcPct val="90000"/>
              </a:lnSpc>
              <a:buNone/>
            </a:pPr>
            <a:r>
              <a:rPr lang="en-GB" altLang="en-US" dirty="0"/>
              <a:t>it maximizes customer lifetime </a:t>
            </a:r>
            <a:r>
              <a:rPr lang="en-GB" altLang="en-US" dirty="0" smtClean="0"/>
              <a:t>value</a:t>
            </a:r>
          </a:p>
          <a:p>
            <a:pPr marL="457200" lvl="1" indent="0">
              <a:lnSpc>
                <a:spcPct val="90000"/>
              </a:lnSpc>
              <a:buNone/>
            </a:pPr>
            <a:endParaRPr lang="en-GB" altLang="en-US" sz="800" dirty="0"/>
          </a:p>
          <a:p>
            <a:pPr marL="457200" lvl="1" indent="0">
              <a:lnSpc>
                <a:spcPct val="90000"/>
              </a:lnSpc>
              <a:buNone/>
            </a:pPr>
            <a:r>
              <a:rPr lang="en-GB" altLang="en-US" dirty="0"/>
              <a:t>the causes of customer defection are often directly actionable</a:t>
            </a:r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81D08-0940-4DFA-B7E6-28BCA86FDBEB}" type="slidenum">
              <a:rPr lang="en-GB" altLang="en-US"/>
              <a:pPr/>
              <a:t>13</a:t>
            </a:fld>
            <a:endParaRPr lang="en-GB" altLang="en-US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106427"/>
            <a:ext cx="1029891" cy="380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bg/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uiExpand="1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27062" y="487363"/>
            <a:ext cx="7772400" cy="1190625"/>
          </a:xfrm>
          <a:noFill/>
          <a:ln/>
        </p:spPr>
        <p:txBody>
          <a:bodyPr>
            <a:normAutofit/>
          </a:bodyPr>
          <a:lstStyle/>
          <a:p>
            <a:r>
              <a:rPr lang="en-GB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Customer Satisfaction and Customer Loyalty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683568" y="1916832"/>
            <a:ext cx="8013576" cy="4525963"/>
          </a:xfrm>
          <a:noFill/>
          <a:ln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altLang="en-US" sz="2800" dirty="0"/>
              <a:t>The result has been massive growth in customer loyalty </a:t>
            </a:r>
            <a:r>
              <a:rPr lang="en-GB" altLang="en-US" sz="2800" dirty="0" smtClean="0"/>
              <a:t>programmes- such as</a:t>
            </a:r>
            <a:r>
              <a:rPr lang="en-GB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marL="0" indent="0">
              <a:buNone/>
            </a:pPr>
            <a:endParaRPr lang="en-GB" altLang="en-US" sz="1200" dirty="0"/>
          </a:p>
          <a:p>
            <a:pPr marL="0" indent="0">
              <a:lnSpc>
                <a:spcPct val="90000"/>
              </a:lnSpc>
              <a:buNone/>
            </a:pPr>
            <a:r>
              <a:rPr lang="en-GB" altLang="en-US" sz="2800" dirty="0"/>
              <a:t>There are two problems with </a:t>
            </a:r>
            <a:r>
              <a:rPr lang="en-GB" altLang="en-US" sz="2800" dirty="0" smtClean="0"/>
              <a:t>this</a:t>
            </a:r>
            <a:r>
              <a:rPr lang="en-GB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marL="0" indent="0">
              <a:lnSpc>
                <a:spcPct val="90000"/>
              </a:lnSpc>
              <a:buNone/>
            </a:pPr>
            <a:endParaRPr lang="en-GB" altLang="en-US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0">
              <a:buNone/>
            </a:pPr>
            <a:r>
              <a:rPr lang="en-GB" altLang="en-US" dirty="0" smtClean="0"/>
              <a:t>customer </a:t>
            </a:r>
            <a:r>
              <a:rPr lang="en-GB" altLang="en-US" dirty="0"/>
              <a:t>satisfaction and customer loyalty are not the same </a:t>
            </a:r>
            <a:r>
              <a:rPr lang="en-GB" altLang="en-US" dirty="0" smtClean="0"/>
              <a:t>thing</a:t>
            </a:r>
            <a:r>
              <a:rPr lang="en-GB" altLang="en-US" b="1" dirty="0" smtClean="0"/>
              <a:t>?</a:t>
            </a:r>
            <a:endParaRPr lang="en-GB" altLang="en-US" dirty="0" smtClean="0"/>
          </a:p>
          <a:p>
            <a:pPr marL="457200" lvl="1" indent="0">
              <a:buNone/>
            </a:pPr>
            <a:endParaRPr lang="en-GB" altLang="en-US" sz="800" dirty="0"/>
          </a:p>
          <a:p>
            <a:pPr marL="457200" lvl="1" indent="0">
              <a:buNone/>
            </a:pPr>
            <a:r>
              <a:rPr lang="en-GB" altLang="en-US" dirty="0"/>
              <a:t>you cannot buy real loyalty that </a:t>
            </a:r>
            <a:r>
              <a:rPr lang="en-GB" altLang="en-US" dirty="0" smtClean="0"/>
              <a:t>easily</a:t>
            </a:r>
            <a:r>
              <a:rPr lang="en-GB" altLang="en-US" b="1" dirty="0" smtClean="0"/>
              <a:t>?</a:t>
            </a:r>
            <a:endParaRPr lang="en-GB" altLang="en-US" dirty="0"/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4373D-C7AA-40B5-B517-4E62F1416390}" type="slidenum">
              <a:rPr lang="en-GB" altLang="en-US"/>
              <a:pPr/>
              <a:t>14</a:t>
            </a:fld>
            <a:endParaRPr lang="en-GB" altLang="en-US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106427"/>
            <a:ext cx="1029891" cy="380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404664"/>
            <a:ext cx="7772400" cy="1190625"/>
          </a:xfrm>
          <a:noFill/>
          <a:ln/>
        </p:spPr>
        <p:txBody>
          <a:bodyPr>
            <a:normAutofit/>
          </a:bodyPr>
          <a:lstStyle/>
          <a:p>
            <a:r>
              <a:rPr lang="en-GB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Big Fat Lie About </a:t>
            </a:r>
            <a:r>
              <a:rPr lang="en-GB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Satisfaction </a:t>
            </a:r>
            <a:r>
              <a:rPr lang="en-GB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Loyalty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850900" y="1988840"/>
            <a:ext cx="7846244" cy="4525963"/>
          </a:xfrm>
          <a:noFill/>
          <a:ln/>
        </p:spPr>
        <p:txBody>
          <a:bodyPr/>
          <a:lstStyle/>
          <a:p>
            <a:pPr marL="0" indent="0">
              <a:buNone/>
            </a:pPr>
            <a:r>
              <a:rPr lang="en-GB" altLang="en-US" dirty="0"/>
              <a:t>The big fat lie was that satisfied customers will be loyal </a:t>
            </a:r>
            <a:r>
              <a:rPr lang="en-GB" altLang="en-US" dirty="0" smtClean="0"/>
              <a:t>customers</a:t>
            </a:r>
          </a:p>
          <a:p>
            <a:pPr marL="0" indent="0">
              <a:buNone/>
            </a:pPr>
            <a:endParaRPr lang="en-GB" altLang="en-US" sz="1400" dirty="0"/>
          </a:p>
          <a:p>
            <a:pPr marL="0" indent="0">
              <a:buNone/>
            </a:pPr>
            <a:r>
              <a:rPr lang="en-GB" altLang="en-US" dirty="0"/>
              <a:t>In most markets, customer satisfaction drives loyalty only for some customers, not </a:t>
            </a:r>
            <a:r>
              <a:rPr lang="en-GB" altLang="en-US" dirty="0" smtClean="0"/>
              <a:t>all.</a:t>
            </a:r>
          </a:p>
          <a:p>
            <a:pPr marL="0" indent="0">
              <a:buNone/>
            </a:pPr>
            <a:endParaRPr lang="en-GB" altLang="en-US" sz="1400" dirty="0"/>
          </a:p>
          <a:p>
            <a:pPr marL="0" indent="0">
              <a:buNone/>
            </a:pPr>
            <a:r>
              <a:rPr lang="en-GB" altLang="en-US" dirty="0" smtClean="0"/>
              <a:t>Give examples</a:t>
            </a:r>
            <a:r>
              <a:rPr lang="en-GB" altLang="en-US" b="1" dirty="0" smtClean="0"/>
              <a:t>?</a:t>
            </a:r>
            <a:endParaRPr lang="en-GB" altLang="en-US" dirty="0"/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7DF9D-E2C6-4FCF-8D06-23F75ADE9283}" type="slidenum">
              <a:rPr lang="en-GB" altLang="en-US"/>
              <a:pPr/>
              <a:t>15</a:t>
            </a:fld>
            <a:endParaRPr lang="en-GB" altLang="en-US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106427"/>
            <a:ext cx="1029891" cy="380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627062" y="487363"/>
            <a:ext cx="7772400" cy="1190625"/>
          </a:xfrm>
          <a:noFill/>
          <a:ln/>
        </p:spPr>
        <p:txBody>
          <a:bodyPr>
            <a:normAutofit/>
          </a:bodyPr>
          <a:lstStyle/>
          <a:p>
            <a:r>
              <a:rPr lang="en-GB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Big Fat Lie About </a:t>
            </a:r>
            <a:r>
              <a:rPr lang="en-GB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Satisfaction </a:t>
            </a:r>
            <a:r>
              <a:rPr lang="en-GB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Loyalty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827584" y="2132856"/>
            <a:ext cx="7797552" cy="4525963"/>
          </a:xfrm>
          <a:noFill/>
          <a:ln/>
        </p:spPr>
        <p:txBody>
          <a:bodyPr/>
          <a:lstStyle/>
          <a:p>
            <a:pPr marL="0" indent="0">
              <a:buNone/>
            </a:pPr>
            <a:r>
              <a:rPr lang="en-GB" altLang="en-US" dirty="0"/>
              <a:t>Customer </a:t>
            </a:r>
            <a:r>
              <a:rPr lang="en-GB" altLang="en-US" dirty="0" smtClean="0"/>
              <a:t>loyalty</a:t>
            </a:r>
            <a:r>
              <a:rPr lang="en-GB" altLang="en-US" b="1" dirty="0" smtClean="0"/>
              <a:t>?</a:t>
            </a:r>
          </a:p>
          <a:p>
            <a:pPr marL="0" indent="0">
              <a:buNone/>
            </a:pPr>
            <a:r>
              <a:rPr lang="en-GB" altLang="en-US" dirty="0" smtClean="0"/>
              <a:t>is </a:t>
            </a:r>
            <a:r>
              <a:rPr lang="en-GB" altLang="en-US" dirty="0"/>
              <a:t>about how long we keep a customer (or the share we take of their business</a:t>
            </a:r>
            <a:r>
              <a:rPr lang="en-GB" altLang="en-US" dirty="0" smtClean="0"/>
              <a:t>)</a:t>
            </a:r>
          </a:p>
          <a:p>
            <a:pPr marL="0" indent="0">
              <a:buNone/>
            </a:pPr>
            <a:endParaRPr lang="en-GB" altLang="en-US" sz="2400" dirty="0"/>
          </a:p>
          <a:p>
            <a:pPr marL="0" indent="0">
              <a:buNone/>
            </a:pPr>
            <a:r>
              <a:rPr lang="en-GB" altLang="en-US" dirty="0"/>
              <a:t>Customer </a:t>
            </a:r>
            <a:r>
              <a:rPr lang="en-GB" altLang="en-US" dirty="0" smtClean="0"/>
              <a:t>satisfaction</a:t>
            </a:r>
            <a:r>
              <a:rPr lang="en-GB" altLang="en-US" b="1" dirty="0" smtClean="0"/>
              <a:t>?</a:t>
            </a:r>
          </a:p>
          <a:p>
            <a:pPr marL="0" indent="0">
              <a:buNone/>
            </a:pPr>
            <a:r>
              <a:rPr lang="en-GB" altLang="en-US" dirty="0" smtClean="0"/>
              <a:t>is </a:t>
            </a:r>
            <a:r>
              <a:rPr lang="en-GB" altLang="en-US" dirty="0"/>
              <a:t>what people think/feel about </a:t>
            </a:r>
            <a:r>
              <a:rPr lang="en-GB" altLang="en-US" dirty="0" smtClean="0"/>
              <a:t>us.</a:t>
            </a:r>
            <a:endParaRPr lang="en-GB" altLang="en-US" dirty="0"/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4BE0D-0F17-4AAC-A96B-1ABB7B8BECFC}" type="slidenum">
              <a:rPr lang="en-GB" altLang="en-US"/>
              <a:pPr/>
              <a:t>16</a:t>
            </a:fld>
            <a:endParaRPr lang="en-GB" altLang="en-US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106427"/>
            <a:ext cx="1029891" cy="380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627062" y="487363"/>
            <a:ext cx="7772400" cy="1190625"/>
          </a:xfrm>
          <a:noFill/>
          <a:ln/>
        </p:spPr>
        <p:txBody>
          <a:bodyPr>
            <a:normAutofit/>
          </a:bodyPr>
          <a:lstStyle/>
          <a:p>
            <a:r>
              <a:rPr lang="en-GB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Big Fat Lie About </a:t>
            </a:r>
            <a:r>
              <a:rPr lang="en-GB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Satisfaction </a:t>
            </a:r>
            <a:r>
              <a:rPr lang="en-GB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Loyalty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827584" y="1844824"/>
            <a:ext cx="7859216" cy="4525963"/>
          </a:xfrm>
          <a:noFill/>
          <a:ln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altLang="en-US" dirty="0"/>
              <a:t>Combining the behaviour (</a:t>
            </a:r>
            <a:r>
              <a:rPr lang="en-GB" altLang="en-US" b="1" dirty="0"/>
              <a:t>customer</a:t>
            </a:r>
            <a:r>
              <a:rPr lang="en-GB" altLang="en-US" dirty="0"/>
              <a:t> </a:t>
            </a:r>
            <a:r>
              <a:rPr lang="en-GB" altLang="en-US" b="1" dirty="0"/>
              <a:t>loyalty</a:t>
            </a:r>
            <a:r>
              <a:rPr lang="en-GB" altLang="en-US" dirty="0"/>
              <a:t>) with the attitude (</a:t>
            </a:r>
            <a:r>
              <a:rPr lang="en-GB" altLang="en-US" b="1" dirty="0"/>
              <a:t>customer</a:t>
            </a:r>
            <a:r>
              <a:rPr lang="en-GB" altLang="en-US" dirty="0"/>
              <a:t> </a:t>
            </a:r>
            <a:r>
              <a:rPr lang="en-GB" altLang="en-US" b="1" dirty="0"/>
              <a:t>satisfaction</a:t>
            </a:r>
            <a:r>
              <a:rPr lang="en-GB" altLang="en-US" dirty="0"/>
              <a:t>) identifies</a:t>
            </a:r>
            <a:r>
              <a:rPr lang="en-GB" altLang="en-US" dirty="0" smtClean="0"/>
              <a:t>:</a:t>
            </a:r>
          </a:p>
          <a:p>
            <a:pPr marL="0" indent="0">
              <a:buNone/>
            </a:pPr>
            <a:endParaRPr lang="en-GB" altLang="en-US" sz="1200" dirty="0"/>
          </a:p>
          <a:p>
            <a:pPr marL="457200" lvl="1" indent="0">
              <a:buNone/>
            </a:pPr>
            <a:r>
              <a:rPr lang="en-GB" altLang="en-US" dirty="0"/>
              <a:t>Satisfied </a:t>
            </a:r>
            <a:r>
              <a:rPr lang="en-GB" altLang="en-US" dirty="0" smtClean="0"/>
              <a:t>stayers</a:t>
            </a:r>
          </a:p>
          <a:p>
            <a:pPr marL="457200" lvl="1" indent="0">
              <a:buNone/>
            </a:pPr>
            <a:endParaRPr lang="en-GB" altLang="en-US" sz="800" dirty="0"/>
          </a:p>
          <a:p>
            <a:pPr marL="457200" lvl="1" indent="0">
              <a:buNone/>
            </a:pPr>
            <a:r>
              <a:rPr lang="en-GB" altLang="en-US" dirty="0"/>
              <a:t>Happy </a:t>
            </a:r>
            <a:r>
              <a:rPr lang="en-GB" altLang="en-US" dirty="0" smtClean="0"/>
              <a:t>wanderers</a:t>
            </a:r>
          </a:p>
          <a:p>
            <a:pPr marL="457200" lvl="1" indent="0">
              <a:buNone/>
            </a:pPr>
            <a:endParaRPr lang="en-GB" altLang="en-US" sz="800" dirty="0"/>
          </a:p>
          <a:p>
            <a:pPr marL="457200" lvl="1" indent="0">
              <a:buNone/>
            </a:pPr>
            <a:r>
              <a:rPr lang="en-GB" altLang="en-US" dirty="0" smtClean="0"/>
              <a:t>Hostages</a:t>
            </a:r>
          </a:p>
          <a:p>
            <a:pPr marL="457200" lvl="1" indent="0">
              <a:buNone/>
            </a:pPr>
            <a:endParaRPr lang="en-GB" altLang="en-US" sz="800" dirty="0"/>
          </a:p>
          <a:p>
            <a:pPr marL="457200" lvl="1" indent="0">
              <a:buNone/>
            </a:pPr>
            <a:r>
              <a:rPr lang="en-GB" altLang="en-US" dirty="0"/>
              <a:t>Dealers</a:t>
            </a:r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72E92-858B-4582-A579-877CFFEA5E6F}" type="slidenum">
              <a:rPr lang="en-GB" altLang="en-US"/>
              <a:pPr/>
              <a:t>17</a:t>
            </a:fld>
            <a:endParaRPr lang="en-GB" altLang="en-US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106427"/>
            <a:ext cx="1029891" cy="380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411">
                                            <p:bg/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uiExpand="1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6F5FE6-EE3B-4D69-8645-73D7CC3F6E75}" type="slidenum">
              <a:rPr lang="en-GB" altLang="en-US"/>
              <a:pPr/>
              <a:t>18</a:t>
            </a:fld>
            <a:endParaRPr lang="en-GB" altLang="en-US"/>
          </a:p>
        </p:txBody>
      </p:sp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670719" y="505420"/>
            <a:ext cx="77724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11430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3429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4572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9144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1371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22860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GB" altLang="en-US" sz="3600" b="1" u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Customer Satisfaction Versus Customer Loyalty</a:t>
            </a:r>
          </a:p>
        </p:txBody>
      </p:sp>
      <p:grpSp>
        <p:nvGrpSpPr>
          <p:cNvPr id="19474" name="Group 18"/>
          <p:cNvGrpSpPr>
            <a:grpSpLocks/>
          </p:cNvGrpSpPr>
          <p:nvPr/>
        </p:nvGrpSpPr>
        <p:grpSpPr bwMode="auto">
          <a:xfrm>
            <a:off x="467544" y="1696045"/>
            <a:ext cx="8136904" cy="4733925"/>
            <a:chOff x="757" y="902"/>
            <a:chExt cx="4279" cy="2982"/>
          </a:xfrm>
        </p:grpSpPr>
        <p:grpSp>
          <p:nvGrpSpPr>
            <p:cNvPr id="19463" name="Group 7"/>
            <p:cNvGrpSpPr>
              <a:grpSpLocks/>
            </p:cNvGrpSpPr>
            <p:nvPr/>
          </p:nvGrpSpPr>
          <p:grpSpPr bwMode="auto">
            <a:xfrm>
              <a:off x="2356" y="1588"/>
              <a:ext cx="2680" cy="2296"/>
              <a:chOff x="2356" y="1588"/>
              <a:chExt cx="2680" cy="2296"/>
            </a:xfrm>
          </p:grpSpPr>
          <p:sp>
            <p:nvSpPr>
              <p:cNvPr id="19459" name="Rectangle 3"/>
              <p:cNvSpPr>
                <a:spLocks noChangeArrowheads="1"/>
              </p:cNvSpPr>
              <p:nvPr/>
            </p:nvSpPr>
            <p:spPr bwMode="auto">
              <a:xfrm>
                <a:off x="2356" y="1588"/>
                <a:ext cx="1336" cy="1144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9460" name="Rectangle 4"/>
              <p:cNvSpPr>
                <a:spLocks noChangeArrowheads="1"/>
              </p:cNvSpPr>
              <p:nvPr/>
            </p:nvSpPr>
            <p:spPr bwMode="auto">
              <a:xfrm>
                <a:off x="3700" y="1588"/>
                <a:ext cx="1336" cy="1144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9461" name="Rectangle 5"/>
              <p:cNvSpPr>
                <a:spLocks noChangeArrowheads="1"/>
              </p:cNvSpPr>
              <p:nvPr/>
            </p:nvSpPr>
            <p:spPr bwMode="auto">
              <a:xfrm>
                <a:off x="3700" y="2740"/>
                <a:ext cx="1336" cy="1144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9462" name="Rectangle 6"/>
              <p:cNvSpPr>
                <a:spLocks noChangeArrowheads="1"/>
              </p:cNvSpPr>
              <p:nvPr/>
            </p:nvSpPr>
            <p:spPr bwMode="auto">
              <a:xfrm>
                <a:off x="2356" y="2740"/>
                <a:ext cx="1336" cy="1144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19464" name="Rectangle 8"/>
            <p:cNvSpPr>
              <a:spLocks noChangeArrowheads="1"/>
            </p:cNvSpPr>
            <p:nvPr/>
          </p:nvSpPr>
          <p:spPr bwMode="auto">
            <a:xfrm>
              <a:off x="2887" y="902"/>
              <a:ext cx="1465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GB" altLang="en-US" sz="2400" b="1" i="1" u="none" dirty="0"/>
                <a:t>Customer Loyalty</a:t>
              </a:r>
            </a:p>
          </p:txBody>
        </p:sp>
        <p:sp>
          <p:nvSpPr>
            <p:cNvPr id="19465" name="Rectangle 9"/>
            <p:cNvSpPr>
              <a:spLocks noChangeArrowheads="1"/>
            </p:cNvSpPr>
            <p:nvPr/>
          </p:nvSpPr>
          <p:spPr bwMode="auto">
            <a:xfrm>
              <a:off x="757" y="2491"/>
              <a:ext cx="1015" cy="5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GB" altLang="en-US" sz="2400" b="1" i="1" u="none" dirty="0"/>
                <a:t>Customer</a:t>
              </a:r>
            </a:p>
            <a:p>
              <a:pPr eaLnBrk="0" hangingPunct="0"/>
              <a:r>
                <a:rPr lang="en-GB" altLang="en-US" sz="2400" b="1" i="1" u="none" dirty="0"/>
                <a:t>Satisfaction</a:t>
              </a:r>
            </a:p>
          </p:txBody>
        </p:sp>
        <p:sp>
          <p:nvSpPr>
            <p:cNvPr id="19466" name="Rectangle 10"/>
            <p:cNvSpPr>
              <a:spLocks noChangeArrowheads="1"/>
            </p:cNvSpPr>
            <p:nvPr/>
          </p:nvSpPr>
          <p:spPr bwMode="auto">
            <a:xfrm>
              <a:off x="2785" y="1238"/>
              <a:ext cx="487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GB" altLang="en-US" sz="2800" u="none" dirty="0"/>
                <a:t>High</a:t>
              </a:r>
            </a:p>
          </p:txBody>
        </p:sp>
        <p:sp>
          <p:nvSpPr>
            <p:cNvPr id="19467" name="Rectangle 11"/>
            <p:cNvSpPr>
              <a:spLocks noChangeArrowheads="1"/>
            </p:cNvSpPr>
            <p:nvPr/>
          </p:nvSpPr>
          <p:spPr bwMode="auto">
            <a:xfrm>
              <a:off x="4235" y="1238"/>
              <a:ext cx="445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GB" altLang="en-US" sz="2800" u="none" dirty="0"/>
                <a:t>Low</a:t>
              </a:r>
            </a:p>
          </p:txBody>
        </p:sp>
        <p:sp>
          <p:nvSpPr>
            <p:cNvPr id="19468" name="Rectangle 12"/>
            <p:cNvSpPr>
              <a:spLocks noChangeArrowheads="1"/>
            </p:cNvSpPr>
            <p:nvPr/>
          </p:nvSpPr>
          <p:spPr bwMode="auto">
            <a:xfrm>
              <a:off x="1765" y="1973"/>
              <a:ext cx="487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GB" altLang="en-US" sz="2800" u="none" dirty="0"/>
                <a:t>High</a:t>
              </a:r>
            </a:p>
          </p:txBody>
        </p:sp>
        <p:sp>
          <p:nvSpPr>
            <p:cNvPr id="19469" name="Rectangle 13"/>
            <p:cNvSpPr>
              <a:spLocks noChangeArrowheads="1"/>
            </p:cNvSpPr>
            <p:nvPr/>
          </p:nvSpPr>
          <p:spPr bwMode="auto">
            <a:xfrm>
              <a:off x="1797" y="3106"/>
              <a:ext cx="445" cy="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GB" altLang="en-US" sz="2800" u="none" dirty="0"/>
                <a:t>Low</a:t>
              </a:r>
            </a:p>
          </p:txBody>
        </p:sp>
      </p:grpSp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106427"/>
            <a:ext cx="1029891" cy="380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Rectangle 14"/>
          <p:cNvSpPr>
            <a:spLocks noChangeArrowheads="1"/>
          </p:cNvSpPr>
          <p:nvPr/>
        </p:nvSpPr>
        <p:spPr bwMode="auto">
          <a:xfrm>
            <a:off x="3934143" y="3258145"/>
            <a:ext cx="1565009" cy="95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algn="ctr" eaLnBrk="0" hangingPunct="0"/>
            <a:r>
              <a:rPr lang="en-GB" altLang="en-US" sz="2800" i="1" u="none" dirty="0"/>
              <a:t>Satisfied</a:t>
            </a:r>
          </a:p>
          <a:p>
            <a:pPr algn="ctr" eaLnBrk="0" hangingPunct="0"/>
            <a:r>
              <a:rPr lang="en-GB" altLang="en-US" sz="2800" i="1" u="none" dirty="0"/>
              <a:t>Stayers</a:t>
            </a: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6472766" y="3258145"/>
            <a:ext cx="1939622" cy="95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algn="ctr" eaLnBrk="0" hangingPunct="0"/>
            <a:r>
              <a:rPr lang="en-GB" altLang="en-US" sz="2800" i="1" u="none" dirty="0"/>
              <a:t>Happy</a:t>
            </a:r>
          </a:p>
          <a:p>
            <a:pPr algn="ctr" eaLnBrk="0" hangingPunct="0"/>
            <a:r>
              <a:rPr lang="en-GB" altLang="en-US" sz="2800" i="1" u="none" dirty="0"/>
              <a:t>Wanderers</a:t>
            </a:r>
          </a:p>
        </p:txBody>
      </p:sp>
      <p:sp>
        <p:nvSpPr>
          <p:cNvPr id="24" name="Rectangle 16"/>
          <p:cNvSpPr>
            <a:spLocks noChangeArrowheads="1"/>
          </p:cNvSpPr>
          <p:nvPr/>
        </p:nvSpPr>
        <p:spPr bwMode="auto">
          <a:xfrm>
            <a:off x="3865685" y="5194895"/>
            <a:ext cx="1705726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algn="ctr" eaLnBrk="0" hangingPunct="0"/>
            <a:r>
              <a:rPr lang="en-GB" altLang="en-US" sz="2800" i="1" u="none" dirty="0"/>
              <a:t>Hostages</a:t>
            </a:r>
          </a:p>
        </p:txBody>
      </p:sp>
      <p:sp>
        <p:nvSpPr>
          <p:cNvPr id="25" name="Rectangle 17"/>
          <p:cNvSpPr>
            <a:spLocks noChangeArrowheads="1"/>
          </p:cNvSpPr>
          <p:nvPr/>
        </p:nvSpPr>
        <p:spPr bwMode="auto">
          <a:xfrm>
            <a:off x="6727579" y="5194895"/>
            <a:ext cx="1426193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>
            <a:spAutoFit/>
          </a:bodyPr>
          <a:lstStyle/>
          <a:p>
            <a:pPr algn="ctr" eaLnBrk="0" hangingPunct="0"/>
            <a:r>
              <a:rPr lang="en-GB" altLang="en-US" sz="2800" i="1" u="none" dirty="0"/>
              <a:t>Dealers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627062" y="487363"/>
            <a:ext cx="7772400" cy="1190625"/>
          </a:xfrm>
          <a:noFill/>
          <a:ln/>
        </p:spPr>
        <p:txBody>
          <a:bodyPr>
            <a:normAutofit/>
          </a:bodyPr>
          <a:lstStyle/>
          <a:p>
            <a:r>
              <a:rPr lang="en-GB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Customer Satisfaction Versus Customer </a:t>
            </a:r>
            <a:r>
              <a:rPr lang="en-GB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Loyalty</a:t>
            </a:r>
            <a:r>
              <a:rPr lang="en-GB" alt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en-GB" alt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 &amp; your shop</a:t>
            </a:r>
            <a:endParaRPr lang="en-GB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827584" y="1844824"/>
            <a:ext cx="7859216" cy="4608512"/>
          </a:xfrm>
          <a:noFill/>
          <a:ln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altLang="en-US" dirty="0" smtClean="0"/>
              <a:t>Think of one of your favourite shops</a:t>
            </a:r>
          </a:p>
          <a:p>
            <a:pPr marL="0" indent="0">
              <a:buNone/>
            </a:pPr>
            <a:endParaRPr lang="en-GB" altLang="en-US" sz="1200" dirty="0" smtClean="0"/>
          </a:p>
          <a:p>
            <a:pPr marL="0" indent="0">
              <a:buNone/>
            </a:pPr>
            <a:r>
              <a:rPr lang="en-GB" altLang="en-US" dirty="0" smtClean="0"/>
              <a:t>Where is it / where do you live</a:t>
            </a:r>
            <a:r>
              <a:rPr lang="en-GB" altLang="en-US" b="1" dirty="0" smtClean="0"/>
              <a:t>?</a:t>
            </a:r>
            <a:endParaRPr lang="en-GB" altLang="en-US" dirty="0" smtClean="0"/>
          </a:p>
          <a:p>
            <a:pPr marL="0" indent="0">
              <a:buNone/>
            </a:pPr>
            <a:r>
              <a:rPr lang="en-GB" altLang="en-US" dirty="0" smtClean="0"/>
              <a:t>What makes you go back there</a:t>
            </a:r>
            <a:r>
              <a:rPr lang="en-GB" altLang="en-US" b="1" dirty="0" smtClean="0"/>
              <a:t>?</a:t>
            </a:r>
            <a:endParaRPr lang="en-GB" altLang="en-US" dirty="0" smtClean="0"/>
          </a:p>
          <a:p>
            <a:pPr marL="0" indent="0">
              <a:buNone/>
            </a:pPr>
            <a:endParaRPr lang="en-GB" altLang="en-US" dirty="0"/>
          </a:p>
          <a:p>
            <a:pPr marL="0" indent="0">
              <a:buNone/>
            </a:pPr>
            <a:r>
              <a:rPr lang="en-GB" altLang="en-US" dirty="0"/>
              <a:t>Think of one of your </a:t>
            </a:r>
            <a:r>
              <a:rPr lang="en-GB" altLang="en-US" dirty="0" smtClean="0"/>
              <a:t>worst shops</a:t>
            </a:r>
          </a:p>
          <a:p>
            <a:pPr marL="0" indent="0">
              <a:buNone/>
            </a:pPr>
            <a:endParaRPr lang="en-GB" altLang="en-US" sz="1200" dirty="0"/>
          </a:p>
          <a:p>
            <a:pPr marL="0" indent="0">
              <a:buNone/>
            </a:pPr>
            <a:r>
              <a:rPr lang="en-GB" altLang="en-US" dirty="0"/>
              <a:t>Where is it / where do you </a:t>
            </a:r>
            <a:r>
              <a:rPr lang="en-GB" altLang="en-US" dirty="0" smtClean="0"/>
              <a:t>live</a:t>
            </a:r>
            <a:r>
              <a:rPr lang="en-GB" altLang="en-US" b="1" dirty="0" smtClean="0"/>
              <a:t>?</a:t>
            </a:r>
            <a:endParaRPr lang="en-GB" altLang="en-US" dirty="0"/>
          </a:p>
          <a:p>
            <a:pPr marL="0" indent="0">
              <a:buNone/>
            </a:pPr>
            <a:r>
              <a:rPr lang="en-GB" altLang="en-US" dirty="0"/>
              <a:t>What makes you go </a:t>
            </a:r>
            <a:r>
              <a:rPr lang="en-GB" altLang="en-US" dirty="0" smtClean="0"/>
              <a:t>there</a:t>
            </a:r>
            <a:r>
              <a:rPr lang="en-GB" altLang="en-US" b="1" dirty="0" smtClean="0"/>
              <a:t>?</a:t>
            </a:r>
            <a:endParaRPr lang="en-GB" altLang="en-US" dirty="0"/>
          </a:p>
          <a:p>
            <a:pPr marL="0" indent="0">
              <a:buNone/>
            </a:pPr>
            <a:endParaRPr lang="en-GB" altLang="en-US" dirty="0"/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72E92-858B-4582-A579-877CFFEA5E6F}" type="slidenum">
              <a:rPr lang="en-GB" altLang="en-US"/>
              <a:pPr/>
              <a:t>19</a:t>
            </a:fld>
            <a:endParaRPr lang="en-GB" altLang="en-US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106427"/>
            <a:ext cx="1029891" cy="380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1063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4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750217" y="296895"/>
            <a:ext cx="7772400" cy="1190625"/>
          </a:xfrm>
          <a:noFill/>
          <a:ln/>
        </p:spPr>
        <p:txBody>
          <a:bodyPr>
            <a:normAutofit/>
          </a:bodyPr>
          <a:lstStyle/>
          <a:p>
            <a:r>
              <a:rPr lang="en-GB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Reality of Customer Satisfaction and Loyalty?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827584" y="1844824"/>
            <a:ext cx="7899400" cy="4525963"/>
          </a:xfrm>
          <a:noFill/>
          <a:ln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altLang="en-US" sz="2800" dirty="0"/>
              <a:t>Investments in customer satisfaction produce loyalty only for a sub-set of </a:t>
            </a:r>
            <a:r>
              <a:rPr lang="en-GB" altLang="en-US" sz="2800" dirty="0" smtClean="0"/>
              <a:t>customers</a:t>
            </a:r>
            <a:r>
              <a:rPr lang="en-GB" altLang="en-US" sz="2800" b="1" dirty="0" smtClean="0"/>
              <a:t>?</a:t>
            </a:r>
            <a:endParaRPr lang="en-GB" altLang="en-US" sz="2800" dirty="0" smtClean="0"/>
          </a:p>
          <a:p>
            <a:pPr marL="0" indent="0">
              <a:buNone/>
            </a:pPr>
            <a:endParaRPr lang="en-GB" altLang="en-US" sz="1600" dirty="0"/>
          </a:p>
          <a:p>
            <a:pPr marL="0" indent="0">
              <a:buNone/>
            </a:pPr>
            <a:r>
              <a:rPr lang="en-GB" altLang="en-US" sz="2800" dirty="0"/>
              <a:t>But customer dissatisfaction is a good predictor of customer </a:t>
            </a:r>
            <a:r>
              <a:rPr lang="en-GB" altLang="en-US" sz="2800" dirty="0" smtClean="0"/>
              <a:t>defection</a:t>
            </a:r>
            <a:r>
              <a:rPr lang="en-GB" altLang="en-US" sz="2800" b="1" dirty="0" smtClean="0"/>
              <a:t>?</a:t>
            </a:r>
            <a:endParaRPr lang="en-GB" altLang="en-US" sz="2800" dirty="0" smtClean="0"/>
          </a:p>
          <a:p>
            <a:pPr marL="0" indent="0">
              <a:buNone/>
            </a:pPr>
            <a:endParaRPr lang="en-GB" altLang="en-US" sz="1600" dirty="0"/>
          </a:p>
          <a:p>
            <a:pPr marL="0" indent="0">
              <a:buNone/>
            </a:pPr>
            <a:r>
              <a:rPr lang="en-GB" altLang="en-US" sz="2800" dirty="0"/>
              <a:t>Satisfaction and dissatisfaction are different things (not either end of the same scale)</a:t>
            </a:r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86A38-D5D2-47BD-9790-7583966B28C4}" type="slidenum">
              <a:rPr lang="en-GB" altLang="en-US"/>
              <a:pPr/>
              <a:t>20</a:t>
            </a:fld>
            <a:endParaRPr lang="en-GB" altLang="en-US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106427"/>
            <a:ext cx="1029891" cy="380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80988"/>
            <a:ext cx="7772400" cy="1190625"/>
          </a:xfrm>
          <a:noFill/>
          <a:ln/>
        </p:spPr>
        <p:txBody>
          <a:bodyPr>
            <a:normAutofit/>
          </a:bodyPr>
          <a:lstStyle/>
          <a:p>
            <a:r>
              <a:rPr lang="en-GB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Reality of Customer Satisfaction and Loyalty?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827584" y="1844824"/>
            <a:ext cx="7879109" cy="4525963"/>
          </a:xfrm>
          <a:noFill/>
          <a:ln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altLang="en-US" sz="2800" dirty="0"/>
              <a:t>We need to understand better why some customers leave and others </a:t>
            </a:r>
            <a:r>
              <a:rPr lang="en-GB" altLang="en-US" sz="2800" dirty="0" smtClean="0"/>
              <a:t>stay</a:t>
            </a:r>
            <a:r>
              <a:rPr lang="en-GB" altLang="en-US" sz="2800" b="1" dirty="0" smtClean="0"/>
              <a:t>?</a:t>
            </a:r>
            <a:endParaRPr lang="en-GB" altLang="en-US" sz="2800" dirty="0" smtClean="0"/>
          </a:p>
          <a:p>
            <a:pPr marL="0" indent="0">
              <a:buNone/>
            </a:pPr>
            <a:endParaRPr lang="en-GB" altLang="en-US" sz="1000" dirty="0"/>
          </a:p>
          <a:p>
            <a:pPr marL="0" indent="0">
              <a:buNone/>
            </a:pPr>
            <a:r>
              <a:rPr lang="en-GB" altLang="en-US" sz="2800" dirty="0"/>
              <a:t>Avoid simplistic assumptions about customer satisfaction and </a:t>
            </a:r>
            <a:r>
              <a:rPr lang="en-GB" altLang="en-US" sz="2800" dirty="0" smtClean="0"/>
              <a:t>loyalty</a:t>
            </a:r>
          </a:p>
          <a:p>
            <a:pPr marL="0" indent="0">
              <a:buNone/>
            </a:pPr>
            <a:endParaRPr lang="en-GB" altLang="en-US" sz="1000" dirty="0"/>
          </a:p>
          <a:p>
            <a:pPr marL="0" indent="0">
              <a:buNone/>
            </a:pPr>
            <a:r>
              <a:rPr lang="en-GB" altLang="en-US" sz="2800" dirty="0"/>
              <a:t>This is the basis for making effective investments in customer satisfaction, relationship marketing and loyalty programmes</a:t>
            </a:r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50473-9FB1-4A3A-8809-0CD2F8B361B1}" type="slidenum">
              <a:rPr lang="en-GB" altLang="en-US"/>
              <a:pPr/>
              <a:t>21</a:t>
            </a:fld>
            <a:endParaRPr lang="en-GB" altLang="en-US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106427"/>
            <a:ext cx="1029891" cy="380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Number Placeholder 5"/>
          <p:cNvSpPr txBox="1">
            <a:spLocks noGrp="1"/>
          </p:cNvSpPr>
          <p:nvPr/>
        </p:nvSpPr>
        <p:spPr bwMode="auto">
          <a:xfrm>
            <a:off x="4314825" y="6462713"/>
            <a:ext cx="493713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fld id="{397E3530-4B15-4C58-9B0B-4018F83B9E0A}" type="slidenum">
              <a:rPr lang="en-GB" altLang="en-US" sz="1400" b="1">
                <a:solidFill>
                  <a:schemeClr val="bg1"/>
                </a:solidFill>
              </a:rPr>
              <a:pPr algn="ctr" eaLnBrk="1" hangingPunct="1"/>
              <a:t>22</a:t>
            </a:fld>
            <a:endParaRPr lang="en-GB" altLang="en-US" sz="1400" b="1">
              <a:solidFill>
                <a:schemeClr val="bg1"/>
              </a:solidFill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title"/>
          </p:nvPr>
        </p:nvSpPr>
        <p:spPr>
          <a:xfrm>
            <a:off x="0" y="188640"/>
            <a:ext cx="7669212" cy="10795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3600" b="1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Any Questions</a:t>
            </a:r>
          </a:p>
        </p:txBody>
      </p:sp>
      <p:pic>
        <p:nvPicPr>
          <p:cNvPr id="62468" name="Picture 2" descr="http://www.rightfit.ie/wp-content/uploads/2012/03/killing_question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628775"/>
            <a:ext cx="4762500" cy="476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9" name="Picture 4" descr="http://sd.keepcalm-o-matic.co.uk/i/thank-you-for-your-attention-any-questions-1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4659313"/>
            <a:ext cx="1908175" cy="2224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0" y="476250"/>
            <a:ext cx="1547813" cy="11525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0325"/>
            <a:ext cx="1408113" cy="52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EA6BA6-A53F-4E90-B1FA-0FC7F4298048}" type="slidenum">
              <a:rPr lang="en-GB" smtClean="0"/>
              <a:pPr>
                <a:defRPr/>
              </a:pPr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164063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>
          <a:xfrm>
            <a:off x="827088" y="250825"/>
            <a:ext cx="7870825" cy="1143000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GB" altLang="en-U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  <a:cs typeface="Arial" panose="020B0604020202020204" pitchFamily="34" charset="0"/>
              </a:rPr>
              <a:t>By Next Session</a:t>
            </a:r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755651" y="1844675"/>
            <a:ext cx="7663656" cy="4176713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en-GB" altLang="en-US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r>
              <a:rPr lang="en-GB" altLang="en-US" sz="2800" dirty="0" smtClean="0">
                <a:latin typeface="Arial" charset="0"/>
                <a:cs typeface="Arial" charset="0"/>
              </a:rPr>
              <a:t>Watch P&amp;O Get hot on service for              discussion at the next session, looking at the what, where, why, who, etc.  Discuss thoughts.</a:t>
            </a:r>
          </a:p>
          <a:p>
            <a:pPr marL="0" indent="0">
              <a:buFont typeface="Arial" charset="0"/>
              <a:buNone/>
            </a:pPr>
            <a:endParaRPr lang="en-GB" altLang="en-US" sz="1200" dirty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r>
              <a:rPr lang="en-GB" altLang="en-US" sz="2800" dirty="0" smtClean="0">
                <a:latin typeface="Arial" charset="0"/>
                <a:cs typeface="Arial" charset="0"/>
              </a:rPr>
              <a:t>Discuss your </a:t>
            </a:r>
            <a:r>
              <a:rPr lang="en-GB" altLang="en-US" sz="2800" i="1" dirty="0" smtClean="0">
                <a:latin typeface="Arial" charset="0"/>
                <a:cs typeface="Arial" charset="0"/>
              </a:rPr>
              <a:t>“feelings” </a:t>
            </a:r>
            <a:r>
              <a:rPr lang="en-GB" altLang="en-US" sz="2800" dirty="0" smtClean="0">
                <a:latin typeface="Arial" charset="0"/>
                <a:cs typeface="Arial" charset="0"/>
              </a:rPr>
              <a:t>about the customer service of your organisation.</a:t>
            </a:r>
          </a:p>
          <a:p>
            <a:pPr marL="0" indent="0">
              <a:buFont typeface="Arial" charset="0"/>
              <a:buNone/>
            </a:pPr>
            <a:endParaRPr lang="en-GB" altLang="en-US" sz="2800" dirty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en-GB" altLang="en-US" sz="28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en-GB" altLang="en-US" sz="1200" dirty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en-GB" altLang="en-US" sz="4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en-GB" altLang="en-US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en-GB" altLang="en-US" sz="28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en-GB" altLang="en-US" sz="28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en-GB" altLang="en-US" sz="1200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en-GB" altLang="en-US" dirty="0" smtClean="0">
              <a:latin typeface="Arial" charset="0"/>
              <a:cs typeface="Arial" charset="0"/>
            </a:endParaRPr>
          </a:p>
          <a:p>
            <a:pPr marL="0" indent="0">
              <a:buFont typeface="Arial" charset="0"/>
              <a:buNone/>
            </a:pPr>
            <a:endParaRPr lang="en-GB" altLang="en-US" dirty="0" smtClean="0">
              <a:latin typeface="Arial" charset="0"/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D4AF9B-5463-47AB-B079-B2BB8910434E}" type="slidenum">
              <a:rPr lang="en-GB" smtClean="0"/>
              <a:pPr>
                <a:defRPr/>
              </a:pPr>
              <a:t>23</a:t>
            </a:fld>
            <a:endParaRPr lang="en-GB" dirty="0"/>
          </a:p>
        </p:txBody>
      </p:sp>
      <p:pic>
        <p:nvPicPr>
          <p:cNvPr id="3277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875" y="111125"/>
            <a:ext cx="131286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4" name="Picture 2" descr="http://www.disneycoloringsheets.com/wp-content/uploads/2011/10/Scooby-Doo-and-Shaggy-Scared-Coloring-Pages-452x5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4263" y="600075"/>
            <a:ext cx="1720850" cy="190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5" name="TextBox 1"/>
          <p:cNvSpPr txBox="1">
            <a:spLocks noChangeArrowheads="1"/>
          </p:cNvSpPr>
          <p:nvPr/>
        </p:nvSpPr>
        <p:spPr bwMode="auto">
          <a:xfrm>
            <a:off x="4505325" y="5949950"/>
            <a:ext cx="4643438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Arial" charset="0"/>
              <a:buNone/>
            </a:pPr>
            <a:r>
              <a:rPr lang="en-GB" altLang="en-US" sz="2000" i="1">
                <a:latin typeface="Arial" charset="0"/>
              </a:rPr>
              <a:t>Remember that if you do what you do,                          you’ll get what you always got </a:t>
            </a:r>
          </a:p>
        </p:txBody>
      </p:sp>
    </p:spTree>
    <p:extLst>
      <p:ext uri="{BB962C8B-B14F-4D97-AF65-F5344CB8AC3E}">
        <p14:creationId xmlns:p14="http://schemas.microsoft.com/office/powerpoint/2010/main" val="1828878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DE49762874EB345BB028C312F3B91B7" ma:contentTypeVersion="3" ma:contentTypeDescription="Create a new document." ma:contentTypeScope="" ma:versionID="33441d06a6f9df53d985d95dc10cd9a2">
  <xsd:schema xmlns:xsd="http://www.w3.org/2001/XMLSchema" xmlns:xs="http://www.w3.org/2001/XMLSchema" xmlns:p="http://schemas.microsoft.com/office/2006/metadata/properties" xmlns:ns2="f66716c4-314f-46c1-b01e-5a44c61897d8" targetNamespace="http://schemas.microsoft.com/office/2006/metadata/properties" ma:root="true" ma:fieldsID="9227e18c10602fc443209884f399eda9" ns2:_="">
    <xsd:import namespace="f66716c4-314f-46c1-b01e-5a44c61897d8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6716c4-314f-46c1-b01e-5a44c61897d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BE6A966-3709-4FC6-849C-36E0E72A4E6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66716c4-314f-46c1-b01e-5a44c61897d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9BD7891-10FC-40BE-9E21-0DD842A8FBB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803654B-9645-4D8F-891C-E512D651BA1F}">
  <ds:schemaRefs>
    <ds:schemaRef ds:uri="http://schemas.microsoft.com/office/infopath/2007/PartnerControls"/>
    <ds:schemaRef ds:uri="http://purl.org/dc/elements/1.1/"/>
    <ds:schemaRef ds:uri="http://purl.org/dc/dcmitype/"/>
    <ds:schemaRef ds:uri="f66716c4-314f-46c1-b01e-5a44c61897d8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3808</TotalTime>
  <Words>872</Words>
  <Application>Microsoft Office PowerPoint</Application>
  <PresentationFormat>On-screen Show (4:3)</PresentationFormat>
  <Paragraphs>199</Paragraphs>
  <Slides>23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Chiller</vt:lpstr>
      <vt:lpstr>Tahoma</vt:lpstr>
      <vt:lpstr>Times New Roman</vt:lpstr>
      <vt:lpstr>Office Theme</vt:lpstr>
      <vt:lpstr>  BA Management Skills for the Workplace  EMPL5003   Understanding &amp; Engaging in the Customer Experience  Session 1 </vt:lpstr>
      <vt:lpstr>THE CUSTOMER CONUNDRUM Service, servility, satisfaction, and then what?</vt:lpstr>
      <vt:lpstr>EMPL5003</vt:lpstr>
      <vt:lpstr>EMPL5003</vt:lpstr>
      <vt:lpstr>EMPL5003</vt:lpstr>
      <vt:lpstr>EMPL5003</vt:lpstr>
      <vt:lpstr>EMPL5003</vt:lpstr>
      <vt:lpstr>EMPL5003</vt:lpstr>
      <vt:lpstr>EMPL5003</vt:lpstr>
      <vt:lpstr>EMPL5003</vt:lpstr>
      <vt:lpstr>The Customer Is Always Right-Handed – The Comments</vt:lpstr>
      <vt:lpstr>The Customer Is Always Right-Handed – Service Encounter Diary</vt:lpstr>
      <vt:lpstr>Customer Satisfaction and Customer Loyalty</vt:lpstr>
      <vt:lpstr>Customer Satisfaction and Customer Loyalty</vt:lpstr>
      <vt:lpstr>The Big Fat Lie About   Satisfaction and Loyalty</vt:lpstr>
      <vt:lpstr>The Big Fat Lie About             Satisfaction and Loyalty</vt:lpstr>
      <vt:lpstr>The Big Fat Lie About   Satisfaction and Loyalty</vt:lpstr>
      <vt:lpstr>PowerPoint Presentation</vt:lpstr>
      <vt:lpstr>Customer Satisfaction Versus Customer Loyalty – You &amp; your shop</vt:lpstr>
      <vt:lpstr>The Reality of Customer Satisfaction and Loyalty?</vt:lpstr>
      <vt:lpstr>The Reality of Customer Satisfaction and Loyalty?</vt:lpstr>
      <vt:lpstr>Any Questions</vt:lpstr>
      <vt:lpstr>By Next Session</vt:lpstr>
    </vt:vector>
  </TitlesOfParts>
  <Company>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John S. Kiff.</dc:creator>
  <cp:lastModifiedBy>Julia Ault</cp:lastModifiedBy>
  <cp:revision>110</cp:revision>
  <cp:lastPrinted>2016-05-23T18:54:11Z</cp:lastPrinted>
  <dcterms:created xsi:type="dcterms:W3CDTF">2001-09-25T11:33:28Z</dcterms:created>
  <dcterms:modified xsi:type="dcterms:W3CDTF">2016-06-01T14:29:57Z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0x010100ADE49762874EB345BB028C312F3B91B7</vt:lpwstr>
  </property>
</Properties>
</file>