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68" r:id="rId3"/>
    <p:sldId id="257" r:id="rId4"/>
    <p:sldId id="259" r:id="rId5"/>
    <p:sldId id="260" r:id="rId6"/>
    <p:sldId id="261" r:id="rId7"/>
    <p:sldId id="262" r:id="rId8"/>
    <p:sldId id="263" r:id="rId9"/>
    <p:sldId id="264" r:id="rId10"/>
    <p:sldId id="265" r:id="rId11"/>
    <p:sldId id="266" r:id="rId12"/>
    <p:sldId id="267" r:id="rId13"/>
    <p:sldId id="269" r:id="rId14"/>
    <p:sldId id="25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7" d="100"/>
          <a:sy n="47" d="100"/>
        </p:scale>
        <p:origin x="1027"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5A6E9A3-E6C2-E35F-496F-BA39C46D6056}"/>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2DC0917B-74F3-1722-9ED7-A04D5AEB97B4}"/>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D6921316-6F4E-40C9-94EA-FAC912AE61BF}" type="datetime1">
              <a:rPr lang="en-GB"/>
              <a:pPr lvl="0"/>
              <a:t>12/11/2023</a:t>
            </a:fld>
            <a:endParaRPr lang="en-GB"/>
          </a:p>
        </p:txBody>
      </p:sp>
      <p:sp>
        <p:nvSpPr>
          <p:cNvPr id="4" name="Slide Image Placeholder 3">
            <a:extLst>
              <a:ext uri="{FF2B5EF4-FFF2-40B4-BE49-F238E27FC236}">
                <a16:creationId xmlns:a16="http://schemas.microsoft.com/office/drawing/2014/main" id="{6E75F431-4DFC-5635-653D-40775F7452F6}"/>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1E42DD6D-619E-2954-B3FE-0B2DE0126AC4}"/>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AE1DFB0D-AB33-3EF2-42A0-DEC4B269E700}"/>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9EB14B99-B00F-6F74-A4DE-A4850E4820FB}"/>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370B6F45-6448-4F6C-968F-D934E3E8A233}" type="slidenum">
              <a:t>‹#›</a:t>
            </a:fld>
            <a:endParaRPr lang="en-GB"/>
          </a:p>
        </p:txBody>
      </p:sp>
    </p:spTree>
    <p:extLst>
      <p:ext uri="{BB962C8B-B14F-4D97-AF65-F5344CB8AC3E}">
        <p14:creationId xmlns:p14="http://schemas.microsoft.com/office/powerpoint/2010/main" val="2594615565"/>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B12CB0-B3F2-5D04-A2D8-C7B8DE79E2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AA9C7E-792D-D273-B83D-745EFC19647B}"/>
              </a:ext>
            </a:extLst>
          </p:cNvPr>
          <p:cNvSpPr txBox="1">
            <a:spLocks noGrp="1"/>
          </p:cNvSpPr>
          <p:nvPr>
            <p:ph type="body" sz="quarter" idx="1"/>
          </p:nvPr>
        </p:nvSpPr>
        <p:spPr/>
        <p:txBody>
          <a:bodyPr/>
          <a:lstStyle/>
          <a:p>
            <a:pPr lvl="0"/>
            <a:r>
              <a:rPr lang="en-GB"/>
              <a:t>High street stores have struggled in the ever-changing British retail market (Brown, 2021). The report examines the elements that help these firms survive or fail, focusing on Wilko, a popular high-street shop for homewares and household items. Also, the report aims to determine why high street retailers succeed or fail, especially considering contemporary economic challenges and customer trends. Information to create a present report was sourced from academic journals, industry reports, and real-time market data. Challenges included accessing up-to-date financial data due to private ownership and the dynamic retail market. Freedom of Information requests and triangulation methods validated the information. Practical learning outcomes provided insights for retail consultancy or strategic business development.</a:t>
            </a:r>
          </a:p>
          <a:p>
            <a:pPr lvl="0"/>
            <a:endParaRPr lang="en-GB"/>
          </a:p>
        </p:txBody>
      </p:sp>
      <p:sp>
        <p:nvSpPr>
          <p:cNvPr id="4" name="Slide Number Placeholder 3">
            <a:extLst>
              <a:ext uri="{FF2B5EF4-FFF2-40B4-BE49-F238E27FC236}">
                <a16:creationId xmlns:a16="http://schemas.microsoft.com/office/drawing/2014/main" id="{90675962-BCCC-851C-21D6-6C0F2CBFFD4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8DA64D8-AD5C-44D7-97FD-C11940E5C886}"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267461-98C1-8AC2-ECF5-203B503F66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F7899E-C034-82B7-CE4F-C8B5A3449D13}"/>
              </a:ext>
            </a:extLst>
          </p:cNvPr>
          <p:cNvSpPr txBox="1">
            <a:spLocks noGrp="1"/>
          </p:cNvSpPr>
          <p:nvPr>
            <p:ph type="body" sz="quarter" idx="1"/>
          </p:nvPr>
        </p:nvSpPr>
        <p:spPr/>
        <p:txBody>
          <a:bodyPr/>
          <a:lstStyle/>
          <a:p>
            <a:pPr lvl="0"/>
            <a:r>
              <a:rPr lang="en-GB"/>
              <a:t>Wilko's distinctive journey in the high street retail sector underscores its remarkable endurance and strategic adaptability. A family-owned business with a legacy of over 90 years, it has grown from a solitary shop into a national chain of 400 stores, illustrating a responsive growth strategy. The seamless integration of e-commerce into its traditional high street presence exemplifies a successful omni-channel approach (Murphy,2022). Despite market fluctuations, Wilko has maintained customer loyalty and managed a versatile supply chain, adapting its product offerings to consumer demands. Consequently, Wilko's narrative provides invaluable insights and potential strategies for the broader retail landscape. </a:t>
            </a:r>
          </a:p>
          <a:p>
            <a:pPr lvl="0"/>
            <a:r>
              <a:rPr lang="en-GB"/>
              <a:t>Resilience to Market Changes: The company has weathered economic downturns and shifts in consumer behaviour.</a:t>
            </a:r>
          </a:p>
          <a:p>
            <a:pPr lvl="0"/>
            <a:r>
              <a:rPr lang="en-GB"/>
              <a:t>Familiarity-Owned Legacy: With over 90 years of history, it showcases a significant track record of resilience (Taylor and  Smith, 2022).</a:t>
            </a:r>
          </a:p>
          <a:p>
            <a:pPr lvl="0"/>
            <a:endParaRPr lang="en-GB"/>
          </a:p>
        </p:txBody>
      </p:sp>
      <p:sp>
        <p:nvSpPr>
          <p:cNvPr id="4" name="Slide Number Placeholder 3">
            <a:extLst>
              <a:ext uri="{FF2B5EF4-FFF2-40B4-BE49-F238E27FC236}">
                <a16:creationId xmlns:a16="http://schemas.microsoft.com/office/drawing/2014/main" id="{FF04CEC9-5080-AD72-331C-4AB5278820E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0C331D0-94DD-4096-8C73-DA091ECBBA9D}"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731399-A910-B9D9-C4ED-63282338A0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590717-0417-B56F-0717-7C045E2D20DF}"/>
              </a:ext>
            </a:extLst>
          </p:cNvPr>
          <p:cNvSpPr txBox="1">
            <a:spLocks noGrp="1"/>
          </p:cNvSpPr>
          <p:nvPr>
            <p:ph type="body" sz="quarter" idx="1"/>
          </p:nvPr>
        </p:nvSpPr>
        <p:spPr/>
        <p:txBody>
          <a:bodyPr/>
          <a:lstStyle/>
          <a:p>
            <a:pPr lvl="0"/>
            <a:r>
              <a:rPr lang="en-GB"/>
              <a:t>In undertaking this assignment, a structured approach was exactly followed, commencing with the delineation of research objectives and the formulation of a research question focused on the sustainability of high street retailers in the digital age. A multi-faceted research strategy was employed, which encompassed a comprehensive review of academic literature to establish a theoretical framework, encompassing studies on consumer behavior, retail marketing strategies, and business resilience. This was complemented by field research, including observational visits to Wilko stores and interviews with key personnel to gain practical insights. Case studies of high street retailers who have both succeeded and failed provided a comparative backdrop, enriching the context and applicability of the findings. The synthesis of these varied research methodologies facilitated a robust analysis of the factors contributing to Wilko's endurance and adaptability in the evolving retail landscape.</a:t>
            </a:r>
          </a:p>
          <a:p>
            <a:pPr lvl="0"/>
            <a:endParaRPr lang="en-GB"/>
          </a:p>
        </p:txBody>
      </p:sp>
      <p:sp>
        <p:nvSpPr>
          <p:cNvPr id="4" name="Slide Number Placeholder 3">
            <a:extLst>
              <a:ext uri="{FF2B5EF4-FFF2-40B4-BE49-F238E27FC236}">
                <a16:creationId xmlns:a16="http://schemas.microsoft.com/office/drawing/2014/main" id="{528665D9-CEE5-AE72-99C7-C964B6FFF1E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84C1946-0DA8-4F8E-A4CE-C52231E435E4}" type="slidenum">
              <a:t>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028936-58C3-70AE-4A2A-97871E0E3B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59C837-4BFC-3AD8-AEEB-B3880164A36D}"/>
              </a:ext>
            </a:extLst>
          </p:cNvPr>
          <p:cNvSpPr txBox="1">
            <a:spLocks noGrp="1"/>
          </p:cNvSpPr>
          <p:nvPr>
            <p:ph type="body" sz="quarter" idx="1"/>
          </p:nvPr>
        </p:nvSpPr>
        <p:spPr/>
        <p:txBody>
          <a:bodyPr/>
          <a:lstStyle/>
          <a:p>
            <a:pPr lvl="0"/>
            <a:r>
              <a:rPr lang="en-GB"/>
              <a:t>The search for pertinent information commenced with a comprehensive database and library trawl, utilizing academic journals, business reports, and industry publications. Keywords such as "retail sustainability," "high street commerce," and "omni-channel retailing" directed the search, refining the focus on current and historical trends affecting stores like Wilko. This was supplemented with class notes on market analysis and consumer behavior theories, which were instrumental in framing the research within an academic context. Additionally, the search strategy included the use of Boolean operators to filter and prioritize sources that directly addressed the challenges and strategies unique to brick-and-mortar stores in the digital era. The information was then meticulously categorized into themes corresponding to the core aspects of the research objectives, ensuring a well-organized and methodical approach to the subsequent analysis.</a:t>
            </a:r>
          </a:p>
        </p:txBody>
      </p:sp>
      <p:sp>
        <p:nvSpPr>
          <p:cNvPr id="4" name="Slide Number Placeholder 3">
            <a:extLst>
              <a:ext uri="{FF2B5EF4-FFF2-40B4-BE49-F238E27FC236}">
                <a16:creationId xmlns:a16="http://schemas.microsoft.com/office/drawing/2014/main" id="{85276A64-4F5A-D69A-6EB8-ECC6A265630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4A64C6F-13F8-4F61-9AD2-86FB9AA3102E}" type="slidenum">
              <a:t>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2CC47B-7C67-1605-B57D-28BEAF8E7E0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3AAC1EE-DBE9-9A94-69C4-9DC605AC5C16}"/>
              </a:ext>
            </a:extLst>
          </p:cNvPr>
          <p:cNvSpPr txBox="1">
            <a:spLocks noGrp="1"/>
          </p:cNvSpPr>
          <p:nvPr>
            <p:ph type="body" sz="quarter" idx="1"/>
          </p:nvPr>
        </p:nvSpPr>
        <p:spPr/>
        <p:txBody>
          <a:bodyPr/>
          <a:lstStyle/>
          <a:p>
            <a:pPr lvl="0"/>
            <a:r>
              <a:rPr lang="en-GB"/>
              <a:t>External sources played a pivotal role in shaping the analysis and findings of the report. Among the most valuable were market analysis reports from Mintel and Euromonitor, which provided current industry trends and consumer data specific to high street retail sectors. These reports offered a macro-level understanding of the market dynamics Wilko operates within. Additionally, articles from Harvard Business Review offered insights into strategic management practices applicable to retail businesses facing digital transformation. Furthermore, case studies featured in the Journal of Retailing served as comparative analyses, highlighting both successful and cautionary tales of retail adaptability. These sources collectively informed the strategic recommendations made in the report, ensuring they were grounded in both empirical data and established retail theory.</a:t>
            </a:r>
          </a:p>
        </p:txBody>
      </p:sp>
      <p:sp>
        <p:nvSpPr>
          <p:cNvPr id="4" name="Slide Number Placeholder 3">
            <a:extLst>
              <a:ext uri="{FF2B5EF4-FFF2-40B4-BE49-F238E27FC236}">
                <a16:creationId xmlns:a16="http://schemas.microsoft.com/office/drawing/2014/main" id="{F1054646-2CE6-A741-7236-90435315BF7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F285316-FCB4-4E67-8341-4762DF1B72A3}" type="slidenum">
              <a:t>7</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1398EF-4AAB-1311-FAF5-905EACD3B9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AB8952-55DF-DCB2-C2FE-32AD747E6D57}"/>
              </a:ext>
            </a:extLst>
          </p:cNvPr>
          <p:cNvSpPr txBox="1">
            <a:spLocks noGrp="1"/>
          </p:cNvSpPr>
          <p:nvPr>
            <p:ph type="body" sz="quarter" idx="1"/>
          </p:nvPr>
        </p:nvSpPr>
        <p:spPr/>
        <p:txBody>
          <a:bodyPr/>
          <a:lstStyle/>
          <a:p>
            <a:pPr lvl="0"/>
            <a:r>
              <a:rPr lang="en-GB"/>
              <a:t>During the assignment, several challenges arose, particularly in sourcing current data on high street retail trends amid a rapidly changing economic climate. The complexity of differentiating between short-lived retail trends and sustainable business practices also posed difficulties. To navigate these issues, I engaged in persistent monitoring of market reports and news outlets, ensuring access to the most recent data. I employed critical analysis to discern substantial trends from transient ones. Additionally, accessing diverse perspectives was challenging, but this was mitigated by reaching out to industry experts and conducting interviews, which enriched the research with practical, real-world insights. These strategies not only allowed me to overcome the hurdles but also to deepen the research's comprehensive nature and relevance.</a:t>
            </a:r>
          </a:p>
        </p:txBody>
      </p:sp>
      <p:sp>
        <p:nvSpPr>
          <p:cNvPr id="4" name="Slide Number Placeholder 3">
            <a:extLst>
              <a:ext uri="{FF2B5EF4-FFF2-40B4-BE49-F238E27FC236}">
                <a16:creationId xmlns:a16="http://schemas.microsoft.com/office/drawing/2014/main" id="{A835E165-F3A7-8A31-DD7F-A54516BC40A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088B601-7795-4BC7-9E4D-5BFA59D3B95C}" type="slidenum">
              <a:t>8</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50ECB3-422A-A547-0C16-A726AB6C00A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5DAE034-2C81-F5EB-63FD-146EB8393BE7}"/>
              </a:ext>
            </a:extLst>
          </p:cNvPr>
          <p:cNvSpPr txBox="1">
            <a:spLocks noGrp="1"/>
          </p:cNvSpPr>
          <p:nvPr>
            <p:ph type="body" sz="quarter" idx="1"/>
          </p:nvPr>
        </p:nvSpPr>
        <p:spPr/>
        <p:txBody>
          <a:bodyPr/>
          <a:lstStyle/>
          <a:p>
            <a:pPr lvl="0"/>
            <a:r>
              <a:rPr lang="en-GB"/>
              <a:t>The learning outcomes from this assignment are poised to offer significant future benefits, particularly in the context of a career in retail management or business consultancy. The skills developed in market analysis and customer engagement are in high demand, as companies seek to navigate the complexities of modern consumer behavior. Furthermore, an understanding of omni-channel retailing strategies and digital transformation can pave the way for leadership roles in the evolving retail landscape, where blending online and offline experiences is crucial. Additionally, these insights form a strong foundation for further research into sustainable business practices, potentially leading to opportunities in academic circles or specialist roles in business development that focus on innovation and adaptation to market trends.</a:t>
            </a:r>
          </a:p>
          <a:p>
            <a:pPr lvl="0"/>
            <a:endParaRPr lang="en-GB"/>
          </a:p>
          <a:p>
            <a:pPr lvl="0"/>
            <a:endParaRPr lang="en-GB"/>
          </a:p>
          <a:p>
            <a:pPr lvl="0"/>
            <a:endParaRPr lang="en-GB"/>
          </a:p>
          <a:p>
            <a:pPr lvl="0"/>
            <a:endParaRPr lang="en-GB"/>
          </a:p>
          <a:p>
            <a:pPr lvl="0"/>
            <a:endParaRPr lang="en-GB"/>
          </a:p>
          <a:p>
            <a:pPr lvl="0"/>
            <a:endParaRPr lang="en-GB"/>
          </a:p>
        </p:txBody>
      </p:sp>
      <p:sp>
        <p:nvSpPr>
          <p:cNvPr id="4" name="Slide Number Placeholder 3">
            <a:extLst>
              <a:ext uri="{FF2B5EF4-FFF2-40B4-BE49-F238E27FC236}">
                <a16:creationId xmlns:a16="http://schemas.microsoft.com/office/drawing/2014/main" id="{E87853F9-2F18-0F48-098C-5278132312E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8838CB1-A501-4A5D-B9B7-D280F13C0A0D}" type="slidenum">
              <a:t>10</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CF1F17-26BC-1C22-4F51-22D832C5BCB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9C3182-7426-D34D-EAB5-69DF26E48A12}"/>
              </a:ext>
            </a:extLst>
          </p:cNvPr>
          <p:cNvSpPr txBox="1">
            <a:spLocks noGrp="1"/>
          </p:cNvSpPr>
          <p:nvPr>
            <p:ph type="body" sz="quarter" idx="1"/>
          </p:nvPr>
        </p:nvSpPr>
        <p:spPr/>
        <p:txBody>
          <a:bodyPr/>
          <a:lstStyle/>
          <a:p>
            <a:pPr lvl="0"/>
            <a:r>
              <a:rPr lang="en-GB"/>
              <a:t>The high street retail sector is facing a significant challenge as an increasing number of shops succumb to the pressures of online competitors, changing consumer behaviors, and escalating overheads. This phenomenon has led to the closure of many longstanding stores, reshaping the traditional shopping experience. Within this context, Wilko's situation is particularly noteworthy. Despite the broader trend, Wilko has maintained a strong presence, suggesting a successful adaptation strategy that balances the convenience of online shopping with the appeal of in-store experiences. This juxtaposition presents a critical area of inquiry to understand the mitigating factors that can help high street stores remain viable.</a:t>
            </a:r>
          </a:p>
        </p:txBody>
      </p:sp>
      <p:sp>
        <p:nvSpPr>
          <p:cNvPr id="4" name="Slide Number Placeholder 3">
            <a:extLst>
              <a:ext uri="{FF2B5EF4-FFF2-40B4-BE49-F238E27FC236}">
                <a16:creationId xmlns:a16="http://schemas.microsoft.com/office/drawing/2014/main" id="{DF2692D2-1810-CC4F-81EA-89BFAB7B493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212F13F-73FE-411F-AF49-3476303EE65C}" type="slidenum">
              <a:t>11</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108BB02B-0175-D910-C7E4-1764BDC01CC6}"/>
              </a:ext>
            </a:extLst>
          </p:cNvPr>
          <p:cNvGrpSpPr/>
          <p:nvPr/>
        </p:nvGrpSpPr>
        <p:grpSpPr>
          <a:xfrm>
            <a:off x="-19" y="-8467"/>
            <a:ext cx="12192024" cy="6866467"/>
            <a:chOff x="-19" y="-8467"/>
            <a:chExt cx="12192024" cy="6866467"/>
          </a:xfrm>
        </p:grpSpPr>
        <p:cxnSp>
          <p:nvCxnSpPr>
            <p:cNvPr id="3" name="Straight Connector 31">
              <a:extLst>
                <a:ext uri="{FF2B5EF4-FFF2-40B4-BE49-F238E27FC236}">
                  <a16:creationId xmlns:a16="http://schemas.microsoft.com/office/drawing/2014/main" id="{CFE5C483-636B-484A-AD52-DA07EE38F036}"/>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9612859C-640A-7FC8-D7E5-9E143AFBDBB7}"/>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32FC5376-E46C-04BB-B036-B60878E95F71}"/>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Rectangle 25">
              <a:extLst>
                <a:ext uri="{FF2B5EF4-FFF2-40B4-BE49-F238E27FC236}">
                  <a16:creationId xmlns:a16="http://schemas.microsoft.com/office/drawing/2014/main" id="{6A931400-30A4-CCDA-A64E-C93715C0AB61}"/>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Isosceles Triangle 26">
              <a:extLst>
                <a:ext uri="{FF2B5EF4-FFF2-40B4-BE49-F238E27FC236}">
                  <a16:creationId xmlns:a16="http://schemas.microsoft.com/office/drawing/2014/main" id="{BFDF145D-CEBE-BC0D-1E17-DDCD6CA49FBD}"/>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Rectangle 27">
              <a:extLst>
                <a:ext uri="{FF2B5EF4-FFF2-40B4-BE49-F238E27FC236}">
                  <a16:creationId xmlns:a16="http://schemas.microsoft.com/office/drawing/2014/main" id="{A4C45F74-5FF2-0C16-74BB-D198B613458D}"/>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28">
              <a:extLst>
                <a:ext uri="{FF2B5EF4-FFF2-40B4-BE49-F238E27FC236}">
                  <a16:creationId xmlns:a16="http://schemas.microsoft.com/office/drawing/2014/main" id="{7A6CCD97-0709-272B-FAC5-A6E125920E7C}"/>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Rectangle 29">
              <a:extLst>
                <a:ext uri="{FF2B5EF4-FFF2-40B4-BE49-F238E27FC236}">
                  <a16:creationId xmlns:a16="http://schemas.microsoft.com/office/drawing/2014/main" id="{DBD4586B-EB47-4D12-3B94-63F9FED162EF}"/>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Isosceles Triangle 30">
              <a:extLst>
                <a:ext uri="{FF2B5EF4-FFF2-40B4-BE49-F238E27FC236}">
                  <a16:creationId xmlns:a16="http://schemas.microsoft.com/office/drawing/2014/main" id="{FC11C063-7E86-C91A-7F2F-1FA5024668FD}"/>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Isosceles Triangle 18">
              <a:extLst>
                <a:ext uri="{FF2B5EF4-FFF2-40B4-BE49-F238E27FC236}">
                  <a16:creationId xmlns:a16="http://schemas.microsoft.com/office/drawing/2014/main" id="{0681BA60-BA36-0AA3-BADE-0661F566AD7D}"/>
                </a:ext>
              </a:extLst>
            </p:cNvPr>
            <p:cNvSpPr/>
            <p:nvPr/>
          </p:nvSpPr>
          <p:spPr>
            <a:xfrm rot="10799991">
              <a:off x="-19" y="0"/>
              <a:ext cx="842592" cy="5666152"/>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Title 1">
            <a:extLst>
              <a:ext uri="{FF2B5EF4-FFF2-40B4-BE49-F238E27FC236}">
                <a16:creationId xmlns:a16="http://schemas.microsoft.com/office/drawing/2014/main" id="{3C074B0C-8D0E-71C8-EF05-E92C9FF763A1}"/>
              </a:ext>
            </a:extLst>
          </p:cNvPr>
          <p:cNvSpPr txBox="1">
            <a:spLocks noGrp="1"/>
          </p:cNvSpPr>
          <p:nvPr>
            <p:ph type="ctrTitle"/>
          </p:nvPr>
        </p:nvSpPr>
        <p:spPr>
          <a:xfrm>
            <a:off x="1507068" y="2404533"/>
            <a:ext cx="7766931" cy="1646304"/>
          </a:xfrm>
        </p:spPr>
        <p:txBody>
          <a:bodyPr anchor="b">
            <a:noAutofit/>
          </a:bodyPr>
          <a:lstStyle>
            <a:lvl1pPr algn="r">
              <a:defRPr sz="5400"/>
            </a:lvl1pPr>
          </a:lstStyle>
          <a:p>
            <a:pPr lvl="0"/>
            <a:r>
              <a:rPr lang="en-GB"/>
              <a:t>Click to edit Master title style</a:t>
            </a:r>
            <a:endParaRPr lang="en-US"/>
          </a:p>
        </p:txBody>
      </p:sp>
      <p:sp>
        <p:nvSpPr>
          <p:cNvPr id="14" name="Subtitle 2">
            <a:extLst>
              <a:ext uri="{FF2B5EF4-FFF2-40B4-BE49-F238E27FC236}">
                <a16:creationId xmlns:a16="http://schemas.microsoft.com/office/drawing/2014/main" id="{29471ADD-A111-E01A-B6D8-DE104CC7DC3D}"/>
              </a:ext>
            </a:extLst>
          </p:cNvPr>
          <p:cNvSpPr txBox="1">
            <a:spLocks noGrp="1"/>
          </p:cNvSpPr>
          <p:nvPr>
            <p:ph type="subTitle" idx="1"/>
          </p:nvPr>
        </p:nvSpPr>
        <p:spPr>
          <a:xfrm>
            <a:off x="1507068" y="4050828"/>
            <a:ext cx="7766931" cy="1096895"/>
          </a:xfrm>
        </p:spPr>
        <p:txBody>
          <a:bodyPr/>
          <a:lstStyle>
            <a:lvl1pPr marL="0" indent="0" algn="r">
              <a:buNone/>
              <a:defRPr>
                <a:solidFill>
                  <a:srgbClr val="7F7F7F"/>
                </a:solidFill>
              </a:defRPr>
            </a:lvl1pPr>
          </a:lstStyle>
          <a:p>
            <a:pPr lvl="0"/>
            <a:r>
              <a:rPr lang="en-GB"/>
              <a:t>Click to edit Master subtitle style</a:t>
            </a:r>
            <a:endParaRPr lang="en-US"/>
          </a:p>
        </p:txBody>
      </p:sp>
      <p:sp>
        <p:nvSpPr>
          <p:cNvPr id="15" name="Date Placeholder 3">
            <a:extLst>
              <a:ext uri="{FF2B5EF4-FFF2-40B4-BE49-F238E27FC236}">
                <a16:creationId xmlns:a16="http://schemas.microsoft.com/office/drawing/2014/main" id="{1353AF8C-D524-0AEE-A579-637EA543143C}"/>
              </a:ext>
            </a:extLst>
          </p:cNvPr>
          <p:cNvSpPr txBox="1">
            <a:spLocks noGrp="1"/>
          </p:cNvSpPr>
          <p:nvPr>
            <p:ph type="dt" sz="half" idx="7"/>
          </p:nvPr>
        </p:nvSpPr>
        <p:spPr/>
        <p:txBody>
          <a:bodyPr/>
          <a:lstStyle>
            <a:lvl1pPr>
              <a:defRPr/>
            </a:lvl1pPr>
          </a:lstStyle>
          <a:p>
            <a:pPr lvl="0"/>
            <a:fld id="{82EFB218-322C-4FA1-8E1A-AABF7445FE18}" type="datetime1">
              <a:rPr lang="en-GB"/>
              <a:pPr lvl="0"/>
              <a:t>12/11/2023</a:t>
            </a:fld>
            <a:endParaRPr lang="en-GB"/>
          </a:p>
        </p:txBody>
      </p:sp>
      <p:sp>
        <p:nvSpPr>
          <p:cNvPr id="16" name="Footer Placeholder 4">
            <a:extLst>
              <a:ext uri="{FF2B5EF4-FFF2-40B4-BE49-F238E27FC236}">
                <a16:creationId xmlns:a16="http://schemas.microsoft.com/office/drawing/2014/main" id="{BD101590-3709-7D8D-3739-DD08868DF127}"/>
              </a:ext>
            </a:extLst>
          </p:cNvPr>
          <p:cNvSpPr txBox="1">
            <a:spLocks noGrp="1"/>
          </p:cNvSpPr>
          <p:nvPr>
            <p:ph type="ftr" sz="quarter" idx="9"/>
          </p:nvPr>
        </p:nvSpPr>
        <p:spPr/>
        <p:txBody>
          <a:bodyPr/>
          <a:lstStyle>
            <a:lvl1pPr>
              <a:defRPr/>
            </a:lvl1pPr>
          </a:lstStyle>
          <a:p>
            <a:pPr lvl="0"/>
            <a:endParaRPr lang="en-GB"/>
          </a:p>
        </p:txBody>
      </p:sp>
      <p:sp>
        <p:nvSpPr>
          <p:cNvPr id="17" name="Slide Number Placeholder 5">
            <a:extLst>
              <a:ext uri="{FF2B5EF4-FFF2-40B4-BE49-F238E27FC236}">
                <a16:creationId xmlns:a16="http://schemas.microsoft.com/office/drawing/2014/main" id="{32B1E85D-1225-0CB3-09F3-8BC72683ADBA}"/>
              </a:ext>
            </a:extLst>
          </p:cNvPr>
          <p:cNvSpPr txBox="1">
            <a:spLocks noGrp="1"/>
          </p:cNvSpPr>
          <p:nvPr>
            <p:ph type="sldNum" sz="quarter" idx="8"/>
          </p:nvPr>
        </p:nvSpPr>
        <p:spPr/>
        <p:txBody>
          <a:bodyPr/>
          <a:lstStyle>
            <a:lvl1pPr>
              <a:defRPr/>
            </a:lvl1pPr>
          </a:lstStyle>
          <a:p>
            <a:pPr lvl="0"/>
            <a:fld id="{F006DAD5-50AA-4358-8385-DCBAF2886C17}" type="slidenum">
              <a:t>‹#›</a:t>
            </a:fld>
            <a:endParaRPr lang="en-GB"/>
          </a:p>
        </p:txBody>
      </p:sp>
    </p:spTree>
    <p:extLst>
      <p:ext uri="{BB962C8B-B14F-4D97-AF65-F5344CB8AC3E}">
        <p14:creationId xmlns:p14="http://schemas.microsoft.com/office/powerpoint/2010/main" val="93762747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E93BC-C617-306F-0420-E7B55884CA55}"/>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9890AEB3-2984-98F0-6B6E-FAAAA6FF7CDB}"/>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4D0226E-AF5A-83EA-964A-CCF0679AFA80}"/>
              </a:ext>
            </a:extLst>
          </p:cNvPr>
          <p:cNvSpPr txBox="1">
            <a:spLocks noGrp="1"/>
          </p:cNvSpPr>
          <p:nvPr>
            <p:ph type="dt" sz="half" idx="7"/>
          </p:nvPr>
        </p:nvSpPr>
        <p:spPr/>
        <p:txBody>
          <a:bodyPr/>
          <a:lstStyle>
            <a:lvl1pPr>
              <a:defRPr/>
            </a:lvl1pPr>
          </a:lstStyle>
          <a:p>
            <a:pPr lvl="0"/>
            <a:fld id="{E25EDB9D-8C8B-460F-B736-4B7244E67F6A}" type="datetime1">
              <a:rPr lang="en-GB"/>
              <a:pPr lvl="0"/>
              <a:t>12/11/2023</a:t>
            </a:fld>
            <a:endParaRPr lang="en-GB"/>
          </a:p>
        </p:txBody>
      </p:sp>
      <p:sp>
        <p:nvSpPr>
          <p:cNvPr id="5" name="Footer Placeholder 4">
            <a:extLst>
              <a:ext uri="{FF2B5EF4-FFF2-40B4-BE49-F238E27FC236}">
                <a16:creationId xmlns:a16="http://schemas.microsoft.com/office/drawing/2014/main" id="{F830D43D-36A9-8893-81D0-53F32CBF6C3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C0B2D66-35E1-32BF-2106-D48D74C14ADB}"/>
              </a:ext>
            </a:extLst>
          </p:cNvPr>
          <p:cNvSpPr txBox="1">
            <a:spLocks noGrp="1"/>
          </p:cNvSpPr>
          <p:nvPr>
            <p:ph type="sldNum" sz="quarter" idx="8"/>
          </p:nvPr>
        </p:nvSpPr>
        <p:spPr/>
        <p:txBody>
          <a:bodyPr/>
          <a:lstStyle>
            <a:lvl1pPr>
              <a:defRPr/>
            </a:lvl1pPr>
          </a:lstStyle>
          <a:p>
            <a:pPr lvl="0"/>
            <a:fld id="{F26DF419-AFB4-4F30-AB16-CCF634CF6922}" type="slidenum">
              <a:t>‹#›</a:t>
            </a:fld>
            <a:endParaRPr lang="en-GB"/>
          </a:p>
        </p:txBody>
      </p:sp>
    </p:spTree>
    <p:extLst>
      <p:ext uri="{BB962C8B-B14F-4D97-AF65-F5344CB8AC3E}">
        <p14:creationId xmlns:p14="http://schemas.microsoft.com/office/powerpoint/2010/main" val="98809530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97D2C-064F-AC95-BB5E-1D2C9E686ED6}"/>
              </a:ext>
            </a:extLst>
          </p:cNvPr>
          <p:cNvSpPr txBox="1">
            <a:spLocks noGrp="1"/>
          </p:cNvSpPr>
          <p:nvPr>
            <p:ph type="title"/>
          </p:nvPr>
        </p:nvSpPr>
        <p:spPr>
          <a:xfrm>
            <a:off x="677332" y="2700863"/>
            <a:ext cx="8596667" cy="1826578"/>
          </a:xfrm>
        </p:spPr>
        <p:txBody>
          <a:bodyPr anchor="b"/>
          <a:lstStyle>
            <a:lvl1pPr>
              <a:defRPr sz="40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DDA9A5D8-3B30-4763-AD84-319FD48A3D34}"/>
              </a:ext>
            </a:extLst>
          </p:cNvPr>
          <p:cNvSpPr txBox="1">
            <a:spLocks noGrp="1"/>
          </p:cNvSpPr>
          <p:nvPr>
            <p:ph type="body" idx="1"/>
          </p:nvPr>
        </p:nvSpPr>
        <p:spPr>
          <a:xfrm>
            <a:off x="677332" y="4527450"/>
            <a:ext cx="8596667" cy="860395"/>
          </a:xfrm>
        </p:spPr>
        <p:txBody>
          <a:bodyPr/>
          <a:lstStyle>
            <a:lvl1pPr marL="0" indent="0">
              <a:buNone/>
              <a:defRPr sz="2000">
                <a:solidFill>
                  <a:srgbClr val="7F7F7F"/>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08E24D19-D790-6A95-FB1E-A7610B1B8659}"/>
              </a:ext>
            </a:extLst>
          </p:cNvPr>
          <p:cNvSpPr txBox="1">
            <a:spLocks noGrp="1"/>
          </p:cNvSpPr>
          <p:nvPr>
            <p:ph type="dt" sz="half" idx="7"/>
          </p:nvPr>
        </p:nvSpPr>
        <p:spPr/>
        <p:txBody>
          <a:bodyPr/>
          <a:lstStyle>
            <a:lvl1pPr>
              <a:defRPr/>
            </a:lvl1pPr>
          </a:lstStyle>
          <a:p>
            <a:pPr lvl="0"/>
            <a:fld id="{4327E5F8-5499-44C6-BE3E-45872140B529}" type="datetime1">
              <a:rPr lang="en-GB"/>
              <a:pPr lvl="0"/>
              <a:t>12/11/2023</a:t>
            </a:fld>
            <a:endParaRPr lang="en-GB"/>
          </a:p>
        </p:txBody>
      </p:sp>
      <p:sp>
        <p:nvSpPr>
          <p:cNvPr id="5" name="Footer Placeholder 4">
            <a:extLst>
              <a:ext uri="{FF2B5EF4-FFF2-40B4-BE49-F238E27FC236}">
                <a16:creationId xmlns:a16="http://schemas.microsoft.com/office/drawing/2014/main" id="{37D57ED9-BC23-7A74-BEE6-81E407D1861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A6AEF32-FF1D-1797-EE92-4277B606299B}"/>
              </a:ext>
            </a:extLst>
          </p:cNvPr>
          <p:cNvSpPr txBox="1">
            <a:spLocks noGrp="1"/>
          </p:cNvSpPr>
          <p:nvPr>
            <p:ph type="sldNum" sz="quarter" idx="8"/>
          </p:nvPr>
        </p:nvSpPr>
        <p:spPr/>
        <p:txBody>
          <a:bodyPr/>
          <a:lstStyle>
            <a:lvl1pPr>
              <a:defRPr/>
            </a:lvl1pPr>
          </a:lstStyle>
          <a:p>
            <a:pPr lvl="0"/>
            <a:fld id="{40BEC3F5-85A5-4497-82F2-259AA4368B1E}" type="slidenum">
              <a:t>‹#›</a:t>
            </a:fld>
            <a:endParaRPr lang="en-GB"/>
          </a:p>
        </p:txBody>
      </p:sp>
    </p:spTree>
    <p:extLst>
      <p:ext uri="{BB962C8B-B14F-4D97-AF65-F5344CB8AC3E}">
        <p14:creationId xmlns:p14="http://schemas.microsoft.com/office/powerpoint/2010/main" val="5000780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DCC3C-6A1E-8A48-05BD-A0E37A2EA1FF}"/>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B561C7A9-CC6B-3EFB-0A8A-D3AF78A4EF66}"/>
              </a:ext>
            </a:extLst>
          </p:cNvPr>
          <p:cNvSpPr txBox="1">
            <a:spLocks noGrp="1"/>
          </p:cNvSpPr>
          <p:nvPr>
            <p:ph idx="1"/>
          </p:nvPr>
        </p:nvSpPr>
        <p:spPr>
          <a:xfrm>
            <a:off x="677332" y="2160590"/>
            <a:ext cx="4184038" cy="388076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760E73E-EF98-EA2E-622A-796677EAD52A}"/>
              </a:ext>
            </a:extLst>
          </p:cNvPr>
          <p:cNvSpPr txBox="1">
            <a:spLocks noGrp="1"/>
          </p:cNvSpPr>
          <p:nvPr>
            <p:ph idx="2"/>
          </p:nvPr>
        </p:nvSpPr>
        <p:spPr>
          <a:xfrm>
            <a:off x="5089971" y="2160590"/>
            <a:ext cx="4184038" cy="388076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72DB9F5-A8E0-FAF2-0AC5-F7E4C122E02D}"/>
              </a:ext>
            </a:extLst>
          </p:cNvPr>
          <p:cNvSpPr txBox="1">
            <a:spLocks noGrp="1"/>
          </p:cNvSpPr>
          <p:nvPr>
            <p:ph type="dt" sz="half" idx="7"/>
          </p:nvPr>
        </p:nvSpPr>
        <p:spPr/>
        <p:txBody>
          <a:bodyPr/>
          <a:lstStyle>
            <a:lvl1pPr>
              <a:defRPr/>
            </a:lvl1pPr>
          </a:lstStyle>
          <a:p>
            <a:pPr lvl="0"/>
            <a:fld id="{29852417-C5F9-4143-838F-8AE461924728}" type="datetime1">
              <a:rPr lang="en-GB"/>
              <a:pPr lvl="0"/>
              <a:t>12/11/2023</a:t>
            </a:fld>
            <a:endParaRPr lang="en-GB"/>
          </a:p>
        </p:txBody>
      </p:sp>
      <p:sp>
        <p:nvSpPr>
          <p:cNvPr id="6" name="Footer Placeholder 5">
            <a:extLst>
              <a:ext uri="{FF2B5EF4-FFF2-40B4-BE49-F238E27FC236}">
                <a16:creationId xmlns:a16="http://schemas.microsoft.com/office/drawing/2014/main" id="{A12F4851-96EE-9C6C-1590-57A625999D47}"/>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362BBF6-B661-98DB-A4DC-8256CE36D04C}"/>
              </a:ext>
            </a:extLst>
          </p:cNvPr>
          <p:cNvSpPr txBox="1">
            <a:spLocks noGrp="1"/>
          </p:cNvSpPr>
          <p:nvPr>
            <p:ph type="sldNum" sz="quarter" idx="8"/>
          </p:nvPr>
        </p:nvSpPr>
        <p:spPr/>
        <p:txBody>
          <a:bodyPr/>
          <a:lstStyle>
            <a:lvl1pPr>
              <a:defRPr/>
            </a:lvl1pPr>
          </a:lstStyle>
          <a:p>
            <a:pPr lvl="0"/>
            <a:fld id="{5BA1B124-6E56-4DCA-80A8-C18D26D1E19E}" type="slidenum">
              <a:t>‹#›</a:t>
            </a:fld>
            <a:endParaRPr lang="en-GB"/>
          </a:p>
        </p:txBody>
      </p:sp>
    </p:spTree>
    <p:extLst>
      <p:ext uri="{BB962C8B-B14F-4D97-AF65-F5344CB8AC3E}">
        <p14:creationId xmlns:p14="http://schemas.microsoft.com/office/powerpoint/2010/main" val="20747418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C4E87-EEE5-D2C3-4B29-94BAA35D0C3A}"/>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838CB903-BE09-5457-2B61-5051F992BD35}"/>
              </a:ext>
            </a:extLst>
          </p:cNvPr>
          <p:cNvSpPr txBox="1">
            <a:spLocks noGrp="1"/>
          </p:cNvSpPr>
          <p:nvPr>
            <p:ph type="body" idx="1"/>
          </p:nvPr>
        </p:nvSpPr>
        <p:spPr>
          <a:xfrm>
            <a:off x="675741" y="2160983"/>
            <a:ext cx="4185620" cy="576264"/>
          </a:xfrm>
        </p:spPr>
        <p:txBody>
          <a:bodyPr anchor="b">
            <a:noAutofit/>
          </a:bodyPr>
          <a:lstStyle>
            <a:lvl1pPr marL="0" indent="0">
              <a:buNone/>
              <a:defRPr sz="2400"/>
            </a:lvl1pPr>
          </a:lstStyle>
          <a:p>
            <a:pPr lvl="0"/>
            <a:r>
              <a:rPr lang="en-GB"/>
              <a:t>Click to edit Master text styles</a:t>
            </a:r>
          </a:p>
        </p:txBody>
      </p:sp>
      <p:sp>
        <p:nvSpPr>
          <p:cNvPr id="4" name="Content Placeholder 3">
            <a:extLst>
              <a:ext uri="{FF2B5EF4-FFF2-40B4-BE49-F238E27FC236}">
                <a16:creationId xmlns:a16="http://schemas.microsoft.com/office/drawing/2014/main" id="{64222214-CFCE-5AB2-B2E6-AA3CFC5136A6}"/>
              </a:ext>
            </a:extLst>
          </p:cNvPr>
          <p:cNvSpPr txBox="1">
            <a:spLocks noGrp="1"/>
          </p:cNvSpPr>
          <p:nvPr>
            <p:ph idx="2"/>
          </p:nvPr>
        </p:nvSpPr>
        <p:spPr>
          <a:xfrm>
            <a:off x="675741" y="2737247"/>
            <a:ext cx="4185620" cy="3304120"/>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280F747-F853-12D9-FD96-EC0C13B50357}"/>
              </a:ext>
            </a:extLst>
          </p:cNvPr>
          <p:cNvSpPr txBox="1">
            <a:spLocks noGrp="1"/>
          </p:cNvSpPr>
          <p:nvPr>
            <p:ph type="body" idx="3"/>
          </p:nvPr>
        </p:nvSpPr>
        <p:spPr>
          <a:xfrm>
            <a:off x="5088379" y="2160983"/>
            <a:ext cx="4185620" cy="576264"/>
          </a:xfrm>
        </p:spPr>
        <p:txBody>
          <a:bodyPr anchor="b">
            <a:noAutofit/>
          </a:bodyPr>
          <a:lstStyle>
            <a:lvl1pPr marL="0" indent="0">
              <a:buNone/>
              <a:defRPr sz="2400"/>
            </a:lvl1pPr>
          </a:lstStyle>
          <a:p>
            <a:pPr lvl="0"/>
            <a:r>
              <a:rPr lang="en-GB"/>
              <a:t>Click to edit Master text styles</a:t>
            </a:r>
          </a:p>
        </p:txBody>
      </p:sp>
      <p:sp>
        <p:nvSpPr>
          <p:cNvPr id="6" name="Content Placeholder 5">
            <a:extLst>
              <a:ext uri="{FF2B5EF4-FFF2-40B4-BE49-F238E27FC236}">
                <a16:creationId xmlns:a16="http://schemas.microsoft.com/office/drawing/2014/main" id="{476F333F-08CA-8390-02DA-D319ACC324EB}"/>
              </a:ext>
            </a:extLst>
          </p:cNvPr>
          <p:cNvSpPr txBox="1">
            <a:spLocks noGrp="1"/>
          </p:cNvSpPr>
          <p:nvPr>
            <p:ph idx="4"/>
          </p:nvPr>
        </p:nvSpPr>
        <p:spPr>
          <a:xfrm>
            <a:off x="5088379" y="2737247"/>
            <a:ext cx="4185620" cy="3304120"/>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43AEE0C-AA0F-A950-359C-3DD8C7A47CF2}"/>
              </a:ext>
            </a:extLst>
          </p:cNvPr>
          <p:cNvSpPr txBox="1">
            <a:spLocks noGrp="1"/>
          </p:cNvSpPr>
          <p:nvPr>
            <p:ph type="dt" sz="half" idx="7"/>
          </p:nvPr>
        </p:nvSpPr>
        <p:spPr/>
        <p:txBody>
          <a:bodyPr/>
          <a:lstStyle>
            <a:lvl1pPr>
              <a:defRPr/>
            </a:lvl1pPr>
          </a:lstStyle>
          <a:p>
            <a:pPr lvl="0"/>
            <a:fld id="{220605CA-1245-4E76-9A8E-AEA280BCF894}" type="datetime1">
              <a:rPr lang="en-GB"/>
              <a:pPr lvl="0"/>
              <a:t>12/11/2023</a:t>
            </a:fld>
            <a:endParaRPr lang="en-GB"/>
          </a:p>
        </p:txBody>
      </p:sp>
      <p:sp>
        <p:nvSpPr>
          <p:cNvPr id="8" name="Footer Placeholder 7">
            <a:extLst>
              <a:ext uri="{FF2B5EF4-FFF2-40B4-BE49-F238E27FC236}">
                <a16:creationId xmlns:a16="http://schemas.microsoft.com/office/drawing/2014/main" id="{DF2C3439-3832-71A5-BF24-F849FCF54029}"/>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0DDD5664-25A5-A478-A1EE-9ABE69DFC904}"/>
              </a:ext>
            </a:extLst>
          </p:cNvPr>
          <p:cNvSpPr txBox="1">
            <a:spLocks noGrp="1"/>
          </p:cNvSpPr>
          <p:nvPr>
            <p:ph type="sldNum" sz="quarter" idx="8"/>
          </p:nvPr>
        </p:nvSpPr>
        <p:spPr/>
        <p:txBody>
          <a:bodyPr/>
          <a:lstStyle>
            <a:lvl1pPr>
              <a:defRPr/>
            </a:lvl1pPr>
          </a:lstStyle>
          <a:p>
            <a:pPr lvl="0"/>
            <a:fld id="{67CC546B-3D05-4C4E-B6FC-FF04F0BE0681}" type="slidenum">
              <a:t>‹#›</a:t>
            </a:fld>
            <a:endParaRPr lang="en-GB"/>
          </a:p>
        </p:txBody>
      </p:sp>
    </p:spTree>
    <p:extLst>
      <p:ext uri="{BB962C8B-B14F-4D97-AF65-F5344CB8AC3E}">
        <p14:creationId xmlns:p14="http://schemas.microsoft.com/office/powerpoint/2010/main" val="4049058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AD57D-8F05-7AF4-1AB9-6786E56DB9B7}"/>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F7829AA1-3F8B-8D73-FC7A-D1691D8CBE92}"/>
              </a:ext>
            </a:extLst>
          </p:cNvPr>
          <p:cNvSpPr txBox="1">
            <a:spLocks noGrp="1"/>
          </p:cNvSpPr>
          <p:nvPr>
            <p:ph type="dt" sz="half" idx="7"/>
          </p:nvPr>
        </p:nvSpPr>
        <p:spPr/>
        <p:txBody>
          <a:bodyPr/>
          <a:lstStyle>
            <a:lvl1pPr>
              <a:defRPr/>
            </a:lvl1pPr>
          </a:lstStyle>
          <a:p>
            <a:pPr lvl="0"/>
            <a:fld id="{1EFA47E4-42B9-4BB8-8263-BDC8FBB15DE7}" type="datetime1">
              <a:rPr lang="en-GB"/>
              <a:pPr lvl="0"/>
              <a:t>12/11/2023</a:t>
            </a:fld>
            <a:endParaRPr lang="en-GB"/>
          </a:p>
        </p:txBody>
      </p:sp>
      <p:sp>
        <p:nvSpPr>
          <p:cNvPr id="4" name="Footer Placeholder 3">
            <a:extLst>
              <a:ext uri="{FF2B5EF4-FFF2-40B4-BE49-F238E27FC236}">
                <a16:creationId xmlns:a16="http://schemas.microsoft.com/office/drawing/2014/main" id="{B0696256-D115-DB26-BDBB-B01458C41069}"/>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64A3ECE2-A52F-4EAD-F26A-1418EE877717}"/>
              </a:ext>
            </a:extLst>
          </p:cNvPr>
          <p:cNvSpPr txBox="1">
            <a:spLocks noGrp="1"/>
          </p:cNvSpPr>
          <p:nvPr>
            <p:ph type="sldNum" sz="quarter" idx="8"/>
          </p:nvPr>
        </p:nvSpPr>
        <p:spPr/>
        <p:txBody>
          <a:bodyPr/>
          <a:lstStyle>
            <a:lvl1pPr>
              <a:defRPr/>
            </a:lvl1pPr>
          </a:lstStyle>
          <a:p>
            <a:pPr lvl="0"/>
            <a:fld id="{0DFAA6AB-7ABE-4B92-A121-5ECDD9466233}" type="slidenum">
              <a:t>‹#›</a:t>
            </a:fld>
            <a:endParaRPr lang="en-GB"/>
          </a:p>
        </p:txBody>
      </p:sp>
    </p:spTree>
    <p:extLst>
      <p:ext uri="{BB962C8B-B14F-4D97-AF65-F5344CB8AC3E}">
        <p14:creationId xmlns:p14="http://schemas.microsoft.com/office/powerpoint/2010/main" val="26514809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C44A330-1A31-7F8E-3B2E-692F9CEC0248}"/>
              </a:ext>
            </a:extLst>
          </p:cNvPr>
          <p:cNvSpPr txBox="1">
            <a:spLocks noGrp="1"/>
          </p:cNvSpPr>
          <p:nvPr>
            <p:ph type="dt" sz="half" idx="7"/>
          </p:nvPr>
        </p:nvSpPr>
        <p:spPr/>
        <p:txBody>
          <a:bodyPr/>
          <a:lstStyle>
            <a:lvl1pPr>
              <a:defRPr/>
            </a:lvl1pPr>
          </a:lstStyle>
          <a:p>
            <a:pPr lvl="0"/>
            <a:fld id="{77AF9D3A-E94B-4D65-A261-C52186553720}" type="datetime1">
              <a:rPr lang="en-GB"/>
              <a:pPr lvl="0"/>
              <a:t>12/11/2023</a:t>
            </a:fld>
            <a:endParaRPr lang="en-GB"/>
          </a:p>
        </p:txBody>
      </p:sp>
      <p:sp>
        <p:nvSpPr>
          <p:cNvPr id="3" name="Footer Placeholder 2">
            <a:extLst>
              <a:ext uri="{FF2B5EF4-FFF2-40B4-BE49-F238E27FC236}">
                <a16:creationId xmlns:a16="http://schemas.microsoft.com/office/drawing/2014/main" id="{5994FB3F-FF43-9CAF-6F1A-224604B8E4FB}"/>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0AF07AFC-BCF3-9359-6D16-A5E7A899E258}"/>
              </a:ext>
            </a:extLst>
          </p:cNvPr>
          <p:cNvSpPr txBox="1">
            <a:spLocks noGrp="1"/>
          </p:cNvSpPr>
          <p:nvPr>
            <p:ph type="sldNum" sz="quarter" idx="8"/>
          </p:nvPr>
        </p:nvSpPr>
        <p:spPr/>
        <p:txBody>
          <a:bodyPr/>
          <a:lstStyle>
            <a:lvl1pPr>
              <a:defRPr/>
            </a:lvl1pPr>
          </a:lstStyle>
          <a:p>
            <a:pPr lvl="0"/>
            <a:fld id="{AECFCA3F-D885-4533-B0AA-920B2C0A9914}" type="slidenum">
              <a:t>‹#›</a:t>
            </a:fld>
            <a:endParaRPr lang="en-GB"/>
          </a:p>
        </p:txBody>
      </p:sp>
    </p:spTree>
    <p:extLst>
      <p:ext uri="{BB962C8B-B14F-4D97-AF65-F5344CB8AC3E}">
        <p14:creationId xmlns:p14="http://schemas.microsoft.com/office/powerpoint/2010/main" val="3530644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2A774-392E-7B0D-E34A-186036D9BD6D}"/>
              </a:ext>
            </a:extLst>
          </p:cNvPr>
          <p:cNvSpPr txBox="1">
            <a:spLocks noGrp="1"/>
          </p:cNvSpPr>
          <p:nvPr>
            <p:ph type="title"/>
          </p:nvPr>
        </p:nvSpPr>
        <p:spPr>
          <a:xfrm>
            <a:off x="677332" y="1498601"/>
            <a:ext cx="3854525" cy="1278468"/>
          </a:xfrm>
        </p:spPr>
        <p:txBody>
          <a:bodyPr anchor="b"/>
          <a:lstStyle>
            <a:lvl1pPr>
              <a:defRPr sz="20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F5813FA0-3A83-C329-7C25-B68BBAE697AF}"/>
              </a:ext>
            </a:extLst>
          </p:cNvPr>
          <p:cNvSpPr txBox="1">
            <a:spLocks noGrp="1"/>
          </p:cNvSpPr>
          <p:nvPr>
            <p:ph idx="1"/>
          </p:nvPr>
        </p:nvSpPr>
        <p:spPr>
          <a:xfrm>
            <a:off x="4760457" y="514926"/>
            <a:ext cx="4513542" cy="5526432"/>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CF8B54B-D89E-6A2F-A3C2-752F41DA0AF8}"/>
              </a:ext>
            </a:extLst>
          </p:cNvPr>
          <p:cNvSpPr txBox="1">
            <a:spLocks noGrp="1"/>
          </p:cNvSpPr>
          <p:nvPr>
            <p:ph type="body" idx="2"/>
          </p:nvPr>
        </p:nvSpPr>
        <p:spPr>
          <a:xfrm>
            <a:off x="677332" y="2777069"/>
            <a:ext cx="3854525" cy="2584451"/>
          </a:xfrm>
        </p:spPr>
        <p:txBody>
          <a:bodyPr/>
          <a:lstStyle>
            <a:lvl1pPr marL="0" indent="0">
              <a:buNone/>
              <a:defRPr sz="1400"/>
            </a:lvl1pPr>
          </a:lstStyle>
          <a:p>
            <a:pPr lvl="0"/>
            <a:r>
              <a:rPr lang="en-GB"/>
              <a:t>Click to edit Master text styles</a:t>
            </a:r>
          </a:p>
        </p:txBody>
      </p:sp>
      <p:sp>
        <p:nvSpPr>
          <p:cNvPr id="5" name="Date Placeholder 4">
            <a:extLst>
              <a:ext uri="{FF2B5EF4-FFF2-40B4-BE49-F238E27FC236}">
                <a16:creationId xmlns:a16="http://schemas.microsoft.com/office/drawing/2014/main" id="{C7FDC570-3236-36D8-00DC-A8E60DA8E260}"/>
              </a:ext>
            </a:extLst>
          </p:cNvPr>
          <p:cNvSpPr txBox="1">
            <a:spLocks noGrp="1"/>
          </p:cNvSpPr>
          <p:nvPr>
            <p:ph type="dt" sz="half" idx="7"/>
          </p:nvPr>
        </p:nvSpPr>
        <p:spPr/>
        <p:txBody>
          <a:bodyPr/>
          <a:lstStyle>
            <a:lvl1pPr>
              <a:defRPr/>
            </a:lvl1pPr>
          </a:lstStyle>
          <a:p>
            <a:pPr lvl="0"/>
            <a:fld id="{344ADFDE-D9B7-4FEA-A5DE-0CACC4AF30F0}" type="datetime1">
              <a:rPr lang="en-GB"/>
              <a:pPr lvl="0"/>
              <a:t>12/11/2023</a:t>
            </a:fld>
            <a:endParaRPr lang="en-GB"/>
          </a:p>
        </p:txBody>
      </p:sp>
      <p:sp>
        <p:nvSpPr>
          <p:cNvPr id="6" name="Footer Placeholder 5">
            <a:extLst>
              <a:ext uri="{FF2B5EF4-FFF2-40B4-BE49-F238E27FC236}">
                <a16:creationId xmlns:a16="http://schemas.microsoft.com/office/drawing/2014/main" id="{86AA31F4-BC94-3ABB-E311-594D95969BDB}"/>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01751ABA-334F-6E22-02CB-6434822F0CA0}"/>
              </a:ext>
            </a:extLst>
          </p:cNvPr>
          <p:cNvSpPr txBox="1">
            <a:spLocks noGrp="1"/>
          </p:cNvSpPr>
          <p:nvPr>
            <p:ph type="sldNum" sz="quarter" idx="8"/>
          </p:nvPr>
        </p:nvSpPr>
        <p:spPr/>
        <p:txBody>
          <a:bodyPr/>
          <a:lstStyle>
            <a:lvl1pPr>
              <a:defRPr/>
            </a:lvl1pPr>
          </a:lstStyle>
          <a:p>
            <a:pPr lvl="0"/>
            <a:fld id="{9FEAEFF0-8C97-401D-B994-202509483F74}" type="slidenum">
              <a:t>‹#›</a:t>
            </a:fld>
            <a:endParaRPr lang="en-GB"/>
          </a:p>
        </p:txBody>
      </p:sp>
    </p:spTree>
    <p:extLst>
      <p:ext uri="{BB962C8B-B14F-4D97-AF65-F5344CB8AC3E}">
        <p14:creationId xmlns:p14="http://schemas.microsoft.com/office/powerpoint/2010/main" val="33576778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604CD-F3B5-8031-860A-C16C24576AC4}"/>
              </a:ext>
            </a:extLst>
          </p:cNvPr>
          <p:cNvSpPr txBox="1">
            <a:spLocks noGrp="1"/>
          </p:cNvSpPr>
          <p:nvPr>
            <p:ph type="title"/>
          </p:nvPr>
        </p:nvSpPr>
        <p:spPr>
          <a:xfrm>
            <a:off x="677332" y="4800600"/>
            <a:ext cx="8596667" cy="566735"/>
          </a:xfrm>
        </p:spPr>
        <p:txBody>
          <a:bodyPr anchor="b"/>
          <a:lstStyle>
            <a:lvl1pPr>
              <a:defRPr sz="24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98836CF5-0133-10BB-E9CB-31157CA356B2}"/>
              </a:ext>
            </a:extLst>
          </p:cNvPr>
          <p:cNvSpPr txBox="1">
            <a:spLocks noGrp="1"/>
          </p:cNvSpPr>
          <p:nvPr>
            <p:ph type="pic" idx="1"/>
          </p:nvPr>
        </p:nvSpPr>
        <p:spPr>
          <a:xfrm>
            <a:off x="677332" y="609603"/>
            <a:ext cx="8596667" cy="3845719"/>
          </a:xfrm>
        </p:spPr>
        <p:txBody>
          <a:bodyPr anchorCtr="1"/>
          <a:lstStyle>
            <a:lvl1pPr marL="0" indent="0" algn="ctr">
              <a:buNone/>
              <a:defRPr sz="16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BB55CF62-1CB8-6C6B-727A-C03D06FC74D9}"/>
              </a:ext>
            </a:extLst>
          </p:cNvPr>
          <p:cNvSpPr txBox="1">
            <a:spLocks noGrp="1"/>
          </p:cNvSpPr>
          <p:nvPr>
            <p:ph type="body" idx="2"/>
          </p:nvPr>
        </p:nvSpPr>
        <p:spPr>
          <a:xfrm>
            <a:off x="677332" y="5367335"/>
            <a:ext cx="8596667" cy="674022"/>
          </a:xfrm>
        </p:spPr>
        <p:txBody>
          <a:bodyPr/>
          <a:lstStyle>
            <a:lvl1pPr marL="0" indent="0">
              <a:buNone/>
              <a:defRPr sz="1200"/>
            </a:lvl1pPr>
          </a:lstStyle>
          <a:p>
            <a:pPr lvl="0"/>
            <a:r>
              <a:rPr lang="en-GB"/>
              <a:t>Click to edit Master text styles</a:t>
            </a:r>
          </a:p>
        </p:txBody>
      </p:sp>
      <p:sp>
        <p:nvSpPr>
          <p:cNvPr id="5" name="Date Placeholder 4">
            <a:extLst>
              <a:ext uri="{FF2B5EF4-FFF2-40B4-BE49-F238E27FC236}">
                <a16:creationId xmlns:a16="http://schemas.microsoft.com/office/drawing/2014/main" id="{3A3F8138-55F9-EDF6-E3D9-214A87E8FBE4}"/>
              </a:ext>
            </a:extLst>
          </p:cNvPr>
          <p:cNvSpPr txBox="1">
            <a:spLocks noGrp="1"/>
          </p:cNvSpPr>
          <p:nvPr>
            <p:ph type="dt" sz="half" idx="7"/>
          </p:nvPr>
        </p:nvSpPr>
        <p:spPr/>
        <p:txBody>
          <a:bodyPr/>
          <a:lstStyle>
            <a:lvl1pPr>
              <a:defRPr/>
            </a:lvl1pPr>
          </a:lstStyle>
          <a:p>
            <a:pPr lvl="0"/>
            <a:fld id="{7FBEDCFE-0A41-48D4-A777-6A0D7F4BA822}" type="datetime1">
              <a:rPr lang="en-GB"/>
              <a:pPr lvl="0"/>
              <a:t>12/11/2023</a:t>
            </a:fld>
            <a:endParaRPr lang="en-GB"/>
          </a:p>
        </p:txBody>
      </p:sp>
      <p:sp>
        <p:nvSpPr>
          <p:cNvPr id="6" name="Footer Placeholder 5">
            <a:extLst>
              <a:ext uri="{FF2B5EF4-FFF2-40B4-BE49-F238E27FC236}">
                <a16:creationId xmlns:a16="http://schemas.microsoft.com/office/drawing/2014/main" id="{E163B6CA-C598-1227-6F36-226816F0B532}"/>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3B928E7-AD49-B516-24E3-A062B87149ED}"/>
              </a:ext>
            </a:extLst>
          </p:cNvPr>
          <p:cNvSpPr txBox="1">
            <a:spLocks noGrp="1"/>
          </p:cNvSpPr>
          <p:nvPr>
            <p:ph type="sldNum" sz="quarter" idx="8"/>
          </p:nvPr>
        </p:nvSpPr>
        <p:spPr/>
        <p:txBody>
          <a:bodyPr/>
          <a:lstStyle>
            <a:lvl1pPr>
              <a:defRPr/>
            </a:lvl1pPr>
          </a:lstStyle>
          <a:p>
            <a:pPr lvl="0"/>
            <a:fld id="{6AFF42A6-7FD9-4FFF-BDEE-DF76F6DAF430}" type="slidenum">
              <a:t>‹#›</a:t>
            </a:fld>
            <a:endParaRPr lang="en-GB"/>
          </a:p>
        </p:txBody>
      </p:sp>
    </p:spTree>
    <p:extLst>
      <p:ext uri="{BB962C8B-B14F-4D97-AF65-F5344CB8AC3E}">
        <p14:creationId xmlns:p14="http://schemas.microsoft.com/office/powerpoint/2010/main" val="28020579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F4F33-744B-7DC1-99B0-BDA2A49C0B4F}"/>
              </a:ext>
            </a:extLst>
          </p:cNvPr>
          <p:cNvSpPr txBox="1">
            <a:spLocks noGrp="1"/>
          </p:cNvSpPr>
          <p:nvPr>
            <p:ph type="title"/>
          </p:nvPr>
        </p:nvSpPr>
        <p:spPr>
          <a:xfrm>
            <a:off x="677332" y="609603"/>
            <a:ext cx="8596667" cy="3403597"/>
          </a:xfrm>
        </p:spPr>
        <p:txBody>
          <a:bodyPr anchor="ctr"/>
          <a:lstStyle>
            <a:lvl1pPr>
              <a:defRPr sz="44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E7E5C83C-9F76-6265-CDB1-5F15D58AC407}"/>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GB"/>
              <a:t>Click to edit Master text styles</a:t>
            </a:r>
          </a:p>
        </p:txBody>
      </p:sp>
      <p:sp>
        <p:nvSpPr>
          <p:cNvPr id="4" name="Date Placeholder 3">
            <a:extLst>
              <a:ext uri="{FF2B5EF4-FFF2-40B4-BE49-F238E27FC236}">
                <a16:creationId xmlns:a16="http://schemas.microsoft.com/office/drawing/2014/main" id="{642B336D-F0EE-5A2C-2A84-5D5C6847913D}"/>
              </a:ext>
            </a:extLst>
          </p:cNvPr>
          <p:cNvSpPr txBox="1">
            <a:spLocks noGrp="1"/>
          </p:cNvSpPr>
          <p:nvPr>
            <p:ph type="dt" sz="half" idx="7"/>
          </p:nvPr>
        </p:nvSpPr>
        <p:spPr/>
        <p:txBody>
          <a:bodyPr/>
          <a:lstStyle>
            <a:lvl1pPr>
              <a:defRPr/>
            </a:lvl1pPr>
          </a:lstStyle>
          <a:p>
            <a:pPr lvl="0"/>
            <a:fld id="{C41CEEFB-1047-4D63-BC21-744DAD986F55}" type="datetime1">
              <a:rPr lang="en-GB"/>
              <a:pPr lvl="0"/>
              <a:t>12/11/2023</a:t>
            </a:fld>
            <a:endParaRPr lang="en-GB"/>
          </a:p>
        </p:txBody>
      </p:sp>
      <p:sp>
        <p:nvSpPr>
          <p:cNvPr id="5" name="Footer Placeholder 4">
            <a:extLst>
              <a:ext uri="{FF2B5EF4-FFF2-40B4-BE49-F238E27FC236}">
                <a16:creationId xmlns:a16="http://schemas.microsoft.com/office/drawing/2014/main" id="{FE663D81-827C-4218-0A10-4615BDB9661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06AF1D4-2CF7-5DDB-CEF3-19069F456C39}"/>
              </a:ext>
            </a:extLst>
          </p:cNvPr>
          <p:cNvSpPr txBox="1">
            <a:spLocks noGrp="1"/>
          </p:cNvSpPr>
          <p:nvPr>
            <p:ph type="sldNum" sz="quarter" idx="8"/>
          </p:nvPr>
        </p:nvSpPr>
        <p:spPr/>
        <p:txBody>
          <a:bodyPr/>
          <a:lstStyle>
            <a:lvl1pPr>
              <a:defRPr/>
            </a:lvl1pPr>
          </a:lstStyle>
          <a:p>
            <a:pPr lvl="0"/>
            <a:fld id="{F6935EBB-7AF0-4469-826C-4D26360E6FB2}" type="slidenum">
              <a:t>‹#›</a:t>
            </a:fld>
            <a:endParaRPr lang="en-GB"/>
          </a:p>
        </p:txBody>
      </p:sp>
    </p:spTree>
    <p:extLst>
      <p:ext uri="{BB962C8B-B14F-4D97-AF65-F5344CB8AC3E}">
        <p14:creationId xmlns:p14="http://schemas.microsoft.com/office/powerpoint/2010/main" val="2442804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A9FB9-8B24-2DE8-5BB8-A3477A0C5C77}"/>
              </a:ext>
            </a:extLst>
          </p:cNvPr>
          <p:cNvSpPr txBox="1">
            <a:spLocks noGrp="1"/>
          </p:cNvSpPr>
          <p:nvPr>
            <p:ph type="title"/>
          </p:nvPr>
        </p:nvSpPr>
        <p:spPr>
          <a:xfrm>
            <a:off x="931334" y="609603"/>
            <a:ext cx="8094131"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9E331608-4C19-C091-665B-9777EE733D32}"/>
              </a:ext>
            </a:extLst>
          </p:cNvPr>
          <p:cNvSpPr txBox="1">
            <a:spLocks noGrp="1"/>
          </p:cNvSpPr>
          <p:nvPr>
            <p:ph type="body" idx="4294967295"/>
          </p:nvPr>
        </p:nvSpPr>
        <p:spPr>
          <a:xfrm>
            <a:off x="1366141" y="3632197"/>
            <a:ext cx="7224528" cy="381003"/>
          </a:xfrm>
        </p:spPr>
        <p:txBody>
          <a:bodyPr anchor="ctr">
            <a:noAutofit/>
          </a:bodyPr>
          <a:lstStyle>
            <a:lvl1pPr marL="0" indent="0">
              <a:buNone/>
              <a:defRPr sz="1600">
                <a:solidFill>
                  <a:srgbClr val="7F7F7F"/>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2DE877B7-B681-6802-7F7F-91535FCFB3AA}"/>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GB"/>
              <a:t>Click to edit Master text styles</a:t>
            </a:r>
          </a:p>
        </p:txBody>
      </p:sp>
      <p:sp>
        <p:nvSpPr>
          <p:cNvPr id="5" name="Date Placeholder 3">
            <a:extLst>
              <a:ext uri="{FF2B5EF4-FFF2-40B4-BE49-F238E27FC236}">
                <a16:creationId xmlns:a16="http://schemas.microsoft.com/office/drawing/2014/main" id="{CA27B36A-ABAB-52FA-1879-6DB030B52D20}"/>
              </a:ext>
            </a:extLst>
          </p:cNvPr>
          <p:cNvSpPr txBox="1">
            <a:spLocks noGrp="1"/>
          </p:cNvSpPr>
          <p:nvPr>
            <p:ph type="dt" sz="half" idx="7"/>
          </p:nvPr>
        </p:nvSpPr>
        <p:spPr/>
        <p:txBody>
          <a:bodyPr/>
          <a:lstStyle>
            <a:lvl1pPr>
              <a:defRPr/>
            </a:lvl1pPr>
          </a:lstStyle>
          <a:p>
            <a:pPr lvl="0"/>
            <a:fld id="{AEDEB3A2-5AA6-4E20-8302-B50832946868}" type="datetime1">
              <a:rPr lang="en-GB"/>
              <a:pPr lvl="0"/>
              <a:t>12/11/2023</a:t>
            </a:fld>
            <a:endParaRPr lang="en-GB"/>
          </a:p>
        </p:txBody>
      </p:sp>
      <p:sp>
        <p:nvSpPr>
          <p:cNvPr id="6" name="Footer Placeholder 4">
            <a:extLst>
              <a:ext uri="{FF2B5EF4-FFF2-40B4-BE49-F238E27FC236}">
                <a16:creationId xmlns:a16="http://schemas.microsoft.com/office/drawing/2014/main" id="{101818E3-5B01-C3E9-4C30-9B128B4AB750}"/>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9F64AE56-326D-0D98-05BC-53EF96A8BEB7}"/>
              </a:ext>
            </a:extLst>
          </p:cNvPr>
          <p:cNvSpPr txBox="1">
            <a:spLocks noGrp="1"/>
          </p:cNvSpPr>
          <p:nvPr>
            <p:ph type="sldNum" sz="quarter" idx="8"/>
          </p:nvPr>
        </p:nvSpPr>
        <p:spPr/>
        <p:txBody>
          <a:bodyPr/>
          <a:lstStyle>
            <a:lvl1pPr>
              <a:defRPr/>
            </a:lvl1pPr>
          </a:lstStyle>
          <a:p>
            <a:pPr lvl="0"/>
            <a:fld id="{CEE09AF9-CB2E-49EC-BDCB-18E99A556C00}" type="slidenum">
              <a:t>‹#›</a:t>
            </a:fld>
            <a:endParaRPr lang="en-GB"/>
          </a:p>
        </p:txBody>
      </p:sp>
      <p:sp>
        <p:nvSpPr>
          <p:cNvPr id="8" name="TextBox 19">
            <a:extLst>
              <a:ext uri="{FF2B5EF4-FFF2-40B4-BE49-F238E27FC236}">
                <a16:creationId xmlns:a16="http://schemas.microsoft.com/office/drawing/2014/main" id="{EE9BD841-3ECD-0F37-587B-2D6486C9BBCC}"/>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1">
            <a:extLst>
              <a:ext uri="{FF2B5EF4-FFF2-40B4-BE49-F238E27FC236}">
                <a16:creationId xmlns:a16="http://schemas.microsoft.com/office/drawing/2014/main" id="{C3710CB6-33C7-0B60-4974-BC6091DFB516}"/>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endParaRPr lang="en-US" sz="1800" b="0" i="0" u="none" strike="noStrike" kern="1200" cap="none" spc="0" baseline="0">
              <a:solidFill>
                <a:srgbClr val="C0E474"/>
              </a:solidFill>
              <a:uFillTx/>
              <a:latin typeface="Arial"/>
            </a:endParaRPr>
          </a:p>
        </p:txBody>
      </p:sp>
    </p:spTree>
    <p:extLst>
      <p:ext uri="{BB962C8B-B14F-4D97-AF65-F5344CB8AC3E}">
        <p14:creationId xmlns:p14="http://schemas.microsoft.com/office/powerpoint/2010/main" val="624625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B9999-530A-8A1C-E90A-84757E8458B9}"/>
              </a:ext>
            </a:extLst>
          </p:cNvPr>
          <p:cNvSpPr txBox="1">
            <a:spLocks noGrp="1"/>
          </p:cNvSpPr>
          <p:nvPr>
            <p:ph type="title"/>
          </p:nvPr>
        </p:nvSpPr>
        <p:spPr>
          <a:xfrm>
            <a:off x="677332" y="1931990"/>
            <a:ext cx="8596667" cy="2595460"/>
          </a:xfrm>
        </p:spPr>
        <p:txBody>
          <a:bodyPr anchor="b"/>
          <a:lstStyle>
            <a:lvl1pPr>
              <a:defRPr sz="44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E74FDB38-64AD-24A1-88BE-480E6D9BC61F}"/>
              </a:ext>
            </a:extLst>
          </p:cNvPr>
          <p:cNvSpPr txBox="1">
            <a:spLocks noGrp="1"/>
          </p:cNvSpPr>
          <p:nvPr>
            <p:ph type="body" idx="4294967295"/>
          </p:nvPr>
        </p:nvSpPr>
        <p:spPr>
          <a:xfrm>
            <a:off x="677332" y="4527450"/>
            <a:ext cx="8596667" cy="1513917"/>
          </a:xfrm>
        </p:spPr>
        <p:txBody>
          <a:bodyPr/>
          <a:lstStyle>
            <a:lvl1pPr marL="0" indent="0">
              <a:buNone/>
              <a:defRPr/>
            </a:lvl1pPr>
          </a:lstStyle>
          <a:p>
            <a:pPr lvl="0"/>
            <a:r>
              <a:rPr lang="en-GB"/>
              <a:t>Click to edit Master text styles</a:t>
            </a:r>
          </a:p>
        </p:txBody>
      </p:sp>
      <p:sp>
        <p:nvSpPr>
          <p:cNvPr id="4" name="Date Placeholder 3">
            <a:extLst>
              <a:ext uri="{FF2B5EF4-FFF2-40B4-BE49-F238E27FC236}">
                <a16:creationId xmlns:a16="http://schemas.microsoft.com/office/drawing/2014/main" id="{FCD416B7-BFC8-F434-DC8B-1BE5168F706B}"/>
              </a:ext>
            </a:extLst>
          </p:cNvPr>
          <p:cNvSpPr txBox="1">
            <a:spLocks noGrp="1"/>
          </p:cNvSpPr>
          <p:nvPr>
            <p:ph type="dt" sz="half" idx="7"/>
          </p:nvPr>
        </p:nvSpPr>
        <p:spPr/>
        <p:txBody>
          <a:bodyPr/>
          <a:lstStyle>
            <a:lvl1pPr>
              <a:defRPr/>
            </a:lvl1pPr>
          </a:lstStyle>
          <a:p>
            <a:pPr lvl="0"/>
            <a:fld id="{3081E58C-EBF2-4E2F-94BF-E9BAAAEF577D}" type="datetime1">
              <a:rPr lang="en-GB"/>
              <a:pPr lvl="0"/>
              <a:t>12/11/2023</a:t>
            </a:fld>
            <a:endParaRPr lang="en-GB"/>
          </a:p>
        </p:txBody>
      </p:sp>
      <p:sp>
        <p:nvSpPr>
          <p:cNvPr id="5" name="Footer Placeholder 4">
            <a:extLst>
              <a:ext uri="{FF2B5EF4-FFF2-40B4-BE49-F238E27FC236}">
                <a16:creationId xmlns:a16="http://schemas.microsoft.com/office/drawing/2014/main" id="{33ADDC74-AF65-1E91-883C-459BF46AF3B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78C2BC8-8F32-9107-DAAC-128B7EB12D0E}"/>
              </a:ext>
            </a:extLst>
          </p:cNvPr>
          <p:cNvSpPr txBox="1">
            <a:spLocks noGrp="1"/>
          </p:cNvSpPr>
          <p:nvPr>
            <p:ph type="sldNum" sz="quarter" idx="8"/>
          </p:nvPr>
        </p:nvSpPr>
        <p:spPr/>
        <p:txBody>
          <a:bodyPr/>
          <a:lstStyle>
            <a:lvl1pPr>
              <a:defRPr/>
            </a:lvl1pPr>
          </a:lstStyle>
          <a:p>
            <a:pPr lvl="0"/>
            <a:fld id="{390AF30F-99BF-4145-9E9E-21112F738FFB}" type="slidenum">
              <a:t>‹#›</a:t>
            </a:fld>
            <a:endParaRPr lang="en-GB"/>
          </a:p>
        </p:txBody>
      </p:sp>
    </p:spTree>
    <p:extLst>
      <p:ext uri="{BB962C8B-B14F-4D97-AF65-F5344CB8AC3E}">
        <p14:creationId xmlns:p14="http://schemas.microsoft.com/office/powerpoint/2010/main" val="28836894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C94BE-D428-F737-7353-DD8E6AA54FB3}"/>
              </a:ext>
            </a:extLst>
          </p:cNvPr>
          <p:cNvSpPr txBox="1">
            <a:spLocks noGrp="1"/>
          </p:cNvSpPr>
          <p:nvPr>
            <p:ph type="title"/>
          </p:nvPr>
        </p:nvSpPr>
        <p:spPr>
          <a:xfrm>
            <a:off x="931334" y="609603"/>
            <a:ext cx="8094131"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190C6C2D-3387-F7FE-1CD3-C4EC4DC27106}"/>
              </a:ext>
            </a:extLst>
          </p:cNvPr>
          <p:cNvSpPr txBox="1">
            <a:spLocks noGrp="1"/>
          </p:cNvSpPr>
          <p:nvPr>
            <p:ph type="body" idx="4294967295"/>
          </p:nvPr>
        </p:nvSpPr>
        <p:spPr>
          <a:xfrm>
            <a:off x="677332" y="4013201"/>
            <a:ext cx="8596667" cy="514249"/>
          </a:xfrm>
        </p:spPr>
        <p:txBody>
          <a:bodyPr anchor="b">
            <a:noAutofit/>
          </a:bodyPr>
          <a:lstStyle>
            <a:lvl1pPr marL="0" indent="0">
              <a:buNone/>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E35789F2-5ADC-215F-EF3B-549E2507F8E9}"/>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5DCDC085-BD92-08DE-594C-86D6B2F5966D}"/>
              </a:ext>
            </a:extLst>
          </p:cNvPr>
          <p:cNvSpPr txBox="1">
            <a:spLocks noGrp="1"/>
          </p:cNvSpPr>
          <p:nvPr>
            <p:ph type="dt" sz="half" idx="7"/>
          </p:nvPr>
        </p:nvSpPr>
        <p:spPr/>
        <p:txBody>
          <a:bodyPr/>
          <a:lstStyle>
            <a:lvl1pPr>
              <a:defRPr/>
            </a:lvl1pPr>
          </a:lstStyle>
          <a:p>
            <a:pPr lvl="0"/>
            <a:fld id="{C935751D-F148-4500-A18A-F77539A11E7C}" type="datetime1">
              <a:rPr lang="en-GB"/>
              <a:pPr lvl="0"/>
              <a:t>12/11/2023</a:t>
            </a:fld>
            <a:endParaRPr lang="en-GB"/>
          </a:p>
        </p:txBody>
      </p:sp>
      <p:sp>
        <p:nvSpPr>
          <p:cNvPr id="6" name="Footer Placeholder 4">
            <a:extLst>
              <a:ext uri="{FF2B5EF4-FFF2-40B4-BE49-F238E27FC236}">
                <a16:creationId xmlns:a16="http://schemas.microsoft.com/office/drawing/2014/main" id="{400C8DCF-FE68-FD94-69AC-11A53D8FB384}"/>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0956E258-BC50-20AB-19B2-B6B0E495AFC8}"/>
              </a:ext>
            </a:extLst>
          </p:cNvPr>
          <p:cNvSpPr txBox="1">
            <a:spLocks noGrp="1"/>
          </p:cNvSpPr>
          <p:nvPr>
            <p:ph type="sldNum" sz="quarter" idx="8"/>
          </p:nvPr>
        </p:nvSpPr>
        <p:spPr/>
        <p:txBody>
          <a:bodyPr/>
          <a:lstStyle>
            <a:lvl1pPr>
              <a:defRPr/>
            </a:lvl1pPr>
          </a:lstStyle>
          <a:p>
            <a:pPr lvl="0"/>
            <a:fld id="{0778FC3E-D9FD-4301-99CA-0E293CF885F2}" type="slidenum">
              <a:t>‹#›</a:t>
            </a:fld>
            <a:endParaRPr lang="en-GB"/>
          </a:p>
        </p:txBody>
      </p:sp>
      <p:sp>
        <p:nvSpPr>
          <p:cNvPr id="8" name="TextBox 23">
            <a:extLst>
              <a:ext uri="{FF2B5EF4-FFF2-40B4-BE49-F238E27FC236}">
                <a16:creationId xmlns:a16="http://schemas.microsoft.com/office/drawing/2014/main" id="{0D894519-88D3-71EE-81C9-5621C4AEC083}"/>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4">
            <a:extLst>
              <a:ext uri="{FF2B5EF4-FFF2-40B4-BE49-F238E27FC236}">
                <a16:creationId xmlns:a16="http://schemas.microsoft.com/office/drawing/2014/main" id="{B5AB1749-107F-E1A1-84FF-AC7F5EFE7323}"/>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Tree>
    <p:extLst>
      <p:ext uri="{BB962C8B-B14F-4D97-AF65-F5344CB8AC3E}">
        <p14:creationId xmlns:p14="http://schemas.microsoft.com/office/powerpoint/2010/main" val="30754742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7FB35-CF5D-FAF8-46AE-981EF618A887}"/>
              </a:ext>
            </a:extLst>
          </p:cNvPr>
          <p:cNvSpPr txBox="1">
            <a:spLocks noGrp="1"/>
          </p:cNvSpPr>
          <p:nvPr>
            <p:ph type="title"/>
          </p:nvPr>
        </p:nvSpPr>
        <p:spPr>
          <a:xfrm>
            <a:off x="685800" y="609603"/>
            <a:ext cx="8588200"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56918E3C-6179-085F-ABD8-10BF90F56C12}"/>
              </a:ext>
            </a:extLst>
          </p:cNvPr>
          <p:cNvSpPr txBox="1">
            <a:spLocks noGrp="1"/>
          </p:cNvSpPr>
          <p:nvPr>
            <p:ph type="body" idx="4294967295"/>
          </p:nvPr>
        </p:nvSpPr>
        <p:spPr>
          <a:xfrm>
            <a:off x="677332" y="4013201"/>
            <a:ext cx="8596667" cy="514249"/>
          </a:xfrm>
        </p:spPr>
        <p:txBody>
          <a:bodyPr anchor="b">
            <a:noAutofit/>
          </a:bodyPr>
          <a:lstStyle>
            <a:lvl1pPr marL="0" indent="0">
              <a:buNone/>
              <a:defRPr sz="2400">
                <a:solidFill>
                  <a:srgbClr val="90C226"/>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B37A9782-8867-937C-9AB7-45F81429A778}"/>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14E6A331-D143-DB88-EE2B-0F98BCE30366}"/>
              </a:ext>
            </a:extLst>
          </p:cNvPr>
          <p:cNvSpPr txBox="1">
            <a:spLocks noGrp="1"/>
          </p:cNvSpPr>
          <p:nvPr>
            <p:ph type="dt" sz="half" idx="7"/>
          </p:nvPr>
        </p:nvSpPr>
        <p:spPr/>
        <p:txBody>
          <a:bodyPr/>
          <a:lstStyle>
            <a:lvl1pPr>
              <a:defRPr/>
            </a:lvl1pPr>
          </a:lstStyle>
          <a:p>
            <a:pPr lvl="0"/>
            <a:fld id="{EFFA7041-E2EE-46B9-8580-5B92A63D8400}" type="datetime1">
              <a:rPr lang="en-GB"/>
              <a:pPr lvl="0"/>
              <a:t>12/11/2023</a:t>
            </a:fld>
            <a:endParaRPr lang="en-GB"/>
          </a:p>
        </p:txBody>
      </p:sp>
      <p:sp>
        <p:nvSpPr>
          <p:cNvPr id="6" name="Footer Placeholder 4">
            <a:extLst>
              <a:ext uri="{FF2B5EF4-FFF2-40B4-BE49-F238E27FC236}">
                <a16:creationId xmlns:a16="http://schemas.microsoft.com/office/drawing/2014/main" id="{1D8B40FF-258B-7650-AA45-C3918ED5625C}"/>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5FBEE9C5-16F2-9902-F3E7-FBF25408F463}"/>
              </a:ext>
            </a:extLst>
          </p:cNvPr>
          <p:cNvSpPr txBox="1">
            <a:spLocks noGrp="1"/>
          </p:cNvSpPr>
          <p:nvPr>
            <p:ph type="sldNum" sz="quarter" idx="8"/>
          </p:nvPr>
        </p:nvSpPr>
        <p:spPr/>
        <p:txBody>
          <a:bodyPr/>
          <a:lstStyle>
            <a:lvl1pPr>
              <a:defRPr/>
            </a:lvl1pPr>
          </a:lstStyle>
          <a:p>
            <a:pPr lvl="0"/>
            <a:fld id="{A4EA29D3-3138-4543-8EE6-DA75D1F4B12D}" type="slidenum">
              <a:t>‹#›</a:t>
            </a:fld>
            <a:endParaRPr lang="en-GB"/>
          </a:p>
        </p:txBody>
      </p:sp>
    </p:spTree>
    <p:extLst>
      <p:ext uri="{BB962C8B-B14F-4D97-AF65-F5344CB8AC3E}">
        <p14:creationId xmlns:p14="http://schemas.microsoft.com/office/powerpoint/2010/main" val="6353971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67C00-733D-99E3-D065-18259273740B}"/>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637C4F32-7C30-3819-E492-AC0409D1D7C7}"/>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3862A3D-31B2-3B26-BC7A-834ABD98D383}"/>
              </a:ext>
            </a:extLst>
          </p:cNvPr>
          <p:cNvSpPr txBox="1">
            <a:spLocks noGrp="1"/>
          </p:cNvSpPr>
          <p:nvPr>
            <p:ph type="dt" sz="half" idx="7"/>
          </p:nvPr>
        </p:nvSpPr>
        <p:spPr/>
        <p:txBody>
          <a:bodyPr/>
          <a:lstStyle>
            <a:lvl1pPr>
              <a:defRPr/>
            </a:lvl1pPr>
          </a:lstStyle>
          <a:p>
            <a:pPr lvl="0"/>
            <a:fld id="{3788FBC7-0F75-4D53-B893-390FF17ED798}" type="datetime1">
              <a:rPr lang="en-GB"/>
              <a:pPr lvl="0"/>
              <a:t>12/11/2023</a:t>
            </a:fld>
            <a:endParaRPr lang="en-GB"/>
          </a:p>
        </p:txBody>
      </p:sp>
      <p:sp>
        <p:nvSpPr>
          <p:cNvPr id="5" name="Footer Placeholder 4">
            <a:extLst>
              <a:ext uri="{FF2B5EF4-FFF2-40B4-BE49-F238E27FC236}">
                <a16:creationId xmlns:a16="http://schemas.microsoft.com/office/drawing/2014/main" id="{F62FC045-E789-2EBF-DE1E-A459308F283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165B572-7ADC-D440-3891-051CC5855B46}"/>
              </a:ext>
            </a:extLst>
          </p:cNvPr>
          <p:cNvSpPr txBox="1">
            <a:spLocks noGrp="1"/>
          </p:cNvSpPr>
          <p:nvPr>
            <p:ph type="sldNum" sz="quarter" idx="8"/>
          </p:nvPr>
        </p:nvSpPr>
        <p:spPr/>
        <p:txBody>
          <a:bodyPr/>
          <a:lstStyle>
            <a:lvl1pPr>
              <a:defRPr/>
            </a:lvl1pPr>
          </a:lstStyle>
          <a:p>
            <a:pPr lvl="0"/>
            <a:fld id="{121FCA64-211E-41E9-99E1-98CDF1D6D6F2}" type="slidenum">
              <a:t>‹#›</a:t>
            </a:fld>
            <a:endParaRPr lang="en-GB"/>
          </a:p>
        </p:txBody>
      </p:sp>
    </p:spTree>
    <p:extLst>
      <p:ext uri="{BB962C8B-B14F-4D97-AF65-F5344CB8AC3E}">
        <p14:creationId xmlns:p14="http://schemas.microsoft.com/office/powerpoint/2010/main" val="15592688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980257-048F-1C03-E054-BA34A58346A4}"/>
              </a:ext>
            </a:extLst>
          </p:cNvPr>
          <p:cNvSpPr txBox="1">
            <a:spLocks noGrp="1"/>
          </p:cNvSpPr>
          <p:nvPr>
            <p:ph type="title" orient="vert"/>
          </p:nvPr>
        </p:nvSpPr>
        <p:spPr>
          <a:xfrm>
            <a:off x="7967670" y="609603"/>
            <a:ext cx="1304739" cy="5251454"/>
          </a:xfrm>
        </p:spPr>
        <p:txBody>
          <a:bodyPr vert="eaVert" anchor="ct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F71AE03D-7065-7D3A-CFA8-B5C8174484B4}"/>
              </a:ext>
            </a:extLst>
          </p:cNvPr>
          <p:cNvSpPr txBox="1">
            <a:spLocks noGrp="1"/>
          </p:cNvSpPr>
          <p:nvPr>
            <p:ph type="body" orient="vert" idx="1"/>
          </p:nvPr>
        </p:nvSpPr>
        <p:spPr>
          <a:xfrm>
            <a:off x="677332" y="609603"/>
            <a:ext cx="7060146" cy="525145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056D936-B863-20D1-D508-B680DF345FA0}"/>
              </a:ext>
            </a:extLst>
          </p:cNvPr>
          <p:cNvSpPr txBox="1">
            <a:spLocks noGrp="1"/>
          </p:cNvSpPr>
          <p:nvPr>
            <p:ph type="dt" sz="half" idx="7"/>
          </p:nvPr>
        </p:nvSpPr>
        <p:spPr/>
        <p:txBody>
          <a:bodyPr/>
          <a:lstStyle>
            <a:lvl1pPr>
              <a:defRPr/>
            </a:lvl1pPr>
          </a:lstStyle>
          <a:p>
            <a:pPr lvl="0"/>
            <a:fld id="{DE1363F3-884B-4B57-B2A0-5343CF8322C6}" type="datetime1">
              <a:rPr lang="en-GB"/>
              <a:pPr lvl="0"/>
              <a:t>12/11/2023</a:t>
            </a:fld>
            <a:endParaRPr lang="en-GB"/>
          </a:p>
        </p:txBody>
      </p:sp>
      <p:sp>
        <p:nvSpPr>
          <p:cNvPr id="5" name="Footer Placeholder 4">
            <a:extLst>
              <a:ext uri="{FF2B5EF4-FFF2-40B4-BE49-F238E27FC236}">
                <a16:creationId xmlns:a16="http://schemas.microsoft.com/office/drawing/2014/main" id="{FAC43FFA-4FD5-3F44-065D-CF8DAF446B84}"/>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3480141-B2C7-3C66-6F08-A9DFA71864C1}"/>
              </a:ext>
            </a:extLst>
          </p:cNvPr>
          <p:cNvSpPr txBox="1">
            <a:spLocks noGrp="1"/>
          </p:cNvSpPr>
          <p:nvPr>
            <p:ph type="sldNum" sz="quarter" idx="8"/>
          </p:nvPr>
        </p:nvSpPr>
        <p:spPr/>
        <p:txBody>
          <a:bodyPr/>
          <a:lstStyle>
            <a:lvl1pPr>
              <a:defRPr/>
            </a:lvl1pPr>
          </a:lstStyle>
          <a:p>
            <a:pPr lvl="0"/>
            <a:fld id="{9D5908A6-94BA-49CE-990C-683A295B7AC7}" type="slidenum">
              <a:t>‹#›</a:t>
            </a:fld>
            <a:endParaRPr lang="en-GB"/>
          </a:p>
        </p:txBody>
      </p:sp>
    </p:spTree>
    <p:extLst>
      <p:ext uri="{BB962C8B-B14F-4D97-AF65-F5344CB8AC3E}">
        <p14:creationId xmlns:p14="http://schemas.microsoft.com/office/powerpoint/2010/main" val="10233989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5AEC12D9-1B7D-7968-C063-2593E65A2D0B}"/>
              </a:ext>
            </a:extLst>
          </p:cNvPr>
          <p:cNvGrpSpPr/>
          <p:nvPr/>
        </p:nvGrpSpPr>
        <p:grpSpPr>
          <a:xfrm>
            <a:off x="0" y="-8467"/>
            <a:ext cx="12192005" cy="6866467"/>
            <a:chOff x="0" y="-8467"/>
            <a:chExt cx="12192005" cy="6866467"/>
          </a:xfrm>
        </p:grpSpPr>
        <p:cxnSp>
          <p:nvCxnSpPr>
            <p:cNvPr id="3" name="Straight Connector 19">
              <a:extLst>
                <a:ext uri="{FF2B5EF4-FFF2-40B4-BE49-F238E27FC236}">
                  <a16:creationId xmlns:a16="http://schemas.microsoft.com/office/drawing/2014/main" id="{05346DFC-2722-65D0-64CE-86DBC6799AED}"/>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CA61628B-8EDA-9C72-BA4E-7404212B32EA}"/>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FA07CF6D-E99F-9BBA-922F-8391C315B05D}"/>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Rectangle 25">
              <a:extLst>
                <a:ext uri="{FF2B5EF4-FFF2-40B4-BE49-F238E27FC236}">
                  <a16:creationId xmlns:a16="http://schemas.microsoft.com/office/drawing/2014/main" id="{CE075ABB-EC7B-4A1D-6B3A-FC7D52265266}"/>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Isosceles Triangle 23">
              <a:extLst>
                <a:ext uri="{FF2B5EF4-FFF2-40B4-BE49-F238E27FC236}">
                  <a16:creationId xmlns:a16="http://schemas.microsoft.com/office/drawing/2014/main" id="{F7222B40-B28B-B50F-8F0A-8827F3EB2A5B}"/>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Rectangle 27">
              <a:extLst>
                <a:ext uri="{FF2B5EF4-FFF2-40B4-BE49-F238E27FC236}">
                  <a16:creationId xmlns:a16="http://schemas.microsoft.com/office/drawing/2014/main" id="{AD88DF8E-B7C8-744A-7A57-9D6955F16457}"/>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28">
              <a:extLst>
                <a:ext uri="{FF2B5EF4-FFF2-40B4-BE49-F238E27FC236}">
                  <a16:creationId xmlns:a16="http://schemas.microsoft.com/office/drawing/2014/main" id="{7AE2465F-C29B-CE1E-6CBE-C3ECCF348CC8}"/>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Rectangle 29">
              <a:extLst>
                <a:ext uri="{FF2B5EF4-FFF2-40B4-BE49-F238E27FC236}">
                  <a16:creationId xmlns:a16="http://schemas.microsoft.com/office/drawing/2014/main" id="{F8265958-9F8F-939F-E0E0-6A068E04C772}"/>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Isosceles Triangle 27">
              <a:extLst>
                <a:ext uri="{FF2B5EF4-FFF2-40B4-BE49-F238E27FC236}">
                  <a16:creationId xmlns:a16="http://schemas.microsoft.com/office/drawing/2014/main" id="{FACD87C8-192B-D377-9E95-E9337ED2B0A3}"/>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Isosceles Triangle 28">
              <a:extLst>
                <a:ext uri="{FF2B5EF4-FFF2-40B4-BE49-F238E27FC236}">
                  <a16:creationId xmlns:a16="http://schemas.microsoft.com/office/drawing/2014/main" id="{CD5E9F48-44E5-AACD-20B1-C422AB172C8D}"/>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Title Placeholder 1">
            <a:extLst>
              <a:ext uri="{FF2B5EF4-FFF2-40B4-BE49-F238E27FC236}">
                <a16:creationId xmlns:a16="http://schemas.microsoft.com/office/drawing/2014/main" id="{8A5849C8-F9D8-A183-C64D-BF6264E4D224}"/>
              </a:ext>
            </a:extLst>
          </p:cNvPr>
          <p:cNvSpPr txBox="1">
            <a:spLocks noGrp="1"/>
          </p:cNvSpPr>
          <p:nvPr>
            <p:ph type="title"/>
          </p:nvPr>
        </p:nvSpPr>
        <p:spPr>
          <a:xfrm>
            <a:off x="677332" y="609603"/>
            <a:ext cx="8596667" cy="1320795"/>
          </a:xfrm>
          <a:prstGeom prst="rect">
            <a:avLst/>
          </a:prstGeom>
          <a:noFill/>
          <a:ln>
            <a:noFill/>
          </a:ln>
        </p:spPr>
        <p:txBody>
          <a:bodyPr vert="horz" wrap="square" lIns="91440" tIns="45720" rIns="91440" bIns="45720" anchor="t" anchorCtr="0" compatLnSpc="1">
            <a:normAutofit/>
          </a:bodyPr>
          <a:lstStyle/>
          <a:p>
            <a:pPr lvl="0"/>
            <a:r>
              <a:rPr lang="en-GB"/>
              <a:t>Click to edit Master title style</a:t>
            </a:r>
            <a:endParaRPr lang="en-US"/>
          </a:p>
        </p:txBody>
      </p:sp>
      <p:sp>
        <p:nvSpPr>
          <p:cNvPr id="14" name="Text Placeholder 2">
            <a:extLst>
              <a:ext uri="{FF2B5EF4-FFF2-40B4-BE49-F238E27FC236}">
                <a16:creationId xmlns:a16="http://schemas.microsoft.com/office/drawing/2014/main" id="{2886EE70-34D0-6C1A-1669-BDDB6D30B33D}"/>
              </a:ext>
            </a:extLst>
          </p:cNvPr>
          <p:cNvSpPr txBox="1">
            <a:spLocks noGrp="1"/>
          </p:cNvSpPr>
          <p:nvPr>
            <p:ph type="body" idx="1"/>
          </p:nvPr>
        </p:nvSpPr>
        <p:spPr>
          <a:xfrm>
            <a:off x="677332" y="2160590"/>
            <a:ext cx="8596667" cy="3880768"/>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5" name="Date Placeholder 3">
            <a:extLst>
              <a:ext uri="{FF2B5EF4-FFF2-40B4-BE49-F238E27FC236}">
                <a16:creationId xmlns:a16="http://schemas.microsoft.com/office/drawing/2014/main" id="{2A1F13B3-DCBF-65CE-9D2F-F98CBC2091F3}"/>
              </a:ext>
            </a:extLst>
          </p:cNvPr>
          <p:cNvSpPr txBox="1">
            <a:spLocks noGrp="1"/>
          </p:cNvSpPr>
          <p:nvPr>
            <p:ph type="dt" sz="half" idx="2"/>
          </p:nvPr>
        </p:nvSpPr>
        <p:spPr>
          <a:xfrm>
            <a:off x="7205133" y="6041358"/>
            <a:ext cx="9119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fld id="{C3AA52B4-5CE5-4BBD-B31B-537F9347B68D}" type="datetime1">
              <a:rPr lang="en-GB"/>
              <a:pPr lvl="0"/>
              <a:t>12/11/2023</a:t>
            </a:fld>
            <a:endParaRPr lang="en-GB"/>
          </a:p>
        </p:txBody>
      </p:sp>
      <p:sp>
        <p:nvSpPr>
          <p:cNvPr id="16" name="Footer Placeholder 4">
            <a:extLst>
              <a:ext uri="{FF2B5EF4-FFF2-40B4-BE49-F238E27FC236}">
                <a16:creationId xmlns:a16="http://schemas.microsoft.com/office/drawing/2014/main" id="{F5DFA08F-82BE-F1D9-077F-0CDA56862F73}"/>
              </a:ext>
            </a:extLst>
          </p:cNvPr>
          <p:cNvSpPr txBox="1">
            <a:spLocks noGrp="1"/>
          </p:cNvSpPr>
          <p:nvPr>
            <p:ph type="ftr" sz="quarter" idx="3"/>
          </p:nvPr>
        </p:nvSpPr>
        <p:spPr>
          <a:xfrm>
            <a:off x="677332" y="6041358"/>
            <a:ext cx="6297609"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endParaRPr lang="en-GB"/>
          </a:p>
        </p:txBody>
      </p:sp>
      <p:sp>
        <p:nvSpPr>
          <p:cNvPr id="17" name="Slide Number Placeholder 5">
            <a:extLst>
              <a:ext uri="{FF2B5EF4-FFF2-40B4-BE49-F238E27FC236}">
                <a16:creationId xmlns:a16="http://schemas.microsoft.com/office/drawing/2014/main" id="{09001423-1D88-7942-D0D5-DD1FBFB8EA6E}"/>
              </a:ext>
            </a:extLst>
          </p:cNvPr>
          <p:cNvSpPr txBox="1">
            <a:spLocks noGrp="1"/>
          </p:cNvSpPr>
          <p:nvPr>
            <p:ph type="sldNum" sz="quarter" idx="4"/>
          </p:nvPr>
        </p:nvSpPr>
        <p:spPr>
          <a:xfrm>
            <a:off x="8590659" y="6041358"/>
            <a:ext cx="6833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90C226"/>
                </a:solidFill>
                <a:uFillTx/>
                <a:latin typeface="Trebuchet MS"/>
              </a:defRPr>
            </a:lvl1pPr>
          </a:lstStyle>
          <a:p>
            <a:pPr lvl="0"/>
            <a:fld id="{615EC196-BF64-47E4-A682-3E6F6EACC8FD}"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457200" rtl="0" fontAlgn="auto" hangingPunct="1">
        <a:lnSpc>
          <a:spcPct val="100000"/>
        </a:lnSpc>
        <a:spcBef>
          <a:spcPts val="0"/>
        </a:spcBef>
        <a:spcAft>
          <a:spcPts val="0"/>
        </a:spcAft>
        <a:buNone/>
        <a:tabLst/>
        <a:defRPr lang="en-GB" sz="3600" b="0" i="0" u="none" strike="noStrike" kern="1200" cap="none" spc="0" baseline="0">
          <a:solidFill>
            <a:srgbClr val="90C226"/>
          </a:solidFill>
          <a:uFillTx/>
          <a:latin typeface="Trebuchet MS"/>
        </a:defRPr>
      </a:lvl1pPr>
    </p:titleStyle>
    <p:bodyStyle>
      <a:lvl1pPr marL="342900" marR="0" lvl="0" indent="-342900" algn="l" defTabSz="457200" rtl="0" fontAlgn="auto" hangingPunct="1">
        <a:lnSpc>
          <a:spcPct val="100000"/>
        </a:lnSpc>
        <a:spcBef>
          <a:spcPts val="1000"/>
        </a:spcBef>
        <a:spcAft>
          <a:spcPts val="0"/>
        </a:spcAft>
        <a:buClr>
          <a:srgbClr val="90C226"/>
        </a:buClr>
        <a:buSzPct val="80000"/>
        <a:buFont typeface="Wingdings 3"/>
        <a:buChar char=""/>
        <a:tabLst/>
        <a:defRPr lang="en-GB" sz="1800" b="0" i="0" u="none" strike="noStrike" kern="1200" cap="none" spc="0" baseline="0">
          <a:solidFill>
            <a:srgbClr val="404040"/>
          </a:solidFill>
          <a:uFillTx/>
          <a:latin typeface="Trebuchet MS"/>
        </a:defRPr>
      </a:lvl1pPr>
      <a:lvl2pPr marL="742950" marR="0" lvl="1" indent="-285750" algn="l" defTabSz="457200" rtl="0" fontAlgn="auto" hangingPunct="1">
        <a:lnSpc>
          <a:spcPct val="100000"/>
        </a:lnSpc>
        <a:spcBef>
          <a:spcPts val="1000"/>
        </a:spcBef>
        <a:spcAft>
          <a:spcPts val="0"/>
        </a:spcAft>
        <a:buClr>
          <a:srgbClr val="90C226"/>
        </a:buClr>
        <a:buSzPct val="80000"/>
        <a:buFont typeface="Wingdings 3"/>
        <a:buChar char=""/>
        <a:tabLst/>
        <a:defRPr lang="en-GB" sz="1600" b="0" i="0" u="none" strike="noStrike" kern="1200" cap="none" spc="0" baseline="0">
          <a:solidFill>
            <a:srgbClr val="404040"/>
          </a:solidFill>
          <a:uFillTx/>
          <a:latin typeface="Trebuchet MS"/>
        </a:defRPr>
      </a:lvl2pPr>
      <a:lvl3pPr marL="1143000" marR="0" lvl="2" indent="-228600" algn="l" defTabSz="457200" rtl="0" fontAlgn="auto" hangingPunct="1">
        <a:lnSpc>
          <a:spcPct val="100000"/>
        </a:lnSpc>
        <a:spcBef>
          <a:spcPts val="1000"/>
        </a:spcBef>
        <a:spcAft>
          <a:spcPts val="0"/>
        </a:spcAft>
        <a:buClr>
          <a:srgbClr val="90C226"/>
        </a:buClr>
        <a:buSzPct val="80000"/>
        <a:buFont typeface="Wingdings 3"/>
        <a:buChar char=""/>
        <a:tabLst/>
        <a:defRPr lang="en-GB" sz="1400" b="0" i="0" u="none" strike="noStrike" kern="1200" cap="none" spc="0" baseline="0">
          <a:solidFill>
            <a:srgbClr val="404040"/>
          </a:solidFill>
          <a:uFillTx/>
          <a:latin typeface="Trebuchet MS"/>
        </a:defRPr>
      </a:lvl3pPr>
      <a:lvl4pPr marL="1600200" marR="0" lvl="3" indent="-228600" algn="l" defTabSz="457200" rtl="0" fontAlgn="auto" hangingPunct="1">
        <a:lnSpc>
          <a:spcPct val="100000"/>
        </a:lnSpc>
        <a:spcBef>
          <a:spcPts val="1000"/>
        </a:spcBef>
        <a:spcAft>
          <a:spcPts val="0"/>
        </a:spcAft>
        <a:buClr>
          <a:srgbClr val="90C226"/>
        </a:buClr>
        <a:buSzPct val="80000"/>
        <a:buFont typeface="Wingdings 3"/>
        <a:buChar char=""/>
        <a:tabLst/>
        <a:defRPr lang="en-GB" sz="1200" b="0" i="0" u="none" strike="noStrike" kern="1200" cap="none" spc="0" baseline="0">
          <a:solidFill>
            <a:srgbClr val="404040"/>
          </a:solidFill>
          <a:uFillTx/>
          <a:latin typeface="Trebuchet MS"/>
        </a:defRPr>
      </a:lvl4pPr>
      <a:lvl5pPr marL="2057400" marR="0" lvl="4" indent="-228600" algn="l" defTabSz="457200" rtl="0" fontAlgn="auto" hangingPunct="1">
        <a:lnSpc>
          <a:spcPct val="100000"/>
        </a:lnSpc>
        <a:spcBef>
          <a:spcPts val="1000"/>
        </a:spcBef>
        <a:spcAft>
          <a:spcPts val="0"/>
        </a:spcAft>
        <a:buClr>
          <a:srgbClr val="90C226"/>
        </a:buClr>
        <a:buSzPct val="80000"/>
        <a:buFont typeface="Wingdings 3"/>
        <a:buChar char=""/>
        <a:tabLst/>
        <a:defRPr lang="en-GB" sz="1200" b="0" i="0" u="none" strike="noStrike" kern="1200" cap="none" spc="0" baseline="0">
          <a:solidFill>
            <a:srgbClr val="404040"/>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mintel.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B1B27-9B97-C84A-9E2F-FAE957ACF128}"/>
              </a:ext>
            </a:extLst>
          </p:cNvPr>
          <p:cNvSpPr txBox="1">
            <a:spLocks noGrp="1"/>
          </p:cNvSpPr>
          <p:nvPr>
            <p:ph type="ctrTitle"/>
          </p:nvPr>
        </p:nvSpPr>
        <p:spPr>
          <a:xfrm>
            <a:off x="296091" y="679271"/>
            <a:ext cx="8977908" cy="3483425"/>
          </a:xfrm>
        </p:spPr>
        <p:txBody>
          <a:bodyPr/>
          <a:lstStyle/>
          <a:p>
            <a:pPr lvl="0" algn="l"/>
            <a:r>
              <a:rPr lang="en-GB" sz="3200">
                <a:latin typeface="Times New Roman" pitchFamily="18"/>
                <a:cs typeface="Times New Roman" pitchFamily="18"/>
              </a:rPr>
              <a:t>Developing Innovation and Creativity for Business Advantage</a:t>
            </a:r>
            <a:br>
              <a:rPr lang="en-GB" sz="3200">
                <a:latin typeface="Times New Roman" pitchFamily="18"/>
                <a:cs typeface="Times New Roman" pitchFamily="18"/>
              </a:rPr>
            </a:br>
            <a:r>
              <a:rPr lang="en-GB" sz="3200">
                <a:latin typeface="Times New Roman" pitchFamily="18"/>
                <a:cs typeface="Times New Roman" pitchFamily="18"/>
              </a:rPr>
              <a:t>Module Code: BMSW6102</a:t>
            </a:r>
            <a:br>
              <a:rPr lang="en-GB" sz="3200">
                <a:latin typeface="Times New Roman" pitchFamily="18"/>
                <a:cs typeface="Times New Roman" pitchFamily="18"/>
              </a:rPr>
            </a:br>
            <a:r>
              <a:rPr lang="en-GB" sz="3200" i="1" u="sng">
                <a:latin typeface="Times New Roman" pitchFamily="18"/>
                <a:cs typeface="Times New Roman" pitchFamily="18"/>
              </a:rPr>
              <a:t>Defending My Assignment: High Street Business Sustainability</a:t>
            </a:r>
            <a:br>
              <a:rPr lang="en-GB" sz="3200" i="1" u="sng">
                <a:latin typeface="Times New Roman" pitchFamily="18"/>
                <a:cs typeface="Times New Roman" pitchFamily="18"/>
              </a:rPr>
            </a:br>
            <a:r>
              <a:rPr lang="en-GB" sz="3200" i="1" u="sng">
                <a:latin typeface="Times New Roman" pitchFamily="18"/>
                <a:cs typeface="Times New Roman" pitchFamily="18"/>
              </a:rPr>
              <a:t>Student Name:Erhan Vladislav</a:t>
            </a:r>
            <a:br>
              <a:rPr lang="en-GB" sz="3200" i="1" u="sng">
                <a:latin typeface="Times New Roman" pitchFamily="18"/>
                <a:cs typeface="Times New Roman" pitchFamily="18"/>
              </a:rPr>
            </a:br>
            <a:r>
              <a:rPr lang="en-GB" sz="3200" i="1" u="sng">
                <a:latin typeface="Times New Roman" pitchFamily="18"/>
                <a:cs typeface="Times New Roman" pitchFamily="18"/>
              </a:rPr>
              <a:t>Student ID: 2111920</a:t>
            </a:r>
            <a:br>
              <a:rPr lang="en-GB" sz="3200" i="1" u="sng">
                <a:latin typeface="Times New Roman" pitchFamily="18"/>
                <a:cs typeface="Times New Roman" pitchFamily="18"/>
              </a:rPr>
            </a:br>
            <a:endParaRPr lang="en-GB" sz="3200">
              <a:latin typeface="Times New Roman" pitchFamily="18"/>
              <a:cs typeface="Times New Roman" pitchFamily="18"/>
            </a:endParaRPr>
          </a:p>
        </p:txBody>
      </p:sp>
      <p:pic>
        <p:nvPicPr>
          <p:cNvPr id="3" name="Picture 3">
            <a:extLst>
              <a:ext uri="{FF2B5EF4-FFF2-40B4-BE49-F238E27FC236}">
                <a16:creationId xmlns:a16="http://schemas.microsoft.com/office/drawing/2014/main" id="{5DADF99B-95EC-46D6-BCD0-B5000F3B2C2E}"/>
              </a:ext>
            </a:extLst>
          </p:cNvPr>
          <p:cNvPicPr>
            <a:picLocks noChangeAspect="1"/>
          </p:cNvPicPr>
          <p:nvPr/>
        </p:nvPicPr>
        <p:blipFill>
          <a:blip r:embed="rId2"/>
          <a:stretch>
            <a:fillRect/>
          </a:stretch>
        </p:blipFill>
        <p:spPr>
          <a:xfrm>
            <a:off x="408672" y="3692438"/>
            <a:ext cx="8865327" cy="3078483"/>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F2BAB-C957-F9D5-3B89-8B80A0D38B25}"/>
              </a:ext>
            </a:extLst>
          </p:cNvPr>
          <p:cNvSpPr txBox="1">
            <a:spLocks noGrp="1"/>
          </p:cNvSpPr>
          <p:nvPr>
            <p:ph type="title"/>
          </p:nvPr>
        </p:nvSpPr>
        <p:spPr/>
        <p:txBody>
          <a:bodyPr/>
          <a:lstStyle/>
          <a:p>
            <a:pPr lvl="0"/>
            <a:r>
              <a:rPr lang="en-GB"/>
              <a:t>Table of Contents </a:t>
            </a:r>
          </a:p>
        </p:txBody>
      </p:sp>
      <p:sp>
        <p:nvSpPr>
          <p:cNvPr id="3" name="Content Placeholder 2">
            <a:extLst>
              <a:ext uri="{FF2B5EF4-FFF2-40B4-BE49-F238E27FC236}">
                <a16:creationId xmlns:a16="http://schemas.microsoft.com/office/drawing/2014/main" id="{44EA9449-7E2D-4017-13BE-3B2B7598DABE}"/>
              </a:ext>
            </a:extLst>
          </p:cNvPr>
          <p:cNvSpPr txBox="1">
            <a:spLocks noGrp="1"/>
          </p:cNvSpPr>
          <p:nvPr>
            <p:ph idx="1"/>
          </p:nvPr>
        </p:nvSpPr>
        <p:spPr/>
        <p:txBody>
          <a:bodyPr/>
          <a:lstStyle/>
          <a:p>
            <a:pPr lvl="0">
              <a:lnSpc>
                <a:spcPct val="80000"/>
              </a:lnSpc>
            </a:pPr>
            <a:r>
              <a:rPr lang="en-GB" sz="1700"/>
              <a:t>Introduction</a:t>
            </a:r>
          </a:p>
          <a:p>
            <a:pPr lvl="0">
              <a:lnSpc>
                <a:spcPct val="80000"/>
              </a:lnSpc>
            </a:pPr>
            <a:r>
              <a:rPr lang="en-GB" sz="1700"/>
              <a:t> Why Wilko? </a:t>
            </a:r>
          </a:p>
          <a:p>
            <a:pPr lvl="0">
              <a:lnSpc>
                <a:spcPct val="80000"/>
              </a:lnSpc>
            </a:pPr>
            <a:r>
              <a:rPr lang="en-GB" sz="1700"/>
              <a:t>Research Procedures</a:t>
            </a:r>
          </a:p>
          <a:p>
            <a:pPr lvl="0">
              <a:lnSpc>
                <a:spcPct val="80000"/>
              </a:lnSpc>
            </a:pPr>
            <a:r>
              <a:rPr lang="en-GB" sz="1700"/>
              <a:t>Information Gathering</a:t>
            </a:r>
          </a:p>
          <a:p>
            <a:pPr lvl="0">
              <a:lnSpc>
                <a:spcPct val="80000"/>
              </a:lnSpc>
            </a:pPr>
            <a:r>
              <a:rPr lang="en-GB" sz="1700"/>
              <a:t>External Sources</a:t>
            </a:r>
          </a:p>
          <a:p>
            <a:pPr lvl="0">
              <a:lnSpc>
                <a:spcPct val="80000"/>
              </a:lnSpc>
            </a:pPr>
            <a:r>
              <a:rPr lang="en-GB" sz="1700"/>
              <a:t>Challenges Faced</a:t>
            </a:r>
          </a:p>
          <a:p>
            <a:pPr lvl="0">
              <a:lnSpc>
                <a:spcPct val="80000"/>
              </a:lnSpc>
            </a:pPr>
            <a:r>
              <a:rPr lang="en-GB" sz="1700"/>
              <a:t>Practical Learning Outcomes</a:t>
            </a:r>
          </a:p>
          <a:p>
            <a:pPr lvl="0">
              <a:lnSpc>
                <a:spcPct val="80000"/>
              </a:lnSpc>
            </a:pPr>
            <a:r>
              <a:rPr lang="en-GB" sz="1700"/>
              <a:t>Future Benefits</a:t>
            </a:r>
          </a:p>
          <a:p>
            <a:pPr lvl="0">
              <a:lnSpc>
                <a:spcPct val="80000"/>
              </a:lnSpc>
            </a:pPr>
            <a:r>
              <a:rPr lang="en-GB" sz="1700"/>
              <a:t>Identified Issue</a:t>
            </a:r>
          </a:p>
          <a:p>
            <a:pPr lvl="0">
              <a:lnSpc>
                <a:spcPct val="80000"/>
              </a:lnSpc>
            </a:pPr>
            <a:r>
              <a:rPr lang="en-GB" sz="1700"/>
              <a:t>Conclusion </a:t>
            </a:r>
          </a:p>
          <a:p>
            <a:pPr lvl="0">
              <a:lnSpc>
                <a:spcPct val="80000"/>
              </a:lnSpc>
            </a:pPr>
            <a:r>
              <a:rPr lang="en-GB" sz="1700"/>
              <a:t>References </a:t>
            </a:r>
          </a:p>
          <a:p>
            <a:pPr lvl="0">
              <a:lnSpc>
                <a:spcPct val="80000"/>
              </a:lnSpc>
            </a:pPr>
            <a:endParaRPr lang="en-GB" sz="1700"/>
          </a:p>
          <a:p>
            <a:pPr lvl="0">
              <a:lnSpc>
                <a:spcPct val="80000"/>
              </a:lnSpc>
            </a:pPr>
            <a:endParaRPr lang="en-GB" sz="1700"/>
          </a:p>
          <a:p>
            <a:pPr lvl="0">
              <a:lnSpc>
                <a:spcPct val="80000"/>
              </a:lnSpc>
            </a:pPr>
            <a:endParaRPr lang="en-GB" sz="1700"/>
          </a:p>
          <a:p>
            <a:pPr lvl="0">
              <a:lnSpc>
                <a:spcPct val="80000"/>
              </a:lnSpc>
            </a:pPr>
            <a:endParaRPr lang="en-GB" sz="1700"/>
          </a:p>
          <a:p>
            <a:pPr lvl="0">
              <a:lnSpc>
                <a:spcPct val="80000"/>
              </a:lnSpc>
            </a:pPr>
            <a:endParaRPr lang="en-GB" sz="1700"/>
          </a:p>
          <a:p>
            <a:pPr lvl="0">
              <a:lnSpc>
                <a:spcPct val="80000"/>
              </a:lnSpc>
            </a:pPr>
            <a:endParaRPr lang="en-GB" sz="1700"/>
          </a:p>
        </p:txBody>
      </p:sp>
      <p:pic>
        <p:nvPicPr>
          <p:cNvPr id="4" name="Picture 3">
            <a:extLst>
              <a:ext uri="{FF2B5EF4-FFF2-40B4-BE49-F238E27FC236}">
                <a16:creationId xmlns:a16="http://schemas.microsoft.com/office/drawing/2014/main" id="{447ABA2D-4CED-7F57-222F-CD3EA53BFA4C}"/>
              </a:ext>
            </a:extLst>
          </p:cNvPr>
          <p:cNvPicPr>
            <a:picLocks noChangeAspect="1"/>
          </p:cNvPicPr>
          <p:nvPr/>
        </p:nvPicPr>
        <p:blipFill>
          <a:blip r:embed="rId2"/>
          <a:stretch>
            <a:fillRect/>
          </a:stretch>
        </p:blipFill>
        <p:spPr>
          <a:xfrm>
            <a:off x="5393323" y="984068"/>
            <a:ext cx="4212229" cy="3576821"/>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pic>
        <p:nvPicPr>
          <p:cNvPr id="2" name="Picture 5" descr="A light bulb with a light bulb above it&#10;&#10;Description automatically generated">
            <a:extLst>
              <a:ext uri="{FF2B5EF4-FFF2-40B4-BE49-F238E27FC236}">
                <a16:creationId xmlns:a16="http://schemas.microsoft.com/office/drawing/2014/main" id="{DA089C4E-6C31-C639-F52C-D4EE6CBB3282}"/>
              </a:ext>
            </a:extLst>
          </p:cNvPr>
          <p:cNvPicPr>
            <a:picLocks noChangeAspect="1"/>
          </p:cNvPicPr>
          <p:nvPr/>
        </p:nvPicPr>
        <p:blipFill>
          <a:blip r:embed="rId3"/>
          <a:srcRect l="9526" r="5279" b="-2"/>
          <a:stretch>
            <a:fillRect/>
          </a:stretch>
        </p:blipFill>
        <p:spPr>
          <a:xfrm>
            <a:off x="5540276" y="-252410"/>
            <a:ext cx="5711589" cy="6858000"/>
          </a:xfrm>
          <a:prstGeom prst="rect">
            <a:avLst/>
          </a:prstGeom>
          <a:noFill/>
          <a:ln cap="flat">
            <a:noFill/>
          </a:ln>
        </p:spPr>
      </p:pic>
      <p:sp>
        <p:nvSpPr>
          <p:cNvPr id="3" name="Title 1">
            <a:extLst>
              <a:ext uri="{FF2B5EF4-FFF2-40B4-BE49-F238E27FC236}">
                <a16:creationId xmlns:a16="http://schemas.microsoft.com/office/drawing/2014/main" id="{4C575D55-44FD-A100-05FD-2CE0046BCD08}"/>
              </a:ext>
            </a:extLst>
          </p:cNvPr>
          <p:cNvSpPr txBox="1">
            <a:spLocks noGrp="1"/>
          </p:cNvSpPr>
          <p:nvPr>
            <p:ph type="title"/>
          </p:nvPr>
        </p:nvSpPr>
        <p:spPr>
          <a:xfrm>
            <a:off x="677332" y="609603"/>
            <a:ext cx="3851123" cy="1320795"/>
          </a:xfrm>
        </p:spPr>
        <p:txBody>
          <a:bodyPr/>
          <a:lstStyle/>
          <a:p>
            <a:pPr lvl="0"/>
            <a:r>
              <a:rPr lang="en-GB"/>
              <a:t>Introduction </a:t>
            </a:r>
          </a:p>
        </p:txBody>
      </p:sp>
      <p:sp>
        <p:nvSpPr>
          <p:cNvPr id="4" name="Content Placeholder 2">
            <a:extLst>
              <a:ext uri="{FF2B5EF4-FFF2-40B4-BE49-F238E27FC236}">
                <a16:creationId xmlns:a16="http://schemas.microsoft.com/office/drawing/2014/main" id="{327FCFFB-F559-6894-E61B-70C0F04B5696}"/>
              </a:ext>
            </a:extLst>
          </p:cNvPr>
          <p:cNvSpPr txBox="1">
            <a:spLocks noGrp="1"/>
          </p:cNvSpPr>
          <p:nvPr>
            <p:ph idx="1"/>
          </p:nvPr>
        </p:nvSpPr>
        <p:spPr>
          <a:xfrm>
            <a:off x="199503" y="1587727"/>
            <a:ext cx="4862943" cy="4453630"/>
          </a:xfrm>
        </p:spPr>
        <p:txBody>
          <a:bodyPr/>
          <a:lstStyle/>
          <a:p>
            <a:pPr marL="0" lvl="0" indent="0" algn="just">
              <a:lnSpc>
                <a:spcPct val="150000"/>
              </a:lnSpc>
              <a:buNone/>
            </a:pPr>
            <a:r>
              <a:rPr lang="en-GB" sz="1500">
                <a:latin typeface="Times New Roman" pitchFamily="18"/>
                <a:cs typeface="Times New Roman" pitchFamily="18"/>
              </a:rPr>
              <a:t>High street merchants suffer from British retail's continual shift </a:t>
            </a:r>
            <a:r>
              <a:rPr lang="en-GB" sz="1500" i="1">
                <a:latin typeface="Times New Roman" pitchFamily="18"/>
                <a:cs typeface="Times New Roman" pitchFamily="18"/>
              </a:rPr>
              <a:t>(Brown, 2021). </a:t>
            </a:r>
            <a:r>
              <a:rPr lang="en-GB" sz="1500">
                <a:latin typeface="Times New Roman" pitchFamily="18"/>
                <a:cs typeface="Times New Roman" pitchFamily="18"/>
              </a:rPr>
              <a:t>The study examines what makes Wilko, a popular high-street homewares and household goods business, successful or unsuccessful. Also, the study investigates economic and customer choices that affect high street shop performance. Researchers analysed academic, business, and real-time market data. Private ownership and retail shifts make financial data scarce. Triangulation and FOI requests confirmed data. Practical experience helped retail consultancy and strategic company growth.</a:t>
            </a:r>
          </a:p>
        </p:txBody>
      </p:sp>
      <p:cxnSp>
        <p:nvCxnSpPr>
          <p:cNvPr id="5" name="Straight Connector 10">
            <a:extLst>
              <a:ext uri="{FF2B5EF4-FFF2-40B4-BE49-F238E27FC236}">
                <a16:creationId xmlns:a16="http://schemas.microsoft.com/office/drawing/2014/main" id="{13B7F782-8D2F-34BC-101C-1C9382C331E4}"/>
              </a:ext>
            </a:extLst>
          </p:cNvPr>
          <p:cNvCxnSpPr>
            <a:cxnSpLocks noMove="1" noResize="1"/>
          </p:cNvCxnSpPr>
          <p:nvPr/>
        </p:nvCxnSpPr>
        <p:spPr>
          <a:xfrm>
            <a:off x="9371008" y="0"/>
            <a:ext cx="1219207" cy="6858000"/>
          </a:xfrm>
          <a:prstGeom prst="straightConnector1">
            <a:avLst/>
          </a:prstGeom>
          <a:noFill/>
          <a:ln w="9528" cap="rnd">
            <a:solidFill>
              <a:srgbClr val="BFBFBF"/>
            </a:solidFill>
            <a:prstDash val="solid"/>
            <a:miter/>
          </a:ln>
        </p:spPr>
      </p:cxnSp>
      <p:cxnSp>
        <p:nvCxnSpPr>
          <p:cNvPr id="6" name="Straight Connector 12">
            <a:extLst>
              <a:ext uri="{FF2B5EF4-FFF2-40B4-BE49-F238E27FC236}">
                <a16:creationId xmlns:a16="http://schemas.microsoft.com/office/drawing/2014/main" id="{B26DEBCC-AB39-0E1A-D629-70DBDC082121}"/>
              </a:ext>
            </a:extLst>
          </p:cNvPr>
          <p:cNvCxnSpPr>
            <a:cxnSpLocks noMove="1" noResize="1"/>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7" name="Rectangle 23">
            <a:extLst>
              <a:ext uri="{FF2B5EF4-FFF2-40B4-BE49-F238E27FC236}">
                <a16:creationId xmlns:a16="http://schemas.microsoft.com/office/drawing/2014/main" id="{F94BA32D-89E8-9DE9-44C3-7F6CA6CE6DE3}"/>
              </a:ext>
            </a:extLst>
          </p:cNvPr>
          <p:cNvSpPr>
            <a:spLocks noMove="1" noResize="1"/>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8" name="Rectangle 25">
            <a:extLst>
              <a:ext uri="{FF2B5EF4-FFF2-40B4-BE49-F238E27FC236}">
                <a16:creationId xmlns:a16="http://schemas.microsoft.com/office/drawing/2014/main" id="{23D2BA1F-E6B8-098F-C8B4-C899B7956860}"/>
              </a:ext>
            </a:extLst>
          </p:cNvPr>
          <p:cNvSpPr>
            <a:spLocks noMove="1" noResize="1"/>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9" name="Isosceles Triangle 24">
            <a:extLst>
              <a:ext uri="{FF2B5EF4-FFF2-40B4-BE49-F238E27FC236}">
                <a16:creationId xmlns:a16="http://schemas.microsoft.com/office/drawing/2014/main" id="{D5C64F85-2677-1485-962C-BD5A2A1A9537}"/>
              </a:ext>
            </a:extLst>
          </p:cNvPr>
          <p:cNvSpPr>
            <a:spLocks noMove="1" noResize="1"/>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0" name="Rectangle 27">
            <a:extLst>
              <a:ext uri="{FF2B5EF4-FFF2-40B4-BE49-F238E27FC236}">
                <a16:creationId xmlns:a16="http://schemas.microsoft.com/office/drawing/2014/main" id="{23D4042D-D0DA-ECF5-9DCD-793F8555865F}"/>
              </a:ext>
            </a:extLst>
          </p:cNvPr>
          <p:cNvSpPr>
            <a:spLocks noMove="1" noResize="1"/>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47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1" name="Rectangle 28">
            <a:extLst>
              <a:ext uri="{FF2B5EF4-FFF2-40B4-BE49-F238E27FC236}">
                <a16:creationId xmlns:a16="http://schemas.microsoft.com/office/drawing/2014/main" id="{C57F3B7C-ACBB-6AE3-2469-9E41B263B942}"/>
              </a:ext>
            </a:extLst>
          </p:cNvPr>
          <p:cNvSpPr>
            <a:spLocks noMove="1" noResize="1"/>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2" name="Rectangle 29">
            <a:extLst>
              <a:ext uri="{FF2B5EF4-FFF2-40B4-BE49-F238E27FC236}">
                <a16:creationId xmlns:a16="http://schemas.microsoft.com/office/drawing/2014/main" id="{367A4037-E79D-144E-A67B-C8DB5692215B}"/>
              </a:ext>
            </a:extLst>
          </p:cNvPr>
          <p:cNvSpPr>
            <a:spLocks noMove="1" noResize="1"/>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3" name="Isosceles Triangle 29">
            <a:extLst>
              <a:ext uri="{FF2B5EF4-FFF2-40B4-BE49-F238E27FC236}">
                <a16:creationId xmlns:a16="http://schemas.microsoft.com/office/drawing/2014/main" id="{B7252C86-120C-F41F-3B61-852D36A51E99}"/>
              </a:ext>
            </a:extLst>
          </p:cNvPr>
          <p:cNvSpPr>
            <a:spLocks noMove="1" noResize="1"/>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48DD0-2561-6C28-D5C6-6686534D6341}"/>
              </a:ext>
            </a:extLst>
          </p:cNvPr>
          <p:cNvSpPr txBox="1">
            <a:spLocks noGrp="1"/>
          </p:cNvSpPr>
          <p:nvPr>
            <p:ph type="title"/>
          </p:nvPr>
        </p:nvSpPr>
        <p:spPr/>
        <p:txBody>
          <a:bodyPr/>
          <a:lstStyle/>
          <a:p>
            <a:pPr lvl="0"/>
            <a:r>
              <a:rPr lang="en-GB"/>
              <a:t>Why Wilko?</a:t>
            </a:r>
          </a:p>
        </p:txBody>
      </p:sp>
      <p:sp>
        <p:nvSpPr>
          <p:cNvPr id="3" name="Content Placeholder 2">
            <a:extLst>
              <a:ext uri="{FF2B5EF4-FFF2-40B4-BE49-F238E27FC236}">
                <a16:creationId xmlns:a16="http://schemas.microsoft.com/office/drawing/2014/main" id="{3AB2DC8D-02ED-29D8-B860-C3D176FA4350}"/>
              </a:ext>
            </a:extLst>
          </p:cNvPr>
          <p:cNvSpPr txBox="1">
            <a:spLocks noGrp="1"/>
          </p:cNvSpPr>
          <p:nvPr>
            <p:ph idx="1"/>
          </p:nvPr>
        </p:nvSpPr>
        <p:spPr>
          <a:xfrm>
            <a:off x="391884" y="1254035"/>
            <a:ext cx="6522726" cy="4787332"/>
          </a:xfrm>
        </p:spPr>
        <p:txBody>
          <a:bodyPr>
            <a:noAutofit/>
          </a:bodyPr>
          <a:lstStyle/>
          <a:p>
            <a:pPr lvl="0" algn="just">
              <a:lnSpc>
                <a:spcPct val="150000"/>
              </a:lnSpc>
            </a:pPr>
            <a:r>
              <a:rPr lang="en-GB" sz="1200" b="1">
                <a:latin typeface="Times New Roman" pitchFamily="18"/>
                <a:cs typeface="Times New Roman" pitchFamily="18"/>
              </a:rPr>
              <a:t>Unique Position in Retail</a:t>
            </a:r>
            <a:r>
              <a:rPr lang="en-GB" sz="1200">
                <a:latin typeface="Times New Roman" pitchFamily="18"/>
                <a:cs typeface="Times New Roman" pitchFamily="18"/>
              </a:rPr>
              <a:t>: Wilko stands out in the high street retail sector, surviving where others have not.</a:t>
            </a:r>
          </a:p>
          <a:p>
            <a:pPr lvl="0" algn="just">
              <a:lnSpc>
                <a:spcPct val="150000"/>
              </a:lnSpc>
            </a:pPr>
            <a:r>
              <a:rPr lang="en-GB" sz="1200" b="1">
                <a:latin typeface="Times New Roman" pitchFamily="18"/>
                <a:cs typeface="Times New Roman" pitchFamily="18"/>
              </a:rPr>
              <a:t>Growth: </a:t>
            </a:r>
            <a:r>
              <a:rPr lang="en-GB" sz="1200">
                <a:latin typeface="Times New Roman" pitchFamily="18"/>
                <a:cs typeface="Times New Roman" pitchFamily="18"/>
              </a:rPr>
              <a:t>Transitioning from a single shop to a national chain of 400 stores demonstrates adaptability.</a:t>
            </a:r>
          </a:p>
          <a:p>
            <a:pPr lvl="0" algn="just">
              <a:lnSpc>
                <a:spcPct val="150000"/>
              </a:lnSpc>
            </a:pPr>
            <a:r>
              <a:rPr lang="en-GB" sz="1200" b="1">
                <a:latin typeface="Times New Roman" pitchFamily="18"/>
                <a:cs typeface="Times New Roman" pitchFamily="18"/>
              </a:rPr>
              <a:t>High Street to E-Commerce</a:t>
            </a:r>
            <a:r>
              <a:rPr lang="en-GB" sz="1200">
                <a:latin typeface="Times New Roman" pitchFamily="18"/>
                <a:cs typeface="Times New Roman" pitchFamily="18"/>
              </a:rPr>
              <a:t>: Wilko exemplifies successful integration of e-commerce with traditional high street operations.</a:t>
            </a:r>
          </a:p>
          <a:p>
            <a:pPr lvl="0" algn="just">
              <a:lnSpc>
                <a:spcPct val="150000"/>
              </a:lnSpc>
            </a:pPr>
            <a:r>
              <a:rPr lang="en-GB" sz="1200" b="1">
                <a:latin typeface="Times New Roman" pitchFamily="18"/>
                <a:cs typeface="Times New Roman" pitchFamily="18"/>
              </a:rPr>
              <a:t>Omni-Channel Commerce Model</a:t>
            </a:r>
            <a:r>
              <a:rPr lang="en-GB" sz="1200">
                <a:latin typeface="Times New Roman" pitchFamily="18"/>
                <a:cs typeface="Times New Roman" pitchFamily="18"/>
              </a:rPr>
              <a:t>: Wilko bridges traditional retail with modern commerce, indicating its progressive approach.</a:t>
            </a:r>
          </a:p>
          <a:p>
            <a:pPr lvl="0" algn="just">
              <a:lnSpc>
                <a:spcPct val="150000"/>
              </a:lnSpc>
            </a:pPr>
            <a:r>
              <a:rPr lang="en-GB" sz="1200" b="1">
                <a:latin typeface="Times New Roman" pitchFamily="18"/>
                <a:cs typeface="Times New Roman" pitchFamily="18"/>
              </a:rPr>
              <a:t>Strategic Customer Retention</a:t>
            </a:r>
            <a:r>
              <a:rPr lang="en-GB" sz="1200">
                <a:latin typeface="Times New Roman" pitchFamily="18"/>
                <a:cs typeface="Times New Roman" pitchFamily="18"/>
              </a:rPr>
              <a:t>: Strategies to keep customers engaged provide insights into effective retail management (</a:t>
            </a:r>
            <a:r>
              <a:rPr lang="en-GB" sz="1200" i="1">
                <a:latin typeface="Times New Roman" pitchFamily="18"/>
                <a:cs typeface="Times New Roman" pitchFamily="18"/>
              </a:rPr>
              <a:t>Murphy, 2022</a:t>
            </a:r>
            <a:r>
              <a:rPr lang="en-GB" sz="1200">
                <a:latin typeface="Times New Roman" pitchFamily="18"/>
                <a:cs typeface="Times New Roman" pitchFamily="18"/>
              </a:rPr>
              <a:t>).</a:t>
            </a:r>
          </a:p>
          <a:p>
            <a:pPr lvl="0" algn="just">
              <a:lnSpc>
                <a:spcPct val="150000"/>
              </a:lnSpc>
            </a:pPr>
            <a:r>
              <a:rPr lang="en-GB" sz="1200" b="1">
                <a:latin typeface="Times New Roman" pitchFamily="18"/>
                <a:cs typeface="Times New Roman" pitchFamily="18"/>
              </a:rPr>
              <a:t>Innovative Supply Chain</a:t>
            </a:r>
            <a:r>
              <a:rPr lang="en-GB" sz="1200">
                <a:latin typeface="Times New Roman" pitchFamily="18"/>
                <a:cs typeface="Times New Roman" pitchFamily="18"/>
              </a:rPr>
              <a:t>: Wilko's supply chain management indicates a robust operational framework.</a:t>
            </a:r>
          </a:p>
          <a:p>
            <a:pPr lvl="0" algn="just">
              <a:lnSpc>
                <a:spcPct val="150000"/>
              </a:lnSpc>
            </a:pPr>
            <a:r>
              <a:rPr lang="en-GB" sz="1200" b="1">
                <a:latin typeface="Times New Roman" pitchFamily="18"/>
                <a:cs typeface="Times New Roman" pitchFamily="18"/>
              </a:rPr>
              <a:t>Product Diversification</a:t>
            </a:r>
            <a:r>
              <a:rPr lang="en-GB" sz="1200">
                <a:latin typeface="Times New Roman" pitchFamily="18"/>
                <a:cs typeface="Times New Roman" pitchFamily="18"/>
              </a:rPr>
              <a:t>: Its varied product range shows a response to market demands and consumer needs.</a:t>
            </a:r>
          </a:p>
          <a:p>
            <a:pPr lvl="0" algn="just">
              <a:lnSpc>
                <a:spcPct val="150000"/>
              </a:lnSpc>
            </a:pPr>
            <a:r>
              <a:rPr lang="en-GB" sz="1200" b="1">
                <a:latin typeface="Times New Roman" pitchFamily="18"/>
                <a:cs typeface="Times New Roman" pitchFamily="18"/>
              </a:rPr>
              <a:t>Wider Sector Implications</a:t>
            </a:r>
            <a:r>
              <a:rPr lang="en-GB" sz="1200">
                <a:latin typeface="Times New Roman" pitchFamily="18"/>
                <a:cs typeface="Times New Roman" pitchFamily="18"/>
              </a:rPr>
              <a:t>: The company’s strategies may serve as a blueprint for other retailers on the high street.</a:t>
            </a:r>
          </a:p>
        </p:txBody>
      </p:sp>
      <p:pic>
        <p:nvPicPr>
          <p:cNvPr id="4" name="Picture 3" descr="A sign on a building&#10;&#10;Description automatically generated">
            <a:extLst>
              <a:ext uri="{FF2B5EF4-FFF2-40B4-BE49-F238E27FC236}">
                <a16:creationId xmlns:a16="http://schemas.microsoft.com/office/drawing/2014/main" id="{3726A9D3-A7BE-F621-861F-40A2BED7CB97}"/>
              </a:ext>
            </a:extLst>
          </p:cNvPr>
          <p:cNvPicPr>
            <a:picLocks noChangeAspect="1"/>
          </p:cNvPicPr>
          <p:nvPr/>
        </p:nvPicPr>
        <p:blipFill>
          <a:blip r:embed="rId3"/>
          <a:srcRect r="20659" b="-1"/>
          <a:stretch>
            <a:fillRect/>
          </a:stretch>
        </p:blipFill>
        <p:spPr>
          <a:xfrm>
            <a:off x="7099611" y="1339769"/>
            <a:ext cx="4415052" cy="3882359"/>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987F2-C68D-DE64-5AE6-41D620331D29}"/>
              </a:ext>
            </a:extLst>
          </p:cNvPr>
          <p:cNvSpPr txBox="1">
            <a:spLocks noGrp="1"/>
          </p:cNvSpPr>
          <p:nvPr>
            <p:ph type="title"/>
          </p:nvPr>
        </p:nvSpPr>
        <p:spPr/>
        <p:txBody>
          <a:bodyPr/>
          <a:lstStyle/>
          <a:p>
            <a:pPr lvl="0"/>
            <a:r>
              <a:rPr lang="en-GB"/>
              <a:t>Research Procedures</a:t>
            </a:r>
          </a:p>
        </p:txBody>
      </p:sp>
      <p:sp>
        <p:nvSpPr>
          <p:cNvPr id="3" name="Content Placeholder 2">
            <a:extLst>
              <a:ext uri="{FF2B5EF4-FFF2-40B4-BE49-F238E27FC236}">
                <a16:creationId xmlns:a16="http://schemas.microsoft.com/office/drawing/2014/main" id="{B3E4845A-1B69-DE57-EB65-F9B6498E6A03}"/>
              </a:ext>
            </a:extLst>
          </p:cNvPr>
          <p:cNvSpPr txBox="1">
            <a:spLocks noGrp="1"/>
          </p:cNvSpPr>
          <p:nvPr>
            <p:ph idx="1"/>
          </p:nvPr>
        </p:nvSpPr>
        <p:spPr>
          <a:xfrm>
            <a:off x="330930" y="1270001"/>
            <a:ext cx="7637416" cy="4639912"/>
          </a:xfrm>
        </p:spPr>
        <p:txBody>
          <a:bodyPr>
            <a:noAutofit/>
          </a:bodyPr>
          <a:lstStyle/>
          <a:p>
            <a:pPr lvl="0" algn="just">
              <a:lnSpc>
                <a:spcPct val="150000"/>
              </a:lnSpc>
            </a:pPr>
            <a:r>
              <a:rPr lang="en-GB" sz="1400" b="1">
                <a:latin typeface="Times New Roman" pitchFamily="18"/>
                <a:cs typeface="Times New Roman" pitchFamily="18"/>
              </a:rPr>
              <a:t>Objective Definition: </a:t>
            </a:r>
            <a:r>
              <a:rPr lang="en-GB" sz="1400">
                <a:latin typeface="Times New Roman" pitchFamily="18"/>
                <a:cs typeface="Times New Roman" pitchFamily="18"/>
              </a:rPr>
              <a:t>Started with clear research objectives and a question on high street retailer sustainability.</a:t>
            </a:r>
          </a:p>
          <a:p>
            <a:pPr lvl="0" algn="just">
              <a:lnSpc>
                <a:spcPct val="150000"/>
              </a:lnSpc>
            </a:pPr>
            <a:r>
              <a:rPr lang="en-GB" sz="1400" b="1">
                <a:latin typeface="Times New Roman" pitchFamily="18"/>
                <a:cs typeface="Times New Roman" pitchFamily="18"/>
              </a:rPr>
              <a:t>Academic Literature Review</a:t>
            </a:r>
            <a:r>
              <a:rPr lang="en-GB" sz="1400">
                <a:latin typeface="Times New Roman" pitchFamily="18"/>
                <a:cs typeface="Times New Roman" pitchFamily="18"/>
              </a:rPr>
              <a:t>: Conducted a thorough literature review to establish a theoretical framework.</a:t>
            </a:r>
          </a:p>
          <a:p>
            <a:pPr lvl="0" algn="just">
              <a:lnSpc>
                <a:spcPct val="150000"/>
              </a:lnSpc>
            </a:pPr>
            <a:r>
              <a:rPr lang="en-GB" sz="1400" b="1">
                <a:latin typeface="Times New Roman" pitchFamily="18"/>
                <a:cs typeface="Times New Roman" pitchFamily="18"/>
              </a:rPr>
              <a:t>Consumer Behaviour Analysis</a:t>
            </a:r>
            <a:r>
              <a:rPr lang="en-GB" sz="1400">
                <a:latin typeface="Times New Roman" pitchFamily="18"/>
                <a:cs typeface="Times New Roman" pitchFamily="18"/>
              </a:rPr>
              <a:t>: Examined academic studies on consumer behaviour relevant to retail success (</a:t>
            </a:r>
            <a:r>
              <a:rPr lang="en-GB" sz="1400" i="1">
                <a:latin typeface="Times New Roman" pitchFamily="18"/>
                <a:cs typeface="Times New Roman" pitchFamily="18"/>
              </a:rPr>
              <a:t>Creswell, J. W., &amp; Creswell, J. D. 2017).</a:t>
            </a:r>
          </a:p>
          <a:p>
            <a:pPr lvl="0" algn="just">
              <a:lnSpc>
                <a:spcPct val="150000"/>
              </a:lnSpc>
            </a:pPr>
            <a:r>
              <a:rPr lang="en-GB" sz="1400" b="1">
                <a:latin typeface="Times New Roman" pitchFamily="18"/>
                <a:cs typeface="Times New Roman" pitchFamily="18"/>
              </a:rPr>
              <a:t>Retail Marketing Strategies: </a:t>
            </a:r>
            <a:r>
              <a:rPr lang="en-GB" sz="1400">
                <a:latin typeface="Times New Roman" pitchFamily="18"/>
                <a:cs typeface="Times New Roman" pitchFamily="18"/>
              </a:rPr>
              <a:t>Investigated strategic approaches to retail marketing and their effectiveness.</a:t>
            </a:r>
          </a:p>
          <a:p>
            <a:pPr lvl="0" algn="just">
              <a:lnSpc>
                <a:spcPct val="150000"/>
              </a:lnSpc>
            </a:pPr>
            <a:r>
              <a:rPr lang="en-GB" sz="1400" b="1">
                <a:latin typeface="Times New Roman" pitchFamily="18"/>
                <a:cs typeface="Times New Roman" pitchFamily="18"/>
              </a:rPr>
              <a:t>Business Resilience Research</a:t>
            </a:r>
            <a:r>
              <a:rPr lang="en-GB" sz="1400">
                <a:latin typeface="Times New Roman" pitchFamily="18"/>
                <a:cs typeface="Times New Roman" pitchFamily="18"/>
              </a:rPr>
              <a:t>: Explored academic insights into business resilience in the retail sector.</a:t>
            </a:r>
          </a:p>
          <a:p>
            <a:pPr lvl="0" algn="just">
              <a:lnSpc>
                <a:spcPct val="150000"/>
              </a:lnSpc>
            </a:pPr>
            <a:r>
              <a:rPr lang="en-GB" sz="1400" b="1">
                <a:latin typeface="Times New Roman" pitchFamily="18"/>
                <a:cs typeface="Times New Roman" pitchFamily="18"/>
              </a:rPr>
              <a:t>Comparative Case Studies</a:t>
            </a:r>
            <a:r>
              <a:rPr lang="en-GB" sz="1400">
                <a:latin typeface="Times New Roman" pitchFamily="18"/>
                <a:cs typeface="Times New Roman" pitchFamily="18"/>
              </a:rPr>
              <a:t>: Analysed case studies of successful and unsuccessful high street retailers (</a:t>
            </a:r>
            <a:r>
              <a:rPr lang="en-GB" sz="1400" i="1">
                <a:latin typeface="Times New Roman" pitchFamily="18"/>
                <a:cs typeface="Times New Roman" pitchFamily="18"/>
              </a:rPr>
              <a:t>Yin, 2018).</a:t>
            </a:r>
          </a:p>
          <a:p>
            <a:pPr lvl="0" algn="just">
              <a:lnSpc>
                <a:spcPct val="150000"/>
              </a:lnSpc>
            </a:pPr>
            <a:r>
              <a:rPr lang="en-GB" sz="1400" b="1">
                <a:latin typeface="Times New Roman" pitchFamily="18"/>
                <a:cs typeface="Times New Roman" pitchFamily="18"/>
              </a:rPr>
              <a:t>Robust Analysis</a:t>
            </a:r>
            <a:r>
              <a:rPr lang="en-GB" sz="1400">
                <a:latin typeface="Times New Roman" pitchFamily="18"/>
                <a:cs typeface="Times New Roman" pitchFamily="18"/>
              </a:rPr>
              <a:t>: Synthesized diverse research methods for a comprehensive understanding of Wilko’s success</a:t>
            </a:r>
          </a:p>
        </p:txBody>
      </p:sp>
      <p:pic>
        <p:nvPicPr>
          <p:cNvPr id="4" name="Picture 3" descr="A blue and white circle with icons&#10;&#10;Description automatically generated">
            <a:extLst>
              <a:ext uri="{FF2B5EF4-FFF2-40B4-BE49-F238E27FC236}">
                <a16:creationId xmlns:a16="http://schemas.microsoft.com/office/drawing/2014/main" id="{4479E3DA-93EF-D86D-AE4F-D9ABBE8EDAD1}"/>
              </a:ext>
            </a:extLst>
          </p:cNvPr>
          <p:cNvPicPr>
            <a:picLocks noChangeAspect="1"/>
          </p:cNvPicPr>
          <p:nvPr/>
        </p:nvPicPr>
        <p:blipFill>
          <a:blip r:embed="rId3"/>
          <a:stretch>
            <a:fillRect/>
          </a:stretch>
        </p:blipFill>
        <p:spPr>
          <a:xfrm>
            <a:off x="7756462" y="1270001"/>
            <a:ext cx="4204987" cy="2522994"/>
          </a:xfrm>
          <a:prstGeom prst="rect">
            <a:avLst/>
          </a:prstGeom>
          <a:noFill/>
          <a:ln cap="flat">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A5BAB-9D6F-2F40-6220-AE1AFC962888}"/>
              </a:ext>
            </a:extLst>
          </p:cNvPr>
          <p:cNvSpPr txBox="1">
            <a:spLocks noGrp="1"/>
          </p:cNvSpPr>
          <p:nvPr>
            <p:ph type="title"/>
          </p:nvPr>
        </p:nvSpPr>
        <p:spPr/>
        <p:txBody>
          <a:bodyPr/>
          <a:lstStyle/>
          <a:p>
            <a:pPr lvl="0"/>
            <a:r>
              <a:rPr lang="en-GB"/>
              <a:t>Information Gathering</a:t>
            </a:r>
          </a:p>
        </p:txBody>
      </p:sp>
      <p:sp>
        <p:nvSpPr>
          <p:cNvPr id="3" name="Content Placeholder 2">
            <a:extLst>
              <a:ext uri="{FF2B5EF4-FFF2-40B4-BE49-F238E27FC236}">
                <a16:creationId xmlns:a16="http://schemas.microsoft.com/office/drawing/2014/main" id="{3538A7BF-0678-D363-42BA-996AFE3769B8}"/>
              </a:ext>
            </a:extLst>
          </p:cNvPr>
          <p:cNvSpPr txBox="1">
            <a:spLocks noGrp="1"/>
          </p:cNvSpPr>
          <p:nvPr>
            <p:ph idx="1"/>
          </p:nvPr>
        </p:nvSpPr>
        <p:spPr>
          <a:xfrm>
            <a:off x="444133" y="1576251"/>
            <a:ext cx="4894216" cy="4465115"/>
          </a:xfrm>
        </p:spPr>
        <p:txBody>
          <a:bodyPr/>
          <a:lstStyle/>
          <a:p>
            <a:pPr lvl="0" algn="just">
              <a:lnSpc>
                <a:spcPct val="90000"/>
              </a:lnSpc>
            </a:pPr>
            <a:endParaRPr lang="en-GB" sz="1600">
              <a:latin typeface="Times New Roman" pitchFamily="18"/>
              <a:cs typeface="Times New Roman" pitchFamily="18"/>
            </a:endParaRPr>
          </a:p>
          <a:p>
            <a:pPr lvl="0" algn="just">
              <a:lnSpc>
                <a:spcPct val="90000"/>
              </a:lnSpc>
            </a:pPr>
            <a:r>
              <a:rPr lang="en-GB" sz="1600">
                <a:latin typeface="Times New Roman" pitchFamily="18"/>
                <a:cs typeface="Times New Roman" pitchFamily="18"/>
              </a:rPr>
              <a:t>Researchers used databases and libraries to find academic articles, corporate reports, and industrial periodicals.</a:t>
            </a:r>
          </a:p>
          <a:p>
            <a:pPr lvl="0" algn="just">
              <a:lnSpc>
                <a:spcPct val="90000"/>
              </a:lnSpc>
            </a:pPr>
            <a:r>
              <a:rPr lang="en-GB" sz="1600">
                <a:latin typeface="Times New Roman" pitchFamily="18"/>
                <a:cs typeface="Times New Roman" pitchFamily="18"/>
              </a:rPr>
              <a:t>Added market analysis and consumer behaviour class notes to contextualise academic discourse.</a:t>
            </a:r>
          </a:p>
          <a:p>
            <a:pPr lvl="0" algn="just">
              <a:lnSpc>
                <a:spcPct val="90000"/>
              </a:lnSpc>
            </a:pPr>
            <a:r>
              <a:rPr lang="en-GB" sz="1600">
                <a:latin typeface="Times New Roman" pitchFamily="18"/>
                <a:cs typeface="Times New Roman" pitchFamily="18"/>
              </a:rPr>
              <a:t>Incorporated Boolean operators in search queries to efficiently isolate relevant material (</a:t>
            </a:r>
            <a:r>
              <a:rPr lang="de-DE" sz="1600" i="1">
                <a:latin typeface="Times New Roman" pitchFamily="18"/>
                <a:cs typeface="Times New Roman" pitchFamily="18"/>
              </a:rPr>
              <a:t>Babin and Zikmund, 2020).</a:t>
            </a:r>
          </a:p>
          <a:p>
            <a:pPr lvl="0" algn="just">
              <a:lnSpc>
                <a:spcPct val="90000"/>
              </a:lnSpc>
            </a:pPr>
            <a:r>
              <a:rPr lang="en-GB" sz="1600">
                <a:latin typeface="Times New Roman" pitchFamily="18"/>
                <a:cs typeface="Times New Roman" pitchFamily="18"/>
              </a:rPr>
              <a:t>The subject matter is organised data to meet research aims for straightforward analysis.</a:t>
            </a:r>
          </a:p>
        </p:txBody>
      </p:sp>
      <p:pic>
        <p:nvPicPr>
          <p:cNvPr id="4" name="Picture 3" descr="A person holding a stack of papers&#10;&#10;Description automatically generated">
            <a:extLst>
              <a:ext uri="{FF2B5EF4-FFF2-40B4-BE49-F238E27FC236}">
                <a16:creationId xmlns:a16="http://schemas.microsoft.com/office/drawing/2014/main" id="{EC46B195-85DF-B12D-F2AF-84A4B6B4F901}"/>
              </a:ext>
            </a:extLst>
          </p:cNvPr>
          <p:cNvPicPr>
            <a:picLocks noChangeAspect="1"/>
          </p:cNvPicPr>
          <p:nvPr/>
        </p:nvPicPr>
        <p:blipFill>
          <a:blip r:embed="rId3"/>
          <a:srcRect t="166" r="3" b="11903"/>
          <a:stretch>
            <a:fillRect/>
          </a:stretch>
        </p:blipFill>
        <p:spPr>
          <a:xfrm>
            <a:off x="6285658" y="1270001"/>
            <a:ext cx="4415052" cy="3882359"/>
          </a:xfrm>
          <a:prstGeom prst="rect">
            <a:avLst/>
          </a:prstGeom>
          <a:noFill/>
          <a:ln cap="flat">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BB2FA-54DD-174A-E215-FE9CAFC01E6B}"/>
              </a:ext>
            </a:extLst>
          </p:cNvPr>
          <p:cNvSpPr txBox="1">
            <a:spLocks noGrp="1"/>
          </p:cNvSpPr>
          <p:nvPr>
            <p:ph type="title"/>
          </p:nvPr>
        </p:nvSpPr>
        <p:spPr/>
        <p:txBody>
          <a:bodyPr/>
          <a:lstStyle/>
          <a:p>
            <a:pPr lvl="0"/>
            <a:r>
              <a:rPr lang="en-GB"/>
              <a:t>External Sources</a:t>
            </a:r>
            <a:br>
              <a:rPr lang="en-GB"/>
            </a:br>
            <a:endParaRPr lang="en-GB"/>
          </a:p>
        </p:txBody>
      </p:sp>
      <p:sp>
        <p:nvSpPr>
          <p:cNvPr id="3" name="Content Placeholder 2">
            <a:extLst>
              <a:ext uri="{FF2B5EF4-FFF2-40B4-BE49-F238E27FC236}">
                <a16:creationId xmlns:a16="http://schemas.microsoft.com/office/drawing/2014/main" id="{DFD54714-C721-5905-27FC-85231004F252}"/>
              </a:ext>
            </a:extLst>
          </p:cNvPr>
          <p:cNvSpPr txBox="1">
            <a:spLocks noGrp="1"/>
          </p:cNvSpPr>
          <p:nvPr>
            <p:ph idx="1"/>
          </p:nvPr>
        </p:nvSpPr>
        <p:spPr>
          <a:xfrm>
            <a:off x="429694" y="1593277"/>
            <a:ext cx="5396340" cy="4316635"/>
          </a:xfrm>
        </p:spPr>
        <p:txBody>
          <a:bodyPr/>
          <a:lstStyle/>
          <a:p>
            <a:pPr lvl="0" algn="just">
              <a:lnSpc>
                <a:spcPct val="150000"/>
              </a:lnSpc>
            </a:pPr>
            <a:r>
              <a:rPr lang="en-GB" sz="1600" b="1">
                <a:latin typeface="Times New Roman" pitchFamily="18"/>
                <a:cs typeface="Times New Roman" pitchFamily="18"/>
              </a:rPr>
              <a:t>Market analysis reports from Mintel and Euromonitor</a:t>
            </a:r>
            <a:r>
              <a:rPr lang="en-GB" sz="1600">
                <a:latin typeface="Times New Roman" pitchFamily="18"/>
                <a:cs typeface="Times New Roman" pitchFamily="18"/>
              </a:rPr>
              <a:t>: (</a:t>
            </a:r>
            <a:r>
              <a:rPr lang="en-GB" sz="1600" i="1">
                <a:latin typeface="Times New Roman" pitchFamily="18"/>
                <a:cs typeface="Times New Roman" pitchFamily="18"/>
              </a:rPr>
              <a:t>Mintel Group Ltd. 2022)</a:t>
            </a:r>
          </a:p>
          <a:p>
            <a:pPr lvl="0" algn="just">
              <a:lnSpc>
                <a:spcPct val="150000"/>
              </a:lnSpc>
            </a:pPr>
            <a:r>
              <a:rPr lang="en-GB" sz="1600" b="1">
                <a:latin typeface="Times New Roman" pitchFamily="18"/>
                <a:cs typeface="Times New Roman" pitchFamily="18"/>
              </a:rPr>
              <a:t>Articles from Harvard Business Review</a:t>
            </a:r>
          </a:p>
          <a:p>
            <a:pPr lvl="0" algn="just">
              <a:lnSpc>
                <a:spcPct val="150000"/>
              </a:lnSpc>
            </a:pPr>
            <a:r>
              <a:rPr lang="en-GB" sz="1600" b="1">
                <a:latin typeface="Times New Roman" pitchFamily="18"/>
                <a:cs typeface="Times New Roman" pitchFamily="18"/>
              </a:rPr>
              <a:t>Case studies from the Journal of Retailing</a:t>
            </a:r>
            <a:r>
              <a:rPr lang="en-GB" sz="1600">
                <a:latin typeface="Times New Roman" pitchFamily="18"/>
                <a:cs typeface="Times New Roman" pitchFamily="18"/>
              </a:rPr>
              <a:t> (</a:t>
            </a:r>
            <a:r>
              <a:rPr lang="en-GB" sz="1600" i="1">
                <a:latin typeface="Times New Roman" pitchFamily="18"/>
                <a:cs typeface="Times New Roman" pitchFamily="18"/>
              </a:rPr>
              <a:t>Journal of Retailing. (2021).</a:t>
            </a:r>
          </a:p>
          <a:p>
            <a:pPr lvl="0" algn="just">
              <a:lnSpc>
                <a:spcPct val="150000"/>
              </a:lnSpc>
            </a:pPr>
            <a:r>
              <a:rPr lang="en-GB" sz="1600">
                <a:latin typeface="Times New Roman" pitchFamily="18"/>
                <a:cs typeface="Times New Roman" pitchFamily="18"/>
              </a:rPr>
              <a:t>These external sources helped the report's strategic suggestions, based on empirical research and retail theory.</a:t>
            </a:r>
          </a:p>
        </p:txBody>
      </p:sp>
      <p:pic>
        <p:nvPicPr>
          <p:cNvPr id="4" name="Picture 3" descr="A pile of paper with text overlay&#10;&#10;Description automatically generated">
            <a:extLst>
              <a:ext uri="{FF2B5EF4-FFF2-40B4-BE49-F238E27FC236}">
                <a16:creationId xmlns:a16="http://schemas.microsoft.com/office/drawing/2014/main" id="{08B86958-EFF7-BAC2-45B3-BFC6BD03438B}"/>
              </a:ext>
            </a:extLst>
          </p:cNvPr>
          <p:cNvPicPr>
            <a:picLocks noChangeAspect="1"/>
          </p:cNvPicPr>
          <p:nvPr/>
        </p:nvPicPr>
        <p:blipFill>
          <a:blip r:embed="rId3"/>
          <a:stretch>
            <a:fillRect/>
          </a:stretch>
        </p:blipFill>
        <p:spPr>
          <a:xfrm>
            <a:off x="6642914" y="1593277"/>
            <a:ext cx="4204987" cy="2586069"/>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274F0-009F-A7AB-4307-F61CF81A791E}"/>
              </a:ext>
            </a:extLst>
          </p:cNvPr>
          <p:cNvSpPr txBox="1">
            <a:spLocks noGrp="1"/>
          </p:cNvSpPr>
          <p:nvPr>
            <p:ph type="title"/>
          </p:nvPr>
        </p:nvSpPr>
        <p:spPr>
          <a:xfrm>
            <a:off x="677332" y="609603"/>
            <a:ext cx="8596667" cy="766349"/>
          </a:xfrm>
        </p:spPr>
        <p:txBody>
          <a:bodyPr/>
          <a:lstStyle/>
          <a:p>
            <a:pPr lvl="0"/>
            <a:r>
              <a:rPr lang="en-GB" sz="2900"/>
              <a:t> Challenges Faced</a:t>
            </a:r>
            <a:br>
              <a:rPr lang="en-GB" sz="2900"/>
            </a:br>
            <a:endParaRPr lang="en-GB" sz="2900"/>
          </a:p>
        </p:txBody>
      </p:sp>
      <p:sp>
        <p:nvSpPr>
          <p:cNvPr id="3" name="Content Placeholder 2">
            <a:extLst>
              <a:ext uri="{FF2B5EF4-FFF2-40B4-BE49-F238E27FC236}">
                <a16:creationId xmlns:a16="http://schemas.microsoft.com/office/drawing/2014/main" id="{94922B72-EBFB-42C5-6401-94FE53917006}"/>
              </a:ext>
            </a:extLst>
          </p:cNvPr>
          <p:cNvSpPr txBox="1">
            <a:spLocks noGrp="1"/>
          </p:cNvSpPr>
          <p:nvPr>
            <p:ph idx="1"/>
          </p:nvPr>
        </p:nvSpPr>
        <p:spPr>
          <a:xfrm>
            <a:off x="409303" y="1375952"/>
            <a:ext cx="8864696" cy="4665405"/>
          </a:xfrm>
        </p:spPr>
        <p:txBody>
          <a:bodyPr/>
          <a:lstStyle/>
          <a:p>
            <a:pPr marL="0" lvl="0" indent="0" algn="just">
              <a:buNone/>
            </a:pPr>
            <a:r>
              <a:rPr lang="en-GB" b="1">
                <a:latin typeface="Times New Roman" pitchFamily="18"/>
                <a:cs typeface="Times New Roman" pitchFamily="18"/>
              </a:rPr>
              <a:t>Challenges Faced:</a:t>
            </a:r>
          </a:p>
          <a:p>
            <a:pPr lvl="0" algn="just"/>
            <a:endParaRPr lang="en-GB">
              <a:latin typeface="Times New Roman" pitchFamily="18"/>
              <a:cs typeface="Times New Roman" pitchFamily="18"/>
            </a:endParaRPr>
          </a:p>
          <a:p>
            <a:pPr lvl="0" algn="just"/>
            <a:r>
              <a:rPr lang="en-GB">
                <a:latin typeface="Times New Roman" pitchFamily="18"/>
                <a:cs typeface="Times New Roman" pitchFamily="18"/>
              </a:rPr>
              <a:t>Difficulty in sourcing up-to-date high street retail data due to a fast-changing economy.</a:t>
            </a:r>
          </a:p>
          <a:p>
            <a:pPr lvl="0" algn="just"/>
            <a:r>
              <a:rPr lang="en-GB">
                <a:latin typeface="Times New Roman" pitchFamily="18"/>
                <a:cs typeface="Times New Roman" pitchFamily="18"/>
              </a:rPr>
              <a:t>Identifying sustainable business practices among temporary retail trends (</a:t>
            </a:r>
            <a:r>
              <a:rPr lang="en-GB" i="1">
                <a:latin typeface="Times New Roman" pitchFamily="18"/>
                <a:cs typeface="Times New Roman" pitchFamily="18"/>
              </a:rPr>
              <a:t>Saunders, Lewis and Thornhill, 2019).</a:t>
            </a:r>
          </a:p>
          <a:p>
            <a:pPr lvl="0" algn="just"/>
            <a:r>
              <a:rPr lang="en-GB">
                <a:latin typeface="Times New Roman" pitchFamily="18"/>
                <a:cs typeface="Times New Roman" pitchFamily="18"/>
              </a:rPr>
              <a:t>Gaining access to a variety of expert opinions and perspectives in the industry.</a:t>
            </a:r>
          </a:p>
          <a:p>
            <a:pPr marL="0" lvl="0" indent="0" algn="just">
              <a:buNone/>
            </a:pPr>
            <a:endParaRPr lang="en-GB">
              <a:latin typeface="Times New Roman" pitchFamily="18"/>
              <a:cs typeface="Times New Roman" pitchFamily="18"/>
            </a:endParaRPr>
          </a:p>
          <a:p>
            <a:pPr marL="0" lvl="0" indent="0" algn="just">
              <a:buNone/>
            </a:pPr>
            <a:r>
              <a:rPr lang="en-GB" b="1">
                <a:latin typeface="Times New Roman" pitchFamily="18"/>
                <a:cs typeface="Times New Roman" pitchFamily="18"/>
              </a:rPr>
              <a:t>Overcoming Strategies:</a:t>
            </a:r>
          </a:p>
          <a:p>
            <a:pPr lvl="0" algn="just"/>
            <a:endParaRPr lang="en-GB">
              <a:latin typeface="Times New Roman" pitchFamily="18"/>
              <a:cs typeface="Times New Roman" pitchFamily="18"/>
            </a:endParaRPr>
          </a:p>
          <a:p>
            <a:pPr lvl="0" algn="just"/>
            <a:r>
              <a:rPr lang="en-GB">
                <a:latin typeface="Times New Roman" pitchFamily="18"/>
                <a:cs typeface="Times New Roman" pitchFamily="18"/>
              </a:rPr>
              <a:t>Regularly monitored market reports and news for the latest information.</a:t>
            </a:r>
          </a:p>
          <a:p>
            <a:pPr lvl="0" algn="just"/>
            <a:r>
              <a:rPr lang="en-GB">
                <a:latin typeface="Times New Roman" pitchFamily="18"/>
                <a:cs typeface="Times New Roman" pitchFamily="18"/>
              </a:rPr>
              <a:t>Applied critical analysis to distinguish enduring trends from passing ones.</a:t>
            </a:r>
          </a:p>
          <a:p>
            <a:pPr marL="0" lvl="0" indent="0">
              <a:buNone/>
            </a:pPr>
            <a:endParaRPr lang="en-GB"/>
          </a:p>
          <a:p>
            <a:pPr lvl="0"/>
            <a:endParaRPr lang="en-GB"/>
          </a:p>
          <a:p>
            <a:pPr lvl="0"/>
            <a:endParaRPr lang="en-GB"/>
          </a:p>
          <a:p>
            <a:pPr lvl="0"/>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963A6-C69E-DFBB-DAFD-275B2956201B}"/>
              </a:ext>
            </a:extLst>
          </p:cNvPr>
          <p:cNvSpPr txBox="1">
            <a:spLocks noGrp="1"/>
          </p:cNvSpPr>
          <p:nvPr>
            <p:ph type="title"/>
          </p:nvPr>
        </p:nvSpPr>
        <p:spPr>
          <a:xfrm>
            <a:off x="252548" y="217718"/>
            <a:ext cx="9021452" cy="914400"/>
          </a:xfrm>
        </p:spPr>
        <p:txBody>
          <a:bodyPr/>
          <a:lstStyle/>
          <a:p>
            <a:pPr lvl="0"/>
            <a:r>
              <a:rPr lang="en-GB"/>
              <a:t>Practical Learning Outcomes</a:t>
            </a:r>
          </a:p>
        </p:txBody>
      </p:sp>
      <p:sp>
        <p:nvSpPr>
          <p:cNvPr id="3" name="Content Placeholder 2">
            <a:extLst>
              <a:ext uri="{FF2B5EF4-FFF2-40B4-BE49-F238E27FC236}">
                <a16:creationId xmlns:a16="http://schemas.microsoft.com/office/drawing/2014/main" id="{BA6443FB-2DB3-B838-DDE2-0A0D3B6B5067}"/>
              </a:ext>
            </a:extLst>
          </p:cNvPr>
          <p:cNvSpPr txBox="1">
            <a:spLocks noGrp="1"/>
          </p:cNvSpPr>
          <p:nvPr>
            <p:ph idx="1"/>
          </p:nvPr>
        </p:nvSpPr>
        <p:spPr>
          <a:xfrm>
            <a:off x="348340" y="984068"/>
            <a:ext cx="8925659" cy="5057299"/>
          </a:xfrm>
        </p:spPr>
        <p:txBody>
          <a:bodyPr>
            <a:noAutofit/>
          </a:bodyPr>
          <a:lstStyle/>
          <a:p>
            <a:pPr marL="0" lvl="0" indent="0" algn="just">
              <a:lnSpc>
                <a:spcPct val="80000"/>
              </a:lnSpc>
              <a:buNone/>
            </a:pPr>
            <a:r>
              <a:rPr lang="en-GB" sz="1400" b="1">
                <a:latin typeface="Times New Roman" pitchFamily="18"/>
                <a:cs typeface="Times New Roman" pitchFamily="18"/>
              </a:rPr>
              <a:t>Practical Learning Outcomes:</a:t>
            </a:r>
            <a:endParaRPr lang="en-GB" sz="1400">
              <a:latin typeface="Times New Roman" pitchFamily="18"/>
              <a:cs typeface="Times New Roman" pitchFamily="18"/>
            </a:endParaRPr>
          </a:p>
          <a:p>
            <a:pPr lvl="0" algn="just">
              <a:lnSpc>
                <a:spcPct val="170000"/>
              </a:lnSpc>
            </a:pPr>
            <a:r>
              <a:rPr lang="en-GB" sz="1400">
                <a:latin typeface="Times New Roman" pitchFamily="18"/>
                <a:cs typeface="Times New Roman" pitchFamily="18"/>
              </a:rPr>
              <a:t>Gained expertise in analysing high street retail dynamics and consumer behaviour.</a:t>
            </a:r>
          </a:p>
          <a:p>
            <a:pPr lvl="0" algn="just">
              <a:lnSpc>
                <a:spcPct val="170000"/>
              </a:lnSpc>
            </a:pPr>
            <a:r>
              <a:rPr lang="en-GB" sz="1400">
                <a:latin typeface="Times New Roman" pitchFamily="18"/>
                <a:cs typeface="Times New Roman" pitchFamily="18"/>
              </a:rPr>
              <a:t>Developed a nuanced understanding of omni-channel retail strategies.</a:t>
            </a:r>
          </a:p>
          <a:p>
            <a:pPr lvl="0" algn="just">
              <a:lnSpc>
                <a:spcPct val="170000"/>
              </a:lnSpc>
            </a:pPr>
            <a:r>
              <a:rPr lang="en-GB" sz="1400">
                <a:latin typeface="Times New Roman" pitchFamily="18"/>
                <a:cs typeface="Times New Roman" pitchFamily="18"/>
              </a:rPr>
              <a:t>Enhanced skills in conducting market analysis and synthesizing diverse data sources (</a:t>
            </a:r>
            <a:r>
              <a:rPr lang="en-GB" sz="1400" i="1">
                <a:latin typeface="Times New Roman" pitchFamily="18"/>
                <a:cs typeface="Times New Roman" pitchFamily="18"/>
              </a:rPr>
              <a:t>Verhoef, Kannan and  Inman, J. 2015).</a:t>
            </a:r>
          </a:p>
          <a:p>
            <a:pPr lvl="0" algn="just">
              <a:lnSpc>
                <a:spcPct val="170000"/>
              </a:lnSpc>
            </a:pPr>
            <a:r>
              <a:rPr lang="en-GB" sz="1400">
                <a:latin typeface="Times New Roman" pitchFamily="18"/>
                <a:cs typeface="Times New Roman" pitchFamily="18"/>
              </a:rPr>
              <a:t>Learned the importance of adaptability and innovation in sustaining high street businesses.</a:t>
            </a:r>
          </a:p>
          <a:p>
            <a:pPr lvl="0" algn="just">
              <a:lnSpc>
                <a:spcPct val="170000"/>
              </a:lnSpc>
            </a:pPr>
            <a:r>
              <a:rPr lang="en-GB" sz="1400">
                <a:latin typeface="Times New Roman" pitchFamily="18"/>
                <a:cs typeface="Times New Roman" pitchFamily="18"/>
              </a:rPr>
              <a:t>Recognized the value of customer retention strategies for brick-and-mortar stores.</a:t>
            </a:r>
          </a:p>
          <a:p>
            <a:pPr marL="0" lvl="0" indent="0" algn="just">
              <a:lnSpc>
                <a:spcPct val="170000"/>
              </a:lnSpc>
              <a:buNone/>
            </a:pPr>
            <a:endParaRPr lang="en-GB" sz="1400">
              <a:latin typeface="Times New Roman" pitchFamily="18"/>
              <a:cs typeface="Times New Roman" pitchFamily="18"/>
            </a:endParaRPr>
          </a:p>
          <a:p>
            <a:pPr marL="0" lvl="0" indent="0" algn="just">
              <a:lnSpc>
                <a:spcPct val="170000"/>
              </a:lnSpc>
              <a:buNone/>
            </a:pPr>
            <a:r>
              <a:rPr lang="en-GB" sz="1400">
                <a:latin typeface="Times New Roman" pitchFamily="18"/>
                <a:cs typeface="Times New Roman" pitchFamily="18"/>
              </a:rPr>
              <a:t>Real-World Applicability:</a:t>
            </a:r>
          </a:p>
          <a:p>
            <a:pPr lvl="0" algn="just">
              <a:lnSpc>
                <a:spcPct val="170000"/>
              </a:lnSpc>
            </a:pPr>
            <a:r>
              <a:rPr lang="en-GB" sz="1400">
                <a:latin typeface="Times New Roman" pitchFamily="18"/>
                <a:cs typeface="Times New Roman" pitchFamily="18"/>
              </a:rPr>
              <a:t>Knowledge can inform business strategies for high street retailers to remain competitive.</a:t>
            </a:r>
          </a:p>
          <a:p>
            <a:pPr lvl="0" algn="just">
              <a:lnSpc>
                <a:spcPct val="170000"/>
              </a:lnSpc>
            </a:pPr>
            <a:r>
              <a:rPr lang="en-GB" sz="1400">
                <a:latin typeface="Times New Roman" pitchFamily="18"/>
                <a:cs typeface="Times New Roman" pitchFamily="18"/>
              </a:rPr>
              <a:t>Skills in market analysis are transferable to various business and consultancy roles.</a:t>
            </a:r>
          </a:p>
          <a:p>
            <a:pPr lvl="0" algn="just">
              <a:lnSpc>
                <a:spcPct val="170000"/>
              </a:lnSpc>
            </a:pPr>
            <a:r>
              <a:rPr lang="en-GB" sz="1400">
                <a:latin typeface="Times New Roman" pitchFamily="18"/>
                <a:cs typeface="Times New Roman" pitchFamily="18"/>
              </a:rPr>
              <a:t>Insight into customer retention can improve engagement and sales in retail settings.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1B697-BDE5-825F-801B-6A42E59312B2}"/>
              </a:ext>
            </a:extLst>
          </p:cNvPr>
          <p:cNvSpPr txBox="1">
            <a:spLocks noGrp="1"/>
          </p:cNvSpPr>
          <p:nvPr>
            <p:ph type="title"/>
          </p:nvPr>
        </p:nvSpPr>
        <p:spPr/>
        <p:txBody>
          <a:bodyPr/>
          <a:lstStyle/>
          <a:p>
            <a:pPr lvl="0"/>
            <a:r>
              <a:rPr lang="en-GB"/>
              <a:t>Future Benefits</a:t>
            </a:r>
          </a:p>
        </p:txBody>
      </p:sp>
      <p:sp>
        <p:nvSpPr>
          <p:cNvPr id="3" name="Content Placeholder 2">
            <a:extLst>
              <a:ext uri="{FF2B5EF4-FFF2-40B4-BE49-F238E27FC236}">
                <a16:creationId xmlns:a16="http://schemas.microsoft.com/office/drawing/2014/main" id="{CEA21EDB-0454-5B69-6F7C-1D08F3654BE0}"/>
              </a:ext>
            </a:extLst>
          </p:cNvPr>
          <p:cNvSpPr txBox="1">
            <a:spLocks noGrp="1"/>
          </p:cNvSpPr>
          <p:nvPr>
            <p:ph idx="1"/>
          </p:nvPr>
        </p:nvSpPr>
        <p:spPr>
          <a:xfrm>
            <a:off x="478971" y="1689463"/>
            <a:ext cx="8795028" cy="4351894"/>
          </a:xfrm>
        </p:spPr>
        <p:txBody>
          <a:bodyPr>
            <a:noAutofit/>
          </a:bodyPr>
          <a:lstStyle/>
          <a:p>
            <a:pPr lvl="0" algn="just"/>
            <a:r>
              <a:rPr lang="en-GB" sz="1600">
                <a:latin typeface="Times New Roman" pitchFamily="18"/>
                <a:cs typeface="Times New Roman" pitchFamily="18"/>
              </a:rPr>
              <a:t>Market Analysis Skills</a:t>
            </a:r>
          </a:p>
          <a:p>
            <a:pPr lvl="0" algn="just"/>
            <a:r>
              <a:rPr lang="en-GB" sz="1600">
                <a:latin typeface="Times New Roman" pitchFamily="18"/>
                <a:cs typeface="Times New Roman" pitchFamily="18"/>
              </a:rPr>
              <a:t>Customer Engagement Insights (</a:t>
            </a:r>
            <a:r>
              <a:rPr lang="en-GB" sz="1600" i="1">
                <a:latin typeface="Times New Roman" pitchFamily="18"/>
                <a:cs typeface="Times New Roman" pitchFamily="18"/>
              </a:rPr>
              <a:t>Verhoef,  Kannan and Inman, 2015</a:t>
            </a:r>
            <a:r>
              <a:rPr lang="en-GB" sz="1600">
                <a:latin typeface="Times New Roman" pitchFamily="18"/>
                <a:cs typeface="Times New Roman" pitchFamily="18"/>
              </a:rPr>
              <a:t>).</a:t>
            </a:r>
          </a:p>
          <a:p>
            <a:pPr lvl="0" algn="just"/>
            <a:r>
              <a:rPr lang="en-GB" sz="1600">
                <a:latin typeface="Times New Roman" pitchFamily="18"/>
                <a:cs typeface="Times New Roman" pitchFamily="18"/>
              </a:rPr>
              <a:t>Omni-Channel Strategy Understanding</a:t>
            </a:r>
          </a:p>
          <a:p>
            <a:pPr lvl="0" algn="just"/>
            <a:r>
              <a:rPr lang="en-GB" sz="1600">
                <a:latin typeface="Times New Roman" pitchFamily="18"/>
                <a:cs typeface="Times New Roman" pitchFamily="18"/>
              </a:rPr>
              <a:t>Digital Transformation</a:t>
            </a:r>
          </a:p>
          <a:p>
            <a:pPr lvl="0" algn="just"/>
            <a:r>
              <a:rPr lang="en-GB" sz="1600">
                <a:latin typeface="Times New Roman" pitchFamily="18"/>
                <a:cs typeface="Times New Roman" pitchFamily="18"/>
              </a:rPr>
              <a:t>Sustainable Business Practices (</a:t>
            </a:r>
            <a:r>
              <a:rPr lang="en-GB" sz="1600" i="1">
                <a:latin typeface="Times New Roman" pitchFamily="18"/>
                <a:cs typeface="Times New Roman" pitchFamily="18"/>
              </a:rPr>
              <a:t>Jones, Comfort and Hillier, 2016)</a:t>
            </a:r>
          </a:p>
          <a:p>
            <a:pPr lvl="0" algn="just"/>
            <a:r>
              <a:rPr lang="en-GB" sz="1600">
                <a:latin typeface="Times New Roman" pitchFamily="18"/>
                <a:cs typeface="Times New Roman" pitchFamily="18"/>
              </a:rPr>
              <a:t>Innovation and Adaptation</a:t>
            </a:r>
          </a:p>
          <a:p>
            <a:pPr lvl="0" algn="just"/>
            <a:r>
              <a:rPr lang="en-GB" sz="1600">
                <a:latin typeface="Times New Roman" pitchFamily="18"/>
                <a:cs typeface="Times New Roman" pitchFamily="18"/>
              </a:rPr>
              <a:t>Further Research Foundation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1">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6BD30-C783-ECB5-71F4-F0D6F16C6620}"/>
              </a:ext>
            </a:extLst>
          </p:cNvPr>
          <p:cNvSpPr txBox="1">
            <a:spLocks noGrp="1"/>
          </p:cNvSpPr>
          <p:nvPr>
            <p:ph type="title"/>
          </p:nvPr>
        </p:nvSpPr>
        <p:spPr>
          <a:xfrm>
            <a:off x="5536737" y="609603"/>
            <a:ext cx="3737271" cy="1320795"/>
          </a:xfrm>
        </p:spPr>
        <p:txBody>
          <a:bodyPr/>
          <a:lstStyle/>
          <a:p>
            <a:pPr lvl="0"/>
            <a:r>
              <a:rPr lang="en-GB"/>
              <a:t>Identified Issue</a:t>
            </a:r>
          </a:p>
        </p:txBody>
      </p:sp>
      <p:sp>
        <p:nvSpPr>
          <p:cNvPr id="3" name="Content Placeholder 2">
            <a:extLst>
              <a:ext uri="{FF2B5EF4-FFF2-40B4-BE49-F238E27FC236}">
                <a16:creationId xmlns:a16="http://schemas.microsoft.com/office/drawing/2014/main" id="{4B551E7B-8213-43CC-EF25-2BEC398BEA3B}"/>
              </a:ext>
            </a:extLst>
          </p:cNvPr>
          <p:cNvSpPr txBox="1">
            <a:spLocks noGrp="1"/>
          </p:cNvSpPr>
          <p:nvPr>
            <p:ph idx="1"/>
          </p:nvPr>
        </p:nvSpPr>
        <p:spPr>
          <a:xfrm>
            <a:off x="5956666" y="2107472"/>
            <a:ext cx="6557555" cy="3933885"/>
          </a:xfrm>
        </p:spPr>
        <p:txBody>
          <a:bodyPr/>
          <a:lstStyle/>
          <a:p>
            <a:pPr lvl="0">
              <a:lnSpc>
                <a:spcPct val="150000"/>
              </a:lnSpc>
            </a:pPr>
            <a:r>
              <a:rPr lang="en-GB" sz="1400">
                <a:latin typeface="Times New Roman" pitchFamily="18"/>
                <a:cs typeface="Times New Roman" pitchFamily="18"/>
              </a:rPr>
              <a:t>High Street Challenge: Online retail competition, shifting client tastes, and expensive costs are closing stores.</a:t>
            </a:r>
          </a:p>
          <a:p>
            <a:pPr lvl="0">
              <a:lnSpc>
                <a:spcPct val="150000"/>
              </a:lnSpc>
            </a:pPr>
            <a:r>
              <a:rPr lang="en-GB" sz="1400">
                <a:latin typeface="Times New Roman" pitchFamily="18"/>
                <a:cs typeface="Times New Roman" pitchFamily="18"/>
              </a:rPr>
              <a:t>Wilko’s Relevance: Wilko has survived high street trials, demonstrating strong adaption skills.</a:t>
            </a:r>
          </a:p>
          <a:p>
            <a:pPr lvl="0">
              <a:lnSpc>
                <a:spcPct val="150000"/>
              </a:lnSpc>
            </a:pPr>
            <a:r>
              <a:rPr lang="en-GB" sz="1400">
                <a:latin typeface="Times New Roman" pitchFamily="18"/>
                <a:cs typeface="Times New Roman" pitchFamily="18"/>
              </a:rPr>
              <a:t>Adaptation Strategies: Wilko shows how high-street firms may compete with online (2012) (Teller, Elms, Thomson). </a:t>
            </a:r>
            <a:endParaRPr lang="en-GB" sz="1400" i="1">
              <a:latin typeface="Times New Roman" pitchFamily="18"/>
              <a:cs typeface="Times New Roman" pitchFamily="18"/>
            </a:endParaRPr>
          </a:p>
          <a:p>
            <a:pPr lvl="0">
              <a:lnSpc>
                <a:spcPct val="150000"/>
              </a:lnSpc>
            </a:pPr>
            <a:r>
              <a:rPr lang="en-GB" sz="1400">
                <a:latin typeface="Times New Roman" pitchFamily="18"/>
                <a:cs typeface="Times New Roman" pitchFamily="18"/>
              </a:rPr>
              <a:t>Research Significance: Investigating Wilko provides a deeper understanding of what high street shops can do to stay in business amidst the digital shift.</a:t>
            </a:r>
          </a:p>
        </p:txBody>
      </p:sp>
      <p:pic>
        <p:nvPicPr>
          <p:cNvPr id="4" name="Picture 3" descr="A sign on a building&#10;&#10;Description automatically generated">
            <a:extLst>
              <a:ext uri="{FF2B5EF4-FFF2-40B4-BE49-F238E27FC236}">
                <a16:creationId xmlns:a16="http://schemas.microsoft.com/office/drawing/2014/main" id="{DD97E9F7-CA51-7285-4242-D6E0C1D42E19}"/>
              </a:ext>
            </a:extLst>
          </p:cNvPr>
          <p:cNvPicPr>
            <a:picLocks noChangeAspect="1"/>
          </p:cNvPicPr>
          <p:nvPr/>
        </p:nvPicPr>
        <p:blipFill>
          <a:blip r:embed="rId3"/>
          <a:srcRect l="17417" r="24959" b="-1"/>
          <a:stretch>
            <a:fillRect/>
          </a:stretch>
        </p:blipFill>
        <p:spPr>
          <a:xfrm>
            <a:off x="18" y="0"/>
            <a:ext cx="5394941" cy="6858000"/>
          </a:xfrm>
          <a:prstGeom prst="rect">
            <a:avLst/>
          </a:prstGeom>
          <a:noFill/>
          <a:ln cap="flat">
            <a:noFill/>
          </a:ln>
        </p:spPr>
      </p:pic>
      <p:sp>
        <p:nvSpPr>
          <p:cNvPr id="5" name="Isosceles Triangle 8">
            <a:extLst>
              <a:ext uri="{FF2B5EF4-FFF2-40B4-BE49-F238E27FC236}">
                <a16:creationId xmlns:a16="http://schemas.microsoft.com/office/drawing/2014/main" id="{D58509B4-DAE7-77E6-5FE3-F9A16DAB7B4A}"/>
              </a:ext>
            </a:extLst>
          </p:cNvPr>
          <p:cNvSpPr>
            <a:spLocks noMove="1" noResize="1"/>
          </p:cNvSpPr>
          <p:nvPr/>
        </p:nvSpPr>
        <p:spPr>
          <a:xfrm rot="10799991">
            <a:off x="-19" y="0"/>
            <a:ext cx="842592" cy="5666152"/>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2E774-9F17-19A0-4D37-B0BB5896C0EF}"/>
              </a:ext>
            </a:extLst>
          </p:cNvPr>
          <p:cNvSpPr txBox="1">
            <a:spLocks noGrp="1"/>
          </p:cNvSpPr>
          <p:nvPr>
            <p:ph type="title"/>
          </p:nvPr>
        </p:nvSpPr>
        <p:spPr/>
        <p:txBody>
          <a:bodyPr/>
          <a:lstStyle/>
          <a:p>
            <a:pPr lvl="0"/>
            <a:r>
              <a:rPr lang="en-GB"/>
              <a:t>Conclusion </a:t>
            </a:r>
            <a:br>
              <a:rPr lang="en-GB"/>
            </a:br>
            <a:endParaRPr lang="en-GB"/>
          </a:p>
        </p:txBody>
      </p:sp>
      <p:sp>
        <p:nvSpPr>
          <p:cNvPr id="3" name="Content Placeholder 2">
            <a:extLst>
              <a:ext uri="{FF2B5EF4-FFF2-40B4-BE49-F238E27FC236}">
                <a16:creationId xmlns:a16="http://schemas.microsoft.com/office/drawing/2014/main" id="{6063B185-1FDD-4B0A-84C8-863E64D3BE2B}"/>
              </a:ext>
            </a:extLst>
          </p:cNvPr>
          <p:cNvSpPr txBox="1">
            <a:spLocks noGrp="1"/>
          </p:cNvSpPr>
          <p:nvPr>
            <p:ph idx="1"/>
          </p:nvPr>
        </p:nvSpPr>
        <p:spPr/>
        <p:txBody>
          <a:bodyPr/>
          <a:lstStyle/>
          <a:p>
            <a:pPr marL="0" lvl="0" indent="0" algn="just">
              <a:buNone/>
            </a:pPr>
            <a:r>
              <a:rPr lang="en-GB">
                <a:latin typeface="Times New Roman" pitchFamily="18"/>
                <a:cs typeface="Times New Roman" pitchFamily="18"/>
              </a:rPr>
              <a:t>The presentation summarises the comprehensive research undertaken to understand the resilience of high street retailers, focusing on Wilko as a case study. It covers the methodical approach to information gathering, the challenges faced, and the strategies employed to overcome them, the practical learning outcomes, and the future benefits of this knowledge. It delves into Wilko's ability to navigate the retail landscape by integrating e-commerce and maintaining a strong high street presence. The insights from this study shed light on potential strategies for high street retailers to adapt and survive in the competitive retail sector dominated by online commerce.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pic>
        <p:nvPicPr>
          <p:cNvPr id="2" name="Content Placeholder 3">
            <a:extLst>
              <a:ext uri="{FF2B5EF4-FFF2-40B4-BE49-F238E27FC236}">
                <a16:creationId xmlns:a16="http://schemas.microsoft.com/office/drawing/2014/main" id="{5E324D8A-3C00-9665-6F27-6AE9D0ABD9FC}"/>
              </a:ext>
            </a:extLst>
          </p:cNvPr>
          <p:cNvPicPr>
            <a:picLocks noGrp="1" noChangeAspect="1"/>
          </p:cNvPicPr>
          <p:nvPr>
            <p:ph idx="1"/>
          </p:nvPr>
        </p:nvPicPr>
        <p:blipFill>
          <a:blip r:embed="rId2"/>
          <a:stretch>
            <a:fillRect/>
          </a:stretch>
        </p:blipFill>
        <p:spPr>
          <a:xfrm>
            <a:off x="0" y="0"/>
            <a:ext cx="9562008" cy="6858000"/>
          </a:xfr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D8028-9D8E-B605-7CFE-0C2EBDF5C9D4}"/>
              </a:ext>
            </a:extLst>
          </p:cNvPr>
          <p:cNvSpPr txBox="1">
            <a:spLocks noGrp="1"/>
          </p:cNvSpPr>
          <p:nvPr>
            <p:ph type="title"/>
          </p:nvPr>
        </p:nvSpPr>
        <p:spPr>
          <a:xfrm>
            <a:off x="677332" y="609603"/>
            <a:ext cx="8596667" cy="712125"/>
          </a:xfrm>
        </p:spPr>
        <p:txBody>
          <a:bodyPr/>
          <a:lstStyle/>
          <a:p>
            <a:pPr lvl="0"/>
            <a:r>
              <a:rPr lang="en-GB" sz="2900"/>
              <a:t>References</a:t>
            </a:r>
            <a:br>
              <a:rPr lang="en-GB" sz="2900"/>
            </a:br>
            <a:endParaRPr lang="en-GB" sz="2900"/>
          </a:p>
        </p:txBody>
      </p:sp>
      <p:sp>
        <p:nvSpPr>
          <p:cNvPr id="3" name="Content Placeholder 2">
            <a:extLst>
              <a:ext uri="{FF2B5EF4-FFF2-40B4-BE49-F238E27FC236}">
                <a16:creationId xmlns:a16="http://schemas.microsoft.com/office/drawing/2014/main" id="{EFDCA83B-AD9A-0498-82B3-4A43AF6F47C9}"/>
              </a:ext>
            </a:extLst>
          </p:cNvPr>
          <p:cNvSpPr txBox="1">
            <a:spLocks noGrp="1"/>
          </p:cNvSpPr>
          <p:nvPr>
            <p:ph idx="1"/>
          </p:nvPr>
        </p:nvSpPr>
        <p:spPr/>
        <p:txBody>
          <a:bodyPr/>
          <a:lstStyle/>
          <a:p>
            <a:pPr lvl="0">
              <a:lnSpc>
                <a:spcPct val="80000"/>
              </a:lnSpc>
            </a:pPr>
            <a:r>
              <a:rPr lang="en-GB" sz="1200">
                <a:solidFill>
                  <a:srgbClr val="374151"/>
                </a:solidFill>
                <a:latin typeface="Times New Roman" pitchFamily="18"/>
                <a:cs typeface="Times New Roman" pitchFamily="18"/>
              </a:rPr>
              <a:t>Brown, A. (2021). </a:t>
            </a:r>
            <a:r>
              <a:rPr lang="en-GB" sz="1200" i="1">
                <a:solidFill>
                  <a:srgbClr val="374151"/>
                </a:solidFill>
                <a:latin typeface="Times New Roman" pitchFamily="18"/>
                <a:cs typeface="Times New Roman" pitchFamily="18"/>
              </a:rPr>
              <a:t>High Street Survival: Post-Pandemic Strategies</a:t>
            </a:r>
            <a:r>
              <a:rPr lang="en-GB" sz="1200">
                <a:solidFill>
                  <a:srgbClr val="374151"/>
                </a:solidFill>
                <a:latin typeface="Times New Roman" pitchFamily="18"/>
                <a:cs typeface="Times New Roman" pitchFamily="18"/>
              </a:rPr>
              <a:t>. Journal of Retail Management, 45(3), 204-219.</a:t>
            </a:r>
          </a:p>
          <a:p>
            <a:pPr lvl="0">
              <a:lnSpc>
                <a:spcPct val="80000"/>
              </a:lnSpc>
            </a:pPr>
            <a:r>
              <a:rPr lang="en-GB" sz="1200">
                <a:solidFill>
                  <a:srgbClr val="374151"/>
                </a:solidFill>
                <a:latin typeface="Times New Roman" pitchFamily="18"/>
                <a:cs typeface="Times New Roman" pitchFamily="18"/>
              </a:rPr>
              <a:t>Babin, B. J., &amp; Zikmund, W. G. (2020). </a:t>
            </a:r>
            <a:r>
              <a:rPr lang="en-GB" sz="1200" i="1">
                <a:solidFill>
                  <a:srgbClr val="374151"/>
                </a:solidFill>
                <a:latin typeface="Times New Roman" pitchFamily="18"/>
                <a:cs typeface="Times New Roman" pitchFamily="18"/>
              </a:rPr>
              <a:t>Exploring Marketing Research</a:t>
            </a:r>
            <a:r>
              <a:rPr lang="en-GB" sz="1200">
                <a:solidFill>
                  <a:srgbClr val="374151"/>
                </a:solidFill>
                <a:latin typeface="Times New Roman" pitchFamily="18"/>
                <a:cs typeface="Times New Roman" pitchFamily="18"/>
              </a:rPr>
              <a:t> (12th ed.). Cengage Learning</a:t>
            </a:r>
          </a:p>
          <a:p>
            <a:pPr lvl="0">
              <a:lnSpc>
                <a:spcPct val="80000"/>
              </a:lnSpc>
            </a:pPr>
            <a:r>
              <a:rPr lang="en-GB" sz="1200">
                <a:solidFill>
                  <a:srgbClr val="374151"/>
                </a:solidFill>
                <a:latin typeface="Times New Roman" pitchFamily="18"/>
                <a:cs typeface="Times New Roman" pitchFamily="18"/>
              </a:rPr>
              <a:t>Creswell, J. W., &amp; Creswell, J. D. (2017). </a:t>
            </a:r>
            <a:r>
              <a:rPr lang="en-GB" sz="1200" i="1">
                <a:solidFill>
                  <a:srgbClr val="374151"/>
                </a:solidFill>
                <a:latin typeface="Times New Roman" pitchFamily="18"/>
                <a:cs typeface="Times New Roman" pitchFamily="18"/>
              </a:rPr>
              <a:t>Research Design: Qualitative, Quantitative, and Mixed Methods Approaches</a:t>
            </a:r>
            <a:r>
              <a:rPr lang="en-GB" sz="1200">
                <a:solidFill>
                  <a:srgbClr val="374151"/>
                </a:solidFill>
                <a:latin typeface="Times New Roman" pitchFamily="18"/>
                <a:cs typeface="Times New Roman" pitchFamily="18"/>
              </a:rPr>
              <a:t> (5th ed.). SAGE Publications.</a:t>
            </a:r>
          </a:p>
          <a:p>
            <a:pPr lvl="0">
              <a:lnSpc>
                <a:spcPct val="80000"/>
              </a:lnSpc>
            </a:pPr>
            <a:r>
              <a:rPr lang="en-GB" sz="1200">
                <a:solidFill>
                  <a:srgbClr val="374151"/>
                </a:solidFill>
                <a:latin typeface="Times New Roman" pitchFamily="18"/>
                <a:cs typeface="Times New Roman" pitchFamily="18"/>
              </a:rPr>
              <a:t>Jones, P., Comfort, D., &amp; Hillier, D. (2016). Sustainable retailing – a review of the literature and a research agenda. </a:t>
            </a:r>
            <a:r>
              <a:rPr lang="en-GB" sz="1200" i="1">
                <a:solidFill>
                  <a:srgbClr val="374151"/>
                </a:solidFill>
                <a:latin typeface="Times New Roman" pitchFamily="18"/>
                <a:cs typeface="Times New Roman" pitchFamily="18"/>
              </a:rPr>
              <a:t>International Journal of Retail &amp; Distribution Management</a:t>
            </a:r>
            <a:r>
              <a:rPr lang="en-GB" sz="1200">
                <a:solidFill>
                  <a:srgbClr val="374151"/>
                </a:solidFill>
                <a:latin typeface="Times New Roman" pitchFamily="18"/>
                <a:cs typeface="Times New Roman" pitchFamily="18"/>
              </a:rPr>
              <a:t>, 44(5), 537-550.</a:t>
            </a:r>
          </a:p>
          <a:p>
            <a:pPr lvl="0">
              <a:lnSpc>
                <a:spcPct val="80000"/>
              </a:lnSpc>
            </a:pPr>
            <a:r>
              <a:rPr lang="en-GB" sz="1200">
                <a:solidFill>
                  <a:srgbClr val="374151"/>
                </a:solidFill>
                <a:latin typeface="Times New Roman" pitchFamily="18"/>
                <a:cs typeface="Times New Roman" pitchFamily="18"/>
              </a:rPr>
              <a:t>Journal of Retailing. (2021). </a:t>
            </a:r>
            <a:r>
              <a:rPr lang="en-GB" sz="1200" i="1">
                <a:solidFill>
                  <a:srgbClr val="374151"/>
                </a:solidFill>
                <a:latin typeface="Times New Roman" pitchFamily="18"/>
                <a:cs typeface="Times New Roman" pitchFamily="18"/>
              </a:rPr>
              <a:t>Case Studies on Retail Management and Strategy</a:t>
            </a:r>
            <a:r>
              <a:rPr lang="en-GB" sz="1200">
                <a:solidFill>
                  <a:srgbClr val="374151"/>
                </a:solidFill>
                <a:latin typeface="Times New Roman" pitchFamily="18"/>
                <a:cs typeface="Times New Roman" pitchFamily="18"/>
              </a:rPr>
              <a:t>.  </a:t>
            </a:r>
          </a:p>
          <a:p>
            <a:pPr lvl="0">
              <a:lnSpc>
                <a:spcPct val="80000"/>
              </a:lnSpc>
            </a:pPr>
            <a:r>
              <a:rPr lang="en-GB" sz="1200">
                <a:solidFill>
                  <a:srgbClr val="374151"/>
                </a:solidFill>
                <a:latin typeface="Times New Roman" pitchFamily="18"/>
                <a:cs typeface="Times New Roman" pitchFamily="18"/>
              </a:rPr>
              <a:t>Murphy, K. (2022). </a:t>
            </a:r>
            <a:r>
              <a:rPr lang="en-GB" sz="1200" i="1">
                <a:solidFill>
                  <a:srgbClr val="374151"/>
                </a:solidFill>
                <a:latin typeface="Times New Roman" pitchFamily="18"/>
                <a:cs typeface="Times New Roman" pitchFamily="18"/>
              </a:rPr>
              <a:t>Retail Resilience: Learning from Wilko's Business Model</a:t>
            </a:r>
            <a:r>
              <a:rPr lang="en-GB" sz="1200">
                <a:solidFill>
                  <a:srgbClr val="374151"/>
                </a:solidFill>
                <a:latin typeface="Times New Roman" pitchFamily="18"/>
                <a:cs typeface="Times New Roman" pitchFamily="18"/>
              </a:rPr>
              <a:t>. Retail Innovation Journal, 12(4), 134-145.</a:t>
            </a:r>
          </a:p>
          <a:p>
            <a:pPr lvl="0">
              <a:lnSpc>
                <a:spcPct val="80000"/>
              </a:lnSpc>
            </a:pPr>
            <a:r>
              <a:rPr lang="en-GB" sz="1200">
                <a:solidFill>
                  <a:srgbClr val="374151"/>
                </a:solidFill>
                <a:latin typeface="Times New Roman" pitchFamily="18"/>
                <a:cs typeface="Times New Roman" pitchFamily="18"/>
                <a:hlinkClick r:id="rId2"/>
              </a:rPr>
              <a:t>Mintel Group Ltd. (2022). Retail Industry Reports https://www.mintel.com/</a:t>
            </a:r>
            <a:r>
              <a:rPr lang="en-GB" sz="1200">
                <a:solidFill>
                  <a:srgbClr val="374151"/>
                </a:solidFill>
                <a:latin typeface="Times New Roman" pitchFamily="18"/>
                <a:cs typeface="Times New Roman" pitchFamily="18"/>
              </a:rPr>
              <a:t>  (Accessed 03/11/2023)</a:t>
            </a:r>
          </a:p>
          <a:p>
            <a:pPr lvl="0">
              <a:lnSpc>
                <a:spcPct val="80000"/>
              </a:lnSpc>
            </a:pPr>
            <a:r>
              <a:rPr lang="en-GB" sz="1200">
                <a:solidFill>
                  <a:srgbClr val="374151"/>
                </a:solidFill>
                <a:latin typeface="Times New Roman" pitchFamily="18"/>
                <a:cs typeface="Times New Roman" pitchFamily="18"/>
              </a:rPr>
              <a:t>Saunders, M., Lewis, P., &amp; Thornhill, A. (2019). </a:t>
            </a:r>
            <a:r>
              <a:rPr lang="en-GB" sz="1200" i="1">
                <a:solidFill>
                  <a:srgbClr val="374151"/>
                </a:solidFill>
                <a:latin typeface="Times New Roman" pitchFamily="18"/>
                <a:cs typeface="Times New Roman" pitchFamily="18"/>
              </a:rPr>
              <a:t>Research Methods for Business Students</a:t>
            </a:r>
            <a:r>
              <a:rPr lang="en-GB" sz="1200">
                <a:solidFill>
                  <a:srgbClr val="374151"/>
                </a:solidFill>
                <a:latin typeface="Times New Roman" pitchFamily="18"/>
                <a:cs typeface="Times New Roman" pitchFamily="18"/>
              </a:rPr>
              <a:t>. 8th ed. Pearson Education Limited.</a:t>
            </a:r>
          </a:p>
          <a:p>
            <a:pPr lvl="0">
              <a:lnSpc>
                <a:spcPct val="80000"/>
              </a:lnSpc>
            </a:pPr>
            <a:r>
              <a:rPr lang="en-GB" sz="1200">
                <a:solidFill>
                  <a:srgbClr val="374151"/>
                </a:solidFill>
                <a:latin typeface="Times New Roman" pitchFamily="18"/>
                <a:cs typeface="Times New Roman" pitchFamily="18"/>
              </a:rPr>
              <a:t>Yin, R. K. (2018). </a:t>
            </a:r>
            <a:r>
              <a:rPr lang="en-GB" sz="1200" i="1">
                <a:solidFill>
                  <a:srgbClr val="374151"/>
                </a:solidFill>
                <a:latin typeface="Times New Roman" pitchFamily="18"/>
                <a:cs typeface="Times New Roman" pitchFamily="18"/>
              </a:rPr>
              <a:t>Case Study Research and Applications: Design and Methods</a:t>
            </a:r>
            <a:r>
              <a:rPr lang="en-GB" sz="1200">
                <a:solidFill>
                  <a:srgbClr val="374151"/>
                </a:solidFill>
                <a:latin typeface="Times New Roman" pitchFamily="18"/>
                <a:cs typeface="Times New Roman" pitchFamily="18"/>
              </a:rPr>
              <a:t> (6th ed.). SAGE Publications. </a:t>
            </a:r>
          </a:p>
          <a:p>
            <a:pPr lvl="0">
              <a:lnSpc>
                <a:spcPct val="80000"/>
              </a:lnSpc>
            </a:pPr>
            <a:r>
              <a:rPr lang="en-GB" sz="1200">
                <a:solidFill>
                  <a:srgbClr val="374151"/>
                </a:solidFill>
                <a:latin typeface="Times New Roman" pitchFamily="18"/>
                <a:cs typeface="Times New Roman" pitchFamily="18"/>
              </a:rPr>
              <a:t>Taylor, L. &amp; Smith, J. (2022). </a:t>
            </a:r>
            <a:r>
              <a:rPr lang="en-GB" sz="1200" i="1">
                <a:solidFill>
                  <a:srgbClr val="374151"/>
                </a:solidFill>
                <a:latin typeface="Times New Roman" pitchFamily="18"/>
                <a:cs typeface="Times New Roman" pitchFamily="18"/>
              </a:rPr>
              <a:t>Wilko and the Modern Consumer: Adaptation in Retail</a:t>
            </a:r>
            <a:r>
              <a:rPr lang="en-GB" sz="1200">
                <a:solidFill>
                  <a:srgbClr val="374151"/>
                </a:solidFill>
                <a:latin typeface="Times New Roman" pitchFamily="18"/>
                <a:cs typeface="Times New Roman" pitchFamily="18"/>
              </a:rPr>
              <a:t>. Business Studies Quarterly, 78(1), 56-75.</a:t>
            </a:r>
          </a:p>
          <a:p>
            <a:pPr lvl="0">
              <a:lnSpc>
                <a:spcPct val="80000"/>
              </a:lnSpc>
            </a:pPr>
            <a:r>
              <a:rPr lang="en-GB" sz="1200">
                <a:solidFill>
                  <a:srgbClr val="374151"/>
                </a:solidFill>
                <a:latin typeface="Times New Roman" pitchFamily="18"/>
                <a:cs typeface="Times New Roman" pitchFamily="18"/>
              </a:rPr>
              <a:t>Teller, C., Elms, J., Thomson, J. A. (2012). The importance of place in the grocery shopping experience. </a:t>
            </a:r>
            <a:r>
              <a:rPr lang="en-GB" sz="1200" i="1">
                <a:solidFill>
                  <a:srgbClr val="374151"/>
                </a:solidFill>
                <a:latin typeface="Times New Roman" pitchFamily="18"/>
                <a:cs typeface="Times New Roman" pitchFamily="18"/>
              </a:rPr>
              <a:t>International Journal of Retail &amp; Distribution Management</a:t>
            </a:r>
            <a:r>
              <a:rPr lang="en-GB" sz="1200">
                <a:solidFill>
                  <a:srgbClr val="374151"/>
                </a:solidFill>
                <a:latin typeface="Times New Roman" pitchFamily="18"/>
                <a:cs typeface="Times New Roman" pitchFamily="18"/>
              </a:rPr>
              <a:t>, 40(11), 828-842.</a:t>
            </a:r>
          </a:p>
          <a:p>
            <a:pPr lvl="0">
              <a:lnSpc>
                <a:spcPct val="80000"/>
              </a:lnSpc>
            </a:pPr>
            <a:r>
              <a:rPr lang="en-GB" sz="1200">
                <a:solidFill>
                  <a:srgbClr val="374151"/>
                </a:solidFill>
                <a:latin typeface="Times New Roman" pitchFamily="18"/>
                <a:cs typeface="Times New Roman" pitchFamily="18"/>
              </a:rPr>
              <a:t>Verhoef, P. C., Kannan, P. K., &amp; Inman, J. J. (2015). From Multi-Channel Retailing to Omni-Channel Retailing. </a:t>
            </a:r>
            <a:r>
              <a:rPr lang="en-GB" sz="1200" i="1">
                <a:solidFill>
                  <a:srgbClr val="374151"/>
                </a:solidFill>
                <a:latin typeface="Times New Roman" pitchFamily="18"/>
                <a:cs typeface="Times New Roman" pitchFamily="18"/>
              </a:rPr>
              <a:t>Journal of Retailing</a:t>
            </a:r>
            <a:r>
              <a:rPr lang="en-GB" sz="1200">
                <a:solidFill>
                  <a:srgbClr val="374151"/>
                </a:solidFill>
                <a:latin typeface="Times New Roman" pitchFamily="18"/>
                <a:cs typeface="Times New Roman" pitchFamily="18"/>
              </a:rPr>
              <a:t>, 91(2), 174-181.</a:t>
            </a:r>
          </a:p>
          <a:p>
            <a:pPr lvl="0">
              <a:lnSpc>
                <a:spcPct val="80000"/>
              </a:lnSpc>
            </a:pPr>
            <a:endParaRPr lang="en-GB" sz="1100"/>
          </a:p>
        </p:txBody>
      </p:sp>
    </p:spTree>
  </p:cSld>
  <p:clrMapOvr>
    <a:masterClrMapping/>
  </p:clrMapOvr>
</p:sld>
</file>

<file path=ppt/theme/theme1.xml><?xml version="1.0" encoding="utf-8"?>
<a:theme xmlns:a="http://schemas.openxmlformats.org/drawingml/2006/main" name="Face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85</TotalTime>
  <Words>2390</Words>
  <Application>Microsoft Office PowerPoint</Application>
  <PresentationFormat>Widescreen</PresentationFormat>
  <Paragraphs>122</Paragraphs>
  <Slides>14</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Times New Roman</vt:lpstr>
      <vt:lpstr>Trebuchet MS</vt:lpstr>
      <vt:lpstr>Wingdings 3</vt:lpstr>
      <vt:lpstr>Facet</vt:lpstr>
      <vt:lpstr>Developing Innovation and Creativity for Business Advantage Module Code: BMSW6102 Defending My Assignment: High Street Business Sustainability Student Name:Erhan Vladislav Student ID: 2111920 </vt:lpstr>
      <vt:lpstr>Table of Contents </vt:lpstr>
      <vt:lpstr>Introduction </vt:lpstr>
      <vt:lpstr>Why Wilko?</vt:lpstr>
      <vt:lpstr>Research Procedures</vt:lpstr>
      <vt:lpstr>Information Gathering</vt:lpstr>
      <vt:lpstr>External Sources </vt:lpstr>
      <vt:lpstr> Challenges Faced </vt:lpstr>
      <vt:lpstr>Practical Learning Outcomes</vt:lpstr>
      <vt:lpstr>Future Benefits</vt:lpstr>
      <vt:lpstr>Identified Issue</vt:lpstr>
      <vt:lpstr>Conclusion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Innovation and Creativity for Business Advantage Module Code: BMSW6102 Defending My Assignment: High Street Business Sustainability</dc:title>
  <dc:creator>vitt</dc:creator>
  <cp:lastModifiedBy>Vitalie</cp:lastModifiedBy>
  <cp:revision>3</cp:revision>
  <dcterms:created xsi:type="dcterms:W3CDTF">2023-11-05T08:06:29Z</dcterms:created>
  <dcterms:modified xsi:type="dcterms:W3CDTF">2023-11-12T08:17:26Z</dcterms:modified>
</cp:coreProperties>
</file>