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331" r:id="rId3"/>
    <p:sldId id="258" r:id="rId4"/>
    <p:sldId id="332" r:id="rId5"/>
    <p:sldId id="333" r:id="rId6"/>
    <p:sldId id="337" r:id="rId7"/>
    <p:sldId id="339" r:id="rId8"/>
    <p:sldId id="342" r:id="rId9"/>
    <p:sldId id="341" r:id="rId10"/>
    <p:sldId id="343" r:id="rId11"/>
    <p:sldId id="336" r:id="rId12"/>
    <p:sldId id="335" r:id="rId13"/>
    <p:sldId id="344" r:id="rId14"/>
    <p:sldId id="349" r:id="rId15"/>
    <p:sldId id="350" r:id="rId16"/>
    <p:sldId id="351" r:id="rId17"/>
    <p:sldId id="352" r:id="rId18"/>
    <p:sldId id="353" r:id="rId19"/>
    <p:sldId id="354" r:id="rId20"/>
    <p:sldId id="348"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67" d="100"/>
          <a:sy n="67" d="100"/>
        </p:scale>
        <p:origin x="1164"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31/03/2021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31/03/2021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31/03/2021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31/03/2021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31/03/2021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31/03/2021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31/03/2021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31/03/2021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31/03/2021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ACCC5023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Operating Systems and Services </a:t>
            </a:r>
          </a:p>
          <a:p>
            <a:pPr eaLnBrk="1" hangingPunct="1"/>
            <a:endParaRPr lang="en-GB" altLang="en-US" dirty="0">
              <a:solidFill>
                <a:schemeClr val="tx1"/>
              </a:solidFill>
            </a:endParaRPr>
          </a:p>
          <a:p>
            <a:pPr eaLnBrk="1" hangingPunct="1"/>
            <a:r>
              <a:rPr lang="en-GB" altLang="en-US" dirty="0">
                <a:solidFill>
                  <a:schemeClr val="tx1"/>
                </a:solidFill>
              </a:rPr>
              <a:t>Revision slides 1</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err="1">
                <a:solidFill>
                  <a:schemeClr val="tx1"/>
                </a:solidFill>
              </a:rPr>
              <a:t>Title:AD</a:t>
            </a:r>
            <a:r>
              <a:rPr lang="en-GB" altLang="en-US" dirty="0">
                <a:solidFill>
                  <a:schemeClr val="tx1"/>
                </a:solidFill>
              </a:rPr>
              <a:t> and DNS </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eaLnBrk="1" hangingPunct="1">
              <a:defRPr/>
            </a:pPr>
            <a:endParaRPr lang="en-GB" altLang="en-US" sz="2400" dirty="0"/>
          </a:p>
          <a:p>
            <a:pPr eaLnBrk="1" hangingPunct="1">
              <a:defRPr/>
            </a:pPr>
            <a:r>
              <a:rPr lang="en-GB" altLang="en-US" sz="2400" dirty="0"/>
              <a:t>AD</a:t>
            </a:r>
          </a:p>
          <a:p>
            <a:pPr eaLnBrk="1" hangingPunct="1">
              <a:defRPr/>
            </a:pPr>
            <a:r>
              <a:rPr lang="en-GB" altLang="en-US" sz="2400" dirty="0"/>
              <a:t>DNS</a:t>
            </a:r>
          </a:p>
          <a:p>
            <a:pPr eaLnBrk="1" hangingPunct="1">
              <a:defRPr/>
            </a:pPr>
            <a:r>
              <a:rPr lang="en-GB" altLang="en-US" sz="2400"/>
              <a:t>OU</a:t>
            </a: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Automatic Private IP Addressing (APIPA)</a:t>
            </a:r>
          </a:p>
        </p:txBody>
      </p:sp>
      <p:sp>
        <p:nvSpPr>
          <p:cNvPr id="9222" name="Rectangle 3"/>
          <p:cNvSpPr>
            <a:spLocks noGrp="1"/>
          </p:cNvSpPr>
          <p:nvPr>
            <p:ph type="body" idx="1"/>
          </p:nvPr>
        </p:nvSpPr>
        <p:spPr>
          <a:xfrm>
            <a:off x="457200" y="1417638"/>
            <a:ext cx="8229600" cy="4171602"/>
          </a:xfrm>
        </p:spPr>
        <p:txBody>
          <a:bodyPr/>
          <a:lstStyle/>
          <a:p>
            <a:pPr eaLnBrk="1" hangingPunct="1">
              <a:buNone/>
            </a:pPr>
            <a:r>
              <a:rPr lang="en-GB" altLang="en-US" sz="2400" dirty="0"/>
              <a:t> Automatic Private IP Addressing (APIPA) is a feature in operating systems (such as Windows) that enables computers to automatically self-configure an IP address and subnet mask when their DHCP server isn't reachable. The IP address range for APIPA is 169.254. 0.1-169.254. 255.254, with the subnet mask of 255.255.</a:t>
            </a:r>
          </a:p>
          <a:p>
            <a:pPr eaLnBrk="1" hangingPunct="1">
              <a:buNone/>
            </a:pPr>
            <a:r>
              <a:rPr lang="en-GB" altLang="en-US" sz="2400" dirty="0"/>
              <a:t>APIPA assigns a class B IP address from 169.254. 0.0 to 169.254. 255.255 to the client when a DHCP server is either permanently or temporarily unavailable.</a:t>
            </a:r>
          </a:p>
          <a:p>
            <a:pPr eaLnBrk="1" hangingPunct="1">
              <a:buNone/>
            </a:pP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a:t>Active Directory forest</a:t>
            </a:r>
          </a:p>
        </p:txBody>
      </p:sp>
      <p:sp>
        <p:nvSpPr>
          <p:cNvPr id="3" name="Content Placeholder 2"/>
          <p:cNvSpPr>
            <a:spLocks noGrp="1"/>
          </p:cNvSpPr>
          <p:nvPr>
            <p:ph idx="1"/>
          </p:nvPr>
        </p:nvSpPr>
        <p:spPr>
          <a:xfrm>
            <a:off x="457200" y="1124744"/>
            <a:ext cx="8229600" cy="4680520"/>
          </a:xfrm>
        </p:spPr>
        <p:txBody>
          <a:bodyPr/>
          <a:lstStyle/>
          <a:p>
            <a:r>
              <a:rPr lang="en-GB" sz="2000" dirty="0"/>
              <a:t>An Active Directory forest (AD forest) is the top most logical container in an Active Directory configuration that contains domains, users, computers, and group policies.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Picture 5">
            <a:extLst>
              <a:ext uri="{FF2B5EF4-FFF2-40B4-BE49-F238E27FC236}">
                <a16:creationId xmlns:a16="http://schemas.microsoft.com/office/drawing/2014/main" id="{EB544497-4C39-4E1A-A34A-2715F495B6C5}"/>
              </a:ext>
            </a:extLst>
          </p:cNvPr>
          <p:cNvPicPr>
            <a:picLocks noChangeAspect="1"/>
          </p:cNvPicPr>
          <p:nvPr/>
        </p:nvPicPr>
        <p:blipFill>
          <a:blip r:embed="rId2"/>
          <a:stretch>
            <a:fillRect/>
          </a:stretch>
        </p:blipFill>
        <p:spPr>
          <a:xfrm>
            <a:off x="1706631" y="2276873"/>
            <a:ext cx="5730737" cy="3145692"/>
          </a:xfrm>
          <a:prstGeom prst="rect">
            <a:avLst/>
          </a:prstGeom>
        </p:spPr>
      </p:pic>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a:t>Domains in Active Directory</a:t>
            </a:r>
          </a:p>
        </p:txBody>
      </p:sp>
      <p:sp>
        <p:nvSpPr>
          <p:cNvPr id="3" name="Content Placeholder 2"/>
          <p:cNvSpPr>
            <a:spLocks noGrp="1"/>
          </p:cNvSpPr>
          <p:nvPr>
            <p:ph idx="1"/>
          </p:nvPr>
        </p:nvSpPr>
        <p:spPr>
          <a:xfrm>
            <a:off x="457200" y="1196752"/>
            <a:ext cx="8229600" cy="4320481"/>
          </a:xfrm>
        </p:spPr>
        <p:txBody>
          <a:bodyPr/>
          <a:lstStyle/>
          <a:p>
            <a:pPr marL="0" indent="0">
              <a:buNone/>
            </a:pPr>
            <a:r>
              <a:rPr lang="en-GB" dirty="0"/>
              <a:t>A domain is defined as a logical group of network objects (computers, users, devices) that share the same Active Directory database. A tree is a collection of one or more domains and domain trees in a contiguous namespace, and is linked in a transitive trust hierarchy. At the top of the structure is the forest.</a:t>
            </a:r>
          </a:p>
          <a:p>
            <a:pPr marL="0" indent="0">
              <a:buNone/>
            </a:pPr>
            <a:endParaRPr lang="en-GB" dirty="0"/>
          </a:p>
          <a:p>
            <a:pPr marL="0" indent="0">
              <a:buNone/>
            </a:pP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Domain Controllers in Active Directory?</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7" name="Content Placeholder 6">
            <a:extLst>
              <a:ext uri="{FF2B5EF4-FFF2-40B4-BE49-F238E27FC236}">
                <a16:creationId xmlns:a16="http://schemas.microsoft.com/office/drawing/2014/main" id="{147833B7-4AB8-466A-AEAC-0F5B5027ECBC}"/>
              </a:ext>
            </a:extLst>
          </p:cNvPr>
          <p:cNvSpPr>
            <a:spLocks noGrp="1"/>
          </p:cNvSpPr>
          <p:nvPr>
            <p:ph idx="1"/>
          </p:nvPr>
        </p:nvSpPr>
        <p:spPr/>
        <p:txBody>
          <a:bodyPr/>
          <a:lstStyle/>
          <a:p>
            <a:pPr marL="0" indent="0">
              <a:buNone/>
            </a:pPr>
            <a:r>
              <a:rPr lang="en-GB" dirty="0"/>
              <a:t>A domain controller is a server that responds to authentication requests and verifies users on computer networks. Domains are a hierarchical way of organizing users and computers that work together on the same </a:t>
            </a:r>
            <a:r>
              <a:rPr lang="en-GB" dirty="0" err="1"/>
              <a:t>network.The</a:t>
            </a:r>
            <a:r>
              <a:rPr lang="en-GB" dirty="0"/>
              <a:t> domain controller (DC) is the box that holds the keys to the kingdom- Active Directory (AD).</a:t>
            </a:r>
          </a:p>
        </p:txBody>
      </p:sp>
    </p:spTree>
    <p:extLst>
      <p:ext uri="{BB962C8B-B14F-4D97-AF65-F5344CB8AC3E}">
        <p14:creationId xmlns:p14="http://schemas.microsoft.com/office/powerpoint/2010/main" val="1604865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What is the difference between Active Directory and domain controller?</a:t>
            </a:r>
            <a:endParaRPr lang="en-US" sz="3600" dirty="0"/>
          </a:p>
        </p:txBody>
      </p:sp>
      <p:sp>
        <p:nvSpPr>
          <p:cNvPr id="3" name="Content Placeholder 2"/>
          <p:cNvSpPr>
            <a:spLocks noGrp="1"/>
          </p:cNvSpPr>
          <p:nvPr>
            <p:ph idx="1"/>
          </p:nvPr>
        </p:nvSpPr>
        <p:spPr/>
        <p:txBody>
          <a:bodyPr/>
          <a:lstStyle/>
          <a:p>
            <a:pPr marL="0" indent="0">
              <a:buNone/>
            </a:pPr>
            <a:r>
              <a:rPr lang="en-GB" sz="2400" dirty="0"/>
              <a:t>Active directory is just like a database that stores information as object of users and computers. But Domain Controller (DC) is a server that runs Active Directory and use data stored on AD for authentication and authorization of users. Domain controller manages security policies of Windows Server.</a:t>
            </a:r>
          </a:p>
          <a:p>
            <a:pPr marL="0" indent="0">
              <a:buNone/>
            </a:pPr>
            <a:endParaRPr lang="en-GB" sz="2400" dirty="0"/>
          </a:p>
          <a:p>
            <a:pPr marL="0" indent="0">
              <a:buNone/>
            </a:pPr>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Active Directory and domain controller</a:t>
            </a:r>
            <a:endParaRPr lang="en-US" dirty="0"/>
          </a:p>
        </p:txBody>
      </p:sp>
      <p:pic>
        <p:nvPicPr>
          <p:cNvPr id="6" name="Content Placeholder 5">
            <a:extLst>
              <a:ext uri="{FF2B5EF4-FFF2-40B4-BE49-F238E27FC236}">
                <a16:creationId xmlns:a16="http://schemas.microsoft.com/office/drawing/2014/main" id="{068062D4-5D7D-4C1A-89F6-CCF2C07448E9}"/>
              </a:ext>
            </a:extLst>
          </p:cNvPr>
          <p:cNvPicPr>
            <a:picLocks noGrp="1" noChangeAspect="1"/>
          </p:cNvPicPr>
          <p:nvPr>
            <p:ph idx="1"/>
          </p:nvPr>
        </p:nvPicPr>
        <p:blipFill>
          <a:blip r:embed="rId2"/>
          <a:stretch>
            <a:fillRect/>
          </a:stretch>
        </p:blipFill>
        <p:spPr>
          <a:xfrm>
            <a:off x="755576" y="1947610"/>
            <a:ext cx="7776863" cy="3353597"/>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Active directory objects and attributes</a:t>
            </a:r>
          </a:p>
        </p:txBody>
      </p:sp>
      <p:pic>
        <p:nvPicPr>
          <p:cNvPr id="6" name="Content Placeholder 5">
            <a:extLst>
              <a:ext uri="{FF2B5EF4-FFF2-40B4-BE49-F238E27FC236}">
                <a16:creationId xmlns:a16="http://schemas.microsoft.com/office/drawing/2014/main" id="{1C73DFD6-7246-4206-B6C2-47533940B0E5}"/>
              </a:ext>
            </a:extLst>
          </p:cNvPr>
          <p:cNvPicPr>
            <a:picLocks noGrp="1" noChangeAspect="1"/>
          </p:cNvPicPr>
          <p:nvPr>
            <p:ph idx="1"/>
          </p:nvPr>
        </p:nvPicPr>
        <p:blipFill>
          <a:blip r:embed="rId2"/>
          <a:stretch>
            <a:fillRect/>
          </a:stretch>
        </p:blipFill>
        <p:spPr>
          <a:xfrm>
            <a:off x="1961091" y="1600200"/>
            <a:ext cx="5221817" cy="3916363"/>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a:t>Active directory and Organizational Units</a:t>
            </a:r>
          </a:p>
        </p:txBody>
      </p:sp>
      <p:pic>
        <p:nvPicPr>
          <p:cNvPr id="6" name="Content Placeholder 5">
            <a:extLst>
              <a:ext uri="{FF2B5EF4-FFF2-40B4-BE49-F238E27FC236}">
                <a16:creationId xmlns:a16="http://schemas.microsoft.com/office/drawing/2014/main" id="{C7828759-B444-47DA-BBEA-60FFAD23578F}"/>
              </a:ext>
            </a:extLst>
          </p:cNvPr>
          <p:cNvPicPr>
            <a:picLocks noGrp="1" noChangeAspect="1"/>
          </p:cNvPicPr>
          <p:nvPr>
            <p:ph idx="1"/>
          </p:nvPr>
        </p:nvPicPr>
        <p:blipFill>
          <a:blip r:embed="rId2"/>
          <a:stretch>
            <a:fillRect/>
          </a:stretch>
        </p:blipFill>
        <p:spPr>
          <a:xfrm>
            <a:off x="683569" y="2132856"/>
            <a:ext cx="7776864" cy="3024335"/>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818976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DNS in Active Directory?</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7" name="Content Placeholder 6">
            <a:extLst>
              <a:ext uri="{FF2B5EF4-FFF2-40B4-BE49-F238E27FC236}">
                <a16:creationId xmlns:a16="http://schemas.microsoft.com/office/drawing/2014/main" id="{35B02A0A-43D1-4E07-98CA-A7066A2D5494}"/>
              </a:ext>
            </a:extLst>
          </p:cNvPr>
          <p:cNvSpPr>
            <a:spLocks noGrp="1"/>
          </p:cNvSpPr>
          <p:nvPr>
            <p:ph idx="1"/>
          </p:nvPr>
        </p:nvSpPr>
        <p:spPr/>
        <p:txBody>
          <a:bodyPr/>
          <a:lstStyle/>
          <a:p>
            <a:pPr marL="0" indent="0">
              <a:buNone/>
            </a:pPr>
            <a:r>
              <a:rPr lang="en-GB" dirty="0"/>
              <a:t>The Domain Name System (DNS) is perhaps one of the most important services for Active Directory. DNS provides name resolution services for Active Directory, resolving hostnames, URLs and Fully Qualified Domain Names (FQDN) into IP addresses.</a:t>
            </a:r>
          </a:p>
        </p:txBody>
      </p:sp>
    </p:spTree>
    <p:extLst>
      <p:ext uri="{BB962C8B-B14F-4D97-AF65-F5344CB8AC3E}">
        <p14:creationId xmlns:p14="http://schemas.microsoft.com/office/powerpoint/2010/main" val="692690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 I need a DNS server for Active Directory?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Content Placeholder 6">
            <a:extLst>
              <a:ext uri="{FF2B5EF4-FFF2-40B4-BE49-F238E27FC236}">
                <a16:creationId xmlns:a16="http://schemas.microsoft.com/office/drawing/2014/main" id="{20D53BAD-E86D-42DE-9B7A-B2CCC7843765}"/>
              </a:ext>
            </a:extLst>
          </p:cNvPr>
          <p:cNvSpPr>
            <a:spLocks noGrp="1"/>
          </p:cNvSpPr>
          <p:nvPr>
            <p:ph idx="1"/>
          </p:nvPr>
        </p:nvSpPr>
        <p:spPr/>
        <p:txBody>
          <a:bodyPr/>
          <a:lstStyle/>
          <a:p>
            <a:pPr marL="0" indent="0">
              <a:buNone/>
            </a:pPr>
            <a:r>
              <a:rPr lang="en-GB" dirty="0"/>
              <a:t>DNS is an important prerequisite of Active Directory. Without it, Active Directory will not function, or should we say, you can't install or promote a server to a domain controller without having a DNS server either locally on that server or somewhere else on your network.</a:t>
            </a:r>
          </a:p>
        </p:txBody>
      </p:sp>
    </p:spTree>
    <p:extLst>
      <p:ext uri="{BB962C8B-B14F-4D97-AF65-F5344CB8AC3E}">
        <p14:creationId xmlns:p14="http://schemas.microsoft.com/office/powerpoint/2010/main" val="230868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1066129"/>
          </a:xfrm>
        </p:spPr>
        <p:txBody>
          <a:bodyPr/>
          <a:lstStyle/>
          <a:p>
            <a:r>
              <a:rPr lang="en-GB" sz="2800" dirty="0"/>
              <a:t>What is the difference between Active Directory and DNS?</a:t>
            </a:r>
            <a:endParaRPr lang="en-US"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Content Placeholder 6">
            <a:extLst>
              <a:ext uri="{FF2B5EF4-FFF2-40B4-BE49-F238E27FC236}">
                <a16:creationId xmlns:a16="http://schemas.microsoft.com/office/drawing/2014/main" id="{FB481BD6-33D3-4B53-BAB6-06B9B70AD530}"/>
              </a:ext>
            </a:extLst>
          </p:cNvPr>
          <p:cNvSpPr>
            <a:spLocks noGrp="1"/>
          </p:cNvSpPr>
          <p:nvPr>
            <p:ph idx="1"/>
          </p:nvPr>
        </p:nvSpPr>
        <p:spPr/>
        <p:txBody>
          <a:bodyPr/>
          <a:lstStyle/>
          <a:p>
            <a:r>
              <a:rPr lang="en-GB" dirty="0"/>
              <a:t>While AD holds information about resources on the network, it (or the client, depending upon the process involved) uses DNS to find and resolve distinguished names into IP addresses.</a:t>
            </a:r>
          </a:p>
          <a:p>
            <a:pPr marL="0" indent="0">
              <a:buNone/>
            </a:pPr>
            <a:endParaRPr lang="en-GB" dirty="0"/>
          </a:p>
        </p:txBody>
      </p:sp>
    </p:spTree>
    <p:extLst>
      <p:ext uri="{BB962C8B-B14F-4D97-AF65-F5344CB8AC3E}">
        <p14:creationId xmlns:p14="http://schemas.microsoft.com/office/powerpoint/2010/main" val="3080439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2A122-E7C2-4D19-8989-73A87CB7F960}"/>
              </a:ext>
            </a:extLst>
          </p:cNvPr>
          <p:cNvSpPr>
            <a:spLocks noGrp="1"/>
          </p:cNvSpPr>
          <p:nvPr>
            <p:ph type="title"/>
          </p:nvPr>
        </p:nvSpPr>
        <p:spPr/>
        <p:txBody>
          <a:bodyPr/>
          <a:lstStyle/>
          <a:p>
            <a:r>
              <a:rPr lang="en-GB" dirty="0"/>
              <a:t>What DNS Is my PC using?</a:t>
            </a:r>
          </a:p>
        </p:txBody>
      </p:sp>
      <p:sp>
        <p:nvSpPr>
          <p:cNvPr id="3" name="Content Placeholder 2">
            <a:extLst>
              <a:ext uri="{FF2B5EF4-FFF2-40B4-BE49-F238E27FC236}">
                <a16:creationId xmlns:a16="http://schemas.microsoft.com/office/drawing/2014/main" id="{7824CA66-4ED7-4B0E-A1E8-072C8305241F}"/>
              </a:ext>
            </a:extLst>
          </p:cNvPr>
          <p:cNvSpPr>
            <a:spLocks noGrp="1"/>
          </p:cNvSpPr>
          <p:nvPr>
            <p:ph idx="1"/>
          </p:nvPr>
        </p:nvSpPr>
        <p:spPr/>
        <p:txBody>
          <a:bodyPr/>
          <a:lstStyle/>
          <a:p>
            <a:r>
              <a:rPr lang="en-GB" dirty="0"/>
              <a:t>To view the DNS being used by Windows, run a Command Prompt, and type “ipconfig /all” followed by Enter. “DNS Servers” will be listed in the information displayed. The easiest way to determine what DNS server you're using is via Windows Command Prompt.	</a:t>
            </a:r>
          </a:p>
        </p:txBody>
      </p:sp>
      <p:sp>
        <p:nvSpPr>
          <p:cNvPr id="4" name="Date Placeholder 3">
            <a:extLst>
              <a:ext uri="{FF2B5EF4-FFF2-40B4-BE49-F238E27FC236}">
                <a16:creationId xmlns:a16="http://schemas.microsoft.com/office/drawing/2014/main" id="{335D4E9E-57AB-4A74-842D-C2AC579A7859}"/>
              </a:ext>
            </a:extLst>
          </p:cNvPr>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a:extLst>
              <a:ext uri="{FF2B5EF4-FFF2-40B4-BE49-F238E27FC236}">
                <a16:creationId xmlns:a16="http://schemas.microsoft.com/office/drawing/2014/main" id="{1A9D39CD-A749-4430-9F0B-D4E194F1E458}"/>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020401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5BB0D-CFD3-424F-A860-B90B27C69AE3}"/>
              </a:ext>
            </a:extLst>
          </p:cNvPr>
          <p:cNvSpPr>
            <a:spLocks noGrp="1"/>
          </p:cNvSpPr>
          <p:nvPr>
            <p:ph type="title"/>
          </p:nvPr>
        </p:nvSpPr>
        <p:spPr/>
        <p:txBody>
          <a:bodyPr/>
          <a:lstStyle/>
          <a:p>
            <a:r>
              <a:rPr lang="en-GB" dirty="0"/>
              <a:t>What is a DNS server used for?</a:t>
            </a:r>
          </a:p>
        </p:txBody>
      </p:sp>
      <p:sp>
        <p:nvSpPr>
          <p:cNvPr id="3" name="Content Placeholder 2">
            <a:extLst>
              <a:ext uri="{FF2B5EF4-FFF2-40B4-BE49-F238E27FC236}">
                <a16:creationId xmlns:a16="http://schemas.microsoft.com/office/drawing/2014/main" id="{26B36E62-3A8D-422F-833E-1639446EBFE0}"/>
              </a:ext>
            </a:extLst>
          </p:cNvPr>
          <p:cNvSpPr>
            <a:spLocks noGrp="1"/>
          </p:cNvSpPr>
          <p:nvPr>
            <p:ph idx="1"/>
          </p:nvPr>
        </p:nvSpPr>
        <p:spPr/>
        <p:txBody>
          <a:bodyPr/>
          <a:lstStyle/>
          <a:p>
            <a:r>
              <a:rPr lang="en-GB" dirty="0"/>
              <a:t>A DNS server is a computer server that contains a database of public IP addresses and their associated hostnames, and in most cases serves to resolve, or translate, those names to IP addresses as requested. DNS servers run special software and communicate with each other using special protocols</a:t>
            </a:r>
          </a:p>
        </p:txBody>
      </p:sp>
      <p:sp>
        <p:nvSpPr>
          <p:cNvPr id="4" name="Date Placeholder 3">
            <a:extLst>
              <a:ext uri="{FF2B5EF4-FFF2-40B4-BE49-F238E27FC236}">
                <a16:creationId xmlns:a16="http://schemas.microsoft.com/office/drawing/2014/main" id="{0016E267-7F76-42E8-A829-306B171DB046}"/>
              </a:ext>
            </a:extLst>
          </p:cNvPr>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a:extLst>
              <a:ext uri="{FF2B5EF4-FFF2-40B4-BE49-F238E27FC236}">
                <a16:creationId xmlns:a16="http://schemas.microsoft.com/office/drawing/2014/main" id="{1DD47490-1881-4773-85C1-E369DAA20B76}"/>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030811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41DAD-6984-4523-ACFE-8D06DBA43EC0}"/>
              </a:ext>
            </a:extLst>
          </p:cNvPr>
          <p:cNvSpPr>
            <a:spLocks noGrp="1"/>
          </p:cNvSpPr>
          <p:nvPr>
            <p:ph type="title"/>
          </p:nvPr>
        </p:nvSpPr>
        <p:spPr/>
        <p:txBody>
          <a:bodyPr/>
          <a:lstStyle/>
          <a:p>
            <a:br>
              <a:rPr lang="en-GB" dirty="0"/>
            </a:br>
            <a:r>
              <a:rPr lang="en-GB" dirty="0"/>
              <a:t>What is the difference between DNS and DNS server?</a:t>
            </a:r>
            <a:br>
              <a:rPr lang="en-GB" dirty="0"/>
            </a:br>
            <a:endParaRPr lang="en-GB" dirty="0"/>
          </a:p>
        </p:txBody>
      </p:sp>
      <p:sp>
        <p:nvSpPr>
          <p:cNvPr id="3" name="Content Placeholder 2">
            <a:extLst>
              <a:ext uri="{FF2B5EF4-FFF2-40B4-BE49-F238E27FC236}">
                <a16:creationId xmlns:a16="http://schemas.microsoft.com/office/drawing/2014/main" id="{D56D763D-5AA5-48C8-A3C2-1102D9CC2DAC}"/>
              </a:ext>
            </a:extLst>
          </p:cNvPr>
          <p:cNvSpPr>
            <a:spLocks noGrp="1"/>
          </p:cNvSpPr>
          <p:nvPr>
            <p:ph idx="1"/>
          </p:nvPr>
        </p:nvSpPr>
        <p:spPr/>
        <p:txBody>
          <a:bodyPr/>
          <a:lstStyle/>
          <a:p>
            <a:r>
              <a:rPr lang="en-GB" dirty="0"/>
              <a:t>DNS stands for Domain Name System, which is simply a hierarchy of Name Servers that has the intent to translate host names into IP addresses on a global scale. A name server hosts or caches these translations, in the case where they are hosted the name server is often called a DNS Server.</a:t>
            </a:r>
          </a:p>
        </p:txBody>
      </p:sp>
      <p:sp>
        <p:nvSpPr>
          <p:cNvPr id="4" name="Date Placeholder 3">
            <a:extLst>
              <a:ext uri="{FF2B5EF4-FFF2-40B4-BE49-F238E27FC236}">
                <a16:creationId xmlns:a16="http://schemas.microsoft.com/office/drawing/2014/main" id="{9B442637-1DA8-44A8-AEB0-4E5A9FEA5F00}"/>
              </a:ext>
            </a:extLst>
          </p:cNvPr>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a:extLst>
              <a:ext uri="{FF2B5EF4-FFF2-40B4-BE49-F238E27FC236}">
                <a16:creationId xmlns:a16="http://schemas.microsoft.com/office/drawing/2014/main" id="{E306D1D6-DCB3-4B1F-96DA-8ACCF9ADC52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105349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927F8-5AB0-41B4-BBA4-7578304152BE}"/>
              </a:ext>
            </a:extLst>
          </p:cNvPr>
          <p:cNvSpPr>
            <a:spLocks noGrp="1"/>
          </p:cNvSpPr>
          <p:nvPr>
            <p:ph type="title"/>
          </p:nvPr>
        </p:nvSpPr>
        <p:spPr/>
        <p:txBody>
          <a:bodyPr/>
          <a:lstStyle/>
          <a:p>
            <a:r>
              <a:rPr lang="en-GB" dirty="0"/>
              <a:t>What would happen without DNS?</a:t>
            </a:r>
          </a:p>
        </p:txBody>
      </p:sp>
      <p:sp>
        <p:nvSpPr>
          <p:cNvPr id="3" name="Content Placeholder 2">
            <a:extLst>
              <a:ext uri="{FF2B5EF4-FFF2-40B4-BE49-F238E27FC236}">
                <a16:creationId xmlns:a16="http://schemas.microsoft.com/office/drawing/2014/main" id="{94A12BD4-E7CF-4178-A323-B7B390F09C0F}"/>
              </a:ext>
            </a:extLst>
          </p:cNvPr>
          <p:cNvSpPr>
            <a:spLocks noGrp="1"/>
          </p:cNvSpPr>
          <p:nvPr>
            <p:ph idx="1"/>
          </p:nvPr>
        </p:nvSpPr>
        <p:spPr/>
        <p:txBody>
          <a:bodyPr/>
          <a:lstStyle/>
          <a:p>
            <a:r>
              <a:rPr lang="en-GB" dirty="0"/>
              <a:t>Without DNS, every website would basically require a dedicated IP address, and those would run out pretty fast. The difference between an IP and a DNS name is that the IP specifies the servers location, while the DNS name allows you to specify the service itself.</a:t>
            </a:r>
          </a:p>
        </p:txBody>
      </p:sp>
      <p:sp>
        <p:nvSpPr>
          <p:cNvPr id="4" name="Date Placeholder 3">
            <a:extLst>
              <a:ext uri="{FF2B5EF4-FFF2-40B4-BE49-F238E27FC236}">
                <a16:creationId xmlns:a16="http://schemas.microsoft.com/office/drawing/2014/main" id="{FE0867D8-2A53-4742-AC2D-DDEA61C968AE}"/>
              </a:ext>
            </a:extLst>
          </p:cNvPr>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a:extLst>
              <a:ext uri="{FF2B5EF4-FFF2-40B4-BE49-F238E27FC236}">
                <a16:creationId xmlns:a16="http://schemas.microsoft.com/office/drawing/2014/main" id="{66DF4E27-EF76-45D0-8951-439B65CC2428}"/>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598428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C22BA-406B-4E1E-9E24-CFD59C165DA1}"/>
              </a:ext>
            </a:extLst>
          </p:cNvPr>
          <p:cNvSpPr>
            <a:spLocks noGrp="1"/>
          </p:cNvSpPr>
          <p:nvPr>
            <p:ph type="title"/>
          </p:nvPr>
        </p:nvSpPr>
        <p:spPr/>
        <p:txBody>
          <a:bodyPr/>
          <a:lstStyle/>
          <a:p>
            <a:r>
              <a:rPr lang="en-GB" dirty="0"/>
              <a:t>AGDLP</a:t>
            </a:r>
          </a:p>
        </p:txBody>
      </p:sp>
      <p:sp>
        <p:nvSpPr>
          <p:cNvPr id="3" name="Content Placeholder 2">
            <a:extLst>
              <a:ext uri="{FF2B5EF4-FFF2-40B4-BE49-F238E27FC236}">
                <a16:creationId xmlns:a16="http://schemas.microsoft.com/office/drawing/2014/main" id="{0919C881-41FF-45FF-BF05-D8467B51C177}"/>
              </a:ext>
            </a:extLst>
          </p:cNvPr>
          <p:cNvSpPr>
            <a:spLocks noGrp="1"/>
          </p:cNvSpPr>
          <p:nvPr>
            <p:ph idx="1"/>
          </p:nvPr>
        </p:nvSpPr>
        <p:spPr>
          <a:xfrm>
            <a:off x="457200" y="1196752"/>
            <a:ext cx="8229600" cy="4320481"/>
          </a:xfrm>
        </p:spPr>
        <p:txBody>
          <a:bodyPr/>
          <a:lstStyle/>
          <a:p>
            <a:r>
              <a:rPr lang="en-GB" dirty="0"/>
              <a:t>AGDLP (an abbreviation of "account, global, domain local, permission") briefly summarizes Microsoft's recommendations for implementing role-based access controls (RBAC) using nested groups in a native-mode Active Directory (AD) domain: User and computer accounts are members of global groups that represent business</a:t>
            </a:r>
          </a:p>
        </p:txBody>
      </p:sp>
      <p:sp>
        <p:nvSpPr>
          <p:cNvPr id="4" name="Date Placeholder 3">
            <a:extLst>
              <a:ext uri="{FF2B5EF4-FFF2-40B4-BE49-F238E27FC236}">
                <a16:creationId xmlns:a16="http://schemas.microsoft.com/office/drawing/2014/main" id="{2A71B154-083E-495D-B066-A89A91094BD7}"/>
              </a:ext>
            </a:extLst>
          </p:cNvPr>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a:extLst>
              <a:ext uri="{FF2B5EF4-FFF2-40B4-BE49-F238E27FC236}">
                <a16:creationId xmlns:a16="http://schemas.microsoft.com/office/drawing/2014/main" id="{CEBFFE61-4DD9-46FA-B952-91B082550556}"/>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811920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5EC6E-7027-43AD-A2F3-CF61A9A706AE}"/>
              </a:ext>
            </a:extLst>
          </p:cNvPr>
          <p:cNvSpPr>
            <a:spLocks noGrp="1"/>
          </p:cNvSpPr>
          <p:nvPr>
            <p:ph type="title"/>
          </p:nvPr>
        </p:nvSpPr>
        <p:spPr/>
        <p:txBody>
          <a:bodyPr/>
          <a:lstStyle/>
          <a:p>
            <a:r>
              <a:rPr lang="en-GB"/>
              <a:t>AGUDLP</a:t>
            </a:r>
            <a:endParaRPr lang="en-GB" dirty="0"/>
          </a:p>
        </p:txBody>
      </p:sp>
      <p:sp>
        <p:nvSpPr>
          <p:cNvPr id="3" name="Content Placeholder 2">
            <a:extLst>
              <a:ext uri="{FF2B5EF4-FFF2-40B4-BE49-F238E27FC236}">
                <a16:creationId xmlns:a16="http://schemas.microsoft.com/office/drawing/2014/main" id="{15913215-E7B5-4EA5-8018-2E5E31487DC7}"/>
              </a:ext>
            </a:extLst>
          </p:cNvPr>
          <p:cNvSpPr>
            <a:spLocks noGrp="1"/>
          </p:cNvSpPr>
          <p:nvPr>
            <p:ph idx="1"/>
          </p:nvPr>
        </p:nvSpPr>
        <p:spPr/>
        <p:txBody>
          <a:bodyPr/>
          <a:lstStyle/>
          <a:p>
            <a:r>
              <a:rPr lang="en-GB" dirty="0"/>
              <a:t>AGUDLP (for "account, global, universal, domain local, permission") and AGLP (for "account, global, local, permission") summarize similar RBAC implementation</a:t>
            </a:r>
          </a:p>
        </p:txBody>
      </p:sp>
      <p:sp>
        <p:nvSpPr>
          <p:cNvPr id="4" name="Date Placeholder 3">
            <a:extLst>
              <a:ext uri="{FF2B5EF4-FFF2-40B4-BE49-F238E27FC236}">
                <a16:creationId xmlns:a16="http://schemas.microsoft.com/office/drawing/2014/main" id="{F87B66DF-0D20-470F-9BC1-4511281C11F3}"/>
              </a:ext>
            </a:extLst>
          </p:cNvPr>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a:extLst>
              <a:ext uri="{FF2B5EF4-FFF2-40B4-BE49-F238E27FC236}">
                <a16:creationId xmlns:a16="http://schemas.microsoft.com/office/drawing/2014/main" id="{6476AC51-174C-4E6F-A851-FF11AC95217D}"/>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4041069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1094</TotalTime>
  <Words>979</Words>
  <Application>Microsoft Office PowerPoint</Application>
  <PresentationFormat>On-screen Show (4:3)</PresentationFormat>
  <Paragraphs>92</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Myriad Pro</vt:lpstr>
      <vt:lpstr>Verdana</vt:lpstr>
      <vt:lpstr>20140311PresentationUWTSDTemplate</vt:lpstr>
      <vt:lpstr>Module Code:ACCC5023  </vt:lpstr>
      <vt:lpstr>Lesson Aims</vt:lpstr>
      <vt:lpstr>Automatic Private IP Addressing (APIPA)</vt:lpstr>
      <vt:lpstr>Active Directory forest</vt:lpstr>
      <vt:lpstr>Domains in Active Directory</vt:lpstr>
      <vt:lpstr>What is Domain Controllers in Active Directory?</vt:lpstr>
      <vt:lpstr>What is the difference between Active Directory and domain controller?</vt:lpstr>
      <vt:lpstr>Active Directory and domain controller</vt:lpstr>
      <vt:lpstr>Active directory objects and attributes</vt:lpstr>
      <vt:lpstr>Active directory and Organizational Units</vt:lpstr>
      <vt:lpstr>What is DNS in Active Directory?</vt:lpstr>
      <vt:lpstr>Do I need a DNS server for Active Directory?</vt:lpstr>
      <vt:lpstr>What is the difference between Active Directory and DNS?</vt:lpstr>
      <vt:lpstr>What DNS Is my PC using?</vt:lpstr>
      <vt:lpstr>What is a DNS server used for?</vt:lpstr>
      <vt:lpstr> What is the difference between DNS and DNS server? </vt:lpstr>
      <vt:lpstr>What would happen without DNS?</vt:lpstr>
      <vt:lpstr>AGDLP</vt:lpstr>
      <vt:lpstr>AGUDLP</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125</cp:revision>
  <cp:lastPrinted>2018-07-09T15:27:01Z</cp:lastPrinted>
  <dcterms:created xsi:type="dcterms:W3CDTF">2002-10-07T19:43:58Z</dcterms:created>
  <dcterms:modified xsi:type="dcterms:W3CDTF">2021-03-31T07:20:07Z</dcterms:modified>
</cp:coreProperties>
</file>