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6" r:id="rId4"/>
  </p:sldMasterIdLst>
  <p:sldIdLst>
    <p:sldId id="270" r:id="rId5"/>
    <p:sldId id="271" r:id="rId6"/>
    <p:sldId id="272" r:id="rId7"/>
    <p:sldId id="274" r:id="rId8"/>
    <p:sldId id="336" r:id="rId9"/>
    <p:sldId id="338" r:id="rId10"/>
    <p:sldId id="273" r:id="rId11"/>
    <p:sldId id="256" r:id="rId12"/>
    <p:sldId id="339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96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012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472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867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632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487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59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934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863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676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395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295688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72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39077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892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1195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638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477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542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  <p:sldLayoutId id="2147483728" r:id="rId12"/>
    <p:sldLayoutId id="2147483729" r:id="rId13"/>
    <p:sldLayoutId id="2147483730" r:id="rId14"/>
    <p:sldLayoutId id="2147483731" r:id="rId15"/>
    <p:sldLayoutId id="2147483732" r:id="rId16"/>
    <p:sldLayoutId id="214748373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john quinn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2438045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b="1" dirty="0" err="1"/>
              <a:t>Adbullah</a:t>
            </a:r>
            <a:r>
              <a:rPr lang="en-GB" b="1" dirty="0"/>
              <a:t> Sodiq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the Green Havan Florists so that the audience is now familiar with the case-study.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28047" y="624084"/>
            <a:ext cx="12192000" cy="6858000"/>
          </a:xfrm>
          <a:gradFill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</a:gradFill>
        </p:spPr>
        <p:txBody>
          <a:bodyPr/>
          <a:lstStyle/>
          <a:p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0017049"/>
              </p:ext>
            </p:extLst>
          </p:nvPr>
        </p:nvGraphicFramePr>
        <p:xfrm>
          <a:off x="1429966" y="77821"/>
          <a:ext cx="9328822" cy="75331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21000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384637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384637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384637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384637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384637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384637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65006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3701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6231083">
                <a:tc>
                  <a:txBody>
                    <a:bodyPr/>
                    <a:lstStyle/>
                    <a:p>
                      <a:r>
                        <a:rPr lang="en-GB" dirty="0"/>
                        <a:t>Current  situation</a:t>
                      </a:r>
                    </a:p>
                    <a:p>
                      <a:r>
                        <a:rPr lang="en-GB" dirty="0"/>
                        <a:t>Green Haven Florists has seen a concerning 30% drop in in-store sales over the last year, which has put a strain on the business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In-store at Green Haven Florists.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First noticed in within 12 months say 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affects staff, management, and customers. Liam and Priya are struggling to maintain profitability.: Job security may be at risk due to declining sales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loyal customers are losing access to their </a:t>
                      </a:r>
                      <a:r>
                        <a:rPr lang="en-GB" dirty="0" err="1"/>
                        <a:t>favorite</a:t>
                      </a:r>
                      <a:r>
                        <a:rPr lang="en-GB" dirty="0"/>
                        <a:t> local </a:t>
                      </a:r>
                      <a:r>
                        <a:rPr lang="en-GB" dirty="0" err="1"/>
                        <a:t>florist.Due</a:t>
                      </a:r>
                      <a:r>
                        <a:rPr lang="en-GB" dirty="0"/>
                        <a:t> to competition and operational inefficiencies.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tracking indicates a downward trend. the situation is quite serious and requires immediate attention to adapt and recover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Estimated loss of doesn’t say would need last year to find </a:t>
                      </a:r>
                    </a:p>
                    <a:p>
                      <a:r>
                        <a:rPr lang="en-GB" dirty="0"/>
                        <a:t>out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36A52-653A-10C3-CA68-ABE8BFBB9A4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 lvl="0">
              <a:lnSpc>
                <a:spcPct val="90000"/>
              </a:lnSpc>
            </a:pPr>
            <a:br>
              <a:rPr lang="en-GB" sz="1400" b="1" u="sng" dirty="0">
                <a:latin typeface="Arial" pitchFamily="34"/>
                <a:cs typeface="Arial" pitchFamily="34"/>
              </a:rPr>
            </a:br>
            <a:br>
              <a:rPr lang="en-GB" sz="1400" b="1" u="sng" dirty="0">
                <a:latin typeface="Arial" pitchFamily="34"/>
                <a:cs typeface="Arial" pitchFamily="34"/>
              </a:rPr>
            </a:br>
            <a:r>
              <a:rPr lang="en-GB" sz="1400" b="1" u="sng" dirty="0">
                <a:latin typeface="Arial" pitchFamily="34"/>
                <a:cs typeface="Arial" pitchFamily="34"/>
              </a:rPr>
              <a:t>Provide an application and discuss the information provided in your PESTEL Framework (approx. </a:t>
            </a:r>
            <a:br>
              <a:rPr lang="en-GB" sz="1400" b="1" u="sng" dirty="0">
                <a:latin typeface="Arial" pitchFamily="34"/>
                <a:cs typeface="Arial" pitchFamily="34"/>
              </a:rPr>
            </a:br>
            <a:r>
              <a:rPr lang="en-GB" sz="1400" b="1" u="sng" dirty="0">
                <a:latin typeface="Arial" pitchFamily="34"/>
                <a:cs typeface="Arial" pitchFamily="34"/>
              </a:rPr>
              <a:t>1 minute).</a:t>
            </a:r>
            <a:br>
              <a:rPr lang="en-GB" sz="1400" b="1" u="sng" dirty="0"/>
            </a:br>
            <a:br>
              <a:rPr lang="en-GB" sz="1400" b="1" dirty="0">
                <a:latin typeface="Arial" pitchFamily="34"/>
                <a:cs typeface="Arial" pitchFamily="34"/>
              </a:rPr>
            </a:br>
            <a:endParaRPr lang="en-GB" sz="1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6901B-32BC-834F-B864-340DC0E86CC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16039" y="2160590"/>
            <a:ext cx="3019623" cy="2340466"/>
          </a:xfrm>
        </p:spPr>
        <p:txBody>
          <a:bodyPr>
            <a:normAutofit/>
          </a:bodyPr>
          <a:lstStyle/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r>
              <a:rPr lang="en-GB" sz="1500" dirty="0">
                <a:latin typeface="Arial" pitchFamily="34"/>
                <a:cs typeface="Arial" pitchFamily="34"/>
              </a:rPr>
              <a:t>Here is the table PESTLE analysis of</a:t>
            </a:r>
          </a:p>
          <a:p>
            <a:pPr lvl="0"/>
            <a:r>
              <a:rPr lang="en-GB" sz="1500" dirty="0">
                <a:latin typeface="Arial" pitchFamily="34"/>
                <a:cs typeface="Arial" pitchFamily="34"/>
              </a:rPr>
              <a:t>Green haven florist</a:t>
            </a:r>
          </a:p>
          <a:p>
            <a:pPr marL="0" lvl="0" indent="0">
              <a:buNone/>
            </a:pPr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>
              <a:latin typeface="Arial" pitchFamily="34"/>
              <a:cs typeface="Arial" pitchFamily="34"/>
            </a:endParaRPr>
          </a:p>
          <a:p>
            <a:pPr lvl="0"/>
            <a:endParaRPr lang="en-GB" sz="1500" dirty="0"/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86A21D01-D675-F835-A889-DE323A9FB4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5774382"/>
              </p:ext>
            </p:extLst>
          </p:nvPr>
        </p:nvGraphicFramePr>
        <p:xfrm>
          <a:off x="670034" y="1930401"/>
          <a:ext cx="5919952" cy="4977542"/>
        </p:xfrm>
        <a:graphic>
          <a:graphicData uri="http://schemas.openxmlformats.org/drawingml/2006/table">
            <a:tbl>
              <a:tblPr firstRow="1" bandRow="1">
                <a:solidFill>
                  <a:srgbClr val="404040"/>
                </a:solidFill>
                <a:effectLst/>
                <a:tableStyleId>{5C22544A-7EE6-4342-B048-85BDC9FD1C3A}</a:tableStyleId>
              </a:tblPr>
              <a:tblGrid>
                <a:gridCol w="871056">
                  <a:extLst>
                    <a:ext uri="{9D8B030D-6E8A-4147-A177-3AD203B41FA5}">
                      <a16:colId xmlns:a16="http://schemas.microsoft.com/office/drawing/2014/main" val="3997551704"/>
                    </a:ext>
                  </a:extLst>
                </a:gridCol>
                <a:gridCol w="1062708">
                  <a:extLst>
                    <a:ext uri="{9D8B030D-6E8A-4147-A177-3AD203B41FA5}">
                      <a16:colId xmlns:a16="http://schemas.microsoft.com/office/drawing/2014/main" val="522411710"/>
                    </a:ext>
                  </a:extLst>
                </a:gridCol>
                <a:gridCol w="912861">
                  <a:extLst>
                    <a:ext uri="{9D8B030D-6E8A-4147-A177-3AD203B41FA5}">
                      <a16:colId xmlns:a16="http://schemas.microsoft.com/office/drawing/2014/main" val="3511311327"/>
                    </a:ext>
                  </a:extLst>
                </a:gridCol>
                <a:gridCol w="1126014">
                  <a:extLst>
                    <a:ext uri="{9D8B030D-6E8A-4147-A177-3AD203B41FA5}">
                      <a16:colId xmlns:a16="http://schemas.microsoft.com/office/drawing/2014/main" val="176011770"/>
                    </a:ext>
                  </a:extLst>
                </a:gridCol>
                <a:gridCol w="950939">
                  <a:extLst>
                    <a:ext uri="{9D8B030D-6E8A-4147-A177-3AD203B41FA5}">
                      <a16:colId xmlns:a16="http://schemas.microsoft.com/office/drawing/2014/main" val="578398769"/>
                    </a:ext>
                  </a:extLst>
                </a:gridCol>
                <a:gridCol w="996374">
                  <a:extLst>
                    <a:ext uri="{9D8B030D-6E8A-4147-A177-3AD203B41FA5}">
                      <a16:colId xmlns:a16="http://schemas.microsoft.com/office/drawing/2014/main" val="3998508648"/>
                    </a:ext>
                  </a:extLst>
                </a:gridCol>
              </a:tblGrid>
              <a:tr h="1490716">
                <a:tc>
                  <a:txBody>
                    <a:bodyPr/>
                    <a:lstStyle/>
                    <a:p>
                      <a:pPr lvl="0"/>
                      <a:endParaRPr lang="en-GB" sz="1000" b="0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 algn="ctr"/>
                      <a:r>
                        <a:rPr lang="en-GB" sz="1000" b="0" cap="none" spc="0" dirty="0">
                          <a:solidFill>
                            <a:schemeClr val="bg1"/>
                          </a:solidFill>
                        </a:rPr>
                        <a:t>Political  Factors</a:t>
                      </a:r>
                    </a:p>
                  </a:txBody>
                  <a:tcPr marL="15530" marR="8212" marT="55028" marB="3327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1000" b="0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/>
                      <a:r>
                        <a:rPr lang="en-GB" sz="1000" b="0" cap="none" spc="0">
                          <a:solidFill>
                            <a:schemeClr val="bg1"/>
                          </a:solidFill>
                        </a:rPr>
                        <a:t>Economic Factors</a:t>
                      </a:r>
                    </a:p>
                  </a:txBody>
                  <a:tcPr marL="15530" marR="8212" marT="55028" marB="3327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1000" b="0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/>
                      <a:r>
                        <a:rPr lang="en-GB" sz="1000" b="0" cap="none" spc="0">
                          <a:solidFill>
                            <a:schemeClr val="bg1"/>
                          </a:solidFill>
                        </a:rPr>
                        <a:t>Social Factors</a:t>
                      </a:r>
                    </a:p>
                  </a:txBody>
                  <a:tcPr marL="15530" marR="8212" marT="55028" marB="3327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1000" b="0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/>
                      <a:r>
                        <a:rPr lang="en-GB" sz="1000" b="0" cap="none" spc="0">
                          <a:solidFill>
                            <a:schemeClr val="bg1"/>
                          </a:solidFill>
                        </a:rPr>
                        <a:t>Technological </a:t>
                      </a:r>
                    </a:p>
                    <a:p>
                      <a:pPr lvl="0" algn="ctr"/>
                      <a:r>
                        <a:rPr lang="en-GB" sz="1000" b="0" cap="none" spc="0">
                          <a:solidFill>
                            <a:schemeClr val="bg1"/>
                          </a:solidFill>
                        </a:rPr>
                        <a:t>Factors</a:t>
                      </a:r>
                    </a:p>
                  </a:txBody>
                  <a:tcPr marL="15530" marR="8212" marT="55028" marB="3327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1000" b="0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/>
                      <a:r>
                        <a:rPr lang="en-GB" sz="1000" b="0" cap="none" spc="0">
                          <a:solidFill>
                            <a:schemeClr val="bg1"/>
                          </a:solidFill>
                        </a:rPr>
                        <a:t>Legal Factors</a:t>
                      </a:r>
                    </a:p>
                  </a:txBody>
                  <a:tcPr marL="15530" marR="8212" marT="55028" marB="3327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1000" b="0" cap="none" spc="0">
                        <a:solidFill>
                          <a:schemeClr val="bg1"/>
                        </a:solidFill>
                      </a:endParaRPr>
                    </a:p>
                    <a:p>
                      <a:pPr lvl="0" algn="ctr"/>
                      <a:r>
                        <a:rPr lang="en-GB" sz="1000" b="0" cap="none" spc="0">
                          <a:solidFill>
                            <a:schemeClr val="bg1"/>
                          </a:solidFill>
                        </a:rPr>
                        <a:t>Environmental Factors</a:t>
                      </a:r>
                    </a:p>
                  </a:txBody>
                  <a:tcPr marL="15530" marR="8212" marT="55028" marB="3327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9628868"/>
                  </a:ext>
                </a:extLst>
              </a:tr>
              <a:tr h="2468904">
                <a:tc>
                  <a:txBody>
                    <a:bodyPr/>
                    <a:lstStyle/>
                    <a:p>
                      <a:pPr lvl="0"/>
                      <a:r>
                        <a:rPr lang="en-GB" sz="1100" b="0" i="0" kern="1200" cap="none" spc="0" dirty="0">
                          <a:solidFill>
                            <a:schemeClr val="bg1"/>
                          </a:solidFill>
                          <a:latin typeface="Aptos"/>
                        </a:rPr>
                        <a:t>Local government regulations on business operations and zoning laws.</a:t>
                      </a:r>
                    </a:p>
                    <a:p>
                      <a:pPr lvl="0"/>
                      <a:r>
                        <a:rPr lang="en-GB" sz="1100" b="0" i="0" kern="1200" cap="none" spc="0" dirty="0">
                          <a:solidFill>
                            <a:schemeClr val="bg1"/>
                          </a:solidFill>
                          <a:latin typeface="Aptos"/>
                        </a:rPr>
                        <a:t>Potential changes in tax policies affecting small businesses.</a:t>
                      </a:r>
                    </a:p>
                    <a:p>
                      <a:pPr marL="0" lvl="0" indent="0">
                        <a:buSzPct val="100000"/>
                        <a:buFont typeface="Wingdings" pitchFamily="2"/>
                        <a:buNone/>
                      </a:pPr>
                      <a:endParaRPr lang="en-GB" sz="11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marL="0" lvl="0" indent="0">
                        <a:buSzPct val="100000"/>
                        <a:buFont typeface="Wingdings" pitchFamily="2"/>
                        <a:buNone/>
                      </a:pPr>
                      <a:r>
                        <a:rPr lang="en-GB" sz="1100" b="1" cap="none" spc="0" dirty="0">
                          <a:solidFill>
                            <a:schemeClr val="bg1"/>
                          </a:solidFill>
                        </a:rPr>
                        <a:t>*Gupta, A. (2013)</a:t>
                      </a:r>
                    </a:p>
                  </a:txBody>
                  <a:tcPr marL="15530" marR="8212" marT="55028" marB="332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latin typeface="Aptos"/>
                        </a:rPr>
                        <a:t>Economic downturn affecting consumer spending on non-essential items like flowers.</a:t>
                      </a:r>
                    </a:p>
                    <a:p>
                      <a:pPr lvl="0"/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latin typeface="Aptos"/>
                        </a:rPr>
                        <a:t>Fluctuations in flower supply costs due to economic conditions</a:t>
                      </a:r>
                    </a:p>
                    <a:p>
                      <a:pPr lvl="0"/>
                      <a:endParaRPr lang="en-GB" sz="1200" b="1" cap="none" spc="0" dirty="0">
                        <a:solidFill>
                          <a:schemeClr val="bg1"/>
                        </a:solidFill>
                      </a:endParaRPr>
                    </a:p>
                    <a:p>
                      <a:pPr lvl="0"/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Mankiw, N.G. (2014)</a:t>
                      </a:r>
                    </a:p>
                  </a:txBody>
                  <a:tcPr marL="15530" marR="8212" marT="55028" marB="332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latin typeface="Aptos"/>
                        </a:rPr>
                        <a:t>Changing consumer preferences towards sustainable and locally sourced products.</a:t>
                      </a:r>
                    </a:p>
                    <a:p>
                      <a:pPr lvl="0"/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latin typeface="Aptos"/>
                        </a:rPr>
                        <a:t>Increasing demand for online shopping and delivery services.</a:t>
                      </a:r>
                    </a:p>
                    <a:p>
                      <a:pPr lvl="0"/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Solomon, M.R. (2017)</a:t>
                      </a:r>
                    </a:p>
                  </a:txBody>
                  <a:tcPr marL="15530" marR="8212" marT="55028" marB="332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latin typeface="Aptos"/>
                        </a:rPr>
                        <a:t>Advancements in e-commerce platforms and social media marketing.</a:t>
                      </a:r>
                    </a:p>
                    <a:p>
                      <a:pPr lvl="0"/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latin typeface="Aptos"/>
                        </a:rPr>
                        <a:t>Use of technology for inventory management and customer relationship management</a:t>
                      </a:r>
                    </a:p>
                    <a:p>
                      <a:pPr lvl="0"/>
                      <a:r>
                        <a:rPr lang="de-DE" sz="1200" b="1" cap="none" spc="0" dirty="0">
                          <a:solidFill>
                            <a:schemeClr val="bg1"/>
                          </a:solidFill>
                        </a:rPr>
                        <a:t>Chaffey, D., &amp; Ellis-Chadwick, F. (2019)</a:t>
                      </a:r>
                      <a:endParaRPr lang="en-GB" sz="1200" b="1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15530" marR="8212" marT="55028" marB="332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Adherence to health and safety regulations for floral products.</a:t>
                      </a:r>
                    </a:p>
                    <a:p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Compliance with consumer protection laws in marketing practices.</a:t>
                      </a:r>
                    </a:p>
                    <a:p>
                      <a:endParaRPr lang="en-GB" sz="1200" b="0" i="0" kern="1200" cap="none" spc="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Esty, D.C., &amp; Winston, A.S. (2009)</a:t>
                      </a:r>
                    </a:p>
                    <a:p>
                      <a:pPr lvl="0"/>
                      <a:endParaRPr lang="en-GB" sz="700" b="1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15530" marR="8212" marT="55028" marB="332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Emphasis on sustainable sourcing and biodegradable packaging.</a:t>
                      </a:r>
                    </a:p>
                    <a:p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Climate change impacts on flower availability and supply chain.</a:t>
                      </a:r>
                    </a:p>
                    <a:p>
                      <a:endParaRPr lang="en-GB" sz="1200" b="0" i="0" kern="1200" cap="none" spc="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200" b="0" i="0" kern="1200" cap="none" spc="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200" b="0" i="0" kern="1200" cap="none" spc="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200" b="0" i="0" kern="1200" cap="none" spc="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200" b="0" i="0" kern="1200" cap="none" spc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Cheeseman, H.R. (2016)</a:t>
                      </a:r>
                    </a:p>
                    <a:p>
                      <a:pPr lvl="0"/>
                      <a:endParaRPr lang="en-GB" sz="700" b="1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15530" marR="8212" marT="55028" marB="332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067073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 b="1" u="sng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>
              <a:solidFill>
                <a:srgbClr val="FFFFFF"/>
              </a:solidFill>
            </a:endParaRPr>
          </a:p>
          <a:p>
            <a:pPr lvl="1">
              <a:lnSpc>
                <a:spcPct val="90000"/>
              </a:lnSpc>
            </a:pP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PESTEL is Used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**Comprehensive Analysis**: It provides a broad view of external factors affecting a business.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**Strategic Planning**: Helps identify opportunities and threats for informed decision-making.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**Risk Assessment**: Allows businesses to foresee challenges that could impact operations.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**Market Understanding**: Enhances awareness of consumer behavior and market trends.</a:t>
            </a:r>
          </a:p>
          <a:p>
            <a:pPr lvl="1">
              <a:lnSpc>
                <a:spcPct val="90000"/>
              </a:lnSpc>
            </a:pP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PESTEL can help Green Haven Florists navigate their external environment effectively. 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C3DE9ED6-280D-A96B-FD62-4858D48E28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86" r="1899"/>
          <a:stretch>
            <a:fillRect/>
          </a:stretch>
        </p:blipFill>
        <p:spPr>
          <a:xfrm>
            <a:off x="-2664412" y="-588295"/>
            <a:ext cx="16174062" cy="7034799"/>
          </a:xfrm>
          <a:prstGeom prst="rect">
            <a:avLst/>
          </a:prstGeom>
          <a:gradFill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</a:gra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Box 6">
            <a:extLst>
              <a:ext uri="{FF2B5EF4-FFF2-40B4-BE49-F238E27FC236}">
                <a16:creationId xmlns:a16="http://schemas.microsoft.com/office/drawing/2014/main" id="{8A90AF03-B371-A91A-949D-63BCAD11B922}"/>
              </a:ext>
            </a:extLst>
          </p:cNvPr>
          <p:cNvSpPr txBox="1"/>
          <p:nvPr/>
        </p:nvSpPr>
        <p:spPr>
          <a:xfrm>
            <a:off x="2893920" y="2458053"/>
            <a:ext cx="122589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TextBox 20">
            <a:extLst>
              <a:ext uri="{FF2B5EF4-FFF2-40B4-BE49-F238E27FC236}">
                <a16:creationId xmlns:a16="http://schemas.microsoft.com/office/drawing/2014/main" id="{131EF8F9-0A00-D6FA-EC81-85141E1F6C76}"/>
              </a:ext>
            </a:extLst>
          </p:cNvPr>
          <p:cNvSpPr txBox="1"/>
          <p:nvPr/>
        </p:nvSpPr>
        <p:spPr>
          <a:xfrm>
            <a:off x="5211092" y="816074"/>
            <a:ext cx="1612489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High staff turnover</a:t>
            </a:r>
          </a:p>
        </p:txBody>
      </p:sp>
      <p:sp>
        <p:nvSpPr>
          <p:cNvPr id="5" name="TextBox 22">
            <a:extLst>
              <a:ext uri="{FF2B5EF4-FFF2-40B4-BE49-F238E27FC236}">
                <a16:creationId xmlns:a16="http://schemas.microsoft.com/office/drawing/2014/main" id="{FA919087-4D57-BC15-6768-579EA9A2BB91}"/>
              </a:ext>
            </a:extLst>
          </p:cNvPr>
          <p:cNvSpPr txBox="1"/>
          <p:nvPr/>
        </p:nvSpPr>
        <p:spPr>
          <a:xfrm>
            <a:off x="5820695" y="1258525"/>
            <a:ext cx="1612489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Lack of employmenty training</a:t>
            </a:r>
          </a:p>
        </p:txBody>
      </p:sp>
      <p:sp>
        <p:nvSpPr>
          <p:cNvPr id="6" name="TextBox 26">
            <a:extLst>
              <a:ext uri="{FF2B5EF4-FFF2-40B4-BE49-F238E27FC236}">
                <a16:creationId xmlns:a16="http://schemas.microsoft.com/office/drawing/2014/main" id="{FB2FAC32-EB9F-A976-BA18-8B92FA08190A}"/>
              </a:ext>
            </a:extLst>
          </p:cNvPr>
          <p:cNvSpPr txBox="1"/>
          <p:nvPr/>
        </p:nvSpPr>
        <p:spPr>
          <a:xfrm>
            <a:off x="6416939" y="2147276"/>
            <a:ext cx="1655237" cy="9579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Inconsistent customer service</a:t>
            </a:r>
          </a:p>
        </p:txBody>
      </p:sp>
      <p:sp>
        <p:nvSpPr>
          <p:cNvPr id="7" name="TextBox 27">
            <a:extLst>
              <a:ext uri="{FF2B5EF4-FFF2-40B4-BE49-F238E27FC236}">
                <a16:creationId xmlns:a16="http://schemas.microsoft.com/office/drawing/2014/main" id="{3F16E838-9C03-EF55-1616-FAACD2AA8F7D}"/>
              </a:ext>
            </a:extLst>
          </p:cNvPr>
          <p:cNvSpPr txBox="1"/>
          <p:nvPr/>
        </p:nvSpPr>
        <p:spPr>
          <a:xfrm>
            <a:off x="166265" y="862242"/>
            <a:ext cx="2173803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Inefficient inventory management processes</a:t>
            </a:r>
          </a:p>
        </p:txBody>
      </p:sp>
      <p:sp>
        <p:nvSpPr>
          <p:cNvPr id="8" name="TextBox 29">
            <a:extLst>
              <a:ext uri="{FF2B5EF4-FFF2-40B4-BE49-F238E27FC236}">
                <a16:creationId xmlns:a16="http://schemas.microsoft.com/office/drawing/2014/main" id="{C925BA5D-9C9A-DFAE-B143-6A6F55A36782}"/>
              </a:ext>
            </a:extLst>
          </p:cNvPr>
          <p:cNvSpPr txBox="1"/>
          <p:nvPr/>
        </p:nvSpPr>
        <p:spPr>
          <a:xfrm>
            <a:off x="313758" y="1641988"/>
            <a:ext cx="217380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Weak marketing strategie</a:t>
            </a:r>
          </a:p>
        </p:txBody>
      </p:sp>
      <p:sp>
        <p:nvSpPr>
          <p:cNvPr id="9" name="TextBox 33">
            <a:extLst>
              <a:ext uri="{FF2B5EF4-FFF2-40B4-BE49-F238E27FC236}">
                <a16:creationId xmlns:a16="http://schemas.microsoft.com/office/drawing/2014/main" id="{1570BDDC-A880-722D-F30E-EB3C72011E7B}"/>
              </a:ext>
            </a:extLst>
          </p:cNvPr>
          <p:cNvSpPr txBox="1"/>
          <p:nvPr/>
        </p:nvSpPr>
        <p:spPr>
          <a:xfrm>
            <a:off x="1586520" y="2005782"/>
            <a:ext cx="1877958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Poor customer engagement practices.</a:t>
            </a:r>
          </a:p>
        </p:txBody>
      </p:sp>
      <p:sp>
        <p:nvSpPr>
          <p:cNvPr id="10" name="TextBox 35">
            <a:extLst>
              <a:ext uri="{FF2B5EF4-FFF2-40B4-BE49-F238E27FC236}">
                <a16:creationId xmlns:a16="http://schemas.microsoft.com/office/drawing/2014/main" id="{A681DBC8-78E8-71E9-9530-89D12B8437A6}"/>
              </a:ext>
            </a:extLst>
          </p:cNvPr>
          <p:cNvSpPr txBox="1"/>
          <p:nvPr/>
        </p:nvSpPr>
        <p:spPr>
          <a:xfrm>
            <a:off x="2949671" y="403122"/>
            <a:ext cx="1746613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Aging refrigeration units causing spoilage.</a:t>
            </a:r>
          </a:p>
        </p:txBody>
      </p:sp>
      <p:sp>
        <p:nvSpPr>
          <p:cNvPr id="11" name="TextBox 38">
            <a:extLst>
              <a:ext uri="{FF2B5EF4-FFF2-40B4-BE49-F238E27FC236}">
                <a16:creationId xmlns:a16="http://schemas.microsoft.com/office/drawing/2014/main" id="{6E6A4D33-F143-5CEB-8FC1-F2553CDA1DE0}"/>
              </a:ext>
            </a:extLst>
          </p:cNvPr>
          <p:cNvSpPr txBox="1"/>
          <p:nvPr/>
        </p:nvSpPr>
        <p:spPr>
          <a:xfrm>
            <a:off x="3760332" y="1364988"/>
            <a:ext cx="1545555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slower processing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Equipment </a:t>
            </a:r>
          </a:p>
        </p:txBody>
      </p:sp>
      <p:sp>
        <p:nvSpPr>
          <p:cNvPr id="12" name="TextBox 40">
            <a:extLst>
              <a:ext uri="{FF2B5EF4-FFF2-40B4-BE49-F238E27FC236}">
                <a16:creationId xmlns:a16="http://schemas.microsoft.com/office/drawing/2014/main" id="{262EE8BD-34B2-96BB-BE66-C887A7862F49}"/>
              </a:ext>
            </a:extLst>
          </p:cNvPr>
          <p:cNvSpPr txBox="1"/>
          <p:nvPr/>
        </p:nvSpPr>
        <p:spPr>
          <a:xfrm>
            <a:off x="4129549" y="2147276"/>
            <a:ext cx="233013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Manual inventory tracking</a:t>
            </a:r>
          </a:p>
        </p:txBody>
      </p:sp>
      <p:sp>
        <p:nvSpPr>
          <p:cNvPr id="13" name="TextBox 42">
            <a:extLst>
              <a:ext uri="{FF2B5EF4-FFF2-40B4-BE49-F238E27FC236}">
                <a16:creationId xmlns:a16="http://schemas.microsoft.com/office/drawing/2014/main" id="{A211CB39-DEE0-C962-143B-0A8E1ADF8BFA}"/>
              </a:ext>
            </a:extLst>
          </p:cNvPr>
          <p:cNvSpPr txBox="1"/>
          <p:nvPr/>
        </p:nvSpPr>
        <p:spPr>
          <a:xfrm>
            <a:off x="1671861" y="3105832"/>
            <a:ext cx="170728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Low qualities of flowers</a:t>
            </a:r>
          </a:p>
        </p:txBody>
      </p:sp>
      <p:sp>
        <p:nvSpPr>
          <p:cNvPr id="14" name="TextBox 44">
            <a:extLst>
              <a:ext uri="{FF2B5EF4-FFF2-40B4-BE49-F238E27FC236}">
                <a16:creationId xmlns:a16="http://schemas.microsoft.com/office/drawing/2014/main" id="{7001A363-0423-2465-EE9C-867F898A5420}"/>
              </a:ext>
            </a:extLst>
          </p:cNvPr>
          <p:cNvSpPr txBox="1"/>
          <p:nvPr/>
        </p:nvSpPr>
        <p:spPr>
          <a:xfrm>
            <a:off x="1238865" y="3752167"/>
            <a:ext cx="1406008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Limited seasonal offerings</a:t>
            </a:r>
          </a:p>
        </p:txBody>
      </p:sp>
      <p:sp>
        <p:nvSpPr>
          <p:cNvPr id="15" name="TextBox 46">
            <a:extLst>
              <a:ext uri="{FF2B5EF4-FFF2-40B4-BE49-F238E27FC236}">
                <a16:creationId xmlns:a16="http://schemas.microsoft.com/office/drawing/2014/main" id="{BB9E3EFF-73EA-118B-B386-DDE4C2EE1D07}"/>
              </a:ext>
            </a:extLst>
          </p:cNvPr>
          <p:cNvSpPr txBox="1"/>
          <p:nvPr/>
        </p:nvSpPr>
        <p:spPr>
          <a:xfrm>
            <a:off x="298569" y="4213829"/>
            <a:ext cx="1173568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Supplly chain issues</a:t>
            </a:r>
          </a:p>
        </p:txBody>
      </p:sp>
      <p:sp>
        <p:nvSpPr>
          <p:cNvPr id="16" name="TextBox 49">
            <a:extLst>
              <a:ext uri="{FF2B5EF4-FFF2-40B4-BE49-F238E27FC236}">
                <a16:creationId xmlns:a16="http://schemas.microsoft.com/office/drawing/2014/main" id="{E4FC81F5-1B16-26E2-6732-B71615747534}"/>
              </a:ext>
            </a:extLst>
          </p:cNvPr>
          <p:cNvSpPr txBox="1"/>
          <p:nvPr/>
        </p:nvSpPr>
        <p:spPr>
          <a:xfrm>
            <a:off x="4119820" y="2929106"/>
            <a:ext cx="1632048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Inaccurate sales forcastting</a:t>
            </a:r>
          </a:p>
        </p:txBody>
      </p:sp>
      <p:sp>
        <p:nvSpPr>
          <p:cNvPr id="17" name="TextBox 50">
            <a:extLst>
              <a:ext uri="{FF2B5EF4-FFF2-40B4-BE49-F238E27FC236}">
                <a16:creationId xmlns:a16="http://schemas.microsoft.com/office/drawing/2014/main" id="{EA77509C-5E77-52ED-CD69-4E11BEBEFB9B}"/>
              </a:ext>
            </a:extLst>
          </p:cNvPr>
          <p:cNvSpPr txBox="1"/>
          <p:nvPr/>
        </p:nvSpPr>
        <p:spPr>
          <a:xfrm>
            <a:off x="3464487" y="3711394"/>
            <a:ext cx="1521744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Ineffective Performance Metrics</a:t>
            </a:r>
          </a:p>
        </p:txBody>
      </p:sp>
      <p:sp>
        <p:nvSpPr>
          <p:cNvPr id="18" name="TextBox 51">
            <a:extLst>
              <a:ext uri="{FF2B5EF4-FFF2-40B4-BE49-F238E27FC236}">
                <a16:creationId xmlns:a16="http://schemas.microsoft.com/office/drawing/2014/main" id="{32C943E4-6384-DE1E-0EF7-9B451C43FC10}"/>
              </a:ext>
            </a:extLst>
          </p:cNvPr>
          <p:cNvSpPr txBox="1"/>
          <p:nvPr/>
        </p:nvSpPr>
        <p:spPr>
          <a:xfrm>
            <a:off x="2730215" y="4213829"/>
            <a:ext cx="1399333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Poor Customer Feedback Collection</a:t>
            </a:r>
          </a:p>
        </p:txBody>
      </p:sp>
      <p:sp>
        <p:nvSpPr>
          <p:cNvPr id="19" name="TextBox 52">
            <a:extLst>
              <a:ext uri="{FF2B5EF4-FFF2-40B4-BE49-F238E27FC236}">
                <a16:creationId xmlns:a16="http://schemas.microsoft.com/office/drawing/2014/main" id="{99FC0BB2-3EE0-066C-D886-E1099989D006}"/>
              </a:ext>
            </a:extLst>
          </p:cNvPr>
          <p:cNvSpPr txBox="1"/>
          <p:nvPr/>
        </p:nvSpPr>
        <p:spPr>
          <a:xfrm>
            <a:off x="6778261" y="3218195"/>
            <a:ext cx="1445236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Increased Local Competition</a:t>
            </a:r>
          </a:p>
        </p:txBody>
      </p:sp>
      <p:sp>
        <p:nvSpPr>
          <p:cNvPr id="20" name="TextBox 53">
            <a:extLst>
              <a:ext uri="{FF2B5EF4-FFF2-40B4-BE49-F238E27FC236}">
                <a16:creationId xmlns:a16="http://schemas.microsoft.com/office/drawing/2014/main" id="{8596E5D2-D7A2-B39B-8714-97379C614743}"/>
              </a:ext>
            </a:extLst>
          </p:cNvPr>
          <p:cNvSpPr txBox="1"/>
          <p:nvPr/>
        </p:nvSpPr>
        <p:spPr>
          <a:xfrm>
            <a:off x="5861304" y="3954030"/>
            <a:ext cx="157189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Economic Downturn</a:t>
            </a:r>
          </a:p>
        </p:txBody>
      </p:sp>
      <p:sp>
        <p:nvSpPr>
          <p:cNvPr id="21" name="TextBox 55">
            <a:extLst>
              <a:ext uri="{FF2B5EF4-FFF2-40B4-BE49-F238E27FC236}">
                <a16:creationId xmlns:a16="http://schemas.microsoft.com/office/drawing/2014/main" id="{E8B89219-CEFA-7BE0-0228-E529D3B3F826}"/>
              </a:ext>
            </a:extLst>
          </p:cNvPr>
          <p:cNvSpPr txBox="1"/>
          <p:nvPr/>
        </p:nvSpPr>
        <p:spPr>
          <a:xfrm>
            <a:off x="5222312" y="4536996"/>
            <a:ext cx="1399333" cy="9560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*Changing Consumer Preferences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D106C1-9DA9-72C3-4316-C92B19850353}"/>
              </a:ext>
            </a:extLst>
          </p:cNvPr>
          <p:cNvSpPr txBox="1"/>
          <p:nvPr/>
        </p:nvSpPr>
        <p:spPr>
          <a:xfrm>
            <a:off x="8424863" y="5825609"/>
            <a:ext cx="81629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Ishikawa, K. (1986)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F9E4E0E-985E-1711-FF25-B621CCBB438E}"/>
              </a:ext>
            </a:extLst>
          </p:cNvPr>
          <p:cNvSpPr txBox="1"/>
          <p:nvPr/>
        </p:nvSpPr>
        <p:spPr>
          <a:xfrm>
            <a:off x="9506821" y="1981246"/>
            <a:ext cx="2915444" cy="1200329"/>
          </a:xfrm>
          <a:prstGeom prst="rect">
            <a:avLst/>
          </a:prstGeom>
          <a:gradFill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</a:gra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Sales decline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2C88777-38C4-F189-A179-C0CD15878DEE}"/>
              </a:ext>
            </a:extLst>
          </p:cNvPr>
          <p:cNvSpPr txBox="1"/>
          <p:nvPr/>
        </p:nvSpPr>
        <p:spPr>
          <a:xfrm>
            <a:off x="10671243" y="245805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sndAc>
          <p:stSnd>
            <p:snd r:embed="rId2" name="wind.wav"/>
          </p:stSnd>
        </p:sndAc>
      </p:transition>
    </mc:Choice>
    <mc:Fallback xmlns="">
      <p:transition spd="slow">
        <p:sndAc>
          <p:stSnd>
            <p:snd r:embed="rId4" name="wind.wav"/>
          </p:stSnd>
        </p:sndAc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1FC4CF9-D4E6-3FA0-DCC5-29CA745E91EA}"/>
              </a:ext>
            </a:extLst>
          </p:cNvPr>
          <p:cNvSpPr txBox="1"/>
          <p:nvPr/>
        </p:nvSpPr>
        <p:spPr>
          <a:xfrm>
            <a:off x="3048778" y="2136339"/>
            <a:ext cx="5563377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dirty="0"/>
              <a:t>Model Overview</a:t>
            </a:r>
          </a:p>
          <a:p>
            <a:r>
              <a:rPr lang="en-GB" b="1" dirty="0"/>
              <a:t>What is it?</a:t>
            </a:r>
            <a:br>
              <a:rPr lang="en-GB" dirty="0"/>
            </a:br>
            <a:r>
              <a:rPr lang="en-GB" dirty="0"/>
              <a:t>A visual tool (fishbone diagram) that identifies root causes of problems.</a:t>
            </a:r>
          </a:p>
          <a:p>
            <a:r>
              <a:rPr lang="en-GB" b="1" dirty="0"/>
              <a:t>Why is it Used?</a:t>
            </a:r>
            <a:br>
              <a:rPr lang="en-GB" dirty="0"/>
            </a:br>
            <a:r>
              <a:rPr lang="en-GB" dirty="0"/>
              <a:t>To simplify complex issues for easier analysis.</a:t>
            </a:r>
          </a:p>
          <a:p>
            <a:r>
              <a:rPr lang="en-GB" b="1" dirty="0"/>
              <a:t>Where/How is it Used?</a:t>
            </a:r>
            <a:br>
              <a:rPr lang="en-GB" dirty="0"/>
            </a:br>
            <a:r>
              <a:rPr lang="en-GB" dirty="0"/>
              <a:t>In quality control and project management during brainstorming sessions.</a:t>
            </a:r>
          </a:p>
          <a:p>
            <a:pPr algn="l">
              <a:buNone/>
            </a:pPr>
            <a:r>
              <a:rPr lang="en-GB" b="1" i="0" dirty="0">
                <a:solidFill>
                  <a:srgbClr val="FFFFFF"/>
                </a:solidFill>
                <a:effectLst/>
                <a:latin typeface="ABCDiatype"/>
              </a:rPr>
              <a:t> </a:t>
            </a:r>
            <a:endParaRPr lang="en-GB" b="0" i="0" dirty="0">
              <a:solidFill>
                <a:srgbClr val="FFFFFF"/>
              </a:solidFill>
              <a:effectLst/>
              <a:latin typeface="ABCDiatype"/>
            </a:endParaRPr>
          </a:p>
        </p:txBody>
      </p:sp>
    </p:spTree>
    <p:extLst>
      <p:ext uri="{BB962C8B-B14F-4D97-AF65-F5344CB8AC3E}">
        <p14:creationId xmlns:p14="http://schemas.microsoft.com/office/powerpoint/2010/main" val="1772432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77500" lnSpcReduction="20000"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Sales Decline**: There has been a 30% drop in in-store sales due to increased competition and changing consumer preferences.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**Contributing Factors**: Both internal issues (ineffective marketing, limited online presence) and external factors (economic conditions) impact sales.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**Consumer Demand**: There is a growing interest in sustainable and locally sourced products that Green Haven can capitalize 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**Digital Transformation Needed**: Enhancing e-commerce and digital marketing strategies is essential for reaching more customers.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 **Strategic Recommendations**: Suggestions include redesigning the website, developing a loyalty program, and offering subscription services to boost sales.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findings highlight the need for strategic adjustments to improve performance</a:t>
            </a: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6FB03A-88ED-56BC-8150-DD31FEEBF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Here are some Harvard-style sources for both the PESTEL framework and the fishbone (Cause-and-Effect) diagram: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### PESTEL Analysis Sources</a:t>
            </a:r>
          </a:p>
          <a:p>
            <a:pPr marL="0" indent="0">
              <a:buNone/>
            </a:pPr>
            <a:r>
              <a:rPr lang="en-GB" dirty="0"/>
              <a:t>1. **Yüksel, İ. (2012)*. "Developing a Multi-Criteria Decision Making Model for PESTEL Analysis." *International Journal of Business and Social Science*, 3(12), pp. 1-8.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  <a:p>
            <a:pPr marL="0" indent="0">
              <a:buNone/>
            </a:pPr>
            <a:r>
              <a:rPr lang="en-GB" dirty="0"/>
              <a:t>2. **Gupta, A. (2013). "PESTEL Analysis of the External Environment." In *Business Environment: Text and Cases*. Pearson.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(Cause-and-Effect) Diagram Sources</a:t>
            </a:r>
          </a:p>
          <a:p>
            <a:pPr marL="0" indent="0">
              <a:buNone/>
            </a:pPr>
            <a:r>
              <a:rPr lang="en-GB" dirty="0"/>
              <a:t>1. **Ishikawa, K. (1986)**. *Guide to Quality Control*. Asian Productivity Organization.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  <a:p>
            <a:pPr marL="0" indent="0">
              <a:buNone/>
            </a:pPr>
            <a:r>
              <a:rPr lang="en-GB" dirty="0"/>
              <a:t>2. **Dyer, J.H., &amp; Dyer, W.G. (2013) Team Building: Proven Strategies for Improving Team Performance*. Wiley.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These sources should provide a solid foundation for your analysis of Green Haven Florists. 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2342</TotalTime>
  <Words>1176</Words>
  <Application>Microsoft Office PowerPoint</Application>
  <PresentationFormat>Widescreen</PresentationFormat>
  <Paragraphs>175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ABCDiatype</vt:lpstr>
      <vt:lpstr>Aptos</vt:lpstr>
      <vt:lpstr>Arial</vt:lpstr>
      <vt:lpstr>Trebuchet MS</vt:lpstr>
      <vt:lpstr>Wingdings</vt:lpstr>
      <vt:lpstr>Wingdings 3</vt:lpstr>
      <vt:lpstr>Facet</vt:lpstr>
      <vt:lpstr>PowerPoint Presentation</vt:lpstr>
      <vt:lpstr>Provide an Overview of your presentation (approx. 30 seconds)</vt:lpstr>
      <vt:lpstr>Provide an overview of Green Havan Florists (approx. 30 seconds).</vt:lpstr>
      <vt:lpstr>Provide an insight into the problems Green Haven Florists are facing (approx. 1 minute).</vt:lpstr>
      <vt:lpstr>PowerPoint Presentation</vt:lpstr>
      <vt:lpstr>  Provide an application and discuss the information provided in your PESTEL Framework (approx.  1 minute).  </vt:lpstr>
      <vt:lpstr>Provide a critique of the PESTEL Framework (approx. 1 minute).</vt:lpstr>
      <vt:lpstr>PowerPoint Presentation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john quinn</cp:lastModifiedBy>
  <cp:revision>93</cp:revision>
  <dcterms:created xsi:type="dcterms:W3CDTF">2024-01-29T11:42:05Z</dcterms:created>
  <dcterms:modified xsi:type="dcterms:W3CDTF">2025-10-10T19:16:31Z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