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85" r:id="rId2"/>
    <p:sldId id="286" r:id="rId3"/>
    <p:sldId id="287" r:id="rId4"/>
    <p:sldId id="284" r:id="rId5"/>
    <p:sldId id="276"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5978"/>
  </p:normalViewPr>
  <p:slideViewPr>
    <p:cSldViewPr snapToGrid="0">
      <p:cViewPr varScale="1">
        <p:scale>
          <a:sx n="82" d="100"/>
          <a:sy n="82" d="100"/>
        </p:scale>
        <p:origin x="16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DB82B-ECBB-B847-9A47-8E0AA46CC10C}" type="datetimeFigureOut">
              <a:rPr lang="en-GB" smtClean="0"/>
              <a:t>26/04/2026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D52C25-B348-3145-9197-30315BFFEFFE}" type="slidenum">
              <a:rPr lang="en-GB" smtClean="0"/>
              <a:t>‹#›</a:t>
            </a:fld>
            <a:endParaRPr lang="en-GB"/>
          </a:p>
        </p:txBody>
      </p:sp>
    </p:spTree>
    <p:extLst>
      <p:ext uri="{BB962C8B-B14F-4D97-AF65-F5344CB8AC3E}">
        <p14:creationId xmlns:p14="http://schemas.microsoft.com/office/powerpoint/2010/main" val="4186373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None/>
            </a:pPr>
            <a:r>
              <a:rPr lang="en-US" b="0" i="0" u="none" strike="noStrike" dirty="0">
                <a:solidFill>
                  <a:srgbClr val="000000"/>
                </a:solidFill>
                <a:effectLst/>
                <a:latin typeface="Calibri" panose="020F0502020204030204" pitchFamily="34" charset="0"/>
              </a:rPr>
              <a:t>All schools have a legal duty to prevent individuals from being drawn into terrorism—this is known as the Prevent Duty, as outlined by the Home Office in 2024.</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The Prevent Duty involves identifying those at risk of </a:t>
            </a:r>
            <a:r>
              <a:rPr lang="en-US" b="0" i="0" u="none" strike="noStrike" dirty="0" err="1">
                <a:solidFill>
                  <a:srgbClr val="000000"/>
                </a:solidFill>
                <a:effectLst/>
                <a:latin typeface="Calibri" panose="020F0502020204030204" pitchFamily="34" charset="0"/>
              </a:rPr>
              <a:t>radicalisation</a:t>
            </a:r>
            <a:r>
              <a:rPr lang="en-US" b="0" i="0" u="none" strike="noStrike" dirty="0">
                <a:solidFill>
                  <a:srgbClr val="000000"/>
                </a:solidFill>
                <a:effectLst/>
                <a:latin typeface="Calibri" panose="020F0502020204030204" pitchFamily="34" charset="0"/>
              </a:rPr>
              <a:t> and protecting them from exposure to extremist ideologies, as highlighted in government guidance (HM Government, 2023).</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Staff training is a key part of this, ensuring that all professionals can </a:t>
            </a:r>
            <a:r>
              <a:rPr lang="en-US" b="0" i="0" u="none" strike="noStrike" dirty="0" err="1">
                <a:solidFill>
                  <a:srgbClr val="000000"/>
                </a:solidFill>
                <a:effectLst/>
                <a:latin typeface="Calibri" panose="020F0502020204030204" pitchFamily="34" charset="0"/>
              </a:rPr>
              <a:t>recognise</a:t>
            </a:r>
            <a:r>
              <a:rPr lang="en-US" b="0" i="0" u="none" strike="noStrike" dirty="0">
                <a:solidFill>
                  <a:srgbClr val="000000"/>
                </a:solidFill>
                <a:effectLst/>
                <a:latin typeface="Calibri" panose="020F0502020204030204" pitchFamily="34" charset="0"/>
              </a:rPr>
              <a:t> early warning signs and respond appropriately.</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If concerns arise, they are referred through safeguarding procedures, often to the Channel </a:t>
            </a:r>
            <a:r>
              <a:rPr lang="en-US" b="0" i="0" u="none" strike="noStrike" dirty="0" err="1">
                <a:solidFill>
                  <a:srgbClr val="000000"/>
                </a:solidFill>
                <a:effectLst/>
                <a:latin typeface="Calibri" panose="020F0502020204030204" pitchFamily="34" charset="0"/>
              </a:rPr>
              <a:t>programme</a:t>
            </a:r>
            <a:r>
              <a:rPr lang="en-US" b="0" i="0" u="none" strike="noStrike" dirty="0">
                <a:solidFill>
                  <a:srgbClr val="000000"/>
                </a:solidFill>
                <a:effectLst/>
                <a:latin typeface="Calibri" panose="020F0502020204030204" pitchFamily="34" charset="0"/>
              </a:rPr>
              <a:t>, which provides early, multi-agency support for individuals at risk.</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Overall, Prevent is about protecting vulnerable individuals through early intervention and support (Wales safeguarding procedures, 2022).</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C1D52C25-B348-3145-9197-30315BFFEFFE}" type="slidenum">
              <a:rPr lang="en-GB" smtClean="0"/>
              <a:t>1</a:t>
            </a:fld>
            <a:endParaRPr lang="en-GB"/>
          </a:p>
        </p:txBody>
      </p:sp>
    </p:spTree>
    <p:extLst>
      <p:ext uri="{BB962C8B-B14F-4D97-AF65-F5344CB8AC3E}">
        <p14:creationId xmlns:p14="http://schemas.microsoft.com/office/powerpoint/2010/main" val="4173349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None/>
            </a:pPr>
            <a:r>
              <a:rPr lang="en-US" b="0" i="0" u="none" strike="noStrike" dirty="0">
                <a:solidFill>
                  <a:srgbClr val="000000"/>
                </a:solidFill>
                <a:effectLst/>
                <a:latin typeface="Calibri" panose="020F0502020204030204" pitchFamily="34" charset="0"/>
              </a:rPr>
              <a:t>Schools must take a proactive safeguarding approach, ensuring that </a:t>
            </a:r>
            <a:r>
              <a:rPr lang="en-US" b="0" i="0" u="none" strike="noStrike" dirty="0" err="1">
                <a:solidFill>
                  <a:srgbClr val="000000"/>
                </a:solidFill>
                <a:effectLst/>
                <a:latin typeface="Calibri" panose="020F0502020204030204" pitchFamily="34" charset="0"/>
              </a:rPr>
              <a:t>radicalisation</a:t>
            </a:r>
            <a:r>
              <a:rPr lang="en-US" b="0" i="0" u="none" strike="noStrike" dirty="0">
                <a:solidFill>
                  <a:srgbClr val="000000"/>
                </a:solidFill>
                <a:effectLst/>
                <a:latin typeface="Calibri" panose="020F0502020204030204" pitchFamily="34" charset="0"/>
              </a:rPr>
              <a:t> and extremism are embedded within policies and everyday practice (Department for Education, 2015).</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Staff need regular training so they can </a:t>
            </a:r>
            <a:r>
              <a:rPr lang="en-US" b="0" i="0" u="none" strike="noStrike" dirty="0" err="1">
                <a:solidFill>
                  <a:srgbClr val="000000"/>
                </a:solidFill>
                <a:effectLst/>
                <a:latin typeface="Calibri" panose="020F0502020204030204" pitchFamily="34" charset="0"/>
              </a:rPr>
              <a:t>recognise</a:t>
            </a:r>
            <a:r>
              <a:rPr lang="en-US" b="0" i="0" u="none" strike="noStrike" dirty="0">
                <a:solidFill>
                  <a:srgbClr val="000000"/>
                </a:solidFill>
                <a:effectLst/>
                <a:latin typeface="Calibri" panose="020F0502020204030204" pitchFamily="34" charset="0"/>
              </a:rPr>
              <a:t> risks and stay updated on emerging threats (National Governance Association, 2025). Promoting fundamental British values is also key, as it helps build resilience and reduces the risk of young people being influenced by extremist ideologies and </a:t>
            </a:r>
            <a:r>
              <a:rPr lang="en-US" b="0" i="0" u="none" strike="noStrike" dirty="0" err="1">
                <a:solidFill>
                  <a:srgbClr val="000000"/>
                </a:solidFill>
                <a:effectLst/>
                <a:latin typeface="Calibri" panose="020F0502020204030204" pitchFamily="34" charset="0"/>
              </a:rPr>
              <a:t>radicalisation</a:t>
            </a:r>
            <a:r>
              <a:rPr lang="en-US" b="0" i="0" u="none" strike="noStrike" dirty="0">
                <a:solidFill>
                  <a:srgbClr val="000000"/>
                </a:solidFill>
                <a:effectLst/>
                <a:latin typeface="Calibri" panose="020F0502020204030204" pitchFamily="34" charset="0"/>
              </a:rPr>
              <a:t> (Department for Education, 2014).</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In addition, schools must create safe spaces where students feel able to discuss sensitive topics openly and safely.</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Clear referral processes are also essential. If concerns arise, they should be reported and may lead to support through </a:t>
            </a:r>
            <a:r>
              <a:rPr lang="en-US" b="0" i="0" u="none" strike="noStrike" dirty="0" err="1">
                <a:solidFill>
                  <a:srgbClr val="000000"/>
                </a:solidFill>
                <a:effectLst/>
                <a:latin typeface="Calibri" panose="020F0502020204030204" pitchFamily="34" charset="0"/>
              </a:rPr>
              <a:t>programmes</a:t>
            </a:r>
            <a:r>
              <a:rPr lang="en-US" b="0" i="0" u="none" strike="noStrike" dirty="0">
                <a:solidFill>
                  <a:srgbClr val="000000"/>
                </a:solidFill>
                <a:effectLst/>
                <a:latin typeface="Calibri" panose="020F0502020204030204" pitchFamily="34" charset="0"/>
              </a:rPr>
              <a:t> such as Channel, which provides early intervention (Home Office, 2024).</a:t>
            </a:r>
            <a:r>
              <a:rPr lang="en-US" b="0" i="0" dirty="0">
                <a:solidFill>
                  <a:srgbClr val="444444"/>
                </a:solidFill>
                <a:effectLst/>
                <a:latin typeface="Calibri" panose="020F0502020204030204" pitchFamily="34" charset="0"/>
              </a:rPr>
              <a:t>​</a:t>
            </a:r>
          </a:p>
          <a:p>
            <a:pPr algn="l" rtl="0" fontAlgn="base">
              <a:buNone/>
            </a:pPr>
            <a:r>
              <a:rPr lang="en-US" b="0" i="0" dirty="0">
                <a:solidFill>
                  <a:srgbClr val="444444"/>
                </a:solidFill>
                <a:effectLst/>
                <a:latin typeface="Calibri" panose="020F0502020204030204" pitchFamily="34" charset="0"/>
              </a:rPr>
              <a:t>​</a:t>
            </a:r>
          </a:p>
          <a:p>
            <a:pPr algn="l" rtl="0" fontAlgn="base"/>
            <a:endParaRPr lang="en-US" b="0" i="0" dirty="0">
              <a:solidFill>
                <a:srgbClr val="444444"/>
              </a:solidFill>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C1D52C25-B348-3145-9197-30315BFFEFFE}" type="slidenum">
              <a:rPr lang="en-GB" smtClean="0"/>
              <a:t>2</a:t>
            </a:fld>
            <a:endParaRPr lang="en-GB"/>
          </a:p>
        </p:txBody>
      </p:sp>
    </p:spTree>
    <p:extLst>
      <p:ext uri="{BB962C8B-B14F-4D97-AF65-F5344CB8AC3E}">
        <p14:creationId xmlns:p14="http://schemas.microsoft.com/office/powerpoint/2010/main" val="460689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None/>
            </a:pPr>
            <a:r>
              <a:rPr lang="en-US" b="0" i="0" u="none" strike="noStrike" dirty="0">
                <a:solidFill>
                  <a:srgbClr val="000000"/>
                </a:solidFill>
                <a:effectLst/>
                <a:latin typeface="Calibri" panose="020F0502020204030204" pitchFamily="34" charset="0"/>
              </a:rPr>
              <a:t>Staff play a key role in safeguarding, they must be up to date with training and policies in order to </a:t>
            </a:r>
            <a:r>
              <a:rPr lang="en-US" b="0" i="0" u="none" strike="noStrike" dirty="0" err="1">
                <a:solidFill>
                  <a:srgbClr val="000000"/>
                </a:solidFill>
                <a:effectLst/>
                <a:latin typeface="Calibri" panose="020F0502020204030204" pitchFamily="34" charset="0"/>
              </a:rPr>
              <a:t>recognise</a:t>
            </a:r>
            <a:r>
              <a:rPr lang="en-US" b="0" i="0" u="none" strike="noStrike" dirty="0">
                <a:solidFill>
                  <a:srgbClr val="000000"/>
                </a:solidFill>
                <a:effectLst/>
                <a:latin typeface="Calibri" panose="020F0502020204030204" pitchFamily="34" charset="0"/>
              </a:rPr>
              <a:t> early indicators of </a:t>
            </a:r>
            <a:r>
              <a:rPr lang="en-US" b="0" i="0" u="none" strike="noStrike" dirty="0" err="1">
                <a:solidFill>
                  <a:srgbClr val="000000"/>
                </a:solidFill>
                <a:effectLst/>
                <a:latin typeface="Calibri" panose="020F0502020204030204" pitchFamily="34" charset="0"/>
              </a:rPr>
              <a:t>radicalisation</a:t>
            </a:r>
            <a:r>
              <a:rPr lang="en-US" b="0" i="0" u="none" strike="noStrike" dirty="0">
                <a:solidFill>
                  <a:srgbClr val="000000"/>
                </a:solidFill>
                <a:effectLst/>
                <a:latin typeface="Calibri" panose="020F0502020204030204" pitchFamily="34" charset="0"/>
              </a:rPr>
              <a:t>, such as </a:t>
            </a:r>
            <a:r>
              <a:rPr lang="en-US" b="0" i="0" u="none" strike="noStrike" dirty="0" err="1">
                <a:solidFill>
                  <a:srgbClr val="000000"/>
                </a:solidFill>
                <a:effectLst/>
                <a:latin typeface="Calibri" panose="020F0502020204030204" pitchFamily="34" charset="0"/>
              </a:rPr>
              <a:t>behavioural</a:t>
            </a:r>
            <a:r>
              <a:rPr lang="en-US" b="0" i="0" u="none" strike="noStrike" dirty="0">
                <a:solidFill>
                  <a:srgbClr val="000000"/>
                </a:solidFill>
                <a:effectLst/>
                <a:latin typeface="Calibri" panose="020F0502020204030204" pitchFamily="34" charset="0"/>
              </a:rPr>
              <a:t>, emotional, or ideological changes (Department for Education, 2017).</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If a concern arises, it must be reported immediately to the Designated Safeguarding Lead—staff should never investigate themselves (NSPCC, 2020).</a:t>
            </a:r>
            <a:r>
              <a:rPr lang="en-US" b="0" i="0" dirty="0">
                <a:solidFill>
                  <a:srgbClr val="444444"/>
                </a:solidFill>
                <a:effectLst/>
                <a:latin typeface="Calibri" panose="020F0502020204030204" pitchFamily="34" charset="0"/>
              </a:rPr>
              <a:t>​</a:t>
            </a:r>
          </a:p>
          <a:p>
            <a:pPr algn="l" rtl="0" fontAlgn="base">
              <a:buNone/>
            </a:pPr>
            <a:r>
              <a:rPr lang="en-US" b="0" i="0" u="none" strike="noStrike" dirty="0">
                <a:solidFill>
                  <a:srgbClr val="000000"/>
                </a:solidFill>
                <a:effectLst/>
                <a:latin typeface="Calibri" panose="020F0502020204030204" pitchFamily="34" charset="0"/>
              </a:rPr>
              <a:t>It’s also essential to keep accurate, factual records, using the learner’s own words where possible, in line with safeguarding guidance (Department for Education, 2023). Overall, staff responsibility is about early identification, accurate reporting, and professional practice.</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C1D52C25-B348-3145-9197-30315BFFEFFE}" type="slidenum">
              <a:rPr lang="en-GB" smtClean="0"/>
              <a:t>3</a:t>
            </a:fld>
            <a:endParaRPr lang="en-GB"/>
          </a:p>
        </p:txBody>
      </p:sp>
    </p:spTree>
    <p:extLst>
      <p:ext uri="{BB962C8B-B14F-4D97-AF65-F5344CB8AC3E}">
        <p14:creationId xmlns:p14="http://schemas.microsoft.com/office/powerpoint/2010/main" val="3546483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Prevention within education is about building resilience in young people and reducing vulnerability before risks develop.</a:t>
            </a:r>
            <a:br>
              <a:rPr lang="en-US" dirty="0"/>
            </a:br>
            <a:r>
              <a:rPr lang="en-US" dirty="0"/>
              <a:t>This includes teaching e‑safety so students can protect themselves online, developing critical thinking so they can question information, and improving literacy so they understand and evaluate content.</a:t>
            </a:r>
            <a:br>
              <a:rPr lang="en-US" dirty="0"/>
            </a:br>
            <a:r>
              <a:rPr lang="en-US" dirty="0"/>
              <a:t>Alongside this, schools promote British values which helps challenge extremist ideas when they arise (Department for Education, 2015).</a:t>
            </a:r>
            <a:br>
              <a:rPr lang="en-US" dirty="0"/>
            </a:br>
            <a:r>
              <a:rPr lang="en-US" dirty="0"/>
              <a:t>Strong mental health provision and effective pastoral support are also essential, as they help address emotional or social difficulties that may increase risk.</a:t>
            </a:r>
            <a:br>
              <a:rPr lang="en-US" dirty="0"/>
            </a:br>
            <a:r>
              <a:rPr lang="en-US" dirty="0"/>
              <a:t>Most importantly, early identification of concerns, combined with multi‑agency support, ensures that issues are addressed promptly and appropriately before harm can occur (Safeguarding Network, 2025).</a:t>
            </a:r>
          </a:p>
          <a:p>
            <a:endParaRPr lang="en-GB" dirty="0"/>
          </a:p>
        </p:txBody>
      </p:sp>
      <p:sp>
        <p:nvSpPr>
          <p:cNvPr id="4" name="Slide Number Placeholder 3"/>
          <p:cNvSpPr>
            <a:spLocks noGrp="1"/>
          </p:cNvSpPr>
          <p:nvPr>
            <p:ph type="sldNum" sz="quarter" idx="5"/>
          </p:nvPr>
        </p:nvSpPr>
        <p:spPr/>
        <p:txBody>
          <a:bodyPr/>
          <a:lstStyle/>
          <a:p>
            <a:fld id="{C1D52C25-B348-3145-9197-30315BFFEFFE}" type="slidenum">
              <a:rPr lang="en-GB" smtClean="0"/>
              <a:t>4</a:t>
            </a:fld>
            <a:endParaRPr lang="en-GB"/>
          </a:p>
        </p:txBody>
      </p:sp>
    </p:spTree>
    <p:extLst>
      <p:ext uri="{BB962C8B-B14F-4D97-AF65-F5344CB8AC3E}">
        <p14:creationId xmlns:p14="http://schemas.microsoft.com/office/powerpoint/2010/main" val="2299074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EB91-F221-7E28-FE72-FC4B7B4CA7F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815AC2-F988-1E09-F634-B5A5AD6947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7F16B42-D1CE-47DE-5770-37B52C7CA546}"/>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58EB9EDD-AA86-259F-F269-8A16C9A64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C8D4B8-D187-21C0-D01F-09F59D055BA7}"/>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652159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A625C-D096-E381-2E53-72F6EC22B8F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86EDA6-1EE3-AF2B-89F8-FE4C9600B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899D51-0834-A34C-F60F-E18EFF61CF42}"/>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42703A3B-9E20-C8AC-49F5-74AE9D00A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C07CCC-47CF-03F1-7B30-3A1153FAAEF1}"/>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3511522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3D824-1AC8-245D-6162-79883BD1FC2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A5A6AC4-EB8F-6702-1DAE-D68889222F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39A3F4E-2DA3-EEF2-0540-5D325DD96C57}"/>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EC5C6DC0-54BB-F9A6-4605-2C1B3B0E4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03F24-A89A-AC04-7FD7-2C818910A704}"/>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792150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314F5-BDFE-959B-C62F-69E50CD30F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A0C7B4-B389-53DA-2608-CD553041DA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8CC8E21-0EDA-B41F-AE65-CD980AE636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678DF6D-904C-496F-645F-CA51858C93BF}"/>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6" name="Footer Placeholder 5">
            <a:extLst>
              <a:ext uri="{FF2B5EF4-FFF2-40B4-BE49-F238E27FC236}">
                <a16:creationId xmlns:a16="http://schemas.microsoft.com/office/drawing/2014/main" id="{9352F423-265D-E4C0-2C8C-98152954ED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C1213E-CDE9-3FA1-E72E-48EEAA4762CF}"/>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428754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E7635-E93E-A0E7-FABB-223EAEC260E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7A8ECA0-0583-C951-0154-3D26B344EE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EE436A-247C-5C7D-2ED0-122C94EB6A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8840414-A63D-3B9A-AB5C-50D66C4AA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191D6DF-46EE-5327-BD83-A0C2C5A6FD8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744C074-190B-5C92-229A-7236E893D03E}"/>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8" name="Footer Placeholder 7">
            <a:extLst>
              <a:ext uri="{FF2B5EF4-FFF2-40B4-BE49-F238E27FC236}">
                <a16:creationId xmlns:a16="http://schemas.microsoft.com/office/drawing/2014/main" id="{CF8655F5-DC0F-4BC3-9874-A03B9DB6D4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C63B96-522F-4387-BE2A-A4257A87EBF6}"/>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2781388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77969-0BE5-E575-65A6-6D40ACAD07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19448E-DBAA-FC3A-4915-4C896CB4B57B}"/>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4" name="Footer Placeholder 3">
            <a:extLst>
              <a:ext uri="{FF2B5EF4-FFF2-40B4-BE49-F238E27FC236}">
                <a16:creationId xmlns:a16="http://schemas.microsoft.com/office/drawing/2014/main" id="{9D9D76A1-9B49-18E1-0F97-62E5C4F222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DD2FF6-3CC5-105F-9368-A1FDC94AB892}"/>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3915600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96DC4-6C30-30A2-2288-772130B54135}"/>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3" name="Footer Placeholder 2">
            <a:extLst>
              <a:ext uri="{FF2B5EF4-FFF2-40B4-BE49-F238E27FC236}">
                <a16:creationId xmlns:a16="http://schemas.microsoft.com/office/drawing/2014/main" id="{06CB72E5-BEFF-F06B-A32D-18C20237DA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B57A53-0BEF-40F7-879A-13CEC3FD864F}"/>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1946273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AB8EE-B372-3863-D2E6-3CE0078997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BBA41D1-CCDC-6B40-2244-DD757FC636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E05811A-BECC-76E4-DB1C-7BBF5B8A05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63D42D-852C-7C4B-BC83-C2025604A839}"/>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6" name="Footer Placeholder 5">
            <a:extLst>
              <a:ext uri="{FF2B5EF4-FFF2-40B4-BE49-F238E27FC236}">
                <a16:creationId xmlns:a16="http://schemas.microsoft.com/office/drawing/2014/main" id="{6C4DD42B-A209-A24F-27D8-2FBBD859BC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835DA8-54DD-BB6F-B98E-82699670A0E8}"/>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3981632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E8EB-D05D-3BC5-56D9-4FE3E1B650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9DB2AC-05C4-3C78-1628-A6DF2940D4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7A71D3-F9E4-60A0-3325-568CB2223A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64E7A0-25B9-1A36-FF3A-B48683576040}"/>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6" name="Footer Placeholder 5">
            <a:extLst>
              <a:ext uri="{FF2B5EF4-FFF2-40B4-BE49-F238E27FC236}">
                <a16:creationId xmlns:a16="http://schemas.microsoft.com/office/drawing/2014/main" id="{46F9EF95-3E60-F6A7-E321-6E9BAA2856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4A0B8F-246E-C374-47B7-68AFD06310FF}"/>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405071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1C63-2556-6E41-9FFF-E8A861D7CA7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082ACEC-EEC7-B2F8-DCD4-063714C4ED3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AF6383-36DF-7016-D1AC-C5CF9DB4805E}"/>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A721400D-6960-A909-59AC-C97D642382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A95487-F38B-DE29-C22B-D468AA30276F}"/>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2684356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B58334-6136-B09C-E0C9-88D072B2B4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004F3B-B6BC-1F75-1AC0-4C9D7F94FB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D5F63-E2CC-4D62-B5D2-2B340FC094BA}"/>
              </a:ext>
            </a:extLst>
          </p:cNvPr>
          <p:cNvSpPr>
            <a:spLocks noGrp="1"/>
          </p:cNvSpPr>
          <p:nvPr>
            <p:ph type="dt" sz="half" idx="10"/>
          </p:nvPr>
        </p:nvSpPr>
        <p:spPr/>
        <p:txBody>
          <a:body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62205346-8ED2-2921-C60A-5384E5A08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80C2D3-DA40-62E5-7F5C-9FE494AE7D22}"/>
              </a:ext>
            </a:extLst>
          </p:cNvPr>
          <p:cNvSpPr>
            <a:spLocks noGrp="1"/>
          </p:cNvSpPr>
          <p:nvPr>
            <p:ph type="sldNum" sz="quarter" idx="12"/>
          </p:nvPr>
        </p:nvSpPr>
        <p:spPr/>
        <p:txBody>
          <a:bodyPr/>
          <a:lstStyle/>
          <a:p>
            <a:fld id="{3BC6622F-487C-C94C-89BD-1252E34A910C}" type="slidenum">
              <a:rPr lang="en-GB" smtClean="0"/>
              <a:t>‹#›</a:t>
            </a:fld>
            <a:endParaRPr lang="en-GB"/>
          </a:p>
        </p:txBody>
      </p:sp>
    </p:spTree>
    <p:extLst>
      <p:ext uri="{BB962C8B-B14F-4D97-AF65-F5344CB8AC3E}">
        <p14:creationId xmlns:p14="http://schemas.microsoft.com/office/powerpoint/2010/main" val="2979888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4FFB66-0E07-D887-C8BD-E575106C69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7C4F57-7E6A-E9E6-2BA9-B8DC942C77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EC932F-82BE-C4B1-99B8-35C1BF95BC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7420E7-087A-ED40-AE2D-CB1F9FC9B945}" type="datetimeFigureOut">
              <a:rPr lang="en-GB" smtClean="0"/>
              <a:t>26/04/2026</a:t>
            </a:fld>
            <a:endParaRPr lang="en-GB"/>
          </a:p>
        </p:txBody>
      </p:sp>
      <p:sp>
        <p:nvSpPr>
          <p:cNvPr id="5" name="Footer Placeholder 4">
            <a:extLst>
              <a:ext uri="{FF2B5EF4-FFF2-40B4-BE49-F238E27FC236}">
                <a16:creationId xmlns:a16="http://schemas.microsoft.com/office/drawing/2014/main" id="{37066471-8017-9B54-7EE5-A63592A1FE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2B84D09-E9A0-631D-B930-95C7F45D62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C6622F-487C-C94C-89BD-1252E34A910C}" type="slidenum">
              <a:rPr lang="en-GB" smtClean="0"/>
              <a:t>‹#›</a:t>
            </a:fld>
            <a:endParaRPr lang="en-GB"/>
          </a:p>
        </p:txBody>
      </p:sp>
    </p:spTree>
    <p:extLst>
      <p:ext uri="{BB962C8B-B14F-4D97-AF65-F5344CB8AC3E}">
        <p14:creationId xmlns:p14="http://schemas.microsoft.com/office/powerpoint/2010/main" val="4226685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hyperlink" Target="https://assets.publishing.service.gov.uk/media/65e5a5bd3f69457ff1035fe2/14.258_HO_Prevent+Duty+Guidance_v5d_Final_Web_1_.pdf" TargetMode="External"/><Relationship Id="rId13" Type="http://schemas.openxmlformats.org/officeDocument/2006/relationships/hyperlink" Target="https://www.safeguarding.wales/en/chi-i/chi-i-c6/c6-p12/" TargetMode="External"/><Relationship Id="rId3" Type="http://schemas.openxmlformats.org/officeDocument/2006/relationships/hyperlink" Target="https://www.educateagainsthate.com/" TargetMode="External"/><Relationship Id="rId7" Type="http://schemas.openxmlformats.org/officeDocument/2006/relationships/hyperlink" Target="https://assets.publishing.service.gov.uk/media/68add931969253904d155860/Keeping_children_safe_in_education_from_1_September_2025.pdf" TargetMode="External"/><Relationship Id="rId12" Type="http://schemas.openxmlformats.org/officeDocument/2006/relationships/hyperlink" Target="https://safeguarding.network/content/safeguarding-resources/radicalisation" TargetMode="External"/><Relationship Id="rId2" Type="http://schemas.openxmlformats.org/officeDocument/2006/relationships/hyperlink" Target="https://www.gov.uk/government/news/guidance-on-promoting-british-values-in-schools-published"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he-prevent-duty-safeguarding-learners-vulnerable-to-radicalisation/managing-risk-of-radicalisation-in-your-education-setting" TargetMode="External"/><Relationship Id="rId11" Type="http://schemas.openxmlformats.org/officeDocument/2006/relationships/hyperlink" Target="https://learning.nspcc.org.uk/research-resources/templates/nominated-child-protection-lead-role" TargetMode="External"/><Relationship Id="rId5" Type="http://schemas.openxmlformats.org/officeDocument/2006/relationships/hyperlink" Target="https://www.educateagainsthate.com/prevent-duty/" TargetMode="External"/><Relationship Id="rId10" Type="http://schemas.openxmlformats.org/officeDocument/2006/relationships/hyperlink" Target="https://www.nga.org.uk/media/d4xblvqn/prevent-toolkit-20250402.pdf" TargetMode="External"/><Relationship Id="rId4" Type="http://schemas.openxmlformats.org/officeDocument/2006/relationships/hyperlink" Target="https://www.educateagainsthate.com/what-are-my-schools-responsibilities-under-the-prevent-duty/" TargetMode="External"/><Relationship Id="rId9" Type="http://schemas.openxmlformats.org/officeDocument/2006/relationships/hyperlink" Target="https://www.gov.uk/government/publications/prevent-duty-guidance/prevent-duty-guidance-for-england-and-wales-accessi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1">
            <a:extLst>
              <a:ext uri="{FF2B5EF4-FFF2-40B4-BE49-F238E27FC236}">
                <a16:creationId xmlns:a16="http://schemas.microsoft.com/office/drawing/2014/main" id="{1F1314DC-7CD2-97D0-7124-5298EBDA76A8}"/>
              </a:ext>
            </a:extLst>
          </p:cNvPr>
          <p:cNvSpPr>
            <a:spLocks noGrp="1"/>
          </p:cNvSpPr>
          <p:nvPr>
            <p:ph type="title"/>
          </p:nvPr>
        </p:nvSpPr>
        <p:spPr>
          <a:xfrm>
            <a:off x="174814" y="2953584"/>
            <a:ext cx="3856037" cy="4371975"/>
          </a:xfrm>
        </p:spPr>
        <p:txBody>
          <a:bodyPr vert="horz" lIns="91440" tIns="45720" rIns="91440" bIns="45720" rtlCol="0" anchor="t">
            <a:normAutofit/>
          </a:bodyPr>
          <a:lstStyle/>
          <a:p>
            <a:pPr algn="ctr"/>
            <a:r>
              <a:rPr lang="en-US" sz="4000" kern="1200" dirty="0">
                <a:solidFill>
                  <a:schemeClr val="tx2"/>
                </a:solidFill>
                <a:latin typeface="+mj-lt"/>
                <a:ea typeface="+mj-ea"/>
                <a:cs typeface="+mj-cs"/>
              </a:rPr>
              <a:t>Prevent Duty</a:t>
            </a:r>
            <a:r>
              <a:rPr lang="en-US" sz="4000" dirty="0">
                <a:solidFill>
                  <a:schemeClr val="tx2"/>
                </a:solidFill>
              </a:rPr>
              <a:t> in Education</a:t>
            </a:r>
            <a:endParaRPr lang="en-US" dirty="0">
              <a:ea typeface="+mj-ea"/>
              <a:cs typeface="+mj-cs"/>
            </a:endParaRPr>
          </a:p>
        </p:txBody>
      </p:sp>
      <p:pic>
        <p:nvPicPr>
          <p:cNvPr id="5" name="Audio Recording 20 Apr 2026 at 15:05:39">
            <a:hlinkClick r:id="" action="ppaction://media"/>
            <a:extLst>
              <a:ext uri="{FF2B5EF4-FFF2-40B4-BE49-F238E27FC236}">
                <a16:creationId xmlns:a16="http://schemas.microsoft.com/office/drawing/2014/main" id="{CB22D37B-CB48-7DFF-FD00-FF9CEFE44A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36055" y="4326771"/>
            <a:ext cx="812800" cy="812800"/>
          </a:xfrm>
          <a:prstGeom prst="rect">
            <a:avLst/>
          </a:prstGeom>
        </p:spPr>
      </p:pic>
      <p:sp>
        <p:nvSpPr>
          <p:cNvPr id="6" name="TextBox 5">
            <a:extLst>
              <a:ext uri="{FF2B5EF4-FFF2-40B4-BE49-F238E27FC236}">
                <a16:creationId xmlns:a16="http://schemas.microsoft.com/office/drawing/2014/main" id="{D16A01AD-28EA-DAEF-E344-F2B923A4A6E6}"/>
              </a:ext>
            </a:extLst>
          </p:cNvPr>
          <p:cNvSpPr txBox="1"/>
          <p:nvPr/>
        </p:nvSpPr>
        <p:spPr>
          <a:xfrm>
            <a:off x="5860143" y="635001"/>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baseline="0" dirty="0">
                <a:solidFill>
                  <a:srgbClr val="0E2841"/>
                </a:solidFill>
                <a:latin typeface="Aptos"/>
                <a:ea typeface="Segoe UI"/>
                <a:cs typeface="Segoe UI"/>
              </a:rPr>
              <a:t>“All schools must consider preventing individuals from being drawn into terrorism; this responsibility is known as the Prevent duty”</a:t>
            </a:r>
            <a:r>
              <a:rPr lang="en-US" dirty="0">
                <a:latin typeface="Aptos"/>
                <a:ea typeface="Segoe UI"/>
                <a:cs typeface="Segoe UI"/>
              </a:rPr>
              <a:t>​</a:t>
            </a:r>
          </a:p>
          <a:p>
            <a:pPr algn="ctr" rtl="0"/>
            <a:r>
              <a:rPr lang="en-US" baseline="0" dirty="0">
                <a:solidFill>
                  <a:srgbClr val="0E2841"/>
                </a:solidFill>
                <a:latin typeface="Aptos"/>
                <a:ea typeface="Segoe UI"/>
                <a:cs typeface="Segoe UI"/>
              </a:rPr>
              <a:t>(Home Office, 2024)</a:t>
            </a:r>
          </a:p>
          <a:p>
            <a:pPr algn="ctr"/>
            <a:endParaRPr lang="en-GB" dirty="0"/>
          </a:p>
        </p:txBody>
      </p:sp>
      <p:sp>
        <p:nvSpPr>
          <p:cNvPr id="7" name="TextBox 6">
            <a:extLst>
              <a:ext uri="{FF2B5EF4-FFF2-40B4-BE49-F238E27FC236}">
                <a16:creationId xmlns:a16="http://schemas.microsoft.com/office/drawing/2014/main" id="{1F544F9E-89D2-EC43-7D41-D6981289D4E8}"/>
              </a:ext>
            </a:extLst>
          </p:cNvPr>
          <p:cNvSpPr txBox="1"/>
          <p:nvPr/>
        </p:nvSpPr>
        <p:spPr>
          <a:xfrm>
            <a:off x="6435144" y="2327800"/>
            <a:ext cx="5306002" cy="357994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ts val="1000"/>
              </a:spcBef>
            </a:pPr>
            <a:r>
              <a:rPr lang="en-US" sz="2000" b="1" kern="1200" dirty="0">
                <a:solidFill>
                  <a:schemeClr val="tx2"/>
                </a:solidFill>
                <a:latin typeface="+mn-lt"/>
                <a:ea typeface="+mn-ea"/>
                <a:cs typeface="+mn-cs"/>
              </a:rPr>
              <a:t>What does it cover?</a:t>
            </a:r>
            <a:endParaRPr lang="en-US" sz="2000" dirty="0">
              <a:solidFill>
                <a:schemeClr val="tx2"/>
              </a:solidFill>
            </a:endParaRPr>
          </a:p>
          <a:p>
            <a:pPr marL="285750" indent="-285750" algn="ctr">
              <a:lnSpc>
                <a:spcPct val="90000"/>
              </a:lnSpc>
              <a:spcBef>
                <a:spcPts val="1000"/>
              </a:spcBef>
              <a:buFont typeface="Arial"/>
              <a:buChar char="•"/>
            </a:pPr>
            <a:r>
              <a:rPr lang="en-US" kern="1200" dirty="0">
                <a:solidFill>
                  <a:schemeClr val="tx2"/>
                </a:solidFill>
                <a:latin typeface="+mn-lt"/>
                <a:ea typeface="+mn-ea"/>
                <a:cs typeface="+mn-cs"/>
              </a:rPr>
              <a:t>Identifying vulnerability to </a:t>
            </a:r>
            <a:r>
              <a:rPr lang="en-US" kern="1200" dirty="0" err="1">
                <a:solidFill>
                  <a:schemeClr val="tx2"/>
                </a:solidFill>
                <a:latin typeface="+mn-lt"/>
                <a:ea typeface="+mn-ea"/>
                <a:cs typeface="+mn-cs"/>
              </a:rPr>
              <a:t>radicalisation</a:t>
            </a:r>
            <a:endParaRPr lang="en-US" kern="1200" dirty="0">
              <a:solidFill>
                <a:schemeClr val="tx2"/>
              </a:solidFill>
              <a:latin typeface="+mn-lt"/>
            </a:endParaRPr>
          </a:p>
          <a:p>
            <a:pPr marL="285750" indent="-285750" algn="ctr">
              <a:lnSpc>
                <a:spcPct val="90000"/>
              </a:lnSpc>
              <a:spcBef>
                <a:spcPts val="1000"/>
              </a:spcBef>
              <a:buFont typeface="Arial"/>
              <a:buChar char="•"/>
            </a:pPr>
            <a:r>
              <a:rPr lang="en-US" kern="1200" dirty="0">
                <a:solidFill>
                  <a:schemeClr val="tx2"/>
                </a:solidFill>
                <a:latin typeface="+mn-lt"/>
                <a:ea typeface="+mn-ea"/>
                <a:cs typeface="+mn-cs"/>
              </a:rPr>
              <a:t>Protecting against extremist ideologies</a:t>
            </a:r>
            <a:endParaRPr lang="en-US" kern="1200" dirty="0">
              <a:solidFill>
                <a:schemeClr val="tx2"/>
              </a:solidFill>
              <a:latin typeface="+mn-lt"/>
            </a:endParaRPr>
          </a:p>
          <a:p>
            <a:pPr algn="ctr">
              <a:lnSpc>
                <a:spcPct val="90000"/>
              </a:lnSpc>
              <a:spcBef>
                <a:spcPts val="1000"/>
              </a:spcBef>
            </a:pPr>
            <a:r>
              <a:rPr lang="en-US" kern="1200" dirty="0">
                <a:solidFill>
                  <a:schemeClr val="tx2"/>
                </a:solidFill>
                <a:latin typeface="+mn-lt"/>
                <a:ea typeface="+mn-ea"/>
                <a:cs typeface="+mn-cs"/>
              </a:rPr>
              <a:t>(HM Government, 2023)</a:t>
            </a:r>
            <a:endParaRPr lang="en-US" kern="1200" dirty="0">
              <a:solidFill>
                <a:schemeClr val="tx2"/>
              </a:solidFill>
              <a:latin typeface="+mn-lt"/>
            </a:endParaRPr>
          </a:p>
          <a:p>
            <a:pPr marL="285750" indent="-285750" algn="ctr">
              <a:lnSpc>
                <a:spcPct val="90000"/>
              </a:lnSpc>
              <a:spcBef>
                <a:spcPts val="1000"/>
              </a:spcBef>
              <a:buFont typeface="Arial"/>
              <a:buChar char="•"/>
            </a:pPr>
            <a:r>
              <a:rPr lang="en-US" kern="1200" dirty="0">
                <a:solidFill>
                  <a:schemeClr val="tx2"/>
                </a:solidFill>
                <a:latin typeface="+mn-lt"/>
                <a:ea typeface="+mn-ea"/>
                <a:cs typeface="+mn-cs"/>
              </a:rPr>
              <a:t>Staff training and awareness</a:t>
            </a:r>
            <a:endParaRPr lang="en-US" kern="1200" dirty="0">
              <a:solidFill>
                <a:schemeClr val="tx2"/>
              </a:solidFill>
              <a:latin typeface="+mn-lt"/>
            </a:endParaRPr>
          </a:p>
          <a:p>
            <a:pPr marL="285750" indent="-285750" algn="ctr">
              <a:lnSpc>
                <a:spcPct val="90000"/>
              </a:lnSpc>
              <a:spcBef>
                <a:spcPts val="1000"/>
              </a:spcBef>
              <a:buFont typeface="Arial"/>
              <a:buChar char="•"/>
            </a:pPr>
            <a:r>
              <a:rPr lang="en-US" kern="1200" dirty="0">
                <a:solidFill>
                  <a:schemeClr val="tx2"/>
                </a:solidFill>
                <a:latin typeface="+mn-lt"/>
                <a:ea typeface="+mn-ea"/>
                <a:cs typeface="+mn-cs"/>
              </a:rPr>
              <a:t>Referral processes using Channel - a multi-agency </a:t>
            </a:r>
            <a:r>
              <a:rPr lang="en-US" kern="1200" dirty="0" err="1">
                <a:solidFill>
                  <a:schemeClr val="tx2"/>
                </a:solidFill>
                <a:latin typeface="+mn-lt"/>
                <a:ea typeface="+mn-ea"/>
                <a:cs typeface="+mn-cs"/>
              </a:rPr>
              <a:t>programme</a:t>
            </a:r>
            <a:r>
              <a:rPr lang="en-US" kern="1200" dirty="0">
                <a:solidFill>
                  <a:schemeClr val="tx2"/>
                </a:solidFill>
                <a:latin typeface="+mn-lt"/>
                <a:ea typeface="+mn-ea"/>
                <a:cs typeface="+mn-cs"/>
              </a:rPr>
              <a:t> that identifies and supports individuals at risk</a:t>
            </a:r>
            <a:r>
              <a:rPr lang="en-US" dirty="0">
                <a:solidFill>
                  <a:schemeClr val="tx2"/>
                </a:solidFill>
              </a:rPr>
              <a:t> </a:t>
            </a:r>
            <a:endParaRPr lang="en-US" kern="1200" dirty="0">
              <a:solidFill>
                <a:schemeClr val="tx2"/>
              </a:solidFill>
              <a:latin typeface="+mn-lt"/>
            </a:endParaRPr>
          </a:p>
          <a:p>
            <a:pPr algn="ctr">
              <a:lnSpc>
                <a:spcPct val="90000"/>
              </a:lnSpc>
              <a:spcBef>
                <a:spcPts val="1000"/>
              </a:spcBef>
            </a:pPr>
            <a:r>
              <a:rPr lang="en-US" kern="1200" dirty="0">
                <a:solidFill>
                  <a:schemeClr val="tx2"/>
                </a:solidFill>
                <a:latin typeface="+mn-lt"/>
                <a:ea typeface="+mn-ea"/>
                <a:cs typeface="+mn-cs"/>
              </a:rPr>
              <a:t>(Wales Safeguarding Procedures, 2022) </a:t>
            </a:r>
            <a:endParaRPr lang="en-US" kern="1200" dirty="0">
              <a:solidFill>
                <a:schemeClr val="tx2"/>
              </a:solidFill>
              <a:latin typeface="+mn-lt"/>
            </a:endParaRPr>
          </a:p>
          <a:p>
            <a:pPr>
              <a:lnSpc>
                <a:spcPct val="90000"/>
              </a:lnSpc>
              <a:spcBef>
                <a:spcPts val="1000"/>
              </a:spcBef>
            </a:pPr>
            <a:endParaRPr lang="en-US" sz="500" kern="1200" dirty="0">
              <a:solidFill>
                <a:schemeClr val="tx2"/>
              </a:solidFill>
              <a:latin typeface="+mn-lt"/>
              <a:ea typeface="+mn-ea"/>
              <a:cs typeface="+mn-cs"/>
            </a:endParaRPr>
          </a:p>
        </p:txBody>
      </p:sp>
    </p:spTree>
    <p:extLst>
      <p:ext uri="{BB962C8B-B14F-4D97-AF65-F5344CB8AC3E}">
        <p14:creationId xmlns:p14="http://schemas.microsoft.com/office/powerpoint/2010/main" val="290284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1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1">
            <a:extLst>
              <a:ext uri="{FF2B5EF4-FFF2-40B4-BE49-F238E27FC236}">
                <a16:creationId xmlns:a16="http://schemas.microsoft.com/office/drawing/2014/main" id="{40F58EA2-0A55-8C1B-D2FA-258BC031E65B}"/>
              </a:ext>
            </a:extLst>
          </p:cNvPr>
          <p:cNvSpPr>
            <a:spLocks noGrp="1"/>
          </p:cNvSpPr>
          <p:nvPr>
            <p:ph type="title"/>
          </p:nvPr>
        </p:nvSpPr>
        <p:spPr>
          <a:xfrm>
            <a:off x="251624" y="1233868"/>
            <a:ext cx="3856037" cy="4371975"/>
          </a:xfrm>
        </p:spPr>
        <p:txBody>
          <a:bodyPr vert="horz" lIns="91440" tIns="45720" rIns="91440" bIns="45720" rtlCol="0" anchor="ctr">
            <a:normAutofit/>
          </a:bodyPr>
          <a:lstStyle/>
          <a:p>
            <a:pPr algn="ctr"/>
            <a:r>
              <a:rPr lang="en-US" sz="3600" kern="1200" dirty="0">
                <a:solidFill>
                  <a:schemeClr val="tx2"/>
                </a:solidFill>
                <a:latin typeface="+mj-lt"/>
                <a:ea typeface="+mj-ea"/>
                <a:cs typeface="+mj-cs"/>
              </a:rPr>
              <a:t>Schools Responsibilities</a:t>
            </a:r>
          </a:p>
        </p:txBody>
      </p:sp>
      <p:pic>
        <p:nvPicPr>
          <p:cNvPr id="5" name="Audio Recording 20 Apr 2026 at 15:13:19">
            <a:hlinkClick r:id="" action="ppaction://media"/>
            <a:extLst>
              <a:ext uri="{FF2B5EF4-FFF2-40B4-BE49-F238E27FC236}">
                <a16:creationId xmlns:a16="http://schemas.microsoft.com/office/drawing/2014/main" id="{1544F836-767B-0B25-C9A7-21255BCDE6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73243" y="4076485"/>
            <a:ext cx="812800" cy="812800"/>
          </a:xfrm>
          <a:prstGeom prst="rect">
            <a:avLst/>
          </a:prstGeom>
        </p:spPr>
      </p:pic>
      <p:sp>
        <p:nvSpPr>
          <p:cNvPr id="6" name="TextBox 5">
            <a:extLst>
              <a:ext uri="{FF2B5EF4-FFF2-40B4-BE49-F238E27FC236}">
                <a16:creationId xmlns:a16="http://schemas.microsoft.com/office/drawing/2014/main" id="{F6CB560F-A56C-415E-CD4D-8458C2D6BF55}"/>
              </a:ext>
            </a:extLst>
          </p:cNvPr>
          <p:cNvSpPr txBox="1"/>
          <p:nvPr/>
        </p:nvSpPr>
        <p:spPr>
          <a:xfrm>
            <a:off x="6324600" y="9570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endParaRPr lang="en-US" sz="1500" b="1"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 Embed </a:t>
            </a:r>
            <a:r>
              <a:rPr lang="en-US" sz="1500" dirty="0" err="1">
                <a:solidFill>
                  <a:schemeClr val="tx2"/>
                </a:solidFill>
              </a:rPr>
              <a:t>Radicalisation</a:t>
            </a:r>
            <a:r>
              <a:rPr lang="en-US" sz="1500" dirty="0">
                <a:solidFill>
                  <a:schemeClr val="tx2"/>
                </a:solidFill>
              </a:rPr>
              <a:t> and Extremism (Prevent) within safeguarding policies (Department for Education, 2015)</a:t>
            </a:r>
          </a:p>
          <a:p>
            <a:pPr marL="285750" indent="-228600">
              <a:lnSpc>
                <a:spcPct val="90000"/>
              </a:lnSpc>
              <a:spcAft>
                <a:spcPts val="600"/>
              </a:spcAft>
              <a:buFont typeface="Arial" panose="020B0604020202020204" pitchFamily="34" charset="0"/>
              <a:buChar char="•"/>
            </a:pPr>
            <a:endParaRPr lang="en-US" sz="1500"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All staff should receive appropriate training, usually as part of annual safeguarding training and updated when necessary (National Governance Association, 2025) </a:t>
            </a:r>
          </a:p>
          <a:p>
            <a:pPr marL="285750" indent="-228600">
              <a:lnSpc>
                <a:spcPct val="90000"/>
              </a:lnSpc>
              <a:spcAft>
                <a:spcPts val="600"/>
              </a:spcAft>
              <a:buFont typeface="Arial" panose="020B0604020202020204" pitchFamily="34" charset="0"/>
              <a:buChar char="•"/>
            </a:pPr>
            <a:endParaRPr lang="en-US" sz="1500"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Promoting fundamental British values (Department for Education, 2014)</a:t>
            </a:r>
          </a:p>
          <a:p>
            <a:pPr marL="285750" indent="-228600">
              <a:lnSpc>
                <a:spcPct val="90000"/>
              </a:lnSpc>
              <a:spcAft>
                <a:spcPts val="600"/>
              </a:spcAft>
              <a:buFont typeface="Arial" panose="020B0604020202020204" pitchFamily="34" charset="0"/>
              <a:buChar char="•"/>
            </a:pPr>
            <a:endParaRPr lang="en-US" sz="1500"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Creating safe, supervised environments for discussion </a:t>
            </a:r>
          </a:p>
          <a:p>
            <a:pPr marL="285750" indent="-228600">
              <a:lnSpc>
                <a:spcPct val="90000"/>
              </a:lnSpc>
              <a:spcAft>
                <a:spcPts val="600"/>
              </a:spcAft>
              <a:buFont typeface="Arial" panose="020B0604020202020204" pitchFamily="34" charset="0"/>
              <a:buChar char="•"/>
            </a:pPr>
            <a:endParaRPr lang="en-US" sz="1500"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Implementing clear referral pathways  using Channel (Home Office, 2024)</a:t>
            </a: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spTree>
    <p:extLst>
      <p:ext uri="{BB962C8B-B14F-4D97-AF65-F5344CB8AC3E}">
        <p14:creationId xmlns:p14="http://schemas.microsoft.com/office/powerpoint/2010/main" val="320721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1">
            <a:extLst>
              <a:ext uri="{FF2B5EF4-FFF2-40B4-BE49-F238E27FC236}">
                <a16:creationId xmlns:a16="http://schemas.microsoft.com/office/drawing/2014/main" id="{5315DB30-9435-B61B-C902-A77766320CE4}"/>
              </a:ext>
            </a:extLst>
          </p:cNvPr>
          <p:cNvSpPr txBox="1">
            <a:spLocks/>
          </p:cNvSpPr>
          <p:nvPr/>
        </p:nvSpPr>
        <p:spPr>
          <a:xfrm>
            <a:off x="110555" y="1233869"/>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dirty="0">
                <a:solidFill>
                  <a:schemeClr val="tx2"/>
                </a:solidFill>
              </a:rPr>
              <a:t>Staff Responsibilities</a:t>
            </a:r>
          </a:p>
        </p:txBody>
      </p:sp>
      <p:pic>
        <p:nvPicPr>
          <p:cNvPr id="5" name="Audio Recording 20 Apr 2026 at 15:26:50">
            <a:hlinkClick r:id="" action="ppaction://media"/>
            <a:extLst>
              <a:ext uri="{FF2B5EF4-FFF2-40B4-BE49-F238E27FC236}">
                <a16:creationId xmlns:a16="http://schemas.microsoft.com/office/drawing/2014/main" id="{3FB19446-305A-96C4-3C5C-DAC444E4BC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32015" y="4076485"/>
            <a:ext cx="812800" cy="812800"/>
          </a:xfrm>
          <a:prstGeom prst="rect">
            <a:avLst/>
          </a:prstGeom>
        </p:spPr>
      </p:pic>
      <p:sp>
        <p:nvSpPr>
          <p:cNvPr id="6" name="TextBox 5">
            <a:extLst>
              <a:ext uri="{FF2B5EF4-FFF2-40B4-BE49-F238E27FC236}">
                <a16:creationId xmlns:a16="http://schemas.microsoft.com/office/drawing/2014/main" id="{8885EA3D-62DD-4F26-0492-C3EDCA2B7158}"/>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dirty="0">
                <a:solidFill>
                  <a:schemeClr val="tx2"/>
                </a:solidFill>
              </a:rPr>
              <a:t>Be up to date with relevant training and policies </a:t>
            </a:r>
          </a:p>
          <a:p>
            <a:pPr marL="285750" indent="-228600">
              <a:lnSpc>
                <a:spcPct val="90000"/>
              </a:lnSpc>
              <a:spcAft>
                <a:spcPts val="600"/>
              </a:spcAft>
              <a:buFont typeface="Arial" panose="020B0604020202020204" pitchFamily="34" charset="0"/>
              <a:buChar char="•"/>
            </a:pP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err="1">
                <a:solidFill>
                  <a:schemeClr val="tx2"/>
                </a:solidFill>
              </a:rPr>
              <a:t>Recognise</a:t>
            </a:r>
            <a:r>
              <a:rPr lang="en-US" dirty="0">
                <a:solidFill>
                  <a:schemeClr val="tx2"/>
                </a:solidFill>
              </a:rPr>
              <a:t> indicators - </a:t>
            </a:r>
            <a:r>
              <a:rPr lang="en-US" dirty="0" err="1">
                <a:solidFill>
                  <a:schemeClr val="tx2"/>
                </a:solidFill>
              </a:rPr>
              <a:t>behavioural</a:t>
            </a:r>
            <a:r>
              <a:rPr lang="en-US" dirty="0">
                <a:solidFill>
                  <a:schemeClr val="tx2"/>
                </a:solidFill>
              </a:rPr>
              <a:t>, emotional  and ideological changes </a:t>
            </a:r>
          </a:p>
          <a:p>
            <a:pPr indent="-228600">
              <a:lnSpc>
                <a:spcPct val="90000"/>
              </a:lnSpc>
              <a:spcAft>
                <a:spcPts val="600"/>
              </a:spcAft>
              <a:buFont typeface="Arial" panose="020B0604020202020204" pitchFamily="34" charset="0"/>
              <a:buChar char="•"/>
            </a:pPr>
            <a:r>
              <a:rPr lang="en-US" dirty="0">
                <a:solidFill>
                  <a:schemeClr val="tx2"/>
                </a:solidFill>
              </a:rPr>
              <a:t>(Department For Education, 2017)</a:t>
            </a:r>
          </a:p>
          <a:p>
            <a:pPr marL="57150">
              <a:lnSpc>
                <a:spcPct val="90000"/>
              </a:lnSpc>
              <a:spcAft>
                <a:spcPts val="600"/>
              </a:spcAft>
            </a:pP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Report concerns immediately to Designated Safeguarding Lead and never investigate themselves (NSPCC, 2020)</a:t>
            </a:r>
          </a:p>
          <a:p>
            <a:pPr marL="285750" indent="-228600">
              <a:lnSpc>
                <a:spcPct val="90000"/>
              </a:lnSpc>
              <a:spcAft>
                <a:spcPts val="600"/>
              </a:spcAft>
              <a:buFont typeface="Arial" panose="020B0604020202020204" pitchFamily="34" charset="0"/>
              <a:buChar char="•"/>
            </a:pP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Maintain accurate and factual records of concerns using learner's own words (Department For Education, 2023)</a:t>
            </a:r>
          </a:p>
          <a:p>
            <a:pPr indent="-228600">
              <a:lnSpc>
                <a:spcPct val="90000"/>
              </a:lnSpc>
              <a:spcAft>
                <a:spcPts val="600"/>
              </a:spcAf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200109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8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1">
            <a:extLst>
              <a:ext uri="{FF2B5EF4-FFF2-40B4-BE49-F238E27FC236}">
                <a16:creationId xmlns:a16="http://schemas.microsoft.com/office/drawing/2014/main" id="{52F37593-2F2D-D210-C47A-1C8BCEBC510C}"/>
              </a:ext>
            </a:extLst>
          </p:cNvPr>
          <p:cNvSpPr txBox="1">
            <a:spLocks/>
          </p:cNvSpPr>
          <p:nvPr/>
        </p:nvSpPr>
        <p:spPr>
          <a:xfrm>
            <a:off x="171157" y="1438398"/>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a:solidFill>
                  <a:schemeClr val="tx2"/>
                </a:solidFill>
                <a:latin typeface="Aptos"/>
              </a:rPr>
              <a:t>Prevention </a:t>
            </a:r>
            <a:endParaRPr lang="en-US" dirty="0"/>
          </a:p>
        </p:txBody>
      </p:sp>
      <p:pic>
        <p:nvPicPr>
          <p:cNvPr id="5" name="prevention">
            <a:hlinkClick r:id="" action="ppaction://media"/>
            <a:extLst>
              <a:ext uri="{FF2B5EF4-FFF2-40B4-BE49-F238E27FC236}">
                <a16:creationId xmlns:a16="http://schemas.microsoft.com/office/drawing/2014/main" id="{5115F929-C172-80DA-2BD8-2B2A931354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35924" y="4410322"/>
            <a:ext cx="730250" cy="730250"/>
          </a:xfrm>
          <a:prstGeom prst="rect">
            <a:avLst/>
          </a:prstGeom>
        </p:spPr>
      </p:pic>
      <p:sp>
        <p:nvSpPr>
          <p:cNvPr id="6" name="Content Placeholder 5">
            <a:extLst>
              <a:ext uri="{FF2B5EF4-FFF2-40B4-BE49-F238E27FC236}">
                <a16:creationId xmlns:a16="http://schemas.microsoft.com/office/drawing/2014/main" id="{6AAEA19B-1C1D-C2AE-5FC4-4BE536CD54E7}"/>
              </a:ext>
            </a:extLst>
          </p:cNvPr>
          <p:cNvSpPr txBox="1">
            <a:spLocks noGrp="1"/>
          </p:cNvSpPr>
          <p:nvPr>
            <p:ph idx="1"/>
          </p:nvPr>
        </p:nvSpPr>
        <p:spPr>
          <a:xfrm>
            <a:off x="6234192" y="-243423"/>
            <a:ext cx="5358539" cy="69489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rtl="0"/>
            <a:endParaRPr lang="en-US" sz="2000" b="1" dirty="0">
              <a:solidFill>
                <a:schemeClr val="tx2"/>
              </a:solidFill>
              <a:latin typeface="Aptos"/>
              <a:ea typeface="Aptos"/>
              <a:cs typeface="Aptos"/>
            </a:endParaRPr>
          </a:p>
          <a:p>
            <a:pPr marL="285750" indent="-285750" rtl="0">
              <a:buFont typeface="Arial"/>
              <a:buChar char="•"/>
            </a:pPr>
            <a:endParaRPr lang="en-US" dirty="0">
              <a:solidFill>
                <a:schemeClr val="tx2"/>
              </a:solidFill>
            </a:endParaRPr>
          </a:p>
          <a:p>
            <a:pPr marL="285750" indent="-285750" rtl="0">
              <a:buFont typeface="Arial"/>
              <a:buChar char="•"/>
            </a:pPr>
            <a:r>
              <a:rPr lang="en-US" sz="2000" dirty="0">
                <a:solidFill>
                  <a:schemeClr val="tx2"/>
                </a:solidFill>
                <a:latin typeface="Aptos"/>
                <a:ea typeface="Aptos"/>
                <a:cs typeface="Aptos"/>
              </a:rPr>
              <a:t>E-safety education and online monitoring </a:t>
            </a:r>
          </a:p>
          <a:p>
            <a:pPr marL="285750" indent="-285750">
              <a:buFont typeface="Arial"/>
              <a:buChar char="•"/>
            </a:pPr>
            <a:endParaRPr lang="en-US" sz="2000" dirty="0">
              <a:solidFill>
                <a:schemeClr val="tx2"/>
              </a:solidFill>
              <a:latin typeface="Aptos"/>
              <a:ea typeface="Aptos"/>
              <a:cs typeface="Aptos"/>
            </a:endParaRPr>
          </a:p>
          <a:p>
            <a:pPr marL="285750" indent="-285750">
              <a:buFont typeface="Arial"/>
              <a:buChar char="•"/>
            </a:pPr>
            <a:r>
              <a:rPr lang="en-US" sz="2000" dirty="0">
                <a:solidFill>
                  <a:schemeClr val="tx2"/>
                </a:solidFill>
                <a:latin typeface="Aptos"/>
                <a:ea typeface="Aptos"/>
                <a:cs typeface="Aptos"/>
              </a:rPr>
              <a:t>Promoting critical thinking and </a:t>
            </a:r>
            <a:r>
              <a:rPr lang="en-US" sz="2000" dirty="0" err="1">
                <a:solidFill>
                  <a:schemeClr val="tx2"/>
                </a:solidFill>
                <a:latin typeface="Aptos"/>
                <a:ea typeface="Aptos"/>
                <a:cs typeface="Aptos"/>
              </a:rPr>
              <a:t>litera</a:t>
            </a:r>
            <a:r>
              <a:rPr lang="en-US" sz="2000" dirty="0">
                <a:solidFill>
                  <a:schemeClr val="tx2"/>
                </a:solidFill>
                <a:latin typeface="Aptos"/>
                <a:ea typeface="Aptos"/>
                <a:cs typeface="Aptos"/>
              </a:rPr>
              <a:t>cy </a:t>
            </a:r>
          </a:p>
          <a:p>
            <a:pPr marL="285750" indent="-285750">
              <a:buFont typeface="Arial"/>
              <a:buChar char="•"/>
            </a:pPr>
            <a:endParaRPr lang="en-US" sz="2000" dirty="0">
              <a:solidFill>
                <a:schemeClr val="tx2"/>
              </a:solidFill>
              <a:latin typeface="Aptos"/>
              <a:ea typeface="Aptos"/>
              <a:cs typeface="Aptos"/>
            </a:endParaRPr>
          </a:p>
          <a:p>
            <a:pPr marL="285750" indent="-285750" rtl="0">
              <a:buFont typeface="Arial"/>
              <a:buChar char="•"/>
            </a:pPr>
            <a:r>
              <a:rPr lang="en-US" sz="2000" dirty="0">
                <a:solidFill>
                  <a:schemeClr val="tx2"/>
                </a:solidFill>
                <a:latin typeface="Aptos"/>
                <a:ea typeface="Aptos"/>
                <a:cs typeface="Aptos"/>
              </a:rPr>
              <a:t>Teaching fundamental British values </a:t>
            </a:r>
          </a:p>
          <a:p>
            <a:pPr rtl="0"/>
            <a:r>
              <a:rPr lang="en-US" sz="2000" dirty="0">
                <a:solidFill>
                  <a:schemeClr val="tx2"/>
                </a:solidFill>
                <a:latin typeface="Aptos"/>
                <a:ea typeface="Aptos"/>
                <a:cs typeface="Aptos"/>
              </a:rPr>
              <a:t>(Department for Education, 2015)</a:t>
            </a:r>
          </a:p>
          <a:p>
            <a:endParaRPr lang="en-US" sz="2000" dirty="0">
              <a:solidFill>
                <a:schemeClr val="tx2"/>
              </a:solidFill>
              <a:latin typeface="Aptos"/>
              <a:ea typeface="Aptos"/>
              <a:cs typeface="Aptos"/>
            </a:endParaRPr>
          </a:p>
          <a:p>
            <a:pPr marL="285750" indent="-285750">
              <a:buFont typeface="Arial"/>
              <a:buChar char="•"/>
            </a:pPr>
            <a:r>
              <a:rPr lang="en-US" sz="2000" dirty="0">
                <a:solidFill>
                  <a:schemeClr val="tx2"/>
                </a:solidFill>
                <a:latin typeface="Aptos"/>
                <a:ea typeface="Aptos"/>
                <a:cs typeface="Aptos"/>
              </a:rPr>
              <a:t>Providing mental health and pastoral support to reduce risk</a:t>
            </a:r>
            <a:endParaRPr lang="en-US" sz="2000" dirty="0">
              <a:solidFill>
                <a:schemeClr val="tx2"/>
              </a:solidFill>
            </a:endParaRPr>
          </a:p>
          <a:p>
            <a:endParaRPr lang="en-US" sz="2000" dirty="0">
              <a:solidFill>
                <a:schemeClr val="tx2"/>
              </a:solidFill>
              <a:latin typeface="Aptos"/>
              <a:ea typeface="Aptos"/>
              <a:cs typeface="Aptos"/>
            </a:endParaRPr>
          </a:p>
          <a:p>
            <a:pPr marL="285750" indent="-285750" rtl="0">
              <a:buFont typeface="Arial"/>
              <a:buChar char="•"/>
            </a:pPr>
            <a:r>
              <a:rPr lang="en-US" sz="2000" dirty="0">
                <a:solidFill>
                  <a:schemeClr val="tx2"/>
                </a:solidFill>
                <a:latin typeface="Aptos"/>
                <a:ea typeface="Aptos"/>
                <a:cs typeface="Aptos"/>
              </a:rPr>
              <a:t>Early identification and intervention </a:t>
            </a:r>
          </a:p>
          <a:p>
            <a:endParaRPr lang="en-US" sz="2000" dirty="0">
              <a:solidFill>
                <a:schemeClr val="tx2"/>
              </a:solidFill>
              <a:latin typeface="Aptos"/>
              <a:ea typeface="Aptos"/>
              <a:cs typeface="Aptos"/>
            </a:endParaRPr>
          </a:p>
          <a:p>
            <a:pPr marL="285750" indent="-285750" rtl="0">
              <a:buFont typeface="Arial"/>
              <a:buChar char="•"/>
            </a:pPr>
            <a:r>
              <a:rPr lang="en-US" sz="2000" dirty="0">
                <a:solidFill>
                  <a:schemeClr val="tx2"/>
                </a:solidFill>
                <a:latin typeface="Aptos"/>
                <a:ea typeface="Aptos"/>
                <a:cs typeface="Aptos"/>
              </a:rPr>
              <a:t>Multi-agency support</a:t>
            </a:r>
          </a:p>
          <a:p>
            <a:pPr rtl="0"/>
            <a:r>
              <a:rPr lang="en-US" sz="2000" dirty="0">
                <a:solidFill>
                  <a:schemeClr val="tx2"/>
                </a:solidFill>
                <a:latin typeface="Aptos"/>
                <a:ea typeface="Aptos"/>
                <a:cs typeface="Aptos"/>
              </a:rPr>
              <a:t>(Safeguarding Network, 2025)</a:t>
            </a:r>
          </a:p>
          <a:p>
            <a:pPr algn="ctr"/>
            <a:endParaRPr lang="en-GB" dirty="0"/>
          </a:p>
        </p:txBody>
      </p:sp>
    </p:spTree>
    <p:extLst>
      <p:ext uri="{BB962C8B-B14F-4D97-AF65-F5344CB8AC3E}">
        <p14:creationId xmlns:p14="http://schemas.microsoft.com/office/powerpoint/2010/main" val="259737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43C0C-7BDA-6147-0AFC-CB7F49DBFF3E}"/>
              </a:ext>
            </a:extLst>
          </p:cNvPr>
          <p:cNvSpPr>
            <a:spLocks noGrp="1"/>
          </p:cNvSpPr>
          <p:nvPr>
            <p:ph type="title"/>
          </p:nvPr>
        </p:nvSpPr>
        <p:spPr>
          <a:xfrm>
            <a:off x="-1954" y="-338260"/>
            <a:ext cx="10515600" cy="1325563"/>
          </a:xfrm>
        </p:spPr>
        <p:txBody>
          <a:bodyPr>
            <a:normAutofit/>
          </a:bodyPr>
          <a:lstStyle/>
          <a:p>
            <a:r>
              <a:rPr lang="en-GB" sz="2800" b="1">
                <a:solidFill>
                  <a:schemeClr val="tx2"/>
                </a:solidFill>
              </a:rPr>
              <a:t>Reference List:​</a:t>
            </a:r>
          </a:p>
        </p:txBody>
      </p:sp>
      <p:sp>
        <p:nvSpPr>
          <p:cNvPr id="6" name="TextBox 5">
            <a:extLst>
              <a:ext uri="{FF2B5EF4-FFF2-40B4-BE49-F238E27FC236}">
                <a16:creationId xmlns:a16="http://schemas.microsoft.com/office/drawing/2014/main" id="{C4F2CC12-A5D1-A2F5-1D1F-862E9CEFCB46}"/>
              </a:ext>
            </a:extLst>
          </p:cNvPr>
          <p:cNvSpPr txBox="1"/>
          <p:nvPr/>
        </p:nvSpPr>
        <p:spPr>
          <a:xfrm>
            <a:off x="0" y="654538"/>
            <a:ext cx="12152922"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Department for Education (2014) </a:t>
            </a:r>
            <a:r>
              <a:rPr lang="en-US" sz="1400" i="1">
                <a:latin typeface="Calibri"/>
                <a:ea typeface="Calibri"/>
                <a:cs typeface="Calibri"/>
              </a:rPr>
              <a:t>Guidance on Promoting British Values in Schools Published</a:t>
            </a:r>
            <a:r>
              <a:rPr lang="en-US" sz="1400">
                <a:latin typeface="Calibri"/>
                <a:ea typeface="Calibri"/>
                <a:cs typeface="Calibri"/>
              </a:rPr>
              <a:t>. Available at: </a:t>
            </a:r>
            <a:r>
              <a:rPr lang="en-US" sz="1400" u="sng" dirty="0">
                <a:solidFill>
                  <a:srgbClr val="96607D"/>
                </a:solidFill>
                <a:latin typeface="Calibri"/>
                <a:ea typeface="Calibri"/>
                <a:cs typeface="Calibri"/>
                <a:hlinkClick r:id="rId2"/>
              </a:rPr>
              <a:t>https://www.gov.uk/government/news/guidance-on-promoting-british-values-in-schools-published</a:t>
            </a:r>
            <a:r>
              <a:rPr lang="en-US" sz="1400">
                <a:latin typeface="Calibri"/>
                <a:ea typeface="Calibri"/>
                <a:cs typeface="Calibri"/>
              </a:rPr>
              <a:t> (Accessed 15 April 2026)</a:t>
            </a:r>
            <a:endParaRPr lang="en-US" sz="1400" dirty="0">
              <a:latin typeface="Calibri"/>
              <a:ea typeface="Calibri"/>
              <a:cs typeface="Calibri"/>
            </a:endParaRPr>
          </a:p>
          <a:p>
            <a:r>
              <a:rPr lang="en-US" sz="1400" dirty="0">
                <a:latin typeface="Calibri"/>
                <a:ea typeface="Calibri"/>
                <a:cs typeface="Calibri"/>
              </a:rPr>
              <a:t>Department for Education (2015) </a:t>
            </a:r>
            <a:r>
              <a:rPr lang="en-US" sz="1400" i="1" dirty="0">
                <a:latin typeface="Calibri"/>
                <a:ea typeface="Calibri"/>
                <a:cs typeface="Calibri"/>
              </a:rPr>
              <a:t>Educate Against Hate - Prevent </a:t>
            </a:r>
            <a:r>
              <a:rPr lang="en-US" sz="1400" i="1" dirty="0" err="1">
                <a:latin typeface="Calibri"/>
                <a:ea typeface="Calibri"/>
                <a:cs typeface="Calibri"/>
              </a:rPr>
              <a:t>Radicalisation</a:t>
            </a:r>
            <a:r>
              <a:rPr lang="en-US" sz="1400" i="1" dirty="0">
                <a:latin typeface="Calibri"/>
                <a:ea typeface="Calibri"/>
                <a:cs typeface="Calibri"/>
              </a:rPr>
              <a:t> &amp; Extremism</a:t>
            </a:r>
            <a:r>
              <a:rPr lang="en-US" sz="1400" dirty="0">
                <a:latin typeface="Calibri"/>
                <a:ea typeface="Calibri"/>
                <a:cs typeface="Calibri"/>
              </a:rPr>
              <a:t>. Available at: </a:t>
            </a:r>
            <a:r>
              <a:rPr lang="en-US" sz="1400" dirty="0">
                <a:solidFill>
                  <a:srgbClr val="96607D"/>
                </a:solidFill>
                <a:latin typeface="Calibri"/>
                <a:ea typeface="Calibri"/>
                <a:cs typeface="Calibri"/>
                <a:hlinkClick r:id="rId3"/>
              </a:rPr>
              <a:t>https://www.educateagainsthate.com</a:t>
            </a:r>
            <a:r>
              <a:rPr lang="en-US" sz="1400" dirty="0">
                <a:latin typeface="Calibri"/>
                <a:ea typeface="Calibri"/>
                <a:cs typeface="Calibri"/>
              </a:rPr>
              <a:t> (Accessed 15 April 2026)</a:t>
            </a:r>
          </a:p>
          <a:p>
            <a:r>
              <a:rPr lang="en-US" sz="1400">
                <a:latin typeface="Calibri"/>
                <a:ea typeface="Calibri"/>
                <a:cs typeface="Calibri"/>
              </a:rPr>
              <a:t>Department for Education (2015) </a:t>
            </a:r>
            <a:r>
              <a:rPr lang="en-US" sz="1400" i="1">
                <a:latin typeface="Calibri"/>
                <a:ea typeface="Calibri"/>
                <a:cs typeface="Calibri"/>
              </a:rPr>
              <a:t>What are my school’s responsibilities under the Prevent duty?</a:t>
            </a:r>
            <a:r>
              <a:rPr lang="en-US" sz="1400">
                <a:latin typeface="Calibri"/>
                <a:ea typeface="Calibri"/>
                <a:cs typeface="Calibri"/>
              </a:rPr>
              <a:t> Available at: </a:t>
            </a:r>
            <a:r>
              <a:rPr lang="en-US" sz="1400" u="sng" dirty="0">
                <a:solidFill>
                  <a:srgbClr val="96607D"/>
                </a:solidFill>
                <a:latin typeface="Calibri"/>
                <a:ea typeface="Calibri"/>
                <a:cs typeface="Calibri"/>
                <a:hlinkClick r:id="rId4"/>
              </a:rPr>
              <a:t>https://www.educateagainsthate.com/what-are-my-schools-responsibilities-under-the-prevent-duty/</a:t>
            </a:r>
            <a:r>
              <a:rPr lang="en-US" sz="1400" u="sng" dirty="0">
                <a:latin typeface="Calibri"/>
                <a:ea typeface="Calibri"/>
                <a:cs typeface="Calibri"/>
              </a:rPr>
              <a:t> </a:t>
            </a:r>
            <a:r>
              <a:rPr lang="en-US" sz="1400">
                <a:latin typeface="Calibri"/>
                <a:ea typeface="Calibri"/>
                <a:cs typeface="Calibri"/>
              </a:rPr>
              <a:t>(Accessed 15 April 2026)</a:t>
            </a:r>
            <a:endParaRPr lang="en-US" sz="1400" dirty="0">
              <a:latin typeface="Calibri"/>
              <a:ea typeface="Calibri"/>
              <a:cs typeface="Calibri"/>
            </a:endParaRPr>
          </a:p>
          <a:p>
            <a:r>
              <a:rPr lang="en-US" sz="1400">
                <a:latin typeface="Calibri"/>
                <a:ea typeface="Calibri"/>
                <a:cs typeface="Calibri"/>
              </a:rPr>
              <a:t>Department for Education (2017) </a:t>
            </a:r>
            <a:r>
              <a:rPr lang="en-US" sz="1400" i="1">
                <a:latin typeface="Calibri"/>
                <a:ea typeface="Calibri"/>
                <a:cs typeface="Calibri"/>
              </a:rPr>
              <a:t>Prevent Duty - What are my Responsibilities as a Teacher?</a:t>
            </a:r>
            <a:r>
              <a:rPr lang="en-US" sz="1400">
                <a:latin typeface="Calibri"/>
                <a:ea typeface="Calibri"/>
                <a:cs typeface="Calibri"/>
              </a:rPr>
              <a:t> Available at: </a:t>
            </a:r>
            <a:r>
              <a:rPr lang="en-US" sz="1400" u="sng" dirty="0">
                <a:solidFill>
                  <a:srgbClr val="96607D"/>
                </a:solidFill>
                <a:latin typeface="Calibri"/>
                <a:ea typeface="Calibri"/>
                <a:cs typeface="Calibri"/>
                <a:hlinkClick r:id="rId5"/>
              </a:rPr>
              <a:t>https://www.educateagainsthate.com/prevent-duty/</a:t>
            </a:r>
            <a:r>
              <a:rPr lang="en-US" sz="1400">
                <a:latin typeface="Calibri"/>
                <a:ea typeface="Calibri"/>
                <a:cs typeface="Calibri"/>
              </a:rPr>
              <a:t> (Accessed 15 April 2026)</a:t>
            </a:r>
            <a:endParaRPr lang="en-US" sz="1400" dirty="0">
              <a:latin typeface="Calibri"/>
              <a:ea typeface="Calibri"/>
              <a:cs typeface="Calibri"/>
            </a:endParaRPr>
          </a:p>
          <a:p>
            <a:r>
              <a:rPr lang="en-US" sz="1400" dirty="0">
                <a:latin typeface="Calibri"/>
                <a:ea typeface="Calibri"/>
                <a:cs typeface="Calibri"/>
              </a:rPr>
              <a:t>Department for Education (2023) </a:t>
            </a:r>
            <a:r>
              <a:rPr lang="en-US" sz="1400" i="1" dirty="0">
                <a:latin typeface="Calibri"/>
                <a:ea typeface="Calibri"/>
                <a:cs typeface="Calibri"/>
              </a:rPr>
              <a:t>Managing risk of </a:t>
            </a:r>
            <a:r>
              <a:rPr lang="en-US" sz="1400" i="1" dirty="0" err="1">
                <a:latin typeface="Calibri"/>
                <a:ea typeface="Calibri"/>
                <a:cs typeface="Calibri"/>
              </a:rPr>
              <a:t>radicalisation</a:t>
            </a:r>
            <a:r>
              <a:rPr lang="en-US" sz="1400" i="1" dirty="0">
                <a:latin typeface="Calibri"/>
                <a:ea typeface="Calibri"/>
                <a:cs typeface="Calibri"/>
              </a:rPr>
              <a:t> in your education setting</a:t>
            </a:r>
            <a:r>
              <a:rPr lang="en-US" sz="1400" dirty="0">
                <a:latin typeface="Calibri"/>
                <a:ea typeface="Calibri"/>
                <a:cs typeface="Calibri"/>
              </a:rPr>
              <a:t>. Available at: </a:t>
            </a:r>
            <a:r>
              <a:rPr lang="en-US" sz="1400" u="sng" dirty="0">
                <a:solidFill>
                  <a:srgbClr val="96607D"/>
                </a:solidFill>
                <a:latin typeface="Calibri"/>
                <a:ea typeface="Calibri"/>
                <a:cs typeface="Calibri"/>
                <a:hlinkClick r:id="rId6"/>
              </a:rPr>
              <a:t>https://www.gov.uk/government/publications/the-prevent-duty-safeguarding-learners-vulnerable-to-radicalisation/managing-risk-of-radicalisation-in-your-education-setting</a:t>
            </a:r>
            <a:r>
              <a:rPr lang="en-US" sz="1400" dirty="0">
                <a:latin typeface="Calibri"/>
                <a:ea typeface="Calibri"/>
                <a:cs typeface="Calibri"/>
              </a:rPr>
              <a:t> (Accessed 15 April 2026)</a:t>
            </a:r>
          </a:p>
          <a:p>
            <a:r>
              <a:rPr lang="en-US" sz="1400">
                <a:latin typeface="Calibri"/>
                <a:ea typeface="Calibri"/>
                <a:cs typeface="Calibri"/>
              </a:rPr>
              <a:t>Department for Education (2025) </a:t>
            </a:r>
            <a:r>
              <a:rPr lang="en-US" sz="1400" i="1">
                <a:latin typeface="Calibri"/>
                <a:ea typeface="Calibri"/>
                <a:cs typeface="Calibri"/>
              </a:rPr>
              <a:t>Keeping children safe in education 2025 Statutory guidance for schools and colleges</a:t>
            </a:r>
            <a:r>
              <a:rPr lang="en-US" sz="1400">
                <a:latin typeface="Calibri"/>
                <a:ea typeface="Calibri"/>
                <a:cs typeface="Calibri"/>
              </a:rPr>
              <a:t>. Available at: </a:t>
            </a:r>
            <a:r>
              <a:rPr lang="en-US" sz="1400" u="sng" dirty="0">
                <a:solidFill>
                  <a:srgbClr val="96607D"/>
                </a:solidFill>
                <a:latin typeface="Calibri"/>
                <a:ea typeface="Calibri"/>
                <a:cs typeface="Calibri"/>
                <a:hlinkClick r:id="rId7"/>
              </a:rPr>
              <a:t>https://assets.publishing.service.gov.uk/media/68add931969253904d155860/Keeping_children_safe_in_education_from_1_September_2025.pdf</a:t>
            </a:r>
            <a:r>
              <a:rPr lang="en-US" sz="1400">
                <a:latin typeface="Calibri"/>
                <a:ea typeface="Calibri"/>
                <a:cs typeface="Calibri"/>
              </a:rPr>
              <a:t>(Accessed 15 April 2026)</a:t>
            </a:r>
            <a:endParaRPr lang="en-US" sz="1400" dirty="0">
              <a:latin typeface="Calibri"/>
              <a:ea typeface="Calibri"/>
              <a:cs typeface="Calibri"/>
            </a:endParaRPr>
          </a:p>
          <a:p>
            <a:r>
              <a:rPr lang="en-US" sz="1400">
                <a:latin typeface="Calibri"/>
                <a:ea typeface="Calibri"/>
                <a:cs typeface="Calibri"/>
              </a:rPr>
              <a:t>HM Government (2023) </a:t>
            </a:r>
            <a:r>
              <a:rPr lang="en-US" sz="1400" i="1">
                <a:latin typeface="Calibri"/>
                <a:ea typeface="Calibri"/>
                <a:cs typeface="Calibri"/>
              </a:rPr>
              <a:t>Prevent Duty guidance: Guidance for Specified Authorities in England and Wales</a:t>
            </a:r>
            <a:r>
              <a:rPr lang="en-US" sz="1400">
                <a:latin typeface="Calibri"/>
                <a:ea typeface="Calibri"/>
                <a:cs typeface="Calibri"/>
              </a:rPr>
              <a:t>. Available at: </a:t>
            </a:r>
            <a:r>
              <a:rPr lang="en-US" sz="1400" u="sng" dirty="0">
                <a:solidFill>
                  <a:srgbClr val="96607D"/>
                </a:solidFill>
                <a:latin typeface="Calibri"/>
                <a:ea typeface="Calibri"/>
                <a:cs typeface="Calibri"/>
                <a:hlinkClick r:id="rId8"/>
              </a:rPr>
              <a:t>https://assets.publishing.service.gov.uk/media/65e5a5bd3f69457ff1035fe2/14.258_HO_Prevent+Duty+Guidance_v5d_Final_Web_1_.pdf</a:t>
            </a:r>
            <a:r>
              <a:rPr lang="en-US" sz="1400">
                <a:latin typeface="Calibri"/>
                <a:ea typeface="Calibri"/>
                <a:cs typeface="Calibri"/>
              </a:rPr>
              <a:t>(Accessed 15 April 2026)</a:t>
            </a:r>
            <a:endParaRPr lang="en-US" sz="1400" dirty="0">
              <a:latin typeface="Calibri"/>
              <a:ea typeface="Calibri"/>
              <a:cs typeface="Calibri"/>
            </a:endParaRPr>
          </a:p>
          <a:p>
            <a:r>
              <a:rPr lang="en-US" sz="1400">
                <a:latin typeface="Calibri"/>
                <a:ea typeface="Calibri"/>
                <a:cs typeface="Calibri"/>
              </a:rPr>
              <a:t>Home Office (2024) </a:t>
            </a:r>
            <a:r>
              <a:rPr lang="en-US" sz="1400" i="1">
                <a:latin typeface="Calibri"/>
                <a:ea typeface="Calibri"/>
                <a:cs typeface="Calibri"/>
              </a:rPr>
              <a:t>Prevent duty guidance: for England and Wales</a:t>
            </a:r>
            <a:r>
              <a:rPr lang="en-US" sz="1400">
                <a:latin typeface="Calibri"/>
                <a:ea typeface="Calibri"/>
                <a:cs typeface="Calibri"/>
              </a:rPr>
              <a:t>. Available at: </a:t>
            </a:r>
            <a:r>
              <a:rPr lang="en-US" sz="1400" u="sng" dirty="0">
                <a:solidFill>
                  <a:srgbClr val="96607D"/>
                </a:solidFill>
                <a:latin typeface="Calibri"/>
                <a:ea typeface="Calibri"/>
                <a:cs typeface="Calibri"/>
                <a:hlinkClick r:id="rId9"/>
              </a:rPr>
              <a:t>https://www.gov.uk/government/publications/prevent-duty-guidance/prevent-duty-guidance-for-england-and-wales-accessible</a:t>
            </a:r>
            <a:r>
              <a:rPr lang="en-US" sz="1400">
                <a:latin typeface="Calibri"/>
                <a:ea typeface="Calibri"/>
                <a:cs typeface="Calibri"/>
              </a:rPr>
              <a:t> (Accessed 16 April 2026)</a:t>
            </a:r>
            <a:endParaRPr lang="en-US" sz="1400" dirty="0">
              <a:latin typeface="Calibri"/>
              <a:ea typeface="Calibri"/>
              <a:cs typeface="Calibri"/>
            </a:endParaRPr>
          </a:p>
          <a:p>
            <a:r>
              <a:rPr lang="en-US" sz="1400">
                <a:latin typeface="Calibri"/>
                <a:ea typeface="Calibri"/>
                <a:cs typeface="Calibri"/>
              </a:rPr>
              <a:t>National Governance Association (2025) </a:t>
            </a:r>
            <a:r>
              <a:rPr lang="en-US" sz="1400" i="1">
                <a:latin typeface="Calibri"/>
                <a:ea typeface="Calibri"/>
                <a:cs typeface="Calibri"/>
              </a:rPr>
              <a:t>The Prevent duty. </a:t>
            </a:r>
            <a:r>
              <a:rPr lang="en-US" sz="1400">
                <a:latin typeface="Calibri"/>
                <a:ea typeface="Calibri"/>
                <a:cs typeface="Calibri"/>
              </a:rPr>
              <a:t>Available at: </a:t>
            </a:r>
            <a:r>
              <a:rPr lang="en-US" sz="1400" u="sng" dirty="0">
                <a:solidFill>
                  <a:srgbClr val="96607D"/>
                </a:solidFill>
                <a:latin typeface="Calibri"/>
                <a:ea typeface="Calibri"/>
                <a:cs typeface="Calibri"/>
                <a:hlinkClick r:id="rId10"/>
              </a:rPr>
              <a:t>https://www.nga.org.uk/media/d4xblvqn/prevent-toolkit-20250402.pdf</a:t>
            </a:r>
            <a:r>
              <a:rPr lang="en-US" sz="1400">
                <a:latin typeface="Calibri"/>
                <a:ea typeface="Calibri"/>
                <a:cs typeface="Calibri"/>
              </a:rPr>
              <a:t> (Accessed 15 April 2026)</a:t>
            </a:r>
            <a:endParaRPr lang="en-US" sz="1400" dirty="0">
              <a:latin typeface="Calibri"/>
              <a:ea typeface="Calibri"/>
              <a:cs typeface="Calibri"/>
            </a:endParaRPr>
          </a:p>
          <a:p>
            <a:r>
              <a:rPr lang="en-US" sz="1400">
                <a:latin typeface="Calibri"/>
                <a:ea typeface="Calibri"/>
                <a:cs typeface="Calibri"/>
              </a:rPr>
              <a:t>NSPCC Learning (2020) </a:t>
            </a:r>
            <a:r>
              <a:rPr lang="en-US" sz="1400" i="1">
                <a:latin typeface="Calibri"/>
                <a:ea typeface="Calibri"/>
                <a:cs typeface="Calibri"/>
              </a:rPr>
              <a:t>Named Child Protection or Safeguarding Lead</a:t>
            </a:r>
            <a:r>
              <a:rPr lang="en-US" sz="1400">
                <a:latin typeface="Calibri"/>
                <a:ea typeface="Calibri"/>
                <a:cs typeface="Calibri"/>
              </a:rPr>
              <a:t>. Available at: </a:t>
            </a:r>
            <a:r>
              <a:rPr lang="en-US" sz="1400" u="sng" dirty="0">
                <a:solidFill>
                  <a:srgbClr val="96607D"/>
                </a:solidFill>
                <a:latin typeface="Calibri"/>
                <a:ea typeface="Calibri"/>
                <a:cs typeface="Calibri"/>
                <a:hlinkClick r:id="rId11"/>
              </a:rPr>
              <a:t>https://learning.nspcc.org.uk/research-resources/templates/nominated-child-protection-lead-role</a:t>
            </a:r>
            <a:r>
              <a:rPr lang="en-US" sz="1400">
                <a:latin typeface="Calibri"/>
                <a:ea typeface="Calibri"/>
                <a:cs typeface="Calibri"/>
              </a:rPr>
              <a:t> (Accessed 15 April 2026)</a:t>
            </a:r>
            <a:endParaRPr lang="en-US" sz="1400" dirty="0">
              <a:latin typeface="Calibri"/>
              <a:ea typeface="Calibri"/>
              <a:cs typeface="Calibri"/>
            </a:endParaRPr>
          </a:p>
          <a:p>
            <a:r>
              <a:rPr lang="en-US" sz="1400" dirty="0">
                <a:latin typeface="Calibri"/>
                <a:ea typeface="Calibri"/>
                <a:cs typeface="Calibri"/>
              </a:rPr>
              <a:t>Safeguarding Network (2025) </a:t>
            </a:r>
            <a:r>
              <a:rPr lang="en-US" sz="1400" i="1" dirty="0">
                <a:latin typeface="Calibri"/>
                <a:ea typeface="Calibri"/>
                <a:cs typeface="Calibri"/>
              </a:rPr>
              <a:t>Preventing </a:t>
            </a:r>
            <a:r>
              <a:rPr lang="en-US" sz="1400" i="1" dirty="0" err="1">
                <a:latin typeface="Calibri"/>
                <a:ea typeface="Calibri"/>
                <a:cs typeface="Calibri"/>
              </a:rPr>
              <a:t>radicalisation</a:t>
            </a:r>
            <a:r>
              <a:rPr lang="en-US" sz="1400" dirty="0">
                <a:latin typeface="Calibri"/>
                <a:ea typeface="Calibri"/>
                <a:cs typeface="Calibri"/>
              </a:rPr>
              <a:t>. Available at: </a:t>
            </a:r>
            <a:r>
              <a:rPr lang="en-US" sz="1400" u="sng" dirty="0">
                <a:solidFill>
                  <a:srgbClr val="96607D"/>
                </a:solidFill>
                <a:latin typeface="Calibri"/>
                <a:ea typeface="Calibri"/>
                <a:cs typeface="Calibri"/>
                <a:hlinkClick r:id="rId12"/>
              </a:rPr>
              <a:t>https://safeguarding.network/content/safeguarding-resources/radicalisation</a:t>
            </a:r>
            <a:r>
              <a:rPr lang="en-US" sz="1400" dirty="0">
                <a:latin typeface="Calibri"/>
                <a:ea typeface="Calibri"/>
                <a:cs typeface="Calibri"/>
              </a:rPr>
              <a:t> (Accessed 16 April 2026)</a:t>
            </a:r>
          </a:p>
          <a:p>
            <a:r>
              <a:rPr lang="en-US" sz="1400" dirty="0">
                <a:latin typeface="Calibri"/>
                <a:ea typeface="Calibri"/>
                <a:cs typeface="Calibri"/>
              </a:rPr>
              <a:t>Wales Safeguarding Procedures (2022) </a:t>
            </a:r>
            <a:r>
              <a:rPr lang="en-US" sz="1400" i="1" dirty="0">
                <a:latin typeface="Calibri"/>
                <a:ea typeface="Calibri"/>
                <a:cs typeface="Calibri"/>
              </a:rPr>
              <a:t>Safeguarding Children from </a:t>
            </a:r>
            <a:r>
              <a:rPr lang="en-US" sz="1400" i="1" dirty="0" err="1">
                <a:latin typeface="Calibri"/>
                <a:ea typeface="Calibri"/>
                <a:cs typeface="Calibri"/>
              </a:rPr>
              <a:t>radicalisation</a:t>
            </a:r>
            <a:r>
              <a:rPr lang="en-US" sz="1400" dirty="0">
                <a:latin typeface="Calibri"/>
                <a:ea typeface="Calibri"/>
                <a:cs typeface="Calibri"/>
              </a:rPr>
              <a:t>. Available at: </a:t>
            </a:r>
            <a:r>
              <a:rPr lang="en-US" sz="1400" u="sng" dirty="0">
                <a:solidFill>
                  <a:srgbClr val="96607D"/>
                </a:solidFill>
                <a:latin typeface="Calibri"/>
                <a:ea typeface="Calibri"/>
                <a:cs typeface="Calibri"/>
                <a:hlinkClick r:id="rId13"/>
              </a:rPr>
              <a:t>https://www.safeguarding.wales/en/chi-i/chi-i-c6/c6-p12/</a:t>
            </a:r>
            <a:r>
              <a:rPr lang="en-US" sz="1400" dirty="0">
                <a:latin typeface="Calibri"/>
                <a:ea typeface="Calibri"/>
                <a:cs typeface="Calibri"/>
              </a:rPr>
              <a:t>  (Accessed 15 April 2026)</a:t>
            </a:r>
          </a:p>
          <a:p>
            <a:pPr algn="ctr"/>
            <a:endParaRPr lang="en-GB"/>
          </a:p>
        </p:txBody>
      </p:sp>
    </p:spTree>
    <p:extLst>
      <p:ext uri="{BB962C8B-B14F-4D97-AF65-F5344CB8AC3E}">
        <p14:creationId xmlns:p14="http://schemas.microsoft.com/office/powerpoint/2010/main" val="496537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10254</TotalTime>
  <Words>1259</Words>
  <Application>Microsoft Macintosh PowerPoint</Application>
  <PresentationFormat>Widescreen</PresentationFormat>
  <Paragraphs>78</Paragraphs>
  <Slides>5</Slides>
  <Notes>4</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Calibri</vt:lpstr>
      <vt:lpstr>Office Theme</vt:lpstr>
      <vt:lpstr>Prevent Duty in Education</vt:lpstr>
      <vt:lpstr>Schools Responsibilities</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Combe</dc:creator>
  <cp:lastModifiedBy>Emily Combe</cp:lastModifiedBy>
  <cp:revision>5</cp:revision>
  <dcterms:created xsi:type="dcterms:W3CDTF">2026-04-15T12:55:42Z</dcterms:created>
  <dcterms:modified xsi:type="dcterms:W3CDTF">2026-04-26T20:02:24Z</dcterms:modified>
</cp:coreProperties>
</file>