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F586FB-9AA1-4E20-960E-1CC68762985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6DF536E-7C18-4873-8096-1D3CD94DB885}">
      <dgm:prSet custT="1"/>
      <dgm:spPr/>
      <dgm:t>
        <a:bodyPr/>
        <a:lstStyle/>
        <a:p>
          <a:r>
            <a:rPr lang="en-US" sz="1200" dirty="0">
              <a:latin typeface="Arial" panose="020B0604020202020204" pitchFamily="34" charset="0"/>
              <a:cs typeface="Arial" panose="020B0604020202020204" pitchFamily="34" charset="0"/>
            </a:rPr>
            <a:t>The ability to work together will increase communication, develop adaptability, and allow for group decision making; these are the main components of how international companies are able to coordinate with and effectively communicate with each other across borders (Yang, 2023).</a:t>
          </a:r>
          <a:endParaRPr lang="en-GB" sz="1200" dirty="0">
            <a:latin typeface="Arial" panose="020B0604020202020204" pitchFamily="34" charset="0"/>
            <a:cs typeface="Arial" panose="020B0604020202020204" pitchFamily="34" charset="0"/>
          </a:endParaRPr>
        </a:p>
      </dgm:t>
    </dgm:pt>
    <dgm:pt modelId="{2CCECBBE-0DD7-4226-9011-351C11DD4402}" type="parTrans" cxnId="{397DAC0A-FD80-43ED-B971-B1332FD4B93D}">
      <dgm:prSet/>
      <dgm:spPr/>
      <dgm:t>
        <a:bodyPr/>
        <a:lstStyle/>
        <a:p>
          <a:endParaRPr lang="en-GB"/>
        </a:p>
      </dgm:t>
    </dgm:pt>
    <dgm:pt modelId="{4B3DEA32-ED19-4B5D-B4A4-038536CD9892}" type="sibTrans" cxnId="{397DAC0A-FD80-43ED-B971-B1332FD4B93D}">
      <dgm:prSet/>
      <dgm:spPr/>
      <dgm:t>
        <a:bodyPr/>
        <a:lstStyle/>
        <a:p>
          <a:endParaRPr lang="en-GB"/>
        </a:p>
      </dgm:t>
    </dgm:pt>
    <dgm:pt modelId="{C0528179-A9ED-4A97-B873-E20F5471168F}">
      <dgm:prSet custT="1"/>
      <dgm:spPr/>
      <dgm:t>
        <a:bodyPr/>
        <a:lstStyle/>
        <a:p>
          <a:r>
            <a:rPr lang="en-US" sz="1200" dirty="0">
              <a:latin typeface="Arial" panose="020B0604020202020204" pitchFamily="34" charset="0"/>
              <a:cs typeface="Arial" panose="020B0604020202020204" pitchFamily="34" charset="0"/>
            </a:rPr>
            <a:t>Collaboration will also create a group commitment to success through joint responsibility. This represents the organisational culture of multinational corporations where the success of their organisation is created through their ability to work together as a unified group across geographical boundaries (Senge, 1990).</a:t>
          </a:r>
          <a:endParaRPr lang="en-GB" sz="1200" dirty="0">
            <a:latin typeface="Arial" panose="020B0604020202020204" pitchFamily="34" charset="0"/>
            <a:cs typeface="Arial" panose="020B0604020202020204" pitchFamily="34" charset="0"/>
          </a:endParaRPr>
        </a:p>
      </dgm:t>
    </dgm:pt>
    <dgm:pt modelId="{E961F758-EE44-4C4D-B71D-000C6BEC65F2}" type="parTrans" cxnId="{A6ED2D38-1CF0-4837-B59E-808839077E47}">
      <dgm:prSet/>
      <dgm:spPr/>
      <dgm:t>
        <a:bodyPr/>
        <a:lstStyle/>
        <a:p>
          <a:endParaRPr lang="en-GB"/>
        </a:p>
      </dgm:t>
    </dgm:pt>
    <dgm:pt modelId="{C2F4D900-C5D4-4767-8557-ED17A06C6D92}" type="sibTrans" cxnId="{A6ED2D38-1CF0-4837-B59E-808839077E47}">
      <dgm:prSet/>
      <dgm:spPr/>
      <dgm:t>
        <a:bodyPr/>
        <a:lstStyle/>
        <a:p>
          <a:endParaRPr lang="en-GB"/>
        </a:p>
      </dgm:t>
    </dgm:pt>
    <dgm:pt modelId="{DD4CC265-D6E9-4B6F-AE0C-99F56A4370B2}" type="pres">
      <dgm:prSet presAssocID="{28F586FB-9AA1-4E20-960E-1CC687629852}" presName="linear" presStyleCnt="0">
        <dgm:presLayoutVars>
          <dgm:animLvl val="lvl"/>
          <dgm:resizeHandles val="exact"/>
        </dgm:presLayoutVars>
      </dgm:prSet>
      <dgm:spPr/>
    </dgm:pt>
    <dgm:pt modelId="{8A2844B4-DC15-4865-B3A7-7B0800FC6789}" type="pres">
      <dgm:prSet presAssocID="{56DF536E-7C18-4873-8096-1D3CD94DB885}" presName="parentText" presStyleLbl="node1" presStyleIdx="0" presStyleCnt="2">
        <dgm:presLayoutVars>
          <dgm:chMax val="0"/>
          <dgm:bulletEnabled val="1"/>
        </dgm:presLayoutVars>
      </dgm:prSet>
      <dgm:spPr/>
    </dgm:pt>
    <dgm:pt modelId="{A61C6CBE-E9DE-40DF-8901-B55C2985E984}" type="pres">
      <dgm:prSet presAssocID="{4B3DEA32-ED19-4B5D-B4A4-038536CD9892}" presName="spacer" presStyleCnt="0"/>
      <dgm:spPr/>
    </dgm:pt>
    <dgm:pt modelId="{7DBAEB0C-718D-4307-A6C2-91A6293C85CD}" type="pres">
      <dgm:prSet presAssocID="{C0528179-A9ED-4A97-B873-E20F5471168F}" presName="parentText" presStyleLbl="node1" presStyleIdx="1" presStyleCnt="2">
        <dgm:presLayoutVars>
          <dgm:chMax val="0"/>
          <dgm:bulletEnabled val="1"/>
        </dgm:presLayoutVars>
      </dgm:prSet>
      <dgm:spPr/>
    </dgm:pt>
  </dgm:ptLst>
  <dgm:cxnLst>
    <dgm:cxn modelId="{397DAC0A-FD80-43ED-B971-B1332FD4B93D}" srcId="{28F586FB-9AA1-4E20-960E-1CC687629852}" destId="{56DF536E-7C18-4873-8096-1D3CD94DB885}" srcOrd="0" destOrd="0" parTransId="{2CCECBBE-0DD7-4226-9011-351C11DD4402}" sibTransId="{4B3DEA32-ED19-4B5D-B4A4-038536CD9892}"/>
    <dgm:cxn modelId="{6BBA5825-4599-42B9-A584-81BF4EF31F38}" type="presOf" srcId="{C0528179-A9ED-4A97-B873-E20F5471168F}" destId="{7DBAEB0C-718D-4307-A6C2-91A6293C85CD}" srcOrd="0" destOrd="0" presId="urn:microsoft.com/office/officeart/2005/8/layout/vList2"/>
    <dgm:cxn modelId="{A6ED2D38-1CF0-4837-B59E-808839077E47}" srcId="{28F586FB-9AA1-4E20-960E-1CC687629852}" destId="{C0528179-A9ED-4A97-B873-E20F5471168F}" srcOrd="1" destOrd="0" parTransId="{E961F758-EE44-4C4D-B71D-000C6BEC65F2}" sibTransId="{C2F4D900-C5D4-4767-8557-ED17A06C6D92}"/>
    <dgm:cxn modelId="{A1DA5191-B9A1-424B-A1A1-62750BA28307}" type="presOf" srcId="{56DF536E-7C18-4873-8096-1D3CD94DB885}" destId="{8A2844B4-DC15-4865-B3A7-7B0800FC6789}" srcOrd="0" destOrd="0" presId="urn:microsoft.com/office/officeart/2005/8/layout/vList2"/>
    <dgm:cxn modelId="{0DAA87DD-37C1-4FE7-BB8E-6FC86CEFEE52}" type="presOf" srcId="{28F586FB-9AA1-4E20-960E-1CC687629852}" destId="{DD4CC265-D6E9-4B6F-AE0C-99F56A4370B2}" srcOrd="0" destOrd="0" presId="urn:microsoft.com/office/officeart/2005/8/layout/vList2"/>
    <dgm:cxn modelId="{D75A07C5-3C52-4FCD-B602-B49C30872EC0}" type="presParOf" srcId="{DD4CC265-D6E9-4B6F-AE0C-99F56A4370B2}" destId="{8A2844B4-DC15-4865-B3A7-7B0800FC6789}" srcOrd="0" destOrd="0" presId="urn:microsoft.com/office/officeart/2005/8/layout/vList2"/>
    <dgm:cxn modelId="{F911EBD6-4706-4C57-BD7B-817FB2F93691}" type="presParOf" srcId="{DD4CC265-D6E9-4B6F-AE0C-99F56A4370B2}" destId="{A61C6CBE-E9DE-40DF-8901-B55C2985E984}" srcOrd="1" destOrd="0" presId="urn:microsoft.com/office/officeart/2005/8/layout/vList2"/>
    <dgm:cxn modelId="{0E73BB9E-4B03-48AC-95F5-1428AF07A8FC}" type="presParOf" srcId="{DD4CC265-D6E9-4B6F-AE0C-99F56A4370B2}" destId="{7DBAEB0C-718D-4307-A6C2-91A6293C85CD}"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D225B9-C527-452C-81FE-3FAC0CE575F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ED25127-6B58-4276-BB16-47CF446BA0E4}">
      <dgm:prSet custT="1"/>
      <dgm:spPr/>
      <dgm:t>
        <a:bodyPr/>
        <a:lstStyle/>
        <a:p>
          <a:r>
            <a:rPr lang="en-US" sz="1200" dirty="0">
              <a:latin typeface="Arial" panose="020B0604020202020204" pitchFamily="34" charset="0"/>
              <a:cs typeface="Arial" panose="020B0604020202020204" pitchFamily="34" charset="0"/>
            </a:rPr>
            <a:t>Collaborative learning enables individuals to gain insight from multiple cultural perspectives that leads to developing cultural intelligence and a global mindset for successfully operating in a multicultural business environment (Yaacob et al., 2021).</a:t>
          </a:r>
          <a:endParaRPr lang="en-GB" sz="1200" dirty="0">
            <a:latin typeface="Arial" panose="020B0604020202020204" pitchFamily="34" charset="0"/>
            <a:cs typeface="Arial" panose="020B0604020202020204" pitchFamily="34" charset="0"/>
          </a:endParaRPr>
        </a:p>
      </dgm:t>
    </dgm:pt>
    <dgm:pt modelId="{3A6176A2-8A13-460C-9615-F56BE2F6F657}" type="parTrans" cxnId="{9225D9E3-8A21-4108-AFE4-33E34D33E16F}">
      <dgm:prSet/>
      <dgm:spPr/>
      <dgm:t>
        <a:bodyPr/>
        <a:lstStyle/>
        <a:p>
          <a:endParaRPr lang="en-GB"/>
        </a:p>
      </dgm:t>
    </dgm:pt>
    <dgm:pt modelId="{2A791744-49CD-42B2-B7A8-AEA453ED6A31}" type="sibTrans" cxnId="{9225D9E3-8A21-4108-AFE4-33E34D33E16F}">
      <dgm:prSet/>
      <dgm:spPr/>
      <dgm:t>
        <a:bodyPr/>
        <a:lstStyle/>
        <a:p>
          <a:endParaRPr lang="en-GB"/>
        </a:p>
      </dgm:t>
    </dgm:pt>
    <dgm:pt modelId="{E28F1E81-69FE-4C14-A0E3-7E28493C2CEA}">
      <dgm:prSet custT="1"/>
      <dgm:spPr/>
      <dgm:t>
        <a:bodyPr/>
        <a:lstStyle/>
        <a:p>
          <a:r>
            <a:rPr lang="en-US" sz="1200" dirty="0">
              <a:latin typeface="Arial" panose="020B0604020202020204" pitchFamily="34" charset="0"/>
              <a:cs typeface="Arial" panose="020B0604020202020204" pitchFamily="34" charset="0"/>
            </a:rPr>
            <a:t>Collaborative learning offers learners the opportunity to practice negotiating the meaning and resolving the uncertainties of meaning as a critical part of the success of international negotiations and cross-cultural communications (Vygotsky, 1978).</a:t>
          </a:r>
          <a:endParaRPr lang="en-GB" sz="1200" dirty="0">
            <a:latin typeface="Arial" panose="020B0604020202020204" pitchFamily="34" charset="0"/>
            <a:cs typeface="Arial" panose="020B0604020202020204" pitchFamily="34" charset="0"/>
          </a:endParaRPr>
        </a:p>
      </dgm:t>
    </dgm:pt>
    <dgm:pt modelId="{BEE59DD5-4549-4D09-BFED-49F4FD0D18B7}" type="parTrans" cxnId="{2C387A9F-0684-4095-8562-1B2C476A8C00}">
      <dgm:prSet/>
      <dgm:spPr/>
      <dgm:t>
        <a:bodyPr/>
        <a:lstStyle/>
        <a:p>
          <a:endParaRPr lang="en-GB"/>
        </a:p>
      </dgm:t>
    </dgm:pt>
    <dgm:pt modelId="{77554B79-73C3-4A92-B720-00073D05974D}" type="sibTrans" cxnId="{2C387A9F-0684-4095-8562-1B2C476A8C00}">
      <dgm:prSet/>
      <dgm:spPr/>
      <dgm:t>
        <a:bodyPr/>
        <a:lstStyle/>
        <a:p>
          <a:endParaRPr lang="en-GB"/>
        </a:p>
      </dgm:t>
    </dgm:pt>
    <dgm:pt modelId="{D524A54B-96CE-4623-9BDB-15E7B5920A3E}" type="pres">
      <dgm:prSet presAssocID="{C5D225B9-C527-452C-81FE-3FAC0CE575F5}" presName="linear" presStyleCnt="0">
        <dgm:presLayoutVars>
          <dgm:animLvl val="lvl"/>
          <dgm:resizeHandles val="exact"/>
        </dgm:presLayoutVars>
      </dgm:prSet>
      <dgm:spPr/>
    </dgm:pt>
    <dgm:pt modelId="{0C5B8761-EB29-4949-8649-25F6CD3ABC43}" type="pres">
      <dgm:prSet presAssocID="{CED25127-6B58-4276-BB16-47CF446BA0E4}" presName="parentText" presStyleLbl="node1" presStyleIdx="0" presStyleCnt="2">
        <dgm:presLayoutVars>
          <dgm:chMax val="0"/>
          <dgm:bulletEnabled val="1"/>
        </dgm:presLayoutVars>
      </dgm:prSet>
      <dgm:spPr/>
    </dgm:pt>
    <dgm:pt modelId="{70908BD2-8773-4050-B988-E60B820B9D7E}" type="pres">
      <dgm:prSet presAssocID="{2A791744-49CD-42B2-B7A8-AEA453ED6A31}" presName="spacer" presStyleCnt="0"/>
      <dgm:spPr/>
    </dgm:pt>
    <dgm:pt modelId="{E9BD5B5C-682A-40BB-AE94-9EAB2B06EC5B}" type="pres">
      <dgm:prSet presAssocID="{E28F1E81-69FE-4C14-A0E3-7E28493C2CEA}" presName="parentText" presStyleLbl="node1" presStyleIdx="1" presStyleCnt="2">
        <dgm:presLayoutVars>
          <dgm:chMax val="0"/>
          <dgm:bulletEnabled val="1"/>
        </dgm:presLayoutVars>
      </dgm:prSet>
      <dgm:spPr/>
    </dgm:pt>
  </dgm:ptLst>
  <dgm:cxnLst>
    <dgm:cxn modelId="{2F8F3733-D0AC-4932-BF17-05CCA29010AD}" type="presOf" srcId="{CED25127-6B58-4276-BB16-47CF446BA0E4}" destId="{0C5B8761-EB29-4949-8649-25F6CD3ABC43}" srcOrd="0" destOrd="0" presId="urn:microsoft.com/office/officeart/2005/8/layout/vList2"/>
    <dgm:cxn modelId="{FAAC4E94-EBF0-4DB6-BC36-80E935CA89AB}" type="presOf" srcId="{E28F1E81-69FE-4C14-A0E3-7E28493C2CEA}" destId="{E9BD5B5C-682A-40BB-AE94-9EAB2B06EC5B}" srcOrd="0" destOrd="0" presId="urn:microsoft.com/office/officeart/2005/8/layout/vList2"/>
    <dgm:cxn modelId="{2C387A9F-0684-4095-8562-1B2C476A8C00}" srcId="{C5D225B9-C527-452C-81FE-3FAC0CE575F5}" destId="{E28F1E81-69FE-4C14-A0E3-7E28493C2CEA}" srcOrd="1" destOrd="0" parTransId="{BEE59DD5-4549-4D09-BFED-49F4FD0D18B7}" sibTransId="{77554B79-73C3-4A92-B720-00073D05974D}"/>
    <dgm:cxn modelId="{9225D9E3-8A21-4108-AFE4-33E34D33E16F}" srcId="{C5D225B9-C527-452C-81FE-3FAC0CE575F5}" destId="{CED25127-6B58-4276-BB16-47CF446BA0E4}" srcOrd="0" destOrd="0" parTransId="{3A6176A2-8A13-460C-9615-F56BE2F6F657}" sibTransId="{2A791744-49CD-42B2-B7A8-AEA453ED6A31}"/>
    <dgm:cxn modelId="{E18EA1ED-3669-4B0C-832D-E782C8F61076}" type="presOf" srcId="{C5D225B9-C527-452C-81FE-3FAC0CE575F5}" destId="{D524A54B-96CE-4623-9BDB-15E7B5920A3E}" srcOrd="0" destOrd="0" presId="urn:microsoft.com/office/officeart/2005/8/layout/vList2"/>
    <dgm:cxn modelId="{CD5AF3D9-3EC4-45F0-9033-BF3D51AFCCAF}" type="presParOf" srcId="{D524A54B-96CE-4623-9BDB-15E7B5920A3E}" destId="{0C5B8761-EB29-4949-8649-25F6CD3ABC43}" srcOrd="0" destOrd="0" presId="urn:microsoft.com/office/officeart/2005/8/layout/vList2"/>
    <dgm:cxn modelId="{C175BB55-28F8-49AD-8BE1-7755272B3EDA}" type="presParOf" srcId="{D524A54B-96CE-4623-9BDB-15E7B5920A3E}" destId="{70908BD2-8773-4050-B988-E60B820B9D7E}" srcOrd="1" destOrd="0" presId="urn:microsoft.com/office/officeart/2005/8/layout/vList2"/>
    <dgm:cxn modelId="{99A2360E-B3C5-4D1F-8FAD-21056D48FA91}" type="presParOf" srcId="{D524A54B-96CE-4623-9BDB-15E7B5920A3E}" destId="{E9BD5B5C-682A-40BB-AE94-9EAB2B06EC5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56D96F-F72D-43EA-97A7-9724CCEEBD0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2F78627-06B6-4C05-BC33-541A4652FBFD}">
      <dgm:prSet custT="1"/>
      <dgm:spPr/>
      <dgm:t>
        <a:bodyPr/>
        <a:lstStyle/>
        <a:p>
          <a:r>
            <a:rPr lang="en-US" sz="1200" dirty="0">
              <a:latin typeface="Arial" panose="020B0604020202020204" pitchFamily="34" charset="0"/>
              <a:cs typeface="Arial" panose="020B0604020202020204" pitchFamily="34" charset="0"/>
            </a:rPr>
            <a:t>Using technology to facilitate collaboration is the same way international businesses use technology to enhance their workflow, remote teamwork, cloud technology and integrate systems in their businesses (Knoche, 2022).</a:t>
          </a:r>
          <a:endParaRPr lang="en-GB" sz="1200" dirty="0">
            <a:latin typeface="Arial" panose="020B0604020202020204" pitchFamily="34" charset="0"/>
            <a:cs typeface="Arial" panose="020B0604020202020204" pitchFamily="34" charset="0"/>
          </a:endParaRPr>
        </a:p>
      </dgm:t>
    </dgm:pt>
    <dgm:pt modelId="{65CE2337-EE5D-4398-A11F-A748386D508C}" type="parTrans" cxnId="{F6A1D9BC-DFD9-46B9-9E50-565DB7053A51}">
      <dgm:prSet/>
      <dgm:spPr/>
      <dgm:t>
        <a:bodyPr/>
        <a:lstStyle/>
        <a:p>
          <a:endParaRPr lang="en-GB"/>
        </a:p>
      </dgm:t>
    </dgm:pt>
    <dgm:pt modelId="{27BD4A85-6C62-4154-AA55-E82621AB62F4}" type="sibTrans" cxnId="{F6A1D9BC-DFD9-46B9-9E50-565DB7053A51}">
      <dgm:prSet/>
      <dgm:spPr/>
      <dgm:t>
        <a:bodyPr/>
        <a:lstStyle/>
        <a:p>
          <a:endParaRPr lang="en-GB"/>
        </a:p>
      </dgm:t>
    </dgm:pt>
    <dgm:pt modelId="{8569FC61-1C94-43EC-93E8-67F3968218DE}">
      <dgm:prSet custT="1"/>
      <dgm:spPr/>
      <dgm:t>
        <a:bodyPr/>
        <a:lstStyle/>
        <a:p>
          <a:r>
            <a:rPr lang="en-US" sz="1200" dirty="0">
              <a:latin typeface="Arial" panose="020B0604020202020204" pitchFamily="34" charset="0"/>
              <a:cs typeface="Arial" panose="020B0604020202020204" pitchFamily="34" charset="0"/>
            </a:rPr>
            <a:t>By enabling learners to participate in a digital learning environment, collaborative learning builds confidence in using digital technologies and prepares them for working with diverse and international teams of people across time zones and geographical distances (Khan et al., 2021).</a:t>
          </a:r>
          <a:endParaRPr lang="en-GB" sz="1200" dirty="0">
            <a:latin typeface="Arial" panose="020B0604020202020204" pitchFamily="34" charset="0"/>
            <a:cs typeface="Arial" panose="020B0604020202020204" pitchFamily="34" charset="0"/>
          </a:endParaRPr>
        </a:p>
      </dgm:t>
    </dgm:pt>
    <dgm:pt modelId="{B551A2B2-539E-459B-99FE-25D9C8323FE6}" type="parTrans" cxnId="{6C220917-AFF5-4F25-B40D-0E27B9CEEAEA}">
      <dgm:prSet/>
      <dgm:spPr/>
      <dgm:t>
        <a:bodyPr/>
        <a:lstStyle/>
        <a:p>
          <a:endParaRPr lang="en-GB"/>
        </a:p>
      </dgm:t>
    </dgm:pt>
    <dgm:pt modelId="{E9412BF6-A5F6-4812-AAF2-3B250E15BC51}" type="sibTrans" cxnId="{6C220917-AFF5-4F25-B40D-0E27B9CEEAEA}">
      <dgm:prSet/>
      <dgm:spPr/>
      <dgm:t>
        <a:bodyPr/>
        <a:lstStyle/>
        <a:p>
          <a:endParaRPr lang="en-GB"/>
        </a:p>
      </dgm:t>
    </dgm:pt>
    <dgm:pt modelId="{AAEBDC76-6E11-46E6-A10D-7079871B2255}" type="pres">
      <dgm:prSet presAssocID="{AC56D96F-F72D-43EA-97A7-9724CCEEBD07}" presName="linear" presStyleCnt="0">
        <dgm:presLayoutVars>
          <dgm:animLvl val="lvl"/>
          <dgm:resizeHandles val="exact"/>
        </dgm:presLayoutVars>
      </dgm:prSet>
      <dgm:spPr/>
    </dgm:pt>
    <dgm:pt modelId="{AA85F50B-C76A-4144-8C86-1F725B8698CF}" type="pres">
      <dgm:prSet presAssocID="{52F78627-06B6-4C05-BC33-541A4652FBFD}" presName="parentText" presStyleLbl="node1" presStyleIdx="0" presStyleCnt="2" custScaleY="80860">
        <dgm:presLayoutVars>
          <dgm:chMax val="0"/>
          <dgm:bulletEnabled val="1"/>
        </dgm:presLayoutVars>
      </dgm:prSet>
      <dgm:spPr/>
    </dgm:pt>
    <dgm:pt modelId="{671069F1-0623-4D86-84D4-C56FB32E9856}" type="pres">
      <dgm:prSet presAssocID="{27BD4A85-6C62-4154-AA55-E82621AB62F4}" presName="spacer" presStyleCnt="0"/>
      <dgm:spPr/>
    </dgm:pt>
    <dgm:pt modelId="{038B4167-8761-4537-80BF-9DD12FFA14BE}" type="pres">
      <dgm:prSet presAssocID="{8569FC61-1C94-43EC-93E8-67F3968218DE}" presName="parentText" presStyleLbl="node1" presStyleIdx="1" presStyleCnt="2" custScaleY="84200">
        <dgm:presLayoutVars>
          <dgm:chMax val="0"/>
          <dgm:bulletEnabled val="1"/>
        </dgm:presLayoutVars>
      </dgm:prSet>
      <dgm:spPr/>
    </dgm:pt>
  </dgm:ptLst>
  <dgm:cxnLst>
    <dgm:cxn modelId="{6C220917-AFF5-4F25-B40D-0E27B9CEEAEA}" srcId="{AC56D96F-F72D-43EA-97A7-9724CCEEBD07}" destId="{8569FC61-1C94-43EC-93E8-67F3968218DE}" srcOrd="1" destOrd="0" parTransId="{B551A2B2-539E-459B-99FE-25D9C8323FE6}" sibTransId="{E9412BF6-A5F6-4812-AAF2-3B250E15BC51}"/>
    <dgm:cxn modelId="{7C189721-265F-4A38-BE7E-F9BC47E8B85B}" type="presOf" srcId="{52F78627-06B6-4C05-BC33-541A4652FBFD}" destId="{AA85F50B-C76A-4144-8C86-1F725B8698CF}" srcOrd="0" destOrd="0" presId="urn:microsoft.com/office/officeart/2005/8/layout/vList2"/>
    <dgm:cxn modelId="{8C2B1A25-1676-453B-A08D-7663F49D070B}" type="presOf" srcId="{AC56D96F-F72D-43EA-97A7-9724CCEEBD07}" destId="{AAEBDC76-6E11-46E6-A10D-7079871B2255}" srcOrd="0" destOrd="0" presId="urn:microsoft.com/office/officeart/2005/8/layout/vList2"/>
    <dgm:cxn modelId="{F6A1D9BC-DFD9-46B9-9E50-565DB7053A51}" srcId="{AC56D96F-F72D-43EA-97A7-9724CCEEBD07}" destId="{52F78627-06B6-4C05-BC33-541A4652FBFD}" srcOrd="0" destOrd="0" parTransId="{65CE2337-EE5D-4398-A11F-A748386D508C}" sibTransId="{27BD4A85-6C62-4154-AA55-E82621AB62F4}"/>
    <dgm:cxn modelId="{B0BDC7EC-8740-4BFC-A41C-D252B0EE3C3A}" type="presOf" srcId="{8569FC61-1C94-43EC-93E8-67F3968218DE}" destId="{038B4167-8761-4537-80BF-9DD12FFA14BE}" srcOrd="0" destOrd="0" presId="urn:microsoft.com/office/officeart/2005/8/layout/vList2"/>
    <dgm:cxn modelId="{E54F43DC-A8F3-4642-BB1A-57D8AD566DDC}" type="presParOf" srcId="{AAEBDC76-6E11-46E6-A10D-7079871B2255}" destId="{AA85F50B-C76A-4144-8C86-1F725B8698CF}" srcOrd="0" destOrd="0" presId="urn:microsoft.com/office/officeart/2005/8/layout/vList2"/>
    <dgm:cxn modelId="{3E894800-4959-4FFF-AC7C-BC1FE980628F}" type="presParOf" srcId="{AAEBDC76-6E11-46E6-A10D-7079871B2255}" destId="{671069F1-0623-4D86-84D4-C56FB32E9856}" srcOrd="1" destOrd="0" presId="urn:microsoft.com/office/officeart/2005/8/layout/vList2"/>
    <dgm:cxn modelId="{457C431C-A11B-42A3-B73F-E1D8EB8F15AA}" type="presParOf" srcId="{AAEBDC76-6E11-46E6-A10D-7079871B2255}" destId="{038B4167-8761-4537-80BF-9DD12FFA14B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98003E-4FAE-44FB-AAB2-AEFEF88A949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333067B-4CE1-4569-8CE0-BF6A3E3AACF3}">
      <dgm:prSet custT="1"/>
      <dgm:spPr/>
      <dgm:t>
        <a:bodyPr/>
        <a:lstStyle/>
        <a:p>
          <a:r>
            <a:rPr lang="en-US" sz="1200" dirty="0">
              <a:latin typeface="Arial" panose="020B0604020202020204" pitchFamily="34" charset="0"/>
              <a:cs typeface="Arial" panose="020B0604020202020204" pitchFamily="34" charset="0"/>
            </a:rPr>
            <a:t>Collaborative learning fosters the development of new ideas and a solution-based approach to analysing global challenges through multiple perspectives that is similar to the process by which international businesses create solutions by using innovation teams (Zhang et al., 2022).</a:t>
          </a:r>
          <a:endParaRPr lang="en-GB" sz="1200" dirty="0">
            <a:latin typeface="Arial" panose="020B0604020202020204" pitchFamily="34" charset="0"/>
            <a:cs typeface="Arial" panose="020B0604020202020204" pitchFamily="34" charset="0"/>
          </a:endParaRPr>
        </a:p>
      </dgm:t>
    </dgm:pt>
    <dgm:pt modelId="{03B609AD-43DB-49F7-B1D0-493D8FFF5F7D}" type="parTrans" cxnId="{CDA86F12-5A85-4B31-9BCD-84C139545225}">
      <dgm:prSet/>
      <dgm:spPr/>
      <dgm:t>
        <a:bodyPr/>
        <a:lstStyle/>
        <a:p>
          <a:endParaRPr lang="en-GB"/>
        </a:p>
      </dgm:t>
    </dgm:pt>
    <dgm:pt modelId="{F73C0CA3-C493-4ECD-9EED-3C1A3FEEA128}" type="sibTrans" cxnId="{CDA86F12-5A85-4B31-9BCD-84C139545225}">
      <dgm:prSet/>
      <dgm:spPr/>
      <dgm:t>
        <a:bodyPr/>
        <a:lstStyle/>
        <a:p>
          <a:endParaRPr lang="en-GB"/>
        </a:p>
      </dgm:t>
    </dgm:pt>
    <dgm:pt modelId="{A5016ED2-94F5-4BD5-ADBB-332A3FC830AF}">
      <dgm:prSet custT="1"/>
      <dgm:spPr/>
      <dgm:t>
        <a:bodyPr/>
        <a:lstStyle/>
        <a:p>
          <a:r>
            <a:rPr lang="en-US" sz="1200" dirty="0">
              <a:latin typeface="Arial" panose="020B0604020202020204" pitchFamily="34" charset="0"/>
              <a:cs typeface="Arial" panose="020B0604020202020204" pitchFamily="34" charset="0"/>
            </a:rPr>
            <a:t>Through collaboration, innovation capacity is increased as learners are able to share knowledge and create innovative solutions, which is critical to remaining competitive in the global economy, where rapid technological advancements are occurring (Nonaka &amp; Takeuchi, 1995).</a:t>
          </a:r>
          <a:endParaRPr lang="en-GB" sz="1200" dirty="0">
            <a:latin typeface="Arial" panose="020B0604020202020204" pitchFamily="34" charset="0"/>
            <a:cs typeface="Arial" panose="020B0604020202020204" pitchFamily="34" charset="0"/>
          </a:endParaRPr>
        </a:p>
      </dgm:t>
    </dgm:pt>
    <dgm:pt modelId="{5F174512-26D4-4A89-9B17-A4BEE949C837}" type="parTrans" cxnId="{C606EFB8-D23E-43B4-89E1-B198EEBCFBCF}">
      <dgm:prSet/>
      <dgm:spPr/>
      <dgm:t>
        <a:bodyPr/>
        <a:lstStyle/>
        <a:p>
          <a:endParaRPr lang="en-GB"/>
        </a:p>
      </dgm:t>
    </dgm:pt>
    <dgm:pt modelId="{8A189BB4-20CF-4305-A331-60B3A2972D7C}" type="sibTrans" cxnId="{C606EFB8-D23E-43B4-89E1-B198EEBCFBCF}">
      <dgm:prSet/>
      <dgm:spPr/>
      <dgm:t>
        <a:bodyPr/>
        <a:lstStyle/>
        <a:p>
          <a:endParaRPr lang="en-GB"/>
        </a:p>
      </dgm:t>
    </dgm:pt>
    <dgm:pt modelId="{185AFED2-1658-4881-920B-E1D5992E4C1B}" type="pres">
      <dgm:prSet presAssocID="{3698003E-4FAE-44FB-AAB2-AEFEF88A9493}" presName="linear" presStyleCnt="0">
        <dgm:presLayoutVars>
          <dgm:animLvl val="lvl"/>
          <dgm:resizeHandles val="exact"/>
        </dgm:presLayoutVars>
      </dgm:prSet>
      <dgm:spPr/>
    </dgm:pt>
    <dgm:pt modelId="{E7B8E25C-CEDF-46D1-B3A1-E6BF5E9BC2FE}" type="pres">
      <dgm:prSet presAssocID="{B333067B-4CE1-4569-8CE0-BF6A3E3AACF3}" presName="parentText" presStyleLbl="node1" presStyleIdx="0" presStyleCnt="2" custScaleY="84384">
        <dgm:presLayoutVars>
          <dgm:chMax val="0"/>
          <dgm:bulletEnabled val="1"/>
        </dgm:presLayoutVars>
      </dgm:prSet>
      <dgm:spPr/>
    </dgm:pt>
    <dgm:pt modelId="{31E9FA4C-FC7E-471E-BC53-A8D1C84B4357}" type="pres">
      <dgm:prSet presAssocID="{F73C0CA3-C493-4ECD-9EED-3C1A3FEEA128}" presName="spacer" presStyleCnt="0"/>
      <dgm:spPr/>
    </dgm:pt>
    <dgm:pt modelId="{F2F225E0-9004-4340-996B-924AAFFBD761}" type="pres">
      <dgm:prSet presAssocID="{A5016ED2-94F5-4BD5-ADBB-332A3FC830AF}" presName="parentText" presStyleLbl="node1" presStyleIdx="1" presStyleCnt="2" custScaleY="84384">
        <dgm:presLayoutVars>
          <dgm:chMax val="0"/>
          <dgm:bulletEnabled val="1"/>
        </dgm:presLayoutVars>
      </dgm:prSet>
      <dgm:spPr/>
    </dgm:pt>
  </dgm:ptLst>
  <dgm:cxnLst>
    <dgm:cxn modelId="{CDA86F12-5A85-4B31-9BCD-84C139545225}" srcId="{3698003E-4FAE-44FB-AAB2-AEFEF88A9493}" destId="{B333067B-4CE1-4569-8CE0-BF6A3E3AACF3}" srcOrd="0" destOrd="0" parTransId="{03B609AD-43DB-49F7-B1D0-493D8FFF5F7D}" sibTransId="{F73C0CA3-C493-4ECD-9EED-3C1A3FEEA128}"/>
    <dgm:cxn modelId="{586C5F51-1756-4C7B-9DD5-81CC5FE1E6EF}" type="presOf" srcId="{3698003E-4FAE-44FB-AAB2-AEFEF88A9493}" destId="{185AFED2-1658-4881-920B-E1D5992E4C1B}" srcOrd="0" destOrd="0" presId="urn:microsoft.com/office/officeart/2005/8/layout/vList2"/>
    <dgm:cxn modelId="{C606EFB8-D23E-43B4-89E1-B198EEBCFBCF}" srcId="{3698003E-4FAE-44FB-AAB2-AEFEF88A9493}" destId="{A5016ED2-94F5-4BD5-ADBB-332A3FC830AF}" srcOrd="1" destOrd="0" parTransId="{5F174512-26D4-4A89-9B17-A4BEE949C837}" sibTransId="{8A189BB4-20CF-4305-A331-60B3A2972D7C}"/>
    <dgm:cxn modelId="{94F7AAD3-88A2-463E-8CC2-60C4FF43C03A}" type="presOf" srcId="{B333067B-4CE1-4569-8CE0-BF6A3E3AACF3}" destId="{E7B8E25C-CEDF-46D1-B3A1-E6BF5E9BC2FE}" srcOrd="0" destOrd="0" presId="urn:microsoft.com/office/officeart/2005/8/layout/vList2"/>
    <dgm:cxn modelId="{6C0A65F0-6E26-425A-A8F5-1BC05F36C0FE}" type="presOf" srcId="{A5016ED2-94F5-4BD5-ADBB-332A3FC830AF}" destId="{F2F225E0-9004-4340-996B-924AAFFBD761}" srcOrd="0" destOrd="0" presId="urn:microsoft.com/office/officeart/2005/8/layout/vList2"/>
    <dgm:cxn modelId="{5FECA23B-9A26-4C2A-8D80-9CE801BB20E6}" type="presParOf" srcId="{185AFED2-1658-4881-920B-E1D5992E4C1B}" destId="{E7B8E25C-CEDF-46D1-B3A1-E6BF5E9BC2FE}" srcOrd="0" destOrd="0" presId="urn:microsoft.com/office/officeart/2005/8/layout/vList2"/>
    <dgm:cxn modelId="{3AD79178-8515-46D3-AA19-E73F65B728C1}" type="presParOf" srcId="{185AFED2-1658-4881-920B-E1D5992E4C1B}" destId="{31E9FA4C-FC7E-471E-BC53-A8D1C84B4357}" srcOrd="1" destOrd="0" presId="urn:microsoft.com/office/officeart/2005/8/layout/vList2"/>
    <dgm:cxn modelId="{D653A6F3-EBE3-4FB5-A83A-94F95F621F59}" type="presParOf" srcId="{185AFED2-1658-4881-920B-E1D5992E4C1B}" destId="{F2F225E0-9004-4340-996B-924AAFFBD76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69510F-FFAA-437B-910A-0033B02107A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1449A2D-06A7-4D7E-B683-DE8F1A52C6BC}">
      <dgm:prSet custT="1"/>
      <dgm:spPr/>
      <dgm:t>
        <a:bodyPr/>
        <a:lstStyle/>
        <a:p>
          <a:r>
            <a:rPr lang="en-US" sz="1200" dirty="0">
              <a:latin typeface="Arial" panose="020B0604020202020204" pitchFamily="34" charset="0"/>
              <a:cs typeface="Arial" panose="020B0604020202020204" pitchFamily="34" charset="0"/>
            </a:rPr>
            <a:t>The global organisation often contributes to some of the following challenges: cultural misunderstanding; communication breakdowns; and varying levels of engagement, which is very similar to the challenges that arise when individuals engage in group processes within a collaborative learning setting (Mitnik et al., 2009).</a:t>
          </a:r>
          <a:endParaRPr lang="en-GB" sz="1200" dirty="0">
            <a:latin typeface="Arial" panose="020B0604020202020204" pitchFamily="34" charset="0"/>
            <a:cs typeface="Arial" panose="020B0604020202020204" pitchFamily="34" charset="0"/>
          </a:endParaRPr>
        </a:p>
      </dgm:t>
    </dgm:pt>
    <dgm:pt modelId="{479E1DD2-4BD3-4528-99D3-0C88F5865195}" type="parTrans" cxnId="{E41CD5CB-6905-4721-BAB7-129DE153F261}">
      <dgm:prSet/>
      <dgm:spPr/>
      <dgm:t>
        <a:bodyPr/>
        <a:lstStyle/>
        <a:p>
          <a:endParaRPr lang="en-GB"/>
        </a:p>
      </dgm:t>
    </dgm:pt>
    <dgm:pt modelId="{7588334E-B93C-4823-ADFC-46EFAE7DAD1D}" type="sibTrans" cxnId="{E41CD5CB-6905-4721-BAB7-129DE153F261}">
      <dgm:prSet/>
      <dgm:spPr/>
      <dgm:t>
        <a:bodyPr/>
        <a:lstStyle/>
        <a:p>
          <a:endParaRPr lang="en-GB"/>
        </a:p>
      </dgm:t>
    </dgm:pt>
    <dgm:pt modelId="{2689CCD1-B0CC-4C44-BD6C-46672F50E984}">
      <dgm:prSet custT="1"/>
      <dgm:spPr/>
      <dgm:t>
        <a:bodyPr/>
        <a:lstStyle/>
        <a:p>
          <a:r>
            <a:rPr lang="en-US" sz="1200" dirty="0">
              <a:latin typeface="Arial" panose="020B0604020202020204" pitchFamily="34" charset="0"/>
              <a:cs typeface="Arial" panose="020B0604020202020204" pitchFamily="34" charset="0"/>
            </a:rPr>
            <a:t>To successfully collaborate globally, there are three requirements that must be met: structure, clarity, and the ability to use digital tools; collaborative learning provides the framework for developing these skills (Mhlongo et al., 2023).</a:t>
          </a:r>
          <a:endParaRPr lang="en-GB" sz="1200" dirty="0">
            <a:latin typeface="Arial" panose="020B0604020202020204" pitchFamily="34" charset="0"/>
            <a:cs typeface="Arial" panose="020B0604020202020204" pitchFamily="34" charset="0"/>
          </a:endParaRPr>
        </a:p>
      </dgm:t>
    </dgm:pt>
    <dgm:pt modelId="{1C6228AF-4BB6-402E-A330-F769FEF9B772}" type="parTrans" cxnId="{7212AAE0-DD6B-40D6-9CF0-F2982662D93A}">
      <dgm:prSet/>
      <dgm:spPr/>
      <dgm:t>
        <a:bodyPr/>
        <a:lstStyle/>
        <a:p>
          <a:endParaRPr lang="en-GB"/>
        </a:p>
      </dgm:t>
    </dgm:pt>
    <dgm:pt modelId="{5FEBCC42-911E-4194-83A9-CABB00DEB3C4}" type="sibTrans" cxnId="{7212AAE0-DD6B-40D6-9CF0-F2982662D93A}">
      <dgm:prSet/>
      <dgm:spPr/>
      <dgm:t>
        <a:bodyPr/>
        <a:lstStyle/>
        <a:p>
          <a:endParaRPr lang="en-GB"/>
        </a:p>
      </dgm:t>
    </dgm:pt>
    <dgm:pt modelId="{4CF39065-21A8-4327-8630-86ECD4113F61}" type="pres">
      <dgm:prSet presAssocID="{6869510F-FFAA-437B-910A-0033B02107AB}" presName="linear" presStyleCnt="0">
        <dgm:presLayoutVars>
          <dgm:animLvl val="lvl"/>
          <dgm:resizeHandles val="exact"/>
        </dgm:presLayoutVars>
      </dgm:prSet>
      <dgm:spPr/>
    </dgm:pt>
    <dgm:pt modelId="{3D9CD383-51BC-4B79-999E-5DFC021F6D48}" type="pres">
      <dgm:prSet presAssocID="{61449A2D-06A7-4D7E-B683-DE8F1A52C6BC}" presName="parentText" presStyleLbl="node1" presStyleIdx="0" presStyleCnt="2" custScaleY="84384">
        <dgm:presLayoutVars>
          <dgm:chMax val="0"/>
          <dgm:bulletEnabled val="1"/>
        </dgm:presLayoutVars>
      </dgm:prSet>
      <dgm:spPr/>
    </dgm:pt>
    <dgm:pt modelId="{82586BFF-DD2F-4F4F-B646-D81261E33CE2}" type="pres">
      <dgm:prSet presAssocID="{7588334E-B93C-4823-ADFC-46EFAE7DAD1D}" presName="spacer" presStyleCnt="0"/>
      <dgm:spPr/>
    </dgm:pt>
    <dgm:pt modelId="{67F3CFDE-DDE7-4DAB-B3A7-A8F47FFC591E}" type="pres">
      <dgm:prSet presAssocID="{2689CCD1-B0CC-4C44-BD6C-46672F50E984}" presName="parentText" presStyleLbl="node1" presStyleIdx="1" presStyleCnt="2" custScaleY="78343">
        <dgm:presLayoutVars>
          <dgm:chMax val="0"/>
          <dgm:bulletEnabled val="1"/>
        </dgm:presLayoutVars>
      </dgm:prSet>
      <dgm:spPr/>
    </dgm:pt>
  </dgm:ptLst>
  <dgm:cxnLst>
    <dgm:cxn modelId="{F4D87974-AEA2-4D5C-AA93-735F671D5F70}" type="presOf" srcId="{2689CCD1-B0CC-4C44-BD6C-46672F50E984}" destId="{67F3CFDE-DDE7-4DAB-B3A7-A8F47FFC591E}" srcOrd="0" destOrd="0" presId="urn:microsoft.com/office/officeart/2005/8/layout/vList2"/>
    <dgm:cxn modelId="{BAA5BC59-7AF9-4855-98B6-7D8BA5CD9410}" type="presOf" srcId="{61449A2D-06A7-4D7E-B683-DE8F1A52C6BC}" destId="{3D9CD383-51BC-4B79-999E-5DFC021F6D48}" srcOrd="0" destOrd="0" presId="urn:microsoft.com/office/officeart/2005/8/layout/vList2"/>
    <dgm:cxn modelId="{21E2A9B4-CF7E-452C-B029-906B27DE5BF6}" type="presOf" srcId="{6869510F-FFAA-437B-910A-0033B02107AB}" destId="{4CF39065-21A8-4327-8630-86ECD4113F61}" srcOrd="0" destOrd="0" presId="urn:microsoft.com/office/officeart/2005/8/layout/vList2"/>
    <dgm:cxn modelId="{E41CD5CB-6905-4721-BAB7-129DE153F261}" srcId="{6869510F-FFAA-437B-910A-0033B02107AB}" destId="{61449A2D-06A7-4D7E-B683-DE8F1A52C6BC}" srcOrd="0" destOrd="0" parTransId="{479E1DD2-4BD3-4528-99D3-0C88F5865195}" sibTransId="{7588334E-B93C-4823-ADFC-46EFAE7DAD1D}"/>
    <dgm:cxn modelId="{7212AAE0-DD6B-40D6-9CF0-F2982662D93A}" srcId="{6869510F-FFAA-437B-910A-0033B02107AB}" destId="{2689CCD1-B0CC-4C44-BD6C-46672F50E984}" srcOrd="1" destOrd="0" parTransId="{1C6228AF-4BB6-402E-A330-F769FEF9B772}" sibTransId="{5FEBCC42-911E-4194-83A9-CABB00DEB3C4}"/>
    <dgm:cxn modelId="{78342CAE-8B9C-4541-A99F-79EDB97E02B9}" type="presParOf" srcId="{4CF39065-21A8-4327-8630-86ECD4113F61}" destId="{3D9CD383-51BC-4B79-999E-5DFC021F6D48}" srcOrd="0" destOrd="0" presId="urn:microsoft.com/office/officeart/2005/8/layout/vList2"/>
    <dgm:cxn modelId="{2775CB2B-BAB5-42B3-B1CE-C1DEFCAEF118}" type="presParOf" srcId="{4CF39065-21A8-4327-8630-86ECD4113F61}" destId="{82586BFF-DD2F-4F4F-B646-D81261E33CE2}" srcOrd="1" destOrd="0" presId="urn:microsoft.com/office/officeart/2005/8/layout/vList2"/>
    <dgm:cxn modelId="{A873E9F2-26CC-4390-88DE-3A755C332399}" type="presParOf" srcId="{4CF39065-21A8-4327-8630-86ECD4113F61}" destId="{67F3CFDE-DDE7-4DAB-B3A7-A8F47FFC591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6FEA20-F4D9-4AFE-A215-A013564DA4C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652045C-6C54-4617-B844-234C0885CB95}">
      <dgm:prSet custT="1"/>
      <dgm:spPr/>
      <dgm:t>
        <a:bodyPr/>
        <a:lstStyle/>
        <a:p>
          <a:r>
            <a:rPr lang="en-US" sz="1200" dirty="0">
              <a:latin typeface="Arial" panose="020B0604020202020204" pitchFamily="34" charset="0"/>
              <a:cs typeface="Arial" panose="020B0604020202020204" pitchFamily="34" charset="0"/>
            </a:rPr>
            <a:t>Collaborative experiences naturally develop three of the most important abilities required to effectively lead global teams: coordinating, facilitating, and managing conflict (Aderibigbe et al., 2023).</a:t>
          </a:r>
          <a:endParaRPr lang="en-GB" sz="1200" dirty="0">
            <a:latin typeface="Arial" panose="020B0604020202020204" pitchFamily="34" charset="0"/>
            <a:cs typeface="Arial" panose="020B0604020202020204" pitchFamily="34" charset="0"/>
          </a:endParaRPr>
        </a:p>
      </dgm:t>
    </dgm:pt>
    <dgm:pt modelId="{FC935DAF-2E58-42C4-B3EB-B47D6D3B5D3D}" type="parTrans" cxnId="{5DD979E5-2450-4012-A0A1-56317DA62A8B}">
      <dgm:prSet/>
      <dgm:spPr/>
      <dgm:t>
        <a:bodyPr/>
        <a:lstStyle/>
        <a:p>
          <a:endParaRPr lang="en-GB"/>
        </a:p>
      </dgm:t>
    </dgm:pt>
    <dgm:pt modelId="{3858E1CD-299D-4BC4-B908-4BE30CEB9030}" type="sibTrans" cxnId="{5DD979E5-2450-4012-A0A1-56317DA62A8B}">
      <dgm:prSet/>
      <dgm:spPr/>
      <dgm:t>
        <a:bodyPr/>
        <a:lstStyle/>
        <a:p>
          <a:endParaRPr lang="en-GB"/>
        </a:p>
      </dgm:t>
    </dgm:pt>
    <dgm:pt modelId="{45A688BC-8885-4C54-9293-B5D9D717F226}">
      <dgm:prSet custT="1"/>
      <dgm:spPr/>
      <dgm:t>
        <a:bodyPr/>
        <a:lstStyle/>
        <a:p>
          <a:r>
            <a:rPr lang="en-US" sz="1200" dirty="0">
              <a:latin typeface="Arial" panose="020B0604020202020204" pitchFamily="34" charset="0"/>
              <a:cs typeface="Arial" panose="020B0604020202020204" pitchFamily="34" charset="0"/>
            </a:rPr>
            <a:t>Individuals who collaborate on a continuous basis are better prepared to assume a global leadership role because they can navigate through the challenges of diversity and are better prepared to direct their group's efforts toward shared goals (Stahl, 2006).</a:t>
          </a:r>
          <a:endParaRPr lang="en-GB" sz="1200" dirty="0">
            <a:latin typeface="Arial" panose="020B0604020202020204" pitchFamily="34" charset="0"/>
            <a:cs typeface="Arial" panose="020B0604020202020204" pitchFamily="34" charset="0"/>
          </a:endParaRPr>
        </a:p>
      </dgm:t>
    </dgm:pt>
    <dgm:pt modelId="{9BA2CB0F-FFDD-4622-B422-23C13C0DD053}" type="parTrans" cxnId="{79F33789-E530-4DB8-A03D-24DEC14DCCA1}">
      <dgm:prSet/>
      <dgm:spPr/>
      <dgm:t>
        <a:bodyPr/>
        <a:lstStyle/>
        <a:p>
          <a:endParaRPr lang="en-GB"/>
        </a:p>
      </dgm:t>
    </dgm:pt>
    <dgm:pt modelId="{5DF87416-DF23-40DC-B080-69A84D67DF5B}" type="sibTrans" cxnId="{79F33789-E530-4DB8-A03D-24DEC14DCCA1}">
      <dgm:prSet/>
      <dgm:spPr/>
      <dgm:t>
        <a:bodyPr/>
        <a:lstStyle/>
        <a:p>
          <a:endParaRPr lang="en-GB"/>
        </a:p>
      </dgm:t>
    </dgm:pt>
    <dgm:pt modelId="{FB11E7FF-3F4B-4F19-B627-679EBB37CAB0}" type="pres">
      <dgm:prSet presAssocID="{FD6FEA20-F4D9-4AFE-A215-A013564DA4C9}" presName="linear" presStyleCnt="0">
        <dgm:presLayoutVars>
          <dgm:animLvl val="lvl"/>
          <dgm:resizeHandles val="exact"/>
        </dgm:presLayoutVars>
      </dgm:prSet>
      <dgm:spPr/>
    </dgm:pt>
    <dgm:pt modelId="{C8C38469-0387-444E-BA56-DABCABF4BF48}" type="pres">
      <dgm:prSet presAssocID="{8652045C-6C54-4617-B844-234C0885CB95}" presName="parentText" presStyleLbl="node1" presStyleIdx="0" presStyleCnt="2" custScaleY="67799">
        <dgm:presLayoutVars>
          <dgm:chMax val="0"/>
          <dgm:bulletEnabled val="1"/>
        </dgm:presLayoutVars>
      </dgm:prSet>
      <dgm:spPr/>
    </dgm:pt>
    <dgm:pt modelId="{3709936C-B914-4074-B759-B9C5E10FE22C}" type="pres">
      <dgm:prSet presAssocID="{3858E1CD-299D-4BC4-B908-4BE30CEB9030}" presName="spacer" presStyleCnt="0"/>
      <dgm:spPr/>
    </dgm:pt>
    <dgm:pt modelId="{6D5B8BD9-F161-4346-ABF3-F43D8E2591F5}" type="pres">
      <dgm:prSet presAssocID="{45A688BC-8885-4C54-9293-B5D9D717F226}" presName="parentText" presStyleLbl="node1" presStyleIdx="1" presStyleCnt="2" custScaleY="67799">
        <dgm:presLayoutVars>
          <dgm:chMax val="0"/>
          <dgm:bulletEnabled val="1"/>
        </dgm:presLayoutVars>
      </dgm:prSet>
      <dgm:spPr/>
    </dgm:pt>
  </dgm:ptLst>
  <dgm:cxnLst>
    <dgm:cxn modelId="{98F06E0F-0CAD-4FF9-8A16-42E7B099010F}" type="presOf" srcId="{8652045C-6C54-4617-B844-234C0885CB95}" destId="{C8C38469-0387-444E-BA56-DABCABF4BF48}" srcOrd="0" destOrd="0" presId="urn:microsoft.com/office/officeart/2005/8/layout/vList2"/>
    <dgm:cxn modelId="{8F8BEA29-087F-4B4B-A3AF-7E086A70E00A}" type="presOf" srcId="{45A688BC-8885-4C54-9293-B5D9D717F226}" destId="{6D5B8BD9-F161-4346-ABF3-F43D8E2591F5}" srcOrd="0" destOrd="0" presId="urn:microsoft.com/office/officeart/2005/8/layout/vList2"/>
    <dgm:cxn modelId="{79F33789-E530-4DB8-A03D-24DEC14DCCA1}" srcId="{FD6FEA20-F4D9-4AFE-A215-A013564DA4C9}" destId="{45A688BC-8885-4C54-9293-B5D9D717F226}" srcOrd="1" destOrd="0" parTransId="{9BA2CB0F-FFDD-4622-B422-23C13C0DD053}" sibTransId="{5DF87416-DF23-40DC-B080-69A84D67DF5B}"/>
    <dgm:cxn modelId="{F7CC8EBF-4192-4E07-BBB6-154BD7A516F3}" type="presOf" srcId="{FD6FEA20-F4D9-4AFE-A215-A013564DA4C9}" destId="{FB11E7FF-3F4B-4F19-B627-679EBB37CAB0}" srcOrd="0" destOrd="0" presId="urn:microsoft.com/office/officeart/2005/8/layout/vList2"/>
    <dgm:cxn modelId="{5DD979E5-2450-4012-A0A1-56317DA62A8B}" srcId="{FD6FEA20-F4D9-4AFE-A215-A013564DA4C9}" destId="{8652045C-6C54-4617-B844-234C0885CB95}" srcOrd="0" destOrd="0" parTransId="{FC935DAF-2E58-42C4-B3EB-B47D6D3B5D3D}" sibTransId="{3858E1CD-299D-4BC4-B908-4BE30CEB9030}"/>
    <dgm:cxn modelId="{F1968663-4829-49D6-A7E0-60E7AD5C9098}" type="presParOf" srcId="{FB11E7FF-3F4B-4F19-B627-679EBB37CAB0}" destId="{C8C38469-0387-444E-BA56-DABCABF4BF48}" srcOrd="0" destOrd="0" presId="urn:microsoft.com/office/officeart/2005/8/layout/vList2"/>
    <dgm:cxn modelId="{0BA7D37B-5E26-4C4A-B561-FB8FFADEF807}" type="presParOf" srcId="{FB11E7FF-3F4B-4F19-B627-679EBB37CAB0}" destId="{3709936C-B914-4074-B759-B9C5E10FE22C}" srcOrd="1" destOrd="0" presId="urn:microsoft.com/office/officeart/2005/8/layout/vList2"/>
    <dgm:cxn modelId="{14CDEFD5-D64E-46B0-9240-9F1F25339AB0}" type="presParOf" srcId="{FB11E7FF-3F4B-4F19-B627-679EBB37CAB0}" destId="{6D5B8BD9-F161-4346-ABF3-F43D8E2591F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844B4-DC15-4865-B3A7-7B0800FC6789}">
      <dsp:nvSpPr>
        <dsp:cNvPr id="0" name=""/>
        <dsp:cNvSpPr/>
      </dsp:nvSpPr>
      <dsp:spPr>
        <a:xfrm>
          <a:off x="0" y="3074"/>
          <a:ext cx="5742432" cy="1085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ability to work together will increase communication, develop adaptability, and allow for group decision making; these are the main components of how international companies are able to coordinate with and effectively communicate with each other across borders (Yang, 2023).</a:t>
          </a:r>
          <a:endParaRPr lang="en-GB" sz="1200" kern="1200" dirty="0">
            <a:latin typeface="Arial" panose="020B0604020202020204" pitchFamily="34" charset="0"/>
            <a:cs typeface="Arial" panose="020B0604020202020204" pitchFamily="34" charset="0"/>
          </a:endParaRPr>
        </a:p>
      </dsp:txBody>
      <dsp:txXfrm>
        <a:off x="53002" y="56076"/>
        <a:ext cx="5636428" cy="979756"/>
      </dsp:txXfrm>
    </dsp:sp>
    <dsp:sp modelId="{7DBAEB0C-718D-4307-A6C2-91A6293C85CD}">
      <dsp:nvSpPr>
        <dsp:cNvPr id="0" name=""/>
        <dsp:cNvSpPr/>
      </dsp:nvSpPr>
      <dsp:spPr>
        <a:xfrm>
          <a:off x="0" y="1255874"/>
          <a:ext cx="5742432" cy="1085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Collaboration will also create a group commitment to success through joint responsibility. This represents the organisational culture of multinational corporations where the success of their organisation is created through their ability to work together as a unified group across geographical boundaries (Senge, 1990).</a:t>
          </a:r>
          <a:endParaRPr lang="en-GB" sz="1200" kern="1200" dirty="0">
            <a:latin typeface="Arial" panose="020B0604020202020204" pitchFamily="34" charset="0"/>
            <a:cs typeface="Arial" panose="020B0604020202020204" pitchFamily="34" charset="0"/>
          </a:endParaRPr>
        </a:p>
      </dsp:txBody>
      <dsp:txXfrm>
        <a:off x="53002" y="1308876"/>
        <a:ext cx="5636428" cy="979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B8761-EB29-4949-8649-25F6CD3ABC43}">
      <dsp:nvSpPr>
        <dsp:cNvPr id="0" name=""/>
        <dsp:cNvSpPr/>
      </dsp:nvSpPr>
      <dsp:spPr>
        <a:xfrm>
          <a:off x="0" y="341842"/>
          <a:ext cx="5040285"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Collaborative learning enables individuals to gain insight from multiple cultural perspectives that leads to developing cultural intelligence and a global mindset for successfully operating in a multicultural business environment (Yaacob et al., 2021).</a:t>
          </a:r>
          <a:endParaRPr lang="en-GB" sz="1200" kern="1200" dirty="0">
            <a:latin typeface="Arial" panose="020B0604020202020204" pitchFamily="34" charset="0"/>
            <a:cs typeface="Arial" panose="020B0604020202020204" pitchFamily="34" charset="0"/>
          </a:endParaRPr>
        </a:p>
      </dsp:txBody>
      <dsp:txXfrm>
        <a:off x="59399" y="401241"/>
        <a:ext cx="4921487" cy="1098002"/>
      </dsp:txXfrm>
    </dsp:sp>
    <dsp:sp modelId="{E9BD5B5C-682A-40BB-AE94-9EAB2B06EC5B}">
      <dsp:nvSpPr>
        <dsp:cNvPr id="0" name=""/>
        <dsp:cNvSpPr/>
      </dsp:nvSpPr>
      <dsp:spPr>
        <a:xfrm>
          <a:off x="0" y="1745842"/>
          <a:ext cx="5040285"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Collaborative learning offers learners the opportunity to practice negotiating the meaning and resolving the uncertainties of meaning as a critical part of the success of international negotiations and cross-cultural communications (Vygotsky, 1978).</a:t>
          </a:r>
          <a:endParaRPr lang="en-GB" sz="1200" kern="1200" dirty="0">
            <a:latin typeface="Arial" panose="020B0604020202020204" pitchFamily="34" charset="0"/>
            <a:cs typeface="Arial" panose="020B0604020202020204" pitchFamily="34" charset="0"/>
          </a:endParaRPr>
        </a:p>
      </dsp:txBody>
      <dsp:txXfrm>
        <a:off x="59399" y="1805241"/>
        <a:ext cx="4921487"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5F50B-C76A-4144-8C86-1F725B8698CF}">
      <dsp:nvSpPr>
        <dsp:cNvPr id="0" name=""/>
        <dsp:cNvSpPr/>
      </dsp:nvSpPr>
      <dsp:spPr>
        <a:xfrm>
          <a:off x="0" y="718421"/>
          <a:ext cx="5040285" cy="98390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Using technology to facilitate collaboration is the same way international businesses use technology to enhance their workflow, remote teamwork, cloud technology and integrate systems in their businesses (Knoche, 2022).</a:t>
          </a:r>
          <a:endParaRPr lang="en-GB" sz="1200" kern="1200" dirty="0">
            <a:latin typeface="Arial" panose="020B0604020202020204" pitchFamily="34" charset="0"/>
            <a:cs typeface="Arial" panose="020B0604020202020204" pitchFamily="34" charset="0"/>
          </a:endParaRPr>
        </a:p>
      </dsp:txBody>
      <dsp:txXfrm>
        <a:off x="48030" y="766451"/>
        <a:ext cx="4944225" cy="887844"/>
      </dsp:txXfrm>
    </dsp:sp>
    <dsp:sp modelId="{038B4167-8761-4537-80BF-9DD12FFA14BE}">
      <dsp:nvSpPr>
        <dsp:cNvPr id="0" name=""/>
        <dsp:cNvSpPr/>
      </dsp:nvSpPr>
      <dsp:spPr>
        <a:xfrm>
          <a:off x="0" y="1889525"/>
          <a:ext cx="5040285" cy="102454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By enabling learners to participate in a digital learning environment, collaborative learning builds confidence in using digital technologies and prepares them for working with diverse and international teams of people across time zones and geographical distances (Khan et al., 2021).</a:t>
          </a:r>
          <a:endParaRPr lang="en-GB" sz="1200" kern="1200" dirty="0">
            <a:latin typeface="Arial" panose="020B0604020202020204" pitchFamily="34" charset="0"/>
            <a:cs typeface="Arial" panose="020B0604020202020204" pitchFamily="34" charset="0"/>
          </a:endParaRPr>
        </a:p>
      </dsp:txBody>
      <dsp:txXfrm>
        <a:off x="50014" y="1939539"/>
        <a:ext cx="4940257" cy="9245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8E25C-CEDF-46D1-B3A1-E6BF5E9BC2FE}">
      <dsp:nvSpPr>
        <dsp:cNvPr id="0" name=""/>
        <dsp:cNvSpPr/>
      </dsp:nvSpPr>
      <dsp:spPr>
        <a:xfrm>
          <a:off x="0" y="695861"/>
          <a:ext cx="5040285" cy="102678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Collaborative learning fosters the development of new ideas and a solution-based approach to analysing global challenges through multiple perspectives that is similar to the process by which international businesses create solutions by using innovation teams (Zhang et al., 2022).</a:t>
          </a:r>
          <a:endParaRPr lang="en-GB" sz="1200" kern="1200" dirty="0">
            <a:latin typeface="Arial" panose="020B0604020202020204" pitchFamily="34" charset="0"/>
            <a:cs typeface="Arial" panose="020B0604020202020204" pitchFamily="34" charset="0"/>
          </a:endParaRPr>
        </a:p>
      </dsp:txBody>
      <dsp:txXfrm>
        <a:off x="50123" y="745984"/>
        <a:ext cx="4940039" cy="926538"/>
      </dsp:txXfrm>
    </dsp:sp>
    <dsp:sp modelId="{F2F225E0-9004-4340-996B-924AAFFBD761}">
      <dsp:nvSpPr>
        <dsp:cNvPr id="0" name=""/>
        <dsp:cNvSpPr/>
      </dsp:nvSpPr>
      <dsp:spPr>
        <a:xfrm>
          <a:off x="0" y="1909846"/>
          <a:ext cx="5040285" cy="102678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Through collaboration, innovation capacity is increased as learners are able to share knowledge and create innovative solutions, which is critical to remaining competitive in the global economy, where rapid technological advancements are occurring (Nonaka &amp; Takeuchi, 1995).</a:t>
          </a:r>
          <a:endParaRPr lang="en-GB" sz="1200" kern="1200" dirty="0">
            <a:latin typeface="Arial" panose="020B0604020202020204" pitchFamily="34" charset="0"/>
            <a:cs typeface="Arial" panose="020B0604020202020204" pitchFamily="34" charset="0"/>
          </a:endParaRPr>
        </a:p>
      </dsp:txBody>
      <dsp:txXfrm>
        <a:off x="50123" y="1959969"/>
        <a:ext cx="4940039" cy="9265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CD383-51BC-4B79-999E-5DFC021F6D48}">
      <dsp:nvSpPr>
        <dsp:cNvPr id="0" name=""/>
        <dsp:cNvSpPr/>
      </dsp:nvSpPr>
      <dsp:spPr>
        <a:xfrm>
          <a:off x="0" y="732615"/>
          <a:ext cx="5040285" cy="102678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global organisation often contributes to some of the following challenges: cultural misunderstanding; communication breakdowns; and varying levels of engagement, which is very similar to the challenges that arise when individuals engage in group processes within a collaborative learning setting (Mitnik et al., 2009).</a:t>
          </a:r>
          <a:endParaRPr lang="en-GB" sz="1200" kern="1200" dirty="0">
            <a:latin typeface="Arial" panose="020B0604020202020204" pitchFamily="34" charset="0"/>
            <a:cs typeface="Arial" panose="020B0604020202020204" pitchFamily="34" charset="0"/>
          </a:endParaRPr>
        </a:p>
      </dsp:txBody>
      <dsp:txXfrm>
        <a:off x="50123" y="782738"/>
        <a:ext cx="4940039" cy="926538"/>
      </dsp:txXfrm>
    </dsp:sp>
    <dsp:sp modelId="{67F3CFDE-DDE7-4DAB-B3A7-A8F47FFC591E}">
      <dsp:nvSpPr>
        <dsp:cNvPr id="0" name=""/>
        <dsp:cNvSpPr/>
      </dsp:nvSpPr>
      <dsp:spPr>
        <a:xfrm>
          <a:off x="0" y="1946599"/>
          <a:ext cx="5040285" cy="9532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To successfully collaborate globally, there are three requirements that must be met: structure, clarity, and the ability to use digital tools; collaborative learning provides the framework for developing these skills (Mhlongo et al., 2023).</a:t>
          </a:r>
          <a:endParaRPr lang="en-GB" sz="1200" kern="1200" dirty="0">
            <a:latin typeface="Arial" panose="020B0604020202020204" pitchFamily="34" charset="0"/>
            <a:cs typeface="Arial" panose="020B0604020202020204" pitchFamily="34" charset="0"/>
          </a:endParaRPr>
        </a:p>
      </dsp:txBody>
      <dsp:txXfrm>
        <a:off x="46535" y="1993134"/>
        <a:ext cx="4947215" cy="8602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C38469-0387-444E-BA56-DABCABF4BF48}">
      <dsp:nvSpPr>
        <dsp:cNvPr id="0" name=""/>
        <dsp:cNvSpPr/>
      </dsp:nvSpPr>
      <dsp:spPr>
        <a:xfrm>
          <a:off x="0" y="897668"/>
          <a:ext cx="5040285" cy="82497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Collaborative experiences naturally develop three of the most important abilities required to effectively lead global teams: coordinating, facilitating, and managing conflict (Aderibigbe et al., 2023).</a:t>
          </a:r>
          <a:endParaRPr lang="en-GB" sz="1200" kern="1200" dirty="0">
            <a:latin typeface="Arial" panose="020B0604020202020204" pitchFamily="34" charset="0"/>
            <a:cs typeface="Arial" panose="020B0604020202020204" pitchFamily="34" charset="0"/>
          </a:endParaRPr>
        </a:p>
      </dsp:txBody>
      <dsp:txXfrm>
        <a:off x="40272" y="937940"/>
        <a:ext cx="4959741" cy="744434"/>
      </dsp:txXfrm>
    </dsp:sp>
    <dsp:sp modelId="{6D5B8BD9-F161-4346-ABF3-F43D8E2591F5}">
      <dsp:nvSpPr>
        <dsp:cNvPr id="0" name=""/>
        <dsp:cNvSpPr/>
      </dsp:nvSpPr>
      <dsp:spPr>
        <a:xfrm>
          <a:off x="0" y="1909846"/>
          <a:ext cx="5040285" cy="82497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Individuals who collaborate on a continuous basis are better prepared to assume a global leadership role because they can navigate through the challenges of diversity and are better prepared to direct their group's efforts toward shared goals (Stahl, 2006).</a:t>
          </a:r>
          <a:endParaRPr lang="en-GB" sz="1200" kern="1200" dirty="0">
            <a:latin typeface="Arial" panose="020B0604020202020204" pitchFamily="34" charset="0"/>
            <a:cs typeface="Arial" panose="020B0604020202020204" pitchFamily="34" charset="0"/>
          </a:endParaRPr>
        </a:p>
      </dsp:txBody>
      <dsp:txXfrm>
        <a:off x="40272" y="1950118"/>
        <a:ext cx="4959741" cy="7444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79E42-448B-57F0-DFCB-E486357340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042741A-6D05-CA6A-A55F-B7B8B2B219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F9DC55-8C50-FB0A-2782-6BFF81EF92AF}"/>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5" name="Footer Placeholder 4">
            <a:extLst>
              <a:ext uri="{FF2B5EF4-FFF2-40B4-BE49-F238E27FC236}">
                <a16:creationId xmlns:a16="http://schemas.microsoft.com/office/drawing/2014/main" id="{0293439D-900F-55B2-6FBF-9FD312F23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F4815E-4A34-AEC3-174C-5742580427BD}"/>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3698713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BA603-ACF4-0B0D-5AE3-81ADC8AD7A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0E60FF-32FD-CB9B-8BB6-534133BBC3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3A6CE0-2912-EAD0-636F-FF9274A3B953}"/>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5" name="Footer Placeholder 4">
            <a:extLst>
              <a:ext uri="{FF2B5EF4-FFF2-40B4-BE49-F238E27FC236}">
                <a16:creationId xmlns:a16="http://schemas.microsoft.com/office/drawing/2014/main" id="{26F5928C-ECF9-8575-A321-ADE38F683A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F8E654-4605-D29B-EF6E-64BB0E22F2D0}"/>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1946113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A1843-A803-9E05-6657-0D84217776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C43E21-0085-A2E0-11CD-A9684B6971F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0C47F6-46F2-DEE9-BFD4-2AA2608ED4EC}"/>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5" name="Footer Placeholder 4">
            <a:extLst>
              <a:ext uri="{FF2B5EF4-FFF2-40B4-BE49-F238E27FC236}">
                <a16:creationId xmlns:a16="http://schemas.microsoft.com/office/drawing/2014/main" id="{F0995553-18FC-B4DF-28D4-09CBB09FB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BEE09D-FA34-D5A1-0AB2-52014A15B47D}"/>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526051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869D5-6956-44C4-0B96-FBD03733C9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052792-9181-7DDB-3A2C-55D7122056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39F8CD-E97F-82E5-8B7A-ECE20A10F9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9D490C-D75D-C472-7A98-5ACAEB09D207}"/>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6" name="Footer Placeholder 5">
            <a:extLst>
              <a:ext uri="{FF2B5EF4-FFF2-40B4-BE49-F238E27FC236}">
                <a16:creationId xmlns:a16="http://schemas.microsoft.com/office/drawing/2014/main" id="{9BB5DE4D-D776-5218-CD53-72B035D014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0C90E3-E66E-22E7-BF84-1A3CBCBFCA80}"/>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1161229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73D09-9BDB-EEA9-544F-81B2346510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6C47B1-7F31-70EB-AE5F-A7332ED626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6751BB-727B-075E-68B8-F9FA99E444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651895-2FFC-FFAD-3799-3BF988ABBA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1AFEAC-C45C-FBA6-2E14-A050B209E2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D585C8-914F-940E-07D8-552E83801BBE}"/>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8" name="Footer Placeholder 7">
            <a:extLst>
              <a:ext uri="{FF2B5EF4-FFF2-40B4-BE49-F238E27FC236}">
                <a16:creationId xmlns:a16="http://schemas.microsoft.com/office/drawing/2014/main" id="{BB966F06-F170-4D22-3511-AC939454B9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D3EAD1-09C1-61CC-B91B-0B8696E6DF2B}"/>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2044965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57155-8529-2971-FA46-F00E42ACEB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8C506C-6A28-B2CA-6E81-E7D6F106C608}"/>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4" name="Footer Placeholder 3">
            <a:extLst>
              <a:ext uri="{FF2B5EF4-FFF2-40B4-BE49-F238E27FC236}">
                <a16:creationId xmlns:a16="http://schemas.microsoft.com/office/drawing/2014/main" id="{5F3F08E9-637C-4D8A-EB28-6239F1A24F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6F93F8-2CF2-FED0-E4DB-4E5041C9231C}"/>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3366347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232A77-CF68-300F-75EF-6DA96B18B1E7}"/>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3" name="Footer Placeholder 2">
            <a:extLst>
              <a:ext uri="{FF2B5EF4-FFF2-40B4-BE49-F238E27FC236}">
                <a16:creationId xmlns:a16="http://schemas.microsoft.com/office/drawing/2014/main" id="{4FE4EF16-4456-3679-30FB-A02892AE3C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109141-77FE-3FE6-A2C8-19A31D2A634F}"/>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2663605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D5A3-1A10-5CDD-A616-4B8EFFEBBE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280E9D-3E9E-A34A-13E5-F070315915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490C05-4B2B-7472-DDD5-AF9708D42A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FED731-B51E-8096-E978-CB508D5C343C}"/>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6" name="Footer Placeholder 5">
            <a:extLst>
              <a:ext uri="{FF2B5EF4-FFF2-40B4-BE49-F238E27FC236}">
                <a16:creationId xmlns:a16="http://schemas.microsoft.com/office/drawing/2014/main" id="{D97EAB44-7618-BB3D-F513-B440497727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CBA4A1-F878-CE9D-D19C-2182DB39FFFE}"/>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4167850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71A20-3704-DBAC-375C-2ACCF645EE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ACF3CF-5F0E-43E0-0E9D-26D9D14BBE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70C13D-157F-021A-7573-AAF80A7E93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9F0965-4667-0897-A2A8-8D3F9F8F9593}"/>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6" name="Footer Placeholder 5">
            <a:extLst>
              <a:ext uri="{FF2B5EF4-FFF2-40B4-BE49-F238E27FC236}">
                <a16:creationId xmlns:a16="http://schemas.microsoft.com/office/drawing/2014/main" id="{91835813-2383-832D-ADDB-F48DAE472D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0EFAC0-201A-98A0-037D-E412210AE0FA}"/>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2507120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AAB14-71DA-223D-BE77-4B9C85DDB0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C7B566-98CA-90F5-068E-23A77919D3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D078BF-365D-2F4F-6838-6A44F073905E}"/>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5" name="Footer Placeholder 4">
            <a:extLst>
              <a:ext uri="{FF2B5EF4-FFF2-40B4-BE49-F238E27FC236}">
                <a16:creationId xmlns:a16="http://schemas.microsoft.com/office/drawing/2014/main" id="{1F423030-4A57-DF10-4FAD-021E5A6B8D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F1A8BA-DF06-455C-F269-EBFF89887EB8}"/>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3461295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6B4907-35D1-C996-C106-9E4E4C133E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6AF30D-FC49-59AF-8D90-C59E613D3E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9B18CC-8F9C-69DF-849B-9F1AF91EEB6F}"/>
              </a:ext>
            </a:extLst>
          </p:cNvPr>
          <p:cNvSpPr>
            <a:spLocks noGrp="1"/>
          </p:cNvSpPr>
          <p:nvPr>
            <p:ph type="dt" sz="half" idx="10"/>
          </p:nvPr>
        </p:nvSpPr>
        <p:spPr/>
        <p:txBody>
          <a:bodyPr/>
          <a:lstStyle/>
          <a:p>
            <a:fld id="{AB5223F7-7335-4DA3-AD2C-EDC18B6F13C3}" type="datetimeFigureOut">
              <a:rPr lang="en-GB" smtClean="0"/>
              <a:t>02/12/2025</a:t>
            </a:fld>
            <a:endParaRPr lang="en-GB"/>
          </a:p>
        </p:txBody>
      </p:sp>
      <p:sp>
        <p:nvSpPr>
          <p:cNvPr id="5" name="Footer Placeholder 4">
            <a:extLst>
              <a:ext uri="{FF2B5EF4-FFF2-40B4-BE49-F238E27FC236}">
                <a16:creationId xmlns:a16="http://schemas.microsoft.com/office/drawing/2014/main" id="{7F35A7C7-57F0-30BA-31E8-9D4E09177F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2A6AC1-342D-BA84-C76A-A3CDA355470F}"/>
              </a:ext>
            </a:extLst>
          </p:cNvPr>
          <p:cNvSpPr>
            <a:spLocks noGrp="1"/>
          </p:cNvSpPr>
          <p:nvPr>
            <p:ph type="sldNum" sz="quarter" idx="12"/>
          </p:nvPr>
        </p:nvSpPr>
        <p:spPr/>
        <p:txBody>
          <a:bodyPr/>
          <a:lstStyle/>
          <a:p>
            <a:fld id="{88B73E27-1DD9-4A01-8AC2-D889F1091CAD}" type="slidenum">
              <a:rPr lang="en-GB" smtClean="0"/>
              <a:t>‹#›</a:t>
            </a:fld>
            <a:endParaRPr lang="en-GB"/>
          </a:p>
        </p:txBody>
      </p:sp>
    </p:spTree>
    <p:extLst>
      <p:ext uri="{BB962C8B-B14F-4D97-AF65-F5344CB8AC3E}">
        <p14:creationId xmlns:p14="http://schemas.microsoft.com/office/powerpoint/2010/main" val="4267570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A7F0AA-1290-D2E0-CA06-67A51BBD39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885AAB-157D-FE23-0EC9-DF377FCC5B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FE7B2B-00C6-2F14-1D03-4BE179F0AB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5223F7-7335-4DA3-AD2C-EDC18B6F13C3}" type="datetimeFigureOut">
              <a:rPr lang="en-GB" smtClean="0"/>
              <a:t>02/12/2025</a:t>
            </a:fld>
            <a:endParaRPr lang="en-GB"/>
          </a:p>
        </p:txBody>
      </p:sp>
      <p:sp>
        <p:nvSpPr>
          <p:cNvPr id="5" name="Footer Placeholder 4">
            <a:extLst>
              <a:ext uri="{FF2B5EF4-FFF2-40B4-BE49-F238E27FC236}">
                <a16:creationId xmlns:a16="http://schemas.microsoft.com/office/drawing/2014/main" id="{9CC10ECB-9BF6-E520-31F9-4E31ABEC95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37BA65-E67E-F7A4-E6A6-6BB059644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B73E27-1DD9-4A01-8AC2-D889F1091CAD}" type="slidenum">
              <a:rPr lang="en-GB" smtClean="0"/>
              <a:t>‹#›</a:t>
            </a:fld>
            <a:endParaRPr lang="en-GB"/>
          </a:p>
        </p:txBody>
      </p:sp>
    </p:spTree>
    <p:extLst>
      <p:ext uri="{BB962C8B-B14F-4D97-AF65-F5344CB8AC3E}">
        <p14:creationId xmlns:p14="http://schemas.microsoft.com/office/powerpoint/2010/main" val="1301985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Layout" Target="../diagrams/layout3.xml"/><Relationship Id="rId7" Type="http://schemas.openxmlformats.org/officeDocument/2006/relationships/image" Target="../media/image6.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4.xml"/><Relationship Id="rId7" Type="http://schemas.openxmlformats.org/officeDocument/2006/relationships/image" Target="../media/image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Layout" Target="../diagrams/layout5.xml"/><Relationship Id="rId7" Type="http://schemas.openxmlformats.org/officeDocument/2006/relationships/image" Target="../media/image12.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Layout" Target="../diagrams/layout6.xml"/><Relationship Id="rId7" Type="http://schemas.openxmlformats.org/officeDocument/2006/relationships/image" Target="../media/image15.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163D6-8E43-8A43-B13B-72B26381D883}"/>
              </a:ext>
            </a:extLst>
          </p:cNvPr>
          <p:cNvSpPr>
            <a:spLocks noGrp="1"/>
          </p:cNvSpPr>
          <p:nvPr>
            <p:ph type="title"/>
          </p:nvPr>
        </p:nvSpPr>
        <p:spPr>
          <a:xfrm>
            <a:off x="589009" y="502400"/>
            <a:ext cx="3367171" cy="1818064"/>
          </a:xfrm>
        </p:spPr>
        <p:txBody>
          <a:bodyPr>
            <a:normAutofit/>
          </a:bodyPr>
          <a:lstStyle/>
          <a:p>
            <a:pPr algn="ctr"/>
            <a:r>
              <a:rPr lang="en-US"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Collaboration as a Foundation for Global Business Performance</a:t>
            </a:r>
            <a:endParaRPr lang="en-GB"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endParaRPr>
          </a:p>
        </p:txBody>
      </p:sp>
      <p:pic>
        <p:nvPicPr>
          <p:cNvPr id="4" name="Picture 3">
            <a:extLst>
              <a:ext uri="{FF2B5EF4-FFF2-40B4-BE49-F238E27FC236}">
                <a16:creationId xmlns:a16="http://schemas.microsoft.com/office/drawing/2014/main" id="{416CE579-C46B-D3B2-C341-D9F754590DA6}"/>
              </a:ext>
            </a:extLst>
          </p:cNvPr>
          <p:cNvPicPr>
            <a:picLocks noChangeAspect="1"/>
          </p:cNvPicPr>
          <p:nvPr/>
        </p:nvPicPr>
        <p:blipFill>
          <a:blip r:embed="rId2"/>
          <a:srcRect t="49928"/>
          <a:stretch>
            <a:fillRect/>
          </a:stretch>
        </p:blipFill>
        <p:spPr>
          <a:xfrm>
            <a:off x="4555236" y="6"/>
            <a:ext cx="7636763" cy="2762724"/>
          </a:xfrm>
          <a:prstGeom prst="rect">
            <a:avLst/>
          </a:prstGeom>
          <a:effectLst>
            <a:glow rad="228600">
              <a:schemeClr val="accent1">
                <a:satMod val="175000"/>
                <a:alpha val="40000"/>
              </a:schemeClr>
            </a:glow>
          </a:effectLst>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a:extLst>
              <a:ext uri="{FF2B5EF4-FFF2-40B4-BE49-F238E27FC236}">
                <a16:creationId xmlns:a16="http://schemas.microsoft.com/office/drawing/2014/main" id="{4E8E6104-E602-3454-B37A-B0FE3A3CBCD4}"/>
              </a:ext>
            </a:extLst>
          </p:cNvPr>
          <p:cNvPicPr>
            <a:picLocks noChangeAspect="1"/>
          </p:cNvPicPr>
          <p:nvPr/>
        </p:nvPicPr>
        <p:blipFill>
          <a:blip r:embed="rId3"/>
          <a:srcRect l="19037" r="16123" b="1"/>
          <a:stretch>
            <a:fillRect/>
          </a:stretch>
        </p:blipFill>
        <p:spPr>
          <a:xfrm>
            <a:off x="-1" y="2826737"/>
            <a:ext cx="4565779" cy="4031263"/>
          </a:xfrm>
          <a:prstGeom prst="rect">
            <a:avLst/>
          </a:prstGeom>
          <a:effectLst>
            <a:glow rad="228600">
              <a:schemeClr val="accent1">
                <a:satMod val="175000"/>
                <a:alpha val="40000"/>
              </a:schemeClr>
            </a:glow>
          </a:effectLst>
        </p:spPr>
      </p:pic>
      <p:graphicFrame>
        <p:nvGraphicFramePr>
          <p:cNvPr id="6" name="Content Placeholder 5">
            <a:extLst>
              <a:ext uri="{FF2B5EF4-FFF2-40B4-BE49-F238E27FC236}">
                <a16:creationId xmlns:a16="http://schemas.microsoft.com/office/drawing/2014/main" id="{015D5D6F-366F-F2A2-B9DE-E3869659060A}"/>
              </a:ext>
            </a:extLst>
          </p:cNvPr>
          <p:cNvGraphicFramePr>
            <a:graphicFrameLocks noGrp="1"/>
          </p:cNvGraphicFramePr>
          <p:nvPr>
            <p:ph idx="1"/>
            <p:extLst>
              <p:ext uri="{D42A27DB-BD31-4B8C-83A1-F6EECF244321}">
                <p14:modId xmlns:p14="http://schemas.microsoft.com/office/powerpoint/2010/main" val="3629885216"/>
              </p:ext>
            </p:extLst>
          </p:nvPr>
        </p:nvGraphicFramePr>
        <p:xfrm>
          <a:off x="5449633" y="3455208"/>
          <a:ext cx="5742432" cy="2344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1521108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E4FDE-41F9-2827-FC27-4965064C6A35}"/>
              </a:ext>
            </a:extLst>
          </p:cNvPr>
          <p:cNvSpPr>
            <a:spLocks noGrp="1"/>
          </p:cNvSpPr>
          <p:nvPr>
            <p:ph type="title"/>
          </p:nvPr>
        </p:nvSpPr>
        <p:spPr>
          <a:xfrm>
            <a:off x="1057025" y="922644"/>
            <a:ext cx="5040285" cy="1169585"/>
          </a:xfrm>
        </p:spPr>
        <p:txBody>
          <a:bodyPr anchor="b">
            <a:noAutofit/>
          </a:bodyPr>
          <a:lstStyle/>
          <a:p>
            <a:r>
              <a:rPr lang="en-US"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Developing Global Mindsets Through Group Interaction</a:t>
            </a:r>
            <a:endParaRPr lang="en-GB"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endParaRP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7">
            <a:extLst>
              <a:ext uri="{FF2B5EF4-FFF2-40B4-BE49-F238E27FC236}">
                <a16:creationId xmlns:a16="http://schemas.microsoft.com/office/drawing/2014/main" id="{8B5E32B7-1E1E-6835-0A2F-61E8A8B6A29C}"/>
              </a:ext>
            </a:extLst>
          </p:cNvPr>
          <p:cNvGraphicFramePr>
            <a:graphicFrameLocks noGrp="1"/>
          </p:cNvGraphicFramePr>
          <p:nvPr>
            <p:ph idx="1"/>
            <p:extLst>
              <p:ext uri="{D42A27DB-BD31-4B8C-83A1-F6EECF244321}">
                <p14:modId xmlns:p14="http://schemas.microsoft.com/office/powerpoint/2010/main" val="3743398932"/>
              </p:ext>
            </p:extLst>
          </p:nvPr>
        </p:nvGraphicFramePr>
        <p:xfrm>
          <a:off x="953189" y="2681087"/>
          <a:ext cx="5040285" cy="33044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C8D6369A-9DE9-02B6-1F0E-6CE5F6E9C1D8}"/>
              </a:ext>
            </a:extLst>
          </p:cNvPr>
          <p:cNvPicPr>
            <a:picLocks noChangeAspect="1"/>
          </p:cNvPicPr>
          <p:nvPr/>
        </p:nvPicPr>
        <p:blipFill>
          <a:blip r:embed="rId7"/>
          <a:srcRect l="22447" r="17340" b="-6"/>
          <a:stretch>
            <a:fillRect/>
          </a:stretch>
        </p:blipFill>
        <p:spPr>
          <a:xfrm>
            <a:off x="6946666" y="774285"/>
            <a:ext cx="2112264" cy="1999673"/>
          </a:xfrm>
          <a:prstGeom prst="rect">
            <a:avLst/>
          </a:prstGeom>
        </p:spPr>
      </p:pic>
      <p:pic>
        <p:nvPicPr>
          <p:cNvPr id="4" name="Picture 3">
            <a:extLst>
              <a:ext uri="{FF2B5EF4-FFF2-40B4-BE49-F238E27FC236}">
                <a16:creationId xmlns:a16="http://schemas.microsoft.com/office/drawing/2014/main" id="{803F84B2-AFD1-A83D-2606-DB358FFB0AF6}"/>
              </a:ext>
            </a:extLst>
          </p:cNvPr>
          <p:cNvPicPr>
            <a:picLocks noChangeAspect="1"/>
          </p:cNvPicPr>
          <p:nvPr/>
        </p:nvPicPr>
        <p:blipFill>
          <a:blip r:embed="rId8"/>
          <a:srcRect l="2437" r="3029" b="6"/>
          <a:stretch>
            <a:fillRect/>
          </a:stretch>
        </p:blipFill>
        <p:spPr>
          <a:xfrm>
            <a:off x="9223523" y="774285"/>
            <a:ext cx="2112264" cy="1999673"/>
          </a:xfrm>
          <a:prstGeom prst="rect">
            <a:avLst/>
          </a:prstGeom>
        </p:spPr>
      </p:pic>
      <p:pic>
        <p:nvPicPr>
          <p:cNvPr id="6" name="Picture 5">
            <a:extLst>
              <a:ext uri="{FF2B5EF4-FFF2-40B4-BE49-F238E27FC236}">
                <a16:creationId xmlns:a16="http://schemas.microsoft.com/office/drawing/2014/main" id="{D948DB63-C305-C5CA-4FB6-946797725710}"/>
              </a:ext>
            </a:extLst>
          </p:cNvPr>
          <p:cNvPicPr>
            <a:picLocks noChangeAspect="1"/>
          </p:cNvPicPr>
          <p:nvPr/>
        </p:nvPicPr>
        <p:blipFill>
          <a:blip r:embed="rId9"/>
          <a:srcRect l="23519" r="13994" b="-2"/>
          <a:stretch>
            <a:fillRect/>
          </a:stretch>
        </p:blipFill>
        <p:spPr>
          <a:xfrm>
            <a:off x="6946667" y="2942704"/>
            <a:ext cx="4389120" cy="3213543"/>
          </a:xfrm>
          <a:prstGeom prst="rect">
            <a:avLst/>
          </a:prstGeom>
        </p:spPr>
      </p:pic>
    </p:spTree>
    <p:extLst>
      <p:ext uri="{BB962C8B-B14F-4D97-AF65-F5344CB8AC3E}">
        <p14:creationId xmlns:p14="http://schemas.microsoft.com/office/powerpoint/2010/main" val="2784004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6FA92-3BC9-733B-B101-C391F3F463A1}"/>
              </a:ext>
            </a:extLst>
          </p:cNvPr>
          <p:cNvSpPr>
            <a:spLocks noGrp="1"/>
          </p:cNvSpPr>
          <p:nvPr>
            <p:ph type="title"/>
          </p:nvPr>
        </p:nvSpPr>
        <p:spPr>
          <a:xfrm>
            <a:off x="1057025" y="922644"/>
            <a:ext cx="5040285" cy="1169585"/>
          </a:xfrm>
        </p:spPr>
        <p:txBody>
          <a:bodyPr anchor="b">
            <a:normAutofit fontScale="90000"/>
          </a:bodyPr>
          <a:lstStyle/>
          <a:p>
            <a:r>
              <a:rPr lang="en-US" sz="31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Digital Collaboration Mirrors Global Business Operations</a:t>
            </a:r>
            <a:endParaRPr lang="en-GB" sz="31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endParaRP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3E555CB5-D03B-DF37-E12B-1C7D01784F51}"/>
              </a:ext>
            </a:extLst>
          </p:cNvPr>
          <p:cNvGraphicFramePr>
            <a:graphicFrameLocks noGrp="1"/>
          </p:cNvGraphicFramePr>
          <p:nvPr>
            <p:ph idx="1"/>
            <p:extLst>
              <p:ext uri="{D42A27DB-BD31-4B8C-83A1-F6EECF244321}">
                <p14:modId xmlns:p14="http://schemas.microsoft.com/office/powerpoint/2010/main" val="1441482250"/>
              </p:ext>
            </p:extLst>
          </p:nvPr>
        </p:nvGraphicFramePr>
        <p:xfrm>
          <a:off x="1055715" y="2508105"/>
          <a:ext cx="5040285" cy="3632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B5F49DD-3584-AB95-0D1F-6BAA7C6F92A2}"/>
              </a:ext>
            </a:extLst>
          </p:cNvPr>
          <p:cNvPicPr>
            <a:picLocks noChangeAspect="1"/>
          </p:cNvPicPr>
          <p:nvPr/>
        </p:nvPicPr>
        <p:blipFill>
          <a:blip r:embed="rId7"/>
          <a:srcRect l="16076" r="23450" b="-2"/>
          <a:stretch>
            <a:fillRect/>
          </a:stretch>
        </p:blipFill>
        <p:spPr>
          <a:xfrm>
            <a:off x="6946666" y="774285"/>
            <a:ext cx="2112264" cy="1999673"/>
          </a:xfrm>
          <a:prstGeom prst="rect">
            <a:avLst/>
          </a:prstGeom>
        </p:spPr>
      </p:pic>
      <p:pic>
        <p:nvPicPr>
          <p:cNvPr id="6" name="Picture 5">
            <a:extLst>
              <a:ext uri="{FF2B5EF4-FFF2-40B4-BE49-F238E27FC236}">
                <a16:creationId xmlns:a16="http://schemas.microsoft.com/office/drawing/2014/main" id="{8E770B6F-1A02-E6FF-644B-6091C1ECD6AC}"/>
              </a:ext>
            </a:extLst>
          </p:cNvPr>
          <p:cNvPicPr>
            <a:picLocks noChangeAspect="1"/>
          </p:cNvPicPr>
          <p:nvPr/>
        </p:nvPicPr>
        <p:blipFill>
          <a:blip r:embed="rId8"/>
          <a:srcRect l="22146" r="17393" b="2"/>
          <a:stretch>
            <a:fillRect/>
          </a:stretch>
        </p:blipFill>
        <p:spPr>
          <a:xfrm>
            <a:off x="9223523" y="774285"/>
            <a:ext cx="2112264" cy="1999673"/>
          </a:xfrm>
          <a:prstGeom prst="rect">
            <a:avLst/>
          </a:prstGeom>
        </p:spPr>
      </p:pic>
      <p:pic>
        <p:nvPicPr>
          <p:cNvPr id="5" name="Picture 4">
            <a:extLst>
              <a:ext uri="{FF2B5EF4-FFF2-40B4-BE49-F238E27FC236}">
                <a16:creationId xmlns:a16="http://schemas.microsoft.com/office/drawing/2014/main" id="{470F74A8-7D5B-49A7-7625-362353AE3CF0}"/>
              </a:ext>
            </a:extLst>
          </p:cNvPr>
          <p:cNvPicPr>
            <a:picLocks noChangeAspect="1"/>
          </p:cNvPicPr>
          <p:nvPr/>
        </p:nvPicPr>
        <p:blipFill>
          <a:blip r:embed="rId9"/>
          <a:srcRect r="8833" b="2"/>
          <a:stretch>
            <a:fillRect/>
          </a:stretch>
        </p:blipFill>
        <p:spPr>
          <a:xfrm>
            <a:off x="6946667" y="2942704"/>
            <a:ext cx="4389120" cy="3213543"/>
          </a:xfrm>
          <a:prstGeom prst="rect">
            <a:avLst/>
          </a:prstGeom>
        </p:spPr>
      </p:pic>
    </p:spTree>
    <p:extLst>
      <p:ext uri="{BB962C8B-B14F-4D97-AF65-F5344CB8AC3E}">
        <p14:creationId xmlns:p14="http://schemas.microsoft.com/office/powerpoint/2010/main" val="1435308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4220E-1429-ECF4-952F-ACBCAE92923D}"/>
              </a:ext>
            </a:extLst>
          </p:cNvPr>
          <p:cNvSpPr>
            <a:spLocks noGrp="1"/>
          </p:cNvSpPr>
          <p:nvPr>
            <p:ph type="title"/>
          </p:nvPr>
        </p:nvSpPr>
        <p:spPr>
          <a:xfrm>
            <a:off x="1057025" y="922644"/>
            <a:ext cx="5040285" cy="1169585"/>
          </a:xfrm>
        </p:spPr>
        <p:txBody>
          <a:bodyPr anchor="b">
            <a:normAutofit/>
          </a:bodyPr>
          <a:lstStyle/>
          <a:p>
            <a:r>
              <a:rPr lang="it-IT"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Collaborative Innovation in Global Markets</a:t>
            </a:r>
            <a:endParaRPr lang="en-GB"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endParaRP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26225591-07D8-93CF-C80E-6FA4366AC484}"/>
              </a:ext>
            </a:extLst>
          </p:cNvPr>
          <p:cNvGraphicFramePr>
            <a:graphicFrameLocks noGrp="1"/>
          </p:cNvGraphicFramePr>
          <p:nvPr>
            <p:ph idx="1"/>
            <p:extLst>
              <p:ext uri="{D42A27DB-BD31-4B8C-83A1-F6EECF244321}">
                <p14:modId xmlns:p14="http://schemas.microsoft.com/office/powerpoint/2010/main" val="484432645"/>
              </p:ext>
            </p:extLst>
          </p:nvPr>
        </p:nvGraphicFramePr>
        <p:xfrm>
          <a:off x="1055715" y="2508105"/>
          <a:ext cx="5040285" cy="3632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D5FC43A4-A7C5-7488-124F-360472988E75}"/>
              </a:ext>
            </a:extLst>
          </p:cNvPr>
          <p:cNvPicPr>
            <a:picLocks noChangeAspect="1"/>
          </p:cNvPicPr>
          <p:nvPr/>
        </p:nvPicPr>
        <p:blipFill>
          <a:blip r:embed="rId7"/>
          <a:srcRect l="13159" r="24781" b="-3"/>
          <a:stretch>
            <a:fillRect/>
          </a:stretch>
        </p:blipFill>
        <p:spPr>
          <a:xfrm>
            <a:off x="6946666" y="774285"/>
            <a:ext cx="2112264" cy="1999673"/>
          </a:xfrm>
          <a:prstGeom prst="rect">
            <a:avLst/>
          </a:prstGeom>
        </p:spPr>
      </p:pic>
      <p:pic>
        <p:nvPicPr>
          <p:cNvPr id="4" name="Picture 3">
            <a:extLst>
              <a:ext uri="{FF2B5EF4-FFF2-40B4-BE49-F238E27FC236}">
                <a16:creationId xmlns:a16="http://schemas.microsoft.com/office/drawing/2014/main" id="{CC439D93-1303-8F6D-88EA-1FA298A66FB0}"/>
              </a:ext>
            </a:extLst>
          </p:cNvPr>
          <p:cNvPicPr>
            <a:picLocks noChangeAspect="1"/>
          </p:cNvPicPr>
          <p:nvPr/>
        </p:nvPicPr>
        <p:blipFill>
          <a:blip r:embed="rId8"/>
          <a:srcRect l="9319" r="20169" b="-6"/>
          <a:stretch>
            <a:fillRect/>
          </a:stretch>
        </p:blipFill>
        <p:spPr>
          <a:xfrm>
            <a:off x="9223523" y="774285"/>
            <a:ext cx="2112264" cy="1999673"/>
          </a:xfrm>
          <a:prstGeom prst="rect">
            <a:avLst/>
          </a:prstGeom>
        </p:spPr>
      </p:pic>
      <p:pic>
        <p:nvPicPr>
          <p:cNvPr id="6" name="Picture 5">
            <a:extLst>
              <a:ext uri="{FF2B5EF4-FFF2-40B4-BE49-F238E27FC236}">
                <a16:creationId xmlns:a16="http://schemas.microsoft.com/office/drawing/2014/main" id="{A516D184-53F3-BE10-5822-E0C28155D1CA}"/>
              </a:ext>
            </a:extLst>
          </p:cNvPr>
          <p:cNvPicPr>
            <a:picLocks noChangeAspect="1"/>
          </p:cNvPicPr>
          <p:nvPr/>
        </p:nvPicPr>
        <p:blipFill>
          <a:blip r:embed="rId9"/>
          <a:srcRect l="12325" r="11188" b="-1"/>
          <a:stretch>
            <a:fillRect/>
          </a:stretch>
        </p:blipFill>
        <p:spPr>
          <a:xfrm>
            <a:off x="6946667" y="2942704"/>
            <a:ext cx="4389120" cy="3213543"/>
          </a:xfrm>
          <a:prstGeom prst="rect">
            <a:avLst/>
          </a:prstGeom>
        </p:spPr>
      </p:pic>
    </p:spTree>
    <p:extLst>
      <p:ext uri="{BB962C8B-B14F-4D97-AF65-F5344CB8AC3E}">
        <p14:creationId xmlns:p14="http://schemas.microsoft.com/office/powerpoint/2010/main" val="2792505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D167F-F5AD-4409-1E70-70C08A2D7989}"/>
              </a:ext>
            </a:extLst>
          </p:cNvPr>
          <p:cNvSpPr>
            <a:spLocks noGrp="1"/>
          </p:cNvSpPr>
          <p:nvPr>
            <p:ph type="title"/>
          </p:nvPr>
        </p:nvSpPr>
        <p:spPr>
          <a:xfrm>
            <a:off x="1057025" y="922644"/>
            <a:ext cx="5040285" cy="1169585"/>
          </a:xfrm>
        </p:spPr>
        <p:txBody>
          <a:bodyPr anchor="b">
            <a:normAutofit/>
          </a:bodyPr>
          <a:lstStyle/>
          <a:p>
            <a:r>
              <a:rPr lang="en-US"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Challenges in Global Business Collaboration</a:t>
            </a:r>
            <a:endParaRPr lang="en-GB"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endParaRP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32A776E2-4EF5-D4EA-1B8C-49537B6A079C}"/>
              </a:ext>
            </a:extLst>
          </p:cNvPr>
          <p:cNvGraphicFramePr>
            <a:graphicFrameLocks noGrp="1"/>
          </p:cNvGraphicFramePr>
          <p:nvPr>
            <p:ph idx="1"/>
            <p:extLst>
              <p:ext uri="{D42A27DB-BD31-4B8C-83A1-F6EECF244321}">
                <p14:modId xmlns:p14="http://schemas.microsoft.com/office/powerpoint/2010/main" val="1699863839"/>
              </p:ext>
            </p:extLst>
          </p:nvPr>
        </p:nvGraphicFramePr>
        <p:xfrm>
          <a:off x="1055715" y="2508105"/>
          <a:ext cx="5040285" cy="3632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31BC6A34-80FB-FFA7-6CD7-515B8C68A323}"/>
              </a:ext>
            </a:extLst>
          </p:cNvPr>
          <p:cNvPicPr>
            <a:picLocks noChangeAspect="1"/>
          </p:cNvPicPr>
          <p:nvPr/>
        </p:nvPicPr>
        <p:blipFill>
          <a:blip r:embed="rId7"/>
          <a:srcRect l="15353" r="25757" b="-2"/>
          <a:stretch>
            <a:fillRect/>
          </a:stretch>
        </p:blipFill>
        <p:spPr>
          <a:xfrm>
            <a:off x="6946666" y="774285"/>
            <a:ext cx="2112264" cy="1999673"/>
          </a:xfrm>
          <a:prstGeom prst="rect">
            <a:avLst/>
          </a:prstGeom>
        </p:spPr>
      </p:pic>
      <p:pic>
        <p:nvPicPr>
          <p:cNvPr id="6" name="Picture 5">
            <a:extLst>
              <a:ext uri="{FF2B5EF4-FFF2-40B4-BE49-F238E27FC236}">
                <a16:creationId xmlns:a16="http://schemas.microsoft.com/office/drawing/2014/main" id="{5AB0594D-5BA5-00CA-6F12-4534429F0DBF}"/>
              </a:ext>
            </a:extLst>
          </p:cNvPr>
          <p:cNvPicPr>
            <a:picLocks noChangeAspect="1"/>
          </p:cNvPicPr>
          <p:nvPr/>
        </p:nvPicPr>
        <p:blipFill>
          <a:blip r:embed="rId8"/>
          <a:srcRect l="26402" r="36099" b="-1"/>
          <a:stretch>
            <a:fillRect/>
          </a:stretch>
        </p:blipFill>
        <p:spPr>
          <a:xfrm>
            <a:off x="9223523" y="774285"/>
            <a:ext cx="2112264" cy="1999673"/>
          </a:xfrm>
          <a:prstGeom prst="rect">
            <a:avLst/>
          </a:prstGeom>
        </p:spPr>
      </p:pic>
      <p:pic>
        <p:nvPicPr>
          <p:cNvPr id="4" name="Picture 3">
            <a:extLst>
              <a:ext uri="{FF2B5EF4-FFF2-40B4-BE49-F238E27FC236}">
                <a16:creationId xmlns:a16="http://schemas.microsoft.com/office/drawing/2014/main" id="{3AAB47E6-4C81-A634-BF1B-C1D9BD2F398C}"/>
              </a:ext>
            </a:extLst>
          </p:cNvPr>
          <p:cNvPicPr>
            <a:picLocks noChangeAspect="1"/>
          </p:cNvPicPr>
          <p:nvPr/>
        </p:nvPicPr>
        <p:blipFill>
          <a:blip r:embed="rId9"/>
          <a:srcRect t="2253" r="-2" b="-2"/>
          <a:stretch>
            <a:fillRect/>
          </a:stretch>
        </p:blipFill>
        <p:spPr>
          <a:xfrm>
            <a:off x="6946667" y="2942704"/>
            <a:ext cx="4389120" cy="3213543"/>
          </a:xfrm>
          <a:prstGeom prst="rect">
            <a:avLst/>
          </a:prstGeom>
        </p:spPr>
      </p:pic>
    </p:spTree>
    <p:extLst>
      <p:ext uri="{BB962C8B-B14F-4D97-AF65-F5344CB8AC3E}">
        <p14:creationId xmlns:p14="http://schemas.microsoft.com/office/powerpoint/2010/main" val="2902680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4" name="Rectangle 2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BB59D-46B5-55A9-9D57-C1A614E48617}"/>
              </a:ext>
            </a:extLst>
          </p:cNvPr>
          <p:cNvSpPr>
            <a:spLocks noGrp="1"/>
          </p:cNvSpPr>
          <p:nvPr>
            <p:ph type="title"/>
          </p:nvPr>
        </p:nvSpPr>
        <p:spPr>
          <a:xfrm>
            <a:off x="1057025" y="922644"/>
            <a:ext cx="5040285" cy="1169585"/>
          </a:xfrm>
        </p:spPr>
        <p:txBody>
          <a:bodyPr anchor="b">
            <a:normAutofit/>
          </a:bodyPr>
          <a:lstStyle/>
          <a:p>
            <a:r>
              <a:rPr lang="en-GB"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Conclusion </a:t>
            </a: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E0F7B41D-CB91-BB5D-D241-FC20612CC9C3}"/>
              </a:ext>
            </a:extLst>
          </p:cNvPr>
          <p:cNvGraphicFramePr>
            <a:graphicFrameLocks noGrp="1"/>
          </p:cNvGraphicFramePr>
          <p:nvPr>
            <p:ph idx="1"/>
            <p:extLst>
              <p:ext uri="{D42A27DB-BD31-4B8C-83A1-F6EECF244321}">
                <p14:modId xmlns:p14="http://schemas.microsoft.com/office/powerpoint/2010/main" val="626179813"/>
              </p:ext>
            </p:extLst>
          </p:nvPr>
        </p:nvGraphicFramePr>
        <p:xfrm>
          <a:off x="1055715" y="2508105"/>
          <a:ext cx="5040285" cy="3632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4872B97-FB19-0C44-D31F-1C1B32702592}"/>
              </a:ext>
            </a:extLst>
          </p:cNvPr>
          <p:cNvPicPr>
            <a:picLocks noChangeAspect="1"/>
          </p:cNvPicPr>
          <p:nvPr/>
        </p:nvPicPr>
        <p:blipFill>
          <a:blip r:embed="rId7"/>
          <a:srcRect l="28778" r="24745" b="2"/>
          <a:stretch>
            <a:fillRect/>
          </a:stretch>
        </p:blipFill>
        <p:spPr>
          <a:xfrm>
            <a:off x="6946666" y="774285"/>
            <a:ext cx="2112264" cy="1999673"/>
          </a:xfrm>
          <a:prstGeom prst="rect">
            <a:avLst/>
          </a:prstGeom>
        </p:spPr>
      </p:pic>
      <p:pic>
        <p:nvPicPr>
          <p:cNvPr id="6" name="Picture 5">
            <a:extLst>
              <a:ext uri="{FF2B5EF4-FFF2-40B4-BE49-F238E27FC236}">
                <a16:creationId xmlns:a16="http://schemas.microsoft.com/office/drawing/2014/main" id="{7BB96957-076B-0AC5-CBE9-286E3855568D}"/>
              </a:ext>
            </a:extLst>
          </p:cNvPr>
          <p:cNvPicPr>
            <a:picLocks noChangeAspect="1"/>
          </p:cNvPicPr>
          <p:nvPr/>
        </p:nvPicPr>
        <p:blipFill>
          <a:blip r:embed="rId8"/>
          <a:srcRect l="15757" r="13949" b="-2"/>
          <a:stretch>
            <a:fillRect/>
          </a:stretch>
        </p:blipFill>
        <p:spPr>
          <a:xfrm>
            <a:off x="9223523" y="774285"/>
            <a:ext cx="2112264" cy="1999673"/>
          </a:xfrm>
          <a:prstGeom prst="rect">
            <a:avLst/>
          </a:prstGeom>
        </p:spPr>
      </p:pic>
      <p:pic>
        <p:nvPicPr>
          <p:cNvPr id="5" name="Picture 4">
            <a:extLst>
              <a:ext uri="{FF2B5EF4-FFF2-40B4-BE49-F238E27FC236}">
                <a16:creationId xmlns:a16="http://schemas.microsoft.com/office/drawing/2014/main" id="{495CB382-EE3D-97A3-BCCD-2CE785B12E56}"/>
              </a:ext>
            </a:extLst>
          </p:cNvPr>
          <p:cNvPicPr>
            <a:picLocks noChangeAspect="1"/>
          </p:cNvPicPr>
          <p:nvPr/>
        </p:nvPicPr>
        <p:blipFill>
          <a:blip r:embed="rId9"/>
          <a:srcRect l="24966" r="6743"/>
          <a:stretch>
            <a:fillRect/>
          </a:stretch>
        </p:blipFill>
        <p:spPr>
          <a:xfrm>
            <a:off x="6946667" y="2942704"/>
            <a:ext cx="4389120" cy="3213543"/>
          </a:xfrm>
          <a:prstGeom prst="rect">
            <a:avLst/>
          </a:prstGeom>
        </p:spPr>
      </p:pic>
    </p:spTree>
    <p:extLst>
      <p:ext uri="{BB962C8B-B14F-4D97-AF65-F5344CB8AC3E}">
        <p14:creationId xmlns:p14="http://schemas.microsoft.com/office/powerpoint/2010/main" val="3468015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7D4E6E-1B17-EADB-39F2-8389A68C0259}"/>
              </a:ext>
            </a:extLst>
          </p:cNvPr>
          <p:cNvSpPr>
            <a:spLocks noGrp="1"/>
          </p:cNvSpPr>
          <p:nvPr>
            <p:ph type="title"/>
          </p:nvPr>
        </p:nvSpPr>
        <p:spPr>
          <a:xfrm>
            <a:off x="1043631" y="809898"/>
            <a:ext cx="9942716" cy="1554480"/>
          </a:xfrm>
        </p:spPr>
        <p:txBody>
          <a:bodyPr anchor="ctr">
            <a:normAutofit/>
          </a:bodyPr>
          <a:lstStyle/>
          <a:p>
            <a:r>
              <a:rPr lang="en-GB" sz="28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FAFA64B2-F3FF-0095-BDCB-0F5DB08F5FB1}"/>
              </a:ext>
            </a:extLst>
          </p:cNvPr>
          <p:cNvSpPr>
            <a:spLocks noGrp="1"/>
          </p:cNvSpPr>
          <p:nvPr>
            <p:ph idx="1"/>
          </p:nvPr>
        </p:nvSpPr>
        <p:spPr>
          <a:xfrm>
            <a:off x="267837" y="2263928"/>
            <a:ext cx="11720261" cy="4414345"/>
          </a:xfrm>
        </p:spPr>
        <p:txBody>
          <a:bodyPr anchor="ctr">
            <a:normAutofit/>
          </a:bodyPr>
          <a:lstStyle/>
          <a:p>
            <a:r>
              <a:rPr lang="en-GB" sz="1000" dirty="0">
                <a:latin typeface="Arial" panose="020B0604020202020204" pitchFamily="34" charset="0"/>
                <a:cs typeface="Arial" panose="020B0604020202020204" pitchFamily="34" charset="0"/>
              </a:rPr>
              <a:t>Aderibigbe, S. A., </a:t>
            </a:r>
            <a:r>
              <a:rPr lang="en-GB" sz="1000" dirty="0" err="1">
                <a:latin typeface="Arial" panose="020B0604020202020204" pitchFamily="34" charset="0"/>
                <a:cs typeface="Arial" panose="020B0604020202020204" pitchFamily="34" charset="0"/>
              </a:rPr>
              <a:t>AbdelRahman</a:t>
            </a:r>
            <a:r>
              <a:rPr lang="en-GB" sz="1000" dirty="0">
                <a:latin typeface="Arial" panose="020B0604020202020204" pitchFamily="34" charset="0"/>
                <a:cs typeface="Arial" panose="020B0604020202020204" pitchFamily="34" charset="0"/>
              </a:rPr>
              <a:t>, A. R. A., </a:t>
            </a:r>
            <a:r>
              <a:rPr lang="en-GB" sz="1000" dirty="0" err="1">
                <a:latin typeface="Arial" panose="020B0604020202020204" pitchFamily="34" charset="0"/>
                <a:cs typeface="Arial" panose="020B0604020202020204" pitchFamily="34" charset="0"/>
              </a:rPr>
              <a:t>ELMneizel</a:t>
            </a:r>
            <a:r>
              <a:rPr lang="en-GB" sz="1000" dirty="0">
                <a:latin typeface="Arial" panose="020B0604020202020204" pitchFamily="34" charset="0"/>
                <a:cs typeface="Arial" panose="020B0604020202020204" pitchFamily="34" charset="0"/>
              </a:rPr>
              <a:t>, A. F., &amp; Al </a:t>
            </a:r>
            <a:r>
              <a:rPr lang="en-GB" sz="1000" dirty="0" err="1">
                <a:latin typeface="Arial" panose="020B0604020202020204" pitchFamily="34" charset="0"/>
                <a:cs typeface="Arial" panose="020B0604020202020204" pitchFamily="34" charset="0"/>
              </a:rPr>
              <a:t>Gharaibeh</a:t>
            </a:r>
            <a:r>
              <a:rPr lang="en-GB" sz="1000" dirty="0">
                <a:latin typeface="Arial" panose="020B0604020202020204" pitchFamily="34" charset="0"/>
                <a:cs typeface="Arial" panose="020B0604020202020204" pitchFamily="34" charset="0"/>
              </a:rPr>
              <a:t>, F. (2023). Undergraduate students’ views about peer mentoring as a tool to enhance computer-supported collaborative learning. </a:t>
            </a:r>
            <a:r>
              <a:rPr lang="en-GB" sz="1000" i="1" dirty="0">
                <a:latin typeface="Arial" panose="020B0604020202020204" pitchFamily="34" charset="0"/>
                <a:cs typeface="Arial" panose="020B0604020202020204" pitchFamily="34" charset="0"/>
              </a:rPr>
              <a:t>Contemporary Educational Technology, 15</a:t>
            </a:r>
            <a:r>
              <a:rPr lang="en-GB" sz="1000" dirty="0">
                <a:latin typeface="Arial" panose="020B0604020202020204" pitchFamily="34" charset="0"/>
                <a:cs typeface="Arial" panose="020B0604020202020204" pitchFamily="34" charset="0"/>
              </a:rPr>
              <a:t>(4), ep461.</a:t>
            </a:r>
          </a:p>
          <a:p>
            <a:r>
              <a:rPr lang="en-GB" sz="1000" dirty="0">
                <a:latin typeface="Arial" panose="020B0604020202020204" pitchFamily="34" charset="0"/>
                <a:cs typeface="Arial" panose="020B0604020202020204" pitchFamily="34" charset="0"/>
              </a:rPr>
              <a:t>Khan, M. N., Ashraf, M. A., Seinen, D., Khan, K. U., &amp; Laar, R. A. (2021). </a:t>
            </a:r>
            <a:r>
              <a:rPr lang="en-GB" sz="1000" i="1" dirty="0">
                <a:latin typeface="Arial" panose="020B0604020202020204" pitchFamily="34" charset="0"/>
                <a:cs typeface="Arial" panose="020B0604020202020204" pitchFamily="34" charset="0"/>
              </a:rPr>
              <a:t>Social media for knowledge acquisition and dissemination: The impact of COVID-19 on collaborative learning-driven social media adoption. </a:t>
            </a:r>
            <a:r>
              <a:rPr lang="en-GB" sz="1000" dirty="0">
                <a:latin typeface="Arial" panose="020B0604020202020204" pitchFamily="34" charset="0"/>
                <a:cs typeface="Arial" panose="020B0604020202020204" pitchFamily="34" charset="0"/>
              </a:rPr>
              <a:t>Frontiers in Psychology, 12, 648253.</a:t>
            </a:r>
          </a:p>
          <a:p>
            <a:r>
              <a:rPr lang="en-GB" sz="1000" dirty="0">
                <a:latin typeface="Arial" panose="020B0604020202020204" pitchFamily="34" charset="0"/>
                <a:cs typeface="Arial" panose="020B0604020202020204" pitchFamily="34" charset="0"/>
              </a:rPr>
              <a:t>Knoche, H. T. (2022). Thinking about cooperative learning: Epistemic motives and social structure impacts. </a:t>
            </a:r>
            <a:r>
              <a:rPr lang="en-GB" sz="1000" i="1" dirty="0">
                <a:latin typeface="Arial" panose="020B0604020202020204" pitchFamily="34" charset="0"/>
                <a:cs typeface="Arial" panose="020B0604020202020204" pitchFamily="34" charset="0"/>
              </a:rPr>
              <a:t>International Journal of Management Education, 20</a:t>
            </a:r>
            <a:r>
              <a:rPr lang="en-GB" sz="1000" dirty="0">
                <a:latin typeface="Arial" panose="020B0604020202020204" pitchFamily="34" charset="0"/>
                <a:cs typeface="Arial" panose="020B0604020202020204" pitchFamily="34" charset="0"/>
              </a:rPr>
              <a:t>(2), 100643.</a:t>
            </a:r>
          </a:p>
          <a:p>
            <a:r>
              <a:rPr lang="en-GB" sz="1000" dirty="0">
                <a:latin typeface="Arial" panose="020B0604020202020204" pitchFamily="34" charset="0"/>
                <a:cs typeface="Arial" panose="020B0604020202020204" pitchFamily="34" charset="0"/>
              </a:rPr>
              <a:t>Mhlongo, S., Mbatha, K., </a:t>
            </a:r>
            <a:r>
              <a:rPr lang="en-GB" sz="1000" dirty="0" err="1">
                <a:latin typeface="Arial" panose="020B0604020202020204" pitchFamily="34" charset="0"/>
                <a:cs typeface="Arial" panose="020B0604020202020204" pitchFamily="34" charset="0"/>
              </a:rPr>
              <a:t>Ramatsetse</a:t>
            </a:r>
            <a:r>
              <a:rPr lang="en-GB" sz="1000" dirty="0">
                <a:latin typeface="Arial" panose="020B0604020202020204" pitchFamily="34" charset="0"/>
                <a:cs typeface="Arial" panose="020B0604020202020204" pitchFamily="34" charset="0"/>
              </a:rPr>
              <a:t>, B., &amp; Dlamini, R. (2023). Challenges and opportunities of adopting smart digital technologies in learning environments. </a:t>
            </a:r>
            <a:r>
              <a:rPr lang="en-GB" sz="1000" i="1" dirty="0" err="1">
                <a:latin typeface="Arial" panose="020B0604020202020204" pitchFamily="34" charset="0"/>
                <a:cs typeface="Arial" panose="020B0604020202020204" pitchFamily="34" charset="0"/>
              </a:rPr>
              <a:t>Heliyon</a:t>
            </a:r>
            <a:r>
              <a:rPr lang="en-GB" sz="1000"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9(6).</a:t>
            </a:r>
          </a:p>
          <a:p>
            <a:r>
              <a:rPr lang="en-GB" sz="1000" dirty="0">
                <a:latin typeface="Arial" panose="020B0604020202020204" pitchFamily="34" charset="0"/>
                <a:cs typeface="Arial" panose="020B0604020202020204" pitchFamily="34" charset="0"/>
              </a:rPr>
              <a:t>Mitnik, R., </a:t>
            </a:r>
            <a:r>
              <a:rPr lang="en-GB" sz="1000" dirty="0" err="1">
                <a:latin typeface="Arial" panose="020B0604020202020204" pitchFamily="34" charset="0"/>
                <a:cs typeface="Arial" panose="020B0604020202020204" pitchFamily="34" charset="0"/>
              </a:rPr>
              <a:t>Recabarren</a:t>
            </a:r>
            <a:r>
              <a:rPr lang="en-GB" sz="1000" dirty="0">
                <a:latin typeface="Arial" panose="020B0604020202020204" pitchFamily="34" charset="0"/>
                <a:cs typeface="Arial" panose="020B0604020202020204" pitchFamily="34" charset="0"/>
              </a:rPr>
              <a:t>, M., Nussbaum, M., &amp; Soto, A. (2009). Collaborative robotic instruction: A graph teaching experience. </a:t>
            </a:r>
            <a:r>
              <a:rPr lang="en-GB" sz="1000" i="1" dirty="0">
                <a:latin typeface="Arial" panose="020B0604020202020204" pitchFamily="34" charset="0"/>
                <a:cs typeface="Arial" panose="020B0604020202020204" pitchFamily="34" charset="0"/>
              </a:rPr>
              <a:t>Computers &amp; Education, 53</a:t>
            </a:r>
            <a:r>
              <a:rPr lang="en-GB" sz="1000" dirty="0">
                <a:latin typeface="Arial" panose="020B0604020202020204" pitchFamily="34" charset="0"/>
                <a:cs typeface="Arial" panose="020B0604020202020204" pitchFamily="34" charset="0"/>
              </a:rPr>
              <a:t>(2), 330–342.</a:t>
            </a:r>
          </a:p>
          <a:p>
            <a:r>
              <a:rPr lang="en-GB" sz="1000" dirty="0">
                <a:latin typeface="Arial" panose="020B0604020202020204" pitchFamily="34" charset="0"/>
                <a:cs typeface="Arial" panose="020B0604020202020204" pitchFamily="34" charset="0"/>
              </a:rPr>
              <a:t>Nonaka, I., &amp; Takeuchi, H. (1995). </a:t>
            </a:r>
            <a:r>
              <a:rPr lang="en-GB" sz="1000" i="1" dirty="0">
                <a:latin typeface="Arial" panose="020B0604020202020204" pitchFamily="34" charset="0"/>
                <a:cs typeface="Arial" panose="020B0604020202020204" pitchFamily="34" charset="0"/>
              </a:rPr>
              <a:t>The knowledge-creating company</a:t>
            </a:r>
            <a:r>
              <a:rPr lang="en-GB" sz="1000" dirty="0">
                <a:latin typeface="Arial" panose="020B0604020202020204" pitchFamily="34" charset="0"/>
                <a:cs typeface="Arial" panose="020B0604020202020204" pitchFamily="34" charset="0"/>
              </a:rPr>
              <a:t>. Oxford University Press.</a:t>
            </a:r>
          </a:p>
          <a:p>
            <a:r>
              <a:rPr lang="en-GB" sz="1000" dirty="0">
                <a:latin typeface="Arial" panose="020B0604020202020204" pitchFamily="34" charset="0"/>
                <a:cs typeface="Arial" panose="020B0604020202020204" pitchFamily="34" charset="0"/>
              </a:rPr>
              <a:t>Senge, P. M. (1990). </a:t>
            </a:r>
            <a:r>
              <a:rPr lang="en-GB" sz="1000" i="1" dirty="0">
                <a:latin typeface="Arial" panose="020B0604020202020204" pitchFamily="34" charset="0"/>
                <a:cs typeface="Arial" panose="020B0604020202020204" pitchFamily="34" charset="0"/>
              </a:rPr>
              <a:t>The fifth discipline: The art and practice of the learning organisation</a:t>
            </a:r>
            <a:r>
              <a:rPr lang="en-GB" sz="1000" dirty="0">
                <a:latin typeface="Arial" panose="020B0604020202020204" pitchFamily="34" charset="0"/>
                <a:cs typeface="Arial" panose="020B0604020202020204" pitchFamily="34" charset="0"/>
              </a:rPr>
              <a:t>. Doubleday.</a:t>
            </a:r>
          </a:p>
          <a:p>
            <a:r>
              <a:rPr lang="en-GB" sz="1000" dirty="0">
                <a:latin typeface="Arial" panose="020B0604020202020204" pitchFamily="34" charset="0"/>
                <a:cs typeface="Arial" panose="020B0604020202020204" pitchFamily="34" charset="0"/>
              </a:rPr>
              <a:t>Stahl, G. (2006). </a:t>
            </a:r>
            <a:r>
              <a:rPr lang="en-GB" sz="1000" i="1" dirty="0">
                <a:latin typeface="Arial" panose="020B0604020202020204" pitchFamily="34" charset="0"/>
                <a:cs typeface="Arial" panose="020B0604020202020204" pitchFamily="34" charset="0"/>
              </a:rPr>
              <a:t>Group cognition: Computer support for building collaborative knowledge</a:t>
            </a:r>
            <a:r>
              <a:rPr lang="en-GB" sz="1000" dirty="0">
                <a:latin typeface="Arial" panose="020B0604020202020204" pitchFamily="34" charset="0"/>
                <a:cs typeface="Arial" panose="020B0604020202020204" pitchFamily="34" charset="0"/>
              </a:rPr>
              <a:t>. MIT Press.</a:t>
            </a:r>
          </a:p>
          <a:p>
            <a:r>
              <a:rPr lang="en-GB" sz="1000" dirty="0">
                <a:latin typeface="Arial" panose="020B0604020202020204" pitchFamily="34" charset="0"/>
                <a:cs typeface="Arial" panose="020B0604020202020204" pitchFamily="34" charset="0"/>
              </a:rPr>
              <a:t>Vega-</a:t>
            </a:r>
            <a:r>
              <a:rPr lang="en-GB" sz="1000" dirty="0" err="1">
                <a:latin typeface="Arial" panose="020B0604020202020204" pitchFamily="34" charset="0"/>
                <a:cs typeface="Arial" panose="020B0604020202020204" pitchFamily="34" charset="0"/>
              </a:rPr>
              <a:t>Abarzúa</a:t>
            </a:r>
            <a:r>
              <a:rPr lang="en-GB" sz="1000" dirty="0">
                <a:latin typeface="Arial" panose="020B0604020202020204" pitchFamily="34" charset="0"/>
                <a:cs typeface="Arial" panose="020B0604020202020204" pitchFamily="34" charset="0"/>
              </a:rPr>
              <a:t>, J., Pastene-Fuentes, J., Pastene-Fuentes, C., Ortega-Jiménez, C., &amp; Castillo-Rodríguez, T. (2022). Collaborative learning and classroom engagement. </a:t>
            </a:r>
            <a:r>
              <a:rPr lang="en-GB" sz="1000" i="1" dirty="0">
                <a:latin typeface="Arial" panose="020B0604020202020204" pitchFamily="34" charset="0"/>
                <a:cs typeface="Arial" panose="020B0604020202020204" pitchFamily="34" charset="0"/>
              </a:rPr>
              <a:t>English Language Teaching Educational Journal, 5</a:t>
            </a:r>
            <a:r>
              <a:rPr lang="en-GB" sz="1000" dirty="0">
                <a:latin typeface="Arial" panose="020B0604020202020204" pitchFamily="34" charset="0"/>
                <a:cs typeface="Arial" panose="020B0604020202020204" pitchFamily="34" charset="0"/>
              </a:rPr>
              <a:t>(1), 60–74.</a:t>
            </a:r>
          </a:p>
          <a:p>
            <a:r>
              <a:rPr lang="en-GB" sz="1000" dirty="0">
                <a:latin typeface="Arial" panose="020B0604020202020204" pitchFamily="34" charset="0"/>
                <a:cs typeface="Arial" panose="020B0604020202020204" pitchFamily="34" charset="0"/>
              </a:rPr>
              <a:t>Vygotsky, L. S. (1978). </a:t>
            </a:r>
            <a:r>
              <a:rPr lang="en-GB" sz="1000" i="1" dirty="0">
                <a:latin typeface="Arial" panose="020B0604020202020204" pitchFamily="34" charset="0"/>
                <a:cs typeface="Arial" panose="020B0604020202020204" pitchFamily="34" charset="0"/>
              </a:rPr>
              <a:t>Mind in society: The development of higher psychological processes</a:t>
            </a:r>
            <a:r>
              <a:rPr lang="en-GB" sz="1000" dirty="0">
                <a:latin typeface="Arial" panose="020B0604020202020204" pitchFamily="34" charset="0"/>
                <a:cs typeface="Arial" panose="020B0604020202020204" pitchFamily="34" charset="0"/>
              </a:rPr>
              <a:t>. Harvard University Press.</a:t>
            </a:r>
          </a:p>
          <a:p>
            <a:r>
              <a:rPr lang="en-GB" sz="1000" dirty="0">
                <a:latin typeface="Arial" panose="020B0604020202020204" pitchFamily="34" charset="0"/>
                <a:cs typeface="Arial" panose="020B0604020202020204" pitchFamily="34" charset="0"/>
              </a:rPr>
              <a:t>Yaacob, A., Mohd Asraf, R., Hussain, R. M. R., &amp; Ismail, S. N. (2021). Empowering learners’ reflective thinking through collaborative reflective learning. </a:t>
            </a:r>
            <a:r>
              <a:rPr lang="en-GB" sz="1000" i="1" dirty="0">
                <a:latin typeface="Arial" panose="020B0604020202020204" pitchFamily="34" charset="0"/>
                <a:cs typeface="Arial" panose="020B0604020202020204" pitchFamily="34" charset="0"/>
              </a:rPr>
              <a:t>International Journal of Instruction, 14</a:t>
            </a:r>
            <a:r>
              <a:rPr lang="en-GB" sz="1000" dirty="0">
                <a:latin typeface="Arial" panose="020B0604020202020204" pitchFamily="34" charset="0"/>
                <a:cs typeface="Arial" panose="020B0604020202020204" pitchFamily="34" charset="0"/>
              </a:rPr>
              <a:t>(1), 709–726.</a:t>
            </a:r>
          </a:p>
          <a:p>
            <a:r>
              <a:rPr lang="en-GB" sz="1000" dirty="0">
                <a:latin typeface="Arial" panose="020B0604020202020204" pitchFamily="34" charset="0"/>
                <a:cs typeface="Arial" panose="020B0604020202020204" pitchFamily="34" charset="0"/>
              </a:rPr>
              <a:t>Yang, X. (2023). A historical review of collaborative learning and cooperative learning. </a:t>
            </a:r>
            <a:r>
              <a:rPr lang="en-GB" sz="1000" i="1" dirty="0" err="1">
                <a:latin typeface="Arial" panose="020B0604020202020204" pitchFamily="34" charset="0"/>
                <a:cs typeface="Arial" panose="020B0604020202020204" pitchFamily="34" charset="0"/>
              </a:rPr>
              <a:t>TechTrends</a:t>
            </a:r>
            <a:r>
              <a:rPr lang="en-GB" sz="1000" i="1" dirty="0">
                <a:latin typeface="Arial" panose="020B0604020202020204" pitchFamily="34" charset="0"/>
                <a:cs typeface="Arial" panose="020B0604020202020204" pitchFamily="34" charset="0"/>
              </a:rPr>
              <a:t>, 67</a:t>
            </a:r>
            <a:r>
              <a:rPr lang="en-GB" sz="1000" dirty="0">
                <a:latin typeface="Arial" panose="020B0604020202020204" pitchFamily="34" charset="0"/>
                <a:cs typeface="Arial" panose="020B0604020202020204" pitchFamily="34" charset="0"/>
              </a:rPr>
              <a:t>(4), 718–728.</a:t>
            </a:r>
          </a:p>
          <a:p>
            <a:r>
              <a:rPr lang="en-GB" sz="1000" dirty="0">
                <a:latin typeface="Arial" panose="020B0604020202020204" pitchFamily="34" charset="0"/>
                <a:cs typeface="Arial" panose="020B0604020202020204" pitchFamily="34" charset="0"/>
              </a:rPr>
              <a:t>Zhang, S., Gao, Q., Sun, M., Cai, Z., Li, H., Tang, Y., &amp; Liu, Q. (2022). </a:t>
            </a:r>
            <a:r>
              <a:rPr lang="en-GB" sz="1000" i="1" dirty="0">
                <a:latin typeface="Arial" panose="020B0604020202020204" pitchFamily="34" charset="0"/>
                <a:cs typeface="Arial" panose="020B0604020202020204" pitchFamily="34" charset="0"/>
              </a:rPr>
              <a:t>Understanding collaborative problem solving: An epistemic network analysis</a:t>
            </a:r>
            <a:r>
              <a:rPr lang="en-GB" sz="1000" dirty="0">
                <a:latin typeface="Arial" panose="020B0604020202020204" pitchFamily="34" charset="0"/>
                <a:cs typeface="Arial" panose="020B0604020202020204" pitchFamily="34" charset="0"/>
              </a:rPr>
              <a:t>. Computers &amp; Education, 183, 104485.</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303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TotalTime>
  <Words>988</Words>
  <PresentationFormat>Widescreen</PresentationFormat>
  <Paragraphs>32</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Arial Black</vt:lpstr>
      <vt:lpstr>Office Theme</vt:lpstr>
      <vt:lpstr>Collaboration as a Foundation for Global Business Performance</vt:lpstr>
      <vt:lpstr>Developing Global Mindsets Through Group Interaction</vt:lpstr>
      <vt:lpstr>Digital Collaboration Mirrors Global Business Operations</vt:lpstr>
      <vt:lpstr>Collaborative Innovation in Global Markets</vt:lpstr>
      <vt:lpstr>Challenges in Global Business Collaboration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2025-12-02T22:49:20Z</dcterms:created>
  <dcterms:modified xsi:type="dcterms:W3CDTF">2025-12-03T01:05:57Z</dcterms:modified>
</cp:coreProperties>
</file>