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tiff" ContentType="image/tiff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60" r:id="rId1"/>
  </p:sldMasterIdLst>
  <p:notesMasterIdLst>
    <p:notesMasterId r:id="rId12"/>
  </p:notesMasterIdLst>
  <p:sldIdLst>
    <p:sldId id="527" r:id="rId2"/>
    <p:sldId id="506" r:id="rId3"/>
    <p:sldId id="492" r:id="rId4"/>
    <p:sldId id="529" r:id="rId5"/>
    <p:sldId id="508" r:id="rId6"/>
    <p:sldId id="493" r:id="rId7"/>
    <p:sldId id="494" r:id="rId8"/>
    <p:sldId id="522" r:id="rId9"/>
    <p:sldId id="523" r:id="rId10"/>
    <p:sldId id="500" r:id="rId11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–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F5AB1C69-6EDB-4FF4-983F-18BD219EF322}" styleName="Medium Style 2 - Accent 3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3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3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0314"/>
    <p:restoredTop sz="91429" autoAdjust="0"/>
  </p:normalViewPr>
  <p:slideViewPr>
    <p:cSldViewPr snapToGrid="0" snapToObjects="1">
      <p:cViewPr varScale="1">
        <p:scale>
          <a:sx n="94" d="100"/>
          <a:sy n="94" d="100"/>
        </p:scale>
        <p:origin x="1368" y="90"/>
      </p:cViewPr>
      <p:guideLst/>
    </p:cSldViewPr>
  </p:slideViewPr>
  <p:outlineViewPr>
    <p:cViewPr>
      <p:scale>
        <a:sx n="33" d="100"/>
        <a:sy n="33" d="100"/>
      </p:scale>
      <p:origin x="0" y="-10992"/>
    </p:cViewPr>
  </p:outlineViewPr>
  <p:notesTextViewPr>
    <p:cViewPr>
      <p:scale>
        <a:sx n="1" d="1"/>
        <a:sy n="1" d="1"/>
      </p:scale>
      <p:origin x="0" y="0"/>
    </p:cViewPr>
  </p:notesTextViewPr>
  <p:sorterViewPr>
    <p:cViewPr>
      <p:scale>
        <a:sx n="46" d="100"/>
        <a:sy n="46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9A2EC061-184F-B644-839C-BB1247EC5B6F}" type="doc">
      <dgm:prSet loTypeId="urn:microsoft.com/office/officeart/2005/8/layout/StepDownProcess" loCatId="" qsTypeId="urn:microsoft.com/office/officeart/2005/8/quickstyle/simple4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896E5D17-9B22-9E4A-A527-3312710213AD}">
      <dgm:prSet phldrT="[Text]"/>
      <dgm:spPr/>
      <dgm:t>
        <a:bodyPr/>
        <a:lstStyle/>
        <a:p>
          <a:r>
            <a:rPr lang="en-US" dirty="0"/>
            <a:t>Research Question</a:t>
          </a:r>
        </a:p>
      </dgm:t>
    </dgm:pt>
    <dgm:pt modelId="{A413B020-8501-D24C-999F-78486AC03CBA}" type="parTrans" cxnId="{90E7A292-8169-6E4E-A3F2-C11590317A54}">
      <dgm:prSet/>
      <dgm:spPr/>
      <dgm:t>
        <a:bodyPr/>
        <a:lstStyle/>
        <a:p>
          <a:endParaRPr lang="en-US"/>
        </a:p>
      </dgm:t>
    </dgm:pt>
    <dgm:pt modelId="{27569B01-1812-914C-BC3C-5846DE2D274D}" type="sibTrans" cxnId="{90E7A292-8169-6E4E-A3F2-C11590317A54}">
      <dgm:prSet/>
      <dgm:spPr/>
      <dgm:t>
        <a:bodyPr/>
        <a:lstStyle/>
        <a:p>
          <a:endParaRPr lang="en-US"/>
        </a:p>
      </dgm:t>
    </dgm:pt>
    <dgm:pt modelId="{6557FC60-0196-C647-8D3B-DEB98C4493E0}">
      <dgm:prSet phldrT="[Text]"/>
      <dgm:spPr/>
      <dgm:t>
        <a:bodyPr/>
        <a:lstStyle/>
        <a:p>
          <a:r>
            <a:rPr lang="en-US" dirty="0"/>
            <a:t>An overarching question – what are you tying to find out? (e.g. How, Why, What, Who?)</a:t>
          </a:r>
        </a:p>
      </dgm:t>
    </dgm:pt>
    <dgm:pt modelId="{A5329638-18C3-6347-B186-C0DEF8541D37}" type="parTrans" cxnId="{97850767-CA83-BD4B-9F19-9873419D4002}">
      <dgm:prSet/>
      <dgm:spPr/>
      <dgm:t>
        <a:bodyPr/>
        <a:lstStyle/>
        <a:p>
          <a:endParaRPr lang="en-US"/>
        </a:p>
      </dgm:t>
    </dgm:pt>
    <dgm:pt modelId="{85CC448E-FE24-BE4E-865A-8E1C84B87BEA}" type="sibTrans" cxnId="{97850767-CA83-BD4B-9F19-9873419D4002}">
      <dgm:prSet/>
      <dgm:spPr/>
      <dgm:t>
        <a:bodyPr/>
        <a:lstStyle/>
        <a:p>
          <a:endParaRPr lang="en-US"/>
        </a:p>
      </dgm:t>
    </dgm:pt>
    <dgm:pt modelId="{EF6A29C0-2B19-AA4B-9B56-13F5D8A3628F}">
      <dgm:prSet phldrT="[Text]"/>
      <dgm:spPr/>
      <dgm:t>
        <a:bodyPr/>
        <a:lstStyle/>
        <a:p>
          <a:r>
            <a:rPr lang="en-US" dirty="0"/>
            <a:t>Research Aim</a:t>
          </a:r>
        </a:p>
      </dgm:t>
    </dgm:pt>
    <dgm:pt modelId="{36C42385-3737-DF4E-A903-010748871202}" type="parTrans" cxnId="{178F8C85-254C-424D-840F-6971DB1B395E}">
      <dgm:prSet/>
      <dgm:spPr/>
      <dgm:t>
        <a:bodyPr/>
        <a:lstStyle/>
        <a:p>
          <a:endParaRPr lang="en-US"/>
        </a:p>
      </dgm:t>
    </dgm:pt>
    <dgm:pt modelId="{8AEDCAF0-B3D0-9548-9548-DA0A1026CE37}" type="sibTrans" cxnId="{178F8C85-254C-424D-840F-6971DB1B395E}">
      <dgm:prSet/>
      <dgm:spPr/>
      <dgm:t>
        <a:bodyPr/>
        <a:lstStyle/>
        <a:p>
          <a:endParaRPr lang="en-US"/>
        </a:p>
      </dgm:t>
    </dgm:pt>
    <dgm:pt modelId="{6B8FB66D-D3C8-F644-966B-15F49342CE00}">
      <dgm:prSet phldrT="[Text]"/>
      <dgm:spPr/>
      <dgm:t>
        <a:bodyPr/>
        <a:lstStyle/>
        <a:p>
          <a:r>
            <a:rPr lang="en-US" dirty="0"/>
            <a:t> State your aim/purpose of the research project (what do you hope to achieve?)</a:t>
          </a:r>
        </a:p>
      </dgm:t>
    </dgm:pt>
    <dgm:pt modelId="{AEEB2658-3CBF-5947-BE27-CD81F4392B3B}" type="parTrans" cxnId="{E1905C4E-D1B9-304F-85AF-22AFC08435A3}">
      <dgm:prSet/>
      <dgm:spPr/>
      <dgm:t>
        <a:bodyPr/>
        <a:lstStyle/>
        <a:p>
          <a:endParaRPr lang="en-US"/>
        </a:p>
      </dgm:t>
    </dgm:pt>
    <dgm:pt modelId="{7B148E5A-EC02-A945-AF32-7A551E2AF1B8}" type="sibTrans" cxnId="{E1905C4E-D1B9-304F-85AF-22AFC08435A3}">
      <dgm:prSet/>
      <dgm:spPr/>
      <dgm:t>
        <a:bodyPr/>
        <a:lstStyle/>
        <a:p>
          <a:endParaRPr lang="en-US"/>
        </a:p>
      </dgm:t>
    </dgm:pt>
    <dgm:pt modelId="{3C930EAF-044E-2349-821A-846E295BBB35}">
      <dgm:prSet phldrT="[Text]"/>
      <dgm:spPr/>
      <dgm:t>
        <a:bodyPr/>
        <a:lstStyle/>
        <a:p>
          <a:r>
            <a:rPr lang="en-US" dirty="0"/>
            <a:t>Research Objectives </a:t>
          </a:r>
        </a:p>
      </dgm:t>
    </dgm:pt>
    <dgm:pt modelId="{41809372-9760-EB45-8198-D9F63E94C4EE}" type="parTrans" cxnId="{015BB5E6-276D-1048-8634-59B5070BED0E}">
      <dgm:prSet/>
      <dgm:spPr/>
      <dgm:t>
        <a:bodyPr/>
        <a:lstStyle/>
        <a:p>
          <a:endParaRPr lang="en-US"/>
        </a:p>
      </dgm:t>
    </dgm:pt>
    <dgm:pt modelId="{0ADF2B2F-4DE8-614C-9DEE-CA159A2809CD}" type="sibTrans" cxnId="{015BB5E6-276D-1048-8634-59B5070BED0E}">
      <dgm:prSet/>
      <dgm:spPr/>
      <dgm:t>
        <a:bodyPr/>
        <a:lstStyle/>
        <a:p>
          <a:endParaRPr lang="en-US"/>
        </a:p>
      </dgm:t>
    </dgm:pt>
    <dgm:pt modelId="{BC457CA0-9D16-2340-9C57-F8C5D58BA659}">
      <dgm:prSet phldrT="[Text]" custT="1"/>
      <dgm:spPr/>
      <dgm:t>
        <a:bodyPr/>
        <a:lstStyle/>
        <a:p>
          <a:r>
            <a:rPr lang="en-US" sz="1500" dirty="0"/>
            <a:t>Outlines the key steps of the research project. These tend to use specific ‘action verbs’</a:t>
          </a:r>
        </a:p>
      </dgm:t>
    </dgm:pt>
    <dgm:pt modelId="{266E4FFB-447E-EC47-B752-EF0DFA90FE5B}" type="parTrans" cxnId="{64220DD8-4F60-0846-A678-C9C0F71A3406}">
      <dgm:prSet/>
      <dgm:spPr/>
      <dgm:t>
        <a:bodyPr/>
        <a:lstStyle/>
        <a:p>
          <a:endParaRPr lang="en-US"/>
        </a:p>
      </dgm:t>
    </dgm:pt>
    <dgm:pt modelId="{ECF4797A-CE12-B645-B5D6-B3D211D2A7AF}" type="sibTrans" cxnId="{64220DD8-4F60-0846-A678-C9C0F71A3406}">
      <dgm:prSet/>
      <dgm:spPr/>
      <dgm:t>
        <a:bodyPr/>
        <a:lstStyle/>
        <a:p>
          <a:pPr rtl="0"/>
          <a:endParaRPr lang="en-US"/>
        </a:p>
      </dgm:t>
    </dgm:pt>
    <dgm:pt modelId="{780D6BC8-BB41-C441-A8F0-58B482DD5838}" type="pres">
      <dgm:prSet presAssocID="{9A2EC061-184F-B644-839C-BB1247EC5B6F}" presName="rootnode" presStyleCnt="0">
        <dgm:presLayoutVars>
          <dgm:chMax/>
          <dgm:chPref/>
          <dgm:dir/>
          <dgm:animLvl val="lvl"/>
        </dgm:presLayoutVars>
      </dgm:prSet>
      <dgm:spPr/>
    </dgm:pt>
    <dgm:pt modelId="{ED9BB4BC-8816-3446-A4DE-E95A9C0F42EC}" type="pres">
      <dgm:prSet presAssocID="{896E5D17-9B22-9E4A-A527-3312710213AD}" presName="composite" presStyleCnt="0"/>
      <dgm:spPr/>
    </dgm:pt>
    <dgm:pt modelId="{13FF29AE-05F1-0442-9CCE-2129EE71DBF3}" type="pres">
      <dgm:prSet presAssocID="{896E5D17-9B22-9E4A-A527-3312710213AD}" presName="bentUpArrow1" presStyleLbl="alignImgPlace1" presStyleIdx="0" presStyleCnt="2"/>
      <dgm:spPr/>
    </dgm:pt>
    <dgm:pt modelId="{E8FA67F6-2F61-4E46-82DD-94D5DFED3D96}" type="pres">
      <dgm:prSet presAssocID="{896E5D17-9B22-9E4A-A527-3312710213AD}" presName="ParentText" presStyleLbl="node1" presStyleIdx="0" presStyleCnt="3">
        <dgm:presLayoutVars>
          <dgm:chMax val="1"/>
          <dgm:chPref val="1"/>
          <dgm:bulletEnabled val="1"/>
        </dgm:presLayoutVars>
      </dgm:prSet>
      <dgm:spPr/>
    </dgm:pt>
    <dgm:pt modelId="{784BE843-2615-7B41-964C-D84CBB05655E}" type="pres">
      <dgm:prSet presAssocID="{896E5D17-9B22-9E4A-A527-3312710213AD}" presName="ChildText" presStyleLbl="revTx" presStyleIdx="0" presStyleCnt="3" custScaleX="359393" custLinFactX="51519" custLinFactNeighborX="100000" custLinFactNeighborY="2744">
        <dgm:presLayoutVars>
          <dgm:chMax val="0"/>
          <dgm:chPref val="0"/>
          <dgm:bulletEnabled val="1"/>
        </dgm:presLayoutVars>
      </dgm:prSet>
      <dgm:spPr/>
    </dgm:pt>
    <dgm:pt modelId="{32B44F55-2CAB-084F-887F-413CDC0F5AFD}" type="pres">
      <dgm:prSet presAssocID="{27569B01-1812-914C-BC3C-5846DE2D274D}" presName="sibTrans" presStyleCnt="0"/>
      <dgm:spPr/>
    </dgm:pt>
    <dgm:pt modelId="{C3FC24D2-5029-B84A-9E87-9232A69F2F87}" type="pres">
      <dgm:prSet presAssocID="{EF6A29C0-2B19-AA4B-9B56-13F5D8A3628F}" presName="composite" presStyleCnt="0"/>
      <dgm:spPr/>
    </dgm:pt>
    <dgm:pt modelId="{376B68AA-1BA5-5F47-89BF-005B33672D99}" type="pres">
      <dgm:prSet presAssocID="{EF6A29C0-2B19-AA4B-9B56-13F5D8A3628F}" presName="bentUpArrow1" presStyleLbl="alignImgPlace1" presStyleIdx="1" presStyleCnt="2"/>
      <dgm:spPr/>
    </dgm:pt>
    <dgm:pt modelId="{6BE3EC01-8A53-2F41-B12D-D2A9C4AE8E9B}" type="pres">
      <dgm:prSet presAssocID="{EF6A29C0-2B19-AA4B-9B56-13F5D8A3628F}" presName="ParentText" presStyleLbl="node1" presStyleIdx="1" presStyleCnt="3">
        <dgm:presLayoutVars>
          <dgm:chMax val="1"/>
          <dgm:chPref val="1"/>
          <dgm:bulletEnabled val="1"/>
        </dgm:presLayoutVars>
      </dgm:prSet>
      <dgm:spPr/>
    </dgm:pt>
    <dgm:pt modelId="{5585F740-58B5-B147-BCBD-A9F7728DE834}" type="pres">
      <dgm:prSet presAssocID="{EF6A29C0-2B19-AA4B-9B56-13F5D8A3628F}" presName="ChildText" presStyleLbl="revTx" presStyleIdx="1" presStyleCnt="3" custScaleX="340192" custLinFactX="32312" custLinFactNeighborX="100000">
        <dgm:presLayoutVars>
          <dgm:chMax val="0"/>
          <dgm:chPref val="0"/>
          <dgm:bulletEnabled val="1"/>
        </dgm:presLayoutVars>
      </dgm:prSet>
      <dgm:spPr/>
    </dgm:pt>
    <dgm:pt modelId="{FFC97800-77DB-1D43-8A1E-7E3C8CB8FAB7}" type="pres">
      <dgm:prSet presAssocID="{8AEDCAF0-B3D0-9548-9548-DA0A1026CE37}" presName="sibTrans" presStyleCnt="0"/>
      <dgm:spPr/>
    </dgm:pt>
    <dgm:pt modelId="{5A2ED4F5-EA3E-A34E-AD7A-FFE9661A28C1}" type="pres">
      <dgm:prSet presAssocID="{3C930EAF-044E-2349-821A-846E295BBB35}" presName="composite" presStyleCnt="0"/>
      <dgm:spPr/>
    </dgm:pt>
    <dgm:pt modelId="{DD4341C9-58BA-C940-83C8-CCC79CAD9CE6}" type="pres">
      <dgm:prSet presAssocID="{3C930EAF-044E-2349-821A-846E295BBB35}" presName="ParentText" presStyleLbl="node1" presStyleIdx="2" presStyleCnt="3">
        <dgm:presLayoutVars>
          <dgm:chMax val="1"/>
          <dgm:chPref val="1"/>
          <dgm:bulletEnabled val="1"/>
        </dgm:presLayoutVars>
      </dgm:prSet>
      <dgm:spPr/>
    </dgm:pt>
    <dgm:pt modelId="{12526655-7641-C649-94AF-4717B23EAAD9}" type="pres">
      <dgm:prSet presAssocID="{3C930EAF-044E-2349-821A-846E295BBB35}" presName="FinalChildText" presStyleLbl="revTx" presStyleIdx="2" presStyleCnt="3" custScaleX="214245" custLinFactNeighborX="65326" custLinFactNeighborY="-1372">
        <dgm:presLayoutVars>
          <dgm:chMax val="0"/>
          <dgm:chPref val="0"/>
          <dgm:bulletEnabled val="1"/>
        </dgm:presLayoutVars>
      </dgm:prSet>
      <dgm:spPr/>
    </dgm:pt>
  </dgm:ptLst>
  <dgm:cxnLst>
    <dgm:cxn modelId="{2A8B7814-4C41-774D-9CD9-F98B39B8805B}" type="presOf" srcId="{BC457CA0-9D16-2340-9C57-F8C5D58BA659}" destId="{12526655-7641-C649-94AF-4717B23EAAD9}" srcOrd="0" destOrd="0" presId="urn:microsoft.com/office/officeart/2005/8/layout/StepDownProcess"/>
    <dgm:cxn modelId="{6BEEF114-A87D-DA46-AE59-8D9D6A7D5D39}" type="presOf" srcId="{6557FC60-0196-C647-8D3B-DEB98C4493E0}" destId="{784BE843-2615-7B41-964C-D84CBB05655E}" srcOrd="0" destOrd="0" presId="urn:microsoft.com/office/officeart/2005/8/layout/StepDownProcess"/>
    <dgm:cxn modelId="{AA224060-73DF-F649-8565-C63DAE5533EB}" type="presOf" srcId="{3C930EAF-044E-2349-821A-846E295BBB35}" destId="{DD4341C9-58BA-C940-83C8-CCC79CAD9CE6}" srcOrd="0" destOrd="0" presId="urn:microsoft.com/office/officeart/2005/8/layout/StepDownProcess"/>
    <dgm:cxn modelId="{97850767-CA83-BD4B-9F19-9873419D4002}" srcId="{896E5D17-9B22-9E4A-A527-3312710213AD}" destId="{6557FC60-0196-C647-8D3B-DEB98C4493E0}" srcOrd="0" destOrd="0" parTransId="{A5329638-18C3-6347-B186-C0DEF8541D37}" sibTransId="{85CC448E-FE24-BE4E-865A-8E1C84B87BEA}"/>
    <dgm:cxn modelId="{E1905C4E-D1B9-304F-85AF-22AFC08435A3}" srcId="{EF6A29C0-2B19-AA4B-9B56-13F5D8A3628F}" destId="{6B8FB66D-D3C8-F644-966B-15F49342CE00}" srcOrd="0" destOrd="0" parTransId="{AEEB2658-3CBF-5947-BE27-CD81F4392B3B}" sibTransId="{7B148E5A-EC02-A945-AF32-7A551E2AF1B8}"/>
    <dgm:cxn modelId="{178F8C85-254C-424D-840F-6971DB1B395E}" srcId="{9A2EC061-184F-B644-839C-BB1247EC5B6F}" destId="{EF6A29C0-2B19-AA4B-9B56-13F5D8A3628F}" srcOrd="1" destOrd="0" parTransId="{36C42385-3737-DF4E-A903-010748871202}" sibTransId="{8AEDCAF0-B3D0-9548-9548-DA0A1026CE37}"/>
    <dgm:cxn modelId="{90E7A292-8169-6E4E-A3F2-C11590317A54}" srcId="{9A2EC061-184F-B644-839C-BB1247EC5B6F}" destId="{896E5D17-9B22-9E4A-A527-3312710213AD}" srcOrd="0" destOrd="0" parTransId="{A413B020-8501-D24C-999F-78486AC03CBA}" sibTransId="{27569B01-1812-914C-BC3C-5846DE2D274D}"/>
    <dgm:cxn modelId="{BFC5AAA6-9CA5-1C41-B8DD-C40D3AD50F4C}" type="presOf" srcId="{6B8FB66D-D3C8-F644-966B-15F49342CE00}" destId="{5585F740-58B5-B147-BCBD-A9F7728DE834}" srcOrd="0" destOrd="0" presId="urn:microsoft.com/office/officeart/2005/8/layout/StepDownProcess"/>
    <dgm:cxn modelId="{A6B242AA-D0D6-DF46-9E5C-05A1A3D6EC42}" type="presOf" srcId="{896E5D17-9B22-9E4A-A527-3312710213AD}" destId="{E8FA67F6-2F61-4E46-82DD-94D5DFED3D96}" srcOrd="0" destOrd="0" presId="urn:microsoft.com/office/officeart/2005/8/layout/StepDownProcess"/>
    <dgm:cxn modelId="{8FE122D1-6B03-6340-86E9-027CE0529949}" type="presOf" srcId="{EF6A29C0-2B19-AA4B-9B56-13F5D8A3628F}" destId="{6BE3EC01-8A53-2F41-B12D-D2A9C4AE8E9B}" srcOrd="0" destOrd="0" presId="urn:microsoft.com/office/officeart/2005/8/layout/StepDownProcess"/>
    <dgm:cxn modelId="{64220DD8-4F60-0846-A678-C9C0F71A3406}" srcId="{3C930EAF-044E-2349-821A-846E295BBB35}" destId="{BC457CA0-9D16-2340-9C57-F8C5D58BA659}" srcOrd="0" destOrd="0" parTransId="{266E4FFB-447E-EC47-B752-EF0DFA90FE5B}" sibTransId="{ECF4797A-CE12-B645-B5D6-B3D211D2A7AF}"/>
    <dgm:cxn modelId="{015BB5E6-276D-1048-8634-59B5070BED0E}" srcId="{9A2EC061-184F-B644-839C-BB1247EC5B6F}" destId="{3C930EAF-044E-2349-821A-846E295BBB35}" srcOrd="2" destOrd="0" parTransId="{41809372-9760-EB45-8198-D9F63E94C4EE}" sibTransId="{0ADF2B2F-4DE8-614C-9DEE-CA159A2809CD}"/>
    <dgm:cxn modelId="{ACAB5DF0-F5B8-3A4E-9BD3-E97DF644F2E7}" type="presOf" srcId="{9A2EC061-184F-B644-839C-BB1247EC5B6F}" destId="{780D6BC8-BB41-C441-A8F0-58B482DD5838}" srcOrd="0" destOrd="0" presId="urn:microsoft.com/office/officeart/2005/8/layout/StepDownProcess"/>
    <dgm:cxn modelId="{E818C756-87CB-6B44-A495-875D3463BE01}" type="presParOf" srcId="{780D6BC8-BB41-C441-A8F0-58B482DD5838}" destId="{ED9BB4BC-8816-3446-A4DE-E95A9C0F42EC}" srcOrd="0" destOrd="0" presId="urn:microsoft.com/office/officeart/2005/8/layout/StepDownProcess"/>
    <dgm:cxn modelId="{E77C36C7-CF0D-4A4D-A48F-992EE02F749E}" type="presParOf" srcId="{ED9BB4BC-8816-3446-A4DE-E95A9C0F42EC}" destId="{13FF29AE-05F1-0442-9CCE-2129EE71DBF3}" srcOrd="0" destOrd="0" presId="urn:microsoft.com/office/officeart/2005/8/layout/StepDownProcess"/>
    <dgm:cxn modelId="{94EF193A-6139-CF43-9216-C2B5DB62AEA1}" type="presParOf" srcId="{ED9BB4BC-8816-3446-A4DE-E95A9C0F42EC}" destId="{E8FA67F6-2F61-4E46-82DD-94D5DFED3D96}" srcOrd="1" destOrd="0" presId="urn:microsoft.com/office/officeart/2005/8/layout/StepDownProcess"/>
    <dgm:cxn modelId="{F99C6E70-2D89-544B-BD94-D101A49C9137}" type="presParOf" srcId="{ED9BB4BC-8816-3446-A4DE-E95A9C0F42EC}" destId="{784BE843-2615-7B41-964C-D84CBB05655E}" srcOrd="2" destOrd="0" presId="urn:microsoft.com/office/officeart/2005/8/layout/StepDownProcess"/>
    <dgm:cxn modelId="{2B7553F0-B40B-3442-AD5C-26B0185EC39F}" type="presParOf" srcId="{780D6BC8-BB41-C441-A8F0-58B482DD5838}" destId="{32B44F55-2CAB-084F-887F-413CDC0F5AFD}" srcOrd="1" destOrd="0" presId="urn:microsoft.com/office/officeart/2005/8/layout/StepDownProcess"/>
    <dgm:cxn modelId="{EDD527D0-6B97-9F4A-ABC4-CF8C2DE7F6B5}" type="presParOf" srcId="{780D6BC8-BB41-C441-A8F0-58B482DD5838}" destId="{C3FC24D2-5029-B84A-9E87-9232A69F2F87}" srcOrd="2" destOrd="0" presId="urn:microsoft.com/office/officeart/2005/8/layout/StepDownProcess"/>
    <dgm:cxn modelId="{E6BDC1BD-8F81-D549-82CA-399DB28ABEEE}" type="presParOf" srcId="{C3FC24D2-5029-B84A-9E87-9232A69F2F87}" destId="{376B68AA-1BA5-5F47-89BF-005B33672D99}" srcOrd="0" destOrd="0" presId="urn:microsoft.com/office/officeart/2005/8/layout/StepDownProcess"/>
    <dgm:cxn modelId="{3374332D-CF92-2D40-8E24-945C217B4A68}" type="presParOf" srcId="{C3FC24D2-5029-B84A-9E87-9232A69F2F87}" destId="{6BE3EC01-8A53-2F41-B12D-D2A9C4AE8E9B}" srcOrd="1" destOrd="0" presId="urn:microsoft.com/office/officeart/2005/8/layout/StepDownProcess"/>
    <dgm:cxn modelId="{0BC6F5D0-1287-B34F-97C7-1830BBDE4B66}" type="presParOf" srcId="{C3FC24D2-5029-B84A-9E87-9232A69F2F87}" destId="{5585F740-58B5-B147-BCBD-A9F7728DE834}" srcOrd="2" destOrd="0" presId="urn:microsoft.com/office/officeart/2005/8/layout/StepDownProcess"/>
    <dgm:cxn modelId="{6C7ED8D9-D324-6D4D-9DF0-16771F19B6D6}" type="presParOf" srcId="{780D6BC8-BB41-C441-A8F0-58B482DD5838}" destId="{FFC97800-77DB-1D43-8A1E-7E3C8CB8FAB7}" srcOrd="3" destOrd="0" presId="urn:microsoft.com/office/officeart/2005/8/layout/StepDownProcess"/>
    <dgm:cxn modelId="{DF1691D9-D839-1C4C-8713-C59BCA286F26}" type="presParOf" srcId="{780D6BC8-BB41-C441-A8F0-58B482DD5838}" destId="{5A2ED4F5-EA3E-A34E-AD7A-FFE9661A28C1}" srcOrd="4" destOrd="0" presId="urn:microsoft.com/office/officeart/2005/8/layout/StepDownProcess"/>
    <dgm:cxn modelId="{FBA4470A-F9C1-B34F-A345-E198AD90D6FF}" type="presParOf" srcId="{5A2ED4F5-EA3E-A34E-AD7A-FFE9661A28C1}" destId="{DD4341C9-58BA-C940-83C8-CCC79CAD9CE6}" srcOrd="0" destOrd="0" presId="urn:microsoft.com/office/officeart/2005/8/layout/StepDownProcess"/>
    <dgm:cxn modelId="{9A72F07C-8BD6-F244-A6EB-4B597B489875}" type="presParOf" srcId="{5A2ED4F5-EA3E-A34E-AD7A-FFE9661A28C1}" destId="{12526655-7641-C649-94AF-4717B23EAAD9}" srcOrd="1" destOrd="0" presId="urn:microsoft.com/office/officeart/2005/8/layout/StepDownProcess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0E6BED5C-5799-4EFD-AA64-7C799DBF6B07}" type="doc">
      <dgm:prSet loTypeId="urn:microsoft.com/office/officeart/2008/layout/LinedList" loCatId="list" qsTypeId="urn:microsoft.com/office/officeart/2005/8/quickstyle/simple2" qsCatId="simple" csTypeId="urn:microsoft.com/office/officeart/2005/8/colors/colorful1" csCatId="colorful" phldr="1"/>
      <dgm:spPr/>
      <dgm:t>
        <a:bodyPr/>
        <a:lstStyle/>
        <a:p>
          <a:endParaRPr lang="en-US"/>
        </a:p>
      </dgm:t>
    </dgm:pt>
    <dgm:pt modelId="{441BF32F-D0C7-40FF-BD32-A52017686774}">
      <dgm:prSet/>
      <dgm:spPr/>
      <dgm:t>
        <a:bodyPr/>
        <a:lstStyle/>
        <a:p>
          <a:r>
            <a:rPr lang="en-US" dirty="0"/>
            <a:t>Good research question, aim, and set of objectives = Good work</a:t>
          </a:r>
        </a:p>
        <a:p>
          <a:r>
            <a:rPr lang="en-US" dirty="0"/>
            <a:t>Be clear about the approach of your study – is it inductive or deductive in nature?  This will guide your research strategy.</a:t>
          </a:r>
        </a:p>
      </dgm:t>
    </dgm:pt>
    <dgm:pt modelId="{8D3FFDCB-A1EA-4F11-8FE7-D1C214D52792}" type="parTrans" cxnId="{77D795B1-E004-46DB-AD86-BDBE1445D479}">
      <dgm:prSet/>
      <dgm:spPr/>
      <dgm:t>
        <a:bodyPr/>
        <a:lstStyle/>
        <a:p>
          <a:endParaRPr lang="en-US"/>
        </a:p>
      </dgm:t>
    </dgm:pt>
    <dgm:pt modelId="{165E8338-7ED7-4851-AEA7-F76BD769DD23}" type="sibTrans" cxnId="{77D795B1-E004-46DB-AD86-BDBE1445D479}">
      <dgm:prSet/>
      <dgm:spPr/>
      <dgm:t>
        <a:bodyPr/>
        <a:lstStyle/>
        <a:p>
          <a:endParaRPr lang="en-US"/>
        </a:p>
      </dgm:t>
    </dgm:pt>
    <dgm:pt modelId="{C73EDB80-BD0F-456F-95AB-09C7756123EA}">
      <dgm:prSet/>
      <dgm:spPr/>
      <dgm:t>
        <a:bodyPr/>
        <a:lstStyle/>
        <a:p>
          <a:r>
            <a:rPr lang="en-US" dirty="0"/>
            <a:t>A </a:t>
          </a:r>
          <a:r>
            <a:rPr lang="en-US" dirty="0">
              <a:solidFill>
                <a:schemeClr val="accent4"/>
              </a:solidFill>
            </a:rPr>
            <a:t>qualitative</a:t>
          </a:r>
          <a:r>
            <a:rPr lang="en-US" dirty="0"/>
            <a:t> approach will involve the spoken or written word, whilst </a:t>
          </a:r>
          <a:r>
            <a:rPr lang="en-US" dirty="0">
              <a:solidFill>
                <a:schemeClr val="accent4"/>
              </a:solidFill>
            </a:rPr>
            <a:t>quantitative</a:t>
          </a:r>
          <a:r>
            <a:rPr lang="en-US" dirty="0"/>
            <a:t> approaches tend to use measures or tests.</a:t>
          </a:r>
        </a:p>
        <a:p>
          <a:r>
            <a:rPr lang="en-US" b="1" dirty="0">
              <a:solidFill>
                <a:schemeClr val="accent4"/>
              </a:solidFill>
            </a:rPr>
            <a:t>Do </a:t>
          </a:r>
          <a:r>
            <a:rPr lang="en-US" b="1" u="sng" dirty="0">
              <a:solidFill>
                <a:schemeClr val="accent4"/>
              </a:solidFill>
            </a:rPr>
            <a:t>NOT</a:t>
          </a:r>
          <a:r>
            <a:rPr lang="en-US" b="1" dirty="0">
              <a:solidFill>
                <a:schemeClr val="accent4"/>
              </a:solidFill>
            </a:rPr>
            <a:t> select both in your assignments!</a:t>
          </a:r>
        </a:p>
      </dgm:t>
    </dgm:pt>
    <dgm:pt modelId="{054BF8EC-A23D-41B5-88B3-A3EF3246F1F1}" type="parTrans" cxnId="{747CEC45-D8DE-4853-B1D6-0DBCBC021093}">
      <dgm:prSet/>
      <dgm:spPr/>
      <dgm:t>
        <a:bodyPr/>
        <a:lstStyle/>
        <a:p>
          <a:endParaRPr lang="en-US"/>
        </a:p>
      </dgm:t>
    </dgm:pt>
    <dgm:pt modelId="{AA24E9C9-0FC4-4B26-B139-826F720A4F91}" type="sibTrans" cxnId="{747CEC45-D8DE-4853-B1D6-0DBCBC021093}">
      <dgm:prSet/>
      <dgm:spPr/>
      <dgm:t>
        <a:bodyPr/>
        <a:lstStyle/>
        <a:p>
          <a:endParaRPr lang="en-US"/>
        </a:p>
      </dgm:t>
    </dgm:pt>
    <dgm:pt modelId="{5A21E87F-A612-4670-BAA0-1EC5F55F4C4F}">
      <dgm:prSet/>
      <dgm:spPr/>
      <dgm:t>
        <a:bodyPr/>
        <a:lstStyle/>
        <a:p>
          <a:r>
            <a:rPr lang="en-US" dirty="0"/>
            <a:t>If the focus of your study is very narrow e.g. one business or a small team, you may wish to consider a case study design? However, please do some additional reading on case studies (authors Yin or Stake are ideal)</a:t>
          </a:r>
        </a:p>
      </dgm:t>
    </dgm:pt>
    <dgm:pt modelId="{16EC0A55-81B5-4016-8988-471174C05A6D}" type="parTrans" cxnId="{E3F700A9-C017-4499-91EE-0CE893D3B37F}">
      <dgm:prSet/>
      <dgm:spPr/>
      <dgm:t>
        <a:bodyPr/>
        <a:lstStyle/>
        <a:p>
          <a:endParaRPr lang="en-US"/>
        </a:p>
      </dgm:t>
    </dgm:pt>
    <dgm:pt modelId="{A4DD6B26-C56D-4160-AE8C-7682EDC20D09}" type="sibTrans" cxnId="{E3F700A9-C017-4499-91EE-0CE893D3B37F}">
      <dgm:prSet/>
      <dgm:spPr/>
      <dgm:t>
        <a:bodyPr/>
        <a:lstStyle/>
        <a:p>
          <a:endParaRPr lang="en-US"/>
        </a:p>
      </dgm:t>
    </dgm:pt>
    <dgm:pt modelId="{467EDA30-E6C0-47F5-9F8A-0F7C91F14CC9}">
      <dgm:prSet/>
      <dgm:spPr/>
      <dgm:t>
        <a:bodyPr/>
        <a:lstStyle/>
        <a:p>
          <a:r>
            <a:rPr lang="en-US"/>
            <a:t>It is important to consider any potential issues before you develop it further, e.g. any ethical issues or problems with your chosen sample. </a:t>
          </a:r>
        </a:p>
      </dgm:t>
    </dgm:pt>
    <dgm:pt modelId="{18D15829-630E-4484-9CFD-C4B6A32B7BEB}" type="parTrans" cxnId="{706BBEBF-F245-44AB-98A7-96357C639736}">
      <dgm:prSet/>
      <dgm:spPr/>
      <dgm:t>
        <a:bodyPr/>
        <a:lstStyle/>
        <a:p>
          <a:endParaRPr lang="en-US"/>
        </a:p>
      </dgm:t>
    </dgm:pt>
    <dgm:pt modelId="{38B823EC-2DC1-4E24-952E-DF01D758A470}" type="sibTrans" cxnId="{706BBEBF-F245-44AB-98A7-96357C639736}">
      <dgm:prSet/>
      <dgm:spPr/>
      <dgm:t>
        <a:bodyPr/>
        <a:lstStyle/>
        <a:p>
          <a:endParaRPr lang="en-US"/>
        </a:p>
      </dgm:t>
    </dgm:pt>
    <dgm:pt modelId="{869C561A-1370-4C80-95B0-CCBB06153875}">
      <dgm:prSet/>
      <dgm:spPr/>
      <dgm:t>
        <a:bodyPr/>
        <a:lstStyle/>
        <a:p>
          <a:r>
            <a:rPr lang="en-US" dirty="0"/>
            <a:t>To develop your literature review, we suggest using a matrix.</a:t>
          </a:r>
        </a:p>
        <a:p>
          <a:r>
            <a:rPr lang="en-US" dirty="0"/>
            <a:t>A process map will help you keep focus and identify any issues at the early stages of the project. </a:t>
          </a:r>
        </a:p>
      </dgm:t>
    </dgm:pt>
    <dgm:pt modelId="{51CBCDAD-FC07-42DC-AE2C-351603CC417A}" type="parTrans" cxnId="{78A197B1-8A40-472E-B8C3-F92CD633A8CD}">
      <dgm:prSet/>
      <dgm:spPr/>
      <dgm:t>
        <a:bodyPr/>
        <a:lstStyle/>
        <a:p>
          <a:endParaRPr lang="en-US"/>
        </a:p>
      </dgm:t>
    </dgm:pt>
    <dgm:pt modelId="{D415870B-8BEC-424F-852B-2C70B9393AAC}" type="sibTrans" cxnId="{78A197B1-8A40-472E-B8C3-F92CD633A8CD}">
      <dgm:prSet/>
      <dgm:spPr/>
      <dgm:t>
        <a:bodyPr/>
        <a:lstStyle/>
        <a:p>
          <a:endParaRPr lang="en-US"/>
        </a:p>
      </dgm:t>
    </dgm:pt>
    <dgm:pt modelId="{15C414F9-9830-874A-8580-306CF3821C16}" type="pres">
      <dgm:prSet presAssocID="{0E6BED5C-5799-4EFD-AA64-7C799DBF6B07}" presName="vert0" presStyleCnt="0">
        <dgm:presLayoutVars>
          <dgm:dir/>
          <dgm:animOne val="branch"/>
          <dgm:animLvl val="lvl"/>
        </dgm:presLayoutVars>
      </dgm:prSet>
      <dgm:spPr/>
    </dgm:pt>
    <dgm:pt modelId="{5702EE46-6346-2949-AFC9-8C3F1A57C45B}" type="pres">
      <dgm:prSet presAssocID="{441BF32F-D0C7-40FF-BD32-A52017686774}" presName="thickLine" presStyleLbl="alignNode1" presStyleIdx="0" presStyleCnt="5"/>
      <dgm:spPr/>
    </dgm:pt>
    <dgm:pt modelId="{BF354ADC-5106-D346-AC3B-CA3E4665FED7}" type="pres">
      <dgm:prSet presAssocID="{441BF32F-D0C7-40FF-BD32-A52017686774}" presName="horz1" presStyleCnt="0"/>
      <dgm:spPr/>
    </dgm:pt>
    <dgm:pt modelId="{0CBEF877-87B8-B84B-9C73-F9C59D1C3685}" type="pres">
      <dgm:prSet presAssocID="{441BF32F-D0C7-40FF-BD32-A52017686774}" presName="tx1" presStyleLbl="revTx" presStyleIdx="0" presStyleCnt="5"/>
      <dgm:spPr/>
    </dgm:pt>
    <dgm:pt modelId="{717AF0B7-1A7D-534D-81C3-77C8150B4144}" type="pres">
      <dgm:prSet presAssocID="{441BF32F-D0C7-40FF-BD32-A52017686774}" presName="vert1" presStyleCnt="0"/>
      <dgm:spPr/>
    </dgm:pt>
    <dgm:pt modelId="{8B5A2502-9F93-4944-8732-D3BF4E65C254}" type="pres">
      <dgm:prSet presAssocID="{C73EDB80-BD0F-456F-95AB-09C7756123EA}" presName="thickLine" presStyleLbl="alignNode1" presStyleIdx="1" presStyleCnt="5"/>
      <dgm:spPr/>
    </dgm:pt>
    <dgm:pt modelId="{CBADAF9B-82F2-EA4E-8ACA-0ECE08FF5C02}" type="pres">
      <dgm:prSet presAssocID="{C73EDB80-BD0F-456F-95AB-09C7756123EA}" presName="horz1" presStyleCnt="0"/>
      <dgm:spPr/>
    </dgm:pt>
    <dgm:pt modelId="{228EF7D5-7339-3C47-9B27-64C1BF4E305A}" type="pres">
      <dgm:prSet presAssocID="{C73EDB80-BD0F-456F-95AB-09C7756123EA}" presName="tx1" presStyleLbl="revTx" presStyleIdx="1" presStyleCnt="5"/>
      <dgm:spPr/>
    </dgm:pt>
    <dgm:pt modelId="{FF632D94-45B2-DA46-92F7-D9742D03B1A7}" type="pres">
      <dgm:prSet presAssocID="{C73EDB80-BD0F-456F-95AB-09C7756123EA}" presName="vert1" presStyleCnt="0"/>
      <dgm:spPr/>
    </dgm:pt>
    <dgm:pt modelId="{DD3135DC-CB69-B140-B652-DFE85443D577}" type="pres">
      <dgm:prSet presAssocID="{5A21E87F-A612-4670-BAA0-1EC5F55F4C4F}" presName="thickLine" presStyleLbl="alignNode1" presStyleIdx="2" presStyleCnt="5"/>
      <dgm:spPr/>
    </dgm:pt>
    <dgm:pt modelId="{D3B051B6-902C-D74B-8D3F-CB20006E6050}" type="pres">
      <dgm:prSet presAssocID="{5A21E87F-A612-4670-BAA0-1EC5F55F4C4F}" presName="horz1" presStyleCnt="0"/>
      <dgm:spPr/>
    </dgm:pt>
    <dgm:pt modelId="{BF665026-2E92-EC41-82EB-23D5A131B33C}" type="pres">
      <dgm:prSet presAssocID="{5A21E87F-A612-4670-BAA0-1EC5F55F4C4F}" presName="tx1" presStyleLbl="revTx" presStyleIdx="2" presStyleCnt="5"/>
      <dgm:spPr/>
    </dgm:pt>
    <dgm:pt modelId="{2992AED5-EE7D-6046-8331-23F420BB2D7F}" type="pres">
      <dgm:prSet presAssocID="{5A21E87F-A612-4670-BAA0-1EC5F55F4C4F}" presName="vert1" presStyleCnt="0"/>
      <dgm:spPr/>
    </dgm:pt>
    <dgm:pt modelId="{C9D52123-6246-DF41-A91C-5C10C42537FA}" type="pres">
      <dgm:prSet presAssocID="{467EDA30-E6C0-47F5-9F8A-0F7C91F14CC9}" presName="thickLine" presStyleLbl="alignNode1" presStyleIdx="3" presStyleCnt="5"/>
      <dgm:spPr/>
    </dgm:pt>
    <dgm:pt modelId="{48FA1700-70E7-984B-B98F-CC5D6810D9B3}" type="pres">
      <dgm:prSet presAssocID="{467EDA30-E6C0-47F5-9F8A-0F7C91F14CC9}" presName="horz1" presStyleCnt="0"/>
      <dgm:spPr/>
    </dgm:pt>
    <dgm:pt modelId="{01F7D0A6-FE3A-C042-83E0-02AC9FE15134}" type="pres">
      <dgm:prSet presAssocID="{467EDA30-E6C0-47F5-9F8A-0F7C91F14CC9}" presName="tx1" presStyleLbl="revTx" presStyleIdx="3" presStyleCnt="5"/>
      <dgm:spPr/>
    </dgm:pt>
    <dgm:pt modelId="{D227E5EF-7F3D-6A45-9D8A-5146E8D90A9E}" type="pres">
      <dgm:prSet presAssocID="{467EDA30-E6C0-47F5-9F8A-0F7C91F14CC9}" presName="vert1" presStyleCnt="0"/>
      <dgm:spPr/>
    </dgm:pt>
    <dgm:pt modelId="{231F308B-1B4A-DA4C-9821-24095FAB5258}" type="pres">
      <dgm:prSet presAssocID="{869C561A-1370-4C80-95B0-CCBB06153875}" presName="thickLine" presStyleLbl="alignNode1" presStyleIdx="4" presStyleCnt="5"/>
      <dgm:spPr/>
    </dgm:pt>
    <dgm:pt modelId="{2B214490-EC7A-F84D-9F64-A73ABA82EA1C}" type="pres">
      <dgm:prSet presAssocID="{869C561A-1370-4C80-95B0-CCBB06153875}" presName="horz1" presStyleCnt="0"/>
      <dgm:spPr/>
    </dgm:pt>
    <dgm:pt modelId="{4466D5B2-6A35-994A-8679-F50173DDA13E}" type="pres">
      <dgm:prSet presAssocID="{869C561A-1370-4C80-95B0-CCBB06153875}" presName="tx1" presStyleLbl="revTx" presStyleIdx="4" presStyleCnt="5"/>
      <dgm:spPr/>
    </dgm:pt>
    <dgm:pt modelId="{84F4A5D1-E9A5-5941-AB27-2D566748D35A}" type="pres">
      <dgm:prSet presAssocID="{869C561A-1370-4C80-95B0-CCBB06153875}" presName="vert1" presStyleCnt="0"/>
      <dgm:spPr/>
    </dgm:pt>
  </dgm:ptLst>
  <dgm:cxnLst>
    <dgm:cxn modelId="{B3F42C1D-82DA-5D49-9542-81E89DC9E340}" type="presOf" srcId="{467EDA30-E6C0-47F5-9F8A-0F7C91F14CC9}" destId="{01F7D0A6-FE3A-C042-83E0-02AC9FE15134}" srcOrd="0" destOrd="0" presId="urn:microsoft.com/office/officeart/2008/layout/LinedList"/>
    <dgm:cxn modelId="{747CEC45-D8DE-4853-B1D6-0DBCBC021093}" srcId="{0E6BED5C-5799-4EFD-AA64-7C799DBF6B07}" destId="{C73EDB80-BD0F-456F-95AB-09C7756123EA}" srcOrd="1" destOrd="0" parTransId="{054BF8EC-A23D-41B5-88B3-A3EF3246F1F1}" sibTransId="{AA24E9C9-0FC4-4B26-B139-826F720A4F91}"/>
    <dgm:cxn modelId="{6E4DF07A-0A50-A148-91A9-68578C9FB704}" type="presOf" srcId="{0E6BED5C-5799-4EFD-AA64-7C799DBF6B07}" destId="{15C414F9-9830-874A-8580-306CF3821C16}" srcOrd="0" destOrd="0" presId="urn:microsoft.com/office/officeart/2008/layout/LinedList"/>
    <dgm:cxn modelId="{E9A2B190-CD2D-6D43-8ED8-5B13B54DDC34}" type="presOf" srcId="{441BF32F-D0C7-40FF-BD32-A52017686774}" destId="{0CBEF877-87B8-B84B-9C73-F9C59D1C3685}" srcOrd="0" destOrd="0" presId="urn:microsoft.com/office/officeart/2008/layout/LinedList"/>
    <dgm:cxn modelId="{EA41F792-5E0B-1B4D-83BE-689E2675C65E}" type="presOf" srcId="{869C561A-1370-4C80-95B0-CCBB06153875}" destId="{4466D5B2-6A35-994A-8679-F50173DDA13E}" srcOrd="0" destOrd="0" presId="urn:microsoft.com/office/officeart/2008/layout/LinedList"/>
    <dgm:cxn modelId="{E3F700A9-C017-4499-91EE-0CE893D3B37F}" srcId="{0E6BED5C-5799-4EFD-AA64-7C799DBF6B07}" destId="{5A21E87F-A612-4670-BAA0-1EC5F55F4C4F}" srcOrd="2" destOrd="0" parTransId="{16EC0A55-81B5-4016-8988-471174C05A6D}" sibTransId="{A4DD6B26-C56D-4160-AE8C-7682EDC20D09}"/>
    <dgm:cxn modelId="{77D795B1-E004-46DB-AD86-BDBE1445D479}" srcId="{0E6BED5C-5799-4EFD-AA64-7C799DBF6B07}" destId="{441BF32F-D0C7-40FF-BD32-A52017686774}" srcOrd="0" destOrd="0" parTransId="{8D3FFDCB-A1EA-4F11-8FE7-D1C214D52792}" sibTransId="{165E8338-7ED7-4851-AEA7-F76BD769DD23}"/>
    <dgm:cxn modelId="{78A197B1-8A40-472E-B8C3-F92CD633A8CD}" srcId="{0E6BED5C-5799-4EFD-AA64-7C799DBF6B07}" destId="{869C561A-1370-4C80-95B0-CCBB06153875}" srcOrd="4" destOrd="0" parTransId="{51CBCDAD-FC07-42DC-AE2C-351603CC417A}" sibTransId="{D415870B-8BEC-424F-852B-2C70B9393AAC}"/>
    <dgm:cxn modelId="{706BBEBF-F245-44AB-98A7-96357C639736}" srcId="{0E6BED5C-5799-4EFD-AA64-7C799DBF6B07}" destId="{467EDA30-E6C0-47F5-9F8A-0F7C91F14CC9}" srcOrd="3" destOrd="0" parTransId="{18D15829-630E-4484-9CFD-C4B6A32B7BEB}" sibTransId="{38B823EC-2DC1-4E24-952E-DF01D758A470}"/>
    <dgm:cxn modelId="{02AE94EF-F352-E543-87CB-77FD16491485}" type="presOf" srcId="{5A21E87F-A612-4670-BAA0-1EC5F55F4C4F}" destId="{BF665026-2E92-EC41-82EB-23D5A131B33C}" srcOrd="0" destOrd="0" presId="urn:microsoft.com/office/officeart/2008/layout/LinedList"/>
    <dgm:cxn modelId="{80FB8BFE-66CD-1E48-9C0C-FBA92118FAE2}" type="presOf" srcId="{C73EDB80-BD0F-456F-95AB-09C7756123EA}" destId="{228EF7D5-7339-3C47-9B27-64C1BF4E305A}" srcOrd="0" destOrd="0" presId="urn:microsoft.com/office/officeart/2008/layout/LinedList"/>
    <dgm:cxn modelId="{E4819548-A937-BC40-B7EE-0E73C493EFEF}" type="presParOf" srcId="{15C414F9-9830-874A-8580-306CF3821C16}" destId="{5702EE46-6346-2949-AFC9-8C3F1A57C45B}" srcOrd="0" destOrd="0" presId="urn:microsoft.com/office/officeart/2008/layout/LinedList"/>
    <dgm:cxn modelId="{DAFE15E3-C714-7C4A-994D-17CA1882035D}" type="presParOf" srcId="{15C414F9-9830-874A-8580-306CF3821C16}" destId="{BF354ADC-5106-D346-AC3B-CA3E4665FED7}" srcOrd="1" destOrd="0" presId="urn:microsoft.com/office/officeart/2008/layout/LinedList"/>
    <dgm:cxn modelId="{C5318FD6-0EBF-7145-81CE-E3DEABB93118}" type="presParOf" srcId="{BF354ADC-5106-D346-AC3B-CA3E4665FED7}" destId="{0CBEF877-87B8-B84B-9C73-F9C59D1C3685}" srcOrd="0" destOrd="0" presId="urn:microsoft.com/office/officeart/2008/layout/LinedList"/>
    <dgm:cxn modelId="{AEA0D55A-2A2D-DB42-97C9-AE3D09FC4F23}" type="presParOf" srcId="{BF354ADC-5106-D346-AC3B-CA3E4665FED7}" destId="{717AF0B7-1A7D-534D-81C3-77C8150B4144}" srcOrd="1" destOrd="0" presId="urn:microsoft.com/office/officeart/2008/layout/LinedList"/>
    <dgm:cxn modelId="{0C4D7A58-7EBF-1E41-A857-B418387E4595}" type="presParOf" srcId="{15C414F9-9830-874A-8580-306CF3821C16}" destId="{8B5A2502-9F93-4944-8732-D3BF4E65C254}" srcOrd="2" destOrd="0" presId="urn:microsoft.com/office/officeart/2008/layout/LinedList"/>
    <dgm:cxn modelId="{2B26DBA1-0BEB-2A4C-A4AA-849FAA530A32}" type="presParOf" srcId="{15C414F9-9830-874A-8580-306CF3821C16}" destId="{CBADAF9B-82F2-EA4E-8ACA-0ECE08FF5C02}" srcOrd="3" destOrd="0" presId="urn:microsoft.com/office/officeart/2008/layout/LinedList"/>
    <dgm:cxn modelId="{DEEFDABF-E65F-8F4B-8F35-C81B65840E24}" type="presParOf" srcId="{CBADAF9B-82F2-EA4E-8ACA-0ECE08FF5C02}" destId="{228EF7D5-7339-3C47-9B27-64C1BF4E305A}" srcOrd="0" destOrd="0" presId="urn:microsoft.com/office/officeart/2008/layout/LinedList"/>
    <dgm:cxn modelId="{D4298CBB-6090-5A42-8F6F-FC4B1B776DF7}" type="presParOf" srcId="{CBADAF9B-82F2-EA4E-8ACA-0ECE08FF5C02}" destId="{FF632D94-45B2-DA46-92F7-D9742D03B1A7}" srcOrd="1" destOrd="0" presId="urn:microsoft.com/office/officeart/2008/layout/LinedList"/>
    <dgm:cxn modelId="{55999CB8-0E4A-9347-80C6-33941B7B10D5}" type="presParOf" srcId="{15C414F9-9830-874A-8580-306CF3821C16}" destId="{DD3135DC-CB69-B140-B652-DFE85443D577}" srcOrd="4" destOrd="0" presId="urn:microsoft.com/office/officeart/2008/layout/LinedList"/>
    <dgm:cxn modelId="{45302F20-78B5-0D44-85F8-AEFC38861EF3}" type="presParOf" srcId="{15C414F9-9830-874A-8580-306CF3821C16}" destId="{D3B051B6-902C-D74B-8D3F-CB20006E6050}" srcOrd="5" destOrd="0" presId="urn:microsoft.com/office/officeart/2008/layout/LinedList"/>
    <dgm:cxn modelId="{1587BC03-C2A9-9C4B-AC41-F1D104F676E9}" type="presParOf" srcId="{D3B051B6-902C-D74B-8D3F-CB20006E6050}" destId="{BF665026-2E92-EC41-82EB-23D5A131B33C}" srcOrd="0" destOrd="0" presId="urn:microsoft.com/office/officeart/2008/layout/LinedList"/>
    <dgm:cxn modelId="{8614F14B-61B8-274C-BD93-8C5F4B7C2DCA}" type="presParOf" srcId="{D3B051B6-902C-D74B-8D3F-CB20006E6050}" destId="{2992AED5-EE7D-6046-8331-23F420BB2D7F}" srcOrd="1" destOrd="0" presId="urn:microsoft.com/office/officeart/2008/layout/LinedList"/>
    <dgm:cxn modelId="{61961C68-809D-6143-91C8-1F156BE5825A}" type="presParOf" srcId="{15C414F9-9830-874A-8580-306CF3821C16}" destId="{C9D52123-6246-DF41-A91C-5C10C42537FA}" srcOrd="6" destOrd="0" presId="urn:microsoft.com/office/officeart/2008/layout/LinedList"/>
    <dgm:cxn modelId="{37752638-6A20-674F-A468-7A9BA36F8D40}" type="presParOf" srcId="{15C414F9-9830-874A-8580-306CF3821C16}" destId="{48FA1700-70E7-984B-B98F-CC5D6810D9B3}" srcOrd="7" destOrd="0" presId="urn:microsoft.com/office/officeart/2008/layout/LinedList"/>
    <dgm:cxn modelId="{2108651B-544A-F444-9410-A7836B5ECBE3}" type="presParOf" srcId="{48FA1700-70E7-984B-B98F-CC5D6810D9B3}" destId="{01F7D0A6-FE3A-C042-83E0-02AC9FE15134}" srcOrd="0" destOrd="0" presId="urn:microsoft.com/office/officeart/2008/layout/LinedList"/>
    <dgm:cxn modelId="{7019C6CB-C09A-1E43-B588-327F0DF06552}" type="presParOf" srcId="{48FA1700-70E7-984B-B98F-CC5D6810D9B3}" destId="{D227E5EF-7F3D-6A45-9D8A-5146E8D90A9E}" srcOrd="1" destOrd="0" presId="urn:microsoft.com/office/officeart/2008/layout/LinedList"/>
    <dgm:cxn modelId="{7221C898-F8E9-B745-8007-6BA49A5354E9}" type="presParOf" srcId="{15C414F9-9830-874A-8580-306CF3821C16}" destId="{231F308B-1B4A-DA4C-9821-24095FAB5258}" srcOrd="8" destOrd="0" presId="urn:microsoft.com/office/officeart/2008/layout/LinedList"/>
    <dgm:cxn modelId="{E0BF4312-3CEF-8642-B03F-47DB2D36FDD5}" type="presParOf" srcId="{15C414F9-9830-874A-8580-306CF3821C16}" destId="{2B214490-EC7A-F84D-9F64-A73ABA82EA1C}" srcOrd="9" destOrd="0" presId="urn:microsoft.com/office/officeart/2008/layout/LinedList"/>
    <dgm:cxn modelId="{F50848C7-549D-D24B-8287-B6967E869A21}" type="presParOf" srcId="{2B214490-EC7A-F84D-9F64-A73ABA82EA1C}" destId="{4466D5B2-6A35-994A-8679-F50173DDA13E}" srcOrd="0" destOrd="0" presId="urn:microsoft.com/office/officeart/2008/layout/LinedList"/>
    <dgm:cxn modelId="{F3484E18-6971-8646-A9C0-1B899A8F9CBB}" type="presParOf" srcId="{2B214490-EC7A-F84D-9F64-A73ABA82EA1C}" destId="{84F4A5D1-E9A5-5941-AB27-2D566748D35A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3FF29AE-05F1-0442-9CCE-2129EE71DBF3}">
      <dsp:nvSpPr>
        <dsp:cNvPr id="0" name=""/>
        <dsp:cNvSpPr/>
      </dsp:nvSpPr>
      <dsp:spPr>
        <a:xfrm rot="5400000">
          <a:off x="955484" y="953495"/>
          <a:ext cx="843284" cy="960049"/>
        </a:xfrm>
        <a:prstGeom prst="bentUpArrow">
          <a:avLst>
            <a:gd name="adj1" fmla="val 32840"/>
            <a:gd name="adj2" fmla="val 25000"/>
            <a:gd name="adj3" fmla="val 35780"/>
          </a:avLst>
        </a:prstGeom>
        <a:solidFill>
          <a:schemeClr val="accent1">
            <a:tint val="5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</dsp:sp>
    <dsp:sp modelId="{E8FA67F6-2F61-4E46-82DD-94D5DFED3D96}">
      <dsp:nvSpPr>
        <dsp:cNvPr id="0" name=""/>
        <dsp:cNvSpPr/>
      </dsp:nvSpPr>
      <dsp:spPr>
        <a:xfrm>
          <a:off x="732065" y="18697"/>
          <a:ext cx="1419594" cy="993670"/>
        </a:xfrm>
        <a:prstGeom prst="roundRect">
          <a:avLst>
            <a:gd name="adj" fmla="val 1667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 dirty="0"/>
            <a:t>Research Question</a:t>
          </a:r>
        </a:p>
      </dsp:txBody>
      <dsp:txXfrm>
        <a:off x="780581" y="67213"/>
        <a:ext cx="1322562" cy="896638"/>
      </dsp:txXfrm>
    </dsp:sp>
    <dsp:sp modelId="{784BE843-2615-7B41-964C-D84CBB05655E}">
      <dsp:nvSpPr>
        <dsp:cNvPr id="0" name=""/>
        <dsp:cNvSpPr/>
      </dsp:nvSpPr>
      <dsp:spPr>
        <a:xfrm>
          <a:off x="2376972" y="135504"/>
          <a:ext cx="3710652" cy="80312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114300" lvl="1" indent="-114300" algn="l" defTabSz="6667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500" kern="1200" dirty="0"/>
            <a:t>An overarching question – what are you tying to find out? (e.g. How, Why, What, Who?)</a:t>
          </a:r>
        </a:p>
      </dsp:txBody>
      <dsp:txXfrm>
        <a:off x="2376972" y="135504"/>
        <a:ext cx="3710652" cy="803127"/>
      </dsp:txXfrm>
    </dsp:sp>
    <dsp:sp modelId="{376B68AA-1BA5-5F47-89BF-005B33672D99}">
      <dsp:nvSpPr>
        <dsp:cNvPr id="0" name=""/>
        <dsp:cNvSpPr/>
      </dsp:nvSpPr>
      <dsp:spPr>
        <a:xfrm rot="5400000">
          <a:off x="2775241" y="2069714"/>
          <a:ext cx="843284" cy="960049"/>
        </a:xfrm>
        <a:prstGeom prst="bentUpArrow">
          <a:avLst>
            <a:gd name="adj1" fmla="val 32840"/>
            <a:gd name="adj2" fmla="val 25000"/>
            <a:gd name="adj3" fmla="val 35780"/>
          </a:avLst>
        </a:prstGeom>
        <a:solidFill>
          <a:schemeClr val="accent1">
            <a:tint val="5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</dsp:sp>
    <dsp:sp modelId="{6BE3EC01-8A53-2F41-B12D-D2A9C4AE8E9B}">
      <dsp:nvSpPr>
        <dsp:cNvPr id="0" name=""/>
        <dsp:cNvSpPr/>
      </dsp:nvSpPr>
      <dsp:spPr>
        <a:xfrm>
          <a:off x="2551821" y="1134916"/>
          <a:ext cx="1419594" cy="993670"/>
        </a:xfrm>
        <a:prstGeom prst="roundRect">
          <a:avLst>
            <a:gd name="adj" fmla="val 1667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 dirty="0"/>
            <a:t>Research Aim</a:t>
          </a:r>
        </a:p>
      </dsp:txBody>
      <dsp:txXfrm>
        <a:off x="2600337" y="1183432"/>
        <a:ext cx="1322562" cy="896638"/>
      </dsp:txXfrm>
    </dsp:sp>
    <dsp:sp modelId="{5585F740-58B5-B147-BCBD-A9F7728DE834}">
      <dsp:nvSpPr>
        <dsp:cNvPr id="0" name=""/>
        <dsp:cNvSpPr/>
      </dsp:nvSpPr>
      <dsp:spPr>
        <a:xfrm>
          <a:off x="4097543" y="1229686"/>
          <a:ext cx="3512406" cy="80312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114300" lvl="1" indent="-114300" algn="l" defTabSz="6667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500" kern="1200" dirty="0"/>
            <a:t> State your aim/purpose of the research project (what do you hope to achieve?)</a:t>
          </a:r>
        </a:p>
      </dsp:txBody>
      <dsp:txXfrm>
        <a:off x="4097543" y="1229686"/>
        <a:ext cx="3512406" cy="803127"/>
      </dsp:txXfrm>
    </dsp:sp>
    <dsp:sp modelId="{DD4341C9-58BA-C940-83C8-CCC79CAD9CE6}">
      <dsp:nvSpPr>
        <dsp:cNvPr id="0" name=""/>
        <dsp:cNvSpPr/>
      </dsp:nvSpPr>
      <dsp:spPr>
        <a:xfrm>
          <a:off x="4371578" y="2251136"/>
          <a:ext cx="1419594" cy="993670"/>
        </a:xfrm>
        <a:prstGeom prst="roundRect">
          <a:avLst>
            <a:gd name="adj" fmla="val 1667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 dirty="0"/>
            <a:t>Research Objectives </a:t>
          </a:r>
        </a:p>
      </dsp:txBody>
      <dsp:txXfrm>
        <a:off x="4420094" y="2299652"/>
        <a:ext cx="1322562" cy="896638"/>
      </dsp:txXfrm>
    </dsp:sp>
    <dsp:sp modelId="{12526655-7641-C649-94AF-4717B23EAAD9}">
      <dsp:nvSpPr>
        <dsp:cNvPr id="0" name=""/>
        <dsp:cNvSpPr/>
      </dsp:nvSpPr>
      <dsp:spPr>
        <a:xfrm>
          <a:off x="5875872" y="2334886"/>
          <a:ext cx="2212031" cy="80312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114300" lvl="1" indent="-114300" algn="l" defTabSz="6667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500" kern="1200" dirty="0"/>
            <a:t>Outlines the key steps of the research project. These tend to use specific ‘action verbs’</a:t>
          </a:r>
        </a:p>
      </dsp:txBody>
      <dsp:txXfrm>
        <a:off x="5875872" y="2334886"/>
        <a:ext cx="2212031" cy="803127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702EE46-6346-2949-AFC9-8C3F1A57C45B}">
      <dsp:nvSpPr>
        <dsp:cNvPr id="0" name=""/>
        <dsp:cNvSpPr/>
      </dsp:nvSpPr>
      <dsp:spPr>
        <a:xfrm>
          <a:off x="0" y="678"/>
          <a:ext cx="4733456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</dsp:sp>
    <dsp:sp modelId="{0CBEF877-87B8-B84B-9C73-F9C59D1C3685}">
      <dsp:nvSpPr>
        <dsp:cNvPr id="0" name=""/>
        <dsp:cNvSpPr/>
      </dsp:nvSpPr>
      <dsp:spPr>
        <a:xfrm>
          <a:off x="0" y="678"/>
          <a:ext cx="4733456" cy="111089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t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 dirty="0"/>
            <a:t>Good research question, aim, and set of objectives = Good work</a:t>
          </a:r>
        </a:p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 dirty="0"/>
            <a:t>Be clear about the approach of your study – is it inductive or deductive in nature?  This will guide your research strategy.</a:t>
          </a:r>
        </a:p>
      </dsp:txBody>
      <dsp:txXfrm>
        <a:off x="0" y="678"/>
        <a:ext cx="4733456" cy="1110898"/>
      </dsp:txXfrm>
    </dsp:sp>
    <dsp:sp modelId="{8B5A2502-9F93-4944-8732-D3BF4E65C254}">
      <dsp:nvSpPr>
        <dsp:cNvPr id="0" name=""/>
        <dsp:cNvSpPr/>
      </dsp:nvSpPr>
      <dsp:spPr>
        <a:xfrm>
          <a:off x="0" y="1111576"/>
          <a:ext cx="4733456" cy="0"/>
        </a:xfrm>
        <a:prstGeom prst="lin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</dsp:sp>
    <dsp:sp modelId="{228EF7D5-7339-3C47-9B27-64C1BF4E305A}">
      <dsp:nvSpPr>
        <dsp:cNvPr id="0" name=""/>
        <dsp:cNvSpPr/>
      </dsp:nvSpPr>
      <dsp:spPr>
        <a:xfrm>
          <a:off x="0" y="1111576"/>
          <a:ext cx="4733456" cy="111089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t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 dirty="0"/>
            <a:t>A </a:t>
          </a:r>
          <a:r>
            <a:rPr lang="en-US" sz="1400" kern="1200" dirty="0">
              <a:solidFill>
                <a:schemeClr val="accent4"/>
              </a:solidFill>
            </a:rPr>
            <a:t>qualitative</a:t>
          </a:r>
          <a:r>
            <a:rPr lang="en-US" sz="1400" kern="1200" dirty="0"/>
            <a:t> approach will involve the spoken or written word, whilst </a:t>
          </a:r>
          <a:r>
            <a:rPr lang="en-US" sz="1400" kern="1200" dirty="0">
              <a:solidFill>
                <a:schemeClr val="accent4"/>
              </a:solidFill>
            </a:rPr>
            <a:t>quantitative</a:t>
          </a:r>
          <a:r>
            <a:rPr lang="en-US" sz="1400" kern="1200" dirty="0"/>
            <a:t> approaches tend to use measures or tests.</a:t>
          </a:r>
        </a:p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b="1" kern="1200" dirty="0">
              <a:solidFill>
                <a:schemeClr val="accent4"/>
              </a:solidFill>
            </a:rPr>
            <a:t>Do </a:t>
          </a:r>
          <a:r>
            <a:rPr lang="en-US" sz="1400" b="1" u="sng" kern="1200" dirty="0">
              <a:solidFill>
                <a:schemeClr val="accent4"/>
              </a:solidFill>
            </a:rPr>
            <a:t>NOT</a:t>
          </a:r>
          <a:r>
            <a:rPr lang="en-US" sz="1400" b="1" kern="1200" dirty="0">
              <a:solidFill>
                <a:schemeClr val="accent4"/>
              </a:solidFill>
            </a:rPr>
            <a:t> select both in your assignments!</a:t>
          </a:r>
        </a:p>
      </dsp:txBody>
      <dsp:txXfrm>
        <a:off x="0" y="1111576"/>
        <a:ext cx="4733456" cy="1110898"/>
      </dsp:txXfrm>
    </dsp:sp>
    <dsp:sp modelId="{DD3135DC-CB69-B140-B652-DFE85443D577}">
      <dsp:nvSpPr>
        <dsp:cNvPr id="0" name=""/>
        <dsp:cNvSpPr/>
      </dsp:nvSpPr>
      <dsp:spPr>
        <a:xfrm>
          <a:off x="0" y="2222474"/>
          <a:ext cx="4733456" cy="0"/>
        </a:xfrm>
        <a:prstGeom prst="lin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</dsp:sp>
    <dsp:sp modelId="{BF665026-2E92-EC41-82EB-23D5A131B33C}">
      <dsp:nvSpPr>
        <dsp:cNvPr id="0" name=""/>
        <dsp:cNvSpPr/>
      </dsp:nvSpPr>
      <dsp:spPr>
        <a:xfrm>
          <a:off x="0" y="2222474"/>
          <a:ext cx="4733456" cy="111089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t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 dirty="0"/>
            <a:t>If the focus of your study is very narrow e.g. one business or a small team, you may wish to consider a case study design? However, please do some additional reading on case studies (authors Yin or Stake are ideal)</a:t>
          </a:r>
        </a:p>
      </dsp:txBody>
      <dsp:txXfrm>
        <a:off x="0" y="2222474"/>
        <a:ext cx="4733456" cy="1110898"/>
      </dsp:txXfrm>
    </dsp:sp>
    <dsp:sp modelId="{C9D52123-6246-DF41-A91C-5C10C42537FA}">
      <dsp:nvSpPr>
        <dsp:cNvPr id="0" name=""/>
        <dsp:cNvSpPr/>
      </dsp:nvSpPr>
      <dsp:spPr>
        <a:xfrm>
          <a:off x="0" y="3333373"/>
          <a:ext cx="4733456" cy="0"/>
        </a:xfrm>
        <a:prstGeom prst="line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</dsp:sp>
    <dsp:sp modelId="{01F7D0A6-FE3A-C042-83E0-02AC9FE15134}">
      <dsp:nvSpPr>
        <dsp:cNvPr id="0" name=""/>
        <dsp:cNvSpPr/>
      </dsp:nvSpPr>
      <dsp:spPr>
        <a:xfrm>
          <a:off x="0" y="3333373"/>
          <a:ext cx="4733456" cy="111089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t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/>
            <a:t>It is important to consider any potential issues before you develop it further, e.g. any ethical issues or problems with your chosen sample. </a:t>
          </a:r>
        </a:p>
      </dsp:txBody>
      <dsp:txXfrm>
        <a:off x="0" y="3333373"/>
        <a:ext cx="4733456" cy="1110898"/>
      </dsp:txXfrm>
    </dsp:sp>
    <dsp:sp modelId="{231F308B-1B4A-DA4C-9821-24095FAB5258}">
      <dsp:nvSpPr>
        <dsp:cNvPr id="0" name=""/>
        <dsp:cNvSpPr/>
      </dsp:nvSpPr>
      <dsp:spPr>
        <a:xfrm>
          <a:off x="0" y="4444271"/>
          <a:ext cx="4733456" cy="0"/>
        </a:xfrm>
        <a:prstGeom prst="line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</dsp:sp>
    <dsp:sp modelId="{4466D5B2-6A35-994A-8679-F50173DDA13E}">
      <dsp:nvSpPr>
        <dsp:cNvPr id="0" name=""/>
        <dsp:cNvSpPr/>
      </dsp:nvSpPr>
      <dsp:spPr>
        <a:xfrm>
          <a:off x="0" y="4444271"/>
          <a:ext cx="4733456" cy="111089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t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 dirty="0"/>
            <a:t>To develop your literature review, we suggest using a matrix.</a:t>
          </a:r>
        </a:p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 dirty="0"/>
            <a:t>A process map will help you keep focus and identify any issues at the early stages of the project. </a:t>
          </a:r>
        </a:p>
      </dsp:txBody>
      <dsp:txXfrm>
        <a:off x="0" y="4444271"/>
        <a:ext cx="4733456" cy="1110898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StepDownProcess">
  <dgm:title val=""/>
  <dgm:desc val=""/>
  <dgm:catLst>
    <dgm:cat type="process" pri="1600"/>
  </dgm:catLst>
  <dgm:sampData>
    <dgm:dataModel>
      <dgm:ptLst>
        <dgm:pt modelId="0" type="doc"/>
        <dgm:pt modelId="10">
          <dgm:prSet phldr="1"/>
        </dgm:pt>
        <dgm:pt modelId="11">
          <dgm:prSet phldr="1"/>
        </dgm:pt>
        <dgm:pt modelId="20">
          <dgm:prSet phldr="1"/>
        </dgm:pt>
        <dgm:pt modelId="21">
          <dgm:prSet phldr="1"/>
        </dgm:pt>
        <dgm:pt modelId="30">
          <dgm:prSet phldr="1"/>
        </dgm:pt>
        <dgm:pt modelId="31">
          <dgm:prSet phldr="1"/>
        </dgm:pt>
      </dgm:ptLst>
      <dgm:cxnLst>
        <dgm:cxn modelId="60" srcId="0" destId="10" srcOrd="0" destOrd="0"/>
        <dgm:cxn modelId="12" srcId="10" destId="11" srcOrd="0" destOrd="0"/>
        <dgm:cxn modelId="70" srcId="0" destId="20" srcOrd="1" destOrd="0"/>
        <dgm:cxn modelId="22" srcId="20" destId="21" srcOrd="0" destOrd="0"/>
        <dgm:cxn modelId="80" srcId="0" destId="30" srcOrd="2" destOrd="0"/>
        <dgm:cxn modelId="32" srcId="30" destId="31" srcOrd="0" destOrd="0"/>
      </dgm:cxnLst>
      <dgm:bg/>
      <dgm:whole/>
    </dgm:dataModel>
  </dgm:sampData>
  <dgm:styleData>
    <dgm:dataModel>
      <dgm:ptLst>
        <dgm:pt modelId="0" type="doc"/>
        <dgm:pt modelId="10">
          <dgm:prSet phldr="1"/>
        </dgm:pt>
        <dgm:pt modelId="20">
          <dgm:prSet phldr="1"/>
        </dgm:pt>
      </dgm:ptLst>
      <dgm:cxnLst>
        <dgm:cxn modelId="60" srcId="0" destId="10" srcOrd="0" destOrd="0"/>
        <dgm:cxn modelId="70" srcId="0" destId="20" srcOrd="1" destOrd="0"/>
      </dgm:cxnLst>
      <dgm:bg/>
      <dgm:whole/>
    </dgm:dataModel>
  </dgm:styleData>
  <dgm:clrData>
    <dgm:dataModel>
      <dgm:ptLst>
        <dgm:pt modelId="0" type="doc"/>
        <dgm:pt modelId="10">
          <dgm:prSet phldr="1"/>
        </dgm:pt>
        <dgm:pt modelId="20">
          <dgm:prSet phldr="1"/>
        </dgm:pt>
        <dgm:pt modelId="30">
          <dgm:prSet phldr="1"/>
        </dgm:pt>
        <dgm:pt modelId="40">
          <dgm:prSet phldr="1"/>
        </dgm:pt>
      </dgm:ptLst>
      <dgm:cxnLst>
        <dgm:cxn modelId="60" srcId="0" destId="10" srcOrd="0" destOrd="0"/>
        <dgm:cxn modelId="70" srcId="0" destId="20" srcOrd="1" destOrd="0"/>
        <dgm:cxn modelId="80" srcId="0" destId="30" srcOrd="2" destOrd="0"/>
        <dgm:cxn modelId="90" srcId="0" destId="40" srcOrd="3" destOrd="0"/>
      </dgm:cxnLst>
      <dgm:bg/>
      <dgm:whole/>
    </dgm:dataModel>
  </dgm:clrData>
  <dgm:layoutNode name="rootnode">
    <dgm:varLst>
      <dgm:chMax/>
      <dgm:chPref/>
      <dgm:dir/>
      <dgm:animLvl val="lvl"/>
    </dgm:varLst>
    <dgm:choose name="Name0">
      <dgm:if name="Name1" func="var" arg="dir" op="equ" val="norm">
        <dgm:alg type="snake">
          <dgm:param type="grDir" val="tL"/>
          <dgm:param type="flowDir" val="row"/>
          <dgm:param type="off" val="off"/>
          <dgm:param type="bkpt" val="fixed"/>
          <dgm:param type="bkPtFixedVal" val="1"/>
        </dgm:alg>
      </dgm:if>
      <dgm:else name="Name2">
        <dgm:alg type="snake">
          <dgm:param type="grDir" val="tR"/>
          <dgm:param type="flowDir" val="row"/>
          <dgm:param type="off" val="off"/>
          <dgm:param type="bkpt" val="fixed"/>
          <dgm:param type="bkPtFixedVal" val="1"/>
        </dgm:alg>
      </dgm:else>
    </dgm:choose>
    <dgm:shape xmlns:r="http://schemas.openxmlformats.org/officeDocument/2006/relationships" r:blip="">
      <dgm:adjLst/>
    </dgm:shape>
    <dgm:choose name="Name3">
      <dgm:if name="Name4" func="var" arg="dir" op="equ" val="norm">
        <dgm:constrLst>
          <dgm:constr type="alignOff" forName="rootnode" val="0.48"/>
          <dgm:constr type="primFontSz" for="des" forName="ParentText" val="65"/>
          <dgm:constr type="primFontSz" for="des" forName="ChildText" refType="primFontSz" refFor="des" refForName="ParentText" op="lte"/>
          <dgm:constr type="w" for="ch" forName="composite" refType="w"/>
          <dgm:constr type="h" for="ch" forName="composite" refType="h"/>
          <dgm:constr type="sp" refType="h" refFor="ch" refForName="composite" op="equ" fact="-0.38"/>
        </dgm:constrLst>
      </dgm:if>
      <dgm:else name="Name5">
        <dgm:constrLst>
          <dgm:constr type="alignOff" forName="rootnode" val="0.48"/>
          <dgm:constr type="primFontSz" for="des" forName="ParentText" val="65"/>
          <dgm:constr type="primFontSz" for="des" forName="ChildText" refType="primFontSz" refFor="des" refForName="ParentText" op="lte"/>
          <dgm:constr type="w" for="ch" forName="composite" refType="w"/>
          <dgm:constr type="h" for="ch" forName="composite" refType="h"/>
          <dgm:constr type="sp" refType="h" refFor="ch" refForName="composite" op="equ" fact="-0.38"/>
        </dgm:constrLst>
      </dgm:else>
    </dgm:choose>
    <dgm:forEach name="nodesForEach" axis="ch" ptType="node">
      <dgm:layoutNode name="composite">
        <dgm:alg type="composite">
          <dgm:param type="ar" val="1.2439"/>
        </dgm:alg>
        <dgm:shape xmlns:r="http://schemas.openxmlformats.org/officeDocument/2006/relationships" r:blip="">
          <dgm:adjLst/>
        </dgm:shape>
        <dgm:choose name="Name6">
          <dgm:if name="Name7" func="var" arg="dir" op="equ" val="norm">
            <dgm:constrLst>
              <dgm:constr type="l" for="ch" forName="bentUpArrow1" refType="w" fact="0.07"/>
              <dgm:constr type="t" for="ch" forName="bentUpArrow1" refType="h" fact="0.524"/>
              <dgm:constr type="w" for="ch" forName="bentUpArrow1" refType="w" fact="0.3844"/>
              <dgm:constr type="h" for="ch" forName="bentUpArrow1" refType="h" fact="0.42"/>
              <dgm:constr type="l" for="ch" forName="ParentText" refType="w" fact="0"/>
              <dgm:constr type="t" for="ch" forName="ParentText" refType="h" fact="0"/>
              <dgm:constr type="w" for="ch" forName="ParentText" refType="w" fact="0.5684"/>
              <dgm:constr type="h" for="ch" forName="ParentText" refType="h" fact="0.4949"/>
              <dgm:constr type="l" for="ch" forName="ChildText" refType="w" refFor="ch" refForName="ParentText"/>
              <dgm:constr type="t" for="ch" forName="ChildText" refType="h" fact="0.05"/>
              <dgm:constr type="w" for="ch" forName="ChildText" refType="w" fact="0.4134"/>
              <dgm:constr type="h" for="ch" forName="ChildText" refType="h" fact="0.4"/>
              <dgm:constr type="l" for="ch" forName="FinalChildText" refType="w" refFor="ch" refForName="ParentText"/>
              <dgm:constr type="t" for="ch" forName="FinalChildText" refType="h" fact="0.05"/>
              <dgm:constr type="w" for="ch" forName="FinalChildText" refType="w" fact="0.4134"/>
              <dgm:constr type="h" for="ch" forName="FinalChildText" refType="h" fact="0.4"/>
            </dgm:constrLst>
          </dgm:if>
          <dgm:else name="Name8">
            <dgm:constrLst>
              <dgm:constr type="r" for="ch" forName="bentUpArrow1" refType="w" fact="0.97"/>
              <dgm:constr type="t" for="ch" forName="bentUpArrow1" refType="h" fact="0.524"/>
              <dgm:constr type="w" for="ch" forName="bentUpArrow1" refType="w" fact="0.3844"/>
              <dgm:constr type="h" for="ch" forName="bentUpArrow1" refType="h" fact="0.42"/>
              <dgm:constr type="l" for="ch" forName="ParentText" refType="w" fact="0.4316"/>
              <dgm:constr type="t" for="ch" forName="ParentText" refType="h" fact="0"/>
              <dgm:constr type="w" for="ch" forName="ParentText" refType="w" fact="0.5684"/>
              <dgm:constr type="h" for="ch" forName="ParentText" refType="h" fact="0.4949"/>
              <dgm:constr type="l" for="ch" forName="ChildText" refType="w" fact="0"/>
              <dgm:constr type="t" for="ch" forName="ChildText" refType="h" fact="0.05"/>
              <dgm:constr type="w" for="ch" forName="ChildText" refType="w" fact="0.4134"/>
              <dgm:constr type="h" for="ch" forName="ChildText" refType="h" fact="0.4"/>
              <dgm:constr type="l" for="ch" forName="FinalChildText" refType="w" fact="0"/>
              <dgm:constr type="t" for="ch" forName="FinalChildText" refType="h" fact="0.05"/>
              <dgm:constr type="w" for="ch" forName="FinalChildText" refType="w" fact="0.4134"/>
              <dgm:constr type="h" for="ch" forName="FinalChildText" refType="h" fact="0.4"/>
            </dgm:constrLst>
          </dgm:else>
        </dgm:choose>
        <dgm:choose name="Name9">
          <dgm:if name="Name10" axis="followSib" ptType="node" func="cnt" op="gte" val="1">
            <dgm:layoutNode name="bentUpArrow1" styleLbl="alignImgPlace1">
              <dgm:alg type="sp"/>
              <dgm:choose name="Name11">
                <dgm:if name="Name12" func="var" arg="dir" op="equ" val="norm">
                  <dgm:shape xmlns:r="http://schemas.openxmlformats.org/officeDocument/2006/relationships" rot="90" type="bentUpArrow" r:blip="">
                    <dgm:adjLst>
                      <dgm:adj idx="1" val="0.3284"/>
                      <dgm:adj idx="2" val="0.25"/>
                      <dgm:adj idx="3" val="0.3578"/>
                    </dgm:adjLst>
                  </dgm:shape>
                </dgm:if>
                <dgm:else name="Name13">
                  <dgm:shape xmlns:r="http://schemas.openxmlformats.org/officeDocument/2006/relationships" rot="180" type="bentArrow" r:blip="">
                    <dgm:adjLst>
                      <dgm:adj idx="1" val="0.3284"/>
                      <dgm:adj idx="2" val="0.25"/>
                      <dgm:adj idx="3" val="0.3578"/>
                      <dgm:adj idx="4" val="0"/>
                    </dgm:adjLst>
                  </dgm:shape>
                </dgm:else>
              </dgm:choose>
              <dgm:presOf/>
            </dgm:layoutNode>
          </dgm:if>
          <dgm:else name="Name14"/>
        </dgm:choose>
        <dgm:layoutNode name="ParentText" styleLbl="node1">
          <dgm:varLst>
            <dgm:chMax val="1"/>
            <dgm:chPref val="1"/>
            <dgm:bulletEnabled val="1"/>
          </dgm:varLst>
          <dgm:alg type="tx"/>
          <dgm:shape xmlns:r="http://schemas.openxmlformats.org/officeDocument/2006/relationships" type="roundRect" r:blip="">
            <dgm:adjLst>
              <dgm:adj idx="1" val="0.1667"/>
            </dgm:adjLst>
          </dgm:shape>
          <dgm:presOf axis="self" ptType="node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  <dgm:choose name="Name15">
          <dgm:if name="Name16" axis="followSib" ptType="node" func="cnt" op="equ" val="0">
            <dgm:choose name="Name17">
              <dgm:if name="Name18" axis="ch" ptType="node" func="cnt" op="gte" val="1">
                <dgm:layoutNode name="FinalChildText" styleLbl="revTx">
                  <dgm:varLst>
                    <dgm:chMax val="0"/>
                    <dgm:chPref val="0"/>
                    <dgm:bulletEnabled val="1"/>
                  </dgm:varLst>
                  <dgm:alg type="tx">
                    <dgm:param type="stBulletLvl" val="1"/>
                    <dgm:param type="txAnchorVertCh" val="mid"/>
                    <dgm:param type="parTxLTRAlign" val="l"/>
                  </dgm:alg>
                  <dgm:shape xmlns:r="http://schemas.openxmlformats.org/officeDocument/2006/relationships" type="rect" r:blip="">
                    <dgm:adjLst/>
                  </dgm:shape>
                  <dgm:presOf axis="des" ptType="node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</dgm:if>
              <dgm:else name="Name19"/>
            </dgm:choose>
          </dgm:if>
          <dgm:else name="Name20">
            <dgm:layoutNode name="ChildText" styleLbl="revTx">
              <dgm:varLst>
                <dgm:chMax val="0"/>
                <dgm:chPref val="0"/>
                <dgm:bulletEnabled val="1"/>
              </dgm:varLst>
              <dgm:alg type="tx">
                <dgm:param type="stBulletLvl" val="1"/>
                <dgm:param type="txAnchorVertCh" val="mid"/>
                <dgm:param type="parTxLTRAlign" val="l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</dgm:else>
        </dgm:choose>
      </dgm:layoutNode>
      <dgm:forEach name="sibTransForEach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2">
  <dgm:title val=""/>
  <dgm:desc val=""/>
  <dgm:catLst>
    <dgm:cat type="simple" pri="102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2D10FA7-2E40-B941-A2E5-7E2BBAA68847}" type="datetimeFigureOut">
              <a:rPr lang="en-US" smtClean="0"/>
              <a:t>6/4/2023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D47F96E-5F37-ED42-BB87-FE937D4C251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0755885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baseline="0" dirty="0"/>
          </a:p>
          <a:p>
            <a:endParaRPr lang="en-US" baseline="0" dirty="0"/>
          </a:p>
          <a:p>
            <a:r>
              <a:rPr lang="en-US" baseline="0" dirty="0"/>
              <a:t>  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D47F96E-5F37-ED42-BB87-FE937D4C2511}" type="slidenum">
              <a:rPr lang="en-US" smtClean="0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1989534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baseline="0" dirty="0"/>
          </a:p>
          <a:p>
            <a:pPr marL="228600" indent="-228600">
              <a:buAutoNum type="arabicPeriod"/>
            </a:pPr>
            <a:endParaRPr lang="en-GB" baseline="0" dirty="0"/>
          </a:p>
          <a:p>
            <a:pPr marL="228600" indent="-228600">
              <a:buAutoNum type="arabicPeriod"/>
            </a:pP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4B7BF90-9CE0-064F-930C-D543360F6D0E}" type="slidenum">
              <a:rPr lang="en-US" smtClean="0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8978380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D47F96E-5F37-ED42-BB87-FE937D4C2511}" type="slidenum">
              <a:rPr lang="en-US" smtClean="0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41838908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5D47F96E-5F37-ED42-BB87-FE937D4C2511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4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400552455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D47F96E-5F37-ED42-BB87-FE937D4C2511}" type="slidenum">
              <a:rPr lang="en-US" smtClean="0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8456124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D47F96E-5F37-ED42-BB87-FE937D4C2511}" type="slidenum">
              <a:rPr lang="en-US" smtClean="0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5978784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122363"/>
            <a:ext cx="77724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742DA0-3A09-A540-984C-6BCEA85E50E3}" type="datetime1">
              <a:rPr lang="en-GB" smtClean="0"/>
              <a:t>04/06/2023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©Sian Roderick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25600D-F75F-644B-853F-6FCEA510D2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2965152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288796-0600-3145-8CE7-6A8180BDCBAD}" type="datetime1">
              <a:rPr lang="en-GB" smtClean="0"/>
              <a:t>04/06/2023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©Sian Roderick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25600D-F75F-644B-853F-6FCEA510D2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6539499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3888" y="1709739"/>
            <a:ext cx="78867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3888" y="4589464"/>
            <a:ext cx="78867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7B68F5-D43F-9842-9E51-5D23E61E6560}" type="datetime1">
              <a:rPr lang="en-GB" smtClean="0"/>
              <a:t>04/06/2023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©Sian Roderick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25600D-F75F-644B-853F-6FCEA510D2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6712434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28650" y="1825625"/>
            <a:ext cx="38862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29150" y="1825625"/>
            <a:ext cx="38862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9C7608-8E3A-ED4B-8729-56117EFCC6CA}" type="datetime1">
              <a:rPr lang="en-GB" smtClean="0"/>
              <a:t>04/06/2023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©Sian Roderick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25600D-F75F-644B-853F-6FCEA510D2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4156411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365126"/>
            <a:ext cx="78867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9842" y="1681163"/>
            <a:ext cx="3868340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9842" y="2505075"/>
            <a:ext cx="3868340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391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391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CEF7FF-BCDB-1548-ABE0-0E35ED5A7D82}" type="datetime1">
              <a:rPr lang="en-GB" smtClean="0"/>
              <a:t>04/06/2023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©Sian Roderick</a:t>
            </a: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25600D-F75F-644B-853F-6FCEA510D2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7953263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AD4DFE-41A1-F340-BCB6-A54706ED257C}" type="datetime1">
              <a:rPr lang="en-GB" smtClean="0"/>
              <a:t>04/06/2023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©Sian Roderick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25600D-F75F-644B-853F-6FCEA510D2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3461730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CC6B38-48A3-6347-9D73-C9C70C254049}" type="datetime1">
              <a:rPr lang="en-GB" smtClean="0"/>
              <a:t>04/06/2023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©Sian Roderick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25600D-F75F-644B-853F-6FCEA510D2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665361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87391" y="987426"/>
            <a:ext cx="462915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9ED72F-C9DD-AD40-AA70-F3D0A20DF7A0}" type="datetime1">
              <a:rPr lang="en-GB" smtClean="0"/>
              <a:t>04/06/2023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©Sian Roderick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25600D-F75F-644B-853F-6FCEA510D2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1870842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3887391" y="987426"/>
            <a:ext cx="462915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4A244B-BC28-1C4B-BF60-3004B36FF2C5}" type="datetime1">
              <a:rPr lang="en-GB" smtClean="0"/>
              <a:t>04/06/2023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©Sian Roderick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25600D-F75F-644B-853F-6FCEA510D2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5907342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0941A5-4C3D-F643-8EB5-1966A5E9B7D6}" type="datetime1">
              <a:rPr lang="en-GB" smtClean="0"/>
              <a:t>04/06/2023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©Sian Roderick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25600D-F75F-644B-853F-6FCEA510D2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4077738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43675" y="365125"/>
            <a:ext cx="1971675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28650" y="365125"/>
            <a:ext cx="5800725" cy="5811838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FCBC21F-00B1-724E-9FED-5E4B991EC8E5}" type="datetime1">
              <a:rPr lang="en-GB" smtClean="0"/>
              <a:t>04/06/2023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©Sian Roderick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25600D-F75F-644B-853F-6FCEA510D2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039027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28650" y="365126"/>
            <a:ext cx="78867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286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4A44429-C87E-1340-B0E4-53236077983C}" type="datetime1">
              <a:rPr lang="en-GB" smtClean="0"/>
              <a:t>04/06/2023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028950" y="6356351"/>
            <a:ext cx="30861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r>
              <a:rPr lang="en-US"/>
              <a:t>©Sian Roderick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4579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025600D-F75F-644B-853F-6FCEA510D2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7355066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hf sldNum="0"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tiff"/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tiff"/><Relationship Id="rId1" Type="http://schemas.openxmlformats.org/officeDocument/2006/relationships/slideLayout" Target="../slideLayouts/slideLayout10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tiff"/><Relationship Id="rId1" Type="http://schemas.openxmlformats.org/officeDocument/2006/relationships/slideLayout" Target="../slideLayouts/slideLayout6.xml"/></Relationships>
</file>

<file path=ppt/slides/_rels/slide10.xml.rels><?xml version="1.0" encoding="UTF-8" standalone="yes"?>
<Relationships xmlns="http://schemas.openxmlformats.org/package/2006/relationships"><Relationship Id="rId8" Type="http://schemas.microsoft.com/office/2007/relationships/diagramDrawing" Target="../diagrams/drawing2.xml"/><Relationship Id="rId3" Type="http://schemas.openxmlformats.org/officeDocument/2006/relationships/image" Target="../media/image4.jpeg"/><Relationship Id="rId7" Type="http://schemas.openxmlformats.org/officeDocument/2006/relationships/diagramColors" Target="../diagrams/colors2.xml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6.xml"/><Relationship Id="rId6" Type="http://schemas.openxmlformats.org/officeDocument/2006/relationships/diagramQuickStyle" Target="../diagrams/quickStyle2.xml"/><Relationship Id="rId5" Type="http://schemas.openxmlformats.org/officeDocument/2006/relationships/diagramLayout" Target="../diagrams/layout2.xml"/><Relationship Id="rId4" Type="http://schemas.openxmlformats.org/officeDocument/2006/relationships/diagramData" Target="../diagrams/data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" name="Rectangle 8">
            <a:extLst>
              <a:ext uri="{FF2B5EF4-FFF2-40B4-BE49-F238E27FC236}">
                <a16:creationId xmlns:a16="http://schemas.microsoft.com/office/drawing/2014/main" id="{2643BE6C-86B7-4AB9-91E8-9B5DB45AC8E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91" y="0"/>
            <a:ext cx="9141618" cy="4242816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69769" y="713195"/>
            <a:ext cx="7204461" cy="2318665"/>
          </a:xfrm>
        </p:spPr>
        <p:txBody>
          <a:bodyPr>
            <a:normAutofit/>
          </a:bodyPr>
          <a:lstStyle/>
          <a:p>
            <a:r>
              <a:rPr lang="en-US" sz="4700" dirty="0">
                <a:solidFill>
                  <a:srgbClr val="FFFFFF"/>
                </a:solidFill>
              </a:rPr>
              <a:t>Developing Your Research Project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220430" y="3031860"/>
            <a:ext cx="6703141" cy="1059373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z="1700" dirty="0">
                <a:solidFill>
                  <a:srgbClr val="FFFFFF"/>
                </a:solidFill>
                <a:cs typeface="Calibri" panose="020F0502020204030204"/>
              </a:rPr>
              <a:t> </a:t>
            </a:r>
          </a:p>
          <a:p>
            <a:endParaRPr lang="en-US" sz="1700" dirty="0">
              <a:solidFill>
                <a:srgbClr val="FFFFFF"/>
              </a:solidFill>
              <a:cs typeface="Calibri" panose="020F0502020204030204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3F6E0565-73D2-A34D-8E54-92F74FF2A033}"/>
              </a:ext>
            </a:extLst>
          </p:cNvPr>
          <p:cNvSpPr txBox="1"/>
          <p:nvPr/>
        </p:nvSpPr>
        <p:spPr>
          <a:xfrm>
            <a:off x="1284788" y="4431921"/>
            <a:ext cx="6574421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3200" dirty="0"/>
              <a:t>Part 4 – Bringing it all Together</a:t>
            </a:r>
          </a:p>
        </p:txBody>
      </p:sp>
    </p:spTree>
    <p:extLst>
      <p:ext uri="{BB962C8B-B14F-4D97-AF65-F5344CB8AC3E}">
        <p14:creationId xmlns:p14="http://schemas.microsoft.com/office/powerpoint/2010/main" val="184006157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Framing your research</a:t>
            </a:r>
          </a:p>
        </p:txBody>
      </p:sp>
      <p:graphicFrame>
        <p:nvGraphicFramePr>
          <p:cNvPr id="5" name="Content Placeholder 4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710784865"/>
              </p:ext>
            </p:extLst>
          </p:nvPr>
        </p:nvGraphicFramePr>
        <p:xfrm>
          <a:off x="628649" y="2226469"/>
          <a:ext cx="8145493" cy="326350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27931684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63BEEA8-759C-6648-A2DB-51939793883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4069" y="-103949"/>
            <a:ext cx="7886700" cy="1325563"/>
          </a:xfrm>
        </p:spPr>
        <p:txBody>
          <a:bodyPr/>
          <a:lstStyle/>
          <a:p>
            <a:r>
              <a:rPr lang="en-US" dirty="0"/>
              <a:t>Process Mapping – Formulation </a:t>
            </a:r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29A5A05D-4B7C-1744-B16B-694221A2C0EC}"/>
              </a:ext>
            </a:extLst>
          </p:cNvPr>
          <p:cNvSpPr/>
          <p:nvPr/>
        </p:nvSpPr>
        <p:spPr>
          <a:xfrm>
            <a:off x="777834" y="1019733"/>
            <a:ext cx="1690254" cy="403761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1400" dirty="0"/>
              <a:t>What’s my topic?</a:t>
            </a: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0B880BA9-02E1-FF42-8D26-C1F7C11F2574}"/>
              </a:ext>
            </a:extLst>
          </p:cNvPr>
          <p:cNvSpPr/>
          <p:nvPr/>
        </p:nvSpPr>
        <p:spPr>
          <a:xfrm>
            <a:off x="777834" y="1470995"/>
            <a:ext cx="1690254" cy="2101933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1600" dirty="0"/>
              <a:t>Social Innovation</a:t>
            </a: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61B4D70A-1AD2-6C43-8608-6D2DD51C61FC}"/>
              </a:ext>
            </a:extLst>
          </p:cNvPr>
          <p:cNvSpPr/>
          <p:nvPr/>
        </p:nvSpPr>
        <p:spPr>
          <a:xfrm>
            <a:off x="2717471" y="1019733"/>
            <a:ext cx="1690254" cy="403761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1400" dirty="0"/>
              <a:t>Sub-areas?</a:t>
            </a: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D4070E1B-BF89-8143-B9EA-0D5F131CE2C2}"/>
              </a:ext>
            </a:extLst>
          </p:cNvPr>
          <p:cNvSpPr/>
          <p:nvPr/>
        </p:nvSpPr>
        <p:spPr>
          <a:xfrm>
            <a:off x="2717471" y="1470995"/>
            <a:ext cx="1690254" cy="2090057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US" sz="1400" dirty="0"/>
              <a:t>1.Social innovation in the community</a:t>
            </a:r>
          </a:p>
          <a:p>
            <a:endParaRPr lang="en-US" sz="1400" dirty="0"/>
          </a:p>
          <a:p>
            <a:r>
              <a:rPr lang="en-US" sz="1400" dirty="0"/>
              <a:t>2.The effectiveness of social innovation</a:t>
            </a:r>
          </a:p>
          <a:p>
            <a:endParaRPr lang="en-US" sz="1400" dirty="0"/>
          </a:p>
          <a:p>
            <a:r>
              <a:rPr lang="en-US" sz="1400" dirty="0"/>
              <a:t>3.Community responsiveness to social innovation</a:t>
            </a: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9E6A532E-4A1B-BA4B-83EC-D3D7DBD8909A}"/>
              </a:ext>
            </a:extLst>
          </p:cNvPr>
          <p:cNvSpPr/>
          <p:nvPr/>
        </p:nvSpPr>
        <p:spPr>
          <a:xfrm>
            <a:off x="4657108" y="1019733"/>
            <a:ext cx="1690254" cy="403761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1400" dirty="0"/>
              <a:t>What am I most interested in?</a:t>
            </a:r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345E4C23-DB38-4546-B28D-094296A98BA1}"/>
              </a:ext>
            </a:extLst>
          </p:cNvPr>
          <p:cNvSpPr/>
          <p:nvPr/>
        </p:nvSpPr>
        <p:spPr>
          <a:xfrm>
            <a:off x="4657108" y="1470995"/>
            <a:ext cx="1690254" cy="2101933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1400" dirty="0"/>
              <a:t>How effective is social innovation within communities?</a:t>
            </a:r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AC9CB7F1-6AA5-4C4A-9F6A-2A6CEE70DBEB}"/>
              </a:ext>
            </a:extLst>
          </p:cNvPr>
          <p:cNvSpPr/>
          <p:nvPr/>
        </p:nvSpPr>
        <p:spPr>
          <a:xfrm>
            <a:off x="6596745" y="1019733"/>
            <a:ext cx="1690254" cy="403761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1400" dirty="0"/>
              <a:t>Possible research question/s?</a:t>
            </a: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9BE2F0D5-E604-B040-B0F7-66FE6A6E9B84}"/>
              </a:ext>
            </a:extLst>
          </p:cNvPr>
          <p:cNvSpPr/>
          <p:nvPr/>
        </p:nvSpPr>
        <p:spPr>
          <a:xfrm>
            <a:off x="6596745" y="1470995"/>
            <a:ext cx="1690254" cy="2101933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1300" dirty="0"/>
              <a:t>1.How do businesses serve their communities?</a:t>
            </a:r>
          </a:p>
          <a:p>
            <a:pPr algn="ctr"/>
            <a:r>
              <a:rPr lang="en-US" sz="1300" dirty="0"/>
              <a:t>2. How can effective social innovation be achieved?</a:t>
            </a:r>
          </a:p>
          <a:p>
            <a:pPr algn="ctr"/>
            <a:r>
              <a:rPr lang="en-US" sz="1300" dirty="0"/>
              <a:t>3. What indicators can be used to evaluate social innovation?</a:t>
            </a:r>
          </a:p>
        </p:txBody>
      </p:sp>
      <p:sp>
        <p:nvSpPr>
          <p:cNvPr id="11" name="Right Arrow 10">
            <a:extLst>
              <a:ext uri="{FF2B5EF4-FFF2-40B4-BE49-F238E27FC236}">
                <a16:creationId xmlns:a16="http://schemas.microsoft.com/office/drawing/2014/main" id="{9FBD773F-57E7-6C42-A4E0-5F0C3AAD2DE6}"/>
              </a:ext>
            </a:extLst>
          </p:cNvPr>
          <p:cNvSpPr/>
          <p:nvPr/>
        </p:nvSpPr>
        <p:spPr>
          <a:xfrm>
            <a:off x="2468088" y="2231016"/>
            <a:ext cx="249383" cy="166255"/>
          </a:xfrm>
          <a:prstGeom prst="rightArrow">
            <a:avLst/>
          </a:prstGeom>
          <a:solidFill>
            <a:srgbClr val="FF0000"/>
          </a:solidFill>
          <a:ln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rgbClr val="FF0000"/>
              </a:solidFill>
              <a:highlight>
                <a:srgbClr val="FFFF00"/>
              </a:highlight>
            </a:endParaRPr>
          </a:p>
        </p:txBody>
      </p:sp>
      <p:sp>
        <p:nvSpPr>
          <p:cNvPr id="12" name="Right Arrow 11">
            <a:extLst>
              <a:ext uri="{FF2B5EF4-FFF2-40B4-BE49-F238E27FC236}">
                <a16:creationId xmlns:a16="http://schemas.microsoft.com/office/drawing/2014/main" id="{CC6BB5CC-BF80-0E4E-BF24-B210BDB5DFEE}"/>
              </a:ext>
            </a:extLst>
          </p:cNvPr>
          <p:cNvSpPr/>
          <p:nvPr/>
        </p:nvSpPr>
        <p:spPr>
          <a:xfrm>
            <a:off x="4407725" y="2231015"/>
            <a:ext cx="249383" cy="166255"/>
          </a:xfrm>
          <a:prstGeom prst="rightArrow">
            <a:avLst/>
          </a:prstGeom>
          <a:solidFill>
            <a:srgbClr val="FF0000"/>
          </a:solidFill>
          <a:ln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rgbClr val="FF0000"/>
              </a:solidFill>
              <a:highlight>
                <a:srgbClr val="FFFF00"/>
              </a:highlight>
            </a:endParaRPr>
          </a:p>
        </p:txBody>
      </p:sp>
      <p:sp>
        <p:nvSpPr>
          <p:cNvPr id="13" name="Right Arrow 12">
            <a:extLst>
              <a:ext uri="{FF2B5EF4-FFF2-40B4-BE49-F238E27FC236}">
                <a16:creationId xmlns:a16="http://schemas.microsoft.com/office/drawing/2014/main" id="{506368D0-B3BE-DB49-AEB2-593350602F22}"/>
              </a:ext>
            </a:extLst>
          </p:cNvPr>
          <p:cNvSpPr/>
          <p:nvPr/>
        </p:nvSpPr>
        <p:spPr>
          <a:xfrm>
            <a:off x="6347362" y="2231015"/>
            <a:ext cx="249383" cy="166255"/>
          </a:xfrm>
          <a:prstGeom prst="rightArrow">
            <a:avLst/>
          </a:prstGeom>
          <a:solidFill>
            <a:srgbClr val="FF0000"/>
          </a:solidFill>
          <a:ln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rgbClr val="FF0000"/>
              </a:solidFill>
              <a:highlight>
                <a:srgbClr val="FFFF00"/>
              </a:highlight>
            </a:endParaRPr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6E1C2424-6EC1-FD46-B7C4-4C951B6C7E22}"/>
              </a:ext>
            </a:extLst>
          </p:cNvPr>
          <p:cNvSpPr/>
          <p:nvPr/>
        </p:nvSpPr>
        <p:spPr>
          <a:xfrm>
            <a:off x="4657107" y="3884776"/>
            <a:ext cx="3629891" cy="403761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1400" dirty="0"/>
              <a:t>Formulate my research aim and objectives</a:t>
            </a:r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32CFF21A-37E5-A046-8117-9DB2E6F72FA1}"/>
              </a:ext>
            </a:extLst>
          </p:cNvPr>
          <p:cNvSpPr/>
          <p:nvPr/>
        </p:nvSpPr>
        <p:spPr>
          <a:xfrm>
            <a:off x="4657107" y="4336038"/>
            <a:ext cx="3629891" cy="2101933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US" sz="1400" b="1" dirty="0"/>
              <a:t>My main aim </a:t>
            </a:r>
            <a:r>
              <a:rPr lang="en-US" sz="1400" dirty="0"/>
              <a:t>– </a:t>
            </a:r>
            <a:r>
              <a:rPr lang="en-US" sz="1400" i="1" dirty="0"/>
              <a:t>to evaluate the effectiveness of social innovation in deprived communities</a:t>
            </a:r>
          </a:p>
          <a:p>
            <a:pPr marL="342900" indent="-342900">
              <a:buAutoNum type="arabicPeriod"/>
            </a:pPr>
            <a:r>
              <a:rPr lang="en-US" sz="1400" dirty="0"/>
              <a:t>To explore how businesses involved in social innovation understand community needs</a:t>
            </a:r>
          </a:p>
          <a:p>
            <a:pPr marL="342900" indent="-342900">
              <a:buAutoNum type="arabicPeriod"/>
            </a:pPr>
            <a:r>
              <a:rPr lang="en-US" sz="1400" dirty="0"/>
              <a:t>To Identify the strategies used to deliver social innovation at a community level</a:t>
            </a:r>
          </a:p>
          <a:p>
            <a:pPr marL="342900" indent="-342900">
              <a:buAutoNum type="arabicPeriod"/>
            </a:pPr>
            <a:r>
              <a:rPr lang="en-US" sz="1400" dirty="0"/>
              <a:t>Develop a set of indicators to evaluate the strategies</a:t>
            </a:r>
          </a:p>
        </p:txBody>
      </p:sp>
      <p:sp>
        <p:nvSpPr>
          <p:cNvPr id="16" name="Right Arrow 15">
            <a:extLst>
              <a:ext uri="{FF2B5EF4-FFF2-40B4-BE49-F238E27FC236}">
                <a16:creationId xmlns:a16="http://schemas.microsoft.com/office/drawing/2014/main" id="{5EF73E03-D2C3-E347-BE7A-26D60CA3C808}"/>
              </a:ext>
            </a:extLst>
          </p:cNvPr>
          <p:cNvSpPr/>
          <p:nvPr/>
        </p:nvSpPr>
        <p:spPr>
          <a:xfrm rot="5400000">
            <a:off x="7400308" y="3627912"/>
            <a:ext cx="249383" cy="166255"/>
          </a:xfrm>
          <a:prstGeom prst="rightArrow">
            <a:avLst/>
          </a:prstGeom>
          <a:solidFill>
            <a:srgbClr val="FF0000"/>
          </a:solidFill>
          <a:ln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rgbClr val="FF0000"/>
              </a:solidFill>
              <a:highlight>
                <a:srgbClr val="FFFF00"/>
              </a:highlight>
            </a:endParaRPr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7481840B-B02C-7D45-9735-A2AA526B1CE4}"/>
              </a:ext>
            </a:extLst>
          </p:cNvPr>
          <p:cNvSpPr/>
          <p:nvPr/>
        </p:nvSpPr>
        <p:spPr>
          <a:xfrm>
            <a:off x="2717471" y="3884776"/>
            <a:ext cx="1690254" cy="403761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1400" dirty="0"/>
              <a:t>Making Sure</a:t>
            </a:r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F72DACC8-E095-774F-A2F2-DEB384AB9501}"/>
              </a:ext>
            </a:extLst>
          </p:cNvPr>
          <p:cNvSpPr/>
          <p:nvPr/>
        </p:nvSpPr>
        <p:spPr>
          <a:xfrm>
            <a:off x="2717471" y="4336038"/>
            <a:ext cx="1690254" cy="2101933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US" sz="1400" b="1" dirty="0"/>
              <a:t>Assess your plan</a:t>
            </a:r>
          </a:p>
          <a:p>
            <a:r>
              <a:rPr lang="en-US" sz="1400" dirty="0"/>
              <a:t>1.The work involved</a:t>
            </a:r>
          </a:p>
          <a:p>
            <a:r>
              <a:rPr lang="en-US" sz="1400" dirty="0"/>
              <a:t>2.The time you have</a:t>
            </a:r>
          </a:p>
          <a:p>
            <a:r>
              <a:rPr lang="en-US" sz="1400" dirty="0"/>
              <a:t>3.Resources required?</a:t>
            </a:r>
          </a:p>
          <a:p>
            <a:r>
              <a:rPr lang="en-US" sz="1400" dirty="0"/>
              <a:t>4.You and your supervisor’s technical expertise?</a:t>
            </a:r>
          </a:p>
          <a:p>
            <a:pPr algn="ctr"/>
            <a:endParaRPr lang="en-US" sz="1600" dirty="0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674CBB46-22BC-ED4C-A6B9-0B2CE92EFD96}"/>
              </a:ext>
            </a:extLst>
          </p:cNvPr>
          <p:cNvSpPr/>
          <p:nvPr/>
        </p:nvSpPr>
        <p:spPr>
          <a:xfrm>
            <a:off x="777834" y="3884776"/>
            <a:ext cx="1690254" cy="403761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1400" dirty="0"/>
              <a:t>Final Decision</a:t>
            </a:r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334BC218-5E43-5D44-96BC-6127FFF5EE15}"/>
              </a:ext>
            </a:extLst>
          </p:cNvPr>
          <p:cNvSpPr/>
          <p:nvPr/>
        </p:nvSpPr>
        <p:spPr>
          <a:xfrm>
            <a:off x="777834" y="4336038"/>
            <a:ext cx="1690254" cy="2101933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US" sz="1400" dirty="0"/>
              <a:t>-Am I really interested in this study?</a:t>
            </a:r>
          </a:p>
          <a:p>
            <a:r>
              <a:rPr lang="en-US" sz="1400" dirty="0"/>
              <a:t>-Are my objectives realistic and appropriate?</a:t>
            </a:r>
          </a:p>
          <a:p>
            <a:r>
              <a:rPr lang="en-US" sz="1400" dirty="0"/>
              <a:t>-Do I have the time, accessibility and skill?</a:t>
            </a:r>
          </a:p>
        </p:txBody>
      </p:sp>
      <p:sp>
        <p:nvSpPr>
          <p:cNvPr id="21" name="Right Arrow 20">
            <a:extLst>
              <a:ext uri="{FF2B5EF4-FFF2-40B4-BE49-F238E27FC236}">
                <a16:creationId xmlns:a16="http://schemas.microsoft.com/office/drawing/2014/main" id="{2EF6F3AF-3119-3C41-BF54-100CB3F02A82}"/>
              </a:ext>
            </a:extLst>
          </p:cNvPr>
          <p:cNvSpPr/>
          <p:nvPr/>
        </p:nvSpPr>
        <p:spPr>
          <a:xfrm rot="10800000">
            <a:off x="4407724" y="5066370"/>
            <a:ext cx="249383" cy="166255"/>
          </a:xfrm>
          <a:prstGeom prst="rightArrow">
            <a:avLst/>
          </a:prstGeom>
          <a:solidFill>
            <a:srgbClr val="FF0000"/>
          </a:solidFill>
          <a:ln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rgbClr val="FF0000"/>
              </a:solidFill>
              <a:highlight>
                <a:srgbClr val="FFFF00"/>
              </a:highlight>
            </a:endParaRPr>
          </a:p>
        </p:txBody>
      </p:sp>
      <p:sp>
        <p:nvSpPr>
          <p:cNvPr id="22" name="Right Arrow 21">
            <a:extLst>
              <a:ext uri="{FF2B5EF4-FFF2-40B4-BE49-F238E27FC236}">
                <a16:creationId xmlns:a16="http://schemas.microsoft.com/office/drawing/2014/main" id="{3F59C2BC-3ACF-4D45-A3A2-28199C76B465}"/>
              </a:ext>
            </a:extLst>
          </p:cNvPr>
          <p:cNvSpPr/>
          <p:nvPr/>
        </p:nvSpPr>
        <p:spPr>
          <a:xfrm rot="10800000">
            <a:off x="2468088" y="5066371"/>
            <a:ext cx="249383" cy="166255"/>
          </a:xfrm>
          <a:prstGeom prst="rightArrow">
            <a:avLst/>
          </a:prstGeom>
          <a:solidFill>
            <a:srgbClr val="FF0000"/>
          </a:solidFill>
          <a:ln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rgbClr val="FF0000"/>
              </a:solidFill>
              <a:highlight>
                <a:srgbClr val="FFFF00"/>
              </a:highlight>
            </a:endParaRPr>
          </a:p>
        </p:txBody>
      </p:sp>
    </p:spTree>
    <p:extLst>
      <p:ext uri="{BB962C8B-B14F-4D97-AF65-F5344CB8AC3E}">
        <p14:creationId xmlns:p14="http://schemas.microsoft.com/office/powerpoint/2010/main" val="129234044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63BEEA8-759C-6648-A2DB-51939793883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4069" y="-103949"/>
            <a:ext cx="7886700" cy="1325563"/>
          </a:xfrm>
        </p:spPr>
        <p:txBody>
          <a:bodyPr/>
          <a:lstStyle/>
          <a:p>
            <a:r>
              <a:rPr lang="en-US" dirty="0"/>
              <a:t>Process Mapping – Formulation </a:t>
            </a:r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29A5A05D-4B7C-1744-B16B-694221A2C0EC}"/>
              </a:ext>
            </a:extLst>
          </p:cNvPr>
          <p:cNvSpPr/>
          <p:nvPr/>
        </p:nvSpPr>
        <p:spPr>
          <a:xfrm>
            <a:off x="777834" y="1019733"/>
            <a:ext cx="1690254" cy="403761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4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What’s my topic?</a:t>
            </a: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0B880BA9-02E1-FF42-8D26-C1F7C11F2574}"/>
              </a:ext>
            </a:extLst>
          </p:cNvPr>
          <p:cNvSpPr/>
          <p:nvPr/>
        </p:nvSpPr>
        <p:spPr>
          <a:xfrm>
            <a:off x="777834" y="1470995"/>
            <a:ext cx="1690254" cy="2101933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6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61B4D70A-1AD2-6C43-8608-6D2DD51C61FC}"/>
              </a:ext>
            </a:extLst>
          </p:cNvPr>
          <p:cNvSpPr/>
          <p:nvPr/>
        </p:nvSpPr>
        <p:spPr>
          <a:xfrm>
            <a:off x="2717471" y="1019733"/>
            <a:ext cx="1690254" cy="403761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4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Sub-areas?</a:t>
            </a: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D4070E1B-BF89-8143-B9EA-0D5F131CE2C2}"/>
              </a:ext>
            </a:extLst>
          </p:cNvPr>
          <p:cNvSpPr/>
          <p:nvPr/>
        </p:nvSpPr>
        <p:spPr>
          <a:xfrm>
            <a:off x="2717471" y="1470995"/>
            <a:ext cx="1690254" cy="2090057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4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9E6A532E-4A1B-BA4B-83EC-D3D7DBD8909A}"/>
              </a:ext>
            </a:extLst>
          </p:cNvPr>
          <p:cNvSpPr/>
          <p:nvPr/>
        </p:nvSpPr>
        <p:spPr>
          <a:xfrm>
            <a:off x="4657108" y="1019733"/>
            <a:ext cx="1690254" cy="403761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4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What am I most interested in?</a:t>
            </a:r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345E4C23-DB38-4546-B28D-094296A98BA1}"/>
              </a:ext>
            </a:extLst>
          </p:cNvPr>
          <p:cNvSpPr/>
          <p:nvPr/>
        </p:nvSpPr>
        <p:spPr>
          <a:xfrm>
            <a:off x="4657108" y="1470995"/>
            <a:ext cx="1690254" cy="2101933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4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AC9CB7F1-6AA5-4C4A-9F6A-2A6CEE70DBEB}"/>
              </a:ext>
            </a:extLst>
          </p:cNvPr>
          <p:cNvSpPr/>
          <p:nvPr/>
        </p:nvSpPr>
        <p:spPr>
          <a:xfrm>
            <a:off x="6596745" y="1019733"/>
            <a:ext cx="1690254" cy="403761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4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Possible research question/s?</a:t>
            </a: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9BE2F0D5-E604-B040-B0F7-66FE6A6E9B84}"/>
              </a:ext>
            </a:extLst>
          </p:cNvPr>
          <p:cNvSpPr/>
          <p:nvPr/>
        </p:nvSpPr>
        <p:spPr>
          <a:xfrm>
            <a:off x="6596745" y="1470995"/>
            <a:ext cx="1690254" cy="2101933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3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1" name="Right Arrow 10">
            <a:extLst>
              <a:ext uri="{FF2B5EF4-FFF2-40B4-BE49-F238E27FC236}">
                <a16:creationId xmlns:a16="http://schemas.microsoft.com/office/drawing/2014/main" id="{9FBD773F-57E7-6C42-A4E0-5F0C3AAD2DE6}"/>
              </a:ext>
            </a:extLst>
          </p:cNvPr>
          <p:cNvSpPr/>
          <p:nvPr/>
        </p:nvSpPr>
        <p:spPr>
          <a:xfrm>
            <a:off x="2468088" y="2231016"/>
            <a:ext cx="249383" cy="166255"/>
          </a:xfrm>
          <a:prstGeom prst="rightArrow">
            <a:avLst/>
          </a:prstGeom>
          <a:solidFill>
            <a:srgbClr val="FF0000"/>
          </a:solidFill>
          <a:ln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srgbClr val="FF0000"/>
              </a:solidFill>
              <a:effectLst/>
              <a:highlight>
                <a:srgbClr val="FFFF00"/>
              </a:highlight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2" name="Right Arrow 11">
            <a:extLst>
              <a:ext uri="{FF2B5EF4-FFF2-40B4-BE49-F238E27FC236}">
                <a16:creationId xmlns:a16="http://schemas.microsoft.com/office/drawing/2014/main" id="{CC6BB5CC-BF80-0E4E-BF24-B210BDB5DFEE}"/>
              </a:ext>
            </a:extLst>
          </p:cNvPr>
          <p:cNvSpPr/>
          <p:nvPr/>
        </p:nvSpPr>
        <p:spPr>
          <a:xfrm>
            <a:off x="4407725" y="2231015"/>
            <a:ext cx="249383" cy="166255"/>
          </a:xfrm>
          <a:prstGeom prst="rightArrow">
            <a:avLst/>
          </a:prstGeom>
          <a:solidFill>
            <a:srgbClr val="FF0000"/>
          </a:solidFill>
          <a:ln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srgbClr val="FF0000"/>
              </a:solidFill>
              <a:effectLst/>
              <a:highlight>
                <a:srgbClr val="FFFF00"/>
              </a:highlight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3" name="Right Arrow 12">
            <a:extLst>
              <a:ext uri="{FF2B5EF4-FFF2-40B4-BE49-F238E27FC236}">
                <a16:creationId xmlns:a16="http://schemas.microsoft.com/office/drawing/2014/main" id="{506368D0-B3BE-DB49-AEB2-593350602F22}"/>
              </a:ext>
            </a:extLst>
          </p:cNvPr>
          <p:cNvSpPr/>
          <p:nvPr/>
        </p:nvSpPr>
        <p:spPr>
          <a:xfrm>
            <a:off x="6347362" y="2231015"/>
            <a:ext cx="249383" cy="166255"/>
          </a:xfrm>
          <a:prstGeom prst="rightArrow">
            <a:avLst/>
          </a:prstGeom>
          <a:solidFill>
            <a:srgbClr val="FF0000"/>
          </a:solidFill>
          <a:ln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srgbClr val="FF0000"/>
              </a:solidFill>
              <a:effectLst/>
              <a:highlight>
                <a:srgbClr val="FFFF00"/>
              </a:highlight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6E1C2424-6EC1-FD46-B7C4-4C951B6C7E22}"/>
              </a:ext>
            </a:extLst>
          </p:cNvPr>
          <p:cNvSpPr/>
          <p:nvPr/>
        </p:nvSpPr>
        <p:spPr>
          <a:xfrm>
            <a:off x="4657107" y="3884776"/>
            <a:ext cx="3629891" cy="403761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4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Formulate my research aim and objectives</a:t>
            </a:r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32CFF21A-37E5-A046-8117-9DB2E6F72FA1}"/>
              </a:ext>
            </a:extLst>
          </p:cNvPr>
          <p:cNvSpPr/>
          <p:nvPr/>
        </p:nvSpPr>
        <p:spPr>
          <a:xfrm>
            <a:off x="4657107" y="4336038"/>
            <a:ext cx="3629891" cy="2101933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4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6" name="Right Arrow 15">
            <a:extLst>
              <a:ext uri="{FF2B5EF4-FFF2-40B4-BE49-F238E27FC236}">
                <a16:creationId xmlns:a16="http://schemas.microsoft.com/office/drawing/2014/main" id="{5EF73E03-D2C3-E347-BE7A-26D60CA3C808}"/>
              </a:ext>
            </a:extLst>
          </p:cNvPr>
          <p:cNvSpPr/>
          <p:nvPr/>
        </p:nvSpPr>
        <p:spPr>
          <a:xfrm rot="5400000">
            <a:off x="7400308" y="3627912"/>
            <a:ext cx="249383" cy="166255"/>
          </a:xfrm>
          <a:prstGeom prst="rightArrow">
            <a:avLst/>
          </a:prstGeom>
          <a:solidFill>
            <a:srgbClr val="FF0000"/>
          </a:solidFill>
          <a:ln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srgbClr val="FF0000"/>
              </a:solidFill>
              <a:effectLst/>
              <a:highlight>
                <a:srgbClr val="FFFF00"/>
              </a:highlight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7481840B-B02C-7D45-9735-A2AA526B1CE4}"/>
              </a:ext>
            </a:extLst>
          </p:cNvPr>
          <p:cNvSpPr/>
          <p:nvPr/>
        </p:nvSpPr>
        <p:spPr>
          <a:xfrm>
            <a:off x="2717471" y="3884776"/>
            <a:ext cx="1690254" cy="403761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4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Making Sure</a:t>
            </a:r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F72DACC8-E095-774F-A2F2-DEB384AB9501}"/>
              </a:ext>
            </a:extLst>
          </p:cNvPr>
          <p:cNvSpPr/>
          <p:nvPr/>
        </p:nvSpPr>
        <p:spPr>
          <a:xfrm>
            <a:off x="2717471" y="4336038"/>
            <a:ext cx="1690254" cy="2101933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6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674CBB46-22BC-ED4C-A6B9-0B2CE92EFD96}"/>
              </a:ext>
            </a:extLst>
          </p:cNvPr>
          <p:cNvSpPr/>
          <p:nvPr/>
        </p:nvSpPr>
        <p:spPr>
          <a:xfrm>
            <a:off x="777834" y="3884776"/>
            <a:ext cx="1690254" cy="403761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4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Final Decision</a:t>
            </a:r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334BC218-5E43-5D44-96BC-6127FFF5EE15}"/>
              </a:ext>
            </a:extLst>
          </p:cNvPr>
          <p:cNvSpPr/>
          <p:nvPr/>
        </p:nvSpPr>
        <p:spPr>
          <a:xfrm>
            <a:off x="777834" y="4336038"/>
            <a:ext cx="1690254" cy="2101933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4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-</a:t>
            </a:r>
          </a:p>
        </p:txBody>
      </p:sp>
      <p:sp>
        <p:nvSpPr>
          <p:cNvPr id="21" name="Right Arrow 20">
            <a:extLst>
              <a:ext uri="{FF2B5EF4-FFF2-40B4-BE49-F238E27FC236}">
                <a16:creationId xmlns:a16="http://schemas.microsoft.com/office/drawing/2014/main" id="{2EF6F3AF-3119-3C41-BF54-100CB3F02A82}"/>
              </a:ext>
            </a:extLst>
          </p:cNvPr>
          <p:cNvSpPr/>
          <p:nvPr/>
        </p:nvSpPr>
        <p:spPr>
          <a:xfrm rot="10800000">
            <a:off x="4407724" y="5066370"/>
            <a:ext cx="249383" cy="166255"/>
          </a:xfrm>
          <a:prstGeom prst="rightArrow">
            <a:avLst/>
          </a:prstGeom>
          <a:solidFill>
            <a:srgbClr val="FF0000"/>
          </a:solidFill>
          <a:ln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srgbClr val="FF0000"/>
              </a:solidFill>
              <a:effectLst/>
              <a:highlight>
                <a:srgbClr val="FFFF00"/>
              </a:highlight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2" name="Right Arrow 21">
            <a:extLst>
              <a:ext uri="{FF2B5EF4-FFF2-40B4-BE49-F238E27FC236}">
                <a16:creationId xmlns:a16="http://schemas.microsoft.com/office/drawing/2014/main" id="{3F59C2BC-3ACF-4D45-A3A2-28199C76B465}"/>
              </a:ext>
            </a:extLst>
          </p:cNvPr>
          <p:cNvSpPr/>
          <p:nvPr/>
        </p:nvSpPr>
        <p:spPr>
          <a:xfrm rot="10800000">
            <a:off x="2468088" y="5066371"/>
            <a:ext cx="249383" cy="166255"/>
          </a:xfrm>
          <a:prstGeom prst="rightArrow">
            <a:avLst/>
          </a:prstGeom>
          <a:solidFill>
            <a:srgbClr val="FF0000"/>
          </a:solidFill>
          <a:ln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srgbClr val="FF0000"/>
              </a:solidFill>
              <a:effectLst/>
              <a:highlight>
                <a:srgbClr val="FFFF00"/>
              </a:highlight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44119899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09588DA8-065E-4F6F-8EFD-43104AB2E0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C4285719-470E-454C-AF62-8323075F1F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1714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CD9FE4EF-C4D8-49A0-B2FF-81D8DB7D8A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914813" y="1914812"/>
            <a:ext cx="6858000" cy="3028377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4300840D-0A0B-4512-BACA-B439D5B9C5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914814" y="1924949"/>
            <a:ext cx="6857999" cy="3028379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46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D2B78728-A580-49A7-84F9-6EF6F583AD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263195" y="4092815"/>
            <a:ext cx="2501979" cy="3028381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9" name="Freeform: Shape 18">
            <a:extLst>
              <a:ext uri="{FF2B5EF4-FFF2-40B4-BE49-F238E27FC236}">
                <a16:creationId xmlns:a16="http://schemas.microsoft.com/office/drawing/2014/main" id="{38FAA1A1-D861-433F-88FA-1E9D6FD31D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635413">
            <a:off x="-376302" y="969718"/>
            <a:ext cx="2925267" cy="4178958"/>
          </a:xfrm>
          <a:custGeom>
            <a:avLst/>
            <a:gdLst>
              <a:gd name="connsiteX0" fmla="*/ 2432225 w 3900357"/>
              <a:gd name="connsiteY0" fmla="*/ 93939 h 4178958"/>
              <a:gd name="connsiteX1" fmla="*/ 3900357 w 3900357"/>
              <a:gd name="connsiteY1" fmla="*/ 2089479 h 4178958"/>
              <a:gd name="connsiteX2" fmla="*/ 1810878 w 3900357"/>
              <a:gd name="connsiteY2" fmla="*/ 4178958 h 4178958"/>
              <a:gd name="connsiteX3" fmla="*/ 78249 w 3900357"/>
              <a:gd name="connsiteY3" fmla="*/ 3257727 h 4178958"/>
              <a:gd name="connsiteX4" fmla="*/ 0 w 3900357"/>
              <a:gd name="connsiteY4" fmla="*/ 3128923 h 4178958"/>
              <a:gd name="connsiteX5" fmla="*/ 831324 w 3900357"/>
              <a:gd name="connsiteY5" fmla="*/ 244281 h 4178958"/>
              <a:gd name="connsiteX6" fmla="*/ 997559 w 3900357"/>
              <a:gd name="connsiteY6" fmla="*/ 164202 h 4178958"/>
              <a:gd name="connsiteX7" fmla="*/ 1810878 w 3900357"/>
              <a:gd name="connsiteY7" fmla="*/ 0 h 4178958"/>
              <a:gd name="connsiteX8" fmla="*/ 2432225 w 3900357"/>
              <a:gd name="connsiteY8" fmla="*/ 93939 h 4178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900357" h="4178958">
                <a:moveTo>
                  <a:pt x="2432225" y="93939"/>
                </a:moveTo>
                <a:cubicBezTo>
                  <a:pt x="3282786" y="358491"/>
                  <a:pt x="3900357" y="1151865"/>
                  <a:pt x="3900357" y="2089479"/>
                </a:cubicBezTo>
                <a:cubicBezTo>
                  <a:pt x="3900357" y="3243466"/>
                  <a:pt x="2964865" y="4178958"/>
                  <a:pt x="1810878" y="4178958"/>
                </a:cubicBezTo>
                <a:cubicBezTo>
                  <a:pt x="1089636" y="4178958"/>
                  <a:pt x="453744" y="3813531"/>
                  <a:pt x="78249" y="3257727"/>
                </a:cubicBezTo>
                <a:lnTo>
                  <a:pt x="0" y="3128923"/>
                </a:lnTo>
                <a:lnTo>
                  <a:pt x="831324" y="244281"/>
                </a:lnTo>
                <a:lnTo>
                  <a:pt x="997559" y="164202"/>
                </a:lnTo>
                <a:cubicBezTo>
                  <a:pt x="1247540" y="58468"/>
                  <a:pt x="1522381" y="0"/>
                  <a:pt x="1810878" y="0"/>
                </a:cubicBezTo>
                <a:cubicBezTo>
                  <a:pt x="2027251" y="0"/>
                  <a:pt x="2235942" y="32888"/>
                  <a:pt x="2432225" y="93939"/>
                </a:cubicBezTo>
                <a:close/>
              </a:path>
            </a:pathLst>
          </a:custGeom>
          <a:gradFill>
            <a:gsLst>
              <a:gs pos="29000">
                <a:srgbClr val="000000">
                  <a:alpha val="0"/>
                </a:srgbClr>
              </a:gs>
              <a:gs pos="100000">
                <a:schemeClr val="accent1">
                  <a:alpha val="43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8D71EDA1-87BF-4D5D-AB79-F346FD1927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914820" y="1904672"/>
            <a:ext cx="6858003" cy="3028376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lumMod val="60000"/>
                  <a:lumOff val="40000"/>
                  <a:alpha val="11000"/>
                </a:scheme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50041" y="586855"/>
            <a:ext cx="2401025" cy="3387497"/>
          </a:xfrm>
        </p:spPr>
        <p:txBody>
          <a:bodyPr anchor="b">
            <a:normAutofit/>
          </a:bodyPr>
          <a:lstStyle/>
          <a:p>
            <a:pPr algn="r"/>
            <a:r>
              <a:rPr lang="en-US" sz="3500" dirty="0">
                <a:solidFill>
                  <a:srgbClr val="FFFFFF"/>
                </a:solidFill>
              </a:rPr>
              <a:t>Research questions and data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607694" y="649480"/>
            <a:ext cx="5338002" cy="5546047"/>
          </a:xfrm>
        </p:spPr>
        <p:txBody>
          <a:bodyPr anchor="ctr">
            <a:normAutofit/>
          </a:bodyPr>
          <a:lstStyle/>
          <a:p>
            <a:r>
              <a:rPr lang="en-US" sz="1700" dirty="0"/>
              <a:t>Your research question will frame the study</a:t>
            </a:r>
          </a:p>
          <a:p>
            <a:r>
              <a:rPr lang="en-US" sz="1700" dirty="0"/>
              <a:t>A good research question/objectives = good data</a:t>
            </a:r>
          </a:p>
          <a:p>
            <a:r>
              <a:rPr lang="en-US" sz="1700" dirty="0"/>
              <a:t>It will determine the data you need, how it will be collected, from whom and even how it will be analysed.</a:t>
            </a:r>
          </a:p>
          <a:p>
            <a:r>
              <a:rPr lang="en-US" sz="1700" dirty="0"/>
              <a:t>If you are measuring impact, to what degree, to what extent, measuring attitudes etc.</a:t>
            </a:r>
          </a:p>
          <a:p>
            <a:pPr lvl="1"/>
            <a:r>
              <a:rPr lang="en-US" sz="1300" dirty="0"/>
              <a:t>Scales, frequencies or measures of some sort </a:t>
            </a:r>
          </a:p>
          <a:p>
            <a:pPr lvl="1"/>
            <a:r>
              <a:rPr lang="en-US" sz="1300" dirty="0"/>
              <a:t>Recommend finding an established measure to use</a:t>
            </a:r>
          </a:p>
          <a:p>
            <a:pPr lvl="1"/>
            <a:r>
              <a:rPr lang="en-US" sz="1300" dirty="0"/>
              <a:t>Quantitative approach</a:t>
            </a:r>
          </a:p>
          <a:p>
            <a:pPr lvl="1"/>
            <a:r>
              <a:rPr lang="en-US" sz="1300" dirty="0"/>
              <a:t>Uses an Hypothesis/hypotheses</a:t>
            </a:r>
          </a:p>
          <a:p>
            <a:pPr lvl="1"/>
            <a:r>
              <a:rPr lang="en-US" sz="1300" dirty="0"/>
              <a:t>Data will be numbers </a:t>
            </a:r>
          </a:p>
          <a:p>
            <a:r>
              <a:rPr lang="en-US" sz="1700" dirty="0"/>
              <a:t>If you are attempting to understand people’s experiences or gain a deeper insight into a particular phenomena etc.</a:t>
            </a:r>
          </a:p>
          <a:p>
            <a:pPr lvl="1"/>
            <a:r>
              <a:rPr lang="en-US" sz="1300" dirty="0"/>
              <a:t>Qualitative approach </a:t>
            </a:r>
          </a:p>
          <a:p>
            <a:pPr lvl="1"/>
            <a:r>
              <a:rPr lang="en-US" sz="1300" dirty="0"/>
              <a:t>Interviewing people or having a focus group</a:t>
            </a:r>
          </a:p>
          <a:p>
            <a:pPr lvl="1"/>
            <a:r>
              <a:rPr lang="en-US" sz="1300" dirty="0"/>
              <a:t>You will need to create an interview schedule</a:t>
            </a:r>
          </a:p>
          <a:p>
            <a:pPr lvl="1"/>
            <a:r>
              <a:rPr lang="en-US" sz="1300" dirty="0"/>
              <a:t>No hypothesis </a:t>
            </a:r>
          </a:p>
          <a:p>
            <a:pPr lvl="1"/>
            <a:r>
              <a:rPr lang="en-US" sz="1300" dirty="0"/>
              <a:t>Data will be words, narrative, language </a:t>
            </a:r>
          </a:p>
        </p:txBody>
      </p:sp>
    </p:spTree>
    <p:extLst>
      <p:ext uri="{BB962C8B-B14F-4D97-AF65-F5344CB8AC3E}">
        <p14:creationId xmlns:p14="http://schemas.microsoft.com/office/powerpoint/2010/main" val="424882441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A8384FB5-9ADC-4DDC-881B-597D56F5B1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1199E1B1-A8C0-4FE8-A5A8-1CB41D69F85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1" y="0"/>
            <a:ext cx="9143999" cy="1575955"/>
          </a:xfrm>
          <a:prstGeom prst="rect">
            <a:avLst/>
          </a:prstGeom>
          <a:gradFill>
            <a:gsLst>
              <a:gs pos="0">
                <a:srgbClr val="000000">
                  <a:alpha val="96000"/>
                </a:srgbClr>
              </a:gs>
              <a:gs pos="100000">
                <a:schemeClr val="accent1">
                  <a:lumMod val="75000"/>
                </a:schemeClr>
              </a:gs>
            </a:gsLst>
            <a:lin ang="6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84A8DE83-DE75-4B41-9DB4-A7EC0B0DEC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6096642" cy="1575461"/>
          </a:xfrm>
          <a:prstGeom prst="rect">
            <a:avLst/>
          </a:prstGeom>
          <a:gradFill>
            <a:gsLst>
              <a:gs pos="0">
                <a:schemeClr val="accent1">
                  <a:alpha val="41000"/>
                </a:schemeClr>
              </a:gs>
              <a:gs pos="74000">
                <a:schemeClr val="accent1">
                  <a:lumMod val="60000"/>
                  <a:lumOff val="40000"/>
                  <a:alpha val="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A7009A0A-BEF5-4EAC-AF15-E4F9F002E23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-2" y="-1"/>
            <a:ext cx="9144001" cy="1574311"/>
          </a:xfrm>
          <a:prstGeom prst="rect">
            <a:avLst/>
          </a:prstGeom>
          <a:gradFill>
            <a:gsLst>
              <a:gs pos="0">
                <a:srgbClr val="000000">
                  <a:alpha val="63000"/>
                </a:srgbClr>
              </a:gs>
              <a:gs pos="78000">
                <a:schemeClr val="accent1">
                  <a:alpha val="15000"/>
                </a:schemeClr>
              </a:gs>
            </a:gsLst>
            <a:lin ang="156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E78F9EB-0A75-6648-BDD7-EF9B268E32B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4784" y="248038"/>
            <a:ext cx="6327708" cy="1159200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3500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Process Mapping – Literature 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A11C4330-15DB-8E4F-A2F4-6504FC64688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24168" y="2132175"/>
            <a:ext cx="8495662" cy="412039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8471636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78508B2-95EA-6C4D-ACE9-B99D6D698BD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85007" y="91994"/>
            <a:ext cx="8651175" cy="1325563"/>
          </a:xfrm>
        </p:spPr>
        <p:txBody>
          <a:bodyPr>
            <a:normAutofit/>
          </a:bodyPr>
          <a:lstStyle/>
          <a:p>
            <a:r>
              <a:rPr lang="en-US" sz="4000" dirty="0"/>
              <a:t>Process Mapping – Creating a Literature Matrix</a:t>
            </a:r>
          </a:p>
        </p:txBody>
      </p:sp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B6AE1BE8-D860-9A41-8EBA-67D469D5FECA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935562908"/>
              </p:ext>
            </p:extLst>
          </p:nvPr>
        </p:nvGraphicFramePr>
        <p:xfrm>
          <a:off x="246412" y="2100388"/>
          <a:ext cx="8651175" cy="4358640"/>
        </p:xfrm>
        <a:graphic>
          <a:graphicData uri="http://schemas.openxmlformats.org/drawingml/2006/table">
            <a:tbl>
              <a:tblPr firstRow="1" bandRow="1">
                <a:tableStyleId>{F5AB1C69-6EDB-4FF4-983F-18BD219EF322}</a:tableStyleId>
              </a:tblPr>
              <a:tblGrid>
                <a:gridCol w="1252144">
                  <a:extLst>
                    <a:ext uri="{9D8B030D-6E8A-4147-A177-3AD203B41FA5}">
                      <a16:colId xmlns:a16="http://schemas.microsoft.com/office/drawing/2014/main" val="533550928"/>
                    </a:ext>
                  </a:extLst>
                </a:gridCol>
                <a:gridCol w="1272231">
                  <a:extLst>
                    <a:ext uri="{9D8B030D-6E8A-4147-A177-3AD203B41FA5}">
                      <a16:colId xmlns:a16="http://schemas.microsoft.com/office/drawing/2014/main" val="605830409"/>
                    </a:ext>
                  </a:extLst>
                </a:gridCol>
                <a:gridCol w="1205271">
                  <a:extLst>
                    <a:ext uri="{9D8B030D-6E8A-4147-A177-3AD203B41FA5}">
                      <a16:colId xmlns:a16="http://schemas.microsoft.com/office/drawing/2014/main" val="171582042"/>
                    </a:ext>
                  </a:extLst>
                </a:gridCol>
                <a:gridCol w="1486502">
                  <a:extLst>
                    <a:ext uri="{9D8B030D-6E8A-4147-A177-3AD203B41FA5}">
                      <a16:colId xmlns:a16="http://schemas.microsoft.com/office/drawing/2014/main" val="2350614097"/>
                    </a:ext>
                  </a:extLst>
                </a:gridCol>
                <a:gridCol w="1894956">
                  <a:extLst>
                    <a:ext uri="{9D8B030D-6E8A-4147-A177-3AD203B41FA5}">
                      <a16:colId xmlns:a16="http://schemas.microsoft.com/office/drawing/2014/main" val="3623606684"/>
                    </a:ext>
                  </a:extLst>
                </a:gridCol>
                <a:gridCol w="1540071">
                  <a:extLst>
                    <a:ext uri="{9D8B030D-6E8A-4147-A177-3AD203B41FA5}">
                      <a16:colId xmlns:a16="http://schemas.microsoft.com/office/drawing/2014/main" val="2602257009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US" sz="1400" dirty="0"/>
                        <a:t>Citation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400" dirty="0"/>
                        <a:t>Themes &amp; Theory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400" dirty="0"/>
                        <a:t>Sample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400" dirty="0"/>
                        <a:t>Methodology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400" dirty="0"/>
                        <a:t>Findings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400" dirty="0"/>
                        <a:t>Limitations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231026929"/>
                  </a:ext>
                </a:extLst>
              </a:tr>
              <a:tr h="362131">
                <a:tc>
                  <a:txBody>
                    <a:bodyPr/>
                    <a:lstStyle/>
                    <a:p>
                      <a:r>
                        <a:rPr lang="en-US" sz="1200" dirty="0"/>
                        <a:t>Baran, </a:t>
                      </a:r>
                      <a:r>
                        <a:rPr lang="en-US" sz="1200" dirty="0" err="1"/>
                        <a:t>Shanock</a:t>
                      </a:r>
                      <a:r>
                        <a:rPr lang="en-US" sz="1200" dirty="0"/>
                        <a:t> and Miller (2011) Advancing organizational support theory.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200" dirty="0"/>
                        <a:t>History and Definition of Org. Support</a:t>
                      </a:r>
                    </a:p>
                    <a:p>
                      <a:endParaRPr lang="en-US" sz="1200" dirty="0"/>
                    </a:p>
                    <a:p>
                      <a:r>
                        <a:rPr lang="en-US" sz="1200" dirty="0"/>
                        <a:t>Org support and job commitment</a:t>
                      </a:r>
                    </a:p>
                    <a:p>
                      <a:endParaRPr lang="en-US" sz="1200" dirty="0"/>
                    </a:p>
                    <a:p>
                      <a:r>
                        <a:rPr lang="en-US" sz="1200" dirty="0"/>
                        <a:t>Social Exchange Theory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200" dirty="0"/>
                        <a:t>457 Factory workers in Germany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200" dirty="0"/>
                        <a:t>Quantitative </a:t>
                      </a:r>
                    </a:p>
                    <a:p>
                      <a:r>
                        <a:rPr lang="en-US" sz="1200" dirty="0"/>
                        <a:t>Used Eisenberg &amp; Sowa (1986) </a:t>
                      </a:r>
                    </a:p>
                    <a:p>
                      <a:r>
                        <a:rPr lang="en-US" sz="1200" dirty="0"/>
                        <a:t>19 item questionnaire</a:t>
                      </a:r>
                    </a:p>
                    <a:p>
                      <a:endParaRPr lang="en-US" sz="1200" dirty="0"/>
                    </a:p>
                    <a:p>
                      <a:endParaRPr lang="en-US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200" dirty="0"/>
                        <a:t>Organisational support was positively linked to employee commitment in permanent workers but not agency staff.</a:t>
                      </a:r>
                    </a:p>
                    <a:p>
                      <a:endParaRPr lang="en-US" sz="1200" dirty="0"/>
                    </a:p>
                    <a:p>
                      <a:r>
                        <a:rPr lang="en-US" sz="1200" dirty="0"/>
                        <a:t>Female employees felt more committed than men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200" dirty="0"/>
                        <a:t>Length of service at the factory not considered.</a:t>
                      </a:r>
                    </a:p>
                    <a:p>
                      <a:endParaRPr lang="en-US" sz="1200" dirty="0"/>
                    </a:p>
                    <a:p>
                      <a:r>
                        <a:rPr lang="en-US" sz="1200" dirty="0"/>
                        <a:t>Different job roles not accounted for</a:t>
                      </a:r>
                    </a:p>
                    <a:p>
                      <a:endParaRPr lang="en-US" sz="1200" dirty="0"/>
                    </a:p>
                    <a:p>
                      <a:r>
                        <a:rPr lang="en-US" sz="1200" dirty="0"/>
                        <a:t>European study only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99798810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1200" dirty="0" err="1"/>
                        <a:t>Kurtessis</a:t>
                      </a:r>
                      <a:r>
                        <a:rPr lang="en-US" sz="1200" dirty="0"/>
                        <a:t>, et al., (2017) antecedents of POS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200" dirty="0"/>
                        <a:t>Issues with Org. support theory</a:t>
                      </a:r>
                    </a:p>
                    <a:p>
                      <a:endParaRPr lang="en-US" sz="1200" dirty="0"/>
                    </a:p>
                    <a:p>
                      <a:r>
                        <a:rPr lang="en-US" sz="1200" dirty="0"/>
                        <a:t>Support and supervision interact and influence commitment</a:t>
                      </a:r>
                    </a:p>
                    <a:p>
                      <a:endParaRPr lang="en-US" sz="1200" dirty="0"/>
                    </a:p>
                    <a:p>
                      <a:r>
                        <a:rPr lang="en-US" sz="1200" dirty="0"/>
                        <a:t>Social Exchange Theory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200" dirty="0"/>
                        <a:t>73 workers from the banking sector based in the USA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200" dirty="0"/>
                        <a:t>Mixed method</a:t>
                      </a:r>
                    </a:p>
                    <a:p>
                      <a:r>
                        <a:rPr lang="en-US" sz="1200" dirty="0"/>
                        <a:t>1.Survey (Davies &amp; Jones 17 item POS scale)</a:t>
                      </a:r>
                    </a:p>
                    <a:p>
                      <a:endParaRPr lang="en-US" sz="1200" dirty="0"/>
                    </a:p>
                    <a:p>
                      <a:r>
                        <a:rPr lang="en-US" sz="1200" dirty="0"/>
                        <a:t>2.Telephone semi-structured interviews (32)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200" dirty="0"/>
                        <a:t>Survey results showed that good supervisory relationships drove high POS. </a:t>
                      </a:r>
                    </a:p>
                    <a:p>
                      <a:endParaRPr lang="en-US" sz="1200" dirty="0"/>
                    </a:p>
                    <a:p>
                      <a:r>
                        <a:rPr lang="en-US" sz="1200" dirty="0"/>
                        <a:t>Phone interviews reveled worker have different views about what a ‘good’ supervisor is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200" dirty="0"/>
                        <a:t>Good supervision was not defined at the outset of the study</a:t>
                      </a:r>
                    </a:p>
                    <a:p>
                      <a:endParaRPr lang="en-US" sz="1200" dirty="0"/>
                    </a:p>
                    <a:p>
                      <a:r>
                        <a:rPr lang="en-US" sz="1200" dirty="0"/>
                        <a:t>American banking sector only.</a:t>
                      </a:r>
                    </a:p>
                    <a:p>
                      <a:endParaRPr lang="en-US" sz="1200" dirty="0"/>
                    </a:p>
                    <a:p>
                      <a:r>
                        <a:rPr lang="en-US" sz="1200" dirty="0"/>
                        <a:t>Sample – 63 male and 10 females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907210591"/>
                  </a:ext>
                </a:extLst>
              </a:tr>
            </a:tbl>
          </a:graphicData>
        </a:graphic>
      </p:graphicFrame>
      <p:sp>
        <p:nvSpPr>
          <p:cNvPr id="5" name="TextBox 4">
            <a:extLst>
              <a:ext uri="{FF2B5EF4-FFF2-40B4-BE49-F238E27FC236}">
                <a16:creationId xmlns:a16="http://schemas.microsoft.com/office/drawing/2014/main" id="{913F31BF-E268-B245-9D98-38AEE65C7D37}"/>
              </a:ext>
            </a:extLst>
          </p:cNvPr>
          <p:cNvSpPr txBox="1"/>
          <p:nvPr/>
        </p:nvSpPr>
        <p:spPr>
          <a:xfrm>
            <a:off x="246412" y="1658825"/>
            <a:ext cx="776171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Does the perceived organizational support affect employee commitment?</a:t>
            </a:r>
          </a:p>
        </p:txBody>
      </p:sp>
    </p:spTree>
    <p:extLst>
      <p:ext uri="{BB962C8B-B14F-4D97-AF65-F5344CB8AC3E}">
        <p14:creationId xmlns:p14="http://schemas.microsoft.com/office/powerpoint/2010/main" val="90875509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 anchor="ctr">
            <a:normAutofit/>
          </a:bodyPr>
          <a:lstStyle/>
          <a:p>
            <a:r>
              <a:rPr lang="en-US" sz="4500" dirty="0"/>
              <a:t>An example of a literature matrix</a:t>
            </a:r>
          </a:p>
        </p:txBody>
      </p:sp>
      <p:sp>
        <p:nvSpPr>
          <p:cNvPr id="7" name="Vertical Text Placeholder 6"/>
          <p:cNvSpPr>
            <a:spLocks noGrp="1"/>
          </p:cNvSpPr>
          <p:nvPr>
            <p:ph type="body" orient="vert" idx="1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 rotWithShape="1">
          <a:blip r:embed="rId2"/>
          <a:srcRect t="10724" b="14016"/>
          <a:stretch/>
        </p:blipFill>
        <p:spPr>
          <a:xfrm>
            <a:off x="628650" y="1524000"/>
            <a:ext cx="7884410" cy="4450303"/>
          </a:xfrm>
          <a:prstGeom prst="rect">
            <a:avLst/>
          </a:prstGeom>
        </p:spPr>
      </p:pic>
      <p:sp>
        <p:nvSpPr>
          <p:cNvPr id="5" name="Rectangle 4"/>
          <p:cNvSpPr/>
          <p:nvPr/>
        </p:nvSpPr>
        <p:spPr>
          <a:xfrm>
            <a:off x="525517" y="1524000"/>
            <a:ext cx="7989833" cy="809297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7947349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53F29798-D584-4792-9B62-3F5F5C36D61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1714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8650" y="562271"/>
            <a:ext cx="7886700" cy="1128417"/>
          </a:xfrm>
        </p:spPr>
        <p:txBody>
          <a:bodyPr anchor="ctr">
            <a:normAutofit/>
          </a:bodyPr>
          <a:lstStyle/>
          <a:p>
            <a:r>
              <a:rPr lang="en-US" sz="4500" dirty="0"/>
              <a:t>Another example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 rotWithShape="1">
          <a:blip r:embed="rId2"/>
          <a:srcRect r="2561" b="2"/>
          <a:stretch/>
        </p:blipFill>
        <p:spPr>
          <a:xfrm>
            <a:off x="628650" y="1845426"/>
            <a:ext cx="7884410" cy="445030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67329311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" name="Rectangle 34">
            <a:extLst>
              <a:ext uri="{FF2B5EF4-FFF2-40B4-BE49-F238E27FC236}">
                <a16:creationId xmlns:a16="http://schemas.microsoft.com/office/drawing/2014/main" id="{C5E6CFF1-2F42-4E10-9A97-F116F46F53F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4" name="Picture 13">
            <a:extLst>
              <a:ext uri="{FF2B5EF4-FFF2-40B4-BE49-F238E27FC236}">
                <a16:creationId xmlns:a16="http://schemas.microsoft.com/office/drawing/2014/main" id="{398A969B-6800-4C5C-8FD8-4E4804A6447D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alphaModFix amt="35000"/>
          </a:blip>
          <a:srcRect l="1729" r="9605"/>
          <a:stretch/>
        </p:blipFill>
        <p:spPr>
          <a:xfrm>
            <a:off x="20" y="1"/>
            <a:ext cx="9143980" cy="6857999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8447AD5B-D2F0-D74E-84FC-0206EA6A8A3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1065862"/>
            <a:ext cx="2484873" cy="4726276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r"/>
            <a:r>
              <a:rPr lang="en-US" sz="3500">
                <a:solidFill>
                  <a:srgbClr val="FFFFFF"/>
                </a:solidFill>
              </a:rPr>
              <a:t>Summary</a:t>
            </a:r>
          </a:p>
        </p:txBody>
      </p:sp>
      <p:cxnSp>
        <p:nvCxnSpPr>
          <p:cNvPr id="37" name="Straight Connector 36">
            <a:extLst>
              <a:ext uri="{FF2B5EF4-FFF2-40B4-BE49-F238E27FC236}">
                <a16:creationId xmlns:a16="http://schemas.microsoft.com/office/drawing/2014/main" id="{67182200-4859-4C8D-BCBB-55B245C28BA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3490029" y="2286000"/>
            <a:ext cx="0" cy="2286000"/>
          </a:xfrm>
          <a:prstGeom prst="line">
            <a:avLst/>
          </a:prstGeom>
          <a:ln w="15875">
            <a:solidFill>
              <a:srgbClr val="FFFFFF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12" name="TextBox 2">
            <a:extLst>
              <a:ext uri="{FF2B5EF4-FFF2-40B4-BE49-F238E27FC236}">
                <a16:creationId xmlns:a16="http://schemas.microsoft.com/office/drawing/2014/main" id="{5DD7D534-58B1-4C20-8D2A-427447581A92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244340191"/>
              </p:ext>
            </p:extLst>
          </p:nvPr>
        </p:nvGraphicFramePr>
        <p:xfrm>
          <a:off x="3866534" y="682906"/>
          <a:ext cx="4733456" cy="55558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</p:spTree>
    <p:extLst>
      <p:ext uri="{BB962C8B-B14F-4D97-AF65-F5344CB8AC3E}">
        <p14:creationId xmlns:p14="http://schemas.microsoft.com/office/powerpoint/2010/main" val="423825137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Yu Gothic Light"/>
        <a:font script="Hang" typeface="맑은 고딕"/>
        <a:font script="Hans" typeface="DengXian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Yu Gothic"/>
        <a:font script="Hang" typeface="맑은 고딕"/>
        <a:font script="Hans" typeface="DengXian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859</Words>
  <Application>Microsoft Office PowerPoint</Application>
  <PresentationFormat>On-screen Show (4:3)</PresentationFormat>
  <Paragraphs>132</Paragraphs>
  <Slides>10</Slides>
  <Notes>6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4" baseType="lpstr">
      <vt:lpstr>Arial</vt:lpstr>
      <vt:lpstr>Calibri</vt:lpstr>
      <vt:lpstr>Calibri Light</vt:lpstr>
      <vt:lpstr>Office Theme</vt:lpstr>
      <vt:lpstr>Developing Your Research Project</vt:lpstr>
      <vt:lpstr>Framing your research</vt:lpstr>
      <vt:lpstr>Process Mapping – Formulation </vt:lpstr>
      <vt:lpstr>Process Mapping – Formulation </vt:lpstr>
      <vt:lpstr>Research questions and data </vt:lpstr>
      <vt:lpstr>Process Mapping – Literature </vt:lpstr>
      <vt:lpstr>Process Mapping – Creating a Literature Matrix</vt:lpstr>
      <vt:lpstr>An example of a literature matrix</vt:lpstr>
      <vt:lpstr>Another example</vt:lpstr>
      <vt:lpstr>Summary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Developing Your Research Project</dc:title>
  <dc:creator>Roderick S.</dc:creator>
  <cp:lastModifiedBy>Badir Miftah</cp:lastModifiedBy>
  <cp:revision>20</cp:revision>
  <dcterms:created xsi:type="dcterms:W3CDTF">2021-01-26T14:55:39Z</dcterms:created>
  <dcterms:modified xsi:type="dcterms:W3CDTF">2023-06-04T21:38:58Z</dcterms:modified>
</cp:coreProperties>
</file>