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F6F3"/>
    <a:srgbClr val="8C8574"/>
    <a:srgbClr val="B1ACA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Medium Style 4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881" autoAdjust="0"/>
    <p:restoredTop sz="94660"/>
  </p:normalViewPr>
  <p:slideViewPr>
    <p:cSldViewPr snapToGrid="0">
      <p:cViewPr varScale="1">
        <p:scale>
          <a:sx n="78" d="100"/>
          <a:sy n="78" d="100"/>
        </p:scale>
        <p:origin x="120" y="7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09/06/2026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09/06/2026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id/photo/1446789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collections/extended-producer-responsibility-for-packaging?utm_source=copilot.com" TargetMode="External"/><Relationship Id="rId2" Type="http://schemas.openxmlformats.org/officeDocument/2006/relationships/hyperlink" Target="https://www.cipd.org/uk/knowledge/factsheets/pestle-analysis-factsheet/?utm_source=copilo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penstax.org/books/principles-management/pages/8-3-a-firms-external-macro-environment-pestel?utm_source=copilot.com" TargetMode="External"/><Relationship Id="rId5" Type="http://schemas.openxmlformats.org/officeDocument/2006/relationships/hyperlink" Target="https://www.food.gov.uk/business-guidance/general-food-law?utm_source=copilot.com" TargetMode="External"/><Relationship Id="rId4" Type="http://schemas.openxmlformats.org/officeDocument/2006/relationships/hyperlink" Target="https://www.food.gov.uk/business-guidance/food-hygiene-for-your-business?utm_source=copilot.com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72509" y="993226"/>
            <a:ext cx="6542691" cy="57228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Aptos Serif" panose="020B0502040204020203" pitchFamily="18" charset="0"/>
                <a:cs typeface="Aptos Serif" panose="020B0502040204020203" pitchFamily="18" charset="0"/>
              </a:rPr>
              <a:t>Student Name: </a:t>
            </a:r>
            <a:r>
              <a:rPr lang="en-US" sz="2400" dirty="0">
                <a:latin typeface="Aptos Serif" panose="020B0502040204020203" pitchFamily="18" charset="0"/>
                <a:cs typeface="Aptos Serif" panose="020B0502040204020203" pitchFamily="18" charset="0"/>
              </a:rPr>
              <a:t>Iulia Teodora Vilsan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Aptos Serif" panose="020B0502040204020203" pitchFamily="18" charset="0"/>
              <a:cs typeface="Aptos Serif" panose="020B0502040204020203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Aptos Serif" panose="020B0502040204020203" pitchFamily="18" charset="0"/>
                <a:cs typeface="Aptos Serif" panose="020B0502040204020203" pitchFamily="18" charset="0"/>
              </a:rPr>
              <a:t>Student ID: </a:t>
            </a:r>
            <a:r>
              <a:rPr lang="en-US" sz="2400" dirty="0">
                <a:latin typeface="Aptos Serif" panose="020B0502040204020203" pitchFamily="18" charset="0"/>
                <a:cs typeface="Aptos Serif" panose="020B0502040204020203" pitchFamily="18" charset="0"/>
              </a:rPr>
              <a:t>2524025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Aptos Serif" panose="020B0502040204020203" pitchFamily="18" charset="0"/>
              <a:cs typeface="Aptos Serif" panose="020B0502040204020203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Aptos Serif" panose="020B0502040204020203" pitchFamily="18" charset="0"/>
                <a:cs typeface="Aptos Serif" panose="020B0502040204020203" pitchFamily="18" charset="0"/>
              </a:rPr>
              <a:t>Lecturer’s Name: </a:t>
            </a:r>
            <a:r>
              <a:rPr lang="en-US" sz="2400" dirty="0">
                <a:latin typeface="Aptos Serif" panose="020B0502040204020203" pitchFamily="18" charset="0"/>
                <a:cs typeface="Aptos Serif" panose="020B0502040204020203" pitchFamily="18" charset="0"/>
              </a:rPr>
              <a:t>Chijioke Uba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Aptos Serif" panose="020B0502040204020203" pitchFamily="18" charset="0"/>
              <a:cs typeface="Aptos Serif" panose="020B0502040204020203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Aptos Serif" panose="020B0502040204020203" pitchFamily="18" charset="0"/>
                <a:cs typeface="Aptos Serif" panose="020B0502040204020203" pitchFamily="18" charset="0"/>
              </a:rPr>
              <a:t>Module Code: </a:t>
            </a:r>
            <a:r>
              <a:rPr lang="en-US" sz="2400" dirty="0">
                <a:latin typeface="Aptos Serif" panose="020B0502040204020203" pitchFamily="18" charset="0"/>
                <a:cs typeface="Aptos Serif" panose="020B0502040204020203" pitchFamily="18" charset="0"/>
              </a:rPr>
              <a:t>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Aptos Serif" panose="020B0502040204020203" pitchFamily="18" charset="0"/>
              <a:cs typeface="Aptos Serif" panose="020B0502040204020203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Aptos Serif" panose="020B0502040204020203" pitchFamily="18" charset="0"/>
                <a:cs typeface="Aptos Serif" panose="020B0502040204020203" pitchFamily="18" charset="0"/>
              </a:rPr>
              <a:t>Module Name: </a:t>
            </a:r>
            <a:r>
              <a:rPr lang="en-US" sz="2400" dirty="0">
                <a:latin typeface="Aptos Serif" panose="020B0502040204020203" pitchFamily="18" charset="0"/>
                <a:cs typeface="Aptos Serif" panose="020B0502040204020203" pitchFamily="18" charset="0"/>
              </a:rPr>
              <a:t>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Aptos Serif" panose="020B0502040204020203" pitchFamily="18" charset="0"/>
              <a:cs typeface="Aptos Serif" panose="020B0502040204020203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Aptos Serif" panose="020B0502040204020203" pitchFamily="18" charset="0"/>
                <a:cs typeface="Aptos Serif" panose="020B0502040204020203" pitchFamily="18" charset="0"/>
              </a:rPr>
              <a:t>Component 1:  </a:t>
            </a:r>
            <a:r>
              <a:rPr lang="en-US" sz="2400" dirty="0">
                <a:latin typeface="Aptos Serif" panose="020B0502040204020203" pitchFamily="18" charset="0"/>
                <a:cs typeface="Aptos Serif" panose="020B0502040204020203" pitchFamily="18" charset="0"/>
              </a:rPr>
              <a:t>Basil’s Bakery</a:t>
            </a:r>
          </a:p>
        </p:txBody>
      </p:sp>
      <p:pic>
        <p:nvPicPr>
          <p:cNvPr id="21" name="Picture 20" descr="Assortment of breads">
            <a:extLst>
              <a:ext uri="{FF2B5EF4-FFF2-40B4-BE49-F238E27FC236}">
                <a16:creationId xmlns:a16="http://schemas.microsoft.com/office/drawing/2014/main" id="{F7855AEF-BDA1-0D12-0873-9E77142CBF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73" r="36378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rgbClr val="F7F6F3"/>
            </a:gs>
            <a:gs pos="50000">
              <a:schemeClr val="bg2">
                <a:tint val="98000"/>
                <a:satMod val="130000"/>
                <a:shade val="90000"/>
                <a:lumMod val="103000"/>
              </a:schemeClr>
            </a:gs>
            <a:gs pos="0">
              <a:schemeClr val="bg2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ptos Serif" panose="02020604070405020304" pitchFamily="18" charset="0"/>
                <a:cs typeface="Aptos Serif" panose="02020604070405020304" pitchFamily="18" charset="0"/>
              </a:rPr>
              <a:t>Intro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083" y="1072056"/>
            <a:ext cx="11163325" cy="5645106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>
                <a:latin typeface="Aptos Slab" panose="020B0004020202020204" pitchFamily="34" charset="0"/>
                <a:cs typeface="Arial" panose="020B0604020202020204" pitchFamily="34" charset="0"/>
              </a:rPr>
              <a:t>Hello, my name is </a:t>
            </a:r>
            <a:r>
              <a:rPr lang="en-GB" b="1" dirty="0">
                <a:latin typeface="Aptos Slab" panose="020B0004020202020204" pitchFamily="34" charset="0"/>
                <a:cs typeface="Arial" panose="020B0604020202020204" pitchFamily="34" charset="0"/>
              </a:rPr>
              <a:t>Iulia</a:t>
            </a:r>
            <a:endParaRPr lang="en-GB" dirty="0">
              <a:latin typeface="Aptos Slab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ptos Slab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b="1" dirty="0">
                <a:latin typeface="Aptos Slab" panose="020B0004020202020204" pitchFamily="34" charset="0"/>
              </a:rPr>
              <a:t> In my presentation, I will: </a:t>
            </a:r>
          </a:p>
          <a:p>
            <a:pPr lvl="1">
              <a:lnSpc>
                <a:spcPct val="120000"/>
              </a:lnSpc>
            </a:pPr>
            <a:r>
              <a:rPr lang="en-GB" sz="2800" u="sng" dirty="0">
                <a:latin typeface="Aptos Slab" panose="020B0004020202020204" pitchFamily="34" charset="0"/>
              </a:rPr>
              <a:t>Outline Basil’s Bakery</a:t>
            </a:r>
            <a:r>
              <a:rPr lang="en-GB" sz="2800" dirty="0">
                <a:latin typeface="Aptos Slab" panose="020B0004020202020204" pitchFamily="34" charset="0"/>
              </a:rPr>
              <a:t> and explain the nature and scope of the issues he is facing. </a:t>
            </a:r>
          </a:p>
          <a:p>
            <a:pPr lvl="1">
              <a:lnSpc>
                <a:spcPct val="120000"/>
              </a:lnSpc>
            </a:pPr>
            <a:r>
              <a:rPr lang="en-GB" sz="2800" dirty="0">
                <a:latin typeface="Aptos Slab" panose="020B0004020202020204" pitchFamily="34" charset="0"/>
              </a:rPr>
              <a:t>Critically evaluate and apply the </a:t>
            </a:r>
            <a:r>
              <a:rPr lang="en-GB" sz="2800" u="sng" dirty="0">
                <a:latin typeface="Aptos Slab" panose="020B0004020202020204" pitchFamily="34" charset="0"/>
              </a:rPr>
              <a:t>PESTEL framework </a:t>
            </a:r>
            <a:r>
              <a:rPr lang="en-GB" sz="2800" dirty="0">
                <a:latin typeface="Aptos Slab" panose="020B0004020202020204" pitchFamily="34" charset="0"/>
              </a:rPr>
              <a:t>to their situation. </a:t>
            </a:r>
          </a:p>
          <a:p>
            <a:pPr lvl="1">
              <a:lnSpc>
                <a:spcPct val="120000"/>
              </a:lnSpc>
            </a:pPr>
            <a:r>
              <a:rPr lang="en-GB" sz="2800" dirty="0">
                <a:latin typeface="Aptos Slab" panose="020B0004020202020204" pitchFamily="34" charset="0"/>
              </a:rPr>
              <a:t>Critically evaluate and apply the </a:t>
            </a:r>
            <a:r>
              <a:rPr lang="en-GB" sz="2800" u="sng" dirty="0">
                <a:latin typeface="Aptos Slab" panose="020B0004020202020204" pitchFamily="34" charset="0"/>
              </a:rPr>
              <a:t>Cause‑and‑Effect model</a:t>
            </a:r>
            <a:r>
              <a:rPr lang="en-GB" sz="2800" dirty="0">
                <a:latin typeface="Aptos Slab" panose="020B0004020202020204" pitchFamily="34" charset="0"/>
              </a:rPr>
              <a:t>. </a:t>
            </a:r>
          </a:p>
          <a:p>
            <a:pPr lvl="1">
              <a:lnSpc>
                <a:spcPct val="120000"/>
              </a:lnSpc>
            </a:pPr>
            <a:r>
              <a:rPr lang="en-GB" sz="2800" dirty="0">
                <a:latin typeface="Aptos Slab" panose="020B0004020202020204" pitchFamily="34" charset="0"/>
              </a:rPr>
              <a:t>Conclude with a summary of the </a:t>
            </a:r>
            <a:r>
              <a:rPr lang="en-GB" sz="2800" u="sng" dirty="0">
                <a:latin typeface="Aptos Slab" panose="020B0004020202020204" pitchFamily="34" charset="0"/>
              </a:rPr>
              <a:t>key findings</a:t>
            </a:r>
            <a:r>
              <a:rPr lang="en-GB" sz="2800" dirty="0">
                <a:latin typeface="Aptos Slab" panose="020B0004020202020204" pitchFamily="34" charset="0"/>
              </a:rPr>
              <a:t>.</a:t>
            </a:r>
            <a:endParaRPr lang="en-GB" sz="2800" dirty="0">
              <a:latin typeface="Aptos Slab" panose="020B00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4313FA-E763-E1A8-E75D-01E4C0A4025A}"/>
              </a:ext>
            </a:extLst>
          </p:cNvPr>
          <p:cNvSpPr txBox="1"/>
          <p:nvPr/>
        </p:nvSpPr>
        <p:spPr>
          <a:xfrm rot="621678">
            <a:off x="3791745" y="652943"/>
            <a:ext cx="2601734" cy="523220"/>
          </a:xfrm>
          <a:prstGeom prst="rect">
            <a:avLst/>
          </a:prstGeom>
          <a:noFill/>
        </p:spPr>
        <p:txBody>
          <a:bodyPr wrap="square" rtlCol="0">
            <a:prstTxWarp prst="textCircle">
              <a:avLst/>
            </a:prstTxWarp>
            <a:spAutoFit/>
          </a:bodyPr>
          <a:lstStyle/>
          <a:p>
            <a:r>
              <a:rPr lang="en-GB" sz="2800" dirty="0">
                <a:latin typeface="Aptos Serif" panose="02020604070405020304" pitchFamily="18" charset="0"/>
                <a:cs typeface="Aptos Serif" panose="02020604070405020304" pitchFamily="18" charset="0"/>
              </a:rPr>
              <a:t>This is Basil!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2EA5CF1-FF49-C817-E1FE-D9115F9F82C2}"/>
              </a:ext>
            </a:extLst>
          </p:cNvPr>
          <p:cNvCxnSpPr>
            <a:cxnSpLocks/>
          </p:cNvCxnSpPr>
          <p:nvPr/>
        </p:nvCxnSpPr>
        <p:spPr>
          <a:xfrm flipH="1">
            <a:off x="4059621" y="834396"/>
            <a:ext cx="657274" cy="4525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64887E78-B7AF-7F2A-0298-770FCBB7B681}"/>
              </a:ext>
            </a:extLst>
          </p:cNvPr>
          <p:cNvSpPr txBox="1"/>
          <p:nvPr/>
        </p:nvSpPr>
        <p:spPr>
          <a:xfrm>
            <a:off x="5337282" y="2579906"/>
            <a:ext cx="636480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dirty="0">
              <a:latin typeface="Aptos Serif" panose="02020604070405020304" pitchFamily="18" charset="0"/>
              <a:cs typeface="Aptos Serif" panose="0202060407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ptos Slab" panose="020B0004020202020204" pitchFamily="34" charset="0"/>
                <a:cs typeface="Aptos Serif" panose="02020604070405020304" pitchFamily="18" charset="0"/>
              </a:rPr>
              <a:t>Since 2020, his customer numbers and sales have dropped and never recovered.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ptos Slab" panose="020B0004020202020204" pitchFamily="34" charset="0"/>
              <a:cs typeface="Aptos Serif" panose="0202060407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ptos Slab" panose="020B0004020202020204" pitchFamily="34" charset="0"/>
                <a:cs typeface="Aptos Serif" panose="02020604070405020304" pitchFamily="18" charset="0"/>
              </a:rPr>
              <a:t>The retail park is quieter: shops are closing, fewer visitors, and some loyal customers lost their jobs.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ptos Slab" panose="020B0004020202020204" pitchFamily="34" charset="0"/>
              <a:cs typeface="Aptos Serif" panose="0202060407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ptos Slab" panose="020B0004020202020204" pitchFamily="34" charset="0"/>
                <a:cs typeface="Aptos Serif" panose="02020604070405020304" pitchFamily="18" charset="0"/>
              </a:rPr>
              <a:t>Many office workers now work from home, so they visit less often.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ptos Slab" panose="020B0004020202020204" pitchFamily="34" charset="0"/>
              <a:cs typeface="Aptos Serif" panose="0202060407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ptos Slab" panose="020B0004020202020204" pitchFamily="34" charset="0"/>
                <a:cs typeface="Aptos Serif" panose="02020604070405020304" pitchFamily="18" charset="0"/>
              </a:rPr>
              <a:t>He cannot offer delivery or reliable pre orders because he works alone.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ptos Slab" panose="020B0004020202020204" pitchFamily="34" charset="0"/>
              <a:cs typeface="Aptos Serif" panose="0202060407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ptos Slab" panose="020B0004020202020204" pitchFamily="34" charset="0"/>
                <a:cs typeface="Aptos Serif" panose="02020604070405020304" pitchFamily="18" charset="0"/>
              </a:rPr>
              <a:t>His costs have increased (rent, utilities, insurance, organic ingredients).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ptos Serif" panose="02020604070405020304" pitchFamily="18" charset="0"/>
              <a:cs typeface="Aptos Serif" panose="02020604070405020304" pitchFamily="18" charset="0"/>
            </a:endParaRPr>
          </a:p>
          <a:p>
            <a:endParaRPr lang="en-GB" sz="1600" dirty="0">
              <a:latin typeface="Aptos Serif" panose="02020604070405020304" pitchFamily="18" charset="0"/>
              <a:cs typeface="Aptos Serif" panose="02020604070405020304" pitchFamily="18" charset="0"/>
            </a:endParaRPr>
          </a:p>
        </p:txBody>
      </p:sp>
      <p:pic>
        <p:nvPicPr>
          <p:cNvPr id="5" name="Content Placeholder 4" descr="A silhouette of a man holding a rolling pin and a plate.&#10;&#10;AI-generated content may be incorrect.">
            <a:extLst>
              <a:ext uri="{FF2B5EF4-FFF2-40B4-BE49-F238E27FC236}">
                <a16:creationId xmlns:a16="http://schemas.microsoft.com/office/drawing/2014/main" id="{512EB8B2-D15F-C5AC-9113-17FFC50E3B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117" t="5827" r="11946" b="3475"/>
          <a:stretch>
            <a:fillRect/>
          </a:stretch>
        </p:blipFill>
        <p:spPr>
          <a:xfrm>
            <a:off x="2107779" y="1286934"/>
            <a:ext cx="3216165" cy="5052849"/>
          </a:xfrm>
          <a:prstGeom prst="rect">
            <a:avLst/>
          </a:prstGeom>
        </p:spPr>
      </p:pic>
      <p:sp>
        <p:nvSpPr>
          <p:cNvPr id="2" name="Speech Bubble: Oval 1">
            <a:extLst>
              <a:ext uri="{FF2B5EF4-FFF2-40B4-BE49-F238E27FC236}">
                <a16:creationId xmlns:a16="http://schemas.microsoft.com/office/drawing/2014/main" id="{A7F93E16-9034-42BF-1CFA-62F73A67DED8}"/>
              </a:ext>
            </a:extLst>
          </p:cNvPr>
          <p:cNvSpPr/>
          <p:nvPr/>
        </p:nvSpPr>
        <p:spPr>
          <a:xfrm>
            <a:off x="4816984" y="814909"/>
            <a:ext cx="4581458" cy="1615631"/>
          </a:xfrm>
          <a:prstGeom prst="wedgeEllipseCallout">
            <a:avLst>
              <a:gd name="adj1" fmla="val -54617"/>
              <a:gd name="adj2" fmla="val 4872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600" dirty="0">
                <a:latin typeface="Aptos Slab" panose="020B0004020202020204" pitchFamily="34" charset="0"/>
                <a:cs typeface="Aptos Serif" panose="02020604070405020304" pitchFamily="18" charset="0"/>
              </a:rPr>
              <a:t> I am an experienced artisan baker who runs a small independent bakery in Coventry.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C219DF0C-BE5E-E334-78C6-A6B808A06A91}"/>
              </a:ext>
            </a:extLst>
          </p:cNvPr>
          <p:cNvSpPr/>
          <p:nvPr/>
        </p:nvSpPr>
        <p:spPr>
          <a:xfrm>
            <a:off x="-335923" y="159103"/>
            <a:ext cx="3964216" cy="1391970"/>
          </a:xfrm>
          <a:prstGeom prst="wedgeEllipseCallout">
            <a:avLst>
              <a:gd name="adj1" fmla="val 35498"/>
              <a:gd name="adj2" fmla="val 7648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600" dirty="0">
                <a:latin typeface="Aptos Slab" panose="020B0004020202020204" pitchFamily="34" charset="0"/>
                <a:cs typeface="Aptos Serif" panose="02020604070405020304" pitchFamily="18" charset="0"/>
              </a:rPr>
              <a:t> I am using high‑quality organic ingredients and I am known for fresh, modern       baked goods.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2F7E5B9-6090-3B3F-EFC9-DFBAEC35D8E4}"/>
              </a:ext>
            </a:extLst>
          </p:cNvPr>
          <p:cNvSpPr/>
          <p:nvPr/>
        </p:nvSpPr>
        <p:spPr>
          <a:xfrm>
            <a:off x="5321376" y="2692799"/>
            <a:ext cx="6645334" cy="36915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2800" dirty="0">
                <a:solidFill>
                  <a:schemeClr val="tx1"/>
                </a:solidFill>
                <a:latin typeface="Aptos Slab" panose="020B0004020202020204" pitchFamily="34" charset="0"/>
              </a:rPr>
              <a:t>Basil is worried the business may not    survive in its current form</a:t>
            </a:r>
            <a:r>
              <a:rPr lang="en-GB" sz="3200" dirty="0">
                <a:solidFill>
                  <a:schemeClr val="tx1"/>
                </a:solidFill>
                <a:latin typeface="Aptos Slab" panose="020B0004020202020204" pitchFamily="34" charset="0"/>
              </a:rPr>
              <a:t>…</a:t>
            </a:r>
          </a:p>
        </p:txBody>
      </p:sp>
      <p:pic>
        <p:nvPicPr>
          <p:cNvPr id="18" name="Graphic 17" descr="A crying face">
            <a:extLst>
              <a:ext uri="{FF2B5EF4-FFF2-40B4-BE49-F238E27FC236}">
                <a16:creationId xmlns:a16="http://schemas.microsoft.com/office/drawing/2014/main" id="{A06C9688-2F39-367C-7511-D687AEDE299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40347" y="1770372"/>
            <a:ext cx="423987" cy="423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5" grpId="0" uiExpand="1" build="allAtOnce"/>
      <p:bldP spid="2" grpId="0" animBg="1"/>
      <p:bldP spid="2" grpId="1" animBg="1"/>
      <p:bldP spid="3" grpId="0" animBg="1"/>
      <p:bldP spid="3" grpId="1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7F6F3"/>
            </a:gs>
            <a:gs pos="50000">
              <a:schemeClr val="bg2">
                <a:tint val="98000"/>
                <a:satMod val="130000"/>
                <a:shade val="90000"/>
                <a:lumMod val="103000"/>
              </a:schemeClr>
            </a:gs>
            <a:gs pos="100000">
              <a:srgbClr val="B1ACA1"/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9205816-0139-F767-1043-2E26655D0D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545" y="275897"/>
            <a:ext cx="11493061" cy="20416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                         </a:t>
            </a:r>
            <a:r>
              <a:rPr lang="en-GB" dirty="0">
                <a:latin typeface="Aptos Slab" panose="020B0004020202020204" pitchFamily="34" charset="0"/>
              </a:rPr>
              <a:t>   </a:t>
            </a:r>
            <a:r>
              <a: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ptos Serif" panose="02020604070405020304" pitchFamily="18" charset="0"/>
                <a:cs typeface="Aptos Serif" panose="02020604070405020304" pitchFamily="18" charset="0"/>
              </a:rPr>
              <a:t>Insight into Basil’s Bakery Problems</a:t>
            </a:r>
          </a:p>
          <a:p>
            <a:pPr marL="0" indent="0">
              <a:buNone/>
            </a:pPr>
            <a:endParaRPr lang="en-GB" dirty="0">
              <a:latin typeface="Aptos Slab" panose="020B00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ptos Slab" panose="020B0004020202020204" pitchFamily="34" charset="0"/>
                <a:cs typeface="Aptos Serif" panose="02020604070405020304" pitchFamily="18" charset="0"/>
              </a:rPr>
              <a:t>Main root problem?!</a:t>
            </a:r>
          </a:p>
          <a:p>
            <a:pPr marL="0" indent="0">
              <a:buNone/>
            </a:pPr>
            <a:r>
              <a:rPr lang="en-GB" sz="2400" dirty="0">
                <a:latin typeface="Aptos Slab" panose="020B0004020202020204" pitchFamily="34" charset="0"/>
                <a:cs typeface="Aptos Serif" panose="02020604070405020304" pitchFamily="18" charset="0"/>
              </a:rPr>
              <a:t>The stagnation in the sales.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6F33BB-0F08-34D0-5CD7-D519C6321E93}"/>
              </a:ext>
            </a:extLst>
          </p:cNvPr>
          <p:cNvSpPr txBox="1"/>
          <p:nvPr/>
        </p:nvSpPr>
        <p:spPr>
          <a:xfrm>
            <a:off x="141890" y="2656489"/>
            <a:ext cx="565982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ptos Slab" panose="020B0004020202020204" pitchFamily="34" charset="0"/>
                <a:cs typeface="Aptos Serif" panose="02020604070405020304" pitchFamily="18" charset="0"/>
              </a:rPr>
              <a:t>External issues:</a:t>
            </a:r>
            <a:endParaRPr lang="en-GB" sz="2000" dirty="0">
              <a:latin typeface="Aptos Slab" panose="020B0004020202020204" pitchFamily="34" charset="0"/>
              <a:cs typeface="Aptos Serif" panose="0202060407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ptos Slab" panose="020B0004020202020204" pitchFamily="34" charset="0"/>
                <a:cs typeface="Aptos Serif" panose="02020604070405020304" pitchFamily="18" charset="0"/>
              </a:rPr>
              <a:t>Fewer visitors to the retail park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ptos Slab" panose="020B0004020202020204" pitchFamily="34" charset="0"/>
                <a:cs typeface="Aptos Serif" panose="02020604070405020304" pitchFamily="18" charset="0"/>
              </a:rPr>
              <a:t>Shop closures and customer redundancies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ptos Slab" panose="020B0004020202020204" pitchFamily="34" charset="0"/>
                <a:cs typeface="Aptos Serif" panose="02020604070405020304" pitchFamily="18" charset="0"/>
              </a:rPr>
              <a:t>More people working from home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ptos Slab" panose="020B0004020202020204" pitchFamily="34" charset="0"/>
                <a:cs typeface="Aptos Serif" panose="02020604070405020304" pitchFamily="18" charset="0"/>
              </a:rPr>
              <a:t>Rising costs (rent, utilities, insurance, organic ingredients)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695C23E-03EA-0D8E-F816-D999C28BDE1D}"/>
              </a:ext>
            </a:extLst>
          </p:cNvPr>
          <p:cNvSpPr txBox="1"/>
          <p:nvPr/>
        </p:nvSpPr>
        <p:spPr>
          <a:xfrm>
            <a:off x="5801710" y="2656489"/>
            <a:ext cx="609337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ptos Slab" panose="020B0004020202020204" pitchFamily="34" charset="0"/>
                <a:cs typeface="Aptos Serif" panose="02020604070405020304" pitchFamily="18" charset="0"/>
              </a:rPr>
              <a:t>Internal issues:</a:t>
            </a:r>
            <a:endParaRPr lang="en-GB" sz="2000" dirty="0">
              <a:latin typeface="Aptos Slab" panose="020B0004020202020204" pitchFamily="34" charset="0"/>
              <a:cs typeface="Aptos Serif" panose="0202060407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ptos Slab" panose="020B0004020202020204" pitchFamily="34" charset="0"/>
                <a:cs typeface="Aptos Serif" panose="02020604070405020304" pitchFamily="18" charset="0"/>
              </a:rPr>
              <a:t>No delivery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ptos Slab" panose="020B0004020202020204" pitchFamily="34" charset="0"/>
                <a:cs typeface="Aptos Serif" panose="02020604070405020304" pitchFamily="18" charset="0"/>
              </a:rPr>
              <a:t>Weak pre‑order system (phone not always answered)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ptos Slab" panose="020B0004020202020204" pitchFamily="34" charset="0"/>
                <a:cs typeface="Aptos Serif" panose="02020604070405020304" pitchFamily="18" charset="0"/>
              </a:rPr>
              <a:t>Basil works alone = limited capacity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0EEDE0-B551-646B-3AB1-AE7633A31B01}"/>
              </a:ext>
            </a:extLst>
          </p:cNvPr>
          <p:cNvSpPr txBox="1"/>
          <p:nvPr/>
        </p:nvSpPr>
        <p:spPr>
          <a:xfrm>
            <a:off x="1939159" y="4808483"/>
            <a:ext cx="844243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ptos Serif" panose="02020604070405020304" pitchFamily="18" charset="0"/>
                <a:cs typeface="Aptos Serif" panose="02020604070405020304" pitchFamily="18" charset="0"/>
              </a:rPr>
              <a:t>                                                           </a:t>
            </a:r>
            <a:r>
              <a:rPr lang="en-GB" sz="2400" b="1" dirty="0">
                <a:latin typeface="Aptos Serif" panose="02020604070405020304" pitchFamily="18" charset="0"/>
                <a:cs typeface="Aptos Serif" panose="02020604070405020304" pitchFamily="18" charset="0"/>
              </a:rPr>
              <a:t>Control:</a:t>
            </a:r>
            <a:endParaRPr lang="en-GB" dirty="0">
              <a:latin typeface="Aptos Serif" panose="02020604070405020304" pitchFamily="18" charset="0"/>
              <a:cs typeface="Aptos Serif" panose="02020604070405020304" pitchFamily="18" charset="0"/>
            </a:endParaRPr>
          </a:p>
          <a:p>
            <a:r>
              <a:rPr lang="en-GB" b="1" dirty="0">
                <a:latin typeface="Aptos Slab" panose="020B0004020202020204" pitchFamily="34" charset="0"/>
                <a:cs typeface="Aptos Serif" panose="02020604070405020304" pitchFamily="18" charset="0"/>
              </a:rPr>
              <a:t>Low control:</a:t>
            </a:r>
            <a:r>
              <a:rPr lang="en-GB" dirty="0">
                <a:latin typeface="Aptos Slab" panose="020B0004020202020204" pitchFamily="34" charset="0"/>
                <a:cs typeface="Aptos Serif" panose="02020604070405020304" pitchFamily="18" charset="0"/>
              </a:rPr>
              <a:t> footfall, shop closures, WFH trends, rising costs</a:t>
            </a:r>
          </a:p>
          <a:p>
            <a:r>
              <a:rPr lang="en-GB" b="1" dirty="0">
                <a:latin typeface="Aptos Slab" panose="020B0004020202020204" pitchFamily="34" charset="0"/>
                <a:cs typeface="Aptos Serif" panose="02020604070405020304" pitchFamily="18" charset="0"/>
              </a:rPr>
              <a:t>Some control:</a:t>
            </a:r>
            <a:r>
              <a:rPr lang="en-GB" dirty="0">
                <a:latin typeface="Aptos Slab" panose="020B0004020202020204" pitchFamily="34" charset="0"/>
                <a:cs typeface="Aptos Serif" panose="02020604070405020304" pitchFamily="18" charset="0"/>
              </a:rPr>
              <a:t> pre‑orders, customer service, operations</a:t>
            </a:r>
          </a:p>
          <a:p>
            <a:r>
              <a:rPr lang="en-GB" b="1" dirty="0">
                <a:latin typeface="Aptos Slab" panose="020B0004020202020204" pitchFamily="34" charset="0"/>
                <a:cs typeface="Aptos Serif" panose="02020604070405020304" pitchFamily="18" charset="0"/>
              </a:rPr>
              <a:t>Low control:</a:t>
            </a:r>
            <a:r>
              <a:rPr lang="en-GB" dirty="0">
                <a:latin typeface="Aptos Slab" panose="020B0004020202020204" pitchFamily="34" charset="0"/>
                <a:cs typeface="Aptos Serif" panose="02020604070405020304" pitchFamily="18" charset="0"/>
              </a:rPr>
              <a:t> ingredient price instability</a:t>
            </a:r>
          </a:p>
          <a:p>
            <a:endParaRPr lang="en-GB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C8FBF67-0B67-48C9-7E06-367C9B76D547}"/>
              </a:ext>
            </a:extLst>
          </p:cNvPr>
          <p:cNvGrpSpPr/>
          <p:nvPr/>
        </p:nvGrpSpPr>
        <p:grpSpPr>
          <a:xfrm>
            <a:off x="8339462" y="3995750"/>
            <a:ext cx="3370758" cy="2713140"/>
            <a:chOff x="8201810" y="4057396"/>
            <a:chExt cx="3370758" cy="2713140"/>
          </a:xfrm>
          <a:solidFill>
            <a:schemeClr val="bg1">
              <a:lumMod val="95000"/>
            </a:schemeClr>
          </a:solidFill>
        </p:grpSpPr>
        <p:pic>
          <p:nvPicPr>
            <p:cNvPr id="3" name="Graphic 2" descr="Cupcake outline">
              <a:extLst>
                <a:ext uri="{FF2B5EF4-FFF2-40B4-BE49-F238E27FC236}">
                  <a16:creationId xmlns:a16="http://schemas.microsoft.com/office/drawing/2014/main" id="{61B586B5-72B6-5DE9-FD53-80464024E2E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9480784" y="4678752"/>
              <a:ext cx="2091784" cy="2091784"/>
            </a:xfrm>
            <a:prstGeom prst="rect">
              <a:avLst/>
            </a:prstGeom>
          </p:spPr>
        </p:pic>
        <p:pic>
          <p:nvPicPr>
            <p:cNvPr id="4" name="Graphic 3" descr="Rolling pin outline">
              <a:extLst>
                <a:ext uri="{FF2B5EF4-FFF2-40B4-BE49-F238E27FC236}">
                  <a16:creationId xmlns:a16="http://schemas.microsoft.com/office/drawing/2014/main" id="{5098DD88-D9CF-D288-0082-B4C1DBB2AF6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201810" y="4057396"/>
              <a:ext cx="2324866" cy="232486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chemeClr val="bg2">
                <a:tint val="93000"/>
                <a:satMod val="150000"/>
                <a:shade val="98000"/>
                <a:lumMod val="102000"/>
              </a:schemeClr>
            </a:gs>
            <a:gs pos="50000">
              <a:schemeClr val="bg2">
                <a:tint val="98000"/>
                <a:satMod val="130000"/>
                <a:shade val="90000"/>
                <a:lumMod val="103000"/>
              </a:schemeClr>
            </a:gs>
            <a:gs pos="24000">
              <a:srgbClr val="C6C2B9"/>
            </a:gs>
            <a:gs pos="0">
              <a:schemeClr val="bg2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445" y="87464"/>
            <a:ext cx="11248103" cy="654931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                                                        </a:t>
            </a:r>
            <a:r>
              <a:rPr lang="en-GB" sz="3600" dirty="0">
                <a:ln w="0"/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ptos Serif" panose="02020604070405020304" pitchFamily="18" charset="0"/>
                <a:cs typeface="Aptos Serif" panose="02020604070405020304" pitchFamily="18" charset="0"/>
              </a:rPr>
              <a:t>PESTEL</a:t>
            </a:r>
            <a:r>
              <a:rPr lang="en-GB" dirty="0">
                <a:latin typeface="Aptos Serif" panose="02020604070405020304" pitchFamily="18" charset="0"/>
                <a:cs typeface="Aptos Serif" panose="02020604070405020304" pitchFamily="18" charset="0"/>
              </a:rPr>
              <a:t>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latin typeface="Aptos Slab" panose="020B0004020202020204" pitchFamily="34" charset="0"/>
                <a:cs typeface="Aptos Serif" panose="02020604070405020304" pitchFamily="18" charset="0"/>
              </a:rPr>
              <a:t>What it is?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 a tool used to study </a:t>
            </a:r>
            <a:r>
              <a:rPr lang="en-GB" sz="1800" b="1" u="sng" dirty="0">
                <a:latin typeface="Aptos Slab" panose="020B0004020202020204" pitchFamily="34" charset="0"/>
                <a:cs typeface="Aptos Serif" panose="02020604070405020304" pitchFamily="18" charset="0"/>
              </a:rPr>
              <a:t>external factors</a:t>
            </a: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 that affect a business: </a:t>
            </a:r>
            <a:r>
              <a:rPr lang="en-GB" sz="1800" b="1" u="sng" dirty="0">
                <a:latin typeface="Aptos Slab" panose="020B0004020202020204" pitchFamily="34" charset="0"/>
                <a:cs typeface="Aptos Serif" panose="02020604070405020304" pitchFamily="18" charset="0"/>
              </a:rPr>
              <a:t>Political, Economic, Social, Technological, Environmental, and Legal</a:t>
            </a: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 factors (OpenStax, 2026).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latin typeface="Aptos Slab" panose="020B0004020202020204" pitchFamily="34" charset="0"/>
                <a:cs typeface="Aptos Serif" panose="02020604070405020304" pitchFamily="18" charset="0"/>
              </a:rPr>
              <a:t>What is it used for?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It helps managers understand </a:t>
            </a:r>
            <a:r>
              <a:rPr lang="en-GB" sz="1800" b="1" u="sng" dirty="0">
                <a:latin typeface="Aptos Slab" panose="020B0004020202020204" pitchFamily="34" charset="0"/>
                <a:cs typeface="Aptos Serif" panose="02020604070405020304" pitchFamily="18" charset="0"/>
              </a:rPr>
              <a:t>big outside influences</a:t>
            </a: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 so they can spot </a:t>
            </a:r>
            <a:r>
              <a:rPr lang="en-GB" sz="1800" b="1" u="sng" dirty="0">
                <a:latin typeface="Aptos Slab" panose="020B0004020202020204" pitchFamily="34" charset="0"/>
                <a:cs typeface="Aptos Serif" panose="02020604070405020304" pitchFamily="18" charset="0"/>
              </a:rPr>
              <a:t>risks and opportunities</a:t>
            </a: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 and make better decisions (CIPD, 2026).</a:t>
            </a:r>
          </a:p>
          <a:p>
            <a:pPr marL="0" indent="0">
              <a:buNone/>
            </a:pPr>
            <a:r>
              <a:rPr lang="en-GB" sz="2400" b="1" dirty="0">
                <a:latin typeface="Aptos Slab" panose="020B0004020202020204" pitchFamily="34" charset="0"/>
                <a:cs typeface="Aptos Serif" panose="02020604070405020304" pitchFamily="18" charset="0"/>
              </a:rPr>
              <a:t>Where / how is it used?</a:t>
            </a:r>
          </a:p>
          <a:p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It is used in </a:t>
            </a:r>
            <a:r>
              <a:rPr lang="en-GB" sz="1800" b="1" u="sng" dirty="0">
                <a:latin typeface="Aptos Slab" panose="020B0004020202020204" pitchFamily="34" charset="0"/>
                <a:cs typeface="Aptos Serif" panose="02020604070405020304" pitchFamily="18" charset="0"/>
              </a:rPr>
              <a:t>strategic planning</a:t>
            </a: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, market research, and when entering new markets. Businesses use it to check each of the six areas and see how they may affect future plans (OpenStax, 2026).</a:t>
            </a:r>
          </a:p>
          <a:p>
            <a:pPr marL="0" indent="0">
              <a:buNone/>
            </a:pPr>
            <a:r>
              <a:rPr lang="en-GB" sz="2400" b="1" dirty="0">
                <a:latin typeface="Aptos Slab" panose="020B0004020202020204" pitchFamily="34" charset="0"/>
                <a:cs typeface="Aptos Serif" panose="02020604070405020304" pitchFamily="18" charset="0"/>
              </a:rPr>
              <a:t>PROs</a:t>
            </a:r>
          </a:p>
          <a:p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Gives a </a:t>
            </a:r>
            <a:r>
              <a:rPr lang="en-GB" sz="1800" b="1" u="sng" dirty="0">
                <a:latin typeface="Aptos Slab" panose="020B0004020202020204" pitchFamily="34" charset="0"/>
                <a:cs typeface="Aptos Serif" panose="02020604070405020304" pitchFamily="18" charset="0"/>
              </a:rPr>
              <a:t>clear picture</a:t>
            </a:r>
            <a:r>
              <a:rPr lang="en-GB" sz="1800" u="sng" dirty="0">
                <a:latin typeface="Aptos Slab" panose="020B0004020202020204" pitchFamily="34" charset="0"/>
                <a:cs typeface="Aptos Serif" panose="02020604070405020304" pitchFamily="18" charset="0"/>
              </a:rPr>
              <a:t> </a:t>
            </a: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of the outside environment (CIPD, 2026). </a:t>
            </a:r>
          </a:p>
          <a:p>
            <a:pPr marL="0" indent="0">
              <a:buNone/>
            </a:pPr>
            <a:r>
              <a:rPr lang="en-GB" sz="2400" b="1" dirty="0">
                <a:latin typeface="Aptos Slab" panose="020B0004020202020204" pitchFamily="34" charset="0"/>
                <a:cs typeface="Aptos Serif" panose="02020604070405020304" pitchFamily="18" charset="0"/>
              </a:rPr>
              <a:t>CONs</a:t>
            </a:r>
          </a:p>
          <a:p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Can be </a:t>
            </a:r>
            <a:r>
              <a:rPr lang="en-GB" sz="1800" b="1" u="sng" dirty="0">
                <a:latin typeface="Aptos Slab" panose="020B0004020202020204" pitchFamily="34" charset="0"/>
                <a:cs typeface="Aptos Serif" panose="02020604070405020304" pitchFamily="18" charset="0"/>
              </a:rPr>
              <a:t>too broad</a:t>
            </a: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 and not detailed enough (</a:t>
            </a:r>
            <a:r>
              <a:rPr lang="en-GB" sz="1800" dirty="0" err="1">
                <a:latin typeface="Aptos Slab" panose="020B0004020202020204" pitchFamily="34" charset="0"/>
                <a:cs typeface="Aptos Serif" panose="02020604070405020304" pitchFamily="18" charset="0"/>
              </a:rPr>
              <a:t>Karadzhov</a:t>
            </a: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 &amp; </a:t>
            </a:r>
            <a:r>
              <a:rPr lang="en-GB" sz="1800" dirty="0" err="1">
                <a:latin typeface="Aptos Slab" panose="020B0004020202020204" pitchFamily="34" charset="0"/>
                <a:cs typeface="Aptos Serif" panose="02020604070405020304" pitchFamily="18" charset="0"/>
              </a:rPr>
              <a:t>Patarchanova</a:t>
            </a: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, 2025).</a:t>
            </a:r>
          </a:p>
          <a:p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Factors change quickly, so results may become </a:t>
            </a:r>
            <a:r>
              <a:rPr lang="en-GB" sz="1800" b="1" u="sng" dirty="0">
                <a:latin typeface="Aptos Slab" panose="020B0004020202020204" pitchFamily="34" charset="0"/>
                <a:cs typeface="Aptos Serif" panose="02020604070405020304" pitchFamily="18" charset="0"/>
              </a:rPr>
              <a:t>out of date</a:t>
            </a: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 (CIPD, 2026).</a:t>
            </a:r>
          </a:p>
          <a:p>
            <a:pPr marL="0" indent="0">
              <a:buNone/>
            </a:pPr>
            <a:endParaRPr lang="en-GB" sz="1800" dirty="0">
              <a:latin typeface="Aptos Slab" panose="020B00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CD9D219-E9CD-8855-0231-351AB90B8CA6}"/>
              </a:ext>
            </a:extLst>
          </p:cNvPr>
          <p:cNvGrpSpPr/>
          <p:nvPr/>
        </p:nvGrpSpPr>
        <p:grpSpPr>
          <a:xfrm>
            <a:off x="8378790" y="4057396"/>
            <a:ext cx="3370758" cy="2713140"/>
            <a:chOff x="8201810" y="4057396"/>
            <a:chExt cx="3370758" cy="2713140"/>
          </a:xfrm>
          <a:solidFill>
            <a:srgbClr val="F7F6F3"/>
          </a:solidFill>
        </p:grpSpPr>
        <p:pic>
          <p:nvPicPr>
            <p:cNvPr id="15" name="Graphic 14" descr="Cupcake outline">
              <a:extLst>
                <a:ext uri="{FF2B5EF4-FFF2-40B4-BE49-F238E27FC236}">
                  <a16:creationId xmlns:a16="http://schemas.microsoft.com/office/drawing/2014/main" id="{9914B164-F340-B81D-9495-AE59E1316C6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9480784" y="4678752"/>
              <a:ext cx="2091784" cy="2091784"/>
            </a:xfrm>
            <a:prstGeom prst="rect">
              <a:avLst/>
            </a:prstGeom>
          </p:spPr>
        </p:pic>
        <p:pic>
          <p:nvPicPr>
            <p:cNvPr id="16" name="Graphic 15" descr="Rolling pin outline">
              <a:extLst>
                <a:ext uri="{FF2B5EF4-FFF2-40B4-BE49-F238E27FC236}">
                  <a16:creationId xmlns:a16="http://schemas.microsoft.com/office/drawing/2014/main" id="{4E842AF9-C371-BA03-46DE-0A534927EA6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201810" y="4057396"/>
              <a:ext cx="2324866" cy="232486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2" cy="1446688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u="sng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ptos Slab" panose="020B0004020202020204" pitchFamily="34" charset="0"/>
                <a:cs typeface="Arial" panose="020B0604020202020204" pitchFamily="34" charset="0"/>
              </a:rPr>
              <a:t>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CF14D72-6D42-4DD2-DA2A-84C1187FA2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4269215"/>
              </p:ext>
            </p:extLst>
          </p:nvPr>
        </p:nvGraphicFramePr>
        <p:xfrm>
          <a:off x="413468" y="1763354"/>
          <a:ext cx="11608905" cy="3770754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tableStyleId>{0505E3EF-67EA-436B-97B2-0124C06EBD24}</a:tableStyleId>
              </a:tblPr>
              <a:tblGrid>
                <a:gridCol w="1842410">
                  <a:extLst>
                    <a:ext uri="{9D8B030D-6E8A-4147-A177-3AD203B41FA5}">
                      <a16:colId xmlns:a16="http://schemas.microsoft.com/office/drawing/2014/main" val="317571209"/>
                    </a:ext>
                  </a:extLst>
                </a:gridCol>
                <a:gridCol w="1953299">
                  <a:extLst>
                    <a:ext uri="{9D8B030D-6E8A-4147-A177-3AD203B41FA5}">
                      <a16:colId xmlns:a16="http://schemas.microsoft.com/office/drawing/2014/main" val="1681284148"/>
                    </a:ext>
                  </a:extLst>
                </a:gridCol>
                <a:gridCol w="1746350">
                  <a:extLst>
                    <a:ext uri="{9D8B030D-6E8A-4147-A177-3AD203B41FA5}">
                      <a16:colId xmlns:a16="http://schemas.microsoft.com/office/drawing/2014/main" val="330363342"/>
                    </a:ext>
                  </a:extLst>
                </a:gridCol>
                <a:gridCol w="2186609">
                  <a:extLst>
                    <a:ext uri="{9D8B030D-6E8A-4147-A177-3AD203B41FA5}">
                      <a16:colId xmlns:a16="http://schemas.microsoft.com/office/drawing/2014/main" val="1303658742"/>
                    </a:ext>
                  </a:extLst>
                </a:gridCol>
                <a:gridCol w="2114701">
                  <a:extLst>
                    <a:ext uri="{9D8B030D-6E8A-4147-A177-3AD203B41FA5}">
                      <a16:colId xmlns:a16="http://schemas.microsoft.com/office/drawing/2014/main" val="3663875455"/>
                    </a:ext>
                  </a:extLst>
                </a:gridCol>
                <a:gridCol w="1765536">
                  <a:extLst>
                    <a:ext uri="{9D8B030D-6E8A-4147-A177-3AD203B41FA5}">
                      <a16:colId xmlns:a16="http://schemas.microsoft.com/office/drawing/2014/main" val="915738580"/>
                    </a:ext>
                  </a:extLst>
                </a:gridCol>
              </a:tblGrid>
              <a:tr h="63660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000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POLITICAL</a:t>
                      </a: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gradFill flip="none" rotWithShape="1">
                      <a:gsLst>
                        <a:gs pos="0">
                          <a:schemeClr val="accent2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2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2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r="100000" b="100000"/>
                      </a:path>
                      <a:tileRect l="-100000" t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000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ECONOMIC</a:t>
                      </a: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r="100000" b="100000"/>
                      </a:path>
                      <a:tileRect l="-100000" t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000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SOCIAL</a:t>
                      </a: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r="100000" b="100000"/>
                      </a:path>
                      <a:tileRect l="-100000" t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000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TECHNOLOGIC</a:t>
                      </a: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r="100000" b="100000"/>
                      </a:path>
                      <a:tileRect l="-100000" t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000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ENVIRONMENT</a:t>
                      </a: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r="100000" b="100000"/>
                      </a:path>
                      <a:tileRect l="-100000" t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000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LEGAL</a:t>
                      </a: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r="100000" b="100000"/>
                      </a:path>
                      <a:tileRect l="-100000" t="-10000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625675341"/>
                  </a:ext>
                </a:extLst>
              </a:tr>
              <a:tr h="3134145"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endParaRPr lang="en-GB" sz="1400" b="1" kern="100" dirty="0">
                        <a:effectLst/>
                        <a:latin typeface="Aptos Slab" panose="020B0004020202020204" pitchFamily="34" charset="0"/>
                        <a:ea typeface="Aptos" panose="020B0004020202020204" pitchFamily="34" charset="0"/>
                        <a:cs typeface="Aptos Serif" panose="0202060407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400" b="1" kern="100" dirty="0">
                          <a:effectLst/>
                          <a:latin typeface="Aptos Slab" panose="020B0004020202020204" pitchFamily="34" charset="0"/>
                          <a:ea typeface="Aptos" panose="020B0004020202020204" pitchFamily="34" charset="0"/>
                          <a:cs typeface="Aptos Serif" panose="02020604070405020304" pitchFamily="18" charset="0"/>
                        </a:rPr>
                        <a:t>Pandemic restrictions</a:t>
                      </a: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endParaRPr lang="en-GB" sz="1400" b="1" kern="100" dirty="0">
                        <a:effectLst/>
                        <a:latin typeface="Aptos Slab" panose="020B0004020202020204" pitchFamily="34" charset="0"/>
                        <a:ea typeface="Aptos" panose="020B0004020202020204" pitchFamily="34" charset="0"/>
                        <a:cs typeface="Aptos Serif" panose="0202060407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Aptos Slab" panose="020B0004020202020204" pitchFamily="34" charset="0"/>
                          <a:ea typeface="+mn-ea"/>
                          <a:cs typeface="Aptos Serif" panose="02020604070405020304" pitchFamily="18" charset="0"/>
                        </a:rPr>
                        <a:t>Food safety and hygiene regulations(Food Standards Agency, 2024)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ptos Slab" panose="020B0004020202020204" pitchFamily="34" charset="0"/>
                          <a:ea typeface="+mn-ea"/>
                          <a:cs typeface="Aptos Serif" panose="02020604070405020304" pitchFamily="18" charset="0"/>
                        </a:rPr>
                        <a:t> </a:t>
                      </a:r>
                      <a:endParaRPr lang="en-GB" sz="1100" kern="100" dirty="0">
                        <a:effectLst/>
                        <a:latin typeface="Aptos Slab" panose="020B0004020202020204" pitchFamily="34" charset="0"/>
                        <a:ea typeface="Aptos" panose="020B0004020202020204" pitchFamily="34" charset="0"/>
                        <a:cs typeface="Aptos Serif" panose="02020604070405020304" pitchFamily="18" charset="0"/>
                      </a:endParaRPr>
                    </a:p>
                  </a:txBody>
                  <a:tcPr marL="114300" marR="114300" marT="0" marB="0">
                    <a:gradFill flip="none" rotWithShape="1">
                      <a:gsLst>
                        <a:gs pos="0">
                          <a:schemeClr val="accent2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2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2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r="100000" b="100000"/>
                      </a:path>
                      <a:tileRect l="-100000" t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ptos Slab" panose="020B00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 Rising operational costs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>
                        <a:latin typeface="Aptos Slab" panose="020B0004020202020204" pitchFamily="34" charset="0"/>
                        <a:cs typeface="Aptos Serif" panose="020206040704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Redundancy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>
                        <a:latin typeface="Aptos Slab" panose="020B0004020202020204" pitchFamily="34" charset="0"/>
                        <a:cs typeface="Aptos Serif" panose="020206040704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Reduced consumer spending power (Kotler, Keller and Chernev, 2024)</a:t>
                      </a:r>
                    </a:p>
                    <a:p>
                      <a:endParaRPr lang="en-GB" dirty="0">
                        <a:latin typeface="Aptos Slab" panose="020B0004020202020204" pitchFamily="34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r="100000" b="100000"/>
                      </a:path>
                      <a:tileRect l="-100000" t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en-GB" sz="1400" b="1" dirty="0">
                        <a:latin typeface="Aptos Slab" panose="020B0004020202020204" pitchFamily="34" charset="0"/>
                        <a:cs typeface="Aptos Serif" panose="020206040704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Shift to remote and hybrid working </a:t>
                      </a:r>
                    </a:p>
                    <a:p>
                      <a:endParaRPr lang="en-GB" sz="1400" b="1" dirty="0">
                        <a:latin typeface="Aptos Slab" panose="020B0004020202020204" pitchFamily="34" charset="0"/>
                        <a:cs typeface="Aptos Serif" panose="020206040704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Growing demand for convenience </a:t>
                      </a:r>
                    </a:p>
                    <a:p>
                      <a:endParaRPr lang="en-GB" sz="1600" dirty="0">
                        <a:latin typeface="Aptos Slab" panose="020B0004020202020204" pitchFamily="34" charset="0"/>
                        <a:cs typeface="Aptos Serif" panose="02020604070405020304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r="100000" b="100000"/>
                      </a:path>
                      <a:tileRect l="-100000" t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ptos Slab" panose="020B0004020202020204" pitchFamily="34" charset="0"/>
                        <a:cs typeface="Aptos Serif" panose="020206040704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Expansion of online food delivery platforms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>
                        <a:latin typeface="Aptos Slab" panose="020B0004020202020204" pitchFamily="34" charset="0"/>
                        <a:cs typeface="Aptos Serif" panose="020206040704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Digital ordering and queue – management systems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r="100000" b="100000"/>
                      </a:path>
                      <a:tileRect l="-100000" t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ptos Slab" panose="020B0004020202020204" pitchFamily="34" charset="0"/>
                        <a:cs typeface="Aptos Serif" panose="020206040704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Pandemic legislation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>
                        <a:latin typeface="Aptos Slab" panose="020B0004020202020204" pitchFamily="34" charset="0"/>
                        <a:cs typeface="Aptos Serif" panose="020206040704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Health and safety compliance (Food Standards Agency, 2025)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r="100000" b="100000"/>
                      </a:path>
                      <a:tileRect l="-100000" t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ptos Slab" panose="020B0004020202020204" pitchFamily="34" charset="0"/>
                        <a:cs typeface="Aptos Serif" panose="020206040704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Energy use in organic farming and production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1" dirty="0">
                        <a:latin typeface="Aptos Slab" panose="020B0004020202020204" pitchFamily="34" charset="0"/>
                        <a:cs typeface="Aptos Serif" panose="020206040704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ptos Slab" panose="020B0004020202020204" pitchFamily="34" charset="0"/>
                          <a:cs typeface="Aptos Serif" panose="02020604070405020304" pitchFamily="18" charset="0"/>
                        </a:rPr>
                        <a:t>Pressure for eco friendly packaging (DEFRA, 2025)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dirty="0">
                        <a:latin typeface="Aptos Slab" panose="020B0004020202020204" pitchFamily="34" charset="0"/>
                        <a:cs typeface="Aptos Serif" panose="02020604070405020304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r="100000" b="100000"/>
                      </a:path>
                      <a:tileRect l="-100000" t="-10000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1779621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chemeClr val="bg2">
                <a:tint val="93000"/>
                <a:satMod val="150000"/>
                <a:shade val="98000"/>
                <a:lumMod val="102000"/>
              </a:schemeClr>
            </a:gs>
            <a:gs pos="50000">
              <a:schemeClr val="bg2">
                <a:tint val="98000"/>
                <a:satMod val="130000"/>
                <a:shade val="90000"/>
                <a:lumMod val="103000"/>
              </a:schemeClr>
            </a:gs>
            <a:gs pos="0">
              <a:schemeClr val="bg2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5672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ptos Serif" panose="02020604070405020304" pitchFamily="18" charset="0"/>
                <a:cs typeface="Aptos Serif" panose="02020604070405020304" pitchFamily="18" charset="0"/>
              </a:rPr>
              <a:t>Cause‑and‑Effect Model – Short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621" y="890546"/>
            <a:ext cx="11632758" cy="5967454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latin typeface="Aptos Slab" panose="020B0004020202020204" pitchFamily="34" charset="0"/>
                <a:cs typeface="Aptos Serif" panose="02020604070405020304" pitchFamily="18" charset="0"/>
              </a:rPr>
              <a:t>What it is:</a:t>
            </a:r>
            <a:r>
              <a:rPr lang="en-GB" sz="2400" dirty="0">
                <a:latin typeface="Aptos Slab" panose="020B0004020202020204" pitchFamily="34" charset="0"/>
                <a:cs typeface="Aptos Serif" panose="02020604070405020304" pitchFamily="18" charset="0"/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A </a:t>
            </a:r>
            <a:r>
              <a:rPr lang="en-GB" sz="1800" b="1" u="sng" dirty="0">
                <a:latin typeface="Aptos Slab" panose="020B0004020202020204" pitchFamily="34" charset="0"/>
                <a:cs typeface="Aptos Serif" panose="02020604070405020304" pitchFamily="18" charset="0"/>
              </a:rPr>
              <a:t>decision‑making tool </a:t>
            </a: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used to identify whether one factor (cause) directly influences another (effect) (Haughton et al., 2025).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latin typeface="Aptos Slab" panose="020B0004020202020204" pitchFamily="34" charset="0"/>
                <a:cs typeface="Aptos Serif" panose="02020604070405020304" pitchFamily="18" charset="0"/>
              </a:rPr>
              <a:t>Why it’s used:</a:t>
            </a:r>
            <a:r>
              <a:rPr lang="en-GB" sz="2400" dirty="0">
                <a:latin typeface="Aptos Slab" panose="020B0004020202020204" pitchFamily="34" charset="0"/>
                <a:cs typeface="Aptos Serif" panose="02020604070405020304" pitchFamily="18" charset="0"/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ptos Slab" panose="020B0004020202020204" pitchFamily="34" charset="0"/>
              </a:rPr>
              <a:t>The diagram’s layout encourages the team to think in a structured, logical way by guiding them to explore all possible causes behind the problem. (</a:t>
            </a:r>
            <a:r>
              <a:rPr lang="en-GB" sz="1800" dirty="0"/>
              <a:t>Sproull, 2018)</a:t>
            </a:r>
            <a:endParaRPr lang="en-GB" sz="1800" dirty="0">
              <a:latin typeface="Aptos Slab" panose="020B00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latin typeface="Aptos Slab" panose="020B0004020202020204" pitchFamily="34" charset="0"/>
                <a:cs typeface="Aptos Serif" panose="02020604070405020304" pitchFamily="18" charset="0"/>
              </a:rPr>
              <a:t>Where/how it’s used:</a:t>
            </a:r>
            <a:r>
              <a:rPr lang="en-GB" sz="2400" dirty="0">
                <a:latin typeface="Aptos Slab" panose="020B0004020202020204" pitchFamily="34" charset="0"/>
                <a:cs typeface="Aptos Serif" panose="02020604070405020304" pitchFamily="18" charset="0"/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Common in </a:t>
            </a:r>
            <a:r>
              <a:rPr lang="en-GB" sz="1800" b="1" u="sng" dirty="0">
                <a:latin typeface="Aptos Slab" panose="020B0004020202020204" pitchFamily="34" charset="0"/>
                <a:cs typeface="Aptos Serif" panose="02020604070405020304" pitchFamily="18" charset="0"/>
              </a:rPr>
              <a:t>business analytics</a:t>
            </a: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, marketing tests (e.g., A/B testing), pricing decisions, and operational improvements (Haughton et al., 2026).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latin typeface="Aptos Slab" panose="020B0004020202020204" pitchFamily="34" charset="0"/>
                <a:cs typeface="Aptos Serif" panose="02020604070405020304" pitchFamily="18" charset="0"/>
              </a:rPr>
              <a:t>PROs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Helps predict the impact of </a:t>
            </a:r>
            <a:r>
              <a:rPr lang="en-GB" sz="1800" b="1" u="sng" dirty="0">
                <a:latin typeface="Aptos Slab" panose="020B0004020202020204" pitchFamily="34" charset="0"/>
                <a:cs typeface="Aptos Serif" panose="02020604070405020304" pitchFamily="18" charset="0"/>
              </a:rPr>
              <a:t>business changes</a:t>
            </a: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.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Supports </a:t>
            </a:r>
            <a:r>
              <a:rPr lang="en-GB" sz="1800" b="1" u="sng" dirty="0">
                <a:latin typeface="Aptos Slab" panose="020B0004020202020204" pitchFamily="34" charset="0"/>
                <a:cs typeface="Aptos Serif" panose="02020604070405020304" pitchFamily="18" charset="0"/>
              </a:rPr>
              <a:t>evidence‑based decisions</a:t>
            </a:r>
            <a:r>
              <a:rPr lang="en-GB" sz="1800" dirty="0">
                <a:latin typeface="Aptos Slab" panose="020B0004020202020204" pitchFamily="34" charset="0"/>
                <a:cs typeface="Aptos Serif" panose="02020604070405020304" pitchFamily="18" charset="0"/>
              </a:rPr>
              <a:t>.</a:t>
            </a:r>
            <a:r>
              <a:rPr lang="en-GB" sz="1800" dirty="0"/>
              <a:t>(Kumah et al., 2024)</a:t>
            </a:r>
            <a:endParaRPr lang="en-GB" sz="1800" dirty="0">
              <a:latin typeface="Aptos Slab" panose="020B0004020202020204" pitchFamily="34" charset="0"/>
              <a:cs typeface="Aptos Serif" panose="0202060407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E50D25-8BD1-88FC-CE4E-307A08060E3B}"/>
              </a:ext>
            </a:extLst>
          </p:cNvPr>
          <p:cNvSpPr txBox="1"/>
          <p:nvPr/>
        </p:nvSpPr>
        <p:spPr>
          <a:xfrm>
            <a:off x="6096000" y="4397794"/>
            <a:ext cx="58124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ptos Slab" panose="020B0004020202020204" pitchFamily="34" charset="0"/>
              </a:rPr>
              <a:t>CONs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u="sng" dirty="0">
                <a:latin typeface="Aptos Slab" panose="020B0004020202020204" pitchFamily="34" charset="0"/>
              </a:rPr>
              <a:t>Needs good data</a:t>
            </a:r>
            <a:r>
              <a:rPr lang="en-GB" dirty="0">
                <a:latin typeface="Aptos Slab" panose="020B0004020202020204" pitchFamily="34" charset="0"/>
              </a:rPr>
              <a:t> and someone who knows how to analyse it.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ptos Slab" panose="020B0004020202020204" pitchFamily="34" charset="0"/>
              </a:rPr>
              <a:t>There is a </a:t>
            </a:r>
            <a:r>
              <a:rPr lang="en-GB" b="1" u="sng" dirty="0">
                <a:latin typeface="Aptos Slab" panose="020B0004020202020204" pitchFamily="34" charset="0"/>
              </a:rPr>
              <a:t>risk</a:t>
            </a:r>
            <a:r>
              <a:rPr lang="en-GB" dirty="0">
                <a:latin typeface="Aptos Slab" panose="020B0004020202020204" pitchFamily="34" charset="0"/>
              </a:rPr>
              <a:t> of confusing correlation with causation. 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Textured beige background">
            <a:extLst>
              <a:ext uri="{FF2B5EF4-FFF2-40B4-BE49-F238E27FC236}">
                <a16:creationId xmlns:a16="http://schemas.microsoft.com/office/drawing/2014/main" id="{C2560BE1-2846-3862-1485-4A39F765195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47" b="20347"/>
          <a:stretch>
            <a:fillRect/>
          </a:stretch>
        </p:blipFill>
        <p:spPr>
          <a:xfrm>
            <a:off x="388938" y="699715"/>
            <a:ext cx="11585575" cy="5168347"/>
          </a:xfrm>
          <a:ln w="38100">
            <a:solidFill>
              <a:schemeClr val="tx1"/>
            </a:solidFill>
          </a:ln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504612" y="2002414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ptos Slab" panose="020B00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ptos Slab" panose="020B00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/>
          </p:cNvSpPr>
          <p:nvPr/>
        </p:nvSpPr>
        <p:spPr>
          <a:xfrm>
            <a:off x="6428721" y="1540749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ptos Slab" panose="020B00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/>
          </p:cNvSpPr>
          <p:nvPr/>
        </p:nvSpPr>
        <p:spPr>
          <a:xfrm>
            <a:off x="606084" y="4941088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ptos Slab" panose="020B00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/>
          </p:cNvSpPr>
          <p:nvPr/>
        </p:nvSpPr>
        <p:spPr>
          <a:xfrm>
            <a:off x="3503402" y="492178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ptos Slab" panose="020B00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/>
          </p:cNvSpPr>
          <p:nvPr/>
        </p:nvSpPr>
        <p:spPr>
          <a:xfrm>
            <a:off x="6385494" y="4921786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ptos Slab" panose="020B00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/>
          </p:cNvSpPr>
          <p:nvPr/>
        </p:nvSpPr>
        <p:spPr>
          <a:xfrm>
            <a:off x="9424001" y="3163932"/>
            <a:ext cx="2320075" cy="58477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ptos Slab" panose="020B0004020202020204" pitchFamily="34" charset="0"/>
              </a:rPr>
              <a:t>Sales stagnating at 25% below 2019 levels</a:t>
            </a:r>
            <a:endParaRPr lang="en-GB" sz="1600" b="1" dirty="0">
              <a:latin typeface="Aptos Slab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/>
          </p:cNvSpPr>
          <p:nvPr/>
        </p:nvSpPr>
        <p:spPr>
          <a:xfrm>
            <a:off x="6400815" y="4240889"/>
            <a:ext cx="220759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ptos Slab" panose="020B0004020202020204" pitchFamily="34" charset="0"/>
              </a:rPr>
              <a:t>Shop closures &amp; redundancies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/>
          </p:cNvSpPr>
          <p:nvPr/>
        </p:nvSpPr>
        <p:spPr>
          <a:xfrm>
            <a:off x="6400815" y="3556202"/>
            <a:ext cx="220759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ptos Slab" panose="020B0004020202020204" pitchFamily="34" charset="0"/>
              </a:rPr>
              <a:t>Lower footfall in retail park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/>
          </p:cNvSpPr>
          <p:nvPr/>
        </p:nvSpPr>
        <p:spPr>
          <a:xfrm>
            <a:off x="6400815" y="2125525"/>
            <a:ext cx="220759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ptos Slab" panose="020B0004020202020204" pitchFamily="34" charset="0"/>
              </a:rPr>
              <a:t>People working from home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/>
          </p:cNvSpPr>
          <p:nvPr/>
        </p:nvSpPr>
        <p:spPr>
          <a:xfrm>
            <a:off x="6400815" y="2664300"/>
            <a:ext cx="220759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ptos Slab" panose="020B0004020202020204" pitchFamily="34" charset="0"/>
              </a:rPr>
              <a:t> No staff for phone orders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/>
          </p:cNvSpPr>
          <p:nvPr/>
        </p:nvSpPr>
        <p:spPr>
          <a:xfrm>
            <a:off x="3518251" y="4428908"/>
            <a:ext cx="2207594" cy="33855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ptos Slab" panose="020B0004020202020204" pitchFamily="34" charset="0"/>
                <a:cs typeface="Arial" panose="020B0604020202020204" pitchFamily="34" charset="0"/>
              </a:rPr>
              <a:t>Pandemic restrictions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/>
          </p:cNvSpPr>
          <p:nvPr/>
        </p:nvSpPr>
        <p:spPr>
          <a:xfrm>
            <a:off x="3518251" y="3670619"/>
            <a:ext cx="220759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ptos Slab" panose="020B0004020202020204" pitchFamily="34" charset="0"/>
              </a:rPr>
              <a:t>No tracking of wait times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/>
          </p:cNvSpPr>
          <p:nvPr/>
        </p:nvSpPr>
        <p:spPr>
          <a:xfrm>
            <a:off x="631943" y="4191129"/>
            <a:ext cx="2207594" cy="615553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1600" dirty="0">
                <a:latin typeface="Aptos Slab" panose="020B0004020202020204" pitchFamily="34" charset="0"/>
              </a:rPr>
              <a:t>Limited stock flexibility</a:t>
            </a:r>
            <a:endParaRPr lang="en-GB" dirty="0">
              <a:latin typeface="Aptos Slab" panose="020B00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/>
          </p:cNvSpPr>
          <p:nvPr/>
        </p:nvSpPr>
        <p:spPr>
          <a:xfrm>
            <a:off x="631943" y="3536667"/>
            <a:ext cx="220759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ptos Slab" panose="020B0004020202020204" pitchFamily="34" charset="0"/>
              </a:rPr>
              <a:t>Price fluctuations in organics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/>
          </p:cNvSpPr>
          <p:nvPr/>
        </p:nvSpPr>
        <p:spPr>
          <a:xfrm>
            <a:off x="3518251" y="2098273"/>
            <a:ext cx="2181345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ptos Slab" panose="020B0004020202020204" pitchFamily="34" charset="0"/>
              </a:rPr>
              <a:t>No digital ordering system </a:t>
            </a:r>
            <a:r>
              <a:rPr lang="en-GB" sz="1400" dirty="0"/>
              <a:t>	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/>
          </p:cNvSpPr>
          <p:nvPr/>
        </p:nvSpPr>
        <p:spPr>
          <a:xfrm>
            <a:off x="3505126" y="2749191"/>
            <a:ext cx="2194470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ptos Slab" panose="020B0004020202020204" pitchFamily="34" charset="0"/>
              </a:rPr>
              <a:t>No queue/payment technology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/>
          </p:cNvSpPr>
          <p:nvPr/>
        </p:nvSpPr>
        <p:spPr>
          <a:xfrm>
            <a:off x="594403" y="2068158"/>
            <a:ext cx="2162701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ptos Slab" panose="020B0004020202020204" pitchFamily="34" charset="0"/>
              </a:rPr>
              <a:t>No delivery service available</a:t>
            </a:r>
            <a:endParaRPr lang="en-GB" sz="1600" dirty="0">
              <a:latin typeface="Aptos Slab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/>
          </p:cNvSpPr>
          <p:nvPr/>
        </p:nvSpPr>
        <p:spPr>
          <a:xfrm>
            <a:off x="584634" y="2717022"/>
            <a:ext cx="2172470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ptos Slab" panose="020B0004020202020204" pitchFamily="34" charset="0"/>
              </a:rPr>
              <a:t>Unreliable pre-order system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6129"/>
            <a:ext cx="11585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ptos Slab" panose="020B0004020202020204" pitchFamily="34" charset="0"/>
                <a:cs typeface="Arial" panose="020B0604020202020204" pitchFamily="34" charset="0"/>
              </a:rPr>
              <a:t>Cause-and-Effect diagram</a:t>
            </a:r>
            <a:endParaRPr lang="en-GB" sz="28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Aptos Slab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8604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 Slab" panose="020B0004020202020204" pitchFamily="34" charset="0"/>
                <a:cs typeface="Arial" panose="020B0604020202020204" pitchFamily="34" charset="0"/>
              </a:rPr>
              <a:t>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9270" y="1129085"/>
            <a:ext cx="11473070" cy="5494352"/>
          </a:xfrm>
        </p:spPr>
        <p:txBody>
          <a:bodyPr>
            <a:normAutofit/>
          </a:bodyPr>
          <a:lstStyle/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ptos Slab" panose="020B00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ptos Slab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latin typeface="Aptos Slab" panose="020B0004020202020204" pitchFamily="34" charset="0"/>
              </a:rPr>
              <a:t>Basil’s sales decline is mainly caused by </a:t>
            </a:r>
            <a:r>
              <a:rPr lang="en-GB" b="1" u="sng" dirty="0">
                <a:latin typeface="Aptos Slab" panose="020B0004020202020204" pitchFamily="34" charset="0"/>
              </a:rPr>
              <a:t>external changes</a:t>
            </a:r>
            <a:r>
              <a:rPr lang="en-GB" u="sng" dirty="0">
                <a:latin typeface="Aptos Slab" panose="020B0004020202020204" pitchFamily="34" charset="0"/>
              </a:rPr>
              <a:t> </a:t>
            </a:r>
            <a:r>
              <a:rPr lang="en-GB" dirty="0">
                <a:latin typeface="Aptos Slab" panose="020B0004020202020204" pitchFamily="34" charset="0"/>
              </a:rPr>
              <a:t>such as fewer visitors, shop closures, people working from home, and rising costs. These are factors he cannot control.</a:t>
            </a:r>
          </a:p>
          <a:p>
            <a:pPr lvl="2"/>
            <a:endParaRPr lang="en-GB" dirty="0">
              <a:latin typeface="Aptos Slab" panose="020B00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ptos Slab" panose="020B00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ptos Slab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latin typeface="Aptos Slab" panose="020B0004020202020204" pitchFamily="34" charset="0"/>
              </a:rPr>
              <a:t>Internal issues make the situation worse. Basil works alone, has </a:t>
            </a:r>
            <a:r>
              <a:rPr lang="en-GB" b="1" u="sng" dirty="0">
                <a:latin typeface="Aptos Slab" panose="020B0004020202020204" pitchFamily="34" charset="0"/>
              </a:rPr>
              <a:t>no delivery service</a:t>
            </a:r>
            <a:r>
              <a:rPr lang="en-GB" dirty="0">
                <a:latin typeface="Aptos Slab" panose="020B0004020202020204" pitchFamily="34" charset="0"/>
              </a:rPr>
              <a:t>, and the </a:t>
            </a:r>
            <a:r>
              <a:rPr lang="en-GB" b="1" u="sng" dirty="0">
                <a:latin typeface="Aptos Slab" panose="020B0004020202020204" pitchFamily="34" charset="0"/>
              </a:rPr>
              <a:t>pre‑order system is unreliable</a:t>
            </a:r>
            <a:r>
              <a:rPr lang="en-GB" dirty="0">
                <a:latin typeface="Aptos Slab" panose="020B0004020202020204" pitchFamily="34" charset="0"/>
              </a:rPr>
              <a:t>, which reduces convenience for customers.</a:t>
            </a:r>
          </a:p>
          <a:p>
            <a:pPr lvl="2"/>
            <a:endParaRPr lang="en-GB" dirty="0">
              <a:latin typeface="Aptos Slab" panose="020B00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ptos Slab" panose="020B00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ptos Slab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latin typeface="Aptos Slab" panose="020B0004020202020204" pitchFamily="34" charset="0"/>
              </a:rPr>
              <a:t>The </a:t>
            </a:r>
            <a:r>
              <a:rPr lang="en-GB" u="sng" dirty="0">
                <a:latin typeface="Aptos Slab" panose="020B0004020202020204" pitchFamily="34" charset="0"/>
              </a:rPr>
              <a:t>PESTEL analysis </a:t>
            </a:r>
            <a:r>
              <a:rPr lang="en-GB" dirty="0">
                <a:latin typeface="Aptos Slab" panose="020B0004020202020204" pitchFamily="34" charset="0"/>
              </a:rPr>
              <a:t>shows both </a:t>
            </a:r>
            <a:r>
              <a:rPr lang="en-GB" b="1" u="sng" dirty="0">
                <a:latin typeface="Aptos Slab" panose="020B0004020202020204" pitchFamily="34" charset="0"/>
              </a:rPr>
              <a:t>risks and opportunities</a:t>
            </a:r>
            <a:r>
              <a:rPr lang="en-GB" dirty="0">
                <a:latin typeface="Aptos Slab" panose="020B0004020202020204" pitchFamily="34" charset="0"/>
              </a:rPr>
              <a:t>. Costs and regulations create pressure, but technology like digital ordering and delivery platforms offers ways to adapt.</a:t>
            </a:r>
          </a:p>
          <a:p>
            <a:pPr lvl="2"/>
            <a:endParaRPr lang="en-GB" dirty="0">
              <a:latin typeface="Aptos Slab" panose="020B00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ptos Slab" panose="020B00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ptos Slab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latin typeface="Aptos Slab" panose="020B0004020202020204" pitchFamily="34" charset="0"/>
              </a:rPr>
              <a:t>The </a:t>
            </a:r>
            <a:r>
              <a:rPr lang="en-GB" u="sng" dirty="0">
                <a:latin typeface="Aptos Slab" panose="020B0004020202020204" pitchFamily="34" charset="0"/>
              </a:rPr>
              <a:t>Cause‑and‑Effect model </a:t>
            </a:r>
            <a:r>
              <a:rPr lang="en-GB" dirty="0">
                <a:latin typeface="Aptos Slab" panose="020B0004020202020204" pitchFamily="34" charset="0"/>
              </a:rPr>
              <a:t>shows the problem is </a:t>
            </a:r>
            <a:r>
              <a:rPr lang="en-GB" b="1" u="sng" dirty="0">
                <a:latin typeface="Aptos Slab" panose="020B0004020202020204" pitchFamily="34" charset="0"/>
              </a:rPr>
              <a:t>multi‑layered</a:t>
            </a:r>
            <a:r>
              <a:rPr lang="en-GB" dirty="0">
                <a:latin typeface="Aptos Slab" panose="020B0004020202020204" pitchFamily="34" charset="0"/>
              </a:rPr>
              <a:t>. Sales stagnation comes from a mix of people, processes, environment, and technology issues, helping identify where Basil can take action.</a:t>
            </a:r>
            <a:endParaRPr lang="en-GB" sz="2400" dirty="0">
              <a:latin typeface="Aptos Slab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chemeClr val="bg2">
                <a:tint val="93000"/>
                <a:satMod val="150000"/>
                <a:shade val="98000"/>
                <a:lumMod val="102000"/>
              </a:schemeClr>
            </a:gs>
            <a:gs pos="50000">
              <a:schemeClr val="bg2">
                <a:tint val="98000"/>
                <a:satMod val="130000"/>
                <a:shade val="90000"/>
                <a:lumMod val="103000"/>
              </a:schemeClr>
            </a:gs>
            <a:gs pos="0">
              <a:schemeClr val="bg2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148" y="210711"/>
            <a:ext cx="10515600" cy="796925"/>
          </a:xfrm>
        </p:spPr>
        <p:txBody>
          <a:bodyPr>
            <a:normAutofit/>
          </a:bodyPr>
          <a:lstStyle/>
          <a:p>
            <a:r>
              <a:rPr lang="en-GB" sz="32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ptos Slab" panose="020B0004020202020204" pitchFamily="34" charset="0"/>
                <a:cs typeface="Arial" panose="020B0604020202020204" pitchFamily="34" charset="0"/>
              </a:rPr>
              <a:t>Reference List:</a:t>
            </a:r>
            <a:endParaRPr lang="en-GB" sz="32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Aptos Slab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915" y="1007636"/>
            <a:ext cx="11402170" cy="5811242"/>
          </a:xfrm>
        </p:spPr>
        <p:txBody>
          <a:bodyPr>
            <a:normAutofit/>
          </a:bodyPr>
          <a:lstStyle/>
          <a:p>
            <a:r>
              <a:rPr lang="en-GB" sz="1600" b="1" dirty="0"/>
              <a:t>CIPD (2026)</a:t>
            </a:r>
            <a:r>
              <a:rPr lang="en-GB" sz="1600" dirty="0"/>
              <a:t> </a:t>
            </a:r>
            <a:r>
              <a:rPr lang="en-GB" sz="1600" i="1" dirty="0"/>
              <a:t>PESTLE analysis</a:t>
            </a:r>
            <a:r>
              <a:rPr lang="en-GB" sz="1600" dirty="0"/>
              <a:t>. Available at: </a:t>
            </a:r>
            <a:r>
              <a:rPr lang="en-GB" sz="1600" dirty="0">
                <a:hlinkClick r:id="rId2" tooltip="www.cipd.org"/>
              </a:rPr>
              <a:t>https://www.cipd.org/uk/knowledge/factsheets/pestle-analysis-factsheet/</a:t>
            </a:r>
            <a:r>
              <a:rPr lang="en-GB" sz="1600" dirty="0"/>
              <a:t> (Accessed: 8 June 2026).</a:t>
            </a:r>
          </a:p>
          <a:p>
            <a:r>
              <a:rPr lang="en-GB" sz="1600" b="1" dirty="0"/>
              <a:t>Department for Environment, Food and Rural Affairs (DEFRA) (2025)</a:t>
            </a:r>
            <a:r>
              <a:rPr lang="en-GB" sz="1600" dirty="0"/>
              <a:t> </a:t>
            </a:r>
            <a:r>
              <a:rPr lang="en-GB" sz="1600" i="1" dirty="0"/>
              <a:t>Extended Producer Responsibility for Packaging</a:t>
            </a:r>
            <a:r>
              <a:rPr lang="en-GB" sz="1600" dirty="0"/>
              <a:t>. Available at: </a:t>
            </a:r>
            <a:r>
              <a:rPr lang="en-GB" sz="1600" dirty="0">
                <a:hlinkClick r:id="rId3" tooltip="www.gov.uk"/>
              </a:rPr>
              <a:t>https://www.gov.uk/government/collections/extended-producer-responsibility-for-packaging</a:t>
            </a:r>
            <a:r>
              <a:rPr lang="en-GB" sz="1600" dirty="0"/>
              <a:t> (Accessed: 12 June 2026).</a:t>
            </a:r>
          </a:p>
          <a:p>
            <a:r>
              <a:rPr lang="en-GB" sz="1600" b="1" dirty="0"/>
              <a:t>Food Standards Agency (2024)</a:t>
            </a:r>
            <a:r>
              <a:rPr lang="en-GB" sz="1600" dirty="0"/>
              <a:t> </a:t>
            </a:r>
            <a:r>
              <a:rPr lang="en-GB" sz="1600" i="1" dirty="0"/>
              <a:t>Food hygiene for your business</a:t>
            </a:r>
            <a:r>
              <a:rPr lang="en-GB" sz="1600" dirty="0"/>
              <a:t>. Available at: </a:t>
            </a:r>
            <a:r>
              <a:rPr lang="en-GB" sz="1600" dirty="0">
                <a:hlinkClick r:id="rId4" tooltip="www.food.gov.uk"/>
              </a:rPr>
              <a:t>https://www.food.gov.uk/business-guidance/food-hygiene-for-your-business</a:t>
            </a:r>
            <a:r>
              <a:rPr lang="en-GB" sz="1600" dirty="0"/>
              <a:t> (Accessed: 12 June 2026).</a:t>
            </a:r>
          </a:p>
          <a:p>
            <a:r>
              <a:rPr lang="en-GB" sz="1600" b="1" dirty="0"/>
              <a:t>Food Standards Agency (2025)</a:t>
            </a:r>
            <a:r>
              <a:rPr lang="en-GB" sz="1600" dirty="0"/>
              <a:t> </a:t>
            </a:r>
            <a:r>
              <a:rPr lang="en-GB" sz="1600" i="1" dirty="0"/>
              <a:t>General Food Law</a:t>
            </a:r>
            <a:r>
              <a:rPr lang="en-GB" sz="1600" dirty="0"/>
              <a:t>. Available at: </a:t>
            </a:r>
            <a:r>
              <a:rPr lang="en-GB" sz="1600" dirty="0">
                <a:hlinkClick r:id="rId5" tooltip="www.food.gov.uk"/>
              </a:rPr>
              <a:t>https://www.food.gov.uk/business-guidance/general-food-law</a:t>
            </a:r>
            <a:r>
              <a:rPr lang="en-GB" sz="1600" dirty="0"/>
              <a:t> (Accessed: 12 June 2026).</a:t>
            </a:r>
          </a:p>
          <a:p>
            <a:r>
              <a:rPr lang="en-GB" sz="1600" b="1" dirty="0"/>
              <a:t>Haughton, D., Haughton, J., &amp; Lo, V. S. Y. (2025)</a:t>
            </a:r>
            <a:r>
              <a:rPr lang="en-GB" sz="1600" dirty="0"/>
              <a:t> </a:t>
            </a:r>
            <a:r>
              <a:rPr lang="en-GB" sz="1600" i="1" dirty="0"/>
              <a:t>Cause and Effect Business Analytics and Data Science</a:t>
            </a:r>
            <a:r>
              <a:rPr lang="en-GB" sz="1600" dirty="0"/>
              <a:t>. Chapman &amp; Hall/CRC.</a:t>
            </a:r>
          </a:p>
          <a:p>
            <a:r>
              <a:rPr lang="en-GB" sz="1600" b="1" dirty="0"/>
              <a:t>Haughton, D., Haughton, J., &amp; Lo, V. S. Y. (2026)</a:t>
            </a:r>
            <a:r>
              <a:rPr lang="en-GB" sz="1600" dirty="0"/>
              <a:t> </a:t>
            </a:r>
            <a:r>
              <a:rPr lang="en-GB" sz="1600" i="1" dirty="0"/>
              <a:t>Book review: Cause and Effect Business Analytics and Data Science</a:t>
            </a:r>
            <a:r>
              <a:rPr lang="en-GB" sz="1600" dirty="0"/>
              <a:t>. </a:t>
            </a:r>
            <a:r>
              <a:rPr lang="en-GB" sz="1600" i="1" dirty="0" err="1"/>
              <a:t>Technometrics</a:t>
            </a:r>
            <a:r>
              <a:rPr lang="en-GB" sz="1600" dirty="0"/>
              <a:t>, 68(2), 433–434.</a:t>
            </a:r>
          </a:p>
          <a:p>
            <a:r>
              <a:rPr lang="en-GB" sz="1600" b="1" dirty="0"/>
              <a:t>Kotler, P., Keller, K. L. and Chernev, A. (2024)</a:t>
            </a:r>
            <a:r>
              <a:rPr lang="en-GB" sz="1600" dirty="0"/>
              <a:t> </a:t>
            </a:r>
            <a:r>
              <a:rPr lang="en-GB" sz="1600" i="1" dirty="0"/>
              <a:t>Marketing Management</a:t>
            </a:r>
            <a:r>
              <a:rPr lang="en-GB" sz="1600" dirty="0"/>
              <a:t>. 17th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r>
              <a:rPr lang="en-GB" sz="1600" b="1" dirty="0"/>
              <a:t>Kumah, A., Nwogu, C. N., Issah, A‑R., Obot, E., </a:t>
            </a:r>
            <a:r>
              <a:rPr lang="en-GB" sz="1600" b="1" dirty="0" err="1"/>
              <a:t>Kanamitie</a:t>
            </a:r>
            <a:r>
              <a:rPr lang="en-GB" sz="1600" b="1" dirty="0"/>
              <a:t>, D. T., &amp; Sifa, J. S. (2024)</a:t>
            </a:r>
            <a:r>
              <a:rPr lang="en-GB" sz="1600" dirty="0"/>
              <a:t> </a:t>
            </a:r>
            <a:r>
              <a:rPr lang="en-GB" sz="1600" i="1" dirty="0"/>
              <a:t>Cause‑and‑Effect (Fishbone) Diagram: A Tool for Generating and Organizing Quality Improvement Ideas</a:t>
            </a:r>
            <a:r>
              <a:rPr lang="en-GB" sz="1600" dirty="0"/>
              <a:t>. </a:t>
            </a:r>
            <a:r>
              <a:rPr lang="en-GB" sz="1600" i="1" dirty="0"/>
              <a:t>Global Journal of Quality &amp; Safety in Healthcare</a:t>
            </a:r>
            <a:r>
              <a:rPr lang="en-GB" sz="1600" dirty="0"/>
              <a:t>, 7(2), 85–87.</a:t>
            </a:r>
          </a:p>
          <a:p>
            <a:r>
              <a:rPr lang="en-GB" sz="1600" b="1" dirty="0"/>
              <a:t>OpenStax (2026)</a:t>
            </a:r>
            <a:r>
              <a:rPr lang="en-GB" sz="1600" dirty="0"/>
              <a:t> Available at: </a:t>
            </a:r>
            <a:r>
              <a:rPr lang="en-GB" sz="1600" dirty="0">
                <a:hlinkClick r:id="rId6" tooltip="openstax.org"/>
              </a:rPr>
              <a:t>https://openstax.org/books/principles-management/pages/8-3-a-firms-external-macro-environment-pestel</a:t>
            </a:r>
            <a:r>
              <a:rPr lang="en-GB" sz="1600" dirty="0"/>
              <a:t> (Accessed: 8 June 2026).</a:t>
            </a:r>
          </a:p>
          <a:p>
            <a:r>
              <a:rPr lang="en-GB" sz="1600" b="1" dirty="0"/>
              <a:t>Sproull, B. (2018)</a:t>
            </a:r>
            <a:r>
              <a:rPr lang="en-GB" sz="1600" dirty="0"/>
              <a:t> </a:t>
            </a:r>
            <a:r>
              <a:rPr lang="en-GB" sz="1600" i="1" dirty="0"/>
              <a:t>The Problem-solving, Problem-prevention, and Decision-making Guide: Organized and Systematic Roadmaps for Managers</a:t>
            </a:r>
            <a:r>
              <a:rPr lang="en-GB" sz="1600" dirty="0"/>
              <a:t>. Productivity Press.</a:t>
            </a:r>
          </a:p>
          <a:p>
            <a:pPr algn="just"/>
            <a:endParaRPr lang="en-GB" sz="16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1915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4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ptos Slab" panose="020B0004020202020204" pitchFamily="34" charset="0"/>
                <a:cs typeface="Arial" panose="020B0604020202020204" pitchFamily="34" charset="0"/>
              </a:rPr>
              <a:t>Thank you for listening!</a:t>
            </a:r>
          </a:p>
        </p:txBody>
      </p:sp>
      <p:pic>
        <p:nvPicPr>
          <p:cNvPr id="15" name="Graphic 14" descr="Clapping hands outline">
            <a:extLst>
              <a:ext uri="{FF2B5EF4-FFF2-40B4-BE49-F238E27FC236}">
                <a16:creationId xmlns:a16="http://schemas.microsoft.com/office/drawing/2014/main" id="{DA7721F2-56B5-722F-5FFF-C71E6EAC9A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40848" y="3249281"/>
            <a:ext cx="2853138" cy="2853138"/>
          </a:xfrm>
          <a:prstGeom prst="rect">
            <a:avLst/>
          </a:prstGeom>
        </p:spPr>
      </p:pic>
      <p:pic>
        <p:nvPicPr>
          <p:cNvPr id="17" name="Graphic 16" descr="Clapping hands outline">
            <a:extLst>
              <a:ext uri="{FF2B5EF4-FFF2-40B4-BE49-F238E27FC236}">
                <a16:creationId xmlns:a16="http://schemas.microsoft.com/office/drawing/2014/main" id="{FBF2BDA9-4406-BA29-81E3-8B475DBD96F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8070800" y="3249281"/>
            <a:ext cx="2787097" cy="2666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chemeClr val="bg2">
                <a:tint val="93000"/>
                <a:satMod val="150000"/>
                <a:shade val="98000"/>
                <a:lumMod val="102000"/>
              </a:schemeClr>
            </a:gs>
            <a:gs pos="50000">
              <a:schemeClr val="bg2">
                <a:tint val="98000"/>
                <a:satMod val="130000"/>
                <a:shade val="90000"/>
                <a:lumMod val="103000"/>
              </a:schemeClr>
            </a:gs>
            <a:gs pos="10000">
              <a:schemeClr val="bg2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A0AFA7-33DC-E384-7162-03D125AF277C}"/>
              </a:ext>
            </a:extLst>
          </p:cNvPr>
          <p:cNvSpPr txBox="1"/>
          <p:nvPr/>
        </p:nvSpPr>
        <p:spPr>
          <a:xfrm>
            <a:off x="3474721" y="1598211"/>
            <a:ext cx="213890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99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 Serif" panose="02020604070405020304" pitchFamily="18" charset="0"/>
                <a:cs typeface="Aptos Serif" panose="02020604070405020304" pitchFamily="18" charset="0"/>
              </a:rPr>
              <a:t>Q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599BED-9536-7397-8DD8-A387D3D8F9DC}"/>
              </a:ext>
            </a:extLst>
          </p:cNvPr>
          <p:cNvSpPr txBox="1"/>
          <p:nvPr/>
        </p:nvSpPr>
        <p:spPr>
          <a:xfrm>
            <a:off x="5327374" y="2644170"/>
            <a:ext cx="9939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 Serif" panose="02020604070405020304" pitchFamily="18" charset="0"/>
                <a:cs typeface="Aptos Serif" panose="02020604070405020304" pitchFamily="18" charset="0"/>
              </a:rPr>
              <a:t>&amp;</a:t>
            </a:r>
            <a:endParaRPr lang="en-GB" sz="9600" dirty="0">
              <a:latin typeface="Aptos Serif" panose="02020604070405020304" pitchFamily="18" charset="0"/>
              <a:cs typeface="Aptos Serif" panose="0202060407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BB0356-FF52-11E4-5C41-AE5A50E05DE4}"/>
              </a:ext>
            </a:extLst>
          </p:cNvPr>
          <p:cNvSpPr txBox="1"/>
          <p:nvPr/>
        </p:nvSpPr>
        <p:spPr>
          <a:xfrm>
            <a:off x="6241773" y="1598211"/>
            <a:ext cx="2449002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99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 Serif" panose="02020604070405020304" pitchFamily="18" charset="0"/>
                <a:cs typeface="Aptos Serif" panose="02020604070405020304" pitchFamily="18" charset="0"/>
              </a:rPr>
              <a:t>A</a:t>
            </a:r>
            <a:endParaRPr lang="en-GB" sz="19900" dirty="0">
              <a:latin typeface="Aptos Serif" panose="02020604070405020304" pitchFamily="18" charset="0"/>
              <a:cs typeface="Aptos Serif" panose="0202060407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/>
      <p:bldP spid="6" grpId="1"/>
      <p:bldP spid="7" grpId="0"/>
      <p:bldP spid="7" grpId="1"/>
    </p:bldLst>
  </p:timing>
</p:sld>
</file>

<file path=ppt/theme/theme1.xml><?xml version="1.0" encoding="utf-8"?>
<a:theme xmlns:a="http://schemas.openxmlformats.org/drawingml/2006/main" name="Office Theme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Milk Glass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1335</Words>
  <Application>Microsoft Office PowerPoint</Application>
  <PresentationFormat>Widescreen</PresentationFormat>
  <Paragraphs>167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 Serif</vt:lpstr>
      <vt:lpstr>Aptos Slab</vt:lpstr>
      <vt:lpstr>Arial</vt:lpstr>
      <vt:lpstr>Calibri</vt:lpstr>
      <vt:lpstr>Calibri Light</vt:lpstr>
      <vt:lpstr>Courier New</vt:lpstr>
      <vt:lpstr>Office Theme</vt:lpstr>
      <vt:lpstr>PowerPoint Presentation</vt:lpstr>
      <vt:lpstr>Intro</vt:lpstr>
      <vt:lpstr>PowerPoint Presentation</vt:lpstr>
      <vt:lpstr>PowerPoint Presentation</vt:lpstr>
      <vt:lpstr>PowerPoint Presentation</vt:lpstr>
      <vt:lpstr>  PESTEL Framework    </vt:lpstr>
      <vt:lpstr>Cause‑and‑Effect Model – Short Critique</vt:lpstr>
      <vt:lpstr>PowerPoint Presentation</vt:lpstr>
      <vt:lpstr>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Iulia Vilsan</cp:lastModifiedBy>
  <cp:revision>125</cp:revision>
  <dcterms:created xsi:type="dcterms:W3CDTF">2024-01-29T11:42:05Z</dcterms:created>
  <dcterms:modified xsi:type="dcterms:W3CDTF">2026-06-13T15:41:11Z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