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6581" autoAdjust="0"/>
  </p:normalViewPr>
  <p:slideViewPr>
    <p:cSldViewPr snapToGrid="0">
      <p:cViewPr varScale="1">
        <p:scale>
          <a:sx n="79" d="100"/>
          <a:sy n="79" d="100"/>
        </p:scale>
        <p:origin x="96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8AA23-0110-438C-ABF9-F2C445D72451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25E093-84BE-4970-BD2D-2DACE9EB5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00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inflationandpriceindices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Osborn, A.F. (1953) </a:t>
            </a:r>
            <a:r>
              <a:rPr lang="en-GB" i="1" dirty="0"/>
              <a:t>Applied Imagination</a:t>
            </a:r>
            <a:r>
              <a:rPr lang="en-GB" dirty="0"/>
              <a:t>. New York: Scribner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25E093-84BE-4970-BD2D-2DACE9EB56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89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Johnson, G., Whittington, R., </a:t>
            </a:r>
            <a:r>
              <a:rPr lang="en-GB" dirty="0" err="1"/>
              <a:t>Regnér</a:t>
            </a:r>
            <a:r>
              <a:rPr lang="en-GB" dirty="0"/>
              <a:t>, P., Angwin, D. and Scholes, K. (2022) </a:t>
            </a:r>
            <a:r>
              <a:rPr lang="en-GB" i="1" dirty="0"/>
              <a:t>Exploring Strategy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Grundy, T. (2006) Rethinking and reinventing Michael Porter's five forces model. </a:t>
            </a:r>
            <a:r>
              <a:rPr lang="en-GB" i="1" dirty="0"/>
              <a:t>Strategic Change</a:t>
            </a:r>
            <a:r>
              <a:rPr lang="en-GB" dirty="0"/>
              <a:t>, 15(5), pp.213-229.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25E093-84BE-4970-BD2D-2DACE9EB56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3518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Office for National Statistics (ONS) (2025)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CPI Inflation Rate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https://www.ons.gov.uk/economy/inflationandpriceindices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25E093-84BE-4970-BD2D-2DACE9EB56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721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Ishikawa, K. (1985)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Total Quality Control? The Japanese Way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Englewood Cliffs, NJ: Prentice-Hall.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Andersen, B. and Fagerhaug, T. (2006)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Root Cause Analysis: Simplified Tools and Techniques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2nd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Milwaukee: ASQ Quality Press.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25E093-84BE-4970-BD2D-2DACE9EB56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142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Kaoru Ishikawa (1968).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Guide to Quality Control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— Origin of the Fishbone (Ishikawa) Diagram.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25E093-84BE-4970-BD2D-2DACE9EB56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01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alphaModFix amt="3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   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Meirosu Mihaela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2435735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Deji 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</a:rPr>
              <a:t>Olagboye</a:t>
            </a:r>
            <a:endParaRPr lang="en-GB" sz="3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Close up image of a hand touching flowers">
            <a:extLst>
              <a:ext uri="{FF2B5EF4-FFF2-40B4-BE49-F238E27FC236}">
                <a16:creationId xmlns:a16="http://schemas.microsoft.com/office/drawing/2014/main" id="{A0A5D353-F7DD-FE8A-1B4A-17978AD915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6" r="37338" b="-1"/>
          <a:stretch>
            <a:fillRect/>
          </a:stretch>
        </p:blipFill>
        <p:spPr>
          <a:xfrm>
            <a:off x="6301989" y="0"/>
            <a:ext cx="5904063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b="1" u="sng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740" y="2285994"/>
            <a:ext cx="5554494" cy="424349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Good morning. My name is Meirosu Mihaela.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Today, I will present my analysis as a consultant for Green Haven Florists. In this presentation, I will:</a:t>
            </a:r>
          </a:p>
          <a:p>
            <a:r>
              <a:rPr lang="en-GB" sz="1600" dirty="0"/>
              <a:t>Provide an overview of Green Haven Florists and the nature of their problems.</a:t>
            </a:r>
          </a:p>
          <a:p>
            <a:r>
              <a:rPr lang="en-GB" sz="1600" dirty="0"/>
              <a:t>Apply a 5W2H model to summarise these issues.</a:t>
            </a:r>
          </a:p>
          <a:p>
            <a:r>
              <a:rPr lang="en-GB" sz="1600" dirty="0"/>
              <a:t>Critique and apply a PESTEL framework to their external environment.</a:t>
            </a:r>
          </a:p>
          <a:p>
            <a:r>
              <a:rPr lang="en-GB" sz="1600" dirty="0"/>
              <a:t>Critique and apply a Cause-and-Effect, or Fishbone, diagram to their internal operations.</a:t>
            </a:r>
          </a:p>
          <a:p>
            <a:r>
              <a:rPr lang="en-GB" sz="1600" dirty="0"/>
              <a:t>And finally, summarise the key findings from my analysis.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8297" y="154139"/>
            <a:ext cx="5630265" cy="867266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Overview of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296" y="1021405"/>
            <a:ext cx="5630265" cy="560313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dirty="0"/>
              <a:t> Green Haven Florists is a small, independent flower shop founded in 2016 in Norwich by Liam and Priya Patel. </a:t>
            </a:r>
          </a:p>
          <a:p>
            <a:pPr marL="0" indent="0" algn="just">
              <a:buNone/>
            </a:pPr>
            <a:endParaRPr lang="en-GB" sz="1400" dirty="0"/>
          </a:p>
          <a:p>
            <a:pPr marL="0" indent="0" algn="just">
              <a:buNone/>
            </a:pPr>
            <a:r>
              <a:rPr lang="en-GB" sz="2400" dirty="0"/>
              <a:t>The business built its reputation on bespoke floral arrangements, a strong sustainable ethos using eco-friendly packaging, and deep community ties. They serve a mix of walk-in customers, corporate clients, and weddings. </a:t>
            </a:r>
          </a:p>
          <a:p>
            <a:pPr marL="0" indent="0" algn="just">
              <a:buNone/>
            </a:pPr>
            <a:endParaRPr lang="en-GB" sz="1400" dirty="0"/>
          </a:p>
          <a:p>
            <a:pPr marL="0" indent="0" algn="just">
              <a:buNone/>
            </a:pPr>
            <a:r>
              <a:rPr lang="en-GB" sz="2400" dirty="0"/>
              <a:t>However, in the last year, they have faced significant challenges threatening their survival, primarily a sharp 30% decline in in-store sales.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FF288-F1BD-5797-F24F-0EE4C8A217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837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28" y="201169"/>
            <a:ext cx="5522113" cy="683107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/>
              <a:t>Insight into the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169" y="893063"/>
            <a:ext cx="6150908" cy="557489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The root problem is a </a:t>
            </a:r>
            <a:r>
              <a:rPr lang="en-GB" b="1" dirty="0"/>
              <a:t>30% decline in in-store sales</a:t>
            </a:r>
            <a:r>
              <a:rPr lang="en-GB" dirty="0"/>
              <a:t> over 12 months. My analysis reveals this is due to a combination of internal and external pressures.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Externally</a:t>
            </a:r>
            <a:r>
              <a:rPr lang="en-GB" dirty="0"/>
              <a:t>, they face reduced high street footfall, intense competition from online giants and new local boutiques, and rising costs due to supply chain issues and inflation (Patel, 2026).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Internally</a:t>
            </a:r>
            <a:r>
              <a:rPr lang="en-GB" dirty="0"/>
              <a:t>, issues include an outdated website, ineffective digital marketing, and the high cost of maintaining their sustainable model.</a:t>
            </a:r>
          </a:p>
          <a:p>
            <a:pPr marL="0" indent="0" algn="just">
              <a:buNone/>
            </a:pPr>
            <a:br>
              <a:rPr lang="en-GB" dirty="0"/>
            </a:br>
            <a:r>
              <a:rPr lang="en-GB" dirty="0"/>
              <a:t> In terms of </a:t>
            </a:r>
            <a:r>
              <a:rPr lang="en-GB" b="1" dirty="0"/>
              <a:t>scope and control</a:t>
            </a:r>
            <a:r>
              <a:rPr lang="en-GB" dirty="0"/>
              <a:t>, external market shifts are largely uncontrollable but must be responded to. Internal operational and digital issues, however, are within their direct control to change. The scope is business-wide, impacting revenue, customer reach, and long-term viability.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39ED7D-DC84-5D54-8320-E2A98F29FF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9886" y="0"/>
            <a:ext cx="55221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351273"/>
              </p:ext>
            </p:extLst>
          </p:nvPr>
        </p:nvGraphicFramePr>
        <p:xfrm>
          <a:off x="486383" y="1499506"/>
          <a:ext cx="11468912" cy="46998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9377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468876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2003898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5097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4669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203308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284841">
                <a:tc gridSpan="7">
                  <a:txBody>
                    <a:bodyPr/>
                    <a:lstStyle/>
                    <a:p>
                      <a:pPr algn="ctr"/>
                      <a:endParaRPr lang="en-GB" sz="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38461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12993">
                <a:tc>
                  <a:txBody>
                    <a:bodyPr/>
                    <a:lstStyle/>
                    <a:p>
                      <a:r>
                        <a:rPr lang="en-GB" sz="1300" dirty="0"/>
                        <a:t>A 30% decline in in-store revenue.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At their Norwich high street location.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Over the past 12 months.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Impacts the owners, staff, and local customers.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Due to online competition, rising costs, and weak digital presence.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Through lost foot traffic and uncompetitive pricing/service models.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1" dirty="0"/>
                        <a:t>A 30% decline, threatening profitability.</a:t>
                      </a:r>
                      <a:br>
                        <a:rPr lang="en-GB" sz="1300" b="1" dirty="0"/>
                      </a:br>
                      <a:r>
                        <a:rPr lang="en-GB" sz="1300" b="1" dirty="0"/>
                        <a:t>This model concisely frames the core operational crisis they need to address.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2426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30% decline from in-store sales over the past 12 months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/>
                        <a:t>Physical shop on Norwich high street , experiencing reduced footfall.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/>
                        <a:t>The decline began approx.. 12 months ago and is ongoing.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Impacted : Owners Liam &amp; Priya , employees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External : Flower costs , intense online competition.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Through loss of price – sensitive customers to cheaper online options.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A 30% year on year revenue drop from in-store sales.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42562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Online sales have not compensated for this loss.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/>
                        <a:t>Weak online market presence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300" dirty="0"/>
                        <a:t>Post-pandemic acceleration of online shopping habits.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b="0" dirty="0"/>
                        <a:t>Contributing: Customers shifting to competitors , online retailers ( Bloom &amp; Wild) , new local boutiques.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Internal : Outdated website, ineffective  digital marketing.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Failure to attract younger digital-native customers.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300" dirty="0"/>
                        <a:t>Damage to morale and brand relevance.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8A12871-F3EF-765A-A737-995716844D82}"/>
              </a:ext>
            </a:extLst>
          </p:cNvPr>
          <p:cNvSpPr txBox="1"/>
          <p:nvPr/>
        </p:nvSpPr>
        <p:spPr>
          <a:xfrm>
            <a:off x="2976664" y="206844"/>
            <a:ext cx="49395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Application of the 5W2H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BFF03-D9F1-873A-6FC1-7A846BA557F1}"/>
              </a:ext>
            </a:extLst>
          </p:cNvPr>
          <p:cNvSpPr txBox="1"/>
          <p:nvPr/>
        </p:nvSpPr>
        <p:spPr>
          <a:xfrm>
            <a:off x="486384" y="668509"/>
            <a:ext cx="1121923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To systematically capture these issues, I applied the 5W2H model (Osborn, 1953), a questioning technique for problem definition.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64449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Critique of the PESTEL Framework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C3252CF-CEA6-3A7C-ABC8-852329F57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464" y="1031132"/>
            <a:ext cx="10689336" cy="26264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To analyse external pressures, I used the </a:t>
            </a:r>
            <a:r>
              <a:rPr lang="en-GB" sz="2000" b="1" dirty="0"/>
              <a:t>PESTEL framework</a:t>
            </a:r>
            <a:r>
              <a:rPr lang="en-GB" sz="2000" dirty="0"/>
              <a:t>. PESTEL examines </a:t>
            </a:r>
            <a:r>
              <a:rPr lang="en-GB" sz="2000" b="1" dirty="0"/>
              <a:t>Political, Economic, Social, Technological, Environmental, and Legal</a:t>
            </a:r>
            <a:r>
              <a:rPr lang="en-GB" sz="2000" dirty="0"/>
              <a:t> macro-environmental factors (Johnson et al., 2022).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/>
              <a:t>Benefits:</a:t>
            </a:r>
            <a:r>
              <a:rPr lang="en-GB" sz="2000" dirty="0"/>
              <a:t> It provides a comprehensive, structured overview of external opportunities and threats, prompting strategic thinking beyond internal issues.</a:t>
            </a:r>
          </a:p>
          <a:p>
            <a:r>
              <a:rPr lang="en-GB" sz="2000" b="1" dirty="0"/>
              <a:t>Criticisms:</a:t>
            </a:r>
            <a:r>
              <a:rPr lang="en-GB" sz="2000" dirty="0"/>
              <a:t> It can generate long lists of factors without prioritisation, may become outdated quickly, and risks oversimplifying complex interconnections between factors (Grundy, 2006).</a:t>
            </a:r>
            <a:br>
              <a:rPr lang="en-GB" sz="2000" dirty="0"/>
            </a:br>
            <a:r>
              <a:rPr lang="en-GB" sz="2000" dirty="0"/>
              <a:t>Despite its limitations, it’s an excellent starting point for environmental scanning."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4E53B91D-F136-25D2-22C1-00A9A4CFB9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578847"/>
              </p:ext>
            </p:extLst>
          </p:nvPr>
        </p:nvGraphicFramePr>
        <p:xfrm>
          <a:off x="626365" y="4017523"/>
          <a:ext cx="10765533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614">
                  <a:extLst>
                    <a:ext uri="{9D8B030D-6E8A-4147-A177-3AD203B41FA5}">
                      <a16:colId xmlns:a16="http://schemas.microsoft.com/office/drawing/2014/main" val="2091146939"/>
                    </a:ext>
                  </a:extLst>
                </a:gridCol>
                <a:gridCol w="1447615">
                  <a:extLst>
                    <a:ext uri="{9D8B030D-6E8A-4147-A177-3AD203B41FA5}">
                      <a16:colId xmlns:a16="http://schemas.microsoft.com/office/drawing/2014/main" val="1500044380"/>
                    </a:ext>
                  </a:extLst>
                </a:gridCol>
                <a:gridCol w="1519483">
                  <a:extLst>
                    <a:ext uri="{9D8B030D-6E8A-4147-A177-3AD203B41FA5}">
                      <a16:colId xmlns:a16="http://schemas.microsoft.com/office/drawing/2014/main" val="3587408293"/>
                    </a:ext>
                  </a:extLst>
                </a:gridCol>
                <a:gridCol w="2002021">
                  <a:extLst>
                    <a:ext uri="{9D8B030D-6E8A-4147-A177-3AD203B41FA5}">
                      <a16:colId xmlns:a16="http://schemas.microsoft.com/office/drawing/2014/main" val="2419695558"/>
                    </a:ext>
                  </a:extLst>
                </a:gridCol>
                <a:gridCol w="2064443">
                  <a:extLst>
                    <a:ext uri="{9D8B030D-6E8A-4147-A177-3AD203B41FA5}">
                      <a16:colId xmlns:a16="http://schemas.microsoft.com/office/drawing/2014/main" val="2742028523"/>
                    </a:ext>
                  </a:extLst>
                </a:gridCol>
                <a:gridCol w="2207357">
                  <a:extLst>
                    <a:ext uri="{9D8B030D-6E8A-4147-A177-3AD203B41FA5}">
                      <a16:colId xmlns:a16="http://schemas.microsoft.com/office/drawing/2014/main" val="3579793558"/>
                    </a:ext>
                  </a:extLst>
                </a:gridCol>
              </a:tblGrid>
              <a:tr h="57861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POLITICAL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LEGAL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9806789"/>
                  </a:ext>
                </a:extLst>
              </a:tr>
              <a:tr h="5786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Political subsidies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Economic growth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Social tendency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Technological innovation 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Environmental green demand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Legal protections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2417647"/>
                  </a:ext>
                </a:extLst>
              </a:tr>
              <a:tr h="55836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Political instability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Economic recession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Social value shifts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-Technological disruption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Environmental regulations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Legal compliance cost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1085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9475" y="281717"/>
            <a:ext cx="5353050" cy="690664"/>
          </a:xfrm>
        </p:spPr>
        <p:txBody>
          <a:bodyPr>
            <a:normAutofit/>
          </a:bodyPr>
          <a:lstStyle/>
          <a:p>
            <a:pPr algn="ctr"/>
            <a:r>
              <a:rPr lang="en-GB" sz="2700" b="1" u="sng" dirty="0"/>
              <a:t>Application of PESTEL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4660332"/>
              </p:ext>
            </p:extLst>
          </p:nvPr>
        </p:nvGraphicFramePr>
        <p:xfrm>
          <a:off x="161826" y="1000125"/>
          <a:ext cx="11347870" cy="557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1051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0699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9254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9546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209472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3709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724352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anchor="ctr"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anchor="ctr"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anchor="ctr"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anchor="ctr"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anchor="ctr"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anchor="ctr"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4343516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Stability, but no specific support for small retail florists;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600" dirty="0"/>
                        <a:t>Local policies supporting sustainability could create opportunities, such as grants or partnerships with eco-focused initiatives.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 inflation and supply chain costs squeeze margins (Office for National Statistics, 2025);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dirty="0"/>
                        <a:t>Reduced consumer spending during inflation means flowers are increasingly viewed as non-essential purchases, directly impacting demand.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strong local trend supporting sustainable businesses, but also a shift to online shopping convenience;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dirty="0"/>
                        <a:t>Younger consumers are highly responsive to brands with strong values, suggesting Green Haven’s sustainability could be leveraged more effectively through storytelling and branding.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Rapid growth of e-commerce and digital marketing, which Green Haven lacks  behind;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dirty="0"/>
                        <a:t>Competitors using data-driven marketing and online ordering systems are gaining visibility and customer loyalty that Green Haven currently lacks.</a:t>
                      </a:r>
                      <a:endParaRPr lang="en-GB" sz="16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Their strength—sustainability—is also a cost pressure;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/>
                        <a:t>Climate change and seasonal variability may affect flower availability and pricing, adding further uncertainty to supply chains.</a:t>
                      </a:r>
                      <a:endParaRPr lang="en-GB" sz="18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Compliance with employment and health &amp; safety laws.</a:t>
                      </a:r>
                      <a:b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key insight is that </a:t>
                      </a: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pressures and </a:t>
                      </a: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disruption are the most immediate threats.“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dirty="0"/>
                        <a:t>Evolving regulations around sustainability claims may require clearer transparency in sourcing and marketing.</a:t>
                      </a:r>
                      <a:endParaRPr lang="en-GB" sz="16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196" y="383846"/>
            <a:ext cx="10515600" cy="77374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Critique of the Cause-and-Effect (Fishbone) Model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3702"/>
            <a:ext cx="10515600" cy="4212077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For internal analysis, I used the </a:t>
            </a:r>
            <a:r>
              <a:rPr lang="en-GB" sz="2400" b="1" dirty="0"/>
              <a:t>Cause-and-Effect or Fishbone Diagram</a:t>
            </a:r>
            <a:r>
              <a:rPr lang="en-GB" sz="2400" dirty="0"/>
              <a:t>, developed by Kaoru Ishikawa. It visually categorises the potential causes of a problem to identify its root causes (Ishikawa, 1985).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 lvl="0"/>
            <a:r>
              <a:rPr lang="en-GB" sz="2400" b="1" dirty="0"/>
              <a:t>Benefits:</a:t>
            </a:r>
            <a:r>
              <a:rPr lang="en-GB" sz="2400" dirty="0"/>
              <a:t> It encourages systematic, team-based problem-solving, prevents focusing on symptoms, and uses standard categories like </a:t>
            </a:r>
            <a:r>
              <a:rPr lang="en-GB" sz="2400" b="1" dirty="0"/>
              <a:t>Methods, Machines, People, Materials, Measurement, and Environment</a:t>
            </a:r>
            <a:r>
              <a:rPr lang="en-GB" sz="2400" dirty="0"/>
              <a:t>.</a:t>
            </a:r>
          </a:p>
          <a:p>
            <a:pPr marL="0" lvl="0" indent="0">
              <a:buNone/>
            </a:pPr>
            <a:endParaRPr lang="en-GB" sz="2400" dirty="0"/>
          </a:p>
          <a:p>
            <a:r>
              <a:rPr lang="en-GB" sz="2400" b="1" dirty="0"/>
              <a:t>Criticisms:</a:t>
            </a:r>
            <a:r>
              <a:rPr lang="en-GB" sz="2400" dirty="0"/>
              <a:t> It can be subjective based on team bias, may not quantify the impact of each cause, and can become overly complex (Andersen and Fagerhaug, 2006).</a:t>
            </a:r>
            <a:br>
              <a:rPr lang="en-GB" sz="2400" dirty="0"/>
            </a:br>
            <a:r>
              <a:rPr lang="en-GB" sz="2400" dirty="0"/>
              <a:t>It is ideal for drilling down into operational issues like Green Haven's.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Competitive local environment with more options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Declining high street footfall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Owners lack digital marketing skills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Heavy reliance on word-of-mouth advertising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measurement of campaign ROI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Limited tracking of customer behaviour metrics</a:t>
            </a:r>
            <a:br>
              <a:rPr lang="en-GB" sz="1200" dirty="0"/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High costs of sustainable supplies</a:t>
            </a:r>
            <a:br>
              <a:rPr lang="en-GB" sz="1200" dirty="0"/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Imported flowers increasing expenses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Old point-of-sale (POS) system</a:t>
            </a:r>
            <a:br>
              <a:rPr lang="en-GB" dirty="0"/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Outdated website and online presence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Outdated marketing strategy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subscription or loyalty service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0" y="24221"/>
            <a:ext cx="5660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Application of the Fishbone Diagram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B30291-6546-905F-0202-4F2C1292DC65}"/>
              </a:ext>
            </a:extLst>
          </p:cNvPr>
          <p:cNvSpPr txBox="1"/>
          <p:nvPr/>
        </p:nvSpPr>
        <p:spPr>
          <a:xfrm>
            <a:off x="2033899" y="5621710"/>
            <a:ext cx="100131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My Fishbone analysis identifies root causes across six areas. Crucially, it shows the problem is not one issue but a chain. For example, high material costs (</a:t>
            </a:r>
            <a:r>
              <a:rPr lang="en-GB" sz="1400" b="1" dirty="0"/>
              <a:t>Materials</a:t>
            </a:r>
            <a:r>
              <a:rPr lang="en-GB" sz="1400" dirty="0"/>
              <a:t>) combine with inefficient </a:t>
            </a:r>
            <a:r>
              <a:rPr lang="en-GB" sz="1400" b="1" dirty="0"/>
              <a:t>Methods</a:t>
            </a:r>
            <a:r>
              <a:rPr lang="en-GB" sz="1400" dirty="0"/>
              <a:t> (marketing) and a lack of digital skills (</a:t>
            </a:r>
            <a:r>
              <a:rPr lang="en-GB" sz="1400" b="1" dirty="0"/>
              <a:t>People</a:t>
            </a:r>
            <a:r>
              <a:rPr lang="en-GB" sz="1400" dirty="0"/>
              <a:t>). The </a:t>
            </a:r>
            <a:r>
              <a:rPr lang="en-GB" sz="1400" b="1" dirty="0"/>
              <a:t>Environment</a:t>
            </a:r>
            <a:r>
              <a:rPr lang="en-GB" sz="1400" dirty="0"/>
              <a:t> bone includes both the physical high street decline and the competitive landscape. The diagram clearly shows that </a:t>
            </a:r>
            <a:r>
              <a:rPr lang="en-GB" sz="1400" b="1" dirty="0"/>
              <a:t>interventions in multiple areas—particularly Methods, People, and Technology—are needed to address the sales decline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817" y="261368"/>
            <a:ext cx="7385928" cy="555756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Summary of Key Findings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220" y="1337557"/>
            <a:ext cx="10515600" cy="50243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 In summary, my key findings are: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b="1" dirty="0"/>
              <a:t>The core problem is multidimensional</a:t>
            </a:r>
            <a:r>
              <a:rPr lang="en-GB" sz="2400" dirty="0"/>
              <a:t>, driven by external market shifts and internal operational weaknesses.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/>
              <a:t>External (PESTEL) threats are acute</a:t>
            </a:r>
            <a:r>
              <a:rPr lang="en-GB" sz="2400" dirty="0"/>
              <a:t>, with economic inflation and technological disruption being primary.</a:t>
            </a:r>
          </a:p>
          <a:p>
            <a:pPr lvl="0"/>
            <a:endParaRPr lang="en-GB" sz="2400" dirty="0"/>
          </a:p>
          <a:p>
            <a:pPr lvl="0"/>
            <a:r>
              <a:rPr lang="en-GB" sz="2400" b="1" dirty="0"/>
              <a:t>Internal (Fishbone) root causes are concentrated</a:t>
            </a:r>
            <a:r>
              <a:rPr lang="en-GB" sz="2400" dirty="0"/>
              <a:t> in outdated marketing methods, a skills gap in digital technology, and high-cost operations.</a:t>
            </a:r>
          </a:p>
          <a:p>
            <a:pPr marL="0" lvl="0" indent="0">
              <a:buNone/>
            </a:pPr>
            <a:endParaRPr lang="en-GB" sz="2400" dirty="0"/>
          </a:p>
          <a:p>
            <a:r>
              <a:rPr lang="en-GB" sz="2400" b="1" dirty="0"/>
              <a:t>A holistic strategy is required</a:t>
            </a:r>
            <a:r>
              <a:rPr lang="en-GB" sz="2400" dirty="0"/>
              <a:t> that addresses both controllable internal inefficiencies and adapts to uncontrollable external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Osborn, A.F. (1953) </a:t>
            </a:r>
            <a:r>
              <a:rPr lang="en-GB" i="1" dirty="0"/>
              <a:t>Applied Imagination</a:t>
            </a:r>
            <a:r>
              <a:rPr lang="en-GB" dirty="0"/>
              <a:t>. New York: Scribner</a:t>
            </a:r>
          </a:p>
          <a:p>
            <a:r>
              <a:rPr lang="en-GB" dirty="0"/>
              <a:t>Johnson, G., Whittington, R., </a:t>
            </a:r>
            <a:r>
              <a:rPr lang="en-GB" dirty="0" err="1"/>
              <a:t>Regnér</a:t>
            </a:r>
            <a:r>
              <a:rPr lang="en-GB" dirty="0"/>
              <a:t>, P., Angwin, D. and Scholes, K. (2022) </a:t>
            </a:r>
            <a:r>
              <a:rPr lang="en-GB" i="1" dirty="0"/>
              <a:t>Exploring Strategy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lvl="0"/>
            <a:r>
              <a:rPr lang="en-GB" dirty="0"/>
              <a:t>Andersen, B. and Fagerhaug, T. (2006) </a:t>
            </a:r>
            <a:r>
              <a:rPr lang="en-GB" i="1" dirty="0"/>
              <a:t>Root Cause Analysis: Simplified Tools and Techniques</a:t>
            </a:r>
            <a:r>
              <a:rPr lang="en-GB" dirty="0"/>
              <a:t>. 2nd </a:t>
            </a:r>
            <a:r>
              <a:rPr lang="en-GB" dirty="0" err="1"/>
              <a:t>edn</a:t>
            </a:r>
            <a:r>
              <a:rPr lang="en-GB" dirty="0"/>
              <a:t>. Milwaukee: ASQ Quality Press.</a:t>
            </a:r>
          </a:p>
          <a:p>
            <a:pPr lvl="0"/>
            <a:r>
              <a:rPr lang="en-GB" dirty="0"/>
              <a:t>Grundy, T. (2006) Rethinking and reinventing Michael Porter's five forces model. </a:t>
            </a:r>
            <a:r>
              <a:rPr lang="en-GB" i="1" dirty="0"/>
              <a:t>Strategic Change</a:t>
            </a:r>
            <a:r>
              <a:rPr lang="en-GB" dirty="0"/>
              <a:t>, 15(5), pp.213-229.</a:t>
            </a:r>
          </a:p>
          <a:p>
            <a:pPr lvl="0"/>
            <a:r>
              <a:rPr lang="en-GB" dirty="0"/>
              <a:t>Ishikawa, K. (1985) </a:t>
            </a:r>
            <a:r>
              <a:rPr lang="en-GB" i="1" dirty="0"/>
              <a:t>What is Total Quality Control? The Japanese Way</a:t>
            </a:r>
            <a:r>
              <a:rPr lang="en-GB" dirty="0"/>
              <a:t>. Englewood Cliffs, NJ: Prentice-Hall.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2191</TotalTime>
  <Words>1685</Words>
  <Application>Microsoft Office PowerPoint</Application>
  <PresentationFormat>Widescreen</PresentationFormat>
  <Paragraphs>188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Presentation Overview</vt:lpstr>
      <vt:lpstr>Overview of Green Haven Florists</vt:lpstr>
      <vt:lpstr>Insight into the Problems </vt:lpstr>
      <vt:lpstr>PowerPoint Presentation</vt:lpstr>
      <vt:lpstr>Critique of the PESTEL Framework</vt:lpstr>
      <vt:lpstr>Application of PESTEL Framework</vt:lpstr>
      <vt:lpstr>Critique of the Cause-and-Effect (Fishbone) Model</vt:lpstr>
      <vt:lpstr>PowerPoint Presentation</vt:lpstr>
      <vt:lpstr>Summary of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Iulian-Tiberiu Meirosu</cp:lastModifiedBy>
  <cp:revision>145</cp:revision>
  <dcterms:created xsi:type="dcterms:W3CDTF">2024-01-29T11:42:05Z</dcterms:created>
  <dcterms:modified xsi:type="dcterms:W3CDTF">2026-02-15T19:47:59Z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