
<file path=[Content_Types].xml><?xml version="1.0" encoding="utf-8"?>
<Types xmlns="http://schemas.openxmlformats.org/package/2006/content-types">
  <Default Extension="tmp" ContentType="image/png"/>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2"/>
  </p:notesMasterIdLst>
  <p:sldIdLst>
    <p:sldId id="256" r:id="rId2"/>
    <p:sldId id="257" r:id="rId3"/>
    <p:sldId id="302" r:id="rId4"/>
    <p:sldId id="258" r:id="rId5"/>
    <p:sldId id="264" r:id="rId6"/>
    <p:sldId id="303" r:id="rId7"/>
    <p:sldId id="290" r:id="rId8"/>
    <p:sldId id="266" r:id="rId9"/>
    <p:sldId id="294" r:id="rId10"/>
    <p:sldId id="277" r:id="rId11"/>
    <p:sldId id="280" r:id="rId12"/>
    <p:sldId id="278" r:id="rId13"/>
    <p:sldId id="300" r:id="rId14"/>
    <p:sldId id="279" r:id="rId15"/>
    <p:sldId id="298" r:id="rId16"/>
    <p:sldId id="299" r:id="rId17"/>
    <p:sldId id="287" r:id="rId18"/>
    <p:sldId id="281" r:id="rId19"/>
    <p:sldId id="282" r:id="rId20"/>
    <p:sldId id="288" r:id="rId21"/>
    <p:sldId id="293" r:id="rId22"/>
    <p:sldId id="296" r:id="rId23"/>
    <p:sldId id="297" r:id="rId24"/>
    <p:sldId id="301" r:id="rId25"/>
    <p:sldId id="304" r:id="rId26"/>
    <p:sldId id="283" r:id="rId27"/>
    <p:sldId id="270" r:id="rId28"/>
    <p:sldId id="286" r:id="rId29"/>
    <p:sldId id="289" r:id="rId30"/>
    <p:sldId id="284" r:id="rId31"/>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2" d="100"/>
          <a:sy n="72" d="100"/>
        </p:scale>
        <p:origin x="150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4B9CB3C5-073A-4903-82B4-27096051D191}" type="datetimeFigureOut">
              <a:rPr lang="en-US" smtClean="0"/>
              <a:t>3/14/2020</a:t>
            </a:fld>
            <a:endParaRPr lang="en-US"/>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C8AB9933-3C8F-4DF0-AEE2-94AA21EB2DEA}" type="slidenum">
              <a:rPr lang="en-US" smtClean="0"/>
              <a:t>‹#›</a:t>
            </a:fld>
            <a:endParaRPr lang="en-US"/>
          </a:p>
        </p:txBody>
      </p:sp>
    </p:spTree>
    <p:extLst>
      <p:ext uri="{BB962C8B-B14F-4D97-AF65-F5344CB8AC3E}">
        <p14:creationId xmlns:p14="http://schemas.microsoft.com/office/powerpoint/2010/main" val="2475699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AB9933-3C8F-4DF0-AEE2-94AA21EB2DEA}" type="slidenum">
              <a:rPr lang="en-US" smtClean="0"/>
              <a:t>18</a:t>
            </a:fld>
            <a:endParaRPr lang="en-US"/>
          </a:p>
        </p:txBody>
      </p:sp>
    </p:spTree>
    <p:extLst>
      <p:ext uri="{BB962C8B-B14F-4D97-AF65-F5344CB8AC3E}">
        <p14:creationId xmlns:p14="http://schemas.microsoft.com/office/powerpoint/2010/main" val="2699557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23</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24</a:t>
            </a:fld>
            <a:endParaRPr lang="en-US"/>
          </a:p>
        </p:txBody>
      </p:sp>
    </p:spTree>
    <p:extLst>
      <p:ext uri="{BB962C8B-B14F-4D97-AF65-F5344CB8AC3E}">
        <p14:creationId xmlns:p14="http://schemas.microsoft.com/office/powerpoint/2010/main" val="1835862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AB9933-3C8F-4DF0-AEE2-94AA21EB2DEA}" type="slidenum">
              <a:rPr lang="en-US" smtClean="0"/>
              <a:t>25</a:t>
            </a:fld>
            <a:endParaRPr lang="en-US"/>
          </a:p>
        </p:txBody>
      </p:sp>
    </p:spTree>
    <p:extLst>
      <p:ext uri="{BB962C8B-B14F-4D97-AF65-F5344CB8AC3E}">
        <p14:creationId xmlns:p14="http://schemas.microsoft.com/office/powerpoint/2010/main" val="1022520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AB9933-3C8F-4DF0-AEE2-94AA21EB2DEA}" type="slidenum">
              <a:rPr lang="en-US" smtClean="0"/>
              <a:t>30</a:t>
            </a:fld>
            <a:endParaRPr lang="en-US"/>
          </a:p>
        </p:txBody>
      </p:sp>
    </p:spTree>
    <p:extLst>
      <p:ext uri="{BB962C8B-B14F-4D97-AF65-F5344CB8AC3E}">
        <p14:creationId xmlns:p14="http://schemas.microsoft.com/office/powerpoint/2010/main" val="256995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8FB209-F688-4268-B4BA-08BC5B920596}" type="datetimeFigureOut">
              <a:rPr lang="en-US" smtClean="0"/>
              <a:t>3/14/2020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8FB209-F688-4268-B4BA-08BC5B920596}" type="datetimeFigureOut">
              <a:rPr lang="en-US" smtClean="0"/>
              <a:t>3/14/2020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357012-04FE-47C5-B2EA-950176BFA0B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8FB209-F688-4268-B4BA-08BC5B920596}" type="datetimeFigureOut">
              <a:rPr lang="en-US" smtClean="0"/>
              <a:t>3/14/2020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8FB209-F688-4268-B4BA-08BC5B920596}" type="datetimeFigureOut">
              <a:rPr lang="en-US" smtClean="0"/>
              <a:t>3/14/2020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8FB209-F688-4268-B4BA-08BC5B920596}" type="datetimeFigureOut">
              <a:rPr lang="en-US" smtClean="0"/>
              <a:t>3/14/2020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78FB209-F688-4268-B4BA-08BC5B920596}" type="datetimeFigureOut">
              <a:rPr lang="en-US" smtClean="0"/>
              <a:t>3/14/2020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357012-04FE-47C5-B2EA-950176BFA0B9}" type="slidenum">
              <a:rPr lang="en-US" smtClean="0"/>
              <a:t>‹#›</a:t>
            </a:fld>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04996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8FB209-F688-4268-B4BA-08BC5B920596}" type="datetimeFigureOut">
              <a:rPr lang="en-US" smtClean="0"/>
              <a:t>3/14/2020</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E357012-04FE-47C5-B2EA-950176BFA0B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649" r:id="rId12"/>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aocases@uwtsd.ac.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aocases@uwtsd.ac.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wmf"/></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aocases@tsd.uwtsd.ac.uk" TargetMode="External"/><Relationship Id="rId2" Type="http://schemas.openxmlformats.org/officeDocument/2006/relationships/hyperlink" Target="mailto:londonassessments@tsd.uwtsd.ac.uk"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mailto:itsd@uwtsd.ac.uk" TargetMode="External"/><Relationship Id="rId2" Type="http://schemas.openxmlformats.org/officeDocument/2006/relationships/hyperlink" Target="mailto:LondonAssessments@uwtsd.ac.uk"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3.png"/><Relationship Id="rId4" Type="http://schemas.openxmlformats.org/officeDocument/2006/relationships/hyperlink" Target="mailto:aocases@uwtsd.ac.uk"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rPr>
              <a:t>Assessment Workshop</a:t>
            </a:r>
            <a:endParaRPr lang="en-US" dirty="0">
              <a:latin typeface="Calibri" panose="020F0502020204030204" pitchFamily="34" charset="0"/>
            </a:endParaRPr>
          </a:p>
        </p:txBody>
      </p:sp>
      <p:sp>
        <p:nvSpPr>
          <p:cNvPr id="3" name="Subtitle 2"/>
          <p:cNvSpPr>
            <a:spLocks noGrp="1"/>
          </p:cNvSpPr>
          <p:nvPr>
            <p:ph type="subTitle" idx="1"/>
          </p:nvPr>
        </p:nvSpPr>
        <p:spPr>
          <a:xfrm>
            <a:off x="685800" y="3505200"/>
            <a:ext cx="6934200" cy="2286000"/>
          </a:xfrm>
        </p:spPr>
        <p:txBody>
          <a:bodyPr>
            <a:noAutofit/>
          </a:bodyPr>
          <a:lstStyle/>
          <a:p>
            <a:r>
              <a:rPr lang="en-GB" dirty="0">
                <a:latin typeface="Calibri" panose="020F0502020204030204" pitchFamily="34" charset="0"/>
              </a:rPr>
              <a:t>Manjula Sivas – Assessments Officer( week-end)</a:t>
            </a:r>
          </a:p>
          <a:p>
            <a:r>
              <a:rPr lang="en-GB" sz="2000" i="1" dirty="0">
                <a:latin typeface="Calibri" panose="020F0502020204030204" pitchFamily="34" charset="0"/>
              </a:rPr>
              <a:t> </a:t>
            </a:r>
            <a:r>
              <a:rPr lang="en-GB" dirty="0" err="1">
                <a:latin typeface="Calibri" panose="020F0502020204030204" pitchFamily="34" charset="0"/>
              </a:rPr>
              <a:t>Oluremi</a:t>
            </a:r>
            <a:r>
              <a:rPr lang="en-GB" dirty="0">
                <a:latin typeface="Calibri" panose="020F0502020204030204" pitchFamily="34" charset="0"/>
              </a:rPr>
              <a:t> Adebayo - </a:t>
            </a:r>
            <a:r>
              <a:rPr lang="en-GB" dirty="0">
                <a:latin typeface="Calibri" panose="020F0502020204030204" pitchFamily="34" charset="0"/>
                <a:cs typeface="Calibri" panose="020F0502020204030204" pitchFamily="34" charset="0"/>
              </a:rPr>
              <a:t>Weekend Campus Service Officer                              </a:t>
            </a:r>
          </a:p>
          <a:p>
            <a:r>
              <a:rPr lang="en-GB" sz="2000" i="1" dirty="0">
                <a:latin typeface="Calibri" panose="020F0502020204030204" pitchFamily="34" charset="0"/>
              </a:rPr>
              <a:t> </a:t>
            </a:r>
          </a:p>
          <a:p>
            <a:r>
              <a:rPr lang="en-GB" i="1" dirty="0">
                <a:latin typeface="Calibri" panose="020F0502020204030204" pitchFamily="34" charset="0"/>
              </a:rPr>
              <a:t>Feb.  2020 Intake</a:t>
            </a:r>
            <a:endParaRPr lang="en-US" i="1" dirty="0">
              <a:latin typeface="Calibri" panose="020F0502020204030204" pitchFamily="34" charset="0"/>
            </a:endParaRPr>
          </a:p>
        </p:txBody>
      </p:sp>
    </p:spTree>
    <p:extLst>
      <p:ext uri="{BB962C8B-B14F-4D97-AF65-F5344CB8AC3E}">
        <p14:creationId xmlns:p14="http://schemas.microsoft.com/office/powerpoint/2010/main" val="2361556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YOUR RESPONSIBILITIES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827105"/>
            <a:ext cx="8229600" cy="4876800"/>
          </a:xfrm>
        </p:spPr>
        <p:txBody>
          <a:bodyPr>
            <a:noAutofit/>
          </a:bodyPr>
          <a:lstStyle/>
          <a:p>
            <a:pPr>
              <a:buFont typeface="Wingdings" panose="05000000000000000000" pitchFamily="2" charset="2"/>
              <a:buChar char="§"/>
            </a:pPr>
            <a:r>
              <a:rPr lang="en-GB" dirty="0">
                <a:latin typeface="Calibri" panose="020F0502020204030204" pitchFamily="34" charset="0"/>
              </a:rPr>
              <a:t>To submit your work on time</a:t>
            </a:r>
          </a:p>
          <a:p>
            <a:pPr lvl="2">
              <a:buFont typeface="Wingdings" panose="05000000000000000000" pitchFamily="2" charset="2"/>
              <a:buChar char="§"/>
            </a:pPr>
            <a:r>
              <a:rPr lang="en-GB" sz="1600" dirty="0">
                <a:latin typeface="Calibri" panose="020F0502020204030204" pitchFamily="34" charset="0"/>
              </a:rPr>
              <a:t>Your deadline will always be at </a:t>
            </a:r>
            <a:r>
              <a:rPr lang="en-GB" b="1" dirty="0">
                <a:latin typeface="Calibri" panose="020F0502020204030204" pitchFamily="34" charset="0"/>
              </a:rPr>
              <a:t>23.59</a:t>
            </a:r>
          </a:p>
          <a:p>
            <a:pPr>
              <a:buFont typeface="Wingdings" panose="05000000000000000000" pitchFamily="2" charset="2"/>
              <a:buChar char="§"/>
            </a:pPr>
            <a:r>
              <a:rPr lang="en-GB" dirty="0">
                <a:latin typeface="Calibri" panose="020F0502020204030204" pitchFamily="34" charset="0"/>
              </a:rPr>
              <a:t>To make sure the work is your own</a:t>
            </a:r>
          </a:p>
          <a:p>
            <a:pPr lvl="2">
              <a:buFont typeface="Wingdings" panose="05000000000000000000" pitchFamily="2" charset="2"/>
              <a:buChar char="§"/>
            </a:pPr>
            <a:r>
              <a:rPr lang="en-GB" sz="1600" dirty="0">
                <a:latin typeface="Calibri" panose="020F0502020204030204" pitchFamily="34" charset="0"/>
              </a:rPr>
              <a:t>Avoid Unfair Practice!</a:t>
            </a:r>
          </a:p>
          <a:p>
            <a:pPr>
              <a:buFont typeface="Wingdings" panose="05000000000000000000" pitchFamily="2" charset="2"/>
              <a:buChar char="§"/>
            </a:pPr>
            <a:r>
              <a:rPr lang="en-GB" dirty="0">
                <a:latin typeface="Calibri" panose="020F0502020204030204" pitchFamily="34" charset="0"/>
              </a:rPr>
              <a:t>To make sure your work is ready for submission</a:t>
            </a:r>
          </a:p>
          <a:p>
            <a:pPr lvl="2">
              <a:buFont typeface="Wingdings" panose="05000000000000000000" pitchFamily="2" charset="2"/>
              <a:buChar char="§"/>
            </a:pPr>
            <a:r>
              <a:rPr lang="en-GB" sz="1600" dirty="0">
                <a:latin typeface="Calibri" panose="020F0502020204030204" pitchFamily="34" charset="0"/>
              </a:rPr>
              <a:t>Do not upload your assessment if it is incomplete</a:t>
            </a:r>
          </a:p>
          <a:p>
            <a:pPr lvl="2">
              <a:buFont typeface="Wingdings" panose="05000000000000000000" pitchFamily="2" charset="2"/>
              <a:buChar char="§"/>
            </a:pPr>
            <a:r>
              <a:rPr lang="en-GB" sz="1600" dirty="0">
                <a:latin typeface="Calibri" panose="020F0502020204030204" pitchFamily="34" charset="0"/>
              </a:rPr>
              <a:t>Check and re-check your file to make sure it is the assessment you wish to upload</a:t>
            </a:r>
            <a:endParaRPr lang="en-GB" sz="1400" dirty="0">
              <a:latin typeface="Calibri" panose="020F0502020204030204" pitchFamily="34" charset="0"/>
            </a:endParaRPr>
          </a:p>
          <a:p>
            <a:pPr>
              <a:buFont typeface="Wingdings" panose="05000000000000000000" pitchFamily="2" charset="2"/>
              <a:buChar char="§"/>
            </a:pPr>
            <a:r>
              <a:rPr lang="en-GB" dirty="0">
                <a:latin typeface="Calibri" panose="020F0502020204030204" pitchFamily="34" charset="0"/>
              </a:rPr>
              <a:t>What you should </a:t>
            </a:r>
            <a:r>
              <a:rPr lang="en-GB" u="sng" dirty="0">
                <a:latin typeface="Calibri" panose="020F0502020204030204" pitchFamily="34" charset="0"/>
              </a:rPr>
              <a:t>always</a:t>
            </a:r>
            <a:r>
              <a:rPr lang="en-GB" dirty="0">
                <a:latin typeface="Calibri" panose="020F0502020204030204" pitchFamily="34" charset="0"/>
              </a:rPr>
              <a:t> do:</a:t>
            </a:r>
          </a:p>
          <a:p>
            <a:pPr lvl="1">
              <a:buFont typeface="Wingdings" panose="05000000000000000000" pitchFamily="2" charset="2"/>
              <a:buChar char="§"/>
            </a:pPr>
            <a:r>
              <a:rPr lang="en-GB" i="1" dirty="0">
                <a:latin typeface="Calibri" panose="020F0502020204030204" pitchFamily="34" charset="0"/>
              </a:rPr>
              <a:t>Allow plenty of time to deal with unforeseen circumstances</a:t>
            </a:r>
          </a:p>
          <a:p>
            <a:pPr lvl="1">
              <a:buFont typeface="Wingdings" panose="05000000000000000000" pitchFamily="2" charset="2"/>
              <a:buChar char="§"/>
            </a:pPr>
            <a:r>
              <a:rPr lang="en-GB" i="1" dirty="0">
                <a:latin typeface="Calibri" panose="020F0502020204030204" pitchFamily="34" charset="0"/>
              </a:rPr>
              <a:t>Check and re-check your submission deadline</a:t>
            </a:r>
          </a:p>
          <a:p>
            <a:pPr lvl="1">
              <a:buFont typeface="Wingdings" panose="05000000000000000000" pitchFamily="2" charset="2"/>
              <a:buChar char="§"/>
            </a:pPr>
            <a:r>
              <a:rPr lang="en-GB" i="1" dirty="0">
                <a:latin typeface="Calibri" panose="020F0502020204030204" pitchFamily="34" charset="0"/>
              </a:rPr>
              <a:t>Check what is required for your submission  (Module Handbook)</a:t>
            </a:r>
          </a:p>
          <a:p>
            <a:pPr lvl="1">
              <a:buFont typeface="Wingdings" panose="05000000000000000000" pitchFamily="2" charset="2"/>
              <a:buChar char="§"/>
            </a:pPr>
            <a:r>
              <a:rPr lang="en-GB" i="1" dirty="0">
                <a:latin typeface="Calibri" panose="020F0502020204030204" pitchFamily="34" charset="0"/>
              </a:rPr>
              <a:t>Only submit your work when it is ready for final submission</a:t>
            </a:r>
          </a:p>
          <a:p>
            <a:pPr marL="548640" lvl="2" indent="0">
              <a:buNone/>
            </a:pPr>
            <a:endParaRPr lang="en-GB" sz="1050" i="1" spc="-100" dirty="0">
              <a:solidFill>
                <a:schemeClr val="tx2"/>
              </a:solidFill>
              <a:latin typeface="Calibri" panose="020F0502020204030204" pitchFamily="34" charset="0"/>
              <a:ea typeface="+mj-ea"/>
              <a:cs typeface="+mj-cs"/>
            </a:endParaRPr>
          </a:p>
          <a:p>
            <a:pPr marL="274320" lvl="1" indent="0">
              <a:buNone/>
            </a:pPr>
            <a:endParaRPr lang="en-US" sz="1800" i="1" spc="-100" dirty="0">
              <a:solidFill>
                <a:schemeClr val="tx2"/>
              </a:solidFill>
              <a:latin typeface="Calibri" panose="020F0502020204030204" pitchFamily="34" charset="0"/>
              <a:ea typeface="+mj-ea"/>
              <a:cs typeface="+mj-cs"/>
            </a:endParaRPr>
          </a:p>
        </p:txBody>
      </p:sp>
      <p:pic>
        <p:nvPicPr>
          <p:cNvPr id="3075" name="Picture 3" descr="C:\Users\c.abifadel\AppData\Local\Microsoft\Windows\Temporary Internet Files\Content.IE5\ZC3N9ZOI\MC90009803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533400"/>
            <a:ext cx="782269" cy="8997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87211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8" dur="1000"/>
                                        <p:tgtEl>
                                          <p:spTgt spid="3">
                                            <p:txEl>
                                              <p:pRg st="0" end="0"/>
                                            </p:txEl>
                                          </p:spTgt>
                                        </p:tgtEl>
                                      </p:cBhvr>
                                    </p:animEffect>
                                  </p:childTnLst>
                                </p:cTn>
                              </p:par>
                            </p:childTnLst>
                          </p:cTn>
                        </p:par>
                        <p:par>
                          <p:cTn id="9" fill="hold">
                            <p:stCondLst>
                              <p:cond delay="1000"/>
                            </p:stCondLst>
                            <p:childTnLst>
                              <p:par>
                                <p:cTn id="10" presetID="12" presetClass="entr" presetSubtype="1" fill="hold"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3" dur="1000"/>
                                        <p:tgtEl>
                                          <p:spTgt spid="3">
                                            <p:txEl>
                                              <p:pRg st="1" end="1"/>
                                            </p:txEl>
                                          </p:spTgt>
                                        </p:tgtEl>
                                      </p:cBhvr>
                                    </p:animEffect>
                                  </p:childTnLst>
                                </p:cTn>
                              </p:par>
                            </p:childTnLst>
                          </p:cTn>
                        </p:par>
                        <p:par>
                          <p:cTn id="14" fill="hold">
                            <p:stCondLst>
                              <p:cond delay="2000"/>
                            </p:stCondLst>
                            <p:childTnLst>
                              <p:par>
                                <p:cTn id="15" presetID="12" presetClass="entr" presetSubtype="1" fill="hold"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18" dur="1000"/>
                                        <p:tgtEl>
                                          <p:spTgt spid="3">
                                            <p:txEl>
                                              <p:pRg st="2" end="2"/>
                                            </p:txEl>
                                          </p:spTgt>
                                        </p:tgtEl>
                                      </p:cBhvr>
                                    </p:animEffect>
                                  </p:childTnLst>
                                </p:cTn>
                              </p:par>
                            </p:childTnLst>
                          </p:cTn>
                        </p:par>
                        <p:par>
                          <p:cTn id="19" fill="hold">
                            <p:stCondLst>
                              <p:cond delay="3000"/>
                            </p:stCondLst>
                            <p:childTnLst>
                              <p:par>
                                <p:cTn id="20" presetID="12" presetClass="entr" presetSubtype="1"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3" dur="1000"/>
                                        <p:tgtEl>
                                          <p:spTgt spid="3">
                                            <p:txEl>
                                              <p:pRg st="3" end="3"/>
                                            </p:txEl>
                                          </p:spTgt>
                                        </p:tgtEl>
                                      </p:cBhvr>
                                    </p:animEffect>
                                  </p:childTnLst>
                                </p:cTn>
                              </p:par>
                            </p:childTnLst>
                          </p:cTn>
                        </p:par>
                        <p:par>
                          <p:cTn id="24" fill="hold">
                            <p:stCondLst>
                              <p:cond delay="4000"/>
                            </p:stCondLst>
                            <p:childTnLst>
                              <p:par>
                                <p:cTn id="25" presetID="12" presetClass="entr" presetSubtype="1"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4" end="4"/>
                                            </p:txEl>
                                          </p:spTgt>
                                        </p:tgtEl>
                                      </p:cBhvr>
                                    </p:animEffect>
                                  </p:childTnLst>
                                </p:cTn>
                              </p:par>
                            </p:childTnLst>
                          </p:cTn>
                        </p:par>
                        <p:par>
                          <p:cTn id="29" fill="hold">
                            <p:stCondLst>
                              <p:cond delay="5000"/>
                            </p:stCondLst>
                            <p:childTnLst>
                              <p:par>
                                <p:cTn id="30" presetID="12" presetClass="entr" presetSubtype="1"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3" dur="1000"/>
                                        <p:tgtEl>
                                          <p:spTgt spid="3">
                                            <p:txEl>
                                              <p:pRg st="5" end="5"/>
                                            </p:txEl>
                                          </p:spTgt>
                                        </p:tgtEl>
                                      </p:cBhvr>
                                    </p:animEffect>
                                  </p:childTnLst>
                                </p:cTn>
                              </p:par>
                            </p:childTnLst>
                          </p:cTn>
                        </p:par>
                        <p:par>
                          <p:cTn id="34" fill="hold">
                            <p:stCondLst>
                              <p:cond delay="6000"/>
                            </p:stCondLst>
                            <p:childTnLst>
                              <p:par>
                                <p:cTn id="35" presetID="12" presetClass="entr" presetSubtype="1"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38" dur="1000"/>
                                        <p:tgtEl>
                                          <p:spTgt spid="3">
                                            <p:txEl>
                                              <p:pRg st="6" end="6"/>
                                            </p:txEl>
                                          </p:spTgt>
                                        </p:tgtEl>
                                      </p:cBhvr>
                                    </p:animEffect>
                                  </p:childTnLst>
                                </p:cTn>
                              </p:par>
                            </p:childTnLst>
                          </p:cTn>
                        </p:par>
                        <p:par>
                          <p:cTn id="39" fill="hold">
                            <p:stCondLst>
                              <p:cond delay="7000"/>
                            </p:stCondLst>
                            <p:childTnLst>
                              <p:par>
                                <p:cTn id="40" presetID="10" presetClass="entr" presetSubtype="0"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childTnLst>
                                </p:cTn>
                              </p:par>
                            </p:childTnLst>
                          </p:cTn>
                        </p:par>
                        <p:par>
                          <p:cTn id="43" fill="hold">
                            <p:stCondLst>
                              <p:cond delay="8000"/>
                            </p:stCondLst>
                            <p:childTnLst>
                              <p:par>
                                <p:cTn id="44" presetID="10" presetClass="entr" presetSubtype="0" fill="hold" nodeType="after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childTnLst>
                                </p:cTn>
                              </p:par>
                            </p:childTnLst>
                          </p:cTn>
                        </p:par>
                        <p:par>
                          <p:cTn id="47" fill="hold">
                            <p:stCondLst>
                              <p:cond delay="9000"/>
                            </p:stCondLst>
                            <p:childTnLst>
                              <p:par>
                                <p:cTn id="48" presetID="10" presetClass="entr" presetSubtype="0"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Effect transition="in" filter="fade">
                                      <p:cBhvr>
                                        <p:cTn id="50" dur="1000"/>
                                        <p:tgtEl>
                                          <p:spTgt spid="3">
                                            <p:txEl>
                                              <p:pRg st="9" end="9"/>
                                            </p:txEl>
                                          </p:spTgt>
                                        </p:tgtEl>
                                      </p:cBhvr>
                                    </p:animEffect>
                                  </p:childTnLst>
                                </p:cTn>
                              </p:par>
                            </p:childTnLst>
                          </p:cTn>
                        </p:par>
                        <p:par>
                          <p:cTn id="51" fill="hold">
                            <p:stCondLst>
                              <p:cond delay="10000"/>
                            </p:stCondLst>
                            <p:childTnLst>
                              <p:par>
                                <p:cTn id="52" presetID="10" presetClass="entr" presetSubtype="0" fill="hold" nodeType="after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childTnLst>
                                </p:cTn>
                              </p:par>
                            </p:childTnLst>
                          </p:cTn>
                        </p:par>
                        <p:par>
                          <p:cTn id="55" fill="hold">
                            <p:stCondLst>
                              <p:cond delay="11000"/>
                            </p:stCondLst>
                            <p:childTnLst>
                              <p:par>
                                <p:cTn id="56" presetID="10" presetClass="entr" presetSubtype="0" fill="hold" nodeType="after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Effect transition="in" filter="fade">
                                      <p:cBhvr>
                                        <p:cTn id="58" dur="1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STUDENTS’ HALL - MOODLE</a:t>
            </a:r>
            <a:endParaRPr lang="en-US" sz="4800" dirty="0">
              <a:latin typeface="Calibri" panose="020F0502020204030204" pitchFamily="34" charset="0"/>
            </a:endParaRPr>
          </a:p>
        </p:txBody>
      </p:sp>
      <p:sp>
        <p:nvSpPr>
          <p:cNvPr id="3" name="Content Placeholder 2"/>
          <p:cNvSpPr>
            <a:spLocks noGrp="1"/>
          </p:cNvSpPr>
          <p:nvPr>
            <p:ph idx="1"/>
          </p:nvPr>
        </p:nvSpPr>
        <p:spPr>
          <a:solidFill>
            <a:schemeClr val="bg1"/>
          </a:solidFill>
        </p:spPr>
        <p:txBody>
          <a:bodyPr>
            <a:noAutofit/>
          </a:bodyPr>
          <a:lstStyle/>
          <a:p>
            <a:pPr>
              <a:buFont typeface="Wingdings" panose="05000000000000000000" pitchFamily="2" charset="2"/>
              <a:buChar char="§"/>
            </a:pPr>
            <a:r>
              <a:rPr lang="en-GB" sz="3200" dirty="0">
                <a:latin typeface="Calibri" panose="020F0502020204030204" pitchFamily="34" charset="0"/>
              </a:rPr>
              <a:t>A page created especially for you on Moodle</a:t>
            </a:r>
          </a:p>
          <a:p>
            <a:pPr lvl="1">
              <a:buFont typeface="Wingdings" panose="05000000000000000000" pitchFamily="2" charset="2"/>
              <a:buChar char="§"/>
            </a:pPr>
            <a:r>
              <a:rPr lang="en-GB" sz="2800" dirty="0">
                <a:latin typeface="Calibri" panose="020F0502020204030204" pitchFamily="34" charset="0"/>
              </a:rPr>
              <a:t>Assessment Schedules</a:t>
            </a:r>
          </a:p>
          <a:p>
            <a:pPr lvl="1">
              <a:buFont typeface="Wingdings" panose="05000000000000000000" pitchFamily="2" charset="2"/>
              <a:buChar char="§"/>
            </a:pPr>
            <a:r>
              <a:rPr lang="en-GB" sz="2800" dirty="0">
                <a:latin typeface="Calibri" panose="020F0502020204030204" pitchFamily="34" charset="0"/>
              </a:rPr>
              <a:t>Step by step guides on:</a:t>
            </a:r>
          </a:p>
          <a:p>
            <a:pPr lvl="4">
              <a:buFont typeface="Wingdings" panose="05000000000000000000" pitchFamily="2" charset="2"/>
              <a:buChar char="§"/>
            </a:pPr>
            <a:r>
              <a:rPr lang="en-GB" sz="2400" dirty="0">
                <a:latin typeface="Calibri" panose="020F0502020204030204" pitchFamily="34" charset="0"/>
              </a:rPr>
              <a:t>How to upload your assessments to Moodle</a:t>
            </a:r>
          </a:p>
          <a:p>
            <a:pPr lvl="4">
              <a:buFont typeface="Wingdings" panose="05000000000000000000" pitchFamily="2" charset="2"/>
              <a:buChar char="§"/>
            </a:pPr>
            <a:r>
              <a:rPr lang="en-GB" sz="2400" dirty="0">
                <a:latin typeface="Calibri" panose="020F0502020204030204" pitchFamily="34" charset="0"/>
              </a:rPr>
              <a:t>How to deal with a late submission</a:t>
            </a:r>
          </a:p>
          <a:p>
            <a:pPr lvl="4">
              <a:buFont typeface="Wingdings" panose="05000000000000000000" pitchFamily="2" charset="2"/>
              <a:buChar char="§"/>
            </a:pPr>
            <a:r>
              <a:rPr lang="en-GB" sz="2400" dirty="0">
                <a:latin typeface="Calibri" panose="020F0502020204030204" pitchFamily="34" charset="0"/>
              </a:rPr>
              <a:t>How to file for extenuating circumstances</a:t>
            </a:r>
          </a:p>
          <a:p>
            <a:pPr lvl="4">
              <a:buFont typeface="Wingdings" panose="05000000000000000000" pitchFamily="2" charset="2"/>
              <a:buChar char="§"/>
            </a:pPr>
            <a:r>
              <a:rPr lang="en-GB" sz="2400" dirty="0">
                <a:latin typeface="Calibri" panose="020F0502020204030204" pitchFamily="34" charset="0"/>
              </a:rPr>
              <a:t>How to set up your IT account</a:t>
            </a:r>
          </a:p>
          <a:p>
            <a:pPr lvl="1">
              <a:buFont typeface="Wingdings" panose="05000000000000000000" pitchFamily="2" charset="2"/>
              <a:buChar char="§"/>
            </a:pPr>
            <a:r>
              <a:rPr lang="en-GB" sz="2800" dirty="0">
                <a:latin typeface="Calibri" panose="020F0502020204030204" pitchFamily="34" charset="0"/>
              </a:rPr>
              <a:t>Timetables</a:t>
            </a:r>
          </a:p>
          <a:p>
            <a:pPr lvl="1">
              <a:buFont typeface="Wingdings" panose="05000000000000000000" pitchFamily="2" charset="2"/>
              <a:buChar char="§"/>
            </a:pPr>
            <a:r>
              <a:rPr lang="en-GB" sz="2800" dirty="0">
                <a:latin typeface="Calibri" panose="020F0502020204030204" pitchFamily="34" charset="0"/>
              </a:rPr>
              <a:t>Attendance Policy, and much more!</a:t>
            </a:r>
          </a:p>
          <a:p>
            <a:pPr marL="274320" lvl="1" indent="0" algn="ctr">
              <a:buNone/>
            </a:pPr>
            <a:r>
              <a:rPr lang="en-GB" sz="2800" i="1" dirty="0">
                <a:solidFill>
                  <a:srgbClr val="FF0000"/>
                </a:solidFill>
                <a:latin typeface="Calibri" panose="020F0502020204030204" pitchFamily="34" charset="0"/>
              </a:rPr>
              <a:t>Please make full use of this page</a:t>
            </a:r>
          </a:p>
          <a:p>
            <a:pPr lvl="1">
              <a:buFont typeface="Wingdings" panose="05000000000000000000" pitchFamily="2" charset="2"/>
              <a:buChar char="§"/>
            </a:pPr>
            <a:endParaRPr lang="en-US" sz="2400" i="1" spc="-100" dirty="0">
              <a:solidFill>
                <a:schemeClr val="tx2"/>
              </a:solidFill>
              <a:latin typeface="Calibri" panose="020F0502020204030204" pitchFamily="34" charset="0"/>
              <a:ea typeface="+mj-ea"/>
              <a:cs typeface="+mj-cs"/>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0037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p:tgtEl>
                                          <p:spTgt spid="3">
                                            <p:bg/>
                                          </p:spTgt>
                                        </p:tgtEl>
                                        <p:attrNameLst>
                                          <p:attrName>ppt_y</p:attrName>
                                        </p:attrNameLst>
                                      </p:cBhvr>
                                      <p:tavLst>
                                        <p:tav tm="0">
                                          <p:val>
                                            <p:strVal val="#ppt_y-#ppt_h*1.125000"/>
                                          </p:val>
                                        </p:tav>
                                        <p:tav tm="100000">
                                          <p:val>
                                            <p:strVal val="#ppt_y"/>
                                          </p:val>
                                        </p:tav>
                                      </p:tavLst>
                                    </p:anim>
                                    <p:animEffect transition="in" filter="wipe(down)">
                                      <p:cBhvr>
                                        <p:cTn id="8" dur="1000"/>
                                        <p:tgtEl>
                                          <p:spTgt spid="3">
                                            <p:bg/>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p:tgtEl>
                                          <p:spTgt spid="3">
                                            <p:txEl>
                                              <p:pRg st="0" end="0"/>
                                            </p:txEl>
                                          </p:spTgt>
                                        </p:tgtEl>
                                        <p:attrNameLst>
                                          <p:attrName>ppt_y</p:attrName>
                                        </p:attrNameLst>
                                      </p:cBhvr>
                                      <p:tavLst>
                                        <p:tav tm="0">
                                          <p:val>
                                            <p:strVal val="#ppt_y-#ppt_h*1.125000"/>
                                          </p:val>
                                        </p:tav>
                                        <p:tav tm="100000">
                                          <p:val>
                                            <p:strVal val="#ppt_y"/>
                                          </p:val>
                                        </p:tav>
                                      </p:tavLst>
                                    </p:anim>
                                    <p:animEffect transition="in" filter="wipe(down)">
                                      <p:cBhvr>
                                        <p:cTn id="14" dur="1000"/>
                                        <p:tgtEl>
                                          <p:spTgt spid="3">
                                            <p:txEl>
                                              <p:pRg st="0" end="0"/>
                                            </p:txEl>
                                          </p:spTgt>
                                        </p:tgtEl>
                                      </p:cBhvr>
                                    </p:animEffect>
                                  </p:childTnLst>
                                </p:cTn>
                              </p:par>
                            </p:childTnLst>
                          </p:cTn>
                        </p:par>
                        <p:par>
                          <p:cTn id="15" fill="hold">
                            <p:stCondLst>
                              <p:cond delay="1000"/>
                            </p:stCondLst>
                            <p:childTnLst>
                              <p:par>
                                <p:cTn id="16" presetID="12" presetClass="entr" presetSubtype="1"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1000"/>
                                        <p:tgtEl>
                                          <p:spTgt spid="3">
                                            <p:txEl>
                                              <p:pRg st="1" end="1"/>
                                            </p:txEl>
                                          </p:spTgt>
                                        </p:tgtEl>
                                        <p:attrNameLst>
                                          <p:attrName>ppt_y</p:attrName>
                                        </p:attrNameLst>
                                      </p:cBhvr>
                                      <p:tavLst>
                                        <p:tav tm="0">
                                          <p:val>
                                            <p:strVal val="#ppt_y-#ppt_h*1.125000"/>
                                          </p:val>
                                        </p:tav>
                                        <p:tav tm="100000">
                                          <p:val>
                                            <p:strVal val="#ppt_y"/>
                                          </p:val>
                                        </p:tav>
                                      </p:tavLst>
                                    </p:anim>
                                    <p:animEffect transition="in" filter="wipe(down)">
                                      <p:cBhvr>
                                        <p:cTn id="19" dur="1000"/>
                                        <p:tgtEl>
                                          <p:spTgt spid="3">
                                            <p:txEl>
                                              <p:pRg st="1" end="1"/>
                                            </p:txEl>
                                          </p:spTgt>
                                        </p:tgtEl>
                                      </p:cBhvr>
                                    </p:animEffect>
                                  </p:childTnLst>
                                </p:cTn>
                              </p:par>
                            </p:childTnLst>
                          </p:cTn>
                        </p:par>
                        <p:par>
                          <p:cTn id="20" fill="hold">
                            <p:stCondLst>
                              <p:cond delay="2000"/>
                            </p:stCondLst>
                            <p:childTnLst>
                              <p:par>
                                <p:cTn id="21" presetID="12" presetClass="entr" presetSubtype="1"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1000"/>
                                        <p:tgtEl>
                                          <p:spTgt spid="3">
                                            <p:txEl>
                                              <p:pRg st="2" end="2"/>
                                            </p:txEl>
                                          </p:spTgt>
                                        </p:tgtEl>
                                        <p:attrNameLst>
                                          <p:attrName>ppt_y</p:attrName>
                                        </p:attrNameLst>
                                      </p:cBhvr>
                                      <p:tavLst>
                                        <p:tav tm="0">
                                          <p:val>
                                            <p:strVal val="#ppt_y-#ppt_h*1.125000"/>
                                          </p:val>
                                        </p:tav>
                                        <p:tav tm="100000">
                                          <p:val>
                                            <p:strVal val="#ppt_y"/>
                                          </p:val>
                                        </p:tav>
                                      </p:tavLst>
                                    </p:anim>
                                    <p:animEffect transition="in" filter="wipe(down)">
                                      <p:cBhvr>
                                        <p:cTn id="24" dur="1000"/>
                                        <p:tgtEl>
                                          <p:spTgt spid="3">
                                            <p:txEl>
                                              <p:pRg st="2" end="2"/>
                                            </p:txEl>
                                          </p:spTgt>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additive="base">
                                        <p:cTn id="27" dur="1000"/>
                                        <p:tgtEl>
                                          <p:spTgt spid="3">
                                            <p:txEl>
                                              <p:pRg st="3" end="3"/>
                                            </p:txEl>
                                          </p:spTgt>
                                        </p:tgtEl>
                                        <p:attrNameLst>
                                          <p:attrName>ppt_y</p:attrName>
                                        </p:attrNameLst>
                                      </p:cBhvr>
                                      <p:tavLst>
                                        <p:tav tm="0">
                                          <p:val>
                                            <p:strVal val="#ppt_y-#ppt_h*1.125000"/>
                                          </p:val>
                                        </p:tav>
                                        <p:tav tm="100000">
                                          <p:val>
                                            <p:strVal val="#ppt_y"/>
                                          </p:val>
                                        </p:tav>
                                      </p:tavLst>
                                    </p:anim>
                                    <p:animEffect transition="in" filter="wipe(down)">
                                      <p:cBhvr>
                                        <p:cTn id="28" dur="1000"/>
                                        <p:tgtEl>
                                          <p:spTgt spid="3">
                                            <p:txEl>
                                              <p:pRg st="3" end="3"/>
                                            </p:txEl>
                                          </p:spTgt>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p:tgtEl>
                                          <p:spTgt spid="3">
                                            <p:txEl>
                                              <p:pRg st="4" end="4"/>
                                            </p:txEl>
                                          </p:spTgt>
                                        </p:tgtEl>
                                        <p:attrNameLst>
                                          <p:attrName>ppt_y</p:attrName>
                                        </p:attrNameLst>
                                      </p:cBhvr>
                                      <p:tavLst>
                                        <p:tav tm="0">
                                          <p:val>
                                            <p:strVal val="#ppt_y-#ppt_h*1.125000"/>
                                          </p:val>
                                        </p:tav>
                                        <p:tav tm="100000">
                                          <p:val>
                                            <p:strVal val="#ppt_y"/>
                                          </p:val>
                                        </p:tav>
                                      </p:tavLst>
                                    </p:anim>
                                    <p:animEffect transition="in" filter="wipe(down)">
                                      <p:cBhvr>
                                        <p:cTn id="32" dur="1000"/>
                                        <p:tgtEl>
                                          <p:spTgt spid="3">
                                            <p:txEl>
                                              <p:pRg st="4" end="4"/>
                                            </p:txEl>
                                          </p:spTgt>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1000"/>
                                        <p:tgtEl>
                                          <p:spTgt spid="3">
                                            <p:txEl>
                                              <p:pRg st="5" end="5"/>
                                            </p:txEl>
                                          </p:spTgt>
                                        </p:tgtEl>
                                        <p:attrNameLst>
                                          <p:attrName>ppt_y</p:attrName>
                                        </p:attrNameLst>
                                      </p:cBhvr>
                                      <p:tavLst>
                                        <p:tav tm="0">
                                          <p:val>
                                            <p:strVal val="#ppt_y-#ppt_h*1.125000"/>
                                          </p:val>
                                        </p:tav>
                                        <p:tav tm="100000">
                                          <p:val>
                                            <p:strVal val="#ppt_y"/>
                                          </p:val>
                                        </p:tav>
                                      </p:tavLst>
                                    </p:anim>
                                    <p:animEffect transition="in" filter="wipe(down)">
                                      <p:cBhvr>
                                        <p:cTn id="36" dur="1000"/>
                                        <p:tgtEl>
                                          <p:spTgt spid="3">
                                            <p:txEl>
                                              <p:pRg st="5" end="5"/>
                                            </p:txEl>
                                          </p:spTgt>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1000"/>
                                        <p:tgtEl>
                                          <p:spTgt spid="3">
                                            <p:txEl>
                                              <p:pRg st="6" end="6"/>
                                            </p:txEl>
                                          </p:spTgt>
                                        </p:tgtEl>
                                        <p:attrNameLst>
                                          <p:attrName>ppt_y</p:attrName>
                                        </p:attrNameLst>
                                      </p:cBhvr>
                                      <p:tavLst>
                                        <p:tav tm="0">
                                          <p:val>
                                            <p:strVal val="#ppt_y-#ppt_h*1.125000"/>
                                          </p:val>
                                        </p:tav>
                                        <p:tav tm="100000">
                                          <p:val>
                                            <p:strVal val="#ppt_y"/>
                                          </p:val>
                                        </p:tav>
                                      </p:tavLst>
                                    </p:anim>
                                    <p:animEffect transition="in" filter="wipe(down)">
                                      <p:cBhvr>
                                        <p:cTn id="40" dur="1000"/>
                                        <p:tgtEl>
                                          <p:spTgt spid="3">
                                            <p:txEl>
                                              <p:pRg st="6" end="6"/>
                                            </p:txEl>
                                          </p:spTgt>
                                        </p:tgtEl>
                                      </p:cBhvr>
                                    </p:animEffect>
                                  </p:childTnLst>
                                </p:cTn>
                              </p:par>
                            </p:childTnLst>
                          </p:cTn>
                        </p:par>
                        <p:par>
                          <p:cTn id="41" fill="hold">
                            <p:stCondLst>
                              <p:cond delay="3000"/>
                            </p:stCondLst>
                            <p:childTnLst>
                              <p:par>
                                <p:cTn id="42" presetID="12" presetClass="entr" presetSubtype="1" fill="hold" grpId="0" nodeType="after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1000"/>
                                        <p:tgtEl>
                                          <p:spTgt spid="3">
                                            <p:txEl>
                                              <p:pRg st="7" end="7"/>
                                            </p:txEl>
                                          </p:spTgt>
                                        </p:tgtEl>
                                        <p:attrNameLst>
                                          <p:attrName>ppt_y</p:attrName>
                                        </p:attrNameLst>
                                      </p:cBhvr>
                                      <p:tavLst>
                                        <p:tav tm="0">
                                          <p:val>
                                            <p:strVal val="#ppt_y-#ppt_h*1.125000"/>
                                          </p:val>
                                        </p:tav>
                                        <p:tav tm="100000">
                                          <p:val>
                                            <p:strVal val="#ppt_y"/>
                                          </p:val>
                                        </p:tav>
                                      </p:tavLst>
                                    </p:anim>
                                    <p:animEffect transition="in" filter="wipe(down)">
                                      <p:cBhvr>
                                        <p:cTn id="45" dur="1000"/>
                                        <p:tgtEl>
                                          <p:spTgt spid="3">
                                            <p:txEl>
                                              <p:pRg st="7" end="7"/>
                                            </p:txEl>
                                          </p:spTgt>
                                        </p:tgtEl>
                                      </p:cBhvr>
                                    </p:animEffect>
                                  </p:childTnLst>
                                </p:cTn>
                              </p:par>
                            </p:childTnLst>
                          </p:cTn>
                        </p:par>
                        <p:par>
                          <p:cTn id="46" fill="hold">
                            <p:stCondLst>
                              <p:cond delay="4000"/>
                            </p:stCondLst>
                            <p:childTnLst>
                              <p:par>
                                <p:cTn id="47" presetID="12" presetClass="entr" presetSubtype="1" fill="hold" grpId="0" nodeType="after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1000"/>
                                        <p:tgtEl>
                                          <p:spTgt spid="3">
                                            <p:txEl>
                                              <p:pRg st="8" end="8"/>
                                            </p:txEl>
                                          </p:spTgt>
                                        </p:tgtEl>
                                        <p:attrNameLst>
                                          <p:attrName>ppt_y</p:attrName>
                                        </p:attrNameLst>
                                      </p:cBhvr>
                                      <p:tavLst>
                                        <p:tav tm="0">
                                          <p:val>
                                            <p:strVal val="#ppt_y-#ppt_h*1.125000"/>
                                          </p:val>
                                        </p:tav>
                                        <p:tav tm="100000">
                                          <p:val>
                                            <p:strVal val="#ppt_y"/>
                                          </p:val>
                                        </p:tav>
                                      </p:tavLst>
                                    </p:anim>
                                    <p:animEffect transition="in" filter="wipe(down)">
                                      <p:cBhvr>
                                        <p:cTn id="50" dur="1000"/>
                                        <p:tgtEl>
                                          <p:spTgt spid="3">
                                            <p:txEl>
                                              <p:pRg st="8" end="8"/>
                                            </p:txEl>
                                          </p:spTgt>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1000"/>
                                        <p:tgtEl>
                                          <p:spTgt spid="3">
                                            <p:txEl>
                                              <p:pRg st="9" end="9"/>
                                            </p:txEl>
                                          </p:spTgt>
                                        </p:tgtEl>
                                        <p:attrNameLst>
                                          <p:attrName>ppt_y</p:attrName>
                                        </p:attrNameLst>
                                      </p:cBhvr>
                                      <p:tavLst>
                                        <p:tav tm="0">
                                          <p:val>
                                            <p:strVal val="#ppt_y-#ppt_h*1.125000"/>
                                          </p:val>
                                        </p:tav>
                                        <p:tav tm="100000">
                                          <p:val>
                                            <p:strVal val="#ppt_y"/>
                                          </p:val>
                                        </p:tav>
                                      </p:tavLst>
                                    </p:anim>
                                    <p:animEffect transition="in" filter="wipe(down)">
                                      <p:cBhvr>
                                        <p:cTn id="5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400" dirty="0">
                <a:latin typeface="Calibri" panose="020F0502020204030204" pitchFamily="34" charset="0"/>
              </a:rPr>
              <a:t>HOW TO SUBMIT YOUR ASSESSMENT TO MOODLE</a:t>
            </a:r>
            <a:br>
              <a:rPr lang="en-GB" sz="54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85000" lnSpcReduction="20000"/>
          </a:bodyPr>
          <a:lstStyle/>
          <a:p>
            <a:pPr algn="just">
              <a:buFont typeface="Wingdings" panose="05000000000000000000" pitchFamily="2" charset="2"/>
              <a:buChar char="§"/>
            </a:pPr>
            <a:r>
              <a:rPr lang="en-US" sz="2800" dirty="0">
                <a:latin typeface="Calibri" panose="020F0502020204030204" pitchFamily="34" charset="0"/>
              </a:rPr>
              <a:t>Deadlines are always at </a:t>
            </a:r>
            <a:r>
              <a:rPr lang="en-US" sz="2800" b="1" dirty="0">
                <a:latin typeface="Calibri" panose="020F0502020204030204" pitchFamily="34" charset="0"/>
              </a:rPr>
              <a:t>23.59</a:t>
            </a:r>
            <a:r>
              <a:rPr lang="en-US" sz="2800" dirty="0">
                <a:latin typeface="Calibri" panose="020F0502020204030204" pitchFamily="34" charset="0"/>
              </a:rPr>
              <a:t> of the assigned date in the assessment schedule</a:t>
            </a:r>
          </a:p>
          <a:p>
            <a:pPr lvl="2" algn="just">
              <a:buFont typeface="Wingdings" panose="05000000000000000000" pitchFamily="2" charset="2"/>
              <a:buChar char="§"/>
            </a:pPr>
            <a:r>
              <a:rPr lang="en-US" sz="2000" b="1" dirty="0">
                <a:solidFill>
                  <a:srgbClr val="FF0000"/>
                </a:solidFill>
                <a:latin typeface="Calibri" panose="020F0502020204030204" pitchFamily="34" charset="0"/>
              </a:rPr>
              <a:t>DO NOT leave to ’23.58’ to upload your work. You might encounter difficulties trying to gain access</a:t>
            </a:r>
          </a:p>
          <a:p>
            <a:pPr lvl="2" algn="just">
              <a:buFont typeface="Wingdings" panose="05000000000000000000" pitchFamily="2" charset="2"/>
              <a:buChar char="§"/>
            </a:pPr>
            <a:r>
              <a:rPr lang="en-US" sz="2000" b="1" dirty="0">
                <a:solidFill>
                  <a:srgbClr val="FF0000"/>
                </a:solidFill>
                <a:latin typeface="Calibri" panose="020F0502020204030204" pitchFamily="34" charset="0"/>
              </a:rPr>
              <a:t>In other words …. DO NOT leave it to the LAST MINUTE</a:t>
            </a:r>
            <a:r>
              <a:rPr lang="en-US" sz="2000" dirty="0">
                <a:solidFill>
                  <a:srgbClr val="FF0000"/>
                </a:solidFill>
                <a:latin typeface="Calibri" panose="020F0502020204030204" pitchFamily="34" charset="0"/>
              </a:rPr>
              <a:t>!</a:t>
            </a:r>
          </a:p>
          <a:p>
            <a:pPr algn="just">
              <a:buFont typeface="Wingdings" panose="05000000000000000000" pitchFamily="2" charset="2"/>
              <a:buChar char="§"/>
            </a:pPr>
            <a:r>
              <a:rPr lang="en-US" sz="2800" dirty="0">
                <a:latin typeface="Calibri" panose="020F0502020204030204" pitchFamily="34" charset="0"/>
              </a:rPr>
              <a:t>If you </a:t>
            </a:r>
            <a:r>
              <a:rPr lang="en-US" sz="2800" b="1" dirty="0">
                <a:latin typeface="Calibri" panose="020F0502020204030204" pitchFamily="34" charset="0"/>
              </a:rPr>
              <a:t>miss the deadline, or if you have any technical difficulties</a:t>
            </a:r>
            <a:r>
              <a:rPr lang="en-US" sz="2800" dirty="0">
                <a:latin typeface="Calibri" panose="020F0502020204030204" pitchFamily="34" charset="0"/>
              </a:rPr>
              <a:t>, you will need to send an email to London Assessments with your work. </a:t>
            </a:r>
            <a:r>
              <a:rPr lang="en-US" sz="2800" i="1" dirty="0">
                <a:latin typeface="Calibri" panose="020F0502020204030204" pitchFamily="34" charset="0"/>
              </a:rPr>
              <a:t>Please follow the procedure for ‘Submitting your work via email’</a:t>
            </a:r>
          </a:p>
          <a:p>
            <a:pPr lvl="2" algn="just">
              <a:buFont typeface="Wingdings" panose="05000000000000000000" pitchFamily="2" charset="2"/>
              <a:buChar char="§"/>
            </a:pPr>
            <a:r>
              <a:rPr lang="en-US" sz="2400" i="1" dirty="0">
                <a:solidFill>
                  <a:srgbClr val="FF0000"/>
                </a:solidFill>
                <a:latin typeface="Calibri" panose="020F0502020204030204" pitchFamily="34" charset="0"/>
              </a:rPr>
              <a:t>Note: Penalties apply if a Late Submission! </a:t>
            </a:r>
          </a:p>
          <a:p>
            <a:pPr algn="just">
              <a:buFont typeface="Wingdings" panose="05000000000000000000" pitchFamily="2" charset="2"/>
              <a:buChar char="§"/>
            </a:pPr>
            <a:r>
              <a:rPr lang="en-US" sz="2800" i="1" dirty="0">
                <a:latin typeface="Calibri" panose="020F0502020204030204" pitchFamily="34" charset="0"/>
              </a:rPr>
              <a:t>You should ALWAYS use your </a:t>
            </a:r>
            <a:r>
              <a:rPr lang="en-US" sz="2800" b="1" i="1" dirty="0">
                <a:solidFill>
                  <a:srgbClr val="FF0000"/>
                </a:solidFill>
                <a:latin typeface="Calibri" panose="020F0502020204030204" pitchFamily="34" charset="0"/>
              </a:rPr>
              <a:t>University email address </a:t>
            </a:r>
            <a:r>
              <a:rPr lang="en-US" sz="2800" i="1" dirty="0">
                <a:latin typeface="Calibri" panose="020F0502020204030204" pitchFamily="34" charset="0"/>
              </a:rPr>
              <a:t>when communicating with us!</a:t>
            </a:r>
          </a:p>
          <a:p>
            <a:pPr marL="0" indent="0" algn="ctr">
              <a:buNone/>
            </a:pPr>
            <a:endParaRPr lang="en-US" sz="2600" dirty="0">
              <a:solidFill>
                <a:srgbClr val="0070C0"/>
              </a:solidFill>
              <a:latin typeface="Calibri" panose="020F0502020204030204" pitchFamily="34" charset="0"/>
            </a:endParaRPr>
          </a:p>
          <a:p>
            <a:pPr marL="0" indent="0" algn="ctr">
              <a:buNone/>
            </a:pPr>
            <a:r>
              <a:rPr lang="en-US" sz="2600" dirty="0">
                <a:solidFill>
                  <a:srgbClr val="0070C0"/>
                </a:solidFill>
                <a:latin typeface="Calibri" panose="020F0502020204030204" pitchFamily="34" charset="0"/>
              </a:rPr>
              <a:t>LondonAssessments@uwtsd.ac.uk</a:t>
            </a:r>
          </a:p>
          <a:p>
            <a:pPr lvl="2" algn="just">
              <a:buFont typeface="Wingdings" panose="05000000000000000000" pitchFamily="2" charset="2"/>
              <a:buChar char="§"/>
            </a:pPr>
            <a:endParaRPr lang="en-US" sz="2400" i="1"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par>
                          <p:cTn id="8" fill="hold">
                            <p:stCondLst>
                              <p:cond delay="2000"/>
                            </p:stCondLst>
                            <p:childTnLst>
                              <p:par>
                                <p:cTn id="9" presetID="1" presetClass="entr" presetSubtype="0" fill="hold" nodeType="afterEffect">
                                  <p:stCondLst>
                                    <p:cond delay="100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par>
                          <p:cTn id="11" fill="hold">
                            <p:stCondLst>
                              <p:cond delay="3000"/>
                            </p:stCondLst>
                            <p:childTnLst>
                              <p:par>
                                <p:cTn id="12" presetID="1" presetClass="entr" presetSubtype="0" fill="hold" nodeType="afterEffect">
                                  <p:stCondLst>
                                    <p:cond delay="150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childTnLst>
                                </p:cTn>
                              </p:par>
                            </p:childTnLst>
                          </p:cTn>
                        </p:par>
                        <p:par>
                          <p:cTn id="23" fill="hold">
                            <p:stCondLst>
                              <p:cond delay="1500"/>
                            </p:stCondLst>
                            <p:childTnLst>
                              <p:par>
                                <p:cTn id="24" presetID="10" presetClass="entr" presetSubtype="0" fill="hold" nodeType="after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childTnLst>
                                </p:cTn>
                              </p:par>
                            </p:childTnLst>
                          </p:cTn>
                        </p:par>
                        <p:par>
                          <p:cTn id="27" fill="hold">
                            <p:stCondLst>
                              <p:cond delay="2500"/>
                            </p:stCondLst>
                            <p:childTnLst>
                              <p:par>
                                <p:cTn id="28" presetID="2" presetClass="entr" presetSubtype="4" fill="hold" nodeType="after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 calcmode="lin" valueType="num">
                                      <p:cBhvr additive="base">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NOTES TO REMEMBER</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752600"/>
            <a:ext cx="8229600" cy="4343400"/>
          </a:xfrm>
        </p:spPr>
        <p:txBody>
          <a:bodyPr>
            <a:normAutofit fontScale="25000" lnSpcReduction="20000"/>
          </a:bodyPr>
          <a:lstStyle/>
          <a:p>
            <a:pPr algn="just"/>
            <a:r>
              <a:rPr lang="en-US" sz="9600" dirty="0">
                <a:latin typeface="Calibri" panose="020F0502020204030204" pitchFamily="34" charset="0"/>
              </a:rPr>
              <a:t>London Assessments distinguishes between assessments submitted after the deadline and substitute assessments</a:t>
            </a:r>
          </a:p>
          <a:p>
            <a:pPr marL="0" indent="0">
              <a:buNone/>
            </a:pPr>
            <a:endParaRPr lang="en-US" sz="4800" dirty="0">
              <a:latin typeface="Calibri" panose="020F0502020204030204" pitchFamily="34" charset="0"/>
            </a:endParaRPr>
          </a:p>
          <a:p>
            <a:pPr algn="just"/>
            <a:r>
              <a:rPr lang="en-US" sz="9600" dirty="0">
                <a:latin typeface="Calibri" panose="020F0502020204030204" pitchFamily="34" charset="0"/>
              </a:rPr>
              <a:t>A student </a:t>
            </a:r>
            <a:r>
              <a:rPr lang="en-US" sz="9600" b="1" dirty="0">
                <a:solidFill>
                  <a:srgbClr val="FF0000"/>
                </a:solidFill>
                <a:latin typeface="Calibri" panose="020F0502020204030204" pitchFamily="34" charset="0"/>
              </a:rPr>
              <a:t>may not </a:t>
            </a:r>
            <a:r>
              <a:rPr lang="en-US" sz="9600" dirty="0">
                <a:latin typeface="Calibri" panose="020F0502020204030204" pitchFamily="34" charset="0"/>
              </a:rPr>
              <a:t>request an assessment to be substituted after the deadline has elapsed</a:t>
            </a:r>
          </a:p>
          <a:p>
            <a:pPr lvl="2" algn="just"/>
            <a:r>
              <a:rPr lang="en-US" sz="8000" i="1" dirty="0">
                <a:latin typeface="Calibri" panose="020F0502020204030204" pitchFamily="34" charset="0"/>
              </a:rPr>
              <a:t>You should only submit your work when it is your final version to avoid any disappointment</a:t>
            </a:r>
            <a:endParaRPr lang="en-GB" sz="8000" i="1" dirty="0">
              <a:latin typeface="Calibri" panose="020F0502020204030204" pitchFamily="34" charset="0"/>
            </a:endParaRPr>
          </a:p>
          <a:p>
            <a:endParaRPr lang="en-GB" sz="5600" dirty="0">
              <a:latin typeface="Calibri" panose="020F0502020204030204" pitchFamily="34" charset="0"/>
            </a:endParaRPr>
          </a:p>
          <a:p>
            <a:endParaRPr lang="en-GB" sz="5600" dirty="0">
              <a:latin typeface="Calibri" panose="020F0502020204030204" pitchFamily="34" charset="0"/>
            </a:endParaRPr>
          </a:p>
          <a:p>
            <a:pPr algn="just"/>
            <a:r>
              <a:rPr lang="en-US" sz="9600" dirty="0">
                <a:latin typeface="Calibri" panose="020F0502020204030204" pitchFamily="34" charset="0"/>
              </a:rPr>
              <a:t>Because some students have previously sent a replacement assessment - with an attempt to avoid allegations of unfair practice when they had become aware of a high similarity index - under normal circumstances substitute assessments will be rejected</a:t>
            </a:r>
            <a:endParaRPr lang="en-GB" sz="9600" dirty="0">
              <a:latin typeface="Calibri" panose="020F0502020204030204" pitchFamily="34" charset="0"/>
            </a:endParaRPr>
          </a:p>
          <a:p>
            <a:pPr marL="0" indent="0">
              <a:buNone/>
            </a:pPr>
            <a:endParaRPr lang="en-GB" sz="9600" dirty="0">
              <a:latin typeface="Calibri" panose="020F0502020204030204" pitchFamily="34" charset="0"/>
            </a:endParaRPr>
          </a:p>
          <a:p>
            <a:pPr algn="just">
              <a:buFont typeface="Wingdings" panose="05000000000000000000" pitchFamily="2" charset="2"/>
              <a:buChar char="§"/>
            </a:pPr>
            <a:endParaRPr lang="en-US" sz="115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7722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up)">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up)">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up)">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6000" dirty="0">
                <a:latin typeface="Calibri" panose="020F0502020204030204" pitchFamily="34" charset="0"/>
              </a:rPr>
              <a:t>LATE SUBMISSIONS</a:t>
            </a:r>
            <a:br>
              <a:rPr lang="en-GB" sz="6000" dirty="0">
                <a:latin typeface="Calibri" panose="020F0502020204030204" pitchFamily="34" charset="0"/>
              </a:rPr>
            </a:br>
            <a:r>
              <a:rPr lang="en-GB" sz="2000" i="1" dirty="0">
                <a:latin typeface="Calibri" panose="020F0502020204030204" pitchFamily="34" charset="0"/>
              </a:rPr>
              <a:t>Please also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19534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latin typeface="Calibri" panose="020F0502020204030204" pitchFamily="34" charset="0"/>
              </a:rPr>
              <a:t>Students are responsible for submitting their work on time. </a:t>
            </a:r>
          </a:p>
          <a:p>
            <a:pPr marL="0" indent="0" algn="just">
              <a:buNone/>
            </a:pPr>
            <a:r>
              <a:rPr lang="en-US" dirty="0">
                <a:latin typeface="Calibri" panose="020F0502020204030204" pitchFamily="34" charset="0"/>
              </a:rPr>
              <a:t>In the event that work cannot be submitted by its deadline, you need to:</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Send an email </a:t>
            </a:r>
            <a:r>
              <a:rPr lang="en-US" b="1" u="sng" dirty="0">
                <a:latin typeface="Calibri" panose="020F0502020204030204" pitchFamily="34" charset="0"/>
              </a:rPr>
              <a:t>with</a:t>
            </a:r>
            <a:r>
              <a:rPr lang="en-US" dirty="0">
                <a:latin typeface="Calibri" panose="020F0502020204030204" pitchFamily="34" charset="0"/>
              </a:rPr>
              <a:t> your work  to 		</a:t>
            </a:r>
            <a:r>
              <a:rPr lang="en-US" u="sng" dirty="0">
                <a:latin typeface="Calibri" panose="020F0502020204030204" pitchFamily="34" charset="0"/>
                <a:hlinkClick r:id="rId2"/>
              </a:rPr>
              <a:t>LondonAssessments@uwtsd.ac.uk</a:t>
            </a:r>
            <a:endParaRPr lang="en-US" sz="2000" dirty="0">
              <a:latin typeface="Calibri" panose="020F0502020204030204" pitchFamily="34" charset="0"/>
            </a:endParaRPr>
          </a:p>
          <a:p>
            <a:pPr>
              <a:buFont typeface="Wingdings" panose="05000000000000000000" pitchFamily="2" charset="2"/>
              <a:buChar char="§"/>
            </a:pPr>
            <a:r>
              <a:rPr lang="en-US" sz="800" dirty="0">
                <a:latin typeface="Calibri" panose="020F0502020204030204" pitchFamily="34" charset="0"/>
              </a:rPr>
              <a:t> </a:t>
            </a:r>
            <a:endParaRPr lang="en-US" sz="4000" dirty="0">
              <a:latin typeface="Calibri" panose="020F0502020204030204" pitchFamily="34" charset="0"/>
            </a:endParaRPr>
          </a:p>
          <a:p>
            <a:pPr lvl="0">
              <a:buFont typeface="Wingdings" panose="05000000000000000000" pitchFamily="2" charset="2"/>
              <a:buChar char="§"/>
            </a:pPr>
            <a:r>
              <a:rPr lang="en-US" dirty="0">
                <a:latin typeface="Calibri" panose="020F0502020204030204" pitchFamily="34" charset="0"/>
              </a:rPr>
              <a:t>For your work to be considered, your email should contain:</a:t>
            </a:r>
            <a:endParaRPr lang="en-US" sz="2000" dirty="0">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name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Your student number</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module name or code</a:t>
            </a:r>
            <a:endParaRPr lang="en-US" sz="1800" i="1" dirty="0">
              <a:solidFill>
                <a:srgbClr val="FF0000"/>
              </a:solidFill>
              <a:latin typeface="Calibri" panose="020F0502020204030204" pitchFamily="34" charset="0"/>
            </a:endParaRPr>
          </a:p>
          <a:p>
            <a:pPr lvl="3">
              <a:buFont typeface="Wingdings" panose="05000000000000000000" pitchFamily="2" charset="2"/>
              <a:buChar char="§"/>
            </a:pPr>
            <a:r>
              <a:rPr lang="en-US" sz="2000" i="1" dirty="0">
                <a:solidFill>
                  <a:srgbClr val="FF0000"/>
                </a:solidFill>
                <a:latin typeface="Calibri" panose="020F0502020204030204" pitchFamily="34" charset="0"/>
              </a:rPr>
              <a:t>The assignment number (which assignment it refers to)</a:t>
            </a:r>
          </a:p>
          <a:p>
            <a:pPr lvl="3">
              <a:buFont typeface="Wingdings" panose="05000000000000000000" pitchFamily="2" charset="2"/>
              <a:buChar char="§"/>
            </a:pPr>
            <a:r>
              <a:rPr lang="en-GB" sz="2000" i="1" dirty="0">
                <a:solidFill>
                  <a:srgbClr val="FF0000"/>
                </a:solidFill>
                <a:latin typeface="Calibri" panose="020F0502020204030204" pitchFamily="34" charset="0"/>
              </a:rPr>
              <a:t>Your assignment!</a:t>
            </a:r>
            <a:endParaRPr lang="en-US" sz="2000" i="1" dirty="0">
              <a:solidFill>
                <a:srgbClr val="FF0000"/>
              </a:solidFill>
              <a:latin typeface="Calibri" panose="020F0502020204030204" pitchFamily="34" charset="0"/>
            </a:endParaRPr>
          </a:p>
          <a:p>
            <a:pPr marL="0" indent="0">
              <a:buNone/>
            </a:pPr>
            <a:r>
              <a:rPr lang="en-US" sz="800" i="1" dirty="0">
                <a:latin typeface="Calibri" panose="020F0502020204030204" pitchFamily="34" charset="0"/>
              </a:rPr>
              <a:t> </a:t>
            </a: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par>
                          <p:cTn id="13" fill="hold">
                            <p:stCondLst>
                              <p:cond delay="2000"/>
                            </p:stCondLst>
                            <p:childTnLst>
                              <p:par>
                                <p:cTn id="14" presetID="10" presetClass="entr" presetSubtype="0" fill="hold" nodeType="afterEffect">
                                  <p:stCondLst>
                                    <p:cond delay="50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childTnLst>
                          </p:cTn>
                        </p:par>
                        <p:par>
                          <p:cTn id="17" fill="hold">
                            <p:stCondLst>
                              <p:cond delay="3500"/>
                            </p:stCondLst>
                            <p:childTnLst>
                              <p:par>
                                <p:cTn id="18" presetID="10" presetClass="entr" presetSubtype="0" fill="hold" nodeType="afterEffect">
                                  <p:stCondLst>
                                    <p:cond delay="100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fade">
                                      <p:cBhvr>
                                        <p:cTn id="20" dur="1000"/>
                                        <p:tgtEl>
                                          <p:spTgt spid="3">
                                            <p:txEl>
                                              <p:pRg st="5" end="5"/>
                                            </p:txEl>
                                          </p:spTgt>
                                        </p:tgtEl>
                                      </p:cBhvr>
                                    </p:animEffect>
                                  </p:childTnLst>
                                </p:cTn>
                              </p:par>
                            </p:childTnLst>
                          </p:cTn>
                        </p:par>
                        <p:par>
                          <p:cTn id="21" fill="hold">
                            <p:stCondLst>
                              <p:cond delay="5500"/>
                            </p:stCondLst>
                            <p:childTnLst>
                              <p:par>
                                <p:cTn id="22" presetID="10" presetClass="entr" presetSubtype="0" fill="hold" nodeType="after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500"/>
                                        <p:tgtEl>
                                          <p:spTgt spid="3">
                                            <p:txEl>
                                              <p:pRg st="6" end="6"/>
                                            </p:txEl>
                                          </p:spTgt>
                                        </p:tgtEl>
                                      </p:cBhvr>
                                    </p:animEffect>
                                  </p:childTnLst>
                                </p:cTn>
                              </p:par>
                            </p:childTnLst>
                          </p:cTn>
                        </p:par>
                        <p:par>
                          <p:cTn id="25" fill="hold">
                            <p:stCondLst>
                              <p:cond delay="6000"/>
                            </p:stCondLst>
                            <p:childTnLst>
                              <p:par>
                                <p:cTn id="26" presetID="10" presetClass="entr" presetSubtype="0" fill="hold" nodeType="after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childTnLst>
                          </p:cTn>
                        </p:par>
                        <p:par>
                          <p:cTn id="29" fill="hold">
                            <p:stCondLst>
                              <p:cond delay="6500"/>
                            </p:stCondLst>
                            <p:childTnLst>
                              <p:par>
                                <p:cTn id="30" presetID="10" presetClass="entr" presetSubtype="0" fill="hold" nodeType="after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par>
                          <p:cTn id="33" fill="hold">
                            <p:stCondLst>
                              <p:cond delay="7000"/>
                            </p:stCondLst>
                            <p:childTnLst>
                              <p:par>
                                <p:cTn id="34" presetID="10" presetClass="entr" presetSubtype="0" fill="hold" nodeType="after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par>
                          <p:cTn id="37" fill="hold">
                            <p:stCondLst>
                              <p:cond delay="7500"/>
                            </p:stCondLst>
                            <p:childTnLst>
                              <p:par>
                                <p:cTn id="38" presetID="10" presetClass="entr" presetSubtype="0" fill="hold" nodeType="after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latin typeface="Calibri" panose="020F0502020204030204" pitchFamily="34" charset="0"/>
              </a:rPr>
              <a:t>London Assessments will </a:t>
            </a:r>
            <a:r>
              <a:rPr lang="en-US" b="1" u="sng" dirty="0">
                <a:latin typeface="Calibri" panose="020F0502020204030204" pitchFamily="34" charset="0"/>
              </a:rPr>
              <a:t>ALWAYS</a:t>
            </a:r>
            <a:r>
              <a:rPr lang="en-US" dirty="0">
                <a:latin typeface="Calibri" panose="020F0502020204030204" pitchFamily="34" charset="0"/>
              </a:rPr>
              <a:t> respond to your email</a:t>
            </a:r>
          </a:p>
          <a:p>
            <a:pPr marL="0"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If you DO NOT receive a reply, you should assume that we have not received your email – so send it again until you get confirmation of the receipt!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Always check your inbox for our replies (</a:t>
            </a:r>
            <a:r>
              <a:rPr lang="en-US" b="1" dirty="0">
                <a:solidFill>
                  <a:srgbClr val="FF0000"/>
                </a:solidFill>
                <a:latin typeface="Calibri" panose="020F0502020204030204" pitchFamily="34" charset="0"/>
              </a:rPr>
              <a:t>even if you are on holidays!</a:t>
            </a:r>
            <a:r>
              <a:rPr lang="en-US" dirty="0">
                <a:latin typeface="Calibri" panose="020F0502020204030204" pitchFamily="34" charset="0"/>
              </a:rPr>
              <a:t>)</a:t>
            </a:r>
          </a:p>
          <a:p>
            <a:pPr marL="548640" lvl="2" indent="0" algn="just">
              <a:buNone/>
            </a:pPr>
            <a:endParaRPr lang="en-US" dirty="0">
              <a:latin typeface="Calibri" panose="020F0502020204030204" pitchFamily="34" charset="0"/>
            </a:endParaRPr>
          </a:p>
          <a:p>
            <a:pPr lvl="2" algn="just">
              <a:buFont typeface="Wingdings" panose="05000000000000000000" pitchFamily="2" charset="2"/>
              <a:buChar char="§"/>
            </a:pPr>
            <a:r>
              <a:rPr lang="en-US" dirty="0">
                <a:latin typeface="Calibri" panose="020F0502020204030204" pitchFamily="34" charset="0"/>
              </a:rPr>
              <a:t>You will need our confirmation of receipt of your work (our confirmation email) in order to submit an Extenuating Circumstances request to the Academic Office</a:t>
            </a:r>
          </a:p>
          <a:p>
            <a:pPr>
              <a:buFont typeface="Wingdings" panose="05000000000000000000" pitchFamily="2" charset="2"/>
              <a:buChar char="§"/>
            </a:pPr>
            <a:r>
              <a:rPr lang="en-US" sz="4400" dirty="0">
                <a:latin typeface="Calibri" panose="020F0502020204030204" pitchFamily="34" charset="0"/>
              </a:rPr>
              <a:t> </a:t>
            </a:r>
            <a:r>
              <a:rPr lang="en-US" dirty="0">
                <a:solidFill>
                  <a:srgbClr val="FF0000"/>
                </a:solidFill>
                <a:latin typeface="Calibri" panose="020F0502020204030204" pitchFamily="34" charset="0"/>
              </a:rPr>
              <a:t>Late submissions also fall into the 23.59 rule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99056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300"/>
                                        <p:tgtEl>
                                          <p:spTgt spid="3">
                                            <p:txEl>
                                              <p:pRg st="2" end="2"/>
                                            </p:txEl>
                                          </p:spTgt>
                                        </p:tgtEl>
                                      </p:cBhvr>
                                    </p:animEffect>
                                  </p:childTnLst>
                                </p:cTn>
                              </p:par>
                            </p:childTnLst>
                          </p:cTn>
                        </p:par>
                        <p:par>
                          <p:cTn id="12" fill="hold">
                            <p:stCondLst>
                              <p:cond delay="3300"/>
                            </p:stCondLst>
                            <p:childTnLst>
                              <p:par>
                                <p:cTn id="13" presetID="10" presetClass="entr" presetSubtype="0" fill="hold" nodeType="after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6300"/>
                            </p:stCondLst>
                            <p:childTnLst>
                              <p:par>
                                <p:cTn id="17" presetID="10" presetClass="entr" presetSubtype="0" fill="hold" nodeType="afterEffect">
                                  <p:stCondLst>
                                    <p:cond delay="100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2000"/>
                                        <p:tgtEl>
                                          <p:spTgt spid="3">
                                            <p:txEl>
                                              <p:pRg st="6" end="6"/>
                                            </p:txEl>
                                          </p:spTgt>
                                        </p:tgtEl>
                                      </p:cBhvr>
                                    </p:animEffect>
                                  </p:childTnLst>
                                </p:cTn>
                              </p:par>
                            </p:childTnLst>
                          </p:cTn>
                        </p:par>
                        <p:par>
                          <p:cTn id="20" fill="hold">
                            <p:stCondLst>
                              <p:cond delay="9300"/>
                            </p:stCondLst>
                            <p:childTnLst>
                              <p:par>
                                <p:cTn id="21" presetID="10" presetClass="entr" presetSubtype="0" fill="hold" nodeType="afterEffect">
                                  <p:stCondLst>
                                    <p:cond delay="150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fade">
                                      <p:cBhvr>
                                        <p:cTn id="23"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52600"/>
            <a:ext cx="8229600" cy="4025022"/>
          </a:xfrm>
        </p:spPr>
      </p:pic>
      <p:pic>
        <p:nvPicPr>
          <p:cNvPr id="4102" name="Picture 6" descr="C:\Users\c.abifadel\AppData\Local\Microsoft\Windows\Temporary Internet Files\Content.IE5\8TMUY0JZ\MC90007871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810000"/>
            <a:ext cx="1093780" cy="26529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14:presetBounceEnd="52000">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14:bounceEnd="52000">
                                          <p:cBhvr additive="base">
                                            <p:cTn id="12" dur="500" fill="hold"/>
                                            <p:tgtEl>
                                              <p:spTgt spid="4102"/>
                                            </p:tgtEl>
                                            <p:attrNameLst>
                                              <p:attrName>ppt_x</p:attrName>
                                            </p:attrNameLst>
                                          </p:cBhvr>
                                          <p:tavLst>
                                            <p:tav tm="0">
                                              <p:val>
                                                <p:strVal val="#ppt_x"/>
                                              </p:val>
                                            </p:tav>
                                            <p:tav tm="100000">
                                              <p:val>
                                                <p:strVal val="#ppt_x"/>
                                              </p:val>
                                            </p:tav>
                                          </p:tavLst>
                                        </p:anim>
                                        <p:anim calcmode="lin" valueType="num" p14:bounceEnd="52000">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accel="8000" fill="hold" nodeType="clickEffect">
                                      <p:stCondLst>
                                        <p:cond delay="0"/>
                                      </p:stCondLst>
                                      <p:childTnLst>
                                        <p:set>
                                          <p:cBhvr>
                                            <p:cTn id="11" dur="1" fill="hold">
                                              <p:stCondLst>
                                                <p:cond delay="0"/>
                                              </p:stCondLst>
                                            </p:cTn>
                                            <p:tgtEl>
                                              <p:spTgt spid="4102"/>
                                            </p:tgtEl>
                                            <p:attrNameLst>
                                              <p:attrName>style.visibility</p:attrName>
                                            </p:attrNameLst>
                                          </p:cBhvr>
                                          <p:to>
                                            <p:strVal val="visible"/>
                                          </p:to>
                                        </p:set>
                                        <p:anim calcmode="lin" valueType="num">
                                          <p:cBhvr additive="base">
                                            <p:cTn id="12" dur="500" fill="hold"/>
                                            <p:tgtEl>
                                              <p:spTgt spid="4102"/>
                                            </p:tgtEl>
                                            <p:attrNameLst>
                                              <p:attrName>ppt_x</p:attrName>
                                            </p:attrNameLst>
                                          </p:cBhvr>
                                          <p:tavLst>
                                            <p:tav tm="0">
                                              <p:val>
                                                <p:strVal val="#ppt_x"/>
                                              </p:val>
                                            </p:tav>
                                            <p:tav tm="100000">
                                              <p:val>
                                                <p:strVal val="#ppt_x"/>
                                              </p:val>
                                            </p:tav>
                                          </p:tavLst>
                                        </p:anim>
                                        <p:anim calcmode="lin" valueType="num">
                                          <p:cBhvr additive="base">
                                            <p:cTn id="13" dur="500" fill="hold"/>
                                            <p:tgtEl>
                                              <p:spTgt spid="410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 - EMAIL</a:t>
            </a:r>
            <a:endParaRPr lang="en-US" sz="4800" dirty="0">
              <a:latin typeface="Calibri" panose="020F0502020204030204" pitchFamily="34" charset="0"/>
            </a:endParaRPr>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5800" y="1752600"/>
            <a:ext cx="7772400" cy="43102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122" name="Picture 2" descr="C:\Users\c.abifadel\AppData\Local\Microsoft\Windows\Temporary Internet Files\Content.IE5\HAFN06QO\MC90007874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505200"/>
            <a:ext cx="1511435" cy="2229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830995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wipe(down)">
                                      <p:cBhvr>
                                        <p:cTn id="12" dur="580">
                                          <p:stCondLst>
                                            <p:cond delay="0"/>
                                          </p:stCondLst>
                                        </p:cTn>
                                        <p:tgtEl>
                                          <p:spTgt spid="5122"/>
                                        </p:tgtEl>
                                      </p:cBhvr>
                                    </p:animEffect>
                                    <p:anim calcmode="lin" valueType="num">
                                      <p:cBhvr>
                                        <p:cTn id="13"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8" dur="26">
                                          <p:stCondLst>
                                            <p:cond delay="650"/>
                                          </p:stCondLst>
                                        </p:cTn>
                                        <p:tgtEl>
                                          <p:spTgt spid="5122"/>
                                        </p:tgtEl>
                                      </p:cBhvr>
                                      <p:to x="100000" y="60000"/>
                                    </p:animScale>
                                    <p:animScale>
                                      <p:cBhvr>
                                        <p:cTn id="19" dur="166" decel="50000">
                                          <p:stCondLst>
                                            <p:cond delay="676"/>
                                          </p:stCondLst>
                                        </p:cTn>
                                        <p:tgtEl>
                                          <p:spTgt spid="5122"/>
                                        </p:tgtEl>
                                      </p:cBhvr>
                                      <p:to x="100000" y="100000"/>
                                    </p:animScale>
                                    <p:animScale>
                                      <p:cBhvr>
                                        <p:cTn id="20" dur="26">
                                          <p:stCondLst>
                                            <p:cond delay="1312"/>
                                          </p:stCondLst>
                                        </p:cTn>
                                        <p:tgtEl>
                                          <p:spTgt spid="5122"/>
                                        </p:tgtEl>
                                      </p:cBhvr>
                                      <p:to x="100000" y="80000"/>
                                    </p:animScale>
                                    <p:animScale>
                                      <p:cBhvr>
                                        <p:cTn id="21" dur="166" decel="50000">
                                          <p:stCondLst>
                                            <p:cond delay="1338"/>
                                          </p:stCondLst>
                                        </p:cTn>
                                        <p:tgtEl>
                                          <p:spTgt spid="5122"/>
                                        </p:tgtEl>
                                      </p:cBhvr>
                                      <p:to x="100000" y="100000"/>
                                    </p:animScale>
                                    <p:animScale>
                                      <p:cBhvr>
                                        <p:cTn id="22" dur="26">
                                          <p:stCondLst>
                                            <p:cond delay="1642"/>
                                          </p:stCondLst>
                                        </p:cTn>
                                        <p:tgtEl>
                                          <p:spTgt spid="5122"/>
                                        </p:tgtEl>
                                      </p:cBhvr>
                                      <p:to x="100000" y="90000"/>
                                    </p:animScale>
                                    <p:animScale>
                                      <p:cBhvr>
                                        <p:cTn id="23" dur="166" decel="50000">
                                          <p:stCondLst>
                                            <p:cond delay="1668"/>
                                          </p:stCondLst>
                                        </p:cTn>
                                        <p:tgtEl>
                                          <p:spTgt spid="5122"/>
                                        </p:tgtEl>
                                      </p:cBhvr>
                                      <p:to x="100000" y="100000"/>
                                    </p:animScale>
                                    <p:animScale>
                                      <p:cBhvr>
                                        <p:cTn id="24" dur="26">
                                          <p:stCondLst>
                                            <p:cond delay="1808"/>
                                          </p:stCondLst>
                                        </p:cTn>
                                        <p:tgtEl>
                                          <p:spTgt spid="5122"/>
                                        </p:tgtEl>
                                      </p:cBhvr>
                                      <p:to x="100000" y="95000"/>
                                    </p:animScale>
                                    <p:animScale>
                                      <p:cBhvr>
                                        <p:cTn id="25" dur="166" decel="50000">
                                          <p:stCondLst>
                                            <p:cond delay="1834"/>
                                          </p:stCondLst>
                                        </p:cTn>
                                        <p:tgtEl>
                                          <p:spTgt spid="51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LATE SUBMISSIONS - PENALTIES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371600"/>
            <a:ext cx="8229600" cy="5105400"/>
          </a:xfrm>
        </p:spPr>
        <p:txBody>
          <a:bodyPr>
            <a:normAutofit fontScale="77500" lnSpcReduction="20000"/>
          </a:bodyPr>
          <a:lstStyle/>
          <a:p>
            <a:pPr lvl="0"/>
            <a:endParaRPr lang="en-US" sz="900" dirty="0">
              <a:latin typeface="Calibri" panose="020F0502020204030204" pitchFamily="34" charset="0"/>
            </a:endParaRPr>
          </a:p>
          <a:p>
            <a:pPr lvl="0"/>
            <a:r>
              <a:rPr lang="en-US" sz="2800" dirty="0">
                <a:latin typeface="Calibri" panose="020F0502020204030204" pitchFamily="34" charset="0"/>
              </a:rPr>
              <a:t>If you submit your assessment late, your mark will be subject to the University’s rules and regulations:</a:t>
            </a:r>
          </a:p>
          <a:p>
            <a:pPr marL="548640" lvl="2" indent="0">
              <a:buNone/>
            </a:pPr>
            <a:r>
              <a:rPr lang="en-US" sz="2400" b="1" u="sng" dirty="0">
                <a:latin typeface="Calibri" panose="020F0502020204030204" pitchFamily="34" charset="0"/>
              </a:rPr>
              <a:t>First Attempt Students</a:t>
            </a:r>
          </a:p>
          <a:p>
            <a:pPr lvl="2"/>
            <a:r>
              <a:rPr lang="en-US" sz="2400" i="1" dirty="0">
                <a:latin typeface="Calibri" panose="020F0502020204030204" pitchFamily="34" charset="0"/>
              </a:rPr>
              <a:t>Capped to </a:t>
            </a:r>
            <a:r>
              <a:rPr lang="en-US" sz="2400" i="1" dirty="0">
                <a:solidFill>
                  <a:srgbClr val="FF0000"/>
                </a:solidFill>
                <a:latin typeface="Calibri" panose="020F0502020204030204" pitchFamily="34" charset="0"/>
              </a:rPr>
              <a:t>40% </a:t>
            </a:r>
            <a:r>
              <a:rPr lang="en-GB" sz="2400" i="1" dirty="0">
                <a:solidFill>
                  <a:srgbClr val="FF0000"/>
                </a:solidFill>
                <a:latin typeface="Calibri" panose="020F0502020204030204" pitchFamily="34" charset="0"/>
              </a:rPr>
              <a:t>(50% for Level 7)</a:t>
            </a:r>
            <a:r>
              <a:rPr lang="en-GB" sz="2400" i="1" dirty="0">
                <a:latin typeface="Calibri" panose="020F0502020204030204" pitchFamily="34" charset="0"/>
              </a:rPr>
              <a:t> </a:t>
            </a:r>
            <a:r>
              <a:rPr lang="en-US" sz="2400" i="1" dirty="0">
                <a:latin typeface="Calibri" panose="020F0502020204030204" pitchFamily="34" charset="0"/>
              </a:rPr>
              <a:t>if submitted within 1 week of the deadline </a:t>
            </a:r>
            <a:endParaRPr lang="en-US" sz="2000" i="1" dirty="0">
              <a:latin typeface="Calibri" panose="020F0502020204030204" pitchFamily="34" charset="0"/>
            </a:endParaRP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US" sz="2400" b="1" i="1" dirty="0">
              <a:solidFill>
                <a:srgbClr val="FF0000"/>
              </a:solidFill>
              <a:latin typeface="Calibri" panose="020F0502020204030204" pitchFamily="34" charset="0"/>
            </a:endParaRPr>
          </a:p>
          <a:p>
            <a:pPr marL="548640" lvl="2" indent="0">
              <a:buNone/>
            </a:pPr>
            <a:r>
              <a:rPr lang="en-US" sz="2400" b="1" u="sng" dirty="0">
                <a:latin typeface="Calibri" panose="020F0502020204030204" pitchFamily="34" charset="0"/>
              </a:rPr>
              <a:t>Re-sit Students</a:t>
            </a:r>
            <a:endParaRPr lang="en-US" sz="2400" b="1" i="1" dirty="0">
              <a:solidFill>
                <a:srgbClr val="FF0000"/>
              </a:solidFill>
              <a:latin typeface="Calibri" panose="020F0502020204030204" pitchFamily="34" charset="0"/>
            </a:endParaRPr>
          </a:p>
          <a:p>
            <a:pPr lvl="2"/>
            <a:r>
              <a:rPr lang="en-US" sz="2400" i="1" dirty="0">
                <a:latin typeface="Calibri" panose="020F0502020204030204" pitchFamily="34" charset="0"/>
              </a:rPr>
              <a:t>if submitted within 1 week of the deadline, </a:t>
            </a:r>
            <a:r>
              <a:rPr lang="en-GB" sz="2400" i="1" dirty="0">
                <a:latin typeface="Calibri" panose="020F0502020204030204" pitchFamily="34" charset="0"/>
              </a:rPr>
              <a:t>a late penalty will be applied – the mark will be recorded as 0%. If an ECP outcome is to lift the penalty, the full mark capped to </a:t>
            </a:r>
            <a:r>
              <a:rPr lang="en-GB" sz="2400" i="1" dirty="0">
                <a:solidFill>
                  <a:srgbClr val="FF0000"/>
                </a:solidFill>
                <a:latin typeface="Calibri" panose="020F0502020204030204" pitchFamily="34" charset="0"/>
              </a:rPr>
              <a:t>40% (50% for Level 7)</a:t>
            </a:r>
            <a:r>
              <a:rPr lang="en-GB" sz="2400" i="1" dirty="0">
                <a:latin typeface="Calibri" panose="020F0502020204030204" pitchFamily="34" charset="0"/>
              </a:rPr>
              <a:t> will be given</a:t>
            </a:r>
          </a:p>
          <a:p>
            <a:pPr lvl="2"/>
            <a:r>
              <a:rPr lang="en-US" sz="2400" i="1" dirty="0">
                <a:latin typeface="Calibri" panose="020F0502020204030204" pitchFamily="34" charset="0"/>
              </a:rPr>
              <a:t>Work handed beyond one week </a:t>
            </a:r>
            <a:r>
              <a:rPr lang="en-US" sz="2400" b="1" i="1" u="sng" dirty="0">
                <a:latin typeface="Calibri" panose="020F0502020204030204" pitchFamily="34" charset="0"/>
              </a:rPr>
              <a:t>will NOT be accepted</a:t>
            </a:r>
            <a:r>
              <a:rPr lang="en-US" sz="2400" i="1" dirty="0">
                <a:latin typeface="Calibri" panose="020F0502020204030204" pitchFamily="34" charset="0"/>
              </a:rPr>
              <a:t>; </a:t>
            </a:r>
            <a:r>
              <a:rPr lang="en-GB" sz="2400" i="1" dirty="0">
                <a:latin typeface="Calibri" panose="020F0502020204030204" pitchFamily="34" charset="0"/>
              </a:rPr>
              <a:t>this will be recorded as a non-submission and you will be given a mark of 0%</a:t>
            </a:r>
          </a:p>
          <a:p>
            <a:pPr lvl="2"/>
            <a:endParaRPr lang="en-GB" sz="2400" b="1" i="1" dirty="0">
              <a:solidFill>
                <a:srgbClr val="FF0000"/>
              </a:solidFill>
              <a:latin typeface="Calibri" panose="020F0502020204030204" pitchFamily="34" charset="0"/>
            </a:endParaRPr>
          </a:p>
          <a:p>
            <a:pPr lvl="2"/>
            <a:r>
              <a:rPr lang="en-GB" sz="2400" b="1" i="1" dirty="0">
                <a:solidFill>
                  <a:srgbClr val="FF0000"/>
                </a:solidFill>
                <a:latin typeface="Calibri" panose="020F0502020204030204" pitchFamily="34" charset="0"/>
              </a:rPr>
              <a:t>For more detailed instruction please refer to the Students’ Hall in Moodle</a:t>
            </a:r>
            <a:endParaRPr lang="en-US" sz="2400" b="1" i="1" dirty="0">
              <a:solidFill>
                <a:srgbClr val="FF0000"/>
              </a:solidFill>
              <a:latin typeface="Calibri" panose="020F0502020204030204" pitchFamily="34" charset="0"/>
            </a:endParaRPr>
          </a:p>
          <a:p>
            <a:endParaRPr lang="en-GB" sz="1050" b="1" dirty="0">
              <a:latin typeface="Calibri" panose="020F0502020204030204" pitchFamily="34" charset="0"/>
            </a:endParaRPr>
          </a:p>
          <a:p>
            <a:pPr marL="0" indent="0" algn="ctr">
              <a:buNone/>
            </a:pPr>
            <a:r>
              <a:rPr lang="en-US" i="1" u="sng" spc="-100" dirty="0">
                <a:solidFill>
                  <a:srgbClr val="FF0000"/>
                </a:solidFill>
                <a:latin typeface="Calibri" panose="020F0502020204030204" pitchFamily="34" charset="0"/>
              </a:rPr>
              <a:t>IMPORTANT:  The 23.59 rule also applies for late submissions</a:t>
            </a:r>
          </a:p>
          <a:p>
            <a:pPr marL="0" indent="0" algn="ctr">
              <a:buNone/>
            </a:pPr>
            <a:r>
              <a:rPr lang="en-US" i="1" spc="-100" dirty="0">
                <a:solidFill>
                  <a:schemeClr val="tx2"/>
                </a:solidFill>
                <a:latin typeface="Calibri" panose="020F0502020204030204" pitchFamily="34" charset="0"/>
                <a:ea typeface="+mj-ea"/>
                <a:cs typeface="+mj-cs"/>
              </a:rPr>
              <a:t>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3" end="13"/>
                                            </p:txEl>
                                          </p:spTgt>
                                        </p:tgtEl>
                                        <p:attrNameLst>
                                          <p:attrName>style.visibility</p:attrName>
                                        </p:attrNameLst>
                                      </p:cBhvr>
                                      <p:to>
                                        <p:strVal val="visible"/>
                                      </p:to>
                                    </p:set>
                                    <p:anim calcmode="lin" valueType="num">
                                      <p:cBhvr additive="base">
                                        <p:cTn id="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 calcmode="lin" valueType="num">
                                      <p:cBhvr additive="base">
                                        <p:cTn id="4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229600" cy="4495800"/>
          </a:xfrm>
        </p:spPr>
        <p:txBody>
          <a:bodyPr>
            <a:normAutofit/>
          </a:bodyPr>
          <a:lstStyle/>
          <a:p>
            <a:pPr algn="ctr"/>
            <a:r>
              <a:rPr lang="en-GB" sz="5000" dirty="0">
                <a:latin typeface="Calibri" panose="020F0502020204030204" pitchFamily="34" charset="0"/>
              </a:rPr>
              <a:t>EXTENUATING CIRCUMSTANCES</a:t>
            </a:r>
            <a:br>
              <a:rPr lang="en-GB" sz="5000" dirty="0">
                <a:latin typeface="Calibri" panose="020F0502020204030204" pitchFamily="34" charset="0"/>
              </a:rPr>
            </a:br>
            <a:r>
              <a:rPr lang="en-GB" sz="2000" i="1" dirty="0">
                <a:latin typeface="Calibri" panose="020F0502020204030204" pitchFamily="34" charset="0"/>
              </a:rPr>
              <a:t>Please refer to the relevant guide on the Students’ Hall Page</a:t>
            </a:r>
            <a:endParaRPr lang="en-US" sz="2000" i="1" dirty="0">
              <a:latin typeface="Calibri" panose="020F0502020204030204"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039217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dirty="0">
                <a:latin typeface="Calibri" panose="020F0502020204030204" pitchFamily="34" charset="0"/>
              </a:rPr>
              <a:t>EXTENUATING CIRCUMSTANCES</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algn="just"/>
            <a:endParaRPr lang="en-US" sz="1800" dirty="0">
              <a:latin typeface="Calibri" panose="020F0502020204030204" pitchFamily="34" charset="0"/>
            </a:endParaRPr>
          </a:p>
          <a:p>
            <a:pPr algn="just"/>
            <a:r>
              <a:rPr lang="en-US" dirty="0">
                <a:latin typeface="Calibri" panose="020F0502020204030204" pitchFamily="34" charset="0"/>
              </a:rPr>
              <a:t>A student who believes that his/her performance in an assessment has been adversely affected by extenuating circumstances, may request that those circumstances are taken into account by the University</a:t>
            </a:r>
          </a:p>
          <a:p>
            <a:pPr algn="just"/>
            <a:endParaRPr lang="en-US" sz="1600" dirty="0">
              <a:latin typeface="Calibri" panose="020F0502020204030204" pitchFamily="34" charset="0"/>
            </a:endParaRPr>
          </a:p>
          <a:p>
            <a:pPr algn="just"/>
            <a:r>
              <a:rPr lang="en-US" dirty="0">
                <a:latin typeface="Calibri" panose="020F0502020204030204" pitchFamily="34" charset="0"/>
              </a:rPr>
              <a:t>For consideration of the late submission penalty to be lifted, Students may file an Extenuating Circumstances Request with the Academic Office</a:t>
            </a:r>
            <a:endParaRPr lang="en-US" sz="2000" dirty="0">
              <a:latin typeface="Calibri" panose="020F0502020204030204" pitchFamily="34" charset="0"/>
            </a:endParaRPr>
          </a:p>
          <a:p>
            <a:pPr algn="just"/>
            <a:endParaRPr lang="en-US" sz="1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3587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7585"/>
            <a:ext cx="8229600" cy="4876800"/>
          </a:xfrm>
        </p:spPr>
        <p:txBody>
          <a:bodyPr>
            <a:normAutofit/>
          </a:bodyPr>
          <a:lstStyle/>
          <a:p>
            <a:pPr algn="just"/>
            <a:r>
              <a:rPr lang="en-GB" sz="2800" dirty="0">
                <a:latin typeface="Calibri" panose="020F0502020204030204" pitchFamily="34" charset="0"/>
              </a:rPr>
              <a:t>An application for extenuating circumstances may be considered if </a:t>
            </a:r>
            <a:r>
              <a:rPr lang="en-GB" sz="2800" dirty="0">
                <a:solidFill>
                  <a:srgbClr val="FF0000"/>
                </a:solidFill>
                <a:latin typeface="Calibri" panose="020F0502020204030204" pitchFamily="34" charset="0"/>
              </a:rPr>
              <a:t>evidence</a:t>
            </a:r>
            <a:r>
              <a:rPr lang="en-GB" sz="2800" dirty="0">
                <a:latin typeface="Calibri" panose="020F0502020204030204" pitchFamily="34" charset="0"/>
              </a:rPr>
              <a:t> is provided of:</a:t>
            </a:r>
          </a:p>
          <a:p>
            <a:pPr lvl="1" algn="just"/>
            <a:r>
              <a:rPr lang="en-GB" sz="2400" dirty="0">
                <a:latin typeface="Calibri" panose="020F0502020204030204" pitchFamily="34" charset="0"/>
              </a:rPr>
              <a:t>(a)	an immobilising illness or period of hospitalisation that would affect your ability to meet a deadline or undertake an examination;</a:t>
            </a:r>
          </a:p>
          <a:p>
            <a:pPr lvl="1" algn="just"/>
            <a:r>
              <a:rPr lang="en-GB" sz="2400" dirty="0">
                <a:latin typeface="Calibri" panose="020F0502020204030204" pitchFamily="34" charset="0"/>
              </a:rPr>
              <a:t>(b)	bereavement shortly before assessment resulting from the loss of a relative or close friend;</a:t>
            </a:r>
          </a:p>
          <a:p>
            <a:pPr lvl="1" algn="just"/>
            <a:r>
              <a:rPr lang="en-GB" sz="2400" dirty="0">
                <a:latin typeface="Calibri" panose="020F0502020204030204" pitchFamily="34" charset="0"/>
              </a:rPr>
              <a:t>(c)	serious personal problems (where these relate to a third party, you must provide independent evidence of the impact on you); other problems that are beyond your control which compromise your ability to meet a deadline or undertake an examination</a:t>
            </a:r>
          </a:p>
          <a:p>
            <a:pPr marL="0" indent="0" algn="just">
              <a:buNone/>
            </a:pP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15825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4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8000"/>
                            </p:stCondLst>
                            <p:childTnLst>
                              <p:par>
                                <p:cTn id="13" presetID="10" presetClass="entr" presetSubtype="0" fill="hold" nodeType="afterEffect">
                                  <p:stCondLst>
                                    <p:cond delay="400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14000"/>
                            </p:stCondLst>
                            <p:childTnLst>
                              <p:par>
                                <p:cTn id="17" presetID="10" presetClass="entr" presetSubtype="0" fill="hold" nodeType="afterEffect">
                                  <p:stCondLst>
                                    <p:cond delay="400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600" dirty="0">
                <a:latin typeface="Calibri" panose="020F0502020204030204" pitchFamily="34" charset="0"/>
              </a:rPr>
              <a:t>EXTENUATING CIRCUMSTANCES </a:t>
            </a:r>
            <a:br>
              <a:rPr lang="en-GB" sz="3600" dirty="0">
                <a:latin typeface="Calibri" panose="020F0502020204030204" pitchFamily="34" charset="0"/>
              </a:rPr>
            </a:br>
            <a:r>
              <a:rPr lang="en-GB" sz="3600" dirty="0">
                <a:latin typeface="Calibri" panose="020F0502020204030204" pitchFamily="34" charset="0"/>
              </a:rPr>
              <a:t>WHAT IS CONSIDERED </a:t>
            </a:r>
            <a:endParaRPr lang="en-US" sz="3600" dirty="0">
              <a:latin typeface="Calibri" panose="020F0502020204030204" pitchFamily="34" charset="0"/>
            </a:endParaRPr>
          </a:p>
        </p:txBody>
      </p:sp>
      <p:sp>
        <p:nvSpPr>
          <p:cNvPr id="3" name="Content Placeholder 2"/>
          <p:cNvSpPr>
            <a:spLocks noGrp="1"/>
          </p:cNvSpPr>
          <p:nvPr>
            <p:ph idx="1"/>
          </p:nvPr>
        </p:nvSpPr>
        <p:spPr>
          <a:xfrm>
            <a:off x="457200" y="1852505"/>
            <a:ext cx="8229600" cy="4876800"/>
          </a:xfrm>
        </p:spPr>
        <p:txBody>
          <a:bodyPr>
            <a:normAutofit/>
          </a:bodyPr>
          <a:lstStyle/>
          <a:p>
            <a:pPr algn="just"/>
            <a:r>
              <a:rPr lang="en-GB" sz="2800" dirty="0">
                <a:latin typeface="Calibri" panose="020F0502020204030204" pitchFamily="34" charset="0"/>
              </a:rPr>
              <a:t>In each case, the student </a:t>
            </a:r>
            <a:r>
              <a:rPr lang="en-GB" sz="2800" dirty="0">
                <a:solidFill>
                  <a:srgbClr val="FF0000"/>
                </a:solidFill>
                <a:latin typeface="Calibri" panose="020F0502020204030204" pitchFamily="34" charset="0"/>
              </a:rPr>
              <a:t>must provide verifiable independent evidence</a:t>
            </a:r>
          </a:p>
          <a:p>
            <a:pPr marL="0" indent="0" algn="just">
              <a:buNone/>
            </a:pPr>
            <a:endParaRPr lang="en-GB" sz="2800" dirty="0">
              <a:solidFill>
                <a:srgbClr val="FF0000"/>
              </a:solidFill>
              <a:latin typeface="Calibri" panose="020F0502020204030204" pitchFamily="34" charset="0"/>
            </a:endParaRPr>
          </a:p>
          <a:p>
            <a:pPr algn="just"/>
            <a:r>
              <a:rPr lang="en-GB" sz="2800" dirty="0">
                <a:latin typeface="Calibri" panose="020F0502020204030204" pitchFamily="34" charset="0"/>
              </a:rPr>
              <a:t>In the case of a medical issue, this would mean a </a:t>
            </a:r>
            <a:r>
              <a:rPr lang="en-GB" sz="2800" dirty="0">
                <a:solidFill>
                  <a:srgbClr val="FF0000"/>
                </a:solidFill>
                <a:latin typeface="Calibri" panose="020F0502020204030204" pitchFamily="34" charset="0"/>
              </a:rPr>
              <a:t>Medical Certificate</a:t>
            </a:r>
            <a:r>
              <a:rPr lang="en-GB" sz="2800" dirty="0">
                <a:latin typeface="Calibri" panose="020F0502020204030204" pitchFamily="34" charset="0"/>
              </a:rPr>
              <a:t> from a </a:t>
            </a:r>
            <a:r>
              <a:rPr lang="en-GB" sz="2800" dirty="0">
                <a:solidFill>
                  <a:srgbClr val="FF0000"/>
                </a:solidFill>
                <a:latin typeface="Calibri" panose="020F0502020204030204" pitchFamily="34" charset="0"/>
              </a:rPr>
              <a:t>registered NHS GP</a:t>
            </a:r>
            <a:r>
              <a:rPr lang="en-GB" sz="2800" dirty="0">
                <a:latin typeface="Calibri" panose="020F0502020204030204" pitchFamily="34" charset="0"/>
              </a:rPr>
              <a:t>, clearly identifying the start and anticipated end date of the medical issue</a:t>
            </a:r>
          </a:p>
          <a:p>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270543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Autofit/>
          </a:bodyPr>
          <a:lstStyle/>
          <a:p>
            <a:pPr algn="ctr"/>
            <a:r>
              <a:rPr lang="en-GB" sz="3800" dirty="0">
                <a:latin typeface="Calibri" panose="020F0502020204030204" pitchFamily="34" charset="0"/>
              </a:rPr>
              <a:t>EXTENUATING CIRCUMSTANCES REQUESTS</a:t>
            </a:r>
            <a:endParaRPr lang="en-US" sz="3800" dirty="0">
              <a:latin typeface="Calibri" panose="020F0502020204030204" pitchFamily="34" charset="0"/>
            </a:endParaRPr>
          </a:p>
        </p:txBody>
      </p:sp>
      <p:sp>
        <p:nvSpPr>
          <p:cNvPr id="3" name="Content Placeholder 2"/>
          <p:cNvSpPr>
            <a:spLocks noGrp="1"/>
          </p:cNvSpPr>
          <p:nvPr>
            <p:ph idx="1"/>
          </p:nvPr>
        </p:nvSpPr>
        <p:spPr>
          <a:xfrm>
            <a:off x="457200" y="1752600"/>
            <a:ext cx="8229600" cy="4876800"/>
          </a:xfrm>
        </p:spPr>
        <p:txBody>
          <a:bodyPr>
            <a:normAutofit/>
          </a:bodyPr>
          <a:lstStyle/>
          <a:p>
            <a:pPr algn="just"/>
            <a:r>
              <a:rPr lang="en-US" dirty="0">
                <a:latin typeface="Calibri" panose="020F0502020204030204" pitchFamily="34" charset="0"/>
              </a:rPr>
              <a:t>Extenuating Circumstances requests are dealt with by the </a:t>
            </a:r>
            <a:r>
              <a:rPr lang="en-US" b="1" dirty="0">
                <a:solidFill>
                  <a:srgbClr val="FF0000"/>
                </a:solidFill>
                <a:latin typeface="Calibri" panose="020F0502020204030204" pitchFamily="34" charset="0"/>
              </a:rPr>
              <a:t>Academic Office </a:t>
            </a:r>
            <a:r>
              <a:rPr lang="en-US" dirty="0">
                <a:latin typeface="Calibri" panose="020F0502020204030204" pitchFamily="34" charset="0"/>
              </a:rPr>
              <a:t>and </a:t>
            </a:r>
            <a:r>
              <a:rPr lang="en-US" b="1" u="sng" dirty="0">
                <a:solidFill>
                  <a:srgbClr val="FF0000"/>
                </a:solidFill>
                <a:latin typeface="Calibri" panose="020F0502020204030204" pitchFamily="34" charset="0"/>
              </a:rPr>
              <a:t>SHOULD NOT</a:t>
            </a:r>
            <a:r>
              <a:rPr lang="en-US" b="1" dirty="0">
                <a:solidFill>
                  <a:srgbClr val="FF0000"/>
                </a:solidFill>
                <a:latin typeface="Calibri" panose="020F0502020204030204" pitchFamily="34" charset="0"/>
              </a:rPr>
              <a:t> </a:t>
            </a:r>
            <a:r>
              <a:rPr lang="en-US" dirty="0">
                <a:latin typeface="Calibri" panose="020F0502020204030204" pitchFamily="34" charset="0"/>
              </a:rPr>
              <a:t>be sent to the London Assessments Team</a:t>
            </a:r>
          </a:p>
          <a:p>
            <a:pPr algn="just"/>
            <a:endParaRPr lang="en-US" sz="400" dirty="0">
              <a:latin typeface="Calibri" panose="020F0502020204030204" pitchFamily="34" charset="0"/>
            </a:endParaRPr>
          </a:p>
          <a:p>
            <a:pPr algn="just"/>
            <a:r>
              <a:rPr lang="en-US" dirty="0">
                <a:latin typeface="Calibri" panose="020F0502020204030204" pitchFamily="34" charset="0"/>
              </a:rPr>
              <a:t>All requests should be submitted to the Academic Office </a:t>
            </a:r>
            <a:r>
              <a:rPr lang="en-US" b="1" dirty="0">
                <a:latin typeface="Calibri" panose="020F0502020204030204" pitchFamily="34" charset="0"/>
              </a:rPr>
              <a:t>within 15 clear working days</a:t>
            </a:r>
            <a:r>
              <a:rPr lang="en-US" dirty="0">
                <a:latin typeface="Calibri" panose="020F0502020204030204" pitchFamily="34" charset="0"/>
              </a:rPr>
              <a:t> of the deadline of the assessment</a:t>
            </a:r>
          </a:p>
          <a:p>
            <a:pPr algn="just"/>
            <a:endParaRPr lang="en-US" sz="500" dirty="0">
              <a:latin typeface="Calibri" panose="020F0502020204030204" pitchFamily="34" charset="0"/>
            </a:endParaRPr>
          </a:p>
          <a:p>
            <a:pPr algn="just"/>
            <a:r>
              <a:rPr lang="en-US" dirty="0">
                <a:latin typeface="Calibri" panose="020F0502020204030204" pitchFamily="34" charset="0"/>
              </a:rPr>
              <a:t>Requests to lift the late submission penalty must be accompanied by the London Assessments’ confirmation that your work has been received and accepted for marking (e.g. our email response)</a:t>
            </a:r>
          </a:p>
          <a:p>
            <a:pPr algn="just"/>
            <a:endParaRPr lang="en-GB" sz="1800" dirty="0">
              <a:latin typeface="Calibri" panose="020F0502020204030204" pitchFamily="34" charset="0"/>
            </a:endParaRPr>
          </a:p>
          <a:p>
            <a:pPr marL="0" indent="0" algn="ctr">
              <a:buNone/>
            </a:pPr>
            <a:r>
              <a:rPr lang="en-GB" sz="2800" u="sng" dirty="0">
                <a:latin typeface="Calibri" panose="020F0502020204030204" pitchFamily="34" charset="0"/>
                <a:hlinkClick r:id="rId2"/>
              </a:rPr>
              <a:t>aocases@uwtsd.ac.uk</a:t>
            </a:r>
            <a:endParaRPr lang="en-GB" sz="2800" u="sng" dirty="0">
              <a:latin typeface="Calibri" panose="020F0502020204030204" pitchFamily="34" charset="0"/>
            </a:endParaRPr>
          </a:p>
          <a:p>
            <a:pPr marL="0" indent="0" algn="ctr">
              <a:buNone/>
            </a:pPr>
            <a:endParaRPr lang="en-US" sz="2800" dirty="0">
              <a:latin typeface="Calibri" panose="020F0502020204030204" pitchFamily="34" charset="0"/>
            </a:endParaRPr>
          </a:p>
          <a:p>
            <a:pPr algn="just"/>
            <a:endParaRPr lang="en-US" sz="2000"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522675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15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childTnLst>
                                </p:cTn>
                              </p:par>
                            </p:childTnLst>
                          </p:cTn>
                        </p:par>
                        <p:par>
                          <p:cTn id="12" fill="hold">
                            <p:stCondLst>
                              <p:cond delay="5500"/>
                            </p:stCondLst>
                            <p:childTnLst>
                              <p:par>
                                <p:cTn id="13" presetID="10" presetClass="entr" presetSubtype="0" fill="hold" nodeType="afterEffect">
                                  <p:stCondLst>
                                    <p:cond delay="150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childTnLst>
                          </p:cTn>
                        </p:par>
                        <p:par>
                          <p:cTn id="16" fill="hold">
                            <p:stCondLst>
                              <p:cond delay="9000"/>
                            </p:stCondLst>
                            <p:childTnLst>
                              <p:par>
                                <p:cTn id="17" presetID="2" presetClass="entr" presetSubtype="4" fill="hold" nodeType="afterEffect">
                                  <p:stCondLst>
                                    <p:cond delay="150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latin typeface="Calibri" panose="020F0502020204030204" pitchFamily="34" charset="0"/>
              </a:rPr>
              <a:t>HOW TO SUBMIT YOUR EXTENUATING CIRCUMSTANCES REQUEST</a:t>
            </a:r>
            <a:endParaRPr lang="en-US" sz="3200" dirty="0">
              <a:latin typeface="Calibri" panose="020F0502020204030204" pitchFamily="34" charset="0"/>
            </a:endParaRPr>
          </a:p>
        </p:txBody>
      </p:sp>
      <p:sp>
        <p:nvSpPr>
          <p:cNvPr id="3" name="Content Placeholder 2"/>
          <p:cNvSpPr>
            <a:spLocks noGrp="1"/>
          </p:cNvSpPr>
          <p:nvPr>
            <p:ph idx="1"/>
          </p:nvPr>
        </p:nvSpPr>
        <p:spPr>
          <a:xfrm>
            <a:off x="457200" y="1600199"/>
            <a:ext cx="8229600" cy="5129105"/>
          </a:xfrm>
        </p:spPr>
        <p:txBody>
          <a:bodyPr>
            <a:normAutofit/>
          </a:bodyPr>
          <a:lstStyle/>
          <a:p>
            <a:r>
              <a:rPr lang="en-GB" dirty="0">
                <a:latin typeface="Calibri" panose="020F0502020204030204" pitchFamily="34" charset="0"/>
              </a:rPr>
              <a:t>For the late submission penalty to be lifted, </a:t>
            </a:r>
            <a:r>
              <a:rPr lang="en-GB" i="1" dirty="0">
                <a:solidFill>
                  <a:srgbClr val="FF0000"/>
                </a:solidFill>
                <a:latin typeface="Calibri" panose="020F0502020204030204" pitchFamily="34" charset="0"/>
              </a:rPr>
              <a:t>in addition to previously sending your assessment</a:t>
            </a:r>
            <a:r>
              <a:rPr lang="en-GB" dirty="0">
                <a:latin typeface="Calibri" panose="020F0502020204030204" pitchFamily="34" charset="0"/>
              </a:rPr>
              <a:t> </a:t>
            </a:r>
            <a:r>
              <a:rPr lang="en-GB" i="1" dirty="0">
                <a:solidFill>
                  <a:srgbClr val="FF0000"/>
                </a:solidFill>
                <a:latin typeface="Calibri" panose="020F0502020204030204" pitchFamily="34" charset="0"/>
              </a:rPr>
              <a:t>to London Assessments</a:t>
            </a:r>
            <a:r>
              <a:rPr lang="en-GB" dirty="0">
                <a:latin typeface="Calibri" panose="020F0502020204030204" pitchFamily="34" charset="0"/>
              </a:rPr>
              <a:t>, you will need to:</a:t>
            </a:r>
          </a:p>
          <a:p>
            <a:pPr algn="just"/>
            <a:endParaRPr lang="en-US" sz="1050" dirty="0">
              <a:latin typeface="Calibri" panose="020F0502020204030204" pitchFamily="34" charset="0"/>
            </a:endParaRPr>
          </a:p>
          <a:p>
            <a:pPr marL="1005840" lvl="2" indent="-457200" algn="just">
              <a:spcAft>
                <a:spcPts val="300"/>
              </a:spcAft>
              <a:buFont typeface="+mj-lt"/>
              <a:buAutoNum type="arabicPeriod"/>
            </a:pPr>
            <a:r>
              <a:rPr lang="en-GB" sz="1700" dirty="0">
                <a:latin typeface="Calibri" panose="020F0502020204030204" pitchFamily="34" charset="0"/>
              </a:rPr>
              <a:t>Fill in the </a:t>
            </a:r>
            <a:r>
              <a:rPr lang="en-GB" sz="1700" i="1" u="sng" dirty="0">
                <a:latin typeface="Calibri" panose="020F0502020204030204" pitchFamily="34" charset="0"/>
              </a:rPr>
              <a:t>GA1 Form</a:t>
            </a:r>
            <a:r>
              <a:rPr lang="en-GB" sz="1700" dirty="0">
                <a:latin typeface="Calibri" panose="020F0502020204030204" pitchFamily="34" charset="0"/>
              </a:rPr>
              <a:t> (available for download from Students’ Hall)</a:t>
            </a:r>
            <a:endParaRPr lang="en-US" sz="1700" dirty="0">
              <a:latin typeface="Calibri" panose="020F0502020204030204" pitchFamily="34" charset="0"/>
            </a:endParaRPr>
          </a:p>
          <a:p>
            <a:pPr marL="1005840" lvl="2" indent="-457200">
              <a:spcAft>
                <a:spcPts val="300"/>
              </a:spcAft>
              <a:buFont typeface="+mj-lt"/>
              <a:buAutoNum type="arabicPeriod"/>
            </a:pPr>
            <a:r>
              <a:rPr lang="en-GB" sz="1700" dirty="0">
                <a:latin typeface="Calibri" panose="020F0502020204030204" pitchFamily="34" charset="0"/>
              </a:rPr>
              <a:t>Send the completed form by email to </a:t>
            </a:r>
            <a:r>
              <a:rPr lang="en-GB" sz="1700" u="sng" dirty="0">
                <a:latin typeface="Calibri" panose="020F0502020204030204" pitchFamily="34" charset="0"/>
                <a:hlinkClick r:id="rId3"/>
              </a:rPr>
              <a:t>aocases@uwtsd.ac.uk</a:t>
            </a:r>
            <a:r>
              <a:rPr lang="en-GB" sz="1700" dirty="0">
                <a:latin typeface="Calibri" panose="020F0502020204030204" pitchFamily="34" charset="0"/>
              </a:rPr>
              <a:t>                   (</a:t>
            </a:r>
            <a:r>
              <a:rPr lang="en-GB" sz="1700" i="1" dirty="0">
                <a:latin typeface="Calibri" panose="020F0502020204030204" pitchFamily="34" charset="0"/>
              </a:rPr>
              <a:t>Reference: Extenuating Circumstances</a:t>
            </a:r>
            <a:r>
              <a:rPr lang="en-GB" sz="1700" dirty="0">
                <a:latin typeface="Calibri" panose="020F0502020204030204" pitchFamily="34" charset="0"/>
              </a:rPr>
              <a:t>), along with </a:t>
            </a:r>
            <a:r>
              <a:rPr lang="en-GB" sz="1700" i="1" u="sng" dirty="0">
                <a:solidFill>
                  <a:srgbClr val="FF0000"/>
                </a:solidFill>
                <a:latin typeface="Calibri" panose="020F0502020204030204" pitchFamily="34" charset="0"/>
              </a:rPr>
              <a:t>evidence</a:t>
            </a:r>
            <a:r>
              <a:rPr lang="en-GB" sz="1700" dirty="0">
                <a:latin typeface="Calibri" panose="020F0502020204030204" pitchFamily="34" charset="0"/>
              </a:rPr>
              <a:t> to substantiate your request</a:t>
            </a:r>
          </a:p>
          <a:p>
            <a:pPr marL="1005840" lvl="2" indent="-457200">
              <a:spcAft>
                <a:spcPts val="300"/>
              </a:spcAft>
              <a:buFont typeface="+mj-lt"/>
              <a:buAutoNum type="arabicPeriod"/>
            </a:pPr>
            <a:r>
              <a:rPr lang="en-GB" sz="1700" dirty="0">
                <a:latin typeface="Calibri" panose="020F0502020204030204" pitchFamily="34" charset="0"/>
              </a:rPr>
              <a:t>Send evidence of the actual date of submission (</a:t>
            </a:r>
            <a:r>
              <a:rPr lang="en-GB" sz="1700" i="1" dirty="0">
                <a:latin typeface="Calibri" panose="020F0502020204030204" pitchFamily="34" charset="0"/>
              </a:rPr>
              <a:t>the confirmation from London Assessments that your work has been received</a:t>
            </a:r>
            <a:r>
              <a:rPr lang="en-GB" sz="1700" dirty="0">
                <a:latin typeface="Calibri" panose="020F0502020204030204" pitchFamily="34" charset="0"/>
              </a:rPr>
              <a:t>)</a:t>
            </a:r>
            <a:endParaRPr lang="en-US" sz="1700" dirty="0">
              <a:latin typeface="Calibri" panose="020F0502020204030204" pitchFamily="34" charset="0"/>
            </a:endParaRPr>
          </a:p>
          <a:p>
            <a:pPr algn="just"/>
            <a:r>
              <a:rPr lang="en-GB" sz="900" b="1" dirty="0">
                <a:latin typeface="Calibri" panose="020F0502020204030204" pitchFamily="34" charset="0"/>
              </a:rPr>
              <a:t> </a:t>
            </a:r>
            <a:r>
              <a:rPr lang="en-GB" sz="2800" u="sng" dirty="0">
                <a:solidFill>
                  <a:srgbClr val="FF0000"/>
                </a:solidFill>
                <a:latin typeface="Calibri" panose="020F0502020204030204" pitchFamily="34" charset="0"/>
              </a:rPr>
              <a:t>Please note</a:t>
            </a:r>
            <a:r>
              <a:rPr lang="en-GB" sz="2800" dirty="0">
                <a:solidFill>
                  <a:srgbClr val="FF0000"/>
                </a:solidFill>
                <a:latin typeface="Calibri" panose="020F0502020204030204" pitchFamily="34" charset="0"/>
              </a:rPr>
              <a:t>:</a:t>
            </a:r>
            <a:endParaRPr lang="en-US" dirty="0">
              <a:solidFill>
                <a:srgbClr val="FF0000"/>
              </a:solidFill>
              <a:latin typeface="Calibri" panose="020F0502020204030204" pitchFamily="34" charset="0"/>
            </a:endParaRPr>
          </a:p>
          <a:p>
            <a:pPr lvl="1" algn="just"/>
            <a:r>
              <a:rPr lang="en-GB" dirty="0">
                <a:latin typeface="Calibri" panose="020F0502020204030204" pitchFamily="34" charset="0"/>
              </a:rPr>
              <a:t>Your request will only be considered if appropriate </a:t>
            </a:r>
            <a:r>
              <a:rPr lang="en-GB" i="1" u="sng" dirty="0">
                <a:solidFill>
                  <a:srgbClr val="FF0000"/>
                </a:solidFill>
                <a:latin typeface="Calibri" panose="020F0502020204030204" pitchFamily="34" charset="0"/>
              </a:rPr>
              <a:t>evidence</a:t>
            </a:r>
            <a:r>
              <a:rPr lang="en-GB" dirty="0">
                <a:latin typeface="Calibri" panose="020F0502020204030204" pitchFamily="34" charset="0"/>
              </a:rPr>
              <a:t> is provided </a:t>
            </a:r>
          </a:p>
          <a:p>
            <a:pPr lvl="1" algn="just"/>
            <a:r>
              <a:rPr lang="en-GB" dirty="0">
                <a:latin typeface="Calibri" panose="020F0502020204030204" pitchFamily="34" charset="0"/>
              </a:rPr>
              <a:t>The Academic Office will review your request and respond it accordingly</a:t>
            </a:r>
            <a:endParaRPr lang="en-US" sz="1800" dirty="0">
              <a:latin typeface="Calibri" panose="020F0502020204030204" pitchFamily="34" charset="0"/>
            </a:endParaRPr>
          </a:p>
          <a:p>
            <a:pPr marL="274320" lvl="1" indent="0" algn="just">
              <a:buNone/>
            </a:pPr>
            <a:endParaRPr lang="en-US" dirty="0">
              <a:latin typeface="Calibri" panose="020F050202020403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100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2" presetClass="entr" presetSubtype="0" fill="hold" nodeType="afterEffect">
                                  <p:stCondLst>
                                    <p:cond delay="100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8000"/>
                            </p:stCondLst>
                            <p:childTnLst>
                              <p:par>
                                <p:cTn id="27" presetID="10" presetClass="entr" presetSubtype="0" fill="hold" nodeType="afterEffect">
                                  <p:stCondLst>
                                    <p:cond delay="100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childTnLst>
                                </p:cTn>
                              </p:par>
                            </p:childTnLst>
                          </p:cTn>
                        </p:par>
                        <p:par>
                          <p:cTn id="30" fill="hold">
                            <p:stCondLst>
                              <p:cond delay="10000"/>
                            </p:stCondLst>
                            <p:childTnLst>
                              <p:par>
                                <p:cTn id="31" presetID="10" presetClass="entr" presetSubtype="0" fill="hold" nodeType="afterEffect">
                                  <p:stCondLst>
                                    <p:cond delay="50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childTnLst>
                                </p:cTn>
                              </p:par>
                            </p:childTnLst>
                          </p:cTn>
                        </p:par>
                        <p:par>
                          <p:cTn id="34" fill="hold">
                            <p:stCondLst>
                              <p:cond delay="11500"/>
                            </p:stCondLst>
                            <p:childTnLst>
                              <p:par>
                                <p:cTn id="35" presetID="10" presetClass="entr" presetSubtype="0" fill="hold" nodeType="afterEffect">
                                  <p:stCondLst>
                                    <p:cond delay="50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p:txBody>
          <a:bodyPr>
            <a:normAutofit fontScale="92500" lnSpcReduction="10000"/>
          </a:bodyPr>
          <a:lstStyle/>
          <a:p>
            <a:pPr>
              <a:spcBef>
                <a:spcPts val="500"/>
              </a:spcBef>
              <a:buFont typeface="Wingdings" panose="05000000000000000000" pitchFamily="2" charset="2"/>
              <a:buChar char="§"/>
            </a:pPr>
            <a:r>
              <a:rPr lang="en-US" sz="3400" dirty="0">
                <a:latin typeface="Calibri" panose="020F0502020204030204" pitchFamily="34" charset="0"/>
              </a:rPr>
              <a:t>The following are </a:t>
            </a:r>
            <a:r>
              <a:rPr lang="en-US" sz="3400" u="sng" dirty="0">
                <a:latin typeface="Calibri" panose="020F0502020204030204" pitchFamily="34" charset="0"/>
              </a:rPr>
              <a:t>NOT</a:t>
            </a:r>
            <a:r>
              <a:rPr lang="en-US" sz="3400" dirty="0">
                <a:latin typeface="Calibri" panose="020F0502020204030204" pitchFamily="34" charset="0"/>
              </a:rPr>
              <a:t> normally considered to be extenuating circumstances:</a:t>
            </a:r>
          </a:p>
          <a:p>
            <a:pPr marL="0" indent="0">
              <a:spcBef>
                <a:spcPts val="500"/>
              </a:spcBef>
              <a:buNone/>
            </a:pPr>
            <a:r>
              <a:rPr lang="en-US" dirty="0">
                <a:latin typeface="Calibri" panose="020F0502020204030204" pitchFamily="34" charset="0"/>
              </a:rPr>
              <a:t> </a:t>
            </a:r>
          </a:p>
          <a:p>
            <a:pPr lvl="1">
              <a:spcBef>
                <a:spcPts val="500"/>
              </a:spcBef>
              <a:buFont typeface="Wingdings" panose="05000000000000000000" pitchFamily="2" charset="2"/>
              <a:buChar char="§"/>
            </a:pPr>
            <a:r>
              <a:rPr lang="en-US" sz="2900" dirty="0">
                <a:latin typeface="Calibri" panose="020F0502020204030204" pitchFamily="34" charset="0"/>
              </a:rPr>
              <a:t>Loss of work as a result of theft or the breakdown of a computer or other electronic equipment;</a:t>
            </a:r>
          </a:p>
          <a:p>
            <a:pPr lvl="3">
              <a:buFont typeface="Wingdings" panose="05000000000000000000" pitchFamily="2" charset="2"/>
              <a:buChar char="§"/>
            </a:pPr>
            <a:r>
              <a:rPr lang="en-GB" sz="2300" dirty="0">
                <a:latin typeface="Calibri" panose="020F0502020204030204" pitchFamily="34" charset="0"/>
              </a:rPr>
              <a:t>electronic back ups (save your work on different sources)</a:t>
            </a:r>
          </a:p>
          <a:p>
            <a:pPr lvl="3">
              <a:buFont typeface="Wingdings" panose="05000000000000000000" pitchFamily="2" charset="2"/>
              <a:buChar char="§"/>
            </a:pPr>
            <a:r>
              <a:rPr lang="en-GB" sz="2300" dirty="0">
                <a:latin typeface="Calibri" panose="020F0502020204030204" pitchFamily="34" charset="0"/>
              </a:rPr>
              <a:t>hard copies</a:t>
            </a:r>
          </a:p>
          <a:p>
            <a:pPr lvl="3">
              <a:buFont typeface="Wingdings" panose="05000000000000000000" pitchFamily="2" charset="2"/>
              <a:buChar char="§"/>
            </a:pPr>
            <a:r>
              <a:rPr lang="en-GB" sz="2300" dirty="0">
                <a:latin typeface="Calibri" panose="020F0502020204030204" pitchFamily="34" charset="0"/>
              </a:rPr>
              <a:t>drafts of work in progress</a:t>
            </a:r>
          </a:p>
          <a:p>
            <a:pPr lvl="3">
              <a:buFont typeface="Wingdings" panose="05000000000000000000" pitchFamily="2" charset="2"/>
              <a:buChar char="§"/>
            </a:pPr>
            <a:r>
              <a:rPr lang="en-GB" sz="2300" dirty="0">
                <a:latin typeface="Calibri" panose="020F0502020204030204" pitchFamily="34" charset="0"/>
              </a:rPr>
              <a:t>managing the time allocated for completing the assessment</a:t>
            </a:r>
            <a:endParaRPr lang="en-US" sz="2300" dirty="0">
              <a:latin typeface="Calibri" panose="020F0502020204030204" pitchFamily="34" charset="0"/>
            </a:endParaRPr>
          </a:p>
          <a:p>
            <a:pPr marL="342900" lvl="0" indent="-342900">
              <a:buFont typeface="+mj-lt"/>
              <a:buAutoNum type="alphaLcParenR"/>
            </a:pPr>
            <a:endParaRPr lang="en-US" sz="1700" dirty="0">
              <a:latin typeface="Calibri" panose="020F0502020204030204" pitchFamily="34" charset="0"/>
            </a:endParaRPr>
          </a:p>
          <a:p>
            <a:pPr lvl="1">
              <a:buFont typeface="Wingdings" panose="05000000000000000000" pitchFamily="2" charset="2"/>
              <a:buChar char="§"/>
            </a:pPr>
            <a:r>
              <a:rPr lang="en-US" sz="2900" dirty="0">
                <a:latin typeface="Calibri" panose="020F0502020204030204" pitchFamily="34" charset="0"/>
              </a:rPr>
              <a:t>Difficulty in gaining access to available materials such as books or videos;</a:t>
            </a:r>
          </a:p>
          <a:p>
            <a:endParaRPr lang="en-US" sz="23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3074" name="Picture 2" descr="C:\Users\c.abifadel\AppData\Local\Microsoft\Windows\Temporary Internet Files\Content.IE5\LTIMNGRE\MC900185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6205" y="3352800"/>
            <a:ext cx="1219200" cy="99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5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100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1000"/>
                                        <p:tgtEl>
                                          <p:spTgt spid="3">
                                            <p:txEl>
                                              <p:pRg st="2" end="2"/>
                                            </p:txEl>
                                          </p:spTgt>
                                        </p:tgtEl>
                                      </p:cBhvr>
                                    </p:animEffect>
                                    <p:anim calcmode="lin" valueType="num">
                                      <p:cBhvr>
                                        <p:cTn id="1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4" fill="hold">
                            <p:stCondLst>
                              <p:cond delay="4000"/>
                            </p:stCondLst>
                            <p:childTnLst>
                              <p:par>
                                <p:cTn id="15" presetID="42" presetClass="entr" presetSubtype="0" fill="hold" nodeType="after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42"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6" fill="hold">
                            <p:stCondLst>
                              <p:cond delay="6000"/>
                            </p:stCondLst>
                            <p:childTnLst>
                              <p:par>
                                <p:cTn id="27" presetID="42" presetClass="entr" presetSubtype="0" fill="hold" nodeType="after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32" fill="hold">
                            <p:stCondLst>
                              <p:cond delay="7000"/>
                            </p:stCondLst>
                            <p:childTnLst>
                              <p:par>
                                <p:cTn id="33" presetID="42" presetClass="entr" presetSubtype="0" fill="hold" nodeType="after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38" fill="hold">
                            <p:stCondLst>
                              <p:cond delay="8000"/>
                            </p:stCondLst>
                            <p:childTnLst>
                              <p:par>
                                <p:cTn id="39" presetID="42" presetClass="entr" presetSubtype="0" fill="hold" nodeType="afterEffect">
                                  <p:stCondLst>
                                    <p:cond delay="100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dirty="0">
                <a:latin typeface="Calibri" panose="020F0502020204030204" pitchFamily="34" charset="0"/>
              </a:rPr>
              <a:t>EXTENUATING CIRCUMSTANCES</a:t>
            </a:r>
            <a:br>
              <a:rPr lang="en-GB" sz="4400" dirty="0">
                <a:latin typeface="Calibri" panose="020F0502020204030204" pitchFamily="34" charset="0"/>
              </a:rPr>
            </a:br>
            <a:r>
              <a:rPr lang="en-GB" sz="3600" i="1" dirty="0">
                <a:latin typeface="Calibri" panose="020F0502020204030204" pitchFamily="34" charset="0"/>
              </a:rPr>
              <a:t>WHAT IS NOT CONSIDERED </a:t>
            </a:r>
            <a:endParaRPr lang="en-US" sz="3600" i="1" dirty="0">
              <a:latin typeface="Calibri" panose="020F0502020204030204" pitchFamily="34" charset="0"/>
            </a:endParaRPr>
          </a:p>
        </p:txBody>
      </p:sp>
      <p:sp>
        <p:nvSpPr>
          <p:cNvPr id="3" name="Content Placeholder 2"/>
          <p:cNvSpPr>
            <a:spLocks noGrp="1"/>
          </p:cNvSpPr>
          <p:nvPr>
            <p:ph idx="1"/>
          </p:nvPr>
        </p:nvSpPr>
        <p:spPr>
          <a:xfrm>
            <a:off x="457200" y="1828800"/>
            <a:ext cx="8229600" cy="4876800"/>
          </a:xfrm>
        </p:spPr>
        <p:txBody>
          <a:bodyPr>
            <a:normAutofit lnSpcReduction="10000"/>
          </a:bodyPr>
          <a:lstStyle/>
          <a:p>
            <a:pPr lvl="1" algn="just">
              <a:buFont typeface="Wingdings" panose="05000000000000000000" pitchFamily="2" charset="2"/>
              <a:buChar char="§"/>
            </a:pPr>
            <a:r>
              <a:rPr lang="en-US" sz="2900" dirty="0">
                <a:latin typeface="Calibri" panose="020F0502020204030204" pitchFamily="34" charset="0"/>
              </a:rPr>
              <a:t>Long standing impairments or medical conditions, unless it can be demonstrated through </a:t>
            </a:r>
            <a:r>
              <a:rPr lang="en-US" sz="2900" u="sng" dirty="0">
                <a:solidFill>
                  <a:srgbClr val="FF0000"/>
                </a:solidFill>
                <a:latin typeface="Calibri" panose="020F0502020204030204" pitchFamily="34" charset="0"/>
              </a:rPr>
              <a:t>evidence</a:t>
            </a:r>
            <a:r>
              <a:rPr lang="en-US" sz="2900" dirty="0">
                <a:latin typeface="Calibri" panose="020F0502020204030204" pitchFamily="34" charset="0"/>
              </a:rPr>
              <a:t> that there has been an increase in severity at the time of the assessment, such that the student’s academic performance may have been adversely affected;</a:t>
            </a:r>
          </a:p>
          <a:p>
            <a:pPr marL="0" lvl="0" indent="0" algn="just">
              <a:buNone/>
            </a:pPr>
            <a:endParaRPr lang="en-US" sz="1700" dirty="0">
              <a:latin typeface="Calibri" panose="020F0502020204030204" pitchFamily="34" charset="0"/>
            </a:endParaRPr>
          </a:p>
          <a:p>
            <a:pPr marL="0" indent="0" algn="just">
              <a:buNone/>
            </a:pPr>
            <a:r>
              <a:rPr lang="en-US" i="1" dirty="0">
                <a:latin typeface="Calibri" panose="020F0502020204030204" pitchFamily="34" charset="0"/>
              </a:rPr>
              <a:t>Students should report long standing impairments and conditions to Student Services to ensure that, where appropriate, adjustments are made to the assessment regime and support arrangements are put in place well before the assessment period commences.</a:t>
            </a:r>
            <a:endParaRPr lang="en-US" dirty="0">
              <a:latin typeface="Calibri" panose="020F0502020204030204" pitchFamily="34" charset="0"/>
            </a:endParaRPr>
          </a:p>
          <a:p>
            <a:pPr marL="274320" lvl="1" indent="0">
              <a:buNone/>
            </a:pPr>
            <a:endParaRPr lang="en-US" dirty="0">
              <a:latin typeface="Calibri" panose="020F0502020204030204" pitchFamily="34" charset="0"/>
            </a:endParaRPr>
          </a:p>
        </p:txBody>
      </p:sp>
      <p:sp>
        <p:nvSpPr>
          <p:cNvPr id="4" name="Rectangle 3"/>
          <p:cNvSpPr/>
          <p:nvPr/>
        </p:nvSpPr>
        <p:spPr>
          <a:xfrm>
            <a:off x="381000" y="4572000"/>
            <a:ext cx="8382000" cy="1752600"/>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74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3000"/>
                                        <p:tgtEl>
                                          <p:spTgt spid="3">
                                            <p:txEl>
                                              <p:pRg st="2" end="2"/>
                                            </p:txEl>
                                          </p:spTgt>
                                        </p:tgtEl>
                                      </p:cBhvr>
                                    </p:animEffect>
                                  </p:childTnLst>
                                </p:cTn>
                              </p:par>
                            </p:childTnLst>
                          </p:cTn>
                        </p:par>
                        <p:par>
                          <p:cTn id="14" fill="hold">
                            <p:stCondLst>
                              <p:cond delay="4000"/>
                            </p:stCondLst>
                            <p:childTnLst>
                              <p:par>
                                <p:cTn id="15" presetID="14" presetClass="entr" presetSubtype="1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i="1" dirty="0">
                <a:latin typeface="Calibri" panose="020F0502020204030204" pitchFamily="34" charset="0"/>
              </a:rPr>
              <a:t>“I was trying to upload my work but Moodle did not work!!!!!”</a:t>
            </a:r>
          </a:p>
          <a:p>
            <a:pPr marL="182880" lvl="1" algn="just">
              <a:buFont typeface="Wingdings" panose="05000000000000000000" pitchFamily="2" charset="2"/>
              <a:buChar char="§"/>
            </a:pPr>
            <a:r>
              <a:rPr lang="en-US" i="1" dirty="0">
                <a:latin typeface="Calibri" panose="020F0502020204030204" pitchFamily="34" charset="0"/>
              </a:rPr>
              <a:t>“I uploaded the incorrect file!!! Help me Help me !”</a:t>
            </a:r>
          </a:p>
          <a:p>
            <a:pPr marL="182880" lvl="1" algn="just">
              <a:buFont typeface="Wingdings" panose="05000000000000000000" pitchFamily="2" charset="2"/>
              <a:buChar char="§"/>
            </a:pPr>
            <a:r>
              <a:rPr lang="en-US" i="1" dirty="0">
                <a:latin typeface="Calibri" panose="020F0502020204030204" pitchFamily="34" charset="0"/>
              </a:rPr>
              <a:t>“I lost my pen drive with all my assessments…”</a:t>
            </a:r>
          </a:p>
          <a:p>
            <a:pPr marL="182880" lvl="1" algn="just">
              <a:buFont typeface="Wingdings" panose="05000000000000000000" pitchFamily="2" charset="2"/>
              <a:buChar char="§"/>
            </a:pPr>
            <a:r>
              <a:rPr lang="en-US" i="1" dirty="0">
                <a:latin typeface="Calibri" panose="020F0502020204030204" pitchFamily="34" charset="0"/>
              </a:rPr>
              <a:t>“I forgot to submit my work …”</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My computer broke down,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did not have access to the internet</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was at work so I could not submit my assessment on Moodle”</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I tried to upload my work but it says: file error, format not accepted. It was not my fault, the system crashed</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a:t>
            </a:r>
            <a:r>
              <a:rPr lang="en-US" i="1" dirty="0">
                <a:solidFill>
                  <a:srgbClr val="FF0000"/>
                </a:solidFill>
                <a:latin typeface="Calibri" panose="020F0502020204030204" pitchFamily="34" charset="0"/>
              </a:rPr>
              <a:t>Please help! I uploaded my assessment from the other university!!!</a:t>
            </a:r>
            <a:r>
              <a:rPr lang="en-US" i="1" dirty="0">
                <a:latin typeface="Calibri" panose="020F0502020204030204" pitchFamily="34" charset="0"/>
              </a:rPr>
              <a:t>”</a:t>
            </a:r>
          </a:p>
          <a:p>
            <a:pPr marL="182880" lvl="1" algn="just">
              <a:buFont typeface="Wingdings" panose="05000000000000000000" pitchFamily="2" charset="2"/>
              <a:buChar char="§"/>
            </a:pPr>
            <a:r>
              <a:rPr lang="en-US" i="1" dirty="0">
                <a:latin typeface="Calibri" panose="020F0502020204030204" pitchFamily="34" charset="0"/>
              </a:rPr>
              <a:t>“I need an extension, I have a very bad headache”</a:t>
            </a:r>
          </a:p>
          <a:p>
            <a:pPr marL="182880" lvl="1" algn="just">
              <a:buFont typeface="Wingdings" panose="05000000000000000000" pitchFamily="2" charset="2"/>
              <a:buChar char="§"/>
            </a:pPr>
            <a:r>
              <a:rPr lang="en-US" i="1" dirty="0">
                <a:latin typeface="Calibri" panose="020F0502020204030204" pitchFamily="34" charset="0"/>
              </a:rPr>
              <a:t>“I missed my train and could not be here on time”</a:t>
            </a:r>
          </a:p>
          <a:p>
            <a:pPr marL="182880" lvl="1" algn="just">
              <a:buFont typeface="Wingdings" panose="05000000000000000000" pitchFamily="2" charset="2"/>
              <a:buChar char="§"/>
            </a:pPr>
            <a:endParaRPr lang="en-US" i="1" dirty="0">
              <a:latin typeface="Calibri" panose="020F0502020204030204" pitchFamily="34" charset="0"/>
            </a:endParaRP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6" name="Picture 2" descr="C:\Users\c.abifadel\AppData\Local\Microsoft\Windows\Temporary Internet Files\Content.IE5\RULHQE1H\MC900441523[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57200"/>
            <a:ext cx="1330325" cy="1136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081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childTnLst>
                                </p:cTn>
                              </p:par>
                            </p:childTnLst>
                          </p:cTn>
                        </p:par>
                        <p:par>
                          <p:cTn id="20" fill="hold">
                            <p:stCondLst>
                              <p:cond delay="8000"/>
                            </p:stCondLst>
                            <p:childTnLst>
                              <p:par>
                                <p:cTn id="21" presetID="10" presetClass="entr" presetSubtype="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par>
                          <p:cTn id="24" fill="hold">
                            <p:stCondLst>
                              <p:cond delay="10000"/>
                            </p:stCondLst>
                            <p:childTnLst>
                              <p:par>
                                <p:cTn id="25" presetID="10" presetClass="entr" presetSubtype="0"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par>
                          <p:cTn id="28" fill="hold">
                            <p:stCondLst>
                              <p:cond delay="12000"/>
                            </p:stCondLst>
                            <p:childTnLst>
                              <p:par>
                                <p:cTn id="29" presetID="10" presetClass="entr" presetSubtype="0"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childTnLst>
                          </p:cTn>
                        </p:par>
                        <p:par>
                          <p:cTn id="32" fill="hold">
                            <p:stCondLst>
                              <p:cond delay="14000"/>
                            </p:stCondLst>
                            <p:childTnLst>
                              <p:par>
                                <p:cTn id="33" presetID="10" presetClass="entr" presetSubtype="0"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2000"/>
                                        <p:tgtEl>
                                          <p:spTgt spid="3">
                                            <p:txEl>
                                              <p:pRg st="7" end="7"/>
                                            </p:txEl>
                                          </p:spTgt>
                                        </p:tgtEl>
                                      </p:cBhvr>
                                    </p:animEffect>
                                  </p:childTnLst>
                                </p:cTn>
                              </p:par>
                            </p:childTnLst>
                          </p:cTn>
                        </p:par>
                        <p:par>
                          <p:cTn id="36" fill="hold">
                            <p:stCondLst>
                              <p:cond delay="16000"/>
                            </p:stCondLst>
                            <p:childTnLst>
                              <p:par>
                                <p:cTn id="37" presetID="10" presetClass="entr" presetSubtype="0" fill="hold"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000"/>
                                        <p:tgtEl>
                                          <p:spTgt spid="3">
                                            <p:txEl>
                                              <p:pRg st="8" end="8"/>
                                            </p:txEl>
                                          </p:spTgt>
                                        </p:tgtEl>
                                      </p:cBhvr>
                                    </p:animEffect>
                                  </p:childTnLst>
                                </p:cTn>
                              </p:par>
                            </p:childTnLst>
                          </p:cTn>
                        </p:par>
                        <p:par>
                          <p:cTn id="40" fill="hold">
                            <p:stCondLst>
                              <p:cond delay="18000"/>
                            </p:stCondLst>
                            <p:childTnLst>
                              <p:par>
                                <p:cTn id="41" presetID="10" presetClass="entr" presetSubtype="0" fill="hold"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fade">
                                      <p:cBhvr>
                                        <p:cTn id="43" dur="2000"/>
                                        <p:tgtEl>
                                          <p:spTgt spid="3">
                                            <p:txEl>
                                              <p:pRg st="9" end="9"/>
                                            </p:txEl>
                                          </p:spTgt>
                                        </p:tgtEl>
                                      </p:cBhvr>
                                    </p:animEffect>
                                  </p:childTnLst>
                                </p:cTn>
                              </p:par>
                            </p:childTnLst>
                          </p:cTn>
                        </p:par>
                        <p:par>
                          <p:cTn id="44" fill="hold">
                            <p:stCondLst>
                              <p:cond delay="20000"/>
                            </p:stCondLst>
                            <p:childTnLst>
                              <p:par>
                                <p:cTn id="45" presetID="10" presetClass="entr" presetSubtype="0" fill="hold"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2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sz="2100" dirty="0">
                <a:latin typeface="Calibri" panose="020F0502020204030204" pitchFamily="34" charset="0"/>
              </a:rPr>
              <a:t>A Student sends an email requesting a late submission. After checking the submission link on Moodle, we can confirm that there was already a submission made, on time, by that Student.</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late submission cannot be accepted as there was already a submission made. After the deadline has elapsed, no re-submission can be made.</a:t>
            </a:r>
          </a:p>
          <a:p>
            <a:pPr marL="182880" lvl="1" algn="just">
              <a:buFont typeface="Wingdings" panose="05000000000000000000" pitchFamily="2" charset="2"/>
              <a:buChar char="§"/>
            </a:pPr>
            <a:r>
              <a:rPr lang="en-US" sz="2100" dirty="0">
                <a:latin typeface="Calibri" panose="020F0502020204030204" pitchFamily="34" charset="0"/>
              </a:rPr>
              <a:t>A Student emails saying he/she cannot upload his/her work because Moodle is not responding</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has probably left it to the very last minute and as a result, was not able to submit his/her work. The student should send an email to London Assessments explaining what happened. In most cases, it will be treated as a late submission and penalized accordingly. </a:t>
            </a:r>
          </a:p>
          <a:p>
            <a:pPr marL="0" indent="0">
              <a:buNone/>
            </a:pPr>
            <a:r>
              <a:rPr lang="en-US" sz="800" dirty="0">
                <a:latin typeface="Calibri" panose="020F0502020204030204" pitchFamily="34" charset="0"/>
              </a:rPr>
              <a:t> </a:t>
            </a:r>
            <a:endParaRPr lang="en-US" sz="4000"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4098" name="Picture 2" descr="C:\Users\c.abifadel\AppData\Local\Microsoft\Windows\Temporary Internet Files\Content.IE5\RULHQE1H\MC90007882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00" y="438136"/>
            <a:ext cx="1066800" cy="1302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177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A Student emails at 00:10 saying that he/she was trying to re-submit his/her work but Moodle was not responding. Now that the deadline has passed, the file uploaded is not the correct one</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Student left it to the very last minute to re-submit, taking a risk.  After the deadline has elapsed, no substitution of assessments can be made. The file uploaded is the one which will be sent for marking</a:t>
            </a:r>
          </a:p>
          <a:p>
            <a:pPr marL="182880" lvl="1" algn="just">
              <a:buFont typeface="Wingdings" panose="05000000000000000000" pitchFamily="2" charset="2"/>
              <a:buChar char="§"/>
            </a:pPr>
            <a:r>
              <a:rPr lang="en-US" dirty="0">
                <a:latin typeface="Calibri" panose="020F0502020204030204" pitchFamily="34" charset="0"/>
              </a:rPr>
              <a:t>A Student sends a late submission 4 days after the deadline</a:t>
            </a:r>
          </a:p>
          <a:p>
            <a:pPr marL="731520" lvl="3">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His/her mark is capped to 40%, </a:t>
            </a:r>
            <a:r>
              <a:rPr lang="en-GB" sz="1800" dirty="0">
                <a:solidFill>
                  <a:srgbClr val="0070C0"/>
                </a:solidFill>
                <a:latin typeface="Calibri" panose="020F0502020204030204" pitchFamily="34" charset="0"/>
              </a:rPr>
              <a:t>(50% for Level 7) </a:t>
            </a:r>
            <a:r>
              <a:rPr lang="en-US" sz="1800" dirty="0">
                <a:solidFill>
                  <a:srgbClr val="0070C0"/>
                </a:solidFill>
                <a:latin typeface="Calibri" panose="020F0502020204030204" pitchFamily="34" charset="0"/>
              </a:rPr>
              <a:t>unless extenuating circumstances apply.</a:t>
            </a:r>
          </a:p>
          <a:p>
            <a:pPr marL="182880" lvl="1" algn="just">
              <a:buFont typeface="Wingdings" panose="05000000000000000000" pitchFamily="2" charset="2"/>
              <a:buChar char="§"/>
            </a:pPr>
            <a:r>
              <a:rPr lang="en-US" dirty="0">
                <a:latin typeface="Calibri" panose="020F0502020204030204" pitchFamily="34" charset="0"/>
              </a:rPr>
              <a:t>A Student sends a late submission 7 days after the deadline at 00:10</a:t>
            </a:r>
          </a:p>
          <a:p>
            <a:pPr marL="731520" lvl="3" algn="just">
              <a:buFont typeface="Wingdings" panose="05000000000000000000" pitchFamily="2" charset="2"/>
              <a:buChar char="§"/>
            </a:pPr>
            <a:r>
              <a:rPr lang="en-US" sz="1800" b="1" dirty="0">
                <a:solidFill>
                  <a:srgbClr val="0070C0"/>
                </a:solidFill>
                <a:latin typeface="Calibri" panose="020F0502020204030204" pitchFamily="34" charset="0"/>
              </a:rPr>
              <a:t>OUTCOME</a:t>
            </a:r>
            <a:r>
              <a:rPr lang="en-US" sz="1800" dirty="0">
                <a:solidFill>
                  <a:srgbClr val="0070C0"/>
                </a:solidFill>
                <a:latin typeface="Calibri" panose="020F0502020204030204" pitchFamily="34" charset="0"/>
              </a:rPr>
              <a:t>: The work is not accepted and recorded as Zero NA, unless extenuating circumstances apply. Deadlines are at 23:59pm and the work was submitted beyond 1 week of its deadline</a:t>
            </a:r>
          </a:p>
          <a:p>
            <a:pPr marL="731520" lvl="3" algn="just">
              <a:buFont typeface="Wingdings" panose="05000000000000000000" pitchFamily="2" charset="2"/>
              <a:buChar char="§"/>
            </a:pPr>
            <a:endParaRPr lang="en-US" dirty="0">
              <a:latin typeface="Calibri" panose="020F0502020204030204" pitchFamily="34" charset="0"/>
            </a:endParaRPr>
          </a:p>
          <a:p>
            <a:pPr marL="548640" lvl="3" indent="0" algn="just">
              <a:buNone/>
            </a:pPr>
            <a:endParaRPr lang="en-US" dirty="0">
              <a:latin typeface="Calibri" panose="020F0502020204030204" pitchFamily="34" charset="0"/>
            </a:endParaRPr>
          </a:p>
          <a:p>
            <a:pPr marL="0" lvl="0" indent="0">
              <a:buNone/>
            </a:pPr>
            <a:endParaRPr lang="en-US" sz="4000" i="1" dirty="0">
              <a:latin typeface="Calibri" panose="020F050202020403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5122" name="Picture 2" descr="C:\Users\c.abifadel\AppData\Local\Microsoft\Windows\Temporary Internet Files\Content.IE5\RULHQE1H\MC90010521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9960" y="457200"/>
            <a:ext cx="1308202" cy="1177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31483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WHEN THINGS GO WRONG</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a:bodyPr>
          <a:lstStyle/>
          <a:p>
            <a:pPr marL="182880" lvl="1" algn="just">
              <a:buFont typeface="Wingdings" panose="05000000000000000000" pitchFamily="2" charset="2"/>
              <a:buChar char="§"/>
            </a:pPr>
            <a:r>
              <a:rPr lang="en-US" dirty="0">
                <a:latin typeface="Calibri" panose="020F0502020204030204" pitchFamily="34" charset="0"/>
              </a:rPr>
              <a:t>In nearly a week after the submission deadline had elapsed, a Student contacted us explaining that he he/she had asked a friend to upload the assessment for him/her, but the FRIEND, uploaded his own assignment, which generated a similarity index of 96%. </a:t>
            </a:r>
          </a:p>
          <a:p>
            <a:pPr marL="457200" lvl="2" algn="just">
              <a:buFont typeface="Wingdings" panose="05000000000000000000" pitchFamily="2" charset="2"/>
              <a:buChar char="§"/>
            </a:pPr>
            <a:r>
              <a:rPr lang="en-US" sz="1600" b="1" dirty="0">
                <a:solidFill>
                  <a:srgbClr val="0070C0"/>
                </a:solidFill>
                <a:latin typeface="Calibri" panose="020F0502020204030204" pitchFamily="34" charset="0"/>
              </a:rPr>
              <a:t>OUTCOME</a:t>
            </a:r>
            <a:r>
              <a:rPr lang="en-US" sz="1600" dirty="0">
                <a:solidFill>
                  <a:srgbClr val="0070C0"/>
                </a:solidFill>
                <a:latin typeface="Calibri" panose="020F0502020204030204" pitchFamily="34" charset="0"/>
              </a:rPr>
              <a:t>: The Student took a very high risk by providing a third person with his/her login details and relying on the friend to deal with his/her own responsibility. </a:t>
            </a:r>
          </a:p>
          <a:p>
            <a:pPr marL="274320" lvl="2" indent="0" algn="just">
              <a:buNone/>
            </a:pPr>
            <a:r>
              <a:rPr lang="en-US" sz="1600" dirty="0">
                <a:solidFill>
                  <a:srgbClr val="0070C0"/>
                </a:solidFill>
                <a:latin typeface="Calibri" panose="020F0502020204030204" pitchFamily="34" charset="0"/>
              </a:rPr>
              <a:t>     As a result, the friend made a mistake which put the Student in a very difficult and serious    </a:t>
            </a:r>
          </a:p>
          <a:p>
            <a:pPr marL="274320" lvl="2" indent="0" algn="just">
              <a:buNone/>
            </a:pPr>
            <a:r>
              <a:rPr lang="en-US" sz="1600" dirty="0">
                <a:solidFill>
                  <a:srgbClr val="0070C0"/>
                </a:solidFill>
                <a:latin typeface="Calibri" panose="020F0502020204030204" pitchFamily="34" charset="0"/>
              </a:rPr>
              <a:t>    situation. </a:t>
            </a:r>
          </a:p>
          <a:p>
            <a:pPr marL="274320" lvl="2" indent="0" algn="just">
              <a:buNone/>
            </a:pPr>
            <a:r>
              <a:rPr lang="en-US" sz="1600" dirty="0">
                <a:solidFill>
                  <a:srgbClr val="0070C0"/>
                </a:solidFill>
                <a:latin typeface="Calibri" panose="020F0502020204030204" pitchFamily="34" charset="0"/>
              </a:rPr>
              <a:t>    From the assessment point of view, there is nothing that can be done here. The student’s work will be referred for unfair practice investigation. </a:t>
            </a:r>
          </a:p>
          <a:p>
            <a:pPr marL="274320" lvl="2" indent="0" algn="just">
              <a:buNone/>
            </a:pPr>
            <a:endParaRPr lang="en-US" sz="1600" dirty="0">
              <a:solidFill>
                <a:srgbClr val="0070C0"/>
              </a:solidFill>
              <a:latin typeface="Calibri" panose="020F0502020204030204" pitchFamily="34" charset="0"/>
            </a:endParaRPr>
          </a:p>
          <a:p>
            <a:pPr marL="274320" lvl="2" indent="0" algn="just">
              <a:buNone/>
            </a:pPr>
            <a:r>
              <a:rPr lang="en-US" sz="2000" b="1" i="1" dirty="0">
                <a:solidFill>
                  <a:srgbClr val="FF0000"/>
                </a:solidFill>
                <a:latin typeface="Calibri" panose="020F0502020204030204" pitchFamily="34" charset="0"/>
              </a:rPr>
              <a:t>A student should NEVER share his/her login details with someone else, nor should the Student rely on someone else to do their work.</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pic>
        <p:nvPicPr>
          <p:cNvPr id="1027" name="Picture 3" descr="C:\Users\c.abifadel\AppData\Local\Microsoft\Windows\Temporary Internet Files\Content.IE5\3QB5TJJE\MC900390992[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07705" y="533400"/>
            <a:ext cx="764313" cy="1336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26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Calibri" panose="020F0502020204030204" pitchFamily="34" charset="0"/>
              </a:rPr>
              <a:t>ADDITIONAL IMPORTANT NOTES</a:t>
            </a:r>
            <a:endParaRPr lang="en-US" sz="4800" dirty="0">
              <a:latin typeface="Calibri" panose="020F0502020204030204" pitchFamily="34" charset="0"/>
            </a:endParaRPr>
          </a:p>
        </p:txBody>
      </p:sp>
      <p:sp>
        <p:nvSpPr>
          <p:cNvPr id="3" name="Content Placeholder 2"/>
          <p:cNvSpPr>
            <a:spLocks noGrp="1"/>
          </p:cNvSpPr>
          <p:nvPr>
            <p:ph idx="1"/>
          </p:nvPr>
        </p:nvSpPr>
        <p:spPr>
          <a:xfrm>
            <a:off x="457200" y="1976120"/>
            <a:ext cx="8229600" cy="4577080"/>
          </a:xfrm>
        </p:spPr>
        <p:txBody>
          <a:bodyPr>
            <a:normAutofit fontScale="92500" lnSpcReduction="10000"/>
          </a:bodyPr>
          <a:lstStyle/>
          <a:p>
            <a:pPr marL="182880" lvl="1" algn="just">
              <a:buFont typeface="Wingdings" panose="05000000000000000000" pitchFamily="2" charset="2"/>
              <a:buChar char="§"/>
            </a:pPr>
            <a:r>
              <a:rPr lang="en-US" dirty="0">
                <a:latin typeface="Calibri" panose="020F0502020204030204" pitchFamily="34" charset="0"/>
              </a:rPr>
              <a:t>Complexity of Assessment Deadlines</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Unlike a conventional University UWTSD runs three terms a year beginning mid Oct, mid Feb and mid Jun. Every term represents a 16 week cycle. Students have 10 weeks of teaching, then during week 11 and 12 they submit assessments and sit examinations, by the end of week 16 all results will have been marked, moderated, sent to the External Examiner, considered by Examining Board and released to all students on the same day. </a:t>
            </a:r>
            <a:endParaRPr lang="en-US" dirty="0">
              <a:latin typeface="Calibri" panose="020F0502020204030204" pitchFamily="34" charset="0"/>
            </a:endParaRPr>
          </a:p>
          <a:p>
            <a:pPr marL="182880" lvl="1" algn="just">
              <a:buFont typeface="Wingdings" panose="05000000000000000000" pitchFamily="2" charset="2"/>
              <a:buChar char="§"/>
            </a:pPr>
            <a:r>
              <a:rPr lang="en-US" dirty="0">
                <a:latin typeface="Calibri" panose="020F0502020204030204" pitchFamily="34" charset="0"/>
              </a:rPr>
              <a:t>Publishing of feedback</a:t>
            </a:r>
          </a:p>
          <a:p>
            <a:pPr marL="457200" lvl="2" algn="just">
              <a:buFont typeface="Wingdings" panose="05000000000000000000" pitchFamily="2" charset="2"/>
              <a:buChar char="§"/>
            </a:pPr>
            <a:r>
              <a:rPr lang="en-GB" sz="1600" dirty="0">
                <a:solidFill>
                  <a:srgbClr val="FF0000"/>
                </a:solidFill>
                <a:latin typeface="Calibri" panose="020F0502020204030204" pitchFamily="34" charset="0"/>
              </a:rPr>
              <a:t>Provisional Feedback and results for the mid-term submissions will be made available to you within 7 - 15 working days of the  date of submission. </a:t>
            </a:r>
          </a:p>
          <a:p>
            <a:pPr marL="457200" lvl="2" algn="just">
              <a:buFont typeface="Wingdings" panose="05000000000000000000" pitchFamily="2" charset="2"/>
              <a:buChar char="§"/>
            </a:pPr>
            <a:r>
              <a:rPr lang="en-GB" sz="1600" dirty="0">
                <a:solidFill>
                  <a:srgbClr val="FF0000"/>
                </a:solidFill>
                <a:latin typeface="Calibri" panose="020F0502020204030204" pitchFamily="34" charset="0"/>
              </a:rPr>
              <a:t>Provisional Feedback  and results for all the end of term submissions including tests and exams is will also be made available to you when it is ready </a:t>
            </a:r>
          </a:p>
          <a:p>
            <a:pPr marL="457200" lvl="2" algn="just">
              <a:buFont typeface="Wingdings" panose="05000000000000000000" pitchFamily="2" charset="2"/>
              <a:buChar char="§"/>
            </a:pPr>
            <a:r>
              <a:rPr lang="en-GB" sz="1600" dirty="0">
                <a:solidFill>
                  <a:srgbClr val="FF0000"/>
                </a:solidFill>
                <a:latin typeface="Calibri" panose="020F0502020204030204" pitchFamily="34" charset="0"/>
              </a:rPr>
              <a:t>Final Feedback and results will be released to all students on the same date through Moodle following the announcement of the Examining Board’s decision relating to your progression. </a:t>
            </a:r>
          </a:p>
          <a:p>
            <a:pPr marL="457200" lvl="2" algn="just">
              <a:buFont typeface="Wingdings" panose="05000000000000000000" pitchFamily="2" charset="2"/>
              <a:buChar char="§"/>
            </a:pPr>
            <a:r>
              <a:rPr lang="en-GB" sz="1600" dirty="0">
                <a:solidFill>
                  <a:srgbClr val="FF0000"/>
                </a:solidFill>
                <a:latin typeface="Calibri" panose="020F0502020204030204" pitchFamily="34" charset="0"/>
              </a:rPr>
              <a:t>This would normally be Friday before a new term commences, hence feedback for the June  2019 submissions will be released on Friday, 11</a:t>
            </a:r>
            <a:r>
              <a:rPr lang="en-GB" sz="1600" baseline="30000" dirty="0">
                <a:solidFill>
                  <a:srgbClr val="FF0000"/>
                </a:solidFill>
                <a:latin typeface="Calibri" panose="020F0502020204030204" pitchFamily="34" charset="0"/>
              </a:rPr>
              <a:t>th</a:t>
            </a:r>
            <a:r>
              <a:rPr lang="en-GB" sz="1600" dirty="0">
                <a:solidFill>
                  <a:srgbClr val="FF0000"/>
                </a:solidFill>
                <a:latin typeface="Calibri" panose="020F0502020204030204" pitchFamily="34" charset="0"/>
              </a:rPr>
              <a:t> October 2019. The same date you will be able to view the June 2019 classes timetable on the Students’ Hall page in Moodle. </a:t>
            </a:r>
          </a:p>
          <a:p>
            <a:pPr marL="182880" lvl="1" algn="just">
              <a:buFont typeface="Wingdings" panose="05000000000000000000" pitchFamily="2" charset="2"/>
              <a:buChar char="§"/>
            </a:pPr>
            <a:r>
              <a:rPr lang="en-US" dirty="0">
                <a:latin typeface="Calibri" panose="020F0502020204030204" pitchFamily="34" charset="0"/>
              </a:rPr>
              <a:t>How to view your feedback and submit your work</a:t>
            </a:r>
          </a:p>
          <a:p>
            <a:pPr marL="457200" lvl="2" algn="just">
              <a:buFont typeface="Wingdings" panose="05000000000000000000" pitchFamily="2" charset="2"/>
              <a:buChar char="§"/>
            </a:pPr>
            <a:r>
              <a:rPr lang="en-GB" sz="1600" dirty="0">
                <a:solidFill>
                  <a:srgbClr val="0070C0"/>
                </a:solidFill>
                <a:latin typeface="Calibri" panose="020F0502020204030204" pitchFamily="34" charset="0"/>
              </a:rPr>
              <a:t>Guides on how to submit your work and view feedback on Moodle is available on Students’ Hall. Here is a small demonstration</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207827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REFERENCES</a:t>
            </a:r>
            <a:endParaRPr lang="en-US" sz="5400" dirty="0">
              <a:latin typeface="Calibri" panose="020F0502020204030204" pitchFamily="34" charset="0"/>
            </a:endParaRPr>
          </a:p>
        </p:txBody>
      </p:sp>
      <p:sp>
        <p:nvSpPr>
          <p:cNvPr id="3" name="Content Placeholder 2"/>
          <p:cNvSpPr>
            <a:spLocks noGrp="1"/>
          </p:cNvSpPr>
          <p:nvPr>
            <p:ph idx="1"/>
          </p:nvPr>
        </p:nvSpPr>
        <p:spPr/>
        <p:txBody>
          <a:bodyPr>
            <a:normAutofit/>
          </a:bodyPr>
          <a:lstStyle/>
          <a:p>
            <a:endParaRPr lang="en-GB" sz="28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Quality Handbook</a:t>
            </a:r>
          </a:p>
          <a:p>
            <a:pPr marL="0" indent="0">
              <a:buNone/>
            </a:pPr>
            <a:endParaRPr lang="en-GB" sz="2800" dirty="0">
              <a:latin typeface="Calibri" panose="020F0502020204030204" pitchFamily="34" charset="0"/>
            </a:endParaRPr>
          </a:p>
          <a:p>
            <a:pPr lvl="1">
              <a:buFont typeface="Wingdings" panose="05000000000000000000" pitchFamily="2" charset="2"/>
              <a:buChar char="§"/>
            </a:pPr>
            <a:r>
              <a:rPr lang="en-GB" sz="2400" dirty="0">
                <a:latin typeface="Calibri" panose="020F0502020204030204" pitchFamily="34" charset="0"/>
              </a:rPr>
              <a:t>Chapter_13_Student_Cases</a:t>
            </a:r>
          </a:p>
          <a:p>
            <a:pPr marL="274320" lvl="1" indent="0">
              <a:buNone/>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Students’ Hall page - Moodle</a:t>
            </a:r>
            <a:endParaRPr lang="en-US" sz="2800" dirty="0">
              <a:latin typeface="Calibri" panose="020F050202020403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14407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a:latin typeface="Calibri" panose="020F0502020204030204" pitchFamily="34" charset="0"/>
              </a:rPr>
              <a:t>SUMMING UP</a:t>
            </a:r>
            <a:endParaRPr lang="en-US" sz="5400" dirty="0">
              <a:latin typeface="Calibri" panose="020F0502020204030204" pitchFamily="34" charset="0"/>
            </a:endParaRPr>
          </a:p>
        </p:txBody>
      </p:sp>
      <p:sp>
        <p:nvSpPr>
          <p:cNvPr id="3" name="Content Placeholder 2"/>
          <p:cNvSpPr>
            <a:spLocks noGrp="1"/>
          </p:cNvSpPr>
          <p:nvPr>
            <p:ph sz="half" idx="1"/>
          </p:nvPr>
        </p:nvSpPr>
        <p:spPr>
          <a:xfrm>
            <a:off x="457200" y="1673352"/>
            <a:ext cx="4038600" cy="5184648"/>
          </a:xfrm>
        </p:spPr>
        <p:txBody>
          <a:bodyPr>
            <a:normAutofit fontScale="775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Always submit your work on time</a:t>
            </a:r>
          </a:p>
          <a:p>
            <a:pPr lvl="1">
              <a:buFont typeface="Wingdings" panose="05000000000000000000" pitchFamily="2" charset="2"/>
              <a:buChar char="§"/>
            </a:pPr>
            <a:r>
              <a:rPr lang="en-GB" dirty="0">
                <a:latin typeface="Calibri" panose="020F0502020204030204" pitchFamily="34" charset="0"/>
              </a:rPr>
              <a:t>Allow time to complete</a:t>
            </a:r>
          </a:p>
          <a:p>
            <a:pPr lvl="1">
              <a:buFont typeface="Wingdings" panose="05000000000000000000" pitchFamily="2" charset="2"/>
              <a:buChar char="§"/>
            </a:pPr>
            <a:r>
              <a:rPr lang="en-GB" dirty="0">
                <a:latin typeface="Calibri" panose="020F0502020204030204" pitchFamily="34" charset="0"/>
              </a:rPr>
              <a:t>Allow time to deal with problems</a:t>
            </a:r>
          </a:p>
          <a:p>
            <a:pPr lvl="1">
              <a:buFont typeface="Wingdings" panose="05000000000000000000" pitchFamily="2" charset="2"/>
              <a:buChar char="§"/>
            </a:pPr>
            <a:r>
              <a:rPr lang="en-GB" dirty="0">
                <a:latin typeface="Calibri" panose="020F0502020204030204" pitchFamily="34" charset="0"/>
              </a:rPr>
              <a:t>Make sure your work is final</a:t>
            </a:r>
          </a:p>
          <a:p>
            <a:pPr lvl="1">
              <a:buFont typeface="Wingdings" panose="05000000000000000000" pitchFamily="2" charset="2"/>
              <a:buChar char="§"/>
            </a:pPr>
            <a:r>
              <a:rPr lang="en-GB" dirty="0">
                <a:latin typeface="Calibri" panose="020F0502020204030204" pitchFamily="34" charset="0"/>
              </a:rPr>
              <a:t>Make sure your work is your own</a:t>
            </a:r>
          </a:p>
          <a:p>
            <a:pPr lvl="1">
              <a:buFont typeface="Wingdings" panose="05000000000000000000" pitchFamily="2" charset="2"/>
              <a:buChar char="§"/>
            </a:pPr>
            <a:r>
              <a:rPr lang="en-GB" dirty="0">
                <a:latin typeface="Calibri" panose="020F0502020204030204" pitchFamily="34" charset="0"/>
              </a:rPr>
              <a:t>Do not leave everything to the last minute</a:t>
            </a: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Late Submissions</a:t>
            </a:r>
          </a:p>
          <a:p>
            <a:pPr lvl="1">
              <a:buFont typeface="Wingdings" panose="05000000000000000000" pitchFamily="2" charset="2"/>
              <a:buChar char="§"/>
            </a:pPr>
            <a:r>
              <a:rPr lang="en-GB" dirty="0">
                <a:latin typeface="Calibri" panose="020F0502020204030204" pitchFamily="34" charset="0"/>
              </a:rPr>
              <a:t>To London Assessments</a:t>
            </a:r>
          </a:p>
          <a:p>
            <a:pPr lvl="1">
              <a:buFont typeface="Wingdings" panose="05000000000000000000" pitchFamily="2" charset="2"/>
              <a:buChar char="§"/>
            </a:pPr>
            <a:r>
              <a:rPr lang="en-GB" dirty="0">
                <a:latin typeface="Calibri" panose="020F0502020204030204" pitchFamily="34" charset="0"/>
              </a:rPr>
              <a:t>Will be penalised accordingly</a:t>
            </a:r>
          </a:p>
          <a:p>
            <a:pPr lvl="1">
              <a:buFont typeface="Wingdings" panose="05000000000000000000" pitchFamily="2" charset="2"/>
              <a:buChar char="§"/>
            </a:pPr>
            <a:r>
              <a:rPr lang="en-GB" dirty="0">
                <a:latin typeface="Calibri" panose="020F0502020204030204" pitchFamily="34" charset="0"/>
              </a:rPr>
              <a:t>Not allowed for RESIT Students</a:t>
            </a:r>
          </a:p>
          <a:p>
            <a:pPr lvl="1">
              <a:buFont typeface="Wingdings" panose="05000000000000000000" pitchFamily="2" charset="2"/>
              <a:buChar char="§"/>
            </a:pPr>
            <a:r>
              <a:rPr lang="en-GB" dirty="0">
                <a:latin typeface="Calibri" panose="020F0502020204030204" pitchFamily="34" charset="0"/>
              </a:rPr>
              <a:t>Need to be submitted correctly</a:t>
            </a:r>
          </a:p>
          <a:p>
            <a:pPr lvl="1">
              <a:buFont typeface="Wingdings" panose="05000000000000000000" pitchFamily="2" charset="2"/>
              <a:buChar char="§"/>
            </a:pPr>
            <a:r>
              <a:rPr lang="en-GB" dirty="0">
                <a:latin typeface="Calibri" panose="020F0502020204030204" pitchFamily="34" charset="0"/>
              </a:rPr>
              <a:t>The 23:59pm rule applies</a:t>
            </a:r>
          </a:p>
          <a:p>
            <a:pPr lvl="1">
              <a:buFont typeface="Wingdings" panose="05000000000000000000" pitchFamily="2" charset="2"/>
              <a:buChar char="§"/>
            </a:pPr>
            <a:r>
              <a:rPr lang="en-GB" sz="2300" dirty="0">
                <a:latin typeface="Calibri" panose="020F0502020204030204" pitchFamily="34" charset="0"/>
                <a:hlinkClick r:id="rId2"/>
              </a:rPr>
              <a:t>LondonAssessments@uwtsd.ac.uk</a:t>
            </a:r>
            <a:endParaRPr lang="en-GB" sz="2300" dirty="0">
              <a:latin typeface="Calibri" panose="020F0502020204030204" pitchFamily="34" charset="0"/>
            </a:endParaRPr>
          </a:p>
          <a:p>
            <a:endParaRPr lang="en-GB" dirty="0">
              <a:latin typeface="Calibri" panose="020F0502020204030204" pitchFamily="34" charset="0"/>
            </a:endParaRPr>
          </a:p>
          <a:p>
            <a:pPr lvl="1"/>
            <a:endParaRPr lang="en-GB" dirty="0">
              <a:latin typeface="Calibri" panose="020F0502020204030204" pitchFamily="34" charset="0"/>
            </a:endParaRPr>
          </a:p>
        </p:txBody>
      </p:sp>
      <p:sp>
        <p:nvSpPr>
          <p:cNvPr id="4" name="Content Placeholder 3"/>
          <p:cNvSpPr>
            <a:spLocks noGrp="1"/>
          </p:cNvSpPr>
          <p:nvPr>
            <p:ph sz="half" idx="2"/>
          </p:nvPr>
        </p:nvSpPr>
        <p:spPr/>
        <p:txBody>
          <a:bodyPr>
            <a:normAutofit fontScale="77500" lnSpcReduction="20000"/>
          </a:bodyPr>
          <a:lstStyle/>
          <a:p>
            <a:pPr>
              <a:buFont typeface="Wingdings" panose="05000000000000000000" pitchFamily="2" charset="2"/>
              <a:buChar char="§"/>
            </a:pPr>
            <a:r>
              <a:rPr lang="en-GB" sz="2900" spc="-100" dirty="0">
                <a:solidFill>
                  <a:schemeClr val="tx2"/>
                </a:solidFill>
                <a:latin typeface="Calibri" panose="020F0502020204030204" pitchFamily="34" charset="0"/>
              </a:rPr>
              <a:t>Extenuating Circumstances for work submitted within a week</a:t>
            </a:r>
          </a:p>
          <a:p>
            <a:pPr lvl="1">
              <a:buFont typeface="Wingdings" panose="05000000000000000000" pitchFamily="2" charset="2"/>
              <a:buChar char="§"/>
            </a:pPr>
            <a:r>
              <a:rPr lang="en-GB" dirty="0">
                <a:latin typeface="Calibri" panose="020F0502020204030204" pitchFamily="34" charset="0"/>
              </a:rPr>
              <a:t>To the Academic Office</a:t>
            </a:r>
          </a:p>
          <a:p>
            <a:pPr lvl="1">
              <a:buFont typeface="Wingdings" panose="05000000000000000000" pitchFamily="2" charset="2"/>
              <a:buChar char="§"/>
            </a:pPr>
            <a:r>
              <a:rPr lang="en-GB" dirty="0">
                <a:latin typeface="Calibri" panose="020F0502020204030204" pitchFamily="34" charset="0"/>
              </a:rPr>
              <a:t>Completed GA1 form</a:t>
            </a:r>
          </a:p>
          <a:p>
            <a:pPr lvl="1">
              <a:buFont typeface="Wingdings" panose="05000000000000000000" pitchFamily="2" charset="2"/>
              <a:buChar char="§"/>
            </a:pPr>
            <a:r>
              <a:rPr lang="en-GB" dirty="0">
                <a:latin typeface="Calibri" panose="020F0502020204030204" pitchFamily="34" charset="0"/>
              </a:rPr>
              <a:t>Confirmation that assessment was submitted</a:t>
            </a:r>
          </a:p>
          <a:p>
            <a:pPr lvl="1">
              <a:buFont typeface="Wingdings" panose="05000000000000000000" pitchFamily="2" charset="2"/>
              <a:buChar char="§"/>
            </a:pPr>
            <a:r>
              <a:rPr lang="en-GB" dirty="0">
                <a:latin typeface="Calibri" panose="020F0502020204030204" pitchFamily="34" charset="0"/>
              </a:rPr>
              <a:t>With substantiating evidence</a:t>
            </a:r>
          </a:p>
          <a:p>
            <a:pPr lvl="1">
              <a:buFont typeface="Wingdings" panose="05000000000000000000" pitchFamily="2" charset="2"/>
              <a:buChar char="§"/>
            </a:pPr>
            <a:r>
              <a:rPr lang="en-GB" dirty="0">
                <a:latin typeface="Calibri" panose="020F0502020204030204" pitchFamily="34" charset="0"/>
                <a:hlinkClick r:id="rId3"/>
              </a:rPr>
              <a:t>aocases@uwtsd.ac.uk</a:t>
            </a:r>
            <a:endParaRPr lang="en-GB"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900" spc="-100" dirty="0">
                <a:solidFill>
                  <a:schemeClr val="tx2"/>
                </a:solidFill>
                <a:latin typeface="Calibri" panose="020F0502020204030204" pitchFamily="34" charset="0"/>
              </a:rPr>
              <a:t>In the event of a technical problem or query</a:t>
            </a:r>
          </a:p>
          <a:p>
            <a:pPr lvl="1">
              <a:buFont typeface="Wingdings" panose="05000000000000000000" pitchFamily="2" charset="2"/>
              <a:buChar char="§"/>
            </a:pPr>
            <a:r>
              <a:rPr lang="en-GB" dirty="0">
                <a:latin typeface="Calibri" panose="020F0502020204030204" pitchFamily="34" charset="0"/>
              </a:rPr>
              <a:t>Contact London Assessments or IT Help desk </a:t>
            </a:r>
            <a:r>
              <a:rPr lang="en-GB" i="1" dirty="0">
                <a:latin typeface="Calibri" panose="020F0502020204030204" pitchFamily="34" charset="0"/>
              </a:rPr>
              <a:t>well in advance</a:t>
            </a:r>
          </a:p>
          <a:p>
            <a:pPr lvl="1">
              <a:buFont typeface="Wingdings" panose="05000000000000000000" pitchFamily="2" charset="2"/>
              <a:buChar char="§"/>
            </a:pPr>
            <a:r>
              <a:rPr lang="en-GB" dirty="0">
                <a:latin typeface="Calibri" panose="020F0502020204030204" pitchFamily="34" charset="0"/>
              </a:rPr>
              <a:t>Allow plenty of time BEFORE submission deadline to deal with your issues</a:t>
            </a:r>
          </a:p>
          <a:p>
            <a:endParaRPr lang="en-US" dirty="0">
              <a:latin typeface="Calibri" panose="020F0502020204030204" pitchFamily="34" charset="0"/>
            </a:endParaRPr>
          </a:p>
        </p:txBody>
      </p:sp>
    </p:spTree>
    <p:extLst>
      <p:ext uri="{BB962C8B-B14F-4D97-AF65-F5344CB8AC3E}">
        <p14:creationId xmlns:p14="http://schemas.microsoft.com/office/powerpoint/2010/main" val="344619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4">
                                            <p:txEl>
                                              <p:pRg st="8" end="8"/>
                                            </p:txEl>
                                          </p:spTgt>
                                        </p:tgtEl>
                                        <p:attrNameLst>
                                          <p:attrName>style.visibility</p:attrName>
                                        </p:attrNameLst>
                                      </p:cBhvr>
                                      <p:to>
                                        <p:strVal val="visible"/>
                                      </p:to>
                                    </p:set>
                                    <p:animEffect transition="in" filter="fade">
                                      <p:cBhvr>
                                        <p:cTn id="56" dur="1000"/>
                                        <p:tgtEl>
                                          <p:spTgt spid="4">
                                            <p:txEl>
                                              <p:pRg st="8" end="8"/>
                                            </p:txEl>
                                          </p:spTgt>
                                        </p:tgtEl>
                                      </p:cBhvr>
                                    </p:animEffect>
                                    <p:anim calcmode="lin" valueType="num">
                                      <p:cBhvr>
                                        <p:cTn id="57"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4">
                                            <p:txEl>
                                              <p:pRg st="9" end="9"/>
                                            </p:txEl>
                                          </p:spTgt>
                                        </p:tgtEl>
                                        <p:attrNameLst>
                                          <p:attrName>style.visibility</p:attrName>
                                        </p:attrNameLst>
                                      </p:cBhvr>
                                      <p:to>
                                        <p:strVal val="visible"/>
                                      </p:to>
                                    </p:set>
                                    <p:animEffect transition="in" filter="fade">
                                      <p:cBhvr>
                                        <p:cTn id="63" dur="1000"/>
                                        <p:tgtEl>
                                          <p:spTgt spid="4">
                                            <p:txEl>
                                              <p:pRg st="9" end="9"/>
                                            </p:txEl>
                                          </p:spTgt>
                                        </p:tgtEl>
                                      </p:cBhvr>
                                    </p:animEffect>
                                    <p:anim calcmode="lin" valueType="num">
                                      <p:cBhvr>
                                        <p:cTn id="64"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     </a:t>
            </a:r>
            <a:r>
              <a:rPr lang="en-GB" sz="4800" dirty="0">
                <a:latin typeface="Calibri" panose="020F0502020204030204" pitchFamily="34" charset="0"/>
              </a:rPr>
              <a:t>EMAILS TO REMEMBER</a:t>
            </a:r>
            <a:endParaRPr lang="en-US" sz="4800" dirty="0">
              <a:latin typeface="Calibri" panose="020F0502020204030204" pitchFamily="34" charset="0"/>
            </a:endParaRPr>
          </a:p>
        </p:txBody>
      </p:sp>
      <p:sp>
        <p:nvSpPr>
          <p:cNvPr id="3" name="Content Placeholder 2"/>
          <p:cNvSpPr>
            <a:spLocks noGrp="1"/>
          </p:cNvSpPr>
          <p:nvPr>
            <p:ph idx="1"/>
          </p:nvPr>
        </p:nvSpPr>
        <p:spPr/>
        <p:txBody>
          <a:bodyPr/>
          <a:lstStyle/>
          <a:p>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Assessment Issues</a:t>
            </a:r>
          </a:p>
          <a:p>
            <a:pPr lvl="2">
              <a:buFont typeface="Wingdings" panose="05000000000000000000" pitchFamily="2" charset="2"/>
              <a:buChar char="§"/>
            </a:pPr>
            <a:r>
              <a:rPr lang="en-GB" sz="2200" dirty="0">
                <a:latin typeface="Calibri" panose="020F0502020204030204" pitchFamily="34" charset="0"/>
                <a:hlinkClick r:id="rId2"/>
              </a:rPr>
              <a:t>LondonAssessments@uwtsd.ac.uk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a:p>
            <a:pPr>
              <a:buFont typeface="Wingdings" panose="05000000000000000000" pitchFamily="2" charset="2"/>
              <a:buChar char="§"/>
            </a:pPr>
            <a:r>
              <a:rPr lang="en-GB" sz="2600" dirty="0">
                <a:latin typeface="Calibri" panose="020F0502020204030204" pitchFamily="34" charset="0"/>
              </a:rPr>
              <a:t>IT Issues</a:t>
            </a:r>
          </a:p>
          <a:p>
            <a:pPr lvl="2">
              <a:buFont typeface="Wingdings" panose="05000000000000000000" pitchFamily="2" charset="2"/>
              <a:buChar char="§"/>
            </a:pPr>
            <a:r>
              <a:rPr lang="en-GB" sz="2200" dirty="0">
                <a:latin typeface="Calibri" panose="020F0502020204030204" pitchFamily="34" charset="0"/>
                <a:hlinkClick r:id="rId3"/>
              </a:rPr>
              <a:t>itsd@uwtsd.ac.uk</a:t>
            </a:r>
            <a:endParaRPr lang="en-GB" sz="2200" dirty="0">
              <a:latin typeface="Calibri" panose="020F0502020204030204" pitchFamily="34" charset="0"/>
            </a:endParaRPr>
          </a:p>
          <a:p>
            <a:pPr lvl="1">
              <a:buFont typeface="Wingdings" panose="05000000000000000000" pitchFamily="2" charset="2"/>
              <a:buChar char="§"/>
            </a:pPr>
            <a:endParaRPr lang="en-GB" sz="2400" dirty="0">
              <a:latin typeface="Calibri" panose="020F0502020204030204" pitchFamily="34" charset="0"/>
            </a:endParaRPr>
          </a:p>
          <a:p>
            <a:pPr>
              <a:buFont typeface="Wingdings" panose="05000000000000000000" pitchFamily="2" charset="2"/>
              <a:buChar char="§"/>
            </a:pPr>
            <a:r>
              <a:rPr lang="en-GB" sz="2800" dirty="0">
                <a:latin typeface="Calibri" panose="020F0502020204030204" pitchFamily="34" charset="0"/>
              </a:rPr>
              <a:t>Academic Office</a:t>
            </a:r>
          </a:p>
          <a:p>
            <a:pPr lvl="2">
              <a:buFont typeface="Wingdings" panose="05000000000000000000" pitchFamily="2" charset="2"/>
              <a:buChar char="§"/>
            </a:pPr>
            <a:r>
              <a:rPr lang="en-GB" sz="2200" dirty="0">
                <a:latin typeface="Calibri" panose="020F0502020204030204" pitchFamily="34" charset="0"/>
                <a:hlinkClick r:id="rId4"/>
              </a:rPr>
              <a:t>aocases@uwtsd.ac.uk</a:t>
            </a:r>
            <a:endParaRPr lang="en-GB" sz="2200" dirty="0">
              <a:latin typeface="Calibri" panose="020F0502020204030204" pitchFamily="34" charset="0"/>
            </a:endParaRPr>
          </a:p>
          <a:p>
            <a:pPr lvl="1">
              <a:buFont typeface="Wingdings" panose="05000000000000000000" pitchFamily="2" charset="2"/>
              <a:buChar char="§"/>
            </a:pPr>
            <a:endParaRPr lang="en-GB" dirty="0">
              <a:latin typeface="Calibri" panose="020F0502020204030204" pitchFamily="34" charset="0"/>
            </a:endParaRPr>
          </a:p>
        </p:txBody>
      </p:sp>
      <p:pic>
        <p:nvPicPr>
          <p:cNvPr id="8194" name="Picture 2" descr="C:\Users\c.abifadel\AppData\Local\Microsoft\Windows\Temporary Internet Files\Content.IE5\V5LSJA1S\MC900441455[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360" y="427787"/>
            <a:ext cx="1600028" cy="16000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5200" y="6096000"/>
            <a:ext cx="1609725" cy="633305"/>
          </a:xfrm>
          <a:prstGeom prst="rect">
            <a:avLst/>
          </a:prstGeom>
        </p:spPr>
      </p:pic>
    </p:spTree>
    <p:extLst>
      <p:ext uri="{BB962C8B-B14F-4D97-AF65-F5344CB8AC3E}">
        <p14:creationId xmlns:p14="http://schemas.microsoft.com/office/powerpoint/2010/main" val="325715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1000"/>
                                        <p:tgtEl>
                                          <p:spTgt spid="3">
                                            <p:txEl>
                                              <p:pRg st="5" end="5"/>
                                            </p:txEl>
                                          </p:spTgt>
                                        </p:tgtEl>
                                      </p:cBhvr>
                                    </p:animEffect>
                                    <p:anim calcmode="lin" valueType="num">
                                      <p:cBhvr>
                                        <p:cTn id="2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fade">
                                      <p:cBhvr>
                                        <p:cTn id="36" dur="1000"/>
                                        <p:tgtEl>
                                          <p:spTgt spid="3">
                                            <p:txEl>
                                              <p:pRg st="8" end="8"/>
                                            </p:txEl>
                                          </p:spTgt>
                                        </p:tgtEl>
                                      </p:cBhvr>
                                    </p:animEffect>
                                    <p:anim calcmode="lin" valueType="num">
                                      <p:cBhvr>
                                        <p:cTn id="3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spcBef>
                <a:spcPct val="0"/>
              </a:spcBef>
              <a:buNone/>
            </a:pPr>
            <a:r>
              <a:rPr lang="en-GB" sz="6600" spc="-100" dirty="0">
                <a:solidFill>
                  <a:schemeClr val="tx2"/>
                </a:solidFill>
                <a:latin typeface="Calibri" panose="020F0502020204030204" pitchFamily="34" charset="0"/>
                <a:ea typeface="+mj-ea"/>
                <a:cs typeface="+mj-cs"/>
              </a:rPr>
              <a:t>Any Questions?</a:t>
            </a:r>
          </a:p>
          <a:p>
            <a:pPr marL="0" indent="0" algn="ctr">
              <a:spcBef>
                <a:spcPct val="0"/>
              </a:spcBef>
              <a:buNone/>
            </a:pPr>
            <a:endParaRPr lang="en-GB" sz="4000" spc="-100" dirty="0">
              <a:solidFill>
                <a:schemeClr val="tx2"/>
              </a:solidFill>
              <a:latin typeface="+mj-lt"/>
              <a:ea typeface="+mj-ea"/>
              <a:cs typeface="+mj-cs"/>
            </a:endParaRPr>
          </a:p>
          <a:p>
            <a:pPr marL="0" indent="0" algn="ctr">
              <a:spcBef>
                <a:spcPct val="0"/>
              </a:spcBef>
              <a:buNone/>
            </a:pPr>
            <a:endParaRPr lang="en-GB" sz="4000" spc="-100" dirty="0">
              <a:solidFill>
                <a:schemeClr val="tx2"/>
              </a:solidFill>
              <a:latin typeface="+mj-lt"/>
              <a:ea typeface="+mj-ea"/>
              <a:cs typeface="+mj-cs"/>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2819400"/>
            <a:ext cx="1847850" cy="2466975"/>
          </a:xfrm>
          <a:prstGeom prst="rect">
            <a:avLst/>
          </a:prstGeom>
        </p:spPr>
      </p:pic>
    </p:spTree>
    <p:extLst>
      <p:ext uri="{BB962C8B-B14F-4D97-AF65-F5344CB8AC3E}">
        <p14:creationId xmlns:p14="http://schemas.microsoft.com/office/powerpoint/2010/main" val="80574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0800" y="2438400"/>
            <a:ext cx="3565820" cy="2214562"/>
          </a:xfrm>
        </p:spPr>
      </p:pic>
    </p:spTree>
    <p:extLst>
      <p:ext uri="{BB962C8B-B14F-4D97-AF65-F5344CB8AC3E}">
        <p14:creationId xmlns:p14="http://schemas.microsoft.com/office/powerpoint/2010/main" val="4101170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3022</TotalTime>
  <Words>2458</Words>
  <Application>Microsoft Office PowerPoint</Application>
  <PresentationFormat>On-screen Show (4:3)</PresentationFormat>
  <Paragraphs>227</Paragraphs>
  <Slides>30</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Wingdings</vt:lpstr>
      <vt:lpstr>Clarity</vt:lpstr>
      <vt:lpstr>Assessment Workshop</vt:lpstr>
      <vt:lpstr>YOUR RESPONSIBILITIES</vt:lpstr>
      <vt:lpstr>STUDENTS’ HALL - MOODLE</vt:lpstr>
      <vt:lpstr>HOW TO SUBMIT YOUR ASSESSMENT TO MOODLE Please refer to the relevant guide on the Students’ Hall Page</vt:lpstr>
      <vt:lpstr>NOTES TO REMEMBER</vt:lpstr>
      <vt:lpstr>NOTES TO REMEMBER</vt:lpstr>
      <vt:lpstr>LATE SUBMISSIONS Please also refer to the relevant guide on the Students’ Hall Page</vt:lpstr>
      <vt:lpstr>LATE SUBMISSIONS</vt:lpstr>
      <vt:lpstr>LATE SUBMISSIONS</vt:lpstr>
      <vt:lpstr>LATE SUBMISSION - EMAIL</vt:lpstr>
      <vt:lpstr>LATE SUBMISSION - EMAIL</vt:lpstr>
      <vt:lpstr>LATE SUBMISSIONS - PENALTIES</vt:lpstr>
      <vt:lpstr>EXTENUATING CIRCUMSTANCES Please refer to the relevant guide on the Students’ Hall Page</vt:lpstr>
      <vt:lpstr>EXTENUATING CIRCUMSTANCES</vt:lpstr>
      <vt:lpstr>EXTENUATING CIRCUMSTANCES  WHAT IS CONSIDERED </vt:lpstr>
      <vt:lpstr>EXTENUATING CIRCUMSTANCES  WHAT IS CONSIDERED </vt:lpstr>
      <vt:lpstr>EXTENUATING CIRCUMSTANCES REQUESTS</vt:lpstr>
      <vt:lpstr>HOW TO SUBMIT YOUR EXTENUATING CIRCUMSTANCES REQUEST</vt:lpstr>
      <vt:lpstr>EXTENUATING CIRCUMSTANCES WHAT IS NOT CONSIDERED </vt:lpstr>
      <vt:lpstr>EXTENUATING CIRCUMSTANCES WHAT IS NOT CONSIDERED </vt:lpstr>
      <vt:lpstr>WHEN THINGS GO WRONG</vt:lpstr>
      <vt:lpstr>WHEN THINGS GO WRONG</vt:lpstr>
      <vt:lpstr>WHEN THINGS GO WRONG</vt:lpstr>
      <vt:lpstr>WHEN THINGS GO WRONG</vt:lpstr>
      <vt:lpstr>ADDITIONAL IMPORTANT NOTES</vt:lpstr>
      <vt:lpstr>REFERENCES</vt:lpstr>
      <vt:lpstr>SUMMING UP</vt:lpstr>
      <vt:lpstr>     EMAILS TO REMEMBER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Workshop</dc:title>
  <dc:creator>Carmel</dc:creator>
  <cp:lastModifiedBy>Manjula Sivasatkunanathan</cp:lastModifiedBy>
  <cp:revision>167</cp:revision>
  <cp:lastPrinted>2016-11-23T13:46:39Z</cp:lastPrinted>
  <dcterms:created xsi:type="dcterms:W3CDTF">2013-10-14T09:25:34Z</dcterms:created>
  <dcterms:modified xsi:type="dcterms:W3CDTF">2020-03-14T12:06:02Z</dcterms:modified>
</cp:coreProperties>
</file>