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3" r:id="rId1"/>
  </p:sldMasterIdLst>
  <p:sldIdLst>
    <p:sldId id="257" r:id="rId2"/>
    <p:sldId id="258" r:id="rId3"/>
    <p:sldId id="259" r:id="rId4"/>
    <p:sldId id="261" r:id="rId5"/>
    <p:sldId id="263" r:id="rId6"/>
    <p:sldId id="287" r:id="rId7"/>
    <p:sldId id="288" r:id="rId8"/>
    <p:sldId id="285" r:id="rId9"/>
    <p:sldId id="276" r:id="rId10"/>
    <p:sldId id="277" r:id="rId11"/>
    <p:sldId id="279" r:id="rId12"/>
    <p:sldId id="269" r:id="rId13"/>
    <p:sldId id="271" r:id="rId14"/>
    <p:sldId id="272" r:id="rId15"/>
    <p:sldId id="284" r:id="rId16"/>
    <p:sldId id="281" r:id="rId17"/>
    <p:sldId id="28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ung, To" initials="LT" lastIdx="3" clrIdx="0">
    <p:extLst>
      <p:ext uri="{19B8F6BF-5375-455C-9EA6-DF929625EA0E}">
        <p15:presenceInfo xmlns:p15="http://schemas.microsoft.com/office/powerpoint/2012/main" userId="S::klvm083@astrazeneca.net::c1d219de-9fb2-40e6-9bad-16a5bd0f05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CACA5"/>
    <a:srgbClr val="D348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3" autoAdjust="0"/>
    <p:restoredTop sz="94660"/>
  </p:normalViewPr>
  <p:slideViewPr>
    <p:cSldViewPr snapToGrid="0">
      <p:cViewPr varScale="1">
        <p:scale>
          <a:sx n="83" d="100"/>
          <a:sy n="83" d="100"/>
        </p:scale>
        <p:origin x="61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cap="none" spc="20" baseline="0">
                <a:solidFill>
                  <a:schemeClr val="tx1">
                    <a:lumMod val="50000"/>
                    <a:lumOff val="50000"/>
                  </a:schemeClr>
                </a:solidFill>
                <a:latin typeface="+mn-lt"/>
                <a:ea typeface="+mn-ea"/>
                <a:cs typeface="+mn-cs"/>
              </a:defRPr>
            </a:pPr>
            <a:r>
              <a:rPr lang="en-US"/>
              <a:t>5 years revenue performance</a:t>
            </a:r>
          </a:p>
        </c:rich>
      </c:tx>
      <c:overlay val="0"/>
      <c:spPr>
        <a:noFill/>
        <a:ln>
          <a:noFill/>
        </a:ln>
        <a:effectLst/>
      </c:spPr>
      <c:txPr>
        <a:bodyPr rot="0" spcFirstLastPara="1" vertOverflow="ellipsis" vert="horz" wrap="square" anchor="ctr" anchorCtr="1"/>
        <a:lstStyle/>
        <a:p>
          <a:pPr>
            <a:defRPr sz="1862" b="0" i="0" u="none" strike="noStrike" kern="1200" cap="none" spc="20" baseline="0">
              <a:solidFill>
                <a:schemeClr val="tx1">
                  <a:lumMod val="50000"/>
                  <a:lumOff val="50000"/>
                </a:schemeClr>
              </a:solidFill>
              <a:latin typeface="+mn-lt"/>
              <a:ea typeface="+mn-ea"/>
              <a:cs typeface="+mn-cs"/>
            </a:defRPr>
          </a:pPr>
          <a:endParaRPr lang="zh-HK"/>
        </a:p>
      </c:txPr>
    </c:title>
    <c:autoTitleDeleted val="0"/>
    <c:plotArea>
      <c:layout/>
      <c:barChart>
        <c:barDir val="col"/>
        <c:grouping val="clustered"/>
        <c:varyColors val="0"/>
        <c:ser>
          <c:idx val="0"/>
          <c:order val="0"/>
          <c:tx>
            <c:strRef>
              <c:f>Sheet1!$B$1</c:f>
              <c:strCache>
                <c:ptCount val="1"/>
                <c:pt idx="0">
                  <c:v>Financial year ended 30 Arpil</c:v>
                </c:pt>
              </c:strCache>
            </c:strRef>
          </c:tx>
          <c:spPr>
            <a:solidFill>
              <a:schemeClr val="accent1">
                <a:tint val="60000"/>
                <a:satMod val="120000"/>
              </a:schemeClr>
            </a:solidFill>
            <a:ln w="9525" cap="flat" cmpd="sng" algn="ctr">
              <a:solidFill>
                <a:schemeClr val="accent1">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zh-HK"/>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Sheet1!$A$2:$A$6</c:f>
              <c:numCache>
                <c:formatCode>General</c:formatCode>
                <c:ptCount val="5"/>
                <c:pt idx="0">
                  <c:v>2018</c:v>
                </c:pt>
                <c:pt idx="1">
                  <c:v>2019</c:v>
                </c:pt>
                <c:pt idx="2">
                  <c:v>2020</c:v>
                </c:pt>
                <c:pt idx="3">
                  <c:v>2021</c:v>
                </c:pt>
                <c:pt idx="4">
                  <c:v>2022</c:v>
                </c:pt>
              </c:numCache>
            </c:numRef>
          </c:cat>
          <c:val>
            <c:numRef>
              <c:f>Sheet1!$B$2:$B$6</c:f>
              <c:numCache>
                <c:formatCode>#,##0</c:formatCode>
                <c:ptCount val="5"/>
                <c:pt idx="0">
                  <c:v>1979674</c:v>
                </c:pt>
                <c:pt idx="1">
                  <c:v>1839923</c:v>
                </c:pt>
                <c:pt idx="2">
                  <c:v>1958651</c:v>
                </c:pt>
                <c:pt idx="3">
                  <c:v>2103529</c:v>
                </c:pt>
                <c:pt idx="4">
                  <c:v>2008967</c:v>
                </c:pt>
              </c:numCache>
            </c:numRef>
          </c:val>
          <c:extLst>
            <c:ext xmlns:c16="http://schemas.microsoft.com/office/drawing/2014/chart" uri="{C3380CC4-5D6E-409C-BE32-E72D297353CC}">
              <c16:uniqueId val="{00000000-5545-4B20-81A7-1F4F46F3951D}"/>
            </c:ext>
          </c:extLst>
        </c:ser>
        <c:dLbls>
          <c:dLblPos val="inEnd"/>
          <c:showLegendKey val="0"/>
          <c:showVal val="1"/>
          <c:showCatName val="0"/>
          <c:showSerName val="0"/>
          <c:showPercent val="0"/>
          <c:showBubbleSize val="0"/>
        </c:dLbls>
        <c:gapWidth val="100"/>
        <c:overlap val="-24"/>
        <c:axId val="464844968"/>
        <c:axId val="464845688"/>
      </c:barChart>
      <c:catAx>
        <c:axId val="4648449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HK"/>
          </a:p>
        </c:txPr>
        <c:crossAx val="464845688"/>
        <c:crosses val="autoZero"/>
        <c:auto val="1"/>
        <c:lblAlgn val="ctr"/>
        <c:lblOffset val="100"/>
        <c:noMultiLvlLbl val="0"/>
      </c:catAx>
      <c:valAx>
        <c:axId val="46484568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197" b="0" i="0" u="none" strike="noStrike" kern="1200" cap="all" baseline="0">
                    <a:solidFill>
                      <a:schemeClr val="tx1">
                        <a:lumMod val="50000"/>
                        <a:lumOff val="50000"/>
                      </a:schemeClr>
                    </a:solidFill>
                    <a:latin typeface="+mn-lt"/>
                    <a:ea typeface="+mn-ea"/>
                    <a:cs typeface="+mn-cs"/>
                  </a:defRPr>
                </a:pPr>
                <a:r>
                  <a:rPr lang="en-US"/>
                  <a:t>HKD million</a:t>
                </a:r>
                <a:endParaRPr lang="zh-HK"/>
              </a:p>
            </c:rich>
          </c:tx>
          <c:overlay val="0"/>
          <c:spPr>
            <a:noFill/>
            <a:ln>
              <a:noFill/>
            </a:ln>
            <a:effectLst/>
          </c:spPr>
          <c:txPr>
            <a:bodyPr rot="-5400000" spcFirstLastPara="1" vertOverflow="ellipsis" vert="horz" wrap="square" anchor="ctr" anchorCtr="1"/>
            <a:lstStyle/>
            <a:p>
              <a:pPr>
                <a:defRPr sz="1197" b="0" i="0" u="none" strike="noStrike" kern="1200" cap="all" baseline="0">
                  <a:solidFill>
                    <a:schemeClr val="tx1">
                      <a:lumMod val="50000"/>
                      <a:lumOff val="50000"/>
                    </a:schemeClr>
                  </a:solidFill>
                  <a:latin typeface="+mn-lt"/>
                  <a:ea typeface="+mn-ea"/>
                  <a:cs typeface="+mn-cs"/>
                </a:defRPr>
              </a:pPr>
              <a:endParaRPr lang="zh-HK"/>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HK"/>
          </a:p>
        </c:txPr>
        <c:crossAx val="464844968"/>
        <c:crosses val="autoZero"/>
        <c:crossBetween val="between"/>
      </c:valAx>
      <c:dTable>
        <c:showHorzBorder val="1"/>
        <c:showVertBorder val="1"/>
        <c:showOutline val="1"/>
        <c:showKeys val="1"/>
        <c:spPr>
          <a:noFill/>
          <a:ln w="9525">
            <a:solidFill>
              <a:schemeClr val="tx1">
                <a:lumMod val="15000"/>
                <a:lumOff val="85000"/>
              </a:schemeClr>
            </a:solidFill>
          </a:ln>
          <a:effectLst/>
        </c:spPr>
        <c:txPr>
          <a:bodyPr rot="0" spcFirstLastPara="1" vertOverflow="ellipsis" vert="horz" wrap="square" anchor="ctr" anchorCtr="1"/>
          <a:lstStyle/>
          <a:p>
            <a:pPr rtl="0">
              <a:defRPr sz="1197" b="0" i="0" u="none" strike="noStrike" kern="1200" baseline="0">
                <a:solidFill>
                  <a:schemeClr val="tx1">
                    <a:lumMod val="50000"/>
                    <a:lumOff val="50000"/>
                  </a:schemeClr>
                </a:solidFill>
                <a:latin typeface="+mn-lt"/>
                <a:ea typeface="+mn-ea"/>
                <a:cs typeface="+mn-cs"/>
              </a:defRPr>
            </a:pPr>
            <a:endParaRPr lang="zh-HK"/>
          </a:p>
        </c:txPr>
      </c:dTable>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HK"/>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6">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8603AC-A88B-4465-A57D-89179FCA6524}" type="doc">
      <dgm:prSet loTypeId="urn:microsoft.com/office/officeart/2005/8/layout/chevron2" loCatId="process" qsTypeId="urn:microsoft.com/office/officeart/2005/8/quickstyle/3d2" qsCatId="3D" csTypeId="urn:microsoft.com/office/officeart/2005/8/colors/accent1_2" csCatId="accent1" phldr="1"/>
      <dgm:spPr/>
      <dgm:t>
        <a:bodyPr/>
        <a:lstStyle/>
        <a:p>
          <a:endParaRPr lang="zh-HK" altLang="en-US"/>
        </a:p>
      </dgm:t>
    </dgm:pt>
    <dgm:pt modelId="{26B2192D-5CAB-4577-A2F5-C702C1D0A63A}">
      <dgm:prSet phldrT="[文本]"/>
      <dgm:spPr/>
      <dgm:t>
        <a:bodyPr/>
        <a:lstStyle/>
        <a:p>
          <a:r>
            <a:rPr lang="en-US" b="0" i="0" dirty="0">
              <a:latin typeface="Calibri" panose="020F0502020204030204" pitchFamily="34" charset="0"/>
              <a:cs typeface="Calibri" panose="020F0502020204030204" pitchFamily="34" charset="0"/>
            </a:rPr>
            <a:t>Create urgency</a:t>
          </a:r>
          <a:endParaRPr lang="zh-HK" altLang="en-US" dirty="0">
            <a:latin typeface="Calibri" panose="020F0502020204030204" pitchFamily="34" charset="0"/>
            <a:cs typeface="Calibri" panose="020F0502020204030204" pitchFamily="34" charset="0"/>
          </a:endParaRPr>
        </a:p>
      </dgm:t>
    </dgm:pt>
    <dgm:pt modelId="{118BC87E-D32E-4E91-8E9A-BC127A18ADC9}" type="parTrans" cxnId="{906F0E63-5F22-471D-A760-0B54AAF2442F}">
      <dgm:prSet/>
      <dgm:spPr/>
      <dgm:t>
        <a:bodyPr/>
        <a:lstStyle/>
        <a:p>
          <a:endParaRPr lang="zh-HK" altLang="en-US"/>
        </a:p>
      </dgm:t>
    </dgm:pt>
    <dgm:pt modelId="{C4E1EAAC-C2E4-4428-8A99-C13AA17AAE47}" type="sibTrans" cxnId="{906F0E63-5F22-471D-A760-0B54AAF2442F}">
      <dgm:prSet/>
      <dgm:spPr/>
      <dgm:t>
        <a:bodyPr/>
        <a:lstStyle/>
        <a:p>
          <a:endParaRPr lang="zh-HK" altLang="en-US"/>
        </a:p>
      </dgm:t>
    </dgm:pt>
    <dgm:pt modelId="{4941011A-4EBF-43D3-A379-0F90BC3A2B2C}">
      <dgm:prSet phldrT="[文本]"/>
      <dgm:spPr/>
      <dgm:t>
        <a:bodyPr/>
        <a:lstStyle/>
        <a:p>
          <a:r>
            <a:rPr lang="en-US" altLang="en-US" dirty="0">
              <a:latin typeface="Calibri" panose="020F0502020204030204" pitchFamily="34" charset="0"/>
              <a:cs typeface="Calibri" panose="020F0502020204030204" pitchFamily="34" charset="0"/>
            </a:rPr>
            <a:t>The initial step is to establish a sense of urgency among stakeholders by effectively communicating the necessity for change and the negative consequences of not taking action. Kotter highlights that neglecting to create a sense of urgency is the most significant mistake organizations make when attempting to implement change (Kotter, 2008). </a:t>
          </a:r>
          <a:endParaRPr lang="zh-HK" altLang="en-US" b="1" dirty="0">
            <a:latin typeface="Calibri" panose="020F0502020204030204" pitchFamily="34" charset="0"/>
            <a:cs typeface="Calibri" panose="020F0502020204030204" pitchFamily="34" charset="0"/>
          </a:endParaRPr>
        </a:p>
      </dgm:t>
    </dgm:pt>
    <dgm:pt modelId="{D5687DDB-947D-4751-9627-E721E0A15B20}" type="parTrans" cxnId="{28262CA7-6D56-4DD5-9670-2B9C09247E41}">
      <dgm:prSet/>
      <dgm:spPr/>
      <dgm:t>
        <a:bodyPr/>
        <a:lstStyle/>
        <a:p>
          <a:endParaRPr lang="zh-HK" altLang="en-US"/>
        </a:p>
      </dgm:t>
    </dgm:pt>
    <dgm:pt modelId="{53F2693C-19C2-4B45-B97E-ACBD90743067}" type="sibTrans" cxnId="{28262CA7-6D56-4DD5-9670-2B9C09247E41}">
      <dgm:prSet/>
      <dgm:spPr/>
      <dgm:t>
        <a:bodyPr/>
        <a:lstStyle/>
        <a:p>
          <a:endParaRPr lang="zh-HK" altLang="en-US"/>
        </a:p>
      </dgm:t>
    </dgm:pt>
    <dgm:pt modelId="{5BBF417E-7767-4135-A95E-8863C1484FD2}">
      <dgm:prSet phldrT="[文本]"/>
      <dgm:spPr/>
      <dgm:t>
        <a:bodyPr/>
        <a:lstStyle/>
        <a:p>
          <a:r>
            <a:rPr lang="en-US" b="0" i="0" dirty="0">
              <a:latin typeface="Calibri" panose="020F0502020204030204" pitchFamily="34" charset="0"/>
              <a:cs typeface="Calibri" panose="020F0502020204030204" pitchFamily="34" charset="0"/>
            </a:rPr>
            <a:t>Form a powerful coalition</a:t>
          </a:r>
          <a:endParaRPr lang="zh-HK" altLang="en-US" dirty="0">
            <a:latin typeface="Calibri" panose="020F0502020204030204" pitchFamily="34" charset="0"/>
            <a:cs typeface="Calibri" panose="020F0502020204030204" pitchFamily="34" charset="0"/>
          </a:endParaRPr>
        </a:p>
      </dgm:t>
    </dgm:pt>
    <dgm:pt modelId="{C3D19F01-E8BF-495F-897C-60FB0E5DB792}" type="parTrans" cxnId="{93FAC2C3-AA0F-476C-8489-56D22C59D324}">
      <dgm:prSet/>
      <dgm:spPr/>
      <dgm:t>
        <a:bodyPr/>
        <a:lstStyle/>
        <a:p>
          <a:endParaRPr lang="zh-HK" altLang="en-US"/>
        </a:p>
      </dgm:t>
    </dgm:pt>
    <dgm:pt modelId="{B742686B-BA29-41A1-A8D7-DA1ACE9E6763}" type="sibTrans" cxnId="{93FAC2C3-AA0F-476C-8489-56D22C59D324}">
      <dgm:prSet/>
      <dgm:spPr/>
      <dgm:t>
        <a:bodyPr/>
        <a:lstStyle/>
        <a:p>
          <a:endParaRPr lang="zh-HK" altLang="en-US"/>
        </a:p>
      </dgm:t>
    </dgm:pt>
    <dgm:pt modelId="{8863368A-C9A5-41B4-A7E6-697FF6A6EB2D}">
      <dgm:prSet phldrT="[文本]"/>
      <dgm:spPr/>
      <dgm:t>
        <a:bodyPr/>
        <a:lstStyle/>
        <a:p>
          <a:r>
            <a:rPr lang="en-US" altLang="en-US" dirty="0">
              <a:latin typeface="Calibri" panose="020F0502020204030204" pitchFamily="34" charset="0"/>
              <a:cs typeface="Calibri" panose="020F0502020204030204" pitchFamily="34" charset="0"/>
            </a:rPr>
            <a:t>The next step involves creating a coalition of important stakeholders, with a particular focus on executive director  such as </a:t>
          </a:r>
          <a:r>
            <a:rPr lang="en-US" altLang="en-US" b="1" dirty="0">
              <a:latin typeface="Calibri" panose="020F0502020204030204" pitchFamily="34" charset="0"/>
              <a:cs typeface="Calibri" panose="020F0502020204030204" pitchFamily="34" charset="0"/>
            </a:rPr>
            <a:t>Ms. TANG Fung Kwan (Chairman and Managing Director) and Mr. HO Man Lee, who are responsible for the Group's IT development and implementation </a:t>
          </a:r>
          <a:r>
            <a:rPr lang="en-US" altLang="zh-HK" dirty="0">
              <a:latin typeface="Calibri" panose="020F0502020204030204" pitchFamily="34" charset="0"/>
              <a:cs typeface="Calibri" panose="020F0502020204030204" pitchFamily="34" charset="0"/>
            </a:rPr>
            <a:t>(CEC-COILS, 2022).</a:t>
          </a:r>
          <a:endParaRPr lang="zh-HK" altLang="en-US" b="1" dirty="0">
            <a:latin typeface="Calibri" panose="020F0502020204030204" pitchFamily="34" charset="0"/>
            <a:cs typeface="Calibri" panose="020F0502020204030204" pitchFamily="34" charset="0"/>
          </a:endParaRPr>
        </a:p>
      </dgm:t>
    </dgm:pt>
    <dgm:pt modelId="{650C1242-6B75-42DF-84F1-B3234EDBC575}" type="parTrans" cxnId="{B2D156E0-2DA1-49F5-9594-907959D1DD0A}">
      <dgm:prSet/>
      <dgm:spPr/>
      <dgm:t>
        <a:bodyPr/>
        <a:lstStyle/>
        <a:p>
          <a:endParaRPr lang="zh-HK" altLang="en-US"/>
        </a:p>
      </dgm:t>
    </dgm:pt>
    <dgm:pt modelId="{94A6CF40-B3B2-4B5E-9E32-AA313859DC0F}" type="sibTrans" cxnId="{B2D156E0-2DA1-49F5-9594-907959D1DD0A}">
      <dgm:prSet/>
      <dgm:spPr/>
      <dgm:t>
        <a:bodyPr/>
        <a:lstStyle/>
        <a:p>
          <a:endParaRPr lang="zh-HK" altLang="en-US"/>
        </a:p>
      </dgm:t>
    </dgm:pt>
    <dgm:pt modelId="{2F6CF2C6-DCEE-46A0-BA49-B0554D4A293E}">
      <dgm:prSet phldrT="[文本]"/>
      <dgm:spPr/>
      <dgm:t>
        <a:bodyPr/>
        <a:lstStyle/>
        <a:p>
          <a:r>
            <a:rPr lang="en-US" altLang="en-US" dirty="0">
              <a:latin typeface="Calibri" panose="020F0502020204030204" pitchFamily="34" charset="0"/>
              <a:cs typeface="Calibri" panose="020F0502020204030204" pitchFamily="34" charset="0"/>
            </a:rPr>
            <a:t>To committed to the change initiative and can provide the necessary leadership and resources. This coalition also include top management, department heads, and key employees who can drive the change initiative.</a:t>
          </a:r>
          <a:endParaRPr lang="zh-HK" altLang="en-US" dirty="0">
            <a:latin typeface="Calibri" panose="020F0502020204030204" pitchFamily="34" charset="0"/>
            <a:cs typeface="Calibri" panose="020F0502020204030204" pitchFamily="34" charset="0"/>
          </a:endParaRPr>
        </a:p>
      </dgm:t>
    </dgm:pt>
    <dgm:pt modelId="{31FBEECA-68A8-45A1-A08F-C2F9BA981B2F}" type="parTrans" cxnId="{3C3DAE5C-EAC5-441F-B590-DFE561C33E23}">
      <dgm:prSet/>
      <dgm:spPr/>
      <dgm:t>
        <a:bodyPr/>
        <a:lstStyle/>
        <a:p>
          <a:endParaRPr lang="zh-HK" altLang="en-US"/>
        </a:p>
      </dgm:t>
    </dgm:pt>
    <dgm:pt modelId="{3C6CFDA6-7B39-40B1-9356-84AB459FDFD8}" type="sibTrans" cxnId="{3C3DAE5C-EAC5-441F-B590-DFE561C33E23}">
      <dgm:prSet/>
      <dgm:spPr/>
      <dgm:t>
        <a:bodyPr/>
        <a:lstStyle/>
        <a:p>
          <a:endParaRPr lang="zh-HK" altLang="en-US"/>
        </a:p>
      </dgm:t>
    </dgm:pt>
    <dgm:pt modelId="{5C6901C5-5658-4E65-A3AD-5CFA9756BBB7}">
      <dgm:prSet/>
      <dgm:spPr/>
      <dgm:t>
        <a:bodyPr/>
        <a:lstStyle/>
        <a:p>
          <a:r>
            <a:rPr lang="en-US" altLang="en-US" dirty="0">
              <a:latin typeface="Calibri" panose="020F0502020204030204" pitchFamily="34" charset="0"/>
              <a:cs typeface="Calibri" panose="020F0502020204030204" pitchFamily="34" charset="0"/>
            </a:rPr>
            <a:t>To apply this step to 759 Store, the urgency could be conveyed by </a:t>
          </a:r>
          <a:r>
            <a:rPr lang="en-US" altLang="en-US" b="1" dirty="0">
              <a:latin typeface="Calibri" panose="020F0502020204030204" pitchFamily="34" charset="0"/>
              <a:cs typeface="Calibri" panose="020F0502020204030204" pitchFamily="34" charset="0"/>
            </a:rPr>
            <a:t>emphasizing the impact of the COVID-19 pandemic and the rising trend of online shopping on the Hong Kong retail industry.</a:t>
          </a:r>
          <a:endParaRPr lang="zh-HK" altLang="en-US" b="1" dirty="0">
            <a:latin typeface="Calibri" panose="020F0502020204030204" pitchFamily="34" charset="0"/>
            <a:cs typeface="Calibri" panose="020F0502020204030204" pitchFamily="34" charset="0"/>
          </a:endParaRPr>
        </a:p>
      </dgm:t>
    </dgm:pt>
    <dgm:pt modelId="{F43781BE-4B9D-4F35-A889-E5F0AB2A0CEA}" type="parTrans" cxnId="{B01FF47B-6F40-45E5-86FC-340A70FFABC2}">
      <dgm:prSet/>
      <dgm:spPr/>
      <dgm:t>
        <a:bodyPr/>
        <a:lstStyle/>
        <a:p>
          <a:endParaRPr lang="zh-HK" altLang="en-US"/>
        </a:p>
      </dgm:t>
    </dgm:pt>
    <dgm:pt modelId="{3E391446-B82D-492F-B37B-D2529170883B}" type="sibTrans" cxnId="{B01FF47B-6F40-45E5-86FC-340A70FFABC2}">
      <dgm:prSet/>
      <dgm:spPr/>
      <dgm:t>
        <a:bodyPr/>
        <a:lstStyle/>
        <a:p>
          <a:endParaRPr lang="zh-HK" altLang="en-US"/>
        </a:p>
      </dgm:t>
    </dgm:pt>
    <dgm:pt modelId="{B3608D87-B2A5-4DD6-AD26-8A4401A080BB}">
      <dgm:prSet phldrT="[文本]"/>
      <dgm:spPr/>
      <dgm:t>
        <a:bodyPr/>
        <a:lstStyle/>
        <a:p>
          <a:endParaRPr lang="zh-HK" altLang="en-US" b="1" dirty="0">
            <a:latin typeface="Calibri" panose="020F0502020204030204" pitchFamily="34" charset="0"/>
            <a:cs typeface="Calibri" panose="020F0502020204030204" pitchFamily="34" charset="0"/>
          </a:endParaRPr>
        </a:p>
      </dgm:t>
    </dgm:pt>
    <dgm:pt modelId="{A9CA7F96-CE85-42B4-AB1C-DF25FB48C404}" type="parTrans" cxnId="{CFE9BF8A-5A7B-42AE-B87F-45EABFA8608C}">
      <dgm:prSet/>
      <dgm:spPr/>
      <dgm:t>
        <a:bodyPr/>
        <a:lstStyle/>
        <a:p>
          <a:endParaRPr lang="zh-HK" altLang="en-US"/>
        </a:p>
      </dgm:t>
    </dgm:pt>
    <dgm:pt modelId="{DA2D3549-C6BB-43D7-B69B-3FE17AF5044B}" type="sibTrans" cxnId="{CFE9BF8A-5A7B-42AE-B87F-45EABFA8608C}">
      <dgm:prSet/>
      <dgm:spPr/>
      <dgm:t>
        <a:bodyPr/>
        <a:lstStyle/>
        <a:p>
          <a:endParaRPr lang="zh-HK" altLang="en-US"/>
        </a:p>
      </dgm:t>
    </dgm:pt>
    <dgm:pt modelId="{11341B51-C3A3-4D1D-A51A-7EAEEAA3EEEA}" type="pres">
      <dgm:prSet presAssocID="{568603AC-A88B-4465-A57D-89179FCA6524}" presName="linearFlow" presStyleCnt="0">
        <dgm:presLayoutVars>
          <dgm:dir/>
          <dgm:animLvl val="lvl"/>
          <dgm:resizeHandles val="exact"/>
        </dgm:presLayoutVars>
      </dgm:prSet>
      <dgm:spPr/>
    </dgm:pt>
    <dgm:pt modelId="{CB1FEBC2-48AC-42C9-BA4C-22AE22A76A0F}" type="pres">
      <dgm:prSet presAssocID="{26B2192D-5CAB-4577-A2F5-C702C1D0A63A}" presName="composite" presStyleCnt="0"/>
      <dgm:spPr/>
    </dgm:pt>
    <dgm:pt modelId="{774B53F1-BDF1-47C1-8457-AF9E003F6904}" type="pres">
      <dgm:prSet presAssocID="{26B2192D-5CAB-4577-A2F5-C702C1D0A63A}" presName="parentText" presStyleLbl="alignNode1" presStyleIdx="0" presStyleCnt="2">
        <dgm:presLayoutVars>
          <dgm:chMax val="1"/>
          <dgm:bulletEnabled val="1"/>
        </dgm:presLayoutVars>
      </dgm:prSet>
      <dgm:spPr/>
    </dgm:pt>
    <dgm:pt modelId="{D7EFA577-3DEB-4DAB-B299-CF887EB9ABA9}" type="pres">
      <dgm:prSet presAssocID="{26B2192D-5CAB-4577-A2F5-C702C1D0A63A}" presName="descendantText" presStyleLbl="alignAcc1" presStyleIdx="0" presStyleCnt="2">
        <dgm:presLayoutVars>
          <dgm:bulletEnabled val="1"/>
        </dgm:presLayoutVars>
      </dgm:prSet>
      <dgm:spPr/>
    </dgm:pt>
    <dgm:pt modelId="{1FA252E5-5DAE-4CCE-B292-62BE1E65D412}" type="pres">
      <dgm:prSet presAssocID="{C4E1EAAC-C2E4-4428-8A99-C13AA17AAE47}" presName="sp" presStyleCnt="0"/>
      <dgm:spPr/>
    </dgm:pt>
    <dgm:pt modelId="{63B34D04-43CA-4EA7-90D8-CC2286BEDFD3}" type="pres">
      <dgm:prSet presAssocID="{5BBF417E-7767-4135-A95E-8863C1484FD2}" presName="composite" presStyleCnt="0"/>
      <dgm:spPr/>
    </dgm:pt>
    <dgm:pt modelId="{B87004D5-58B4-4811-9125-13EF3A864D74}" type="pres">
      <dgm:prSet presAssocID="{5BBF417E-7767-4135-A95E-8863C1484FD2}" presName="parentText" presStyleLbl="alignNode1" presStyleIdx="1" presStyleCnt="2">
        <dgm:presLayoutVars>
          <dgm:chMax val="1"/>
          <dgm:bulletEnabled val="1"/>
        </dgm:presLayoutVars>
      </dgm:prSet>
      <dgm:spPr/>
    </dgm:pt>
    <dgm:pt modelId="{DA752261-CB19-4693-A478-BDA72B7880A5}" type="pres">
      <dgm:prSet presAssocID="{5BBF417E-7767-4135-A95E-8863C1484FD2}" presName="descendantText" presStyleLbl="alignAcc1" presStyleIdx="1" presStyleCnt="2">
        <dgm:presLayoutVars>
          <dgm:bulletEnabled val="1"/>
        </dgm:presLayoutVars>
      </dgm:prSet>
      <dgm:spPr/>
    </dgm:pt>
  </dgm:ptLst>
  <dgm:cxnLst>
    <dgm:cxn modelId="{B50E2F2E-0B77-4FA5-ABB0-E3F920A5BF1C}" type="presOf" srcId="{5C6901C5-5658-4E65-A3AD-5CFA9756BBB7}" destId="{D7EFA577-3DEB-4DAB-B299-CF887EB9ABA9}" srcOrd="0" destOrd="1" presId="urn:microsoft.com/office/officeart/2005/8/layout/chevron2"/>
    <dgm:cxn modelId="{116D055B-4B9F-4168-893F-0EDA6D4C2C74}" type="presOf" srcId="{8863368A-C9A5-41B4-A7E6-697FF6A6EB2D}" destId="{DA752261-CB19-4693-A478-BDA72B7880A5}" srcOrd="0" destOrd="0" presId="urn:microsoft.com/office/officeart/2005/8/layout/chevron2"/>
    <dgm:cxn modelId="{3C3DAE5C-EAC5-441F-B590-DFE561C33E23}" srcId="{5BBF417E-7767-4135-A95E-8863C1484FD2}" destId="{2F6CF2C6-DCEE-46A0-BA49-B0554D4A293E}" srcOrd="2" destOrd="0" parTransId="{31FBEECA-68A8-45A1-A08F-C2F9BA981B2F}" sibTransId="{3C6CFDA6-7B39-40B1-9356-84AB459FDFD8}"/>
    <dgm:cxn modelId="{8DE3765D-AB0B-4459-A9A4-7706C1109E68}" type="presOf" srcId="{5BBF417E-7767-4135-A95E-8863C1484FD2}" destId="{B87004D5-58B4-4811-9125-13EF3A864D74}" srcOrd="0" destOrd="0" presId="urn:microsoft.com/office/officeart/2005/8/layout/chevron2"/>
    <dgm:cxn modelId="{906F0E63-5F22-471D-A760-0B54AAF2442F}" srcId="{568603AC-A88B-4465-A57D-89179FCA6524}" destId="{26B2192D-5CAB-4577-A2F5-C702C1D0A63A}" srcOrd="0" destOrd="0" parTransId="{118BC87E-D32E-4E91-8E9A-BC127A18ADC9}" sibTransId="{C4E1EAAC-C2E4-4428-8A99-C13AA17AAE47}"/>
    <dgm:cxn modelId="{B1C5D254-658A-422C-9DED-2D4F7F683CF3}" type="presOf" srcId="{26B2192D-5CAB-4577-A2F5-C702C1D0A63A}" destId="{774B53F1-BDF1-47C1-8457-AF9E003F6904}" srcOrd="0" destOrd="0" presId="urn:microsoft.com/office/officeart/2005/8/layout/chevron2"/>
    <dgm:cxn modelId="{BBD01F7A-7582-417C-A972-D16BC7627559}" type="presOf" srcId="{B3608D87-B2A5-4DD6-AD26-8A4401A080BB}" destId="{DA752261-CB19-4693-A478-BDA72B7880A5}" srcOrd="0" destOrd="1" presId="urn:microsoft.com/office/officeart/2005/8/layout/chevron2"/>
    <dgm:cxn modelId="{B01FF47B-6F40-45E5-86FC-340A70FFABC2}" srcId="{26B2192D-5CAB-4577-A2F5-C702C1D0A63A}" destId="{5C6901C5-5658-4E65-A3AD-5CFA9756BBB7}" srcOrd="1" destOrd="0" parTransId="{F43781BE-4B9D-4F35-A889-E5F0AB2A0CEA}" sibTransId="{3E391446-B82D-492F-B37B-D2529170883B}"/>
    <dgm:cxn modelId="{AA23EF82-CF8E-47DC-AF08-C61598102B0F}" type="presOf" srcId="{568603AC-A88B-4465-A57D-89179FCA6524}" destId="{11341B51-C3A3-4D1D-A51A-7EAEEAA3EEEA}" srcOrd="0" destOrd="0" presId="urn:microsoft.com/office/officeart/2005/8/layout/chevron2"/>
    <dgm:cxn modelId="{CFE9BF8A-5A7B-42AE-B87F-45EABFA8608C}" srcId="{5BBF417E-7767-4135-A95E-8863C1484FD2}" destId="{B3608D87-B2A5-4DD6-AD26-8A4401A080BB}" srcOrd="1" destOrd="0" parTransId="{A9CA7F96-CE85-42B4-AB1C-DF25FB48C404}" sibTransId="{DA2D3549-C6BB-43D7-B69B-3FE17AF5044B}"/>
    <dgm:cxn modelId="{A6CF3D8F-442A-46EF-BDA9-82ACDF460838}" type="presOf" srcId="{2F6CF2C6-DCEE-46A0-BA49-B0554D4A293E}" destId="{DA752261-CB19-4693-A478-BDA72B7880A5}" srcOrd="0" destOrd="2" presId="urn:microsoft.com/office/officeart/2005/8/layout/chevron2"/>
    <dgm:cxn modelId="{28262CA7-6D56-4DD5-9670-2B9C09247E41}" srcId="{26B2192D-5CAB-4577-A2F5-C702C1D0A63A}" destId="{4941011A-4EBF-43D3-A379-0F90BC3A2B2C}" srcOrd="0" destOrd="0" parTransId="{D5687DDB-947D-4751-9627-E721E0A15B20}" sibTransId="{53F2693C-19C2-4B45-B97E-ACBD90743067}"/>
    <dgm:cxn modelId="{93FAC2C3-AA0F-476C-8489-56D22C59D324}" srcId="{568603AC-A88B-4465-A57D-89179FCA6524}" destId="{5BBF417E-7767-4135-A95E-8863C1484FD2}" srcOrd="1" destOrd="0" parTransId="{C3D19F01-E8BF-495F-897C-60FB0E5DB792}" sibTransId="{B742686B-BA29-41A1-A8D7-DA1ACE9E6763}"/>
    <dgm:cxn modelId="{B2D156E0-2DA1-49F5-9594-907959D1DD0A}" srcId="{5BBF417E-7767-4135-A95E-8863C1484FD2}" destId="{8863368A-C9A5-41B4-A7E6-697FF6A6EB2D}" srcOrd="0" destOrd="0" parTransId="{650C1242-6B75-42DF-84F1-B3234EDBC575}" sibTransId="{94A6CF40-B3B2-4B5E-9E32-AA313859DC0F}"/>
    <dgm:cxn modelId="{DF9849F5-1807-4A88-B2B4-DDC13650F746}" type="presOf" srcId="{4941011A-4EBF-43D3-A379-0F90BC3A2B2C}" destId="{D7EFA577-3DEB-4DAB-B299-CF887EB9ABA9}" srcOrd="0" destOrd="0" presId="urn:microsoft.com/office/officeart/2005/8/layout/chevron2"/>
    <dgm:cxn modelId="{2EEB0FE0-9B32-4914-BBFE-8673DB8E31FB}" type="presParOf" srcId="{11341B51-C3A3-4D1D-A51A-7EAEEAA3EEEA}" destId="{CB1FEBC2-48AC-42C9-BA4C-22AE22A76A0F}" srcOrd="0" destOrd="0" presId="urn:microsoft.com/office/officeart/2005/8/layout/chevron2"/>
    <dgm:cxn modelId="{665BEA2A-EC29-4F35-B3A9-F521563C864F}" type="presParOf" srcId="{CB1FEBC2-48AC-42C9-BA4C-22AE22A76A0F}" destId="{774B53F1-BDF1-47C1-8457-AF9E003F6904}" srcOrd="0" destOrd="0" presId="urn:microsoft.com/office/officeart/2005/8/layout/chevron2"/>
    <dgm:cxn modelId="{0D90775E-742A-41B2-A70C-4D8857D82069}" type="presParOf" srcId="{CB1FEBC2-48AC-42C9-BA4C-22AE22A76A0F}" destId="{D7EFA577-3DEB-4DAB-B299-CF887EB9ABA9}" srcOrd="1" destOrd="0" presId="urn:microsoft.com/office/officeart/2005/8/layout/chevron2"/>
    <dgm:cxn modelId="{402C8006-B99D-4C41-AEB6-CF50E757A0EC}" type="presParOf" srcId="{11341B51-C3A3-4D1D-A51A-7EAEEAA3EEEA}" destId="{1FA252E5-5DAE-4CCE-B292-62BE1E65D412}" srcOrd="1" destOrd="0" presId="urn:microsoft.com/office/officeart/2005/8/layout/chevron2"/>
    <dgm:cxn modelId="{93606265-2026-4D8B-9EB9-C62DA3B04C04}" type="presParOf" srcId="{11341B51-C3A3-4D1D-A51A-7EAEEAA3EEEA}" destId="{63B34D04-43CA-4EA7-90D8-CC2286BEDFD3}" srcOrd="2" destOrd="0" presId="urn:microsoft.com/office/officeart/2005/8/layout/chevron2"/>
    <dgm:cxn modelId="{5C3099A4-BE4D-4EBA-8FFA-765CF2DBC712}" type="presParOf" srcId="{63B34D04-43CA-4EA7-90D8-CC2286BEDFD3}" destId="{B87004D5-58B4-4811-9125-13EF3A864D74}" srcOrd="0" destOrd="0" presId="urn:microsoft.com/office/officeart/2005/8/layout/chevron2"/>
    <dgm:cxn modelId="{AADBD335-0101-4DEF-9DC4-624751045CBF}" type="presParOf" srcId="{63B34D04-43CA-4EA7-90D8-CC2286BEDFD3}" destId="{DA752261-CB19-4693-A478-BDA72B7880A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8603AC-A88B-4465-A57D-89179FCA6524}" type="doc">
      <dgm:prSet loTypeId="urn:microsoft.com/office/officeart/2005/8/layout/chevron2" loCatId="process" qsTypeId="urn:microsoft.com/office/officeart/2005/8/quickstyle/3d2" qsCatId="3D" csTypeId="urn:microsoft.com/office/officeart/2005/8/colors/accent1_2" csCatId="accent1" phldr="1"/>
      <dgm:spPr/>
      <dgm:t>
        <a:bodyPr/>
        <a:lstStyle/>
        <a:p>
          <a:endParaRPr lang="zh-HK" altLang="en-US"/>
        </a:p>
      </dgm:t>
    </dgm:pt>
    <dgm:pt modelId="{26B2192D-5CAB-4577-A2F5-C702C1D0A63A}">
      <dgm:prSet phldrT="[文本]"/>
      <dgm:spPr/>
      <dgm:t>
        <a:bodyPr/>
        <a:lstStyle/>
        <a:p>
          <a:r>
            <a:rPr lang="en-US" b="0" i="0" dirty="0">
              <a:latin typeface="Calibri" panose="020F0502020204030204" pitchFamily="34" charset="0"/>
              <a:cs typeface="Calibri" panose="020F0502020204030204" pitchFamily="34" charset="0"/>
            </a:rPr>
            <a:t>Create a vision for change</a:t>
          </a:r>
          <a:endParaRPr lang="zh-HK" altLang="en-US" dirty="0">
            <a:latin typeface="Calibri" panose="020F0502020204030204" pitchFamily="34" charset="0"/>
            <a:cs typeface="Calibri" panose="020F0502020204030204" pitchFamily="34" charset="0"/>
          </a:endParaRPr>
        </a:p>
      </dgm:t>
    </dgm:pt>
    <dgm:pt modelId="{118BC87E-D32E-4E91-8E9A-BC127A18ADC9}" type="parTrans" cxnId="{906F0E63-5F22-471D-A760-0B54AAF2442F}">
      <dgm:prSet/>
      <dgm:spPr/>
      <dgm:t>
        <a:bodyPr/>
        <a:lstStyle/>
        <a:p>
          <a:endParaRPr lang="zh-HK" altLang="en-US"/>
        </a:p>
      </dgm:t>
    </dgm:pt>
    <dgm:pt modelId="{C4E1EAAC-C2E4-4428-8A99-C13AA17AAE47}" type="sibTrans" cxnId="{906F0E63-5F22-471D-A760-0B54AAF2442F}">
      <dgm:prSet/>
      <dgm:spPr/>
      <dgm:t>
        <a:bodyPr/>
        <a:lstStyle/>
        <a:p>
          <a:endParaRPr lang="zh-HK" altLang="en-US"/>
        </a:p>
      </dgm:t>
    </dgm:pt>
    <dgm:pt modelId="{4941011A-4EBF-43D3-A379-0F90BC3A2B2C}">
      <dgm:prSet phldrT="[文本]" custT="1"/>
      <dgm:spPr/>
      <dgm:t>
        <a:bodyPr/>
        <a:lstStyle/>
        <a:p>
          <a:r>
            <a:rPr lang="en-US" altLang="zh-HK" sz="1200" b="0" i="0" dirty="0">
              <a:latin typeface="Calibri" panose="020F0502020204030204" pitchFamily="34" charset="0"/>
              <a:cs typeface="Calibri" panose="020F0502020204030204" pitchFamily="34" charset="0"/>
            </a:rPr>
            <a:t>The third step in the change process involves establishing a well-defined and persuasive vision that is consistent with the strategic objectives and values of 759 Store. This may </a:t>
          </a:r>
          <a:r>
            <a:rPr lang="en-US" altLang="zh-HK" sz="1200" b="1" i="0" dirty="0">
              <a:latin typeface="Calibri" panose="020F0502020204030204" pitchFamily="34" charset="0"/>
              <a:cs typeface="Calibri" panose="020F0502020204030204" pitchFamily="34" charset="0"/>
            </a:rPr>
            <a:t>involve outlining the company's digital transformation objectives </a:t>
          </a:r>
          <a:r>
            <a:rPr lang="en-US" altLang="zh-HK" sz="1200" b="0" i="0" dirty="0">
              <a:latin typeface="Calibri" panose="020F0502020204030204" pitchFamily="34" charset="0"/>
              <a:cs typeface="Calibri" panose="020F0502020204030204" pitchFamily="34" charset="0"/>
            </a:rPr>
            <a:t>and determining the specific measures that must be taken to achieve these goals. Creating a vision and receiving support for projects was not particularly contentious. This is due to the widespread recognition of the need for change (Cao, Clarke, and </a:t>
          </a:r>
          <a:r>
            <a:rPr lang="en-US" altLang="zh-HK" sz="1200" b="0" i="0" dirty="0" err="1">
              <a:latin typeface="Calibri" panose="020F0502020204030204" pitchFamily="34" charset="0"/>
              <a:cs typeface="Calibri" panose="020F0502020204030204" pitchFamily="34" charset="0"/>
            </a:rPr>
            <a:t>Lehaney</a:t>
          </a:r>
          <a:r>
            <a:rPr lang="en-US" altLang="zh-HK" sz="1200" b="0" i="0" dirty="0">
              <a:latin typeface="Calibri" panose="020F0502020204030204" pitchFamily="34" charset="0"/>
              <a:cs typeface="Calibri" panose="020F0502020204030204" pitchFamily="34" charset="0"/>
            </a:rPr>
            <a:t>, 2004). </a:t>
          </a:r>
          <a:endParaRPr lang="zh-HK" altLang="en-US" sz="1200" b="1" dirty="0">
            <a:latin typeface="Calibri" panose="020F0502020204030204" pitchFamily="34" charset="0"/>
            <a:cs typeface="Calibri" panose="020F0502020204030204" pitchFamily="34" charset="0"/>
          </a:endParaRPr>
        </a:p>
      </dgm:t>
    </dgm:pt>
    <dgm:pt modelId="{D5687DDB-947D-4751-9627-E721E0A15B20}" type="parTrans" cxnId="{28262CA7-6D56-4DD5-9670-2B9C09247E41}">
      <dgm:prSet/>
      <dgm:spPr/>
      <dgm:t>
        <a:bodyPr/>
        <a:lstStyle/>
        <a:p>
          <a:endParaRPr lang="zh-HK" altLang="en-US"/>
        </a:p>
      </dgm:t>
    </dgm:pt>
    <dgm:pt modelId="{53F2693C-19C2-4B45-B97E-ACBD90743067}" type="sibTrans" cxnId="{28262CA7-6D56-4DD5-9670-2B9C09247E41}">
      <dgm:prSet/>
      <dgm:spPr/>
      <dgm:t>
        <a:bodyPr/>
        <a:lstStyle/>
        <a:p>
          <a:endParaRPr lang="zh-HK" altLang="en-US"/>
        </a:p>
      </dgm:t>
    </dgm:pt>
    <dgm:pt modelId="{5BBF417E-7767-4135-A95E-8863C1484FD2}">
      <dgm:prSet phldrT="[文本]"/>
      <dgm:spPr/>
      <dgm:t>
        <a:bodyPr/>
        <a:lstStyle/>
        <a:p>
          <a:r>
            <a:rPr lang="en-US" b="0" i="0" dirty="0">
              <a:latin typeface="Calibri" panose="020F0502020204030204" pitchFamily="34" charset="0"/>
              <a:cs typeface="Calibri" panose="020F0502020204030204" pitchFamily="34" charset="0"/>
            </a:rPr>
            <a:t>Communicate the vision</a:t>
          </a:r>
          <a:endParaRPr lang="zh-HK" altLang="en-US" dirty="0">
            <a:latin typeface="Calibri" panose="020F0502020204030204" pitchFamily="34" charset="0"/>
            <a:cs typeface="Calibri" panose="020F0502020204030204" pitchFamily="34" charset="0"/>
          </a:endParaRPr>
        </a:p>
      </dgm:t>
    </dgm:pt>
    <dgm:pt modelId="{C3D19F01-E8BF-495F-897C-60FB0E5DB792}" type="parTrans" cxnId="{93FAC2C3-AA0F-476C-8489-56D22C59D324}">
      <dgm:prSet/>
      <dgm:spPr/>
      <dgm:t>
        <a:bodyPr/>
        <a:lstStyle/>
        <a:p>
          <a:endParaRPr lang="zh-HK" altLang="en-US"/>
        </a:p>
      </dgm:t>
    </dgm:pt>
    <dgm:pt modelId="{B742686B-BA29-41A1-A8D7-DA1ACE9E6763}" type="sibTrans" cxnId="{93FAC2C3-AA0F-476C-8489-56D22C59D324}">
      <dgm:prSet/>
      <dgm:spPr/>
      <dgm:t>
        <a:bodyPr/>
        <a:lstStyle/>
        <a:p>
          <a:endParaRPr lang="zh-HK" altLang="en-US"/>
        </a:p>
      </dgm:t>
    </dgm:pt>
    <dgm:pt modelId="{8863368A-C9A5-41B4-A7E6-697FF6A6EB2D}">
      <dgm:prSet phldrT="[文本]" custT="1"/>
      <dgm:spPr/>
      <dgm:t>
        <a:bodyPr/>
        <a:lstStyle/>
        <a:p>
          <a:r>
            <a:rPr lang="en-US" sz="1200" b="0" i="0" dirty="0">
              <a:latin typeface="Calibri" panose="020F0502020204030204" pitchFamily="34" charset="0"/>
              <a:cs typeface="Calibri" panose="020F0502020204030204" pitchFamily="34" charset="0"/>
            </a:rPr>
            <a:t>The fourth step in </a:t>
          </a:r>
          <a:r>
            <a:rPr lang="en-US" altLang="zh-HK" sz="1200" b="0" i="0" dirty="0">
              <a:latin typeface="Calibri" panose="020F0502020204030204" pitchFamily="34" charset="0"/>
              <a:cs typeface="Calibri" panose="020F0502020204030204" pitchFamily="34" charset="0"/>
            </a:rPr>
            <a:t>the change process is to communicate the vision and the importance of change to all stakeholders through various channels such as town hall meetings, emails, and other forms of internal communication. This will facilitate understanding and ensure that everyone in the organization, including 759 Store, is aware of the vision and the reasoning behind the change program.</a:t>
          </a:r>
          <a:r>
            <a:rPr lang="en-US" sz="1200" b="0" i="0" dirty="0">
              <a:latin typeface="Calibri" panose="020F0502020204030204" pitchFamily="34" charset="0"/>
              <a:cs typeface="Calibri" panose="020F0502020204030204" pitchFamily="34" charset="0"/>
            </a:rPr>
            <a:t>.</a:t>
          </a:r>
          <a:endParaRPr lang="zh-HK" altLang="en-US" sz="1200" b="1" dirty="0">
            <a:latin typeface="Calibri" panose="020F0502020204030204" pitchFamily="34" charset="0"/>
            <a:cs typeface="Calibri" panose="020F0502020204030204" pitchFamily="34" charset="0"/>
          </a:endParaRPr>
        </a:p>
      </dgm:t>
    </dgm:pt>
    <dgm:pt modelId="{650C1242-6B75-42DF-84F1-B3234EDBC575}" type="parTrans" cxnId="{B2D156E0-2DA1-49F5-9594-907959D1DD0A}">
      <dgm:prSet/>
      <dgm:spPr/>
      <dgm:t>
        <a:bodyPr/>
        <a:lstStyle/>
        <a:p>
          <a:endParaRPr lang="zh-HK" altLang="en-US"/>
        </a:p>
      </dgm:t>
    </dgm:pt>
    <dgm:pt modelId="{94A6CF40-B3B2-4B5E-9E32-AA313859DC0F}" type="sibTrans" cxnId="{B2D156E0-2DA1-49F5-9594-907959D1DD0A}">
      <dgm:prSet/>
      <dgm:spPr/>
      <dgm:t>
        <a:bodyPr/>
        <a:lstStyle/>
        <a:p>
          <a:endParaRPr lang="zh-HK" altLang="en-US"/>
        </a:p>
      </dgm:t>
    </dgm:pt>
    <dgm:pt modelId="{6D1543DC-6BD6-48EA-96AB-6FDFD2A4A453}">
      <dgm:prSet custT="1"/>
      <dgm:spPr/>
      <dgm:t>
        <a:bodyPr/>
        <a:lstStyle/>
        <a:p>
          <a:r>
            <a:rPr lang="en-US" sz="1200" b="0" i="0" dirty="0">
              <a:latin typeface="Calibri" panose="020F0502020204030204" pitchFamily="34" charset="0"/>
              <a:cs typeface="Calibri" panose="020F0502020204030204" pitchFamily="34" charset="0"/>
            </a:rPr>
            <a:t>O</a:t>
          </a:r>
          <a:r>
            <a:rPr lang="en-US" altLang="zh-HK" sz="1200" b="0" i="0" dirty="0">
              <a:latin typeface="Calibri" panose="020F0502020204030204" pitchFamily="34" charset="0"/>
              <a:cs typeface="Calibri" panose="020F0502020204030204" pitchFamily="34" charset="0"/>
            </a:rPr>
            <a:t>ffering additional choices of snacks, food groceries, household and personal care products to customers</a:t>
          </a:r>
          <a:r>
            <a:rPr lang="en-US" altLang="zh-HK" sz="1200" b="1" i="0" dirty="0">
              <a:latin typeface="Calibri" panose="020F0502020204030204" pitchFamily="34" charset="0"/>
              <a:cs typeface="Calibri" panose="020F0502020204030204" pitchFamily="34" charset="0"/>
            </a:rPr>
            <a:t> online and offline</a:t>
          </a:r>
          <a:r>
            <a:rPr lang="en-US" altLang="zh-HK" sz="1200" b="0" i="0" dirty="0">
              <a:latin typeface="Calibri" panose="020F0502020204030204" pitchFamily="34" charset="0"/>
              <a:cs typeface="Calibri" panose="020F0502020204030204" pitchFamily="34" charset="0"/>
            </a:rPr>
            <a:t>. </a:t>
          </a:r>
          <a:r>
            <a:rPr lang="en-US" sz="1200" b="0" i="0" dirty="0">
              <a:latin typeface="Calibri" panose="020F0502020204030204" pitchFamily="34" charset="0"/>
              <a:cs typeface="Calibri" panose="020F0502020204030204" pitchFamily="34" charset="0"/>
            </a:rPr>
            <a:t>This vision should be communicated to all stakeholders to ensure alignment and buy-in</a:t>
          </a:r>
          <a:r>
            <a:rPr lang="en-US" sz="1100" b="0" i="0" dirty="0">
              <a:latin typeface="Calibri" panose="020F0502020204030204" pitchFamily="34" charset="0"/>
              <a:cs typeface="Calibri" panose="020F0502020204030204" pitchFamily="34" charset="0"/>
            </a:rPr>
            <a:t>.</a:t>
          </a:r>
          <a:endParaRPr lang="zh-HK" altLang="en-US" sz="1100" dirty="0">
            <a:latin typeface="Calibri" panose="020F0502020204030204" pitchFamily="34" charset="0"/>
            <a:cs typeface="Calibri" panose="020F0502020204030204" pitchFamily="34" charset="0"/>
          </a:endParaRPr>
        </a:p>
      </dgm:t>
    </dgm:pt>
    <dgm:pt modelId="{40E5F70A-320C-4EE2-8DBE-AAFB92C3889B}" type="parTrans" cxnId="{6F51CEDD-49FD-4BA9-BAE5-79CA8C715174}">
      <dgm:prSet/>
      <dgm:spPr/>
      <dgm:t>
        <a:bodyPr/>
        <a:lstStyle/>
        <a:p>
          <a:endParaRPr lang="zh-HK" altLang="en-US"/>
        </a:p>
      </dgm:t>
    </dgm:pt>
    <dgm:pt modelId="{78EE1593-E69C-4671-98E5-84576FC2DBA8}" type="sibTrans" cxnId="{6F51CEDD-49FD-4BA9-BAE5-79CA8C715174}">
      <dgm:prSet/>
      <dgm:spPr/>
      <dgm:t>
        <a:bodyPr/>
        <a:lstStyle/>
        <a:p>
          <a:endParaRPr lang="zh-HK" altLang="en-US"/>
        </a:p>
      </dgm:t>
    </dgm:pt>
    <dgm:pt modelId="{AD5896E4-4360-4B74-B79E-C0DCF3E159B2}">
      <dgm:prSet phldrT="[文本]" custT="1"/>
      <dgm:spPr/>
      <dgm:t>
        <a:bodyPr/>
        <a:lstStyle/>
        <a:p>
          <a:endParaRPr lang="zh-HK" altLang="en-US" sz="1200" b="1" dirty="0">
            <a:latin typeface="Calibri" panose="020F0502020204030204" pitchFamily="34" charset="0"/>
            <a:cs typeface="Calibri" panose="020F0502020204030204" pitchFamily="34" charset="0"/>
          </a:endParaRPr>
        </a:p>
      </dgm:t>
    </dgm:pt>
    <dgm:pt modelId="{F858A5E6-990F-4515-A77D-1B62C13E72B3}" type="parTrans" cxnId="{DF6D168F-839E-4AAF-9E69-CFFAC15A72F6}">
      <dgm:prSet/>
      <dgm:spPr/>
      <dgm:t>
        <a:bodyPr/>
        <a:lstStyle/>
        <a:p>
          <a:endParaRPr lang="zh-HK" altLang="en-US"/>
        </a:p>
      </dgm:t>
    </dgm:pt>
    <dgm:pt modelId="{EFFDDC82-7F18-45FA-A0DA-708072C3174B}" type="sibTrans" cxnId="{DF6D168F-839E-4AAF-9E69-CFFAC15A72F6}">
      <dgm:prSet/>
      <dgm:spPr/>
      <dgm:t>
        <a:bodyPr/>
        <a:lstStyle/>
        <a:p>
          <a:endParaRPr lang="zh-HK" altLang="en-US"/>
        </a:p>
      </dgm:t>
    </dgm:pt>
    <dgm:pt modelId="{F7668B0B-F74D-4C7E-A6ED-840F0FACB2DA}">
      <dgm:prSet phldrT="[文本]" custT="1"/>
      <dgm:spPr/>
      <dgm:t>
        <a:bodyPr/>
        <a:lstStyle/>
        <a:p>
          <a:r>
            <a:rPr lang="en-US" sz="1200" b="0" i="0" dirty="0">
              <a:latin typeface="Calibri" panose="020F0502020204030204" pitchFamily="34" charset="0"/>
              <a:cs typeface="Calibri" panose="020F0502020204030204" pitchFamily="34" charset="0"/>
            </a:rPr>
            <a:t>This step is one of the most critical stages in Kotter's process is the need to effectively communicate the change to all stakeholders </a:t>
          </a:r>
          <a:r>
            <a:rPr lang="en-US" altLang="zh-HK" sz="1200" b="0" i="0" dirty="0">
              <a:latin typeface="Calibri" panose="020F0502020204030204" pitchFamily="34" charset="0"/>
              <a:cs typeface="Calibri" panose="020F0502020204030204" pitchFamily="34" charset="0"/>
            </a:rPr>
            <a:t>(Ansari and Bell, 2009)</a:t>
          </a:r>
          <a:r>
            <a:rPr lang="en-US" sz="1200" b="0" i="0" dirty="0">
              <a:latin typeface="Calibri" panose="020F0502020204030204" pitchFamily="34" charset="0"/>
              <a:cs typeface="Calibri" panose="020F0502020204030204" pitchFamily="34" charset="0"/>
            </a:rPr>
            <a:t>.</a:t>
          </a:r>
          <a:endParaRPr lang="zh-HK" altLang="en-US" sz="1200" b="1" dirty="0">
            <a:latin typeface="Calibri" panose="020F0502020204030204" pitchFamily="34" charset="0"/>
            <a:cs typeface="Calibri" panose="020F0502020204030204" pitchFamily="34" charset="0"/>
          </a:endParaRPr>
        </a:p>
      </dgm:t>
    </dgm:pt>
    <dgm:pt modelId="{673D5818-9F31-4502-810D-798EFD20B5E4}" type="parTrans" cxnId="{FC0254CD-D665-45D3-9E90-C5D55FFA38E3}">
      <dgm:prSet/>
      <dgm:spPr/>
      <dgm:t>
        <a:bodyPr/>
        <a:lstStyle/>
        <a:p>
          <a:endParaRPr lang="zh-HK" altLang="en-US"/>
        </a:p>
      </dgm:t>
    </dgm:pt>
    <dgm:pt modelId="{942485DC-FA5C-4647-9D32-DD71B5E3A0B6}" type="sibTrans" cxnId="{FC0254CD-D665-45D3-9E90-C5D55FFA38E3}">
      <dgm:prSet/>
      <dgm:spPr/>
      <dgm:t>
        <a:bodyPr/>
        <a:lstStyle/>
        <a:p>
          <a:endParaRPr lang="zh-HK" altLang="en-US"/>
        </a:p>
      </dgm:t>
    </dgm:pt>
    <dgm:pt modelId="{7C3A816F-8A81-4D15-A105-9B688312F6B4}">
      <dgm:prSet phldrT="[文本]" custT="1"/>
      <dgm:spPr/>
      <dgm:t>
        <a:bodyPr/>
        <a:lstStyle/>
        <a:p>
          <a:endParaRPr lang="zh-HK" altLang="en-US" sz="1200" b="1" dirty="0">
            <a:latin typeface="Calibri" panose="020F0502020204030204" pitchFamily="34" charset="0"/>
            <a:cs typeface="Calibri" panose="020F0502020204030204" pitchFamily="34" charset="0"/>
          </a:endParaRPr>
        </a:p>
      </dgm:t>
    </dgm:pt>
    <dgm:pt modelId="{0D7D597E-5156-4D4F-9B18-42D3D6D4F1A4}" type="parTrans" cxnId="{6AECC2D4-CD3F-4F92-B1B4-B4F12561B8B3}">
      <dgm:prSet/>
      <dgm:spPr/>
      <dgm:t>
        <a:bodyPr/>
        <a:lstStyle/>
        <a:p>
          <a:endParaRPr lang="zh-HK" altLang="en-US"/>
        </a:p>
      </dgm:t>
    </dgm:pt>
    <dgm:pt modelId="{7520D126-DF0D-4ED3-9228-888787330083}" type="sibTrans" cxnId="{6AECC2D4-CD3F-4F92-B1B4-B4F12561B8B3}">
      <dgm:prSet/>
      <dgm:spPr/>
      <dgm:t>
        <a:bodyPr/>
        <a:lstStyle/>
        <a:p>
          <a:endParaRPr lang="zh-HK" altLang="en-US"/>
        </a:p>
      </dgm:t>
    </dgm:pt>
    <dgm:pt modelId="{11341B51-C3A3-4D1D-A51A-7EAEEAA3EEEA}" type="pres">
      <dgm:prSet presAssocID="{568603AC-A88B-4465-A57D-89179FCA6524}" presName="linearFlow" presStyleCnt="0">
        <dgm:presLayoutVars>
          <dgm:dir/>
          <dgm:animLvl val="lvl"/>
          <dgm:resizeHandles val="exact"/>
        </dgm:presLayoutVars>
      </dgm:prSet>
      <dgm:spPr/>
    </dgm:pt>
    <dgm:pt modelId="{CB1FEBC2-48AC-42C9-BA4C-22AE22A76A0F}" type="pres">
      <dgm:prSet presAssocID="{26B2192D-5CAB-4577-A2F5-C702C1D0A63A}" presName="composite" presStyleCnt="0"/>
      <dgm:spPr/>
    </dgm:pt>
    <dgm:pt modelId="{774B53F1-BDF1-47C1-8457-AF9E003F6904}" type="pres">
      <dgm:prSet presAssocID="{26B2192D-5CAB-4577-A2F5-C702C1D0A63A}" presName="parentText" presStyleLbl="alignNode1" presStyleIdx="0" presStyleCnt="2">
        <dgm:presLayoutVars>
          <dgm:chMax val="1"/>
          <dgm:bulletEnabled val="1"/>
        </dgm:presLayoutVars>
      </dgm:prSet>
      <dgm:spPr/>
    </dgm:pt>
    <dgm:pt modelId="{D7EFA577-3DEB-4DAB-B299-CF887EB9ABA9}" type="pres">
      <dgm:prSet presAssocID="{26B2192D-5CAB-4577-A2F5-C702C1D0A63A}" presName="descendantText" presStyleLbl="alignAcc1" presStyleIdx="0" presStyleCnt="2" custLinFactNeighborX="-144" custLinFactNeighborY="-204">
        <dgm:presLayoutVars>
          <dgm:bulletEnabled val="1"/>
        </dgm:presLayoutVars>
      </dgm:prSet>
      <dgm:spPr/>
    </dgm:pt>
    <dgm:pt modelId="{1FA252E5-5DAE-4CCE-B292-62BE1E65D412}" type="pres">
      <dgm:prSet presAssocID="{C4E1EAAC-C2E4-4428-8A99-C13AA17AAE47}" presName="sp" presStyleCnt="0"/>
      <dgm:spPr/>
    </dgm:pt>
    <dgm:pt modelId="{63B34D04-43CA-4EA7-90D8-CC2286BEDFD3}" type="pres">
      <dgm:prSet presAssocID="{5BBF417E-7767-4135-A95E-8863C1484FD2}" presName="composite" presStyleCnt="0"/>
      <dgm:spPr/>
    </dgm:pt>
    <dgm:pt modelId="{B87004D5-58B4-4811-9125-13EF3A864D74}" type="pres">
      <dgm:prSet presAssocID="{5BBF417E-7767-4135-A95E-8863C1484FD2}" presName="parentText" presStyleLbl="alignNode1" presStyleIdx="1" presStyleCnt="2">
        <dgm:presLayoutVars>
          <dgm:chMax val="1"/>
          <dgm:bulletEnabled val="1"/>
        </dgm:presLayoutVars>
      </dgm:prSet>
      <dgm:spPr/>
    </dgm:pt>
    <dgm:pt modelId="{DA752261-CB19-4693-A478-BDA72B7880A5}" type="pres">
      <dgm:prSet presAssocID="{5BBF417E-7767-4135-A95E-8863C1484FD2}" presName="descendantText" presStyleLbl="alignAcc1" presStyleIdx="1" presStyleCnt="2">
        <dgm:presLayoutVars>
          <dgm:bulletEnabled val="1"/>
        </dgm:presLayoutVars>
      </dgm:prSet>
      <dgm:spPr/>
    </dgm:pt>
  </dgm:ptLst>
  <dgm:cxnLst>
    <dgm:cxn modelId="{FBADC706-9F61-4CB6-B9F8-0A84FE10ABBA}" type="presOf" srcId="{7C3A816F-8A81-4D15-A105-9B688312F6B4}" destId="{DA752261-CB19-4693-A478-BDA72B7880A5}" srcOrd="0" destOrd="1" presId="urn:microsoft.com/office/officeart/2005/8/layout/chevron2"/>
    <dgm:cxn modelId="{EC214725-A753-4B54-A752-5466532ABF0C}" type="presOf" srcId="{6D1543DC-6BD6-48EA-96AB-6FDFD2A4A453}" destId="{D7EFA577-3DEB-4DAB-B299-CF887EB9ABA9}" srcOrd="0" destOrd="2" presId="urn:microsoft.com/office/officeart/2005/8/layout/chevron2"/>
    <dgm:cxn modelId="{116D055B-4B9F-4168-893F-0EDA6D4C2C74}" type="presOf" srcId="{8863368A-C9A5-41B4-A7E6-697FF6A6EB2D}" destId="{DA752261-CB19-4693-A478-BDA72B7880A5}" srcOrd="0" destOrd="0" presId="urn:microsoft.com/office/officeart/2005/8/layout/chevron2"/>
    <dgm:cxn modelId="{8DE3765D-AB0B-4459-A9A4-7706C1109E68}" type="presOf" srcId="{5BBF417E-7767-4135-A95E-8863C1484FD2}" destId="{B87004D5-58B4-4811-9125-13EF3A864D74}" srcOrd="0" destOrd="0" presId="urn:microsoft.com/office/officeart/2005/8/layout/chevron2"/>
    <dgm:cxn modelId="{906F0E63-5F22-471D-A760-0B54AAF2442F}" srcId="{568603AC-A88B-4465-A57D-89179FCA6524}" destId="{26B2192D-5CAB-4577-A2F5-C702C1D0A63A}" srcOrd="0" destOrd="0" parTransId="{118BC87E-D32E-4E91-8E9A-BC127A18ADC9}" sibTransId="{C4E1EAAC-C2E4-4428-8A99-C13AA17AAE47}"/>
    <dgm:cxn modelId="{B1C5D254-658A-422C-9DED-2D4F7F683CF3}" type="presOf" srcId="{26B2192D-5CAB-4577-A2F5-C702C1D0A63A}" destId="{774B53F1-BDF1-47C1-8457-AF9E003F6904}" srcOrd="0" destOrd="0" presId="urn:microsoft.com/office/officeart/2005/8/layout/chevron2"/>
    <dgm:cxn modelId="{AA23EF82-CF8E-47DC-AF08-C61598102B0F}" type="presOf" srcId="{568603AC-A88B-4465-A57D-89179FCA6524}" destId="{11341B51-C3A3-4D1D-A51A-7EAEEAA3EEEA}" srcOrd="0" destOrd="0" presId="urn:microsoft.com/office/officeart/2005/8/layout/chevron2"/>
    <dgm:cxn modelId="{DF6D168F-839E-4AAF-9E69-CFFAC15A72F6}" srcId="{26B2192D-5CAB-4577-A2F5-C702C1D0A63A}" destId="{AD5896E4-4360-4B74-B79E-C0DCF3E159B2}" srcOrd="1" destOrd="0" parTransId="{F858A5E6-990F-4515-A77D-1B62C13E72B3}" sibTransId="{EFFDDC82-7F18-45FA-A0DA-708072C3174B}"/>
    <dgm:cxn modelId="{28262CA7-6D56-4DD5-9670-2B9C09247E41}" srcId="{26B2192D-5CAB-4577-A2F5-C702C1D0A63A}" destId="{4941011A-4EBF-43D3-A379-0F90BC3A2B2C}" srcOrd="0" destOrd="0" parTransId="{D5687DDB-947D-4751-9627-E721E0A15B20}" sibTransId="{53F2693C-19C2-4B45-B97E-ACBD90743067}"/>
    <dgm:cxn modelId="{93FAC2C3-AA0F-476C-8489-56D22C59D324}" srcId="{568603AC-A88B-4465-A57D-89179FCA6524}" destId="{5BBF417E-7767-4135-A95E-8863C1484FD2}" srcOrd="1" destOrd="0" parTransId="{C3D19F01-E8BF-495F-897C-60FB0E5DB792}" sibTransId="{B742686B-BA29-41A1-A8D7-DA1ACE9E6763}"/>
    <dgm:cxn modelId="{B870F8C9-FFF9-4EAC-A163-64C3494F9498}" type="presOf" srcId="{AD5896E4-4360-4B74-B79E-C0DCF3E159B2}" destId="{D7EFA577-3DEB-4DAB-B299-CF887EB9ABA9}" srcOrd="0" destOrd="1" presId="urn:microsoft.com/office/officeart/2005/8/layout/chevron2"/>
    <dgm:cxn modelId="{FC0254CD-D665-45D3-9E90-C5D55FFA38E3}" srcId="{5BBF417E-7767-4135-A95E-8863C1484FD2}" destId="{F7668B0B-F74D-4C7E-A6ED-840F0FACB2DA}" srcOrd="2" destOrd="0" parTransId="{673D5818-9F31-4502-810D-798EFD20B5E4}" sibTransId="{942485DC-FA5C-4647-9D32-DD71B5E3A0B6}"/>
    <dgm:cxn modelId="{6AECC2D4-CD3F-4F92-B1B4-B4F12561B8B3}" srcId="{5BBF417E-7767-4135-A95E-8863C1484FD2}" destId="{7C3A816F-8A81-4D15-A105-9B688312F6B4}" srcOrd="1" destOrd="0" parTransId="{0D7D597E-5156-4D4F-9B18-42D3D6D4F1A4}" sibTransId="{7520D126-DF0D-4ED3-9228-888787330083}"/>
    <dgm:cxn modelId="{D0ECADD6-EE44-4F02-836F-1A6015740F7B}" type="presOf" srcId="{F7668B0B-F74D-4C7E-A6ED-840F0FACB2DA}" destId="{DA752261-CB19-4693-A478-BDA72B7880A5}" srcOrd="0" destOrd="2" presId="urn:microsoft.com/office/officeart/2005/8/layout/chevron2"/>
    <dgm:cxn modelId="{6F51CEDD-49FD-4BA9-BAE5-79CA8C715174}" srcId="{26B2192D-5CAB-4577-A2F5-C702C1D0A63A}" destId="{6D1543DC-6BD6-48EA-96AB-6FDFD2A4A453}" srcOrd="2" destOrd="0" parTransId="{40E5F70A-320C-4EE2-8DBE-AAFB92C3889B}" sibTransId="{78EE1593-E69C-4671-98E5-84576FC2DBA8}"/>
    <dgm:cxn modelId="{B2D156E0-2DA1-49F5-9594-907959D1DD0A}" srcId="{5BBF417E-7767-4135-A95E-8863C1484FD2}" destId="{8863368A-C9A5-41B4-A7E6-697FF6A6EB2D}" srcOrd="0" destOrd="0" parTransId="{650C1242-6B75-42DF-84F1-B3234EDBC575}" sibTransId="{94A6CF40-B3B2-4B5E-9E32-AA313859DC0F}"/>
    <dgm:cxn modelId="{DF9849F5-1807-4A88-B2B4-DDC13650F746}" type="presOf" srcId="{4941011A-4EBF-43D3-A379-0F90BC3A2B2C}" destId="{D7EFA577-3DEB-4DAB-B299-CF887EB9ABA9}" srcOrd="0" destOrd="0" presId="urn:microsoft.com/office/officeart/2005/8/layout/chevron2"/>
    <dgm:cxn modelId="{2EEB0FE0-9B32-4914-BBFE-8673DB8E31FB}" type="presParOf" srcId="{11341B51-C3A3-4D1D-A51A-7EAEEAA3EEEA}" destId="{CB1FEBC2-48AC-42C9-BA4C-22AE22A76A0F}" srcOrd="0" destOrd="0" presId="urn:microsoft.com/office/officeart/2005/8/layout/chevron2"/>
    <dgm:cxn modelId="{665BEA2A-EC29-4F35-B3A9-F521563C864F}" type="presParOf" srcId="{CB1FEBC2-48AC-42C9-BA4C-22AE22A76A0F}" destId="{774B53F1-BDF1-47C1-8457-AF9E003F6904}" srcOrd="0" destOrd="0" presId="urn:microsoft.com/office/officeart/2005/8/layout/chevron2"/>
    <dgm:cxn modelId="{0D90775E-742A-41B2-A70C-4D8857D82069}" type="presParOf" srcId="{CB1FEBC2-48AC-42C9-BA4C-22AE22A76A0F}" destId="{D7EFA577-3DEB-4DAB-B299-CF887EB9ABA9}" srcOrd="1" destOrd="0" presId="urn:microsoft.com/office/officeart/2005/8/layout/chevron2"/>
    <dgm:cxn modelId="{402C8006-B99D-4C41-AEB6-CF50E757A0EC}" type="presParOf" srcId="{11341B51-C3A3-4D1D-A51A-7EAEEAA3EEEA}" destId="{1FA252E5-5DAE-4CCE-B292-62BE1E65D412}" srcOrd="1" destOrd="0" presId="urn:microsoft.com/office/officeart/2005/8/layout/chevron2"/>
    <dgm:cxn modelId="{93606265-2026-4D8B-9EB9-C62DA3B04C04}" type="presParOf" srcId="{11341B51-C3A3-4D1D-A51A-7EAEEAA3EEEA}" destId="{63B34D04-43CA-4EA7-90D8-CC2286BEDFD3}" srcOrd="2" destOrd="0" presId="urn:microsoft.com/office/officeart/2005/8/layout/chevron2"/>
    <dgm:cxn modelId="{5C3099A4-BE4D-4EBA-8FFA-765CF2DBC712}" type="presParOf" srcId="{63B34D04-43CA-4EA7-90D8-CC2286BEDFD3}" destId="{B87004D5-58B4-4811-9125-13EF3A864D74}" srcOrd="0" destOrd="0" presId="urn:microsoft.com/office/officeart/2005/8/layout/chevron2"/>
    <dgm:cxn modelId="{AADBD335-0101-4DEF-9DC4-624751045CBF}" type="presParOf" srcId="{63B34D04-43CA-4EA7-90D8-CC2286BEDFD3}" destId="{DA752261-CB19-4693-A478-BDA72B7880A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8603AC-A88B-4465-A57D-89179FCA6524}" type="doc">
      <dgm:prSet loTypeId="urn:microsoft.com/office/officeart/2005/8/layout/chevron2" loCatId="process" qsTypeId="urn:microsoft.com/office/officeart/2005/8/quickstyle/3d2" qsCatId="3D" csTypeId="urn:microsoft.com/office/officeart/2005/8/colors/accent1_2" csCatId="accent1" phldr="1"/>
      <dgm:spPr/>
      <dgm:t>
        <a:bodyPr/>
        <a:lstStyle/>
        <a:p>
          <a:endParaRPr lang="zh-HK" altLang="en-US"/>
        </a:p>
      </dgm:t>
    </dgm:pt>
    <dgm:pt modelId="{5BBF417E-7767-4135-A95E-8863C1484FD2}">
      <dgm:prSet phldrT="[文本]"/>
      <dgm:spPr/>
      <dgm:t>
        <a:bodyPr/>
        <a:lstStyle/>
        <a:p>
          <a:r>
            <a:rPr lang="en-US" b="0" i="0" dirty="0">
              <a:latin typeface="Calibri" panose="020F0502020204030204" pitchFamily="34" charset="0"/>
              <a:cs typeface="Calibri" panose="020F0502020204030204" pitchFamily="34" charset="0"/>
            </a:rPr>
            <a:t>Empower action</a:t>
          </a:r>
          <a:endParaRPr lang="zh-HK" altLang="en-US" dirty="0">
            <a:latin typeface="Calibri" panose="020F0502020204030204" pitchFamily="34" charset="0"/>
            <a:cs typeface="Calibri" panose="020F0502020204030204" pitchFamily="34" charset="0"/>
          </a:endParaRPr>
        </a:p>
      </dgm:t>
    </dgm:pt>
    <dgm:pt modelId="{C3D19F01-E8BF-495F-897C-60FB0E5DB792}" type="parTrans" cxnId="{93FAC2C3-AA0F-476C-8489-56D22C59D324}">
      <dgm:prSet/>
      <dgm:spPr/>
      <dgm:t>
        <a:bodyPr/>
        <a:lstStyle/>
        <a:p>
          <a:endParaRPr lang="zh-HK" altLang="en-US"/>
        </a:p>
      </dgm:t>
    </dgm:pt>
    <dgm:pt modelId="{B742686B-BA29-41A1-A8D7-DA1ACE9E6763}" type="sibTrans" cxnId="{93FAC2C3-AA0F-476C-8489-56D22C59D324}">
      <dgm:prSet/>
      <dgm:spPr/>
      <dgm:t>
        <a:bodyPr/>
        <a:lstStyle/>
        <a:p>
          <a:endParaRPr lang="zh-HK" altLang="en-US"/>
        </a:p>
      </dgm:t>
    </dgm:pt>
    <dgm:pt modelId="{8863368A-C9A5-41B4-A7E6-697FF6A6EB2D}">
      <dgm:prSet phldrT="[文本]" custT="1"/>
      <dgm:spPr/>
      <dgm:t>
        <a:bodyPr/>
        <a:lstStyle/>
        <a:p>
          <a:r>
            <a:rPr lang="en-US" altLang="zh-HK" sz="1400" b="0" i="0" kern="1200" dirty="0">
              <a:latin typeface="Calibri" panose="020F0502020204030204" pitchFamily="34" charset="0"/>
              <a:cs typeface="Calibri" panose="020F0502020204030204" pitchFamily="34" charset="0"/>
            </a:rPr>
            <a:t>The fifth step involves enabling employees to act on the vision by eliminating barriers, providing the required resources and training, and appointing a coach. In 759 case could be providing online store training to front-line staff to promote the online store, </a:t>
          </a:r>
          <a:r>
            <a:rPr lang="en-US" altLang="zh-HK" sz="1400" b="1" i="0" kern="1200" dirty="0">
              <a:latin typeface="Calibri" panose="020F0502020204030204" pitchFamily="34" charset="0"/>
              <a:cs typeface="Calibri" panose="020F0502020204030204" pitchFamily="34" charset="0"/>
            </a:rPr>
            <a:t>as well as ensuring that the success of the online store is shared with physical store staff. </a:t>
          </a:r>
          <a:r>
            <a:rPr lang="en-US" altLang="zh-HK" sz="1400" b="0" i="0" kern="1200" dirty="0">
              <a:latin typeface="Calibri" panose="020F0502020204030204" pitchFamily="34" charset="0"/>
              <a:cs typeface="Calibri" panose="020F0502020204030204" pitchFamily="34" charset="0"/>
            </a:rPr>
            <a:t>This step is critical in empowering employees to take ownership of the change initiative and ensuring its success.</a:t>
          </a:r>
          <a:endParaRPr lang="zh-HK" altLang="en-US" sz="1400" kern="1200" dirty="0">
            <a:latin typeface="Calibri" panose="020F0502020204030204" pitchFamily="34" charset="0"/>
            <a:cs typeface="Calibri" panose="020F0502020204030204" pitchFamily="34" charset="0"/>
          </a:endParaRPr>
        </a:p>
      </dgm:t>
    </dgm:pt>
    <dgm:pt modelId="{650C1242-6B75-42DF-84F1-B3234EDBC575}" type="parTrans" cxnId="{B2D156E0-2DA1-49F5-9594-907959D1DD0A}">
      <dgm:prSet/>
      <dgm:spPr/>
      <dgm:t>
        <a:bodyPr/>
        <a:lstStyle/>
        <a:p>
          <a:endParaRPr lang="zh-HK" altLang="en-US"/>
        </a:p>
      </dgm:t>
    </dgm:pt>
    <dgm:pt modelId="{94A6CF40-B3B2-4B5E-9E32-AA313859DC0F}" type="sibTrans" cxnId="{B2D156E0-2DA1-49F5-9594-907959D1DD0A}">
      <dgm:prSet/>
      <dgm:spPr/>
      <dgm:t>
        <a:bodyPr/>
        <a:lstStyle/>
        <a:p>
          <a:endParaRPr lang="zh-HK" altLang="en-US"/>
        </a:p>
      </dgm:t>
    </dgm:pt>
    <dgm:pt modelId="{6DB7E328-58F5-410E-B5DB-FE6BE33C7A50}">
      <dgm:prSet phldrT="[文本]"/>
      <dgm:spPr/>
      <dgm:t>
        <a:bodyPr/>
        <a:lstStyle/>
        <a:p>
          <a:r>
            <a:rPr lang="en-US" b="0" i="0" dirty="0">
              <a:latin typeface="Calibri" panose="020F0502020204030204" pitchFamily="34" charset="0"/>
              <a:cs typeface="Calibri" panose="020F0502020204030204" pitchFamily="34" charset="0"/>
            </a:rPr>
            <a:t>Create quick wins</a:t>
          </a:r>
          <a:endParaRPr lang="zh-HK" altLang="en-US" dirty="0">
            <a:latin typeface="Calibri" panose="020F0502020204030204" pitchFamily="34" charset="0"/>
            <a:cs typeface="Calibri" panose="020F0502020204030204" pitchFamily="34" charset="0"/>
          </a:endParaRPr>
        </a:p>
      </dgm:t>
    </dgm:pt>
    <dgm:pt modelId="{677D911D-1BCD-42DB-95A4-CC0FCD1DFB59}" type="parTrans" cxnId="{86F1683E-7099-4A15-AAEA-E3A7A28BFE50}">
      <dgm:prSet/>
      <dgm:spPr/>
      <dgm:t>
        <a:bodyPr/>
        <a:lstStyle/>
        <a:p>
          <a:endParaRPr lang="zh-HK" altLang="en-US"/>
        </a:p>
      </dgm:t>
    </dgm:pt>
    <dgm:pt modelId="{BFBCF2D8-1FA0-45F5-8CDC-A899C03E50CA}" type="sibTrans" cxnId="{86F1683E-7099-4A15-AAEA-E3A7A28BFE50}">
      <dgm:prSet/>
      <dgm:spPr/>
      <dgm:t>
        <a:bodyPr/>
        <a:lstStyle/>
        <a:p>
          <a:endParaRPr lang="zh-HK" altLang="en-US"/>
        </a:p>
      </dgm:t>
    </dgm:pt>
    <dgm:pt modelId="{2AF20592-BAB8-4ED6-A0CA-5B75331DFA3C}">
      <dgm:prSet phldrT="[文本]" custT="1"/>
      <dgm:spPr/>
      <dgm:t>
        <a:bodyPr/>
        <a:lstStyle/>
        <a:p>
          <a:r>
            <a:rPr lang="en-US" altLang="zh-HK" sz="1400" b="0" i="0" dirty="0">
              <a:latin typeface="Calibri" panose="020F0502020204030204" pitchFamily="34" charset="0"/>
              <a:cs typeface="Calibri" panose="020F0502020204030204" pitchFamily="34" charset="0"/>
            </a:rPr>
            <a:t>The next step involves creating short-term successes that showcase the progress of the change initiative and encourage employees to remain committed. For instance, this could involve launching the online store or app and meeting sales goals within the first few months, </a:t>
          </a:r>
          <a:r>
            <a:rPr lang="en-US" altLang="zh-HK" sz="1400" b="1" i="0" dirty="0">
              <a:latin typeface="Calibri" panose="020F0502020204030204" pitchFamily="34" charset="0"/>
              <a:cs typeface="Calibri" panose="020F0502020204030204" pitchFamily="34" charset="0"/>
            </a:rPr>
            <a:t>as well as sharing commission with physical store staff as a way of incentivizing them to promote the online store</a:t>
          </a:r>
          <a:r>
            <a:rPr lang="en-US" altLang="zh-HK" sz="1400" b="0" i="0" dirty="0">
              <a:latin typeface="Calibri" panose="020F0502020204030204" pitchFamily="34" charset="0"/>
              <a:cs typeface="Calibri" panose="020F0502020204030204" pitchFamily="34" charset="0"/>
            </a:rPr>
            <a:t>.</a:t>
          </a:r>
          <a:endParaRPr lang="zh-HK" altLang="en-US" sz="1400" b="1" dirty="0">
            <a:latin typeface="Calibri" panose="020F0502020204030204" pitchFamily="34" charset="0"/>
            <a:cs typeface="Calibri" panose="020F0502020204030204" pitchFamily="34" charset="0"/>
          </a:endParaRPr>
        </a:p>
      </dgm:t>
    </dgm:pt>
    <dgm:pt modelId="{BF3C5E6C-E8AC-4B5F-80AB-BE64882649A2}" type="parTrans" cxnId="{8E59BF07-6D33-49FB-8336-06C38E92F945}">
      <dgm:prSet/>
      <dgm:spPr/>
      <dgm:t>
        <a:bodyPr/>
        <a:lstStyle/>
        <a:p>
          <a:endParaRPr lang="zh-HK" altLang="en-US"/>
        </a:p>
      </dgm:t>
    </dgm:pt>
    <dgm:pt modelId="{D04DA0B2-2CF3-4932-8B13-E6A0BBDF8FD6}" type="sibTrans" cxnId="{8E59BF07-6D33-49FB-8336-06C38E92F945}">
      <dgm:prSet/>
      <dgm:spPr/>
      <dgm:t>
        <a:bodyPr/>
        <a:lstStyle/>
        <a:p>
          <a:endParaRPr lang="zh-HK" altLang="en-US"/>
        </a:p>
      </dgm:t>
    </dgm:pt>
    <dgm:pt modelId="{E006589A-9DA1-4EEF-8FBC-A34981C71A24}">
      <dgm:prSet phldrT="[文本]" custT="1"/>
      <dgm:spPr/>
      <dgm:t>
        <a:bodyPr/>
        <a:lstStyle/>
        <a:p>
          <a:r>
            <a:rPr lang="en-US" altLang="zh-HK" sz="1400" b="0" i="0" kern="1200" dirty="0">
              <a:latin typeface="Calibri" panose="020F0502020204030204" pitchFamily="34" charset="0"/>
              <a:cs typeface="Calibri" panose="020F0502020204030204" pitchFamily="34" charset="0"/>
            </a:rPr>
            <a:t>Attending training sessions by all coaches is crucial to ensure their performance and to build momentum towards effective implementation of the change initiative (</a:t>
          </a:r>
          <a:r>
            <a:rPr lang="en-US" altLang="zh-HK" sz="1400" b="0" i="0" kern="1200" dirty="0" err="1">
              <a:latin typeface="Calibri" panose="020F0502020204030204" pitchFamily="34" charset="0"/>
              <a:cs typeface="Calibri" panose="020F0502020204030204" pitchFamily="34" charset="0"/>
            </a:rPr>
            <a:t>Lubit</a:t>
          </a:r>
          <a:r>
            <a:rPr lang="en-US" altLang="zh-HK" sz="1400" b="0" i="0" kern="1200" dirty="0">
              <a:latin typeface="Calibri" panose="020F0502020204030204" pitchFamily="34" charset="0"/>
              <a:cs typeface="Calibri" panose="020F0502020204030204" pitchFamily="34" charset="0"/>
            </a:rPr>
            <a:t>, 2001).</a:t>
          </a:r>
          <a:endParaRPr lang="zh-HK" altLang="en-US" sz="1400" kern="1200" dirty="0">
            <a:latin typeface="Calibri" panose="020F0502020204030204" pitchFamily="34" charset="0"/>
            <a:cs typeface="Calibri" panose="020F0502020204030204" pitchFamily="34" charset="0"/>
          </a:endParaRPr>
        </a:p>
      </dgm:t>
    </dgm:pt>
    <dgm:pt modelId="{A477BC38-D37B-43D5-9201-37E1F17C4C8C}" type="parTrans" cxnId="{567B1ED2-F496-4C89-BF8D-B18EF0D346B1}">
      <dgm:prSet/>
      <dgm:spPr/>
      <dgm:t>
        <a:bodyPr/>
        <a:lstStyle/>
        <a:p>
          <a:endParaRPr lang="zh-HK" altLang="en-US"/>
        </a:p>
      </dgm:t>
    </dgm:pt>
    <dgm:pt modelId="{2CE051A4-CD61-4934-9C86-9198E7F1CD90}" type="sibTrans" cxnId="{567B1ED2-F496-4C89-BF8D-B18EF0D346B1}">
      <dgm:prSet/>
      <dgm:spPr/>
      <dgm:t>
        <a:bodyPr/>
        <a:lstStyle/>
        <a:p>
          <a:endParaRPr lang="zh-HK" altLang="en-US"/>
        </a:p>
      </dgm:t>
    </dgm:pt>
    <dgm:pt modelId="{11341B51-C3A3-4D1D-A51A-7EAEEAA3EEEA}" type="pres">
      <dgm:prSet presAssocID="{568603AC-A88B-4465-A57D-89179FCA6524}" presName="linearFlow" presStyleCnt="0">
        <dgm:presLayoutVars>
          <dgm:dir/>
          <dgm:animLvl val="lvl"/>
          <dgm:resizeHandles val="exact"/>
        </dgm:presLayoutVars>
      </dgm:prSet>
      <dgm:spPr/>
    </dgm:pt>
    <dgm:pt modelId="{63B34D04-43CA-4EA7-90D8-CC2286BEDFD3}" type="pres">
      <dgm:prSet presAssocID="{5BBF417E-7767-4135-A95E-8863C1484FD2}" presName="composite" presStyleCnt="0"/>
      <dgm:spPr/>
    </dgm:pt>
    <dgm:pt modelId="{B87004D5-58B4-4811-9125-13EF3A864D74}" type="pres">
      <dgm:prSet presAssocID="{5BBF417E-7767-4135-A95E-8863C1484FD2}" presName="parentText" presStyleLbl="alignNode1" presStyleIdx="0" presStyleCnt="2">
        <dgm:presLayoutVars>
          <dgm:chMax val="1"/>
          <dgm:bulletEnabled val="1"/>
        </dgm:presLayoutVars>
      </dgm:prSet>
      <dgm:spPr/>
    </dgm:pt>
    <dgm:pt modelId="{DA752261-CB19-4693-A478-BDA72B7880A5}" type="pres">
      <dgm:prSet presAssocID="{5BBF417E-7767-4135-A95E-8863C1484FD2}" presName="descendantText" presStyleLbl="alignAcc1" presStyleIdx="0" presStyleCnt="2">
        <dgm:presLayoutVars>
          <dgm:bulletEnabled val="1"/>
        </dgm:presLayoutVars>
      </dgm:prSet>
      <dgm:spPr/>
    </dgm:pt>
    <dgm:pt modelId="{6D15953B-2A91-44C8-A82A-416AF5F0869D}" type="pres">
      <dgm:prSet presAssocID="{B742686B-BA29-41A1-A8D7-DA1ACE9E6763}" presName="sp" presStyleCnt="0"/>
      <dgm:spPr/>
    </dgm:pt>
    <dgm:pt modelId="{B17EB8CC-EBBE-41A8-90A0-BEABC2B6D65E}" type="pres">
      <dgm:prSet presAssocID="{6DB7E328-58F5-410E-B5DB-FE6BE33C7A50}" presName="composite" presStyleCnt="0"/>
      <dgm:spPr/>
    </dgm:pt>
    <dgm:pt modelId="{B6D08BC1-4F9E-4930-B1FD-390E62605D06}" type="pres">
      <dgm:prSet presAssocID="{6DB7E328-58F5-410E-B5DB-FE6BE33C7A50}" presName="parentText" presStyleLbl="alignNode1" presStyleIdx="1" presStyleCnt="2">
        <dgm:presLayoutVars>
          <dgm:chMax val="1"/>
          <dgm:bulletEnabled val="1"/>
        </dgm:presLayoutVars>
      </dgm:prSet>
      <dgm:spPr/>
    </dgm:pt>
    <dgm:pt modelId="{8C9428F8-3B40-4711-81E3-27D98868051B}" type="pres">
      <dgm:prSet presAssocID="{6DB7E328-58F5-410E-B5DB-FE6BE33C7A50}" presName="descendantText" presStyleLbl="alignAcc1" presStyleIdx="1" presStyleCnt="2">
        <dgm:presLayoutVars>
          <dgm:bulletEnabled val="1"/>
        </dgm:presLayoutVars>
      </dgm:prSet>
      <dgm:spPr/>
    </dgm:pt>
  </dgm:ptLst>
  <dgm:cxnLst>
    <dgm:cxn modelId="{1ECA5104-E803-4A6C-BFDC-0FE0FAED21FF}" type="presOf" srcId="{E006589A-9DA1-4EEF-8FBC-A34981C71A24}" destId="{DA752261-CB19-4693-A478-BDA72B7880A5}" srcOrd="0" destOrd="1" presId="urn:microsoft.com/office/officeart/2005/8/layout/chevron2"/>
    <dgm:cxn modelId="{8E59BF07-6D33-49FB-8336-06C38E92F945}" srcId="{6DB7E328-58F5-410E-B5DB-FE6BE33C7A50}" destId="{2AF20592-BAB8-4ED6-A0CA-5B75331DFA3C}" srcOrd="0" destOrd="0" parTransId="{BF3C5E6C-E8AC-4B5F-80AB-BE64882649A2}" sibTransId="{D04DA0B2-2CF3-4932-8B13-E6A0BBDF8FD6}"/>
    <dgm:cxn modelId="{86F1683E-7099-4A15-AAEA-E3A7A28BFE50}" srcId="{568603AC-A88B-4465-A57D-89179FCA6524}" destId="{6DB7E328-58F5-410E-B5DB-FE6BE33C7A50}" srcOrd="1" destOrd="0" parTransId="{677D911D-1BCD-42DB-95A4-CC0FCD1DFB59}" sibTransId="{BFBCF2D8-1FA0-45F5-8CDC-A899C03E50CA}"/>
    <dgm:cxn modelId="{116D055B-4B9F-4168-893F-0EDA6D4C2C74}" type="presOf" srcId="{8863368A-C9A5-41B4-A7E6-697FF6A6EB2D}" destId="{DA752261-CB19-4693-A478-BDA72B7880A5}" srcOrd="0" destOrd="0" presId="urn:microsoft.com/office/officeart/2005/8/layout/chevron2"/>
    <dgm:cxn modelId="{8DE3765D-AB0B-4459-A9A4-7706C1109E68}" type="presOf" srcId="{5BBF417E-7767-4135-A95E-8863C1484FD2}" destId="{B87004D5-58B4-4811-9125-13EF3A864D74}" srcOrd="0" destOrd="0" presId="urn:microsoft.com/office/officeart/2005/8/layout/chevron2"/>
    <dgm:cxn modelId="{E156297C-7280-4F20-840B-26F58579C0C8}" type="presOf" srcId="{2AF20592-BAB8-4ED6-A0CA-5B75331DFA3C}" destId="{8C9428F8-3B40-4711-81E3-27D98868051B}" srcOrd="0" destOrd="0" presId="urn:microsoft.com/office/officeart/2005/8/layout/chevron2"/>
    <dgm:cxn modelId="{AA23EF82-CF8E-47DC-AF08-C61598102B0F}" type="presOf" srcId="{568603AC-A88B-4465-A57D-89179FCA6524}" destId="{11341B51-C3A3-4D1D-A51A-7EAEEAA3EEEA}" srcOrd="0" destOrd="0" presId="urn:microsoft.com/office/officeart/2005/8/layout/chevron2"/>
    <dgm:cxn modelId="{4A559CB7-ED78-4F19-BA7E-E9AEBFE5CC67}" type="presOf" srcId="{6DB7E328-58F5-410E-B5DB-FE6BE33C7A50}" destId="{B6D08BC1-4F9E-4930-B1FD-390E62605D06}" srcOrd="0" destOrd="0" presId="urn:microsoft.com/office/officeart/2005/8/layout/chevron2"/>
    <dgm:cxn modelId="{93FAC2C3-AA0F-476C-8489-56D22C59D324}" srcId="{568603AC-A88B-4465-A57D-89179FCA6524}" destId="{5BBF417E-7767-4135-A95E-8863C1484FD2}" srcOrd="0" destOrd="0" parTransId="{C3D19F01-E8BF-495F-897C-60FB0E5DB792}" sibTransId="{B742686B-BA29-41A1-A8D7-DA1ACE9E6763}"/>
    <dgm:cxn modelId="{567B1ED2-F496-4C89-BF8D-B18EF0D346B1}" srcId="{5BBF417E-7767-4135-A95E-8863C1484FD2}" destId="{E006589A-9DA1-4EEF-8FBC-A34981C71A24}" srcOrd="1" destOrd="0" parTransId="{A477BC38-D37B-43D5-9201-37E1F17C4C8C}" sibTransId="{2CE051A4-CD61-4934-9C86-9198E7F1CD90}"/>
    <dgm:cxn modelId="{B2D156E0-2DA1-49F5-9594-907959D1DD0A}" srcId="{5BBF417E-7767-4135-A95E-8863C1484FD2}" destId="{8863368A-C9A5-41B4-A7E6-697FF6A6EB2D}" srcOrd="0" destOrd="0" parTransId="{650C1242-6B75-42DF-84F1-B3234EDBC575}" sibTransId="{94A6CF40-B3B2-4B5E-9E32-AA313859DC0F}"/>
    <dgm:cxn modelId="{93606265-2026-4D8B-9EB9-C62DA3B04C04}" type="presParOf" srcId="{11341B51-C3A3-4D1D-A51A-7EAEEAA3EEEA}" destId="{63B34D04-43CA-4EA7-90D8-CC2286BEDFD3}" srcOrd="0" destOrd="0" presId="urn:microsoft.com/office/officeart/2005/8/layout/chevron2"/>
    <dgm:cxn modelId="{5C3099A4-BE4D-4EBA-8FFA-765CF2DBC712}" type="presParOf" srcId="{63B34D04-43CA-4EA7-90D8-CC2286BEDFD3}" destId="{B87004D5-58B4-4811-9125-13EF3A864D74}" srcOrd="0" destOrd="0" presId="urn:microsoft.com/office/officeart/2005/8/layout/chevron2"/>
    <dgm:cxn modelId="{AADBD335-0101-4DEF-9DC4-624751045CBF}" type="presParOf" srcId="{63B34D04-43CA-4EA7-90D8-CC2286BEDFD3}" destId="{DA752261-CB19-4693-A478-BDA72B7880A5}" srcOrd="1" destOrd="0" presId="urn:microsoft.com/office/officeart/2005/8/layout/chevron2"/>
    <dgm:cxn modelId="{BED92EF2-3708-4E52-8980-14DF6A4FBA27}" type="presParOf" srcId="{11341B51-C3A3-4D1D-A51A-7EAEEAA3EEEA}" destId="{6D15953B-2A91-44C8-A82A-416AF5F0869D}" srcOrd="1" destOrd="0" presId="urn:microsoft.com/office/officeart/2005/8/layout/chevron2"/>
    <dgm:cxn modelId="{CB5C0023-F501-4451-847C-BA1C535FA6A2}" type="presParOf" srcId="{11341B51-C3A3-4D1D-A51A-7EAEEAA3EEEA}" destId="{B17EB8CC-EBBE-41A8-90A0-BEABC2B6D65E}" srcOrd="2" destOrd="0" presId="urn:microsoft.com/office/officeart/2005/8/layout/chevron2"/>
    <dgm:cxn modelId="{30B022CF-54B8-4A7A-8CC7-247BD249D726}" type="presParOf" srcId="{B17EB8CC-EBBE-41A8-90A0-BEABC2B6D65E}" destId="{B6D08BC1-4F9E-4930-B1FD-390E62605D06}" srcOrd="0" destOrd="0" presId="urn:microsoft.com/office/officeart/2005/8/layout/chevron2"/>
    <dgm:cxn modelId="{4FCF22DD-AF84-4DC9-82BF-2BF404F898ED}" type="presParOf" srcId="{B17EB8CC-EBBE-41A8-90A0-BEABC2B6D65E}" destId="{8C9428F8-3B40-4711-81E3-27D98868051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8603AC-A88B-4465-A57D-89179FCA6524}" type="doc">
      <dgm:prSet loTypeId="urn:microsoft.com/office/officeart/2005/8/layout/chevron2" loCatId="process" qsTypeId="urn:microsoft.com/office/officeart/2005/8/quickstyle/3d2" qsCatId="3D" csTypeId="urn:microsoft.com/office/officeart/2005/8/colors/accent1_2" csCatId="accent1" phldr="1"/>
      <dgm:spPr/>
      <dgm:t>
        <a:bodyPr/>
        <a:lstStyle/>
        <a:p>
          <a:endParaRPr lang="zh-HK" altLang="en-US"/>
        </a:p>
      </dgm:t>
    </dgm:pt>
    <dgm:pt modelId="{26B2192D-5CAB-4577-A2F5-C702C1D0A63A}">
      <dgm:prSet phldrT="[文本]"/>
      <dgm:spPr/>
      <dgm:t>
        <a:bodyPr/>
        <a:lstStyle/>
        <a:p>
          <a:r>
            <a:rPr lang="en-US" b="0" i="0" dirty="0">
              <a:latin typeface="Calibri" panose="020F0502020204030204" pitchFamily="34" charset="0"/>
              <a:cs typeface="Calibri" panose="020F0502020204030204" pitchFamily="34" charset="0"/>
            </a:rPr>
            <a:t>Build on change</a:t>
          </a:r>
          <a:endParaRPr lang="zh-HK" altLang="en-US" dirty="0">
            <a:latin typeface="Calibri" panose="020F0502020204030204" pitchFamily="34" charset="0"/>
            <a:cs typeface="Calibri" panose="020F0502020204030204" pitchFamily="34" charset="0"/>
          </a:endParaRPr>
        </a:p>
      </dgm:t>
    </dgm:pt>
    <dgm:pt modelId="{118BC87E-D32E-4E91-8E9A-BC127A18ADC9}" type="parTrans" cxnId="{906F0E63-5F22-471D-A760-0B54AAF2442F}">
      <dgm:prSet/>
      <dgm:spPr/>
      <dgm:t>
        <a:bodyPr/>
        <a:lstStyle/>
        <a:p>
          <a:endParaRPr lang="zh-HK" altLang="en-US"/>
        </a:p>
      </dgm:t>
    </dgm:pt>
    <dgm:pt modelId="{C4E1EAAC-C2E4-4428-8A99-C13AA17AAE47}" type="sibTrans" cxnId="{906F0E63-5F22-471D-A760-0B54AAF2442F}">
      <dgm:prSet/>
      <dgm:spPr/>
      <dgm:t>
        <a:bodyPr/>
        <a:lstStyle/>
        <a:p>
          <a:endParaRPr lang="zh-HK" altLang="en-US"/>
        </a:p>
      </dgm:t>
    </dgm:pt>
    <dgm:pt modelId="{4941011A-4EBF-43D3-A379-0F90BC3A2B2C}">
      <dgm:prSet phldrT="[文本]"/>
      <dgm:spPr/>
      <dgm:t>
        <a:bodyPr/>
        <a:lstStyle/>
        <a:p>
          <a:r>
            <a:rPr lang="en-US" b="0" i="0" dirty="0">
              <a:latin typeface="Calibri" panose="020F0502020204030204" pitchFamily="34" charset="0"/>
              <a:cs typeface="Calibri" panose="020F0502020204030204" pitchFamily="34" charset="0"/>
            </a:rPr>
            <a:t>The seventh step is to consolidate the gains achieved through the change initiative and build on them by producing more change. This could include expanding the product offerings or optimizing the supply chain to improve efficiency.</a:t>
          </a:r>
          <a:endParaRPr lang="zh-HK" altLang="en-US" dirty="0">
            <a:latin typeface="Calibri" panose="020F0502020204030204" pitchFamily="34" charset="0"/>
            <a:cs typeface="Calibri" panose="020F0502020204030204" pitchFamily="34" charset="0"/>
          </a:endParaRPr>
        </a:p>
      </dgm:t>
    </dgm:pt>
    <dgm:pt modelId="{D5687DDB-947D-4751-9627-E721E0A15B20}" type="parTrans" cxnId="{28262CA7-6D56-4DD5-9670-2B9C09247E41}">
      <dgm:prSet/>
      <dgm:spPr/>
      <dgm:t>
        <a:bodyPr/>
        <a:lstStyle/>
        <a:p>
          <a:endParaRPr lang="zh-HK" altLang="en-US"/>
        </a:p>
      </dgm:t>
    </dgm:pt>
    <dgm:pt modelId="{53F2693C-19C2-4B45-B97E-ACBD90743067}" type="sibTrans" cxnId="{28262CA7-6D56-4DD5-9670-2B9C09247E41}">
      <dgm:prSet/>
      <dgm:spPr/>
      <dgm:t>
        <a:bodyPr/>
        <a:lstStyle/>
        <a:p>
          <a:endParaRPr lang="zh-HK" altLang="en-US"/>
        </a:p>
      </dgm:t>
    </dgm:pt>
    <dgm:pt modelId="{5BBF417E-7767-4135-A95E-8863C1484FD2}">
      <dgm:prSet phldrT="[文本]"/>
      <dgm:spPr/>
      <dgm:t>
        <a:bodyPr/>
        <a:lstStyle/>
        <a:p>
          <a:r>
            <a:rPr lang="en-US" b="0" i="0" dirty="0">
              <a:latin typeface="Calibri" panose="020F0502020204030204" pitchFamily="34" charset="0"/>
              <a:cs typeface="Calibri" panose="020F0502020204030204" pitchFamily="34" charset="0"/>
            </a:rPr>
            <a:t>Make it part of the culture</a:t>
          </a:r>
          <a:endParaRPr lang="zh-HK" altLang="en-US" dirty="0">
            <a:latin typeface="Calibri" panose="020F0502020204030204" pitchFamily="34" charset="0"/>
            <a:cs typeface="Calibri" panose="020F0502020204030204" pitchFamily="34" charset="0"/>
          </a:endParaRPr>
        </a:p>
      </dgm:t>
    </dgm:pt>
    <dgm:pt modelId="{C3D19F01-E8BF-495F-897C-60FB0E5DB792}" type="parTrans" cxnId="{93FAC2C3-AA0F-476C-8489-56D22C59D324}">
      <dgm:prSet/>
      <dgm:spPr/>
      <dgm:t>
        <a:bodyPr/>
        <a:lstStyle/>
        <a:p>
          <a:endParaRPr lang="zh-HK" altLang="en-US"/>
        </a:p>
      </dgm:t>
    </dgm:pt>
    <dgm:pt modelId="{B742686B-BA29-41A1-A8D7-DA1ACE9E6763}" type="sibTrans" cxnId="{93FAC2C3-AA0F-476C-8489-56D22C59D324}">
      <dgm:prSet/>
      <dgm:spPr/>
      <dgm:t>
        <a:bodyPr/>
        <a:lstStyle/>
        <a:p>
          <a:endParaRPr lang="zh-HK" altLang="en-US"/>
        </a:p>
      </dgm:t>
    </dgm:pt>
    <dgm:pt modelId="{8863368A-C9A5-41B4-A7E6-697FF6A6EB2D}">
      <dgm:prSet phldrT="[文本]"/>
      <dgm:spPr/>
      <dgm:t>
        <a:bodyPr/>
        <a:lstStyle/>
        <a:p>
          <a:r>
            <a:rPr lang="en-US" altLang="zh-HK" b="0" i="0" dirty="0">
              <a:latin typeface="Calibri" panose="020F0502020204030204" pitchFamily="34" charset="0"/>
              <a:cs typeface="Calibri" panose="020F0502020204030204" pitchFamily="34" charset="0"/>
            </a:rPr>
            <a:t>The last step is to integrate the new approaches into the company's culture by incorporating them into the organization's values, policies, and procedures. To ensure the sustainability of the change initiative in the long run. However, it should be noted that evaluating stages 7 and 8 are hard to evaluate (</a:t>
          </a:r>
          <a:r>
            <a:rPr lang="en-US" altLang="zh-TW"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Appelbaum et al. 2012). </a:t>
          </a:r>
          <a:endParaRPr lang="zh-HK" altLang="en-US" dirty="0">
            <a:latin typeface="Calibri" panose="020F0502020204030204" pitchFamily="34" charset="0"/>
            <a:cs typeface="Calibri" panose="020F0502020204030204" pitchFamily="34" charset="0"/>
          </a:endParaRPr>
        </a:p>
      </dgm:t>
    </dgm:pt>
    <dgm:pt modelId="{650C1242-6B75-42DF-84F1-B3234EDBC575}" type="parTrans" cxnId="{B2D156E0-2DA1-49F5-9594-907959D1DD0A}">
      <dgm:prSet/>
      <dgm:spPr/>
      <dgm:t>
        <a:bodyPr/>
        <a:lstStyle/>
        <a:p>
          <a:endParaRPr lang="zh-HK" altLang="en-US"/>
        </a:p>
      </dgm:t>
    </dgm:pt>
    <dgm:pt modelId="{94A6CF40-B3B2-4B5E-9E32-AA313859DC0F}" type="sibTrans" cxnId="{B2D156E0-2DA1-49F5-9594-907959D1DD0A}">
      <dgm:prSet/>
      <dgm:spPr/>
      <dgm:t>
        <a:bodyPr/>
        <a:lstStyle/>
        <a:p>
          <a:endParaRPr lang="zh-HK" altLang="en-US"/>
        </a:p>
      </dgm:t>
    </dgm:pt>
    <dgm:pt modelId="{1FCB305E-B89F-4B7F-A40D-706E147AFE20}">
      <dgm:prSet phldrT="[文本]"/>
      <dgm:spPr/>
      <dgm:t>
        <a:bodyPr/>
        <a:lstStyle/>
        <a:p>
          <a:endParaRPr lang="zh-HK" altLang="en-US" dirty="0"/>
        </a:p>
      </dgm:t>
    </dgm:pt>
    <dgm:pt modelId="{2AFC2CD7-7090-4940-9F9E-CDFB71A084FA}" type="parTrans" cxnId="{5F214660-6A40-4E14-B1B3-7069A31FEA95}">
      <dgm:prSet/>
      <dgm:spPr/>
      <dgm:t>
        <a:bodyPr/>
        <a:lstStyle/>
        <a:p>
          <a:endParaRPr lang="zh-HK" altLang="en-US"/>
        </a:p>
      </dgm:t>
    </dgm:pt>
    <dgm:pt modelId="{F44FDD56-5462-48F4-9447-22F926BE3706}" type="sibTrans" cxnId="{5F214660-6A40-4E14-B1B3-7069A31FEA95}">
      <dgm:prSet/>
      <dgm:spPr/>
      <dgm:t>
        <a:bodyPr/>
        <a:lstStyle/>
        <a:p>
          <a:endParaRPr lang="zh-HK" altLang="en-US"/>
        </a:p>
      </dgm:t>
    </dgm:pt>
    <dgm:pt modelId="{11341B51-C3A3-4D1D-A51A-7EAEEAA3EEEA}" type="pres">
      <dgm:prSet presAssocID="{568603AC-A88B-4465-A57D-89179FCA6524}" presName="linearFlow" presStyleCnt="0">
        <dgm:presLayoutVars>
          <dgm:dir/>
          <dgm:animLvl val="lvl"/>
          <dgm:resizeHandles val="exact"/>
        </dgm:presLayoutVars>
      </dgm:prSet>
      <dgm:spPr/>
    </dgm:pt>
    <dgm:pt modelId="{CB1FEBC2-48AC-42C9-BA4C-22AE22A76A0F}" type="pres">
      <dgm:prSet presAssocID="{26B2192D-5CAB-4577-A2F5-C702C1D0A63A}" presName="composite" presStyleCnt="0"/>
      <dgm:spPr/>
    </dgm:pt>
    <dgm:pt modelId="{774B53F1-BDF1-47C1-8457-AF9E003F6904}" type="pres">
      <dgm:prSet presAssocID="{26B2192D-5CAB-4577-A2F5-C702C1D0A63A}" presName="parentText" presStyleLbl="alignNode1" presStyleIdx="0" presStyleCnt="2">
        <dgm:presLayoutVars>
          <dgm:chMax val="1"/>
          <dgm:bulletEnabled val="1"/>
        </dgm:presLayoutVars>
      </dgm:prSet>
      <dgm:spPr/>
    </dgm:pt>
    <dgm:pt modelId="{D7EFA577-3DEB-4DAB-B299-CF887EB9ABA9}" type="pres">
      <dgm:prSet presAssocID="{26B2192D-5CAB-4577-A2F5-C702C1D0A63A}" presName="descendantText" presStyleLbl="alignAcc1" presStyleIdx="0" presStyleCnt="2" custLinFactNeighborX="28461" custLinFactNeighborY="-46984">
        <dgm:presLayoutVars>
          <dgm:bulletEnabled val="1"/>
        </dgm:presLayoutVars>
      </dgm:prSet>
      <dgm:spPr/>
    </dgm:pt>
    <dgm:pt modelId="{1FA252E5-5DAE-4CCE-B292-62BE1E65D412}" type="pres">
      <dgm:prSet presAssocID="{C4E1EAAC-C2E4-4428-8A99-C13AA17AAE47}" presName="sp" presStyleCnt="0"/>
      <dgm:spPr/>
    </dgm:pt>
    <dgm:pt modelId="{63B34D04-43CA-4EA7-90D8-CC2286BEDFD3}" type="pres">
      <dgm:prSet presAssocID="{5BBF417E-7767-4135-A95E-8863C1484FD2}" presName="composite" presStyleCnt="0"/>
      <dgm:spPr/>
    </dgm:pt>
    <dgm:pt modelId="{B87004D5-58B4-4811-9125-13EF3A864D74}" type="pres">
      <dgm:prSet presAssocID="{5BBF417E-7767-4135-A95E-8863C1484FD2}" presName="parentText" presStyleLbl="alignNode1" presStyleIdx="1" presStyleCnt="2">
        <dgm:presLayoutVars>
          <dgm:chMax val="1"/>
          <dgm:bulletEnabled val="1"/>
        </dgm:presLayoutVars>
      </dgm:prSet>
      <dgm:spPr/>
    </dgm:pt>
    <dgm:pt modelId="{DA752261-CB19-4693-A478-BDA72B7880A5}" type="pres">
      <dgm:prSet presAssocID="{5BBF417E-7767-4135-A95E-8863C1484FD2}" presName="descendantText" presStyleLbl="alignAcc1" presStyleIdx="1" presStyleCnt="2">
        <dgm:presLayoutVars>
          <dgm:bulletEnabled val="1"/>
        </dgm:presLayoutVars>
      </dgm:prSet>
      <dgm:spPr/>
    </dgm:pt>
  </dgm:ptLst>
  <dgm:cxnLst>
    <dgm:cxn modelId="{116D055B-4B9F-4168-893F-0EDA6D4C2C74}" type="presOf" srcId="{8863368A-C9A5-41B4-A7E6-697FF6A6EB2D}" destId="{DA752261-CB19-4693-A478-BDA72B7880A5}" srcOrd="0" destOrd="0" presId="urn:microsoft.com/office/officeart/2005/8/layout/chevron2"/>
    <dgm:cxn modelId="{8DE3765D-AB0B-4459-A9A4-7706C1109E68}" type="presOf" srcId="{5BBF417E-7767-4135-A95E-8863C1484FD2}" destId="{B87004D5-58B4-4811-9125-13EF3A864D74}" srcOrd="0" destOrd="0" presId="urn:microsoft.com/office/officeart/2005/8/layout/chevron2"/>
    <dgm:cxn modelId="{5F214660-6A40-4E14-B1B3-7069A31FEA95}" srcId="{5BBF417E-7767-4135-A95E-8863C1484FD2}" destId="{1FCB305E-B89F-4B7F-A40D-706E147AFE20}" srcOrd="1" destOrd="0" parTransId="{2AFC2CD7-7090-4940-9F9E-CDFB71A084FA}" sibTransId="{F44FDD56-5462-48F4-9447-22F926BE3706}"/>
    <dgm:cxn modelId="{906F0E63-5F22-471D-A760-0B54AAF2442F}" srcId="{568603AC-A88B-4465-A57D-89179FCA6524}" destId="{26B2192D-5CAB-4577-A2F5-C702C1D0A63A}" srcOrd="0" destOrd="0" parTransId="{118BC87E-D32E-4E91-8E9A-BC127A18ADC9}" sibTransId="{C4E1EAAC-C2E4-4428-8A99-C13AA17AAE47}"/>
    <dgm:cxn modelId="{B1C5D254-658A-422C-9DED-2D4F7F683CF3}" type="presOf" srcId="{26B2192D-5CAB-4577-A2F5-C702C1D0A63A}" destId="{774B53F1-BDF1-47C1-8457-AF9E003F6904}" srcOrd="0" destOrd="0" presId="urn:microsoft.com/office/officeart/2005/8/layout/chevron2"/>
    <dgm:cxn modelId="{AA23EF82-CF8E-47DC-AF08-C61598102B0F}" type="presOf" srcId="{568603AC-A88B-4465-A57D-89179FCA6524}" destId="{11341B51-C3A3-4D1D-A51A-7EAEEAA3EEEA}" srcOrd="0" destOrd="0" presId="urn:microsoft.com/office/officeart/2005/8/layout/chevron2"/>
    <dgm:cxn modelId="{155F948B-A843-4C73-AD61-8B82B1B72817}" type="presOf" srcId="{1FCB305E-B89F-4B7F-A40D-706E147AFE20}" destId="{DA752261-CB19-4693-A478-BDA72B7880A5}" srcOrd="0" destOrd="1" presId="urn:microsoft.com/office/officeart/2005/8/layout/chevron2"/>
    <dgm:cxn modelId="{28262CA7-6D56-4DD5-9670-2B9C09247E41}" srcId="{26B2192D-5CAB-4577-A2F5-C702C1D0A63A}" destId="{4941011A-4EBF-43D3-A379-0F90BC3A2B2C}" srcOrd="0" destOrd="0" parTransId="{D5687DDB-947D-4751-9627-E721E0A15B20}" sibTransId="{53F2693C-19C2-4B45-B97E-ACBD90743067}"/>
    <dgm:cxn modelId="{93FAC2C3-AA0F-476C-8489-56D22C59D324}" srcId="{568603AC-A88B-4465-A57D-89179FCA6524}" destId="{5BBF417E-7767-4135-A95E-8863C1484FD2}" srcOrd="1" destOrd="0" parTransId="{C3D19F01-E8BF-495F-897C-60FB0E5DB792}" sibTransId="{B742686B-BA29-41A1-A8D7-DA1ACE9E6763}"/>
    <dgm:cxn modelId="{B2D156E0-2DA1-49F5-9594-907959D1DD0A}" srcId="{5BBF417E-7767-4135-A95E-8863C1484FD2}" destId="{8863368A-C9A5-41B4-A7E6-697FF6A6EB2D}" srcOrd="0" destOrd="0" parTransId="{650C1242-6B75-42DF-84F1-B3234EDBC575}" sibTransId="{94A6CF40-B3B2-4B5E-9E32-AA313859DC0F}"/>
    <dgm:cxn modelId="{DF9849F5-1807-4A88-B2B4-DDC13650F746}" type="presOf" srcId="{4941011A-4EBF-43D3-A379-0F90BC3A2B2C}" destId="{D7EFA577-3DEB-4DAB-B299-CF887EB9ABA9}" srcOrd="0" destOrd="0" presId="urn:microsoft.com/office/officeart/2005/8/layout/chevron2"/>
    <dgm:cxn modelId="{2EEB0FE0-9B32-4914-BBFE-8673DB8E31FB}" type="presParOf" srcId="{11341B51-C3A3-4D1D-A51A-7EAEEAA3EEEA}" destId="{CB1FEBC2-48AC-42C9-BA4C-22AE22A76A0F}" srcOrd="0" destOrd="0" presId="urn:microsoft.com/office/officeart/2005/8/layout/chevron2"/>
    <dgm:cxn modelId="{665BEA2A-EC29-4F35-B3A9-F521563C864F}" type="presParOf" srcId="{CB1FEBC2-48AC-42C9-BA4C-22AE22A76A0F}" destId="{774B53F1-BDF1-47C1-8457-AF9E003F6904}" srcOrd="0" destOrd="0" presId="urn:microsoft.com/office/officeart/2005/8/layout/chevron2"/>
    <dgm:cxn modelId="{0D90775E-742A-41B2-A70C-4D8857D82069}" type="presParOf" srcId="{CB1FEBC2-48AC-42C9-BA4C-22AE22A76A0F}" destId="{D7EFA577-3DEB-4DAB-B299-CF887EB9ABA9}" srcOrd="1" destOrd="0" presId="urn:microsoft.com/office/officeart/2005/8/layout/chevron2"/>
    <dgm:cxn modelId="{402C8006-B99D-4C41-AEB6-CF50E757A0EC}" type="presParOf" srcId="{11341B51-C3A3-4D1D-A51A-7EAEEAA3EEEA}" destId="{1FA252E5-5DAE-4CCE-B292-62BE1E65D412}" srcOrd="1" destOrd="0" presId="urn:microsoft.com/office/officeart/2005/8/layout/chevron2"/>
    <dgm:cxn modelId="{93606265-2026-4D8B-9EB9-C62DA3B04C04}" type="presParOf" srcId="{11341B51-C3A3-4D1D-A51A-7EAEEAA3EEEA}" destId="{63B34D04-43CA-4EA7-90D8-CC2286BEDFD3}" srcOrd="2" destOrd="0" presId="urn:microsoft.com/office/officeart/2005/8/layout/chevron2"/>
    <dgm:cxn modelId="{5C3099A4-BE4D-4EBA-8FFA-765CF2DBC712}" type="presParOf" srcId="{63B34D04-43CA-4EA7-90D8-CC2286BEDFD3}" destId="{B87004D5-58B4-4811-9125-13EF3A864D74}" srcOrd="0" destOrd="0" presId="urn:microsoft.com/office/officeart/2005/8/layout/chevron2"/>
    <dgm:cxn modelId="{AADBD335-0101-4DEF-9DC4-624751045CBF}" type="presParOf" srcId="{63B34D04-43CA-4EA7-90D8-CC2286BEDFD3}" destId="{DA752261-CB19-4693-A478-BDA72B7880A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8446BF-4DBD-4488-98CC-901770B71665}"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zh-HK" altLang="en-US"/>
        </a:p>
      </dgm:t>
    </dgm:pt>
    <dgm:pt modelId="{4E11D9AC-8084-436C-B519-3DEE3DF30AA7}">
      <dgm:prSet phldrT="[文本]"/>
      <dgm:spPr/>
      <dgm:t>
        <a:bodyPr/>
        <a:lstStyle/>
        <a:p>
          <a:pPr>
            <a:buAutoNum type="arabicPeriod"/>
          </a:pPr>
          <a:r>
            <a:rPr lang="en-US" altLang="zh-HK" b="1" dirty="0">
              <a:solidFill>
                <a:schemeClr val="bg1"/>
              </a:solidFill>
              <a:latin typeface="Calibri" panose="020F0502020204030204" pitchFamily="34" charset="0"/>
              <a:cs typeface="Calibri" panose="020F0502020204030204" pitchFamily="34" charset="0"/>
            </a:rPr>
            <a:t>1. S</a:t>
          </a:r>
          <a:r>
            <a:rPr lang="en-US" altLang="zh-HK" b="1" i="0" dirty="0">
              <a:solidFill>
                <a:schemeClr val="bg1"/>
              </a:solidFill>
              <a:effectLst/>
              <a:latin typeface="Calibri" panose="020F0502020204030204" pitchFamily="34" charset="0"/>
              <a:cs typeface="Calibri" panose="020F0502020204030204" pitchFamily="34" charset="0"/>
            </a:rPr>
            <a:t>hift in resources and operations to manage both the existing physical stores and the new online platform:</a:t>
          </a:r>
          <a:endParaRPr lang="zh-HK" altLang="en-US" dirty="0">
            <a:solidFill>
              <a:schemeClr val="bg1"/>
            </a:solidFill>
            <a:latin typeface="Calibri" panose="020F0502020204030204" pitchFamily="34" charset="0"/>
            <a:cs typeface="Calibri" panose="020F0502020204030204" pitchFamily="34" charset="0"/>
          </a:endParaRPr>
        </a:p>
      </dgm:t>
    </dgm:pt>
    <dgm:pt modelId="{636B1C89-61A7-40C1-B4D4-7A30B9B89DB2}" type="parTrans" cxnId="{95D0E033-7A96-49DA-918B-FF3D8D427BD7}">
      <dgm:prSet/>
      <dgm:spPr/>
      <dgm:t>
        <a:bodyPr/>
        <a:lstStyle/>
        <a:p>
          <a:endParaRPr lang="zh-HK" altLang="en-US"/>
        </a:p>
      </dgm:t>
    </dgm:pt>
    <dgm:pt modelId="{344D7B57-1D6B-4884-87DC-67C297D0273E}" type="sibTrans" cxnId="{95D0E033-7A96-49DA-918B-FF3D8D427BD7}">
      <dgm:prSet/>
      <dgm:spPr/>
      <dgm:t>
        <a:bodyPr/>
        <a:lstStyle/>
        <a:p>
          <a:endParaRPr lang="zh-HK" altLang="en-US"/>
        </a:p>
      </dgm:t>
    </dgm:pt>
    <dgm:pt modelId="{AD92C835-C184-4CDB-B189-43C9A25CD26A}">
      <dgm:prSet phldrT="[文本]"/>
      <dgm:spPr/>
      <dgm:t>
        <a:bodyPr/>
        <a:lstStyle/>
        <a:p>
          <a:r>
            <a:rPr lang="en-US" altLang="zh-HK" b="0" i="0" dirty="0">
              <a:solidFill>
                <a:srgbClr val="374151"/>
              </a:solidFill>
              <a:effectLst/>
              <a:latin typeface="Calibri" panose="020F0502020204030204" pitchFamily="34" charset="0"/>
              <a:cs typeface="Calibri" panose="020F0502020204030204" pitchFamily="34" charset="0"/>
            </a:rPr>
            <a:t>This required changes in the way the company managed its supply chain, inventory management, and logistics, as well as changes in staffing and training to ensure that the company's employees were equipped to handle the new demands of the online platform.</a:t>
          </a:r>
          <a:endParaRPr lang="zh-HK" altLang="en-US" dirty="0">
            <a:latin typeface="Calibri" panose="020F0502020204030204" pitchFamily="34" charset="0"/>
            <a:cs typeface="Calibri" panose="020F0502020204030204" pitchFamily="34" charset="0"/>
          </a:endParaRPr>
        </a:p>
      </dgm:t>
    </dgm:pt>
    <dgm:pt modelId="{67E71E37-D62B-451E-B57E-64B30476EE1C}" type="parTrans" cxnId="{942E815E-D47D-4F99-B65A-6528BC7FE883}">
      <dgm:prSet/>
      <dgm:spPr/>
      <dgm:t>
        <a:bodyPr/>
        <a:lstStyle/>
        <a:p>
          <a:endParaRPr lang="zh-HK" altLang="en-US"/>
        </a:p>
      </dgm:t>
    </dgm:pt>
    <dgm:pt modelId="{CEC8829E-6DCE-417D-9A1D-EEC0FD0455A6}" type="sibTrans" cxnId="{942E815E-D47D-4F99-B65A-6528BC7FE883}">
      <dgm:prSet/>
      <dgm:spPr/>
      <dgm:t>
        <a:bodyPr/>
        <a:lstStyle/>
        <a:p>
          <a:endParaRPr lang="zh-HK" altLang="en-US"/>
        </a:p>
      </dgm:t>
    </dgm:pt>
    <dgm:pt modelId="{2985A186-440A-4727-A11C-DC10CBB15E29}">
      <dgm:prSet phldrT="[文本]"/>
      <dgm:spPr/>
      <dgm:t>
        <a:bodyPr/>
        <a:lstStyle/>
        <a:p>
          <a:r>
            <a:rPr lang="en-US" altLang="zh-HK" b="0" i="0" dirty="0">
              <a:solidFill>
                <a:schemeClr val="bg1"/>
              </a:solidFill>
              <a:effectLst/>
              <a:latin typeface="Calibri" panose="020F0502020204030204" pitchFamily="34" charset="0"/>
              <a:cs typeface="Calibri" panose="020F0502020204030204" pitchFamily="34" charset="0"/>
            </a:rPr>
            <a:t>2. </a:t>
          </a:r>
          <a:r>
            <a:rPr lang="en-US" altLang="zh-HK" b="1" i="0" dirty="0">
              <a:solidFill>
                <a:schemeClr val="bg1"/>
              </a:solidFill>
              <a:effectLst/>
              <a:latin typeface="Calibri" panose="020F0502020204030204" pitchFamily="34" charset="0"/>
              <a:cs typeface="Calibri" panose="020F0502020204030204" pitchFamily="34" charset="0"/>
            </a:rPr>
            <a:t>Required the company to invest in new technologies and infrastructure to support its online presence:</a:t>
          </a:r>
          <a:endParaRPr lang="zh-HK" altLang="en-US" dirty="0">
            <a:solidFill>
              <a:schemeClr val="bg1"/>
            </a:solidFill>
            <a:latin typeface="Calibri" panose="020F0502020204030204" pitchFamily="34" charset="0"/>
            <a:cs typeface="Calibri" panose="020F0502020204030204" pitchFamily="34" charset="0"/>
          </a:endParaRPr>
        </a:p>
      </dgm:t>
    </dgm:pt>
    <dgm:pt modelId="{719D3924-3902-49C1-8260-90119706F1B2}" type="parTrans" cxnId="{AA87FC69-3AB3-4FA4-8467-8726DB6AEA8D}">
      <dgm:prSet/>
      <dgm:spPr/>
      <dgm:t>
        <a:bodyPr/>
        <a:lstStyle/>
        <a:p>
          <a:endParaRPr lang="zh-HK" altLang="en-US"/>
        </a:p>
      </dgm:t>
    </dgm:pt>
    <dgm:pt modelId="{782EAFD1-EC0E-4094-A67D-F0176974DCD9}" type="sibTrans" cxnId="{AA87FC69-3AB3-4FA4-8467-8726DB6AEA8D}">
      <dgm:prSet/>
      <dgm:spPr/>
      <dgm:t>
        <a:bodyPr/>
        <a:lstStyle/>
        <a:p>
          <a:endParaRPr lang="zh-HK" altLang="en-US"/>
        </a:p>
      </dgm:t>
    </dgm:pt>
    <dgm:pt modelId="{E05BFBA2-4F3E-46E2-AB2D-6AED0BBD25BC}">
      <dgm:prSet phldrT="[文本]"/>
      <dgm:spPr/>
      <dgm:t>
        <a:bodyPr/>
        <a:lstStyle/>
        <a:p>
          <a:r>
            <a:rPr lang="en-US" altLang="zh-HK" b="0" i="0" dirty="0">
              <a:solidFill>
                <a:srgbClr val="374151"/>
              </a:solidFill>
              <a:effectLst/>
              <a:latin typeface="Calibri" panose="020F0502020204030204" pitchFamily="34" charset="0"/>
              <a:cs typeface="Calibri" panose="020F0502020204030204" pitchFamily="34" charset="0"/>
            </a:rPr>
            <a:t>This included the development of an online platform, digital marketing campaigns, and new payment and delivery systems. These investments required a significant financial commitment from the company and a willingness to take risks in order to succeed in the new online market.</a:t>
          </a:r>
          <a:endParaRPr lang="zh-HK" altLang="en-US" dirty="0">
            <a:latin typeface="Calibri" panose="020F0502020204030204" pitchFamily="34" charset="0"/>
            <a:cs typeface="Calibri" panose="020F0502020204030204" pitchFamily="34" charset="0"/>
          </a:endParaRPr>
        </a:p>
      </dgm:t>
    </dgm:pt>
    <dgm:pt modelId="{21685D7E-0DD2-4A0E-8E17-7CE6C5707EBB}" type="parTrans" cxnId="{417748C6-4EC9-4653-849E-515E988834E7}">
      <dgm:prSet/>
      <dgm:spPr/>
      <dgm:t>
        <a:bodyPr/>
        <a:lstStyle/>
        <a:p>
          <a:endParaRPr lang="zh-HK" altLang="en-US"/>
        </a:p>
      </dgm:t>
    </dgm:pt>
    <dgm:pt modelId="{65EBAFB1-1128-41B7-8CF5-44B9E9390F31}" type="sibTrans" cxnId="{417748C6-4EC9-4653-849E-515E988834E7}">
      <dgm:prSet/>
      <dgm:spPr/>
      <dgm:t>
        <a:bodyPr/>
        <a:lstStyle/>
        <a:p>
          <a:endParaRPr lang="zh-HK" altLang="en-US"/>
        </a:p>
      </dgm:t>
    </dgm:pt>
    <dgm:pt modelId="{3B1501DF-0B12-479B-BBF7-969234B87BE6}">
      <dgm:prSet phldrT="[文本]"/>
      <dgm:spPr/>
      <dgm:t>
        <a:bodyPr/>
        <a:lstStyle/>
        <a:p>
          <a:r>
            <a:rPr lang="en-US" altLang="zh-HK" b="0" i="0" dirty="0">
              <a:solidFill>
                <a:schemeClr val="bg1"/>
              </a:solidFill>
              <a:effectLst/>
              <a:latin typeface="Calibri" panose="020F0502020204030204" pitchFamily="34" charset="0"/>
              <a:cs typeface="Calibri" panose="020F0502020204030204" pitchFamily="34" charset="0"/>
            </a:rPr>
            <a:t>3. </a:t>
          </a:r>
          <a:r>
            <a:rPr lang="en-US" altLang="zh-HK" b="1" i="0" dirty="0">
              <a:solidFill>
                <a:schemeClr val="bg1"/>
              </a:solidFill>
              <a:effectLst/>
              <a:latin typeface="Calibri" panose="020F0502020204030204" pitchFamily="34" charset="0"/>
              <a:cs typeface="Calibri" panose="020F0502020204030204" pitchFamily="34" charset="0"/>
            </a:rPr>
            <a:t>More flexible and adaptive approach to business operations required changes in the way the company managed its workforce:</a:t>
          </a:r>
          <a:endParaRPr lang="zh-HK" altLang="en-US" dirty="0">
            <a:solidFill>
              <a:schemeClr val="bg1"/>
            </a:solidFill>
            <a:latin typeface="Calibri" panose="020F0502020204030204" pitchFamily="34" charset="0"/>
            <a:cs typeface="Calibri" panose="020F0502020204030204" pitchFamily="34" charset="0"/>
          </a:endParaRPr>
        </a:p>
      </dgm:t>
    </dgm:pt>
    <dgm:pt modelId="{BA107C3C-D309-4029-88A2-C144F94FF205}" type="parTrans" cxnId="{55C1EDCF-6F06-4012-9FF3-C2B1E27E1963}">
      <dgm:prSet/>
      <dgm:spPr/>
      <dgm:t>
        <a:bodyPr/>
        <a:lstStyle/>
        <a:p>
          <a:endParaRPr lang="zh-HK" altLang="en-US"/>
        </a:p>
      </dgm:t>
    </dgm:pt>
    <dgm:pt modelId="{C944587A-89A5-485E-8C84-BC170DF82E6D}" type="sibTrans" cxnId="{55C1EDCF-6F06-4012-9FF3-C2B1E27E1963}">
      <dgm:prSet/>
      <dgm:spPr/>
      <dgm:t>
        <a:bodyPr/>
        <a:lstStyle/>
        <a:p>
          <a:endParaRPr lang="zh-HK" altLang="en-US"/>
        </a:p>
      </dgm:t>
    </dgm:pt>
    <dgm:pt modelId="{100E4525-683A-424B-8C12-F21C130BEF7A}">
      <dgm:prSet phldrT="[文本]"/>
      <dgm:spPr/>
      <dgm:t>
        <a:bodyPr/>
        <a:lstStyle/>
        <a:p>
          <a:r>
            <a:rPr lang="en-US" altLang="zh-HK" b="0" i="0" dirty="0">
              <a:solidFill>
                <a:srgbClr val="374151"/>
              </a:solidFill>
              <a:effectLst/>
              <a:latin typeface="Calibri" panose="020F0502020204030204" pitchFamily="34" charset="0"/>
              <a:cs typeface="Calibri" panose="020F0502020204030204" pitchFamily="34" charset="0"/>
            </a:rPr>
            <a:t>The company had to foster a culture of innovation and experimentation, which required a shift towards a more collaborative and open approach to decision-making. This helped to create a more dynamic and fast-paced environment that encouraged creativity and risk-taking.</a:t>
          </a:r>
          <a:endParaRPr lang="zh-HK" altLang="en-US" dirty="0">
            <a:latin typeface="Calibri" panose="020F0502020204030204" pitchFamily="34" charset="0"/>
            <a:cs typeface="Calibri" panose="020F0502020204030204" pitchFamily="34" charset="0"/>
          </a:endParaRPr>
        </a:p>
      </dgm:t>
    </dgm:pt>
    <dgm:pt modelId="{EF0CB895-7B58-4A77-86CB-D3F3BA059D12}" type="parTrans" cxnId="{16FDB4BA-16A6-4FE8-A4F2-9DE241C3C693}">
      <dgm:prSet/>
      <dgm:spPr/>
      <dgm:t>
        <a:bodyPr/>
        <a:lstStyle/>
        <a:p>
          <a:endParaRPr lang="zh-HK" altLang="en-US"/>
        </a:p>
      </dgm:t>
    </dgm:pt>
    <dgm:pt modelId="{140EE3A6-3398-4E86-9892-24D81255451F}" type="sibTrans" cxnId="{16FDB4BA-16A6-4FE8-A4F2-9DE241C3C693}">
      <dgm:prSet/>
      <dgm:spPr/>
      <dgm:t>
        <a:bodyPr/>
        <a:lstStyle/>
        <a:p>
          <a:endParaRPr lang="zh-HK" altLang="en-US"/>
        </a:p>
      </dgm:t>
    </dgm:pt>
    <dgm:pt modelId="{A3ACCBE0-F8ED-4B9E-8A7F-4A4EF5084F7F}" type="pres">
      <dgm:prSet presAssocID="{698446BF-4DBD-4488-98CC-901770B71665}" presName="Name0" presStyleCnt="0">
        <dgm:presLayoutVars>
          <dgm:dir/>
          <dgm:animLvl val="lvl"/>
          <dgm:resizeHandles val="exact"/>
        </dgm:presLayoutVars>
      </dgm:prSet>
      <dgm:spPr/>
    </dgm:pt>
    <dgm:pt modelId="{7293818D-CE8C-4F7B-A4B7-571C3CEB4B5D}" type="pres">
      <dgm:prSet presAssocID="{4E11D9AC-8084-436C-B519-3DEE3DF30AA7}" presName="linNode" presStyleCnt="0"/>
      <dgm:spPr/>
    </dgm:pt>
    <dgm:pt modelId="{41EC7D93-95FB-4AF0-A7EC-ABAB020E11ED}" type="pres">
      <dgm:prSet presAssocID="{4E11D9AC-8084-436C-B519-3DEE3DF30AA7}" presName="parentText" presStyleLbl="node1" presStyleIdx="0" presStyleCnt="3">
        <dgm:presLayoutVars>
          <dgm:chMax val="1"/>
          <dgm:bulletEnabled val="1"/>
        </dgm:presLayoutVars>
      </dgm:prSet>
      <dgm:spPr/>
    </dgm:pt>
    <dgm:pt modelId="{F954840E-01FC-40B9-A4ED-F4CD5208F009}" type="pres">
      <dgm:prSet presAssocID="{4E11D9AC-8084-436C-B519-3DEE3DF30AA7}" presName="descendantText" presStyleLbl="alignAccFollowNode1" presStyleIdx="0" presStyleCnt="3">
        <dgm:presLayoutVars>
          <dgm:bulletEnabled val="1"/>
        </dgm:presLayoutVars>
      </dgm:prSet>
      <dgm:spPr/>
    </dgm:pt>
    <dgm:pt modelId="{2D8F8DE8-E009-4BFB-935B-3D10F371A862}" type="pres">
      <dgm:prSet presAssocID="{344D7B57-1D6B-4884-87DC-67C297D0273E}" presName="sp" presStyleCnt="0"/>
      <dgm:spPr/>
    </dgm:pt>
    <dgm:pt modelId="{A0297A60-12D3-45CF-8B0B-A116A25FCC33}" type="pres">
      <dgm:prSet presAssocID="{2985A186-440A-4727-A11C-DC10CBB15E29}" presName="linNode" presStyleCnt="0"/>
      <dgm:spPr/>
    </dgm:pt>
    <dgm:pt modelId="{4F91B9A7-C044-460F-8A9B-6C7758946AD0}" type="pres">
      <dgm:prSet presAssocID="{2985A186-440A-4727-A11C-DC10CBB15E29}" presName="parentText" presStyleLbl="node1" presStyleIdx="1" presStyleCnt="3">
        <dgm:presLayoutVars>
          <dgm:chMax val="1"/>
          <dgm:bulletEnabled val="1"/>
        </dgm:presLayoutVars>
      </dgm:prSet>
      <dgm:spPr/>
    </dgm:pt>
    <dgm:pt modelId="{2F06114A-3536-4DCB-9E71-88AD1E1C4212}" type="pres">
      <dgm:prSet presAssocID="{2985A186-440A-4727-A11C-DC10CBB15E29}" presName="descendantText" presStyleLbl="alignAccFollowNode1" presStyleIdx="1" presStyleCnt="3">
        <dgm:presLayoutVars>
          <dgm:bulletEnabled val="1"/>
        </dgm:presLayoutVars>
      </dgm:prSet>
      <dgm:spPr/>
    </dgm:pt>
    <dgm:pt modelId="{AC0027FD-2CDE-44F2-83C3-12D4251AB49C}" type="pres">
      <dgm:prSet presAssocID="{782EAFD1-EC0E-4094-A67D-F0176974DCD9}" presName="sp" presStyleCnt="0"/>
      <dgm:spPr/>
    </dgm:pt>
    <dgm:pt modelId="{90649280-9467-4A4F-9803-A99F311032C3}" type="pres">
      <dgm:prSet presAssocID="{3B1501DF-0B12-479B-BBF7-969234B87BE6}" presName="linNode" presStyleCnt="0"/>
      <dgm:spPr/>
    </dgm:pt>
    <dgm:pt modelId="{EC99B273-F84A-4E96-A76C-96FA5630298B}" type="pres">
      <dgm:prSet presAssocID="{3B1501DF-0B12-479B-BBF7-969234B87BE6}" presName="parentText" presStyleLbl="node1" presStyleIdx="2" presStyleCnt="3">
        <dgm:presLayoutVars>
          <dgm:chMax val="1"/>
          <dgm:bulletEnabled val="1"/>
        </dgm:presLayoutVars>
      </dgm:prSet>
      <dgm:spPr/>
    </dgm:pt>
    <dgm:pt modelId="{64AACA0C-2DF7-4A61-89E7-71A592CF7301}" type="pres">
      <dgm:prSet presAssocID="{3B1501DF-0B12-479B-BBF7-969234B87BE6}" presName="descendantText" presStyleLbl="alignAccFollowNode1" presStyleIdx="2" presStyleCnt="3">
        <dgm:presLayoutVars>
          <dgm:bulletEnabled val="1"/>
        </dgm:presLayoutVars>
      </dgm:prSet>
      <dgm:spPr/>
    </dgm:pt>
  </dgm:ptLst>
  <dgm:cxnLst>
    <dgm:cxn modelId="{95714527-A6D1-4177-B399-DDAE127A4A93}" type="presOf" srcId="{698446BF-4DBD-4488-98CC-901770B71665}" destId="{A3ACCBE0-F8ED-4B9E-8A7F-4A4EF5084F7F}" srcOrd="0" destOrd="0" presId="urn:microsoft.com/office/officeart/2005/8/layout/vList5"/>
    <dgm:cxn modelId="{95D0E033-7A96-49DA-918B-FF3D8D427BD7}" srcId="{698446BF-4DBD-4488-98CC-901770B71665}" destId="{4E11D9AC-8084-436C-B519-3DEE3DF30AA7}" srcOrd="0" destOrd="0" parTransId="{636B1C89-61A7-40C1-B4D4-7A30B9B89DB2}" sibTransId="{344D7B57-1D6B-4884-87DC-67C297D0273E}"/>
    <dgm:cxn modelId="{0531EB36-2070-47EB-B906-1C952B9905D9}" type="presOf" srcId="{4E11D9AC-8084-436C-B519-3DEE3DF30AA7}" destId="{41EC7D93-95FB-4AF0-A7EC-ABAB020E11ED}" srcOrd="0" destOrd="0" presId="urn:microsoft.com/office/officeart/2005/8/layout/vList5"/>
    <dgm:cxn modelId="{942E815E-D47D-4F99-B65A-6528BC7FE883}" srcId="{4E11D9AC-8084-436C-B519-3DEE3DF30AA7}" destId="{AD92C835-C184-4CDB-B189-43C9A25CD26A}" srcOrd="0" destOrd="0" parTransId="{67E71E37-D62B-451E-B57E-64B30476EE1C}" sibTransId="{CEC8829E-6DCE-417D-9A1D-EEC0FD0455A6}"/>
    <dgm:cxn modelId="{0F50DC66-309A-497E-9947-8F3FB810789D}" type="presOf" srcId="{AD92C835-C184-4CDB-B189-43C9A25CD26A}" destId="{F954840E-01FC-40B9-A4ED-F4CD5208F009}" srcOrd="0" destOrd="0" presId="urn:microsoft.com/office/officeart/2005/8/layout/vList5"/>
    <dgm:cxn modelId="{16917947-4749-4C0A-898F-BD1E52174779}" type="presOf" srcId="{E05BFBA2-4F3E-46E2-AB2D-6AED0BBD25BC}" destId="{2F06114A-3536-4DCB-9E71-88AD1E1C4212}" srcOrd="0" destOrd="0" presId="urn:microsoft.com/office/officeart/2005/8/layout/vList5"/>
    <dgm:cxn modelId="{AA87FC69-3AB3-4FA4-8467-8726DB6AEA8D}" srcId="{698446BF-4DBD-4488-98CC-901770B71665}" destId="{2985A186-440A-4727-A11C-DC10CBB15E29}" srcOrd="1" destOrd="0" parTransId="{719D3924-3902-49C1-8260-90119706F1B2}" sibTransId="{782EAFD1-EC0E-4094-A67D-F0176974DCD9}"/>
    <dgm:cxn modelId="{7A312579-56F0-46FB-A8DB-3601DE7C4F48}" type="presOf" srcId="{100E4525-683A-424B-8C12-F21C130BEF7A}" destId="{64AACA0C-2DF7-4A61-89E7-71A592CF7301}" srcOrd="0" destOrd="0" presId="urn:microsoft.com/office/officeart/2005/8/layout/vList5"/>
    <dgm:cxn modelId="{16FDB4BA-16A6-4FE8-A4F2-9DE241C3C693}" srcId="{3B1501DF-0B12-479B-BBF7-969234B87BE6}" destId="{100E4525-683A-424B-8C12-F21C130BEF7A}" srcOrd="0" destOrd="0" parTransId="{EF0CB895-7B58-4A77-86CB-D3F3BA059D12}" sibTransId="{140EE3A6-3398-4E86-9892-24D81255451F}"/>
    <dgm:cxn modelId="{417748C6-4EC9-4653-849E-515E988834E7}" srcId="{2985A186-440A-4727-A11C-DC10CBB15E29}" destId="{E05BFBA2-4F3E-46E2-AB2D-6AED0BBD25BC}" srcOrd="0" destOrd="0" parTransId="{21685D7E-0DD2-4A0E-8E17-7CE6C5707EBB}" sibTransId="{65EBAFB1-1128-41B7-8CF5-44B9E9390F31}"/>
    <dgm:cxn modelId="{55C1EDCF-6F06-4012-9FF3-C2B1E27E1963}" srcId="{698446BF-4DBD-4488-98CC-901770B71665}" destId="{3B1501DF-0B12-479B-BBF7-969234B87BE6}" srcOrd="2" destOrd="0" parTransId="{BA107C3C-D309-4029-88A2-C144F94FF205}" sibTransId="{C944587A-89A5-485E-8C84-BC170DF82E6D}"/>
    <dgm:cxn modelId="{2349DED5-6A6D-41B3-BCFF-E8FB34D5D168}" type="presOf" srcId="{2985A186-440A-4727-A11C-DC10CBB15E29}" destId="{4F91B9A7-C044-460F-8A9B-6C7758946AD0}" srcOrd="0" destOrd="0" presId="urn:microsoft.com/office/officeart/2005/8/layout/vList5"/>
    <dgm:cxn modelId="{391F38F7-92B3-4477-BE98-78D1CF1CDE08}" type="presOf" srcId="{3B1501DF-0B12-479B-BBF7-969234B87BE6}" destId="{EC99B273-F84A-4E96-A76C-96FA5630298B}" srcOrd="0" destOrd="0" presId="urn:microsoft.com/office/officeart/2005/8/layout/vList5"/>
    <dgm:cxn modelId="{6645E08D-34EE-41D1-906E-7BDCC23C5FF7}" type="presParOf" srcId="{A3ACCBE0-F8ED-4B9E-8A7F-4A4EF5084F7F}" destId="{7293818D-CE8C-4F7B-A4B7-571C3CEB4B5D}" srcOrd="0" destOrd="0" presId="urn:microsoft.com/office/officeart/2005/8/layout/vList5"/>
    <dgm:cxn modelId="{08E06B31-A43F-4E49-BB25-88284C389CAD}" type="presParOf" srcId="{7293818D-CE8C-4F7B-A4B7-571C3CEB4B5D}" destId="{41EC7D93-95FB-4AF0-A7EC-ABAB020E11ED}" srcOrd="0" destOrd="0" presId="urn:microsoft.com/office/officeart/2005/8/layout/vList5"/>
    <dgm:cxn modelId="{1C704670-0B37-4D3F-A285-10106B146F41}" type="presParOf" srcId="{7293818D-CE8C-4F7B-A4B7-571C3CEB4B5D}" destId="{F954840E-01FC-40B9-A4ED-F4CD5208F009}" srcOrd="1" destOrd="0" presId="urn:microsoft.com/office/officeart/2005/8/layout/vList5"/>
    <dgm:cxn modelId="{C4110E49-CBC0-427F-AB1F-7329ED9AB292}" type="presParOf" srcId="{A3ACCBE0-F8ED-4B9E-8A7F-4A4EF5084F7F}" destId="{2D8F8DE8-E009-4BFB-935B-3D10F371A862}" srcOrd="1" destOrd="0" presId="urn:microsoft.com/office/officeart/2005/8/layout/vList5"/>
    <dgm:cxn modelId="{845A5C21-05A7-4D56-B4AB-C6FEFC805A51}" type="presParOf" srcId="{A3ACCBE0-F8ED-4B9E-8A7F-4A4EF5084F7F}" destId="{A0297A60-12D3-45CF-8B0B-A116A25FCC33}" srcOrd="2" destOrd="0" presId="urn:microsoft.com/office/officeart/2005/8/layout/vList5"/>
    <dgm:cxn modelId="{7D237AA8-8F7C-4920-B8FC-B5762BCE8F75}" type="presParOf" srcId="{A0297A60-12D3-45CF-8B0B-A116A25FCC33}" destId="{4F91B9A7-C044-460F-8A9B-6C7758946AD0}" srcOrd="0" destOrd="0" presId="urn:microsoft.com/office/officeart/2005/8/layout/vList5"/>
    <dgm:cxn modelId="{D91A5A29-D4FC-4EC5-B7A8-DC4E2ABDBC4F}" type="presParOf" srcId="{A0297A60-12D3-45CF-8B0B-A116A25FCC33}" destId="{2F06114A-3536-4DCB-9E71-88AD1E1C4212}" srcOrd="1" destOrd="0" presId="urn:microsoft.com/office/officeart/2005/8/layout/vList5"/>
    <dgm:cxn modelId="{E3C28881-4864-44E2-ADBD-EF02D06D4711}" type="presParOf" srcId="{A3ACCBE0-F8ED-4B9E-8A7F-4A4EF5084F7F}" destId="{AC0027FD-2CDE-44F2-83C3-12D4251AB49C}" srcOrd="3" destOrd="0" presId="urn:microsoft.com/office/officeart/2005/8/layout/vList5"/>
    <dgm:cxn modelId="{A6B74879-5840-4719-A281-183D76A9C36F}" type="presParOf" srcId="{A3ACCBE0-F8ED-4B9E-8A7F-4A4EF5084F7F}" destId="{90649280-9467-4A4F-9803-A99F311032C3}" srcOrd="4" destOrd="0" presId="urn:microsoft.com/office/officeart/2005/8/layout/vList5"/>
    <dgm:cxn modelId="{9CAA6023-CABA-452D-9AE1-A91B6FBCA11A}" type="presParOf" srcId="{90649280-9467-4A4F-9803-A99F311032C3}" destId="{EC99B273-F84A-4E96-A76C-96FA5630298B}" srcOrd="0" destOrd="0" presId="urn:microsoft.com/office/officeart/2005/8/layout/vList5"/>
    <dgm:cxn modelId="{1DF4F7BD-9F13-4F04-A30D-5CF4A524513A}" type="presParOf" srcId="{90649280-9467-4A4F-9803-A99F311032C3}" destId="{64AACA0C-2DF7-4A61-89E7-71A592CF730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B53F1-BDF1-47C1-8457-AF9E003F6904}">
      <dsp:nvSpPr>
        <dsp:cNvPr id="0" name=""/>
        <dsp:cNvSpPr/>
      </dsp:nvSpPr>
      <dsp:spPr>
        <a:xfrm rot="5400000">
          <a:off x="-331955" y="333428"/>
          <a:ext cx="2213039" cy="1549127"/>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Calibri" panose="020F0502020204030204" pitchFamily="34" charset="0"/>
              <a:cs typeface="Calibri" panose="020F0502020204030204" pitchFamily="34" charset="0"/>
            </a:rPr>
            <a:t>Create urgency</a:t>
          </a:r>
          <a:endParaRPr lang="zh-HK" altLang="en-US" sz="1700" kern="1200" dirty="0">
            <a:latin typeface="Calibri" panose="020F0502020204030204" pitchFamily="34" charset="0"/>
            <a:cs typeface="Calibri" panose="020F0502020204030204" pitchFamily="34" charset="0"/>
          </a:endParaRPr>
        </a:p>
      </dsp:txBody>
      <dsp:txXfrm rot="-5400000">
        <a:off x="2" y="776036"/>
        <a:ext cx="1549127" cy="663912"/>
      </dsp:txXfrm>
    </dsp:sp>
    <dsp:sp modelId="{D7EFA577-3DEB-4DAB-B299-CF887EB9ABA9}">
      <dsp:nvSpPr>
        <dsp:cNvPr id="0" name=""/>
        <dsp:cNvSpPr/>
      </dsp:nvSpPr>
      <dsp:spPr>
        <a:xfrm rot="5400000">
          <a:off x="4864607" y="-3314007"/>
          <a:ext cx="1438475" cy="8069436"/>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2456" tIns="8255" rIns="8255" bIns="8255" numCol="1" spcCol="1270" anchor="ctr" anchorCtr="0">
          <a:noAutofit/>
        </a:bodyPr>
        <a:lstStyle/>
        <a:p>
          <a:pPr marL="114300" lvl="1" indent="-114300" algn="l" defTabSz="577850">
            <a:lnSpc>
              <a:spcPct val="90000"/>
            </a:lnSpc>
            <a:spcBef>
              <a:spcPct val="0"/>
            </a:spcBef>
            <a:spcAft>
              <a:spcPct val="15000"/>
            </a:spcAft>
            <a:buChar char="•"/>
          </a:pPr>
          <a:r>
            <a:rPr lang="en-US" altLang="en-US" sz="1300" kern="1200" dirty="0">
              <a:latin typeface="Calibri" panose="020F0502020204030204" pitchFamily="34" charset="0"/>
              <a:cs typeface="Calibri" panose="020F0502020204030204" pitchFamily="34" charset="0"/>
            </a:rPr>
            <a:t>The initial step is to establish a sense of urgency among stakeholders by effectively communicating the necessity for change and the negative consequences of not taking action. Kotter highlights that neglecting to create a sense of urgency is the most significant mistake organizations make when attempting to implement change (Kotter, 2008). </a:t>
          </a:r>
          <a:endParaRPr lang="zh-HK" altLang="en-US" sz="1300" b="1" kern="1200" dirty="0">
            <a:latin typeface="Calibri" panose="020F0502020204030204" pitchFamily="34" charset="0"/>
            <a:cs typeface="Calibri" panose="020F0502020204030204" pitchFamily="34" charset="0"/>
          </a:endParaRPr>
        </a:p>
        <a:p>
          <a:pPr marL="114300" lvl="1" indent="-114300" algn="l" defTabSz="577850">
            <a:lnSpc>
              <a:spcPct val="90000"/>
            </a:lnSpc>
            <a:spcBef>
              <a:spcPct val="0"/>
            </a:spcBef>
            <a:spcAft>
              <a:spcPct val="15000"/>
            </a:spcAft>
            <a:buChar char="•"/>
          </a:pPr>
          <a:r>
            <a:rPr lang="en-US" altLang="en-US" sz="1300" kern="1200" dirty="0">
              <a:latin typeface="Calibri" panose="020F0502020204030204" pitchFamily="34" charset="0"/>
              <a:cs typeface="Calibri" panose="020F0502020204030204" pitchFamily="34" charset="0"/>
            </a:rPr>
            <a:t>To apply this step to 759 Store, the urgency could be conveyed by </a:t>
          </a:r>
          <a:r>
            <a:rPr lang="en-US" altLang="en-US" sz="1300" b="1" kern="1200" dirty="0">
              <a:latin typeface="Calibri" panose="020F0502020204030204" pitchFamily="34" charset="0"/>
              <a:cs typeface="Calibri" panose="020F0502020204030204" pitchFamily="34" charset="0"/>
            </a:rPr>
            <a:t>emphasizing the impact of the COVID-19 pandemic and the rising trend of online shopping on the Hong Kong retail industry.</a:t>
          </a:r>
          <a:endParaRPr lang="zh-HK" altLang="en-US" sz="1300" b="1" kern="1200" dirty="0">
            <a:latin typeface="Calibri" panose="020F0502020204030204" pitchFamily="34" charset="0"/>
            <a:cs typeface="Calibri" panose="020F0502020204030204" pitchFamily="34" charset="0"/>
          </a:endParaRPr>
        </a:p>
      </dsp:txBody>
      <dsp:txXfrm rot="-5400000">
        <a:off x="1549127" y="71694"/>
        <a:ext cx="7999215" cy="1298033"/>
      </dsp:txXfrm>
    </dsp:sp>
    <dsp:sp modelId="{B87004D5-58B4-4811-9125-13EF3A864D74}">
      <dsp:nvSpPr>
        <dsp:cNvPr id="0" name=""/>
        <dsp:cNvSpPr/>
      </dsp:nvSpPr>
      <dsp:spPr>
        <a:xfrm rot="5400000">
          <a:off x="-331955" y="2260318"/>
          <a:ext cx="2213039" cy="1549127"/>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Calibri" panose="020F0502020204030204" pitchFamily="34" charset="0"/>
              <a:cs typeface="Calibri" panose="020F0502020204030204" pitchFamily="34" charset="0"/>
            </a:rPr>
            <a:t>Form a powerful coalition</a:t>
          </a:r>
          <a:endParaRPr lang="zh-HK" altLang="en-US" sz="1700" kern="1200" dirty="0">
            <a:latin typeface="Calibri" panose="020F0502020204030204" pitchFamily="34" charset="0"/>
            <a:cs typeface="Calibri" panose="020F0502020204030204" pitchFamily="34" charset="0"/>
          </a:endParaRPr>
        </a:p>
      </dsp:txBody>
      <dsp:txXfrm rot="-5400000">
        <a:off x="2" y="2702926"/>
        <a:ext cx="1549127" cy="663912"/>
      </dsp:txXfrm>
    </dsp:sp>
    <dsp:sp modelId="{DA752261-CB19-4693-A478-BDA72B7880A5}">
      <dsp:nvSpPr>
        <dsp:cNvPr id="0" name=""/>
        <dsp:cNvSpPr/>
      </dsp:nvSpPr>
      <dsp:spPr>
        <a:xfrm rot="5400000">
          <a:off x="4864607" y="-1387117"/>
          <a:ext cx="1438475" cy="8069436"/>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2456" tIns="8255" rIns="8255" bIns="8255" numCol="1" spcCol="1270" anchor="ctr" anchorCtr="0">
          <a:noAutofit/>
        </a:bodyPr>
        <a:lstStyle/>
        <a:p>
          <a:pPr marL="114300" lvl="1" indent="-114300" algn="l" defTabSz="577850">
            <a:lnSpc>
              <a:spcPct val="90000"/>
            </a:lnSpc>
            <a:spcBef>
              <a:spcPct val="0"/>
            </a:spcBef>
            <a:spcAft>
              <a:spcPct val="15000"/>
            </a:spcAft>
            <a:buChar char="•"/>
          </a:pPr>
          <a:r>
            <a:rPr lang="en-US" altLang="en-US" sz="1300" kern="1200" dirty="0">
              <a:latin typeface="Calibri" panose="020F0502020204030204" pitchFamily="34" charset="0"/>
              <a:cs typeface="Calibri" panose="020F0502020204030204" pitchFamily="34" charset="0"/>
            </a:rPr>
            <a:t>The next step involves creating a coalition of important stakeholders, with a particular focus on executive director  such as </a:t>
          </a:r>
          <a:r>
            <a:rPr lang="en-US" altLang="en-US" sz="1300" b="1" kern="1200" dirty="0">
              <a:latin typeface="Calibri" panose="020F0502020204030204" pitchFamily="34" charset="0"/>
              <a:cs typeface="Calibri" panose="020F0502020204030204" pitchFamily="34" charset="0"/>
            </a:rPr>
            <a:t>Ms. TANG Fung Kwan (Chairman and Managing Director) and Mr. HO Man Lee, who are responsible for the Group's IT development and implementation </a:t>
          </a:r>
          <a:r>
            <a:rPr lang="en-US" altLang="zh-HK" sz="1300" kern="1200" dirty="0">
              <a:latin typeface="Calibri" panose="020F0502020204030204" pitchFamily="34" charset="0"/>
              <a:cs typeface="Calibri" panose="020F0502020204030204" pitchFamily="34" charset="0"/>
            </a:rPr>
            <a:t>(CEC-COILS, 2022).</a:t>
          </a:r>
          <a:endParaRPr lang="zh-HK" altLang="en-US" sz="1300" b="1" kern="1200" dirty="0">
            <a:latin typeface="Calibri" panose="020F0502020204030204" pitchFamily="34" charset="0"/>
            <a:cs typeface="Calibri" panose="020F0502020204030204" pitchFamily="34" charset="0"/>
          </a:endParaRPr>
        </a:p>
        <a:p>
          <a:pPr marL="114300" lvl="1" indent="-114300" algn="l" defTabSz="577850">
            <a:lnSpc>
              <a:spcPct val="90000"/>
            </a:lnSpc>
            <a:spcBef>
              <a:spcPct val="0"/>
            </a:spcBef>
            <a:spcAft>
              <a:spcPct val="15000"/>
            </a:spcAft>
            <a:buChar char="•"/>
          </a:pPr>
          <a:endParaRPr lang="zh-HK" altLang="en-US" sz="1300" b="1" kern="1200" dirty="0">
            <a:latin typeface="Calibri" panose="020F0502020204030204" pitchFamily="34" charset="0"/>
            <a:cs typeface="Calibri" panose="020F0502020204030204" pitchFamily="34" charset="0"/>
          </a:endParaRPr>
        </a:p>
        <a:p>
          <a:pPr marL="114300" lvl="1" indent="-114300" algn="l" defTabSz="577850">
            <a:lnSpc>
              <a:spcPct val="90000"/>
            </a:lnSpc>
            <a:spcBef>
              <a:spcPct val="0"/>
            </a:spcBef>
            <a:spcAft>
              <a:spcPct val="15000"/>
            </a:spcAft>
            <a:buChar char="•"/>
          </a:pPr>
          <a:r>
            <a:rPr lang="en-US" altLang="en-US" sz="1300" kern="1200" dirty="0">
              <a:latin typeface="Calibri" panose="020F0502020204030204" pitchFamily="34" charset="0"/>
              <a:cs typeface="Calibri" panose="020F0502020204030204" pitchFamily="34" charset="0"/>
            </a:rPr>
            <a:t>To committed to the change initiative and can provide the necessary leadership and resources. This coalition also include top management, department heads, and key employees who can drive the change initiative.</a:t>
          </a:r>
          <a:endParaRPr lang="zh-HK" altLang="en-US" sz="1300" kern="1200" dirty="0">
            <a:latin typeface="Calibri" panose="020F0502020204030204" pitchFamily="34" charset="0"/>
            <a:cs typeface="Calibri" panose="020F0502020204030204" pitchFamily="34" charset="0"/>
          </a:endParaRPr>
        </a:p>
      </dsp:txBody>
      <dsp:txXfrm rot="-5400000">
        <a:off x="1549127" y="1998584"/>
        <a:ext cx="7999215" cy="12980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B53F1-BDF1-47C1-8457-AF9E003F6904}">
      <dsp:nvSpPr>
        <dsp:cNvPr id="0" name=""/>
        <dsp:cNvSpPr/>
      </dsp:nvSpPr>
      <dsp:spPr>
        <a:xfrm rot="5400000">
          <a:off x="-398548" y="402022"/>
          <a:ext cx="2656987" cy="1859891"/>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i="0" kern="1200" dirty="0">
              <a:latin typeface="Calibri" panose="020F0502020204030204" pitchFamily="34" charset="0"/>
              <a:cs typeface="Calibri" panose="020F0502020204030204" pitchFamily="34" charset="0"/>
            </a:rPr>
            <a:t>Create a vision for change</a:t>
          </a:r>
          <a:endParaRPr lang="zh-HK" altLang="en-US" sz="2400" kern="1200" dirty="0">
            <a:latin typeface="Calibri" panose="020F0502020204030204" pitchFamily="34" charset="0"/>
            <a:cs typeface="Calibri" panose="020F0502020204030204" pitchFamily="34" charset="0"/>
          </a:endParaRPr>
        </a:p>
      </dsp:txBody>
      <dsp:txXfrm rot="-5400000">
        <a:off x="1" y="933420"/>
        <a:ext cx="1859891" cy="797096"/>
      </dsp:txXfrm>
    </dsp:sp>
    <dsp:sp modelId="{D7EFA577-3DEB-4DAB-B299-CF887EB9ABA9}">
      <dsp:nvSpPr>
        <dsp:cNvPr id="0" name=""/>
        <dsp:cNvSpPr/>
      </dsp:nvSpPr>
      <dsp:spPr>
        <a:xfrm rot="5400000">
          <a:off x="4781646" y="-2932688"/>
          <a:ext cx="1727042" cy="7592418"/>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altLang="zh-HK" sz="1200" b="0" i="0" kern="1200" dirty="0">
              <a:latin typeface="Calibri" panose="020F0502020204030204" pitchFamily="34" charset="0"/>
              <a:cs typeface="Calibri" panose="020F0502020204030204" pitchFamily="34" charset="0"/>
            </a:rPr>
            <a:t>The third step in the change process involves establishing a well-defined and persuasive vision that is consistent with the strategic objectives and values of 759 Store. This may </a:t>
          </a:r>
          <a:r>
            <a:rPr lang="en-US" altLang="zh-HK" sz="1200" b="1" i="0" kern="1200" dirty="0">
              <a:latin typeface="Calibri" panose="020F0502020204030204" pitchFamily="34" charset="0"/>
              <a:cs typeface="Calibri" panose="020F0502020204030204" pitchFamily="34" charset="0"/>
            </a:rPr>
            <a:t>involve outlining the company's digital transformation objectives </a:t>
          </a:r>
          <a:r>
            <a:rPr lang="en-US" altLang="zh-HK" sz="1200" b="0" i="0" kern="1200" dirty="0">
              <a:latin typeface="Calibri" panose="020F0502020204030204" pitchFamily="34" charset="0"/>
              <a:cs typeface="Calibri" panose="020F0502020204030204" pitchFamily="34" charset="0"/>
            </a:rPr>
            <a:t>and determining the specific measures that must be taken to achieve these goals. Creating a vision and receiving support for projects was not particularly contentious. This is due to the widespread recognition of the need for change (Cao, Clarke, and </a:t>
          </a:r>
          <a:r>
            <a:rPr lang="en-US" altLang="zh-HK" sz="1200" b="0" i="0" kern="1200" dirty="0" err="1">
              <a:latin typeface="Calibri" panose="020F0502020204030204" pitchFamily="34" charset="0"/>
              <a:cs typeface="Calibri" panose="020F0502020204030204" pitchFamily="34" charset="0"/>
            </a:rPr>
            <a:t>Lehaney</a:t>
          </a:r>
          <a:r>
            <a:rPr lang="en-US" altLang="zh-HK" sz="1200" b="0" i="0" kern="1200" dirty="0">
              <a:latin typeface="Calibri" panose="020F0502020204030204" pitchFamily="34" charset="0"/>
              <a:cs typeface="Calibri" panose="020F0502020204030204" pitchFamily="34" charset="0"/>
            </a:rPr>
            <a:t>, 2004). </a:t>
          </a:r>
          <a:endParaRPr lang="zh-HK" altLang="en-US" sz="1200" b="1" kern="1200" dirty="0">
            <a:latin typeface="Calibri" panose="020F0502020204030204" pitchFamily="34" charset="0"/>
            <a:cs typeface="Calibri" panose="020F0502020204030204" pitchFamily="34" charset="0"/>
          </a:endParaRPr>
        </a:p>
        <a:p>
          <a:pPr marL="114300" lvl="1" indent="-114300" algn="l" defTabSz="533400">
            <a:lnSpc>
              <a:spcPct val="90000"/>
            </a:lnSpc>
            <a:spcBef>
              <a:spcPct val="0"/>
            </a:spcBef>
            <a:spcAft>
              <a:spcPct val="15000"/>
            </a:spcAft>
            <a:buChar char="•"/>
          </a:pPr>
          <a:endParaRPr lang="zh-HK" altLang="en-US" sz="1200" b="1" kern="1200" dirty="0">
            <a:latin typeface="Calibri" panose="020F0502020204030204" pitchFamily="34" charset="0"/>
            <a:cs typeface="Calibri" panose="020F0502020204030204" pitchFamily="34" charset="0"/>
          </a:endParaRPr>
        </a:p>
        <a:p>
          <a:pPr marL="114300" lvl="1" indent="-114300" algn="l" defTabSz="533400">
            <a:lnSpc>
              <a:spcPct val="90000"/>
            </a:lnSpc>
            <a:spcBef>
              <a:spcPct val="0"/>
            </a:spcBef>
            <a:spcAft>
              <a:spcPct val="15000"/>
            </a:spcAft>
            <a:buChar char="•"/>
          </a:pPr>
          <a:r>
            <a:rPr lang="en-US" sz="1200" b="0" i="0" kern="1200" dirty="0">
              <a:latin typeface="Calibri" panose="020F0502020204030204" pitchFamily="34" charset="0"/>
              <a:cs typeface="Calibri" panose="020F0502020204030204" pitchFamily="34" charset="0"/>
            </a:rPr>
            <a:t>O</a:t>
          </a:r>
          <a:r>
            <a:rPr lang="en-US" altLang="zh-HK" sz="1200" b="0" i="0" kern="1200" dirty="0">
              <a:latin typeface="Calibri" panose="020F0502020204030204" pitchFamily="34" charset="0"/>
              <a:cs typeface="Calibri" panose="020F0502020204030204" pitchFamily="34" charset="0"/>
            </a:rPr>
            <a:t>ffering additional choices of snacks, food groceries, household and personal care products to customers</a:t>
          </a:r>
          <a:r>
            <a:rPr lang="en-US" altLang="zh-HK" sz="1200" b="1" i="0" kern="1200" dirty="0">
              <a:latin typeface="Calibri" panose="020F0502020204030204" pitchFamily="34" charset="0"/>
              <a:cs typeface="Calibri" panose="020F0502020204030204" pitchFamily="34" charset="0"/>
            </a:rPr>
            <a:t> online and offline</a:t>
          </a:r>
          <a:r>
            <a:rPr lang="en-US" altLang="zh-HK" sz="1200" b="0" i="0" kern="1200" dirty="0">
              <a:latin typeface="Calibri" panose="020F0502020204030204" pitchFamily="34" charset="0"/>
              <a:cs typeface="Calibri" panose="020F0502020204030204" pitchFamily="34" charset="0"/>
            </a:rPr>
            <a:t>. </a:t>
          </a:r>
          <a:r>
            <a:rPr lang="en-US" sz="1200" b="0" i="0" kern="1200" dirty="0">
              <a:latin typeface="Calibri" panose="020F0502020204030204" pitchFamily="34" charset="0"/>
              <a:cs typeface="Calibri" panose="020F0502020204030204" pitchFamily="34" charset="0"/>
            </a:rPr>
            <a:t>This vision should be communicated to all stakeholders to ensure alignment and buy-in</a:t>
          </a:r>
          <a:r>
            <a:rPr lang="en-US" sz="1100" b="0" i="0" kern="1200" dirty="0">
              <a:latin typeface="Calibri" panose="020F0502020204030204" pitchFamily="34" charset="0"/>
              <a:cs typeface="Calibri" panose="020F0502020204030204" pitchFamily="34" charset="0"/>
            </a:rPr>
            <a:t>.</a:t>
          </a:r>
          <a:endParaRPr lang="zh-HK" altLang="en-US" sz="1100" kern="1200" dirty="0">
            <a:latin typeface="Calibri" panose="020F0502020204030204" pitchFamily="34" charset="0"/>
            <a:cs typeface="Calibri" panose="020F0502020204030204" pitchFamily="34" charset="0"/>
          </a:endParaRPr>
        </a:p>
      </dsp:txBody>
      <dsp:txXfrm rot="-5400000">
        <a:off x="1848959" y="84306"/>
        <a:ext cx="7508111" cy="1558428"/>
      </dsp:txXfrm>
    </dsp:sp>
    <dsp:sp modelId="{B87004D5-58B4-4811-9125-13EF3A864D74}">
      <dsp:nvSpPr>
        <dsp:cNvPr id="0" name=""/>
        <dsp:cNvSpPr/>
      </dsp:nvSpPr>
      <dsp:spPr>
        <a:xfrm rot="5400000">
          <a:off x="-398548" y="2776522"/>
          <a:ext cx="2656987" cy="1859891"/>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i="0" kern="1200" dirty="0">
              <a:latin typeface="Calibri" panose="020F0502020204030204" pitchFamily="34" charset="0"/>
              <a:cs typeface="Calibri" panose="020F0502020204030204" pitchFamily="34" charset="0"/>
            </a:rPr>
            <a:t>Communicate the vision</a:t>
          </a:r>
          <a:endParaRPr lang="zh-HK" altLang="en-US" sz="2400" kern="1200" dirty="0">
            <a:latin typeface="Calibri" panose="020F0502020204030204" pitchFamily="34" charset="0"/>
            <a:cs typeface="Calibri" panose="020F0502020204030204" pitchFamily="34" charset="0"/>
          </a:endParaRPr>
        </a:p>
      </dsp:txBody>
      <dsp:txXfrm rot="-5400000">
        <a:off x="1" y="3307920"/>
        <a:ext cx="1859891" cy="797096"/>
      </dsp:txXfrm>
    </dsp:sp>
    <dsp:sp modelId="{DA752261-CB19-4693-A478-BDA72B7880A5}">
      <dsp:nvSpPr>
        <dsp:cNvPr id="0" name=""/>
        <dsp:cNvSpPr/>
      </dsp:nvSpPr>
      <dsp:spPr>
        <a:xfrm rot="5400000">
          <a:off x="4792579" y="-554714"/>
          <a:ext cx="1727042" cy="7592418"/>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i="0" kern="1200" dirty="0">
              <a:latin typeface="Calibri" panose="020F0502020204030204" pitchFamily="34" charset="0"/>
              <a:cs typeface="Calibri" panose="020F0502020204030204" pitchFamily="34" charset="0"/>
            </a:rPr>
            <a:t>The fourth step in </a:t>
          </a:r>
          <a:r>
            <a:rPr lang="en-US" altLang="zh-HK" sz="1200" b="0" i="0" kern="1200" dirty="0">
              <a:latin typeface="Calibri" panose="020F0502020204030204" pitchFamily="34" charset="0"/>
              <a:cs typeface="Calibri" panose="020F0502020204030204" pitchFamily="34" charset="0"/>
            </a:rPr>
            <a:t>the change process is to communicate the vision and the importance of change to all stakeholders through various channels such as town hall meetings, emails, and other forms of internal communication. This will facilitate understanding and ensure that everyone in the organization, including 759 Store, is aware of the vision and the reasoning behind the change program.</a:t>
          </a:r>
          <a:r>
            <a:rPr lang="en-US" sz="1200" b="0" i="0" kern="1200" dirty="0">
              <a:latin typeface="Calibri" panose="020F0502020204030204" pitchFamily="34" charset="0"/>
              <a:cs typeface="Calibri" panose="020F0502020204030204" pitchFamily="34" charset="0"/>
            </a:rPr>
            <a:t>.</a:t>
          </a:r>
          <a:endParaRPr lang="zh-HK" altLang="en-US" sz="1200" b="1" kern="1200" dirty="0">
            <a:latin typeface="Calibri" panose="020F0502020204030204" pitchFamily="34" charset="0"/>
            <a:cs typeface="Calibri" panose="020F0502020204030204" pitchFamily="34" charset="0"/>
          </a:endParaRPr>
        </a:p>
        <a:p>
          <a:pPr marL="114300" lvl="1" indent="-114300" algn="l" defTabSz="533400">
            <a:lnSpc>
              <a:spcPct val="90000"/>
            </a:lnSpc>
            <a:spcBef>
              <a:spcPct val="0"/>
            </a:spcBef>
            <a:spcAft>
              <a:spcPct val="15000"/>
            </a:spcAft>
            <a:buChar char="•"/>
          </a:pPr>
          <a:endParaRPr lang="zh-HK" altLang="en-US" sz="1200" b="1" kern="1200" dirty="0">
            <a:latin typeface="Calibri" panose="020F0502020204030204" pitchFamily="34" charset="0"/>
            <a:cs typeface="Calibri" panose="020F0502020204030204" pitchFamily="34" charset="0"/>
          </a:endParaRPr>
        </a:p>
        <a:p>
          <a:pPr marL="114300" lvl="1" indent="-114300" algn="l" defTabSz="533400">
            <a:lnSpc>
              <a:spcPct val="90000"/>
            </a:lnSpc>
            <a:spcBef>
              <a:spcPct val="0"/>
            </a:spcBef>
            <a:spcAft>
              <a:spcPct val="15000"/>
            </a:spcAft>
            <a:buChar char="•"/>
          </a:pPr>
          <a:r>
            <a:rPr lang="en-US" sz="1200" b="0" i="0" kern="1200" dirty="0">
              <a:latin typeface="Calibri" panose="020F0502020204030204" pitchFamily="34" charset="0"/>
              <a:cs typeface="Calibri" panose="020F0502020204030204" pitchFamily="34" charset="0"/>
            </a:rPr>
            <a:t>This step is one of the most critical stages in Kotter's process is the need to effectively communicate the change to all stakeholders </a:t>
          </a:r>
          <a:r>
            <a:rPr lang="en-US" altLang="zh-HK" sz="1200" b="0" i="0" kern="1200" dirty="0">
              <a:latin typeface="Calibri" panose="020F0502020204030204" pitchFamily="34" charset="0"/>
              <a:cs typeface="Calibri" panose="020F0502020204030204" pitchFamily="34" charset="0"/>
            </a:rPr>
            <a:t>(Ansari and Bell, 2009)</a:t>
          </a:r>
          <a:r>
            <a:rPr lang="en-US" sz="1200" b="0" i="0" kern="1200" dirty="0">
              <a:latin typeface="Calibri" panose="020F0502020204030204" pitchFamily="34" charset="0"/>
              <a:cs typeface="Calibri" panose="020F0502020204030204" pitchFamily="34" charset="0"/>
            </a:rPr>
            <a:t>.</a:t>
          </a:r>
          <a:endParaRPr lang="zh-HK" altLang="en-US" sz="1200" b="1" kern="1200" dirty="0">
            <a:latin typeface="Calibri" panose="020F0502020204030204" pitchFamily="34" charset="0"/>
            <a:cs typeface="Calibri" panose="020F0502020204030204" pitchFamily="34" charset="0"/>
          </a:endParaRPr>
        </a:p>
      </dsp:txBody>
      <dsp:txXfrm rot="-5400000">
        <a:off x="1859892" y="2462280"/>
        <a:ext cx="7508111" cy="15584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7004D5-58B4-4811-9125-13EF3A864D74}">
      <dsp:nvSpPr>
        <dsp:cNvPr id="0" name=""/>
        <dsp:cNvSpPr/>
      </dsp:nvSpPr>
      <dsp:spPr>
        <a:xfrm rot="5400000">
          <a:off x="-391516" y="393108"/>
          <a:ext cx="2610106" cy="1827074"/>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b="0" i="0" kern="1200" dirty="0">
              <a:latin typeface="Calibri" panose="020F0502020204030204" pitchFamily="34" charset="0"/>
              <a:cs typeface="Calibri" panose="020F0502020204030204" pitchFamily="34" charset="0"/>
            </a:rPr>
            <a:t>Empower action</a:t>
          </a:r>
          <a:endParaRPr lang="zh-HK" altLang="en-US" sz="2600" kern="1200" dirty="0">
            <a:latin typeface="Calibri" panose="020F0502020204030204" pitchFamily="34" charset="0"/>
            <a:cs typeface="Calibri" panose="020F0502020204030204" pitchFamily="34" charset="0"/>
          </a:endParaRPr>
        </a:p>
      </dsp:txBody>
      <dsp:txXfrm rot="-5400000">
        <a:off x="0" y="915129"/>
        <a:ext cx="1827074" cy="783032"/>
      </dsp:txXfrm>
    </dsp:sp>
    <dsp:sp modelId="{DA752261-CB19-4693-A478-BDA72B7880A5}">
      <dsp:nvSpPr>
        <dsp:cNvPr id="0" name=""/>
        <dsp:cNvSpPr/>
      </dsp:nvSpPr>
      <dsp:spPr>
        <a:xfrm rot="5400000">
          <a:off x="4911572" y="-3082905"/>
          <a:ext cx="1696569" cy="7865565"/>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altLang="zh-HK" sz="1400" b="0" i="0" kern="1200" dirty="0">
              <a:latin typeface="Calibri" panose="020F0502020204030204" pitchFamily="34" charset="0"/>
              <a:cs typeface="Calibri" panose="020F0502020204030204" pitchFamily="34" charset="0"/>
            </a:rPr>
            <a:t>The fifth step involves enabling employees to act on the vision by eliminating barriers, providing the required resources and training, and appointing a coach. In 759 case could be providing online store training to front-line staff to promote the online store, </a:t>
          </a:r>
          <a:r>
            <a:rPr lang="en-US" altLang="zh-HK" sz="1400" b="1" i="0" kern="1200" dirty="0">
              <a:latin typeface="Calibri" panose="020F0502020204030204" pitchFamily="34" charset="0"/>
              <a:cs typeface="Calibri" panose="020F0502020204030204" pitchFamily="34" charset="0"/>
            </a:rPr>
            <a:t>as well as ensuring that the success of the online store is shared with physical store staff. </a:t>
          </a:r>
          <a:r>
            <a:rPr lang="en-US" altLang="zh-HK" sz="1400" b="0" i="0" kern="1200" dirty="0">
              <a:latin typeface="Calibri" panose="020F0502020204030204" pitchFamily="34" charset="0"/>
              <a:cs typeface="Calibri" panose="020F0502020204030204" pitchFamily="34" charset="0"/>
            </a:rPr>
            <a:t>This step is critical in empowering employees to take ownership of the change initiative and ensuring its success.</a:t>
          </a:r>
          <a:endParaRPr lang="zh-HK" altLang="en-US" sz="1400" kern="1200" dirty="0">
            <a:latin typeface="Calibri" panose="020F0502020204030204" pitchFamily="34" charset="0"/>
            <a:cs typeface="Calibri" panose="020F0502020204030204" pitchFamily="34" charset="0"/>
          </a:endParaRPr>
        </a:p>
        <a:p>
          <a:pPr marL="114300" lvl="1" indent="-114300" algn="l" defTabSz="622300">
            <a:lnSpc>
              <a:spcPct val="90000"/>
            </a:lnSpc>
            <a:spcBef>
              <a:spcPct val="0"/>
            </a:spcBef>
            <a:spcAft>
              <a:spcPct val="15000"/>
            </a:spcAft>
            <a:buChar char="•"/>
          </a:pPr>
          <a:r>
            <a:rPr lang="en-US" altLang="zh-HK" sz="1400" b="0" i="0" kern="1200" dirty="0">
              <a:latin typeface="Calibri" panose="020F0502020204030204" pitchFamily="34" charset="0"/>
              <a:cs typeface="Calibri" panose="020F0502020204030204" pitchFamily="34" charset="0"/>
            </a:rPr>
            <a:t>Attending training sessions by all coaches is crucial to ensure their performance and to build momentum towards effective implementation of the change initiative (</a:t>
          </a:r>
          <a:r>
            <a:rPr lang="en-US" altLang="zh-HK" sz="1400" b="0" i="0" kern="1200" dirty="0" err="1">
              <a:latin typeface="Calibri" panose="020F0502020204030204" pitchFamily="34" charset="0"/>
              <a:cs typeface="Calibri" panose="020F0502020204030204" pitchFamily="34" charset="0"/>
            </a:rPr>
            <a:t>Lubit</a:t>
          </a:r>
          <a:r>
            <a:rPr lang="en-US" altLang="zh-HK" sz="1400" b="0" i="0" kern="1200" dirty="0">
              <a:latin typeface="Calibri" panose="020F0502020204030204" pitchFamily="34" charset="0"/>
              <a:cs typeface="Calibri" panose="020F0502020204030204" pitchFamily="34" charset="0"/>
            </a:rPr>
            <a:t>, 2001).</a:t>
          </a:r>
          <a:endParaRPr lang="zh-HK" altLang="en-US" sz="1400" kern="1200" dirty="0">
            <a:latin typeface="Calibri" panose="020F0502020204030204" pitchFamily="34" charset="0"/>
            <a:cs typeface="Calibri" panose="020F0502020204030204" pitchFamily="34" charset="0"/>
          </a:endParaRPr>
        </a:p>
      </dsp:txBody>
      <dsp:txXfrm rot="-5400000">
        <a:off x="1827074" y="84413"/>
        <a:ext cx="7782745" cy="1530929"/>
      </dsp:txXfrm>
    </dsp:sp>
    <dsp:sp modelId="{B6D08BC1-4F9E-4930-B1FD-390E62605D06}">
      <dsp:nvSpPr>
        <dsp:cNvPr id="0" name=""/>
        <dsp:cNvSpPr/>
      </dsp:nvSpPr>
      <dsp:spPr>
        <a:xfrm rot="5400000">
          <a:off x="-391516" y="2720204"/>
          <a:ext cx="2610106" cy="1827074"/>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b="0" i="0" kern="1200" dirty="0">
              <a:latin typeface="Calibri" panose="020F0502020204030204" pitchFamily="34" charset="0"/>
              <a:cs typeface="Calibri" panose="020F0502020204030204" pitchFamily="34" charset="0"/>
            </a:rPr>
            <a:t>Create quick wins</a:t>
          </a:r>
          <a:endParaRPr lang="zh-HK" altLang="en-US" sz="2600" kern="1200" dirty="0">
            <a:latin typeface="Calibri" panose="020F0502020204030204" pitchFamily="34" charset="0"/>
            <a:cs typeface="Calibri" panose="020F0502020204030204" pitchFamily="34" charset="0"/>
          </a:endParaRPr>
        </a:p>
      </dsp:txBody>
      <dsp:txXfrm rot="-5400000">
        <a:off x="0" y="3242225"/>
        <a:ext cx="1827074" cy="783032"/>
      </dsp:txXfrm>
    </dsp:sp>
    <dsp:sp modelId="{8C9428F8-3B40-4711-81E3-27D98868051B}">
      <dsp:nvSpPr>
        <dsp:cNvPr id="0" name=""/>
        <dsp:cNvSpPr/>
      </dsp:nvSpPr>
      <dsp:spPr>
        <a:xfrm rot="5400000">
          <a:off x="4911572" y="-755809"/>
          <a:ext cx="1696569" cy="7865565"/>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altLang="zh-HK" sz="1400" b="0" i="0" kern="1200" dirty="0">
              <a:latin typeface="Calibri" panose="020F0502020204030204" pitchFamily="34" charset="0"/>
              <a:cs typeface="Calibri" panose="020F0502020204030204" pitchFamily="34" charset="0"/>
            </a:rPr>
            <a:t>The next step involves creating short-term successes that showcase the progress of the change initiative and encourage employees to remain committed. For instance, this could involve launching the online store or app and meeting sales goals within the first few months, </a:t>
          </a:r>
          <a:r>
            <a:rPr lang="en-US" altLang="zh-HK" sz="1400" b="1" i="0" kern="1200" dirty="0">
              <a:latin typeface="Calibri" panose="020F0502020204030204" pitchFamily="34" charset="0"/>
              <a:cs typeface="Calibri" panose="020F0502020204030204" pitchFamily="34" charset="0"/>
            </a:rPr>
            <a:t>as well as sharing commission with physical store staff as a way of incentivizing them to promote the online store</a:t>
          </a:r>
          <a:r>
            <a:rPr lang="en-US" altLang="zh-HK" sz="1400" b="0" i="0" kern="1200" dirty="0">
              <a:latin typeface="Calibri" panose="020F0502020204030204" pitchFamily="34" charset="0"/>
              <a:cs typeface="Calibri" panose="020F0502020204030204" pitchFamily="34" charset="0"/>
            </a:rPr>
            <a:t>.</a:t>
          </a:r>
          <a:endParaRPr lang="zh-HK" altLang="en-US" sz="1400" b="1" kern="1200" dirty="0">
            <a:latin typeface="Calibri" panose="020F0502020204030204" pitchFamily="34" charset="0"/>
            <a:cs typeface="Calibri" panose="020F0502020204030204" pitchFamily="34" charset="0"/>
          </a:endParaRPr>
        </a:p>
      </dsp:txBody>
      <dsp:txXfrm rot="-5400000">
        <a:off x="1827074" y="2411509"/>
        <a:ext cx="7782745" cy="15309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B53F1-BDF1-47C1-8457-AF9E003F6904}">
      <dsp:nvSpPr>
        <dsp:cNvPr id="0" name=""/>
        <dsp:cNvSpPr/>
      </dsp:nvSpPr>
      <dsp:spPr>
        <a:xfrm rot="5400000">
          <a:off x="-393064" y="394103"/>
          <a:ext cx="2620430" cy="1834301"/>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0" i="0" kern="1200" dirty="0">
              <a:latin typeface="Calibri" panose="020F0502020204030204" pitchFamily="34" charset="0"/>
              <a:cs typeface="Calibri" panose="020F0502020204030204" pitchFamily="34" charset="0"/>
            </a:rPr>
            <a:t>Build on change</a:t>
          </a:r>
          <a:endParaRPr lang="zh-HK" altLang="en-US" sz="2500" kern="1200" dirty="0">
            <a:latin typeface="Calibri" panose="020F0502020204030204" pitchFamily="34" charset="0"/>
            <a:cs typeface="Calibri" panose="020F0502020204030204" pitchFamily="34" charset="0"/>
          </a:endParaRPr>
        </a:p>
      </dsp:txBody>
      <dsp:txXfrm rot="-5400000">
        <a:off x="1" y="918190"/>
        <a:ext cx="1834301" cy="786129"/>
      </dsp:txXfrm>
    </dsp:sp>
    <dsp:sp modelId="{D7EFA577-3DEB-4DAB-B299-CF887EB9ABA9}">
      <dsp:nvSpPr>
        <dsp:cNvPr id="0" name=""/>
        <dsp:cNvSpPr/>
      </dsp:nvSpPr>
      <dsp:spPr>
        <a:xfrm rot="5400000">
          <a:off x="4851702" y="-3017401"/>
          <a:ext cx="1703279" cy="7738081"/>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en-US" sz="1700" b="0" i="0" kern="1200" dirty="0">
              <a:latin typeface="Calibri" panose="020F0502020204030204" pitchFamily="34" charset="0"/>
              <a:cs typeface="Calibri" panose="020F0502020204030204" pitchFamily="34" charset="0"/>
            </a:rPr>
            <a:t>The seventh step is to consolidate the gains achieved through the change initiative and build on them by producing more change. This could include expanding the product offerings or optimizing the supply chain to improve efficiency.</a:t>
          </a:r>
          <a:endParaRPr lang="zh-HK" altLang="en-US" sz="1700" kern="1200" dirty="0">
            <a:latin typeface="Calibri" panose="020F0502020204030204" pitchFamily="34" charset="0"/>
            <a:cs typeface="Calibri" panose="020F0502020204030204" pitchFamily="34" charset="0"/>
          </a:endParaRPr>
        </a:p>
      </dsp:txBody>
      <dsp:txXfrm rot="-5400000">
        <a:off x="1834302" y="83146"/>
        <a:ext cx="7654934" cy="1536985"/>
      </dsp:txXfrm>
    </dsp:sp>
    <dsp:sp modelId="{B87004D5-58B4-4811-9125-13EF3A864D74}">
      <dsp:nvSpPr>
        <dsp:cNvPr id="0" name=""/>
        <dsp:cNvSpPr/>
      </dsp:nvSpPr>
      <dsp:spPr>
        <a:xfrm rot="5400000">
          <a:off x="-393064" y="2731522"/>
          <a:ext cx="2620430" cy="1834301"/>
        </a:xfrm>
        <a:prstGeom prst="chevron">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0" i="0" kern="1200" dirty="0">
              <a:latin typeface="Calibri" panose="020F0502020204030204" pitchFamily="34" charset="0"/>
              <a:cs typeface="Calibri" panose="020F0502020204030204" pitchFamily="34" charset="0"/>
            </a:rPr>
            <a:t>Make it part of the culture</a:t>
          </a:r>
          <a:endParaRPr lang="zh-HK" altLang="en-US" sz="2500" kern="1200" dirty="0">
            <a:latin typeface="Calibri" panose="020F0502020204030204" pitchFamily="34" charset="0"/>
            <a:cs typeface="Calibri" panose="020F0502020204030204" pitchFamily="34" charset="0"/>
          </a:endParaRPr>
        </a:p>
      </dsp:txBody>
      <dsp:txXfrm rot="-5400000">
        <a:off x="1" y="3255609"/>
        <a:ext cx="1834301" cy="786129"/>
      </dsp:txXfrm>
    </dsp:sp>
    <dsp:sp modelId="{DA752261-CB19-4693-A478-BDA72B7880A5}">
      <dsp:nvSpPr>
        <dsp:cNvPr id="0" name=""/>
        <dsp:cNvSpPr/>
      </dsp:nvSpPr>
      <dsp:spPr>
        <a:xfrm rot="5400000">
          <a:off x="4851702" y="-678942"/>
          <a:ext cx="1703279" cy="7738081"/>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en-US" altLang="zh-HK" sz="1700" b="0" i="0" kern="1200" dirty="0">
              <a:latin typeface="Calibri" panose="020F0502020204030204" pitchFamily="34" charset="0"/>
              <a:cs typeface="Calibri" panose="020F0502020204030204" pitchFamily="34" charset="0"/>
            </a:rPr>
            <a:t>The last step is to integrate the new approaches into the company's culture by incorporating them into the organization's values, policies, and procedures. To ensure the sustainability of the change initiative in the long run. However, it should be noted that evaluating stages 7 and 8 are hard to evaluate (</a:t>
          </a:r>
          <a:r>
            <a:rPr lang="en-US" altLang="zh-TW" sz="1700" kern="12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Appelbaum et al. 2012). </a:t>
          </a:r>
          <a:endParaRPr lang="zh-HK" altLang="en-US" sz="1700" kern="1200" dirty="0">
            <a:latin typeface="Calibri" panose="020F0502020204030204" pitchFamily="34" charset="0"/>
            <a:cs typeface="Calibri" panose="020F0502020204030204" pitchFamily="34" charset="0"/>
          </a:endParaRPr>
        </a:p>
        <a:p>
          <a:pPr marL="171450" lvl="1" indent="-171450" algn="l" defTabSz="755650">
            <a:lnSpc>
              <a:spcPct val="90000"/>
            </a:lnSpc>
            <a:spcBef>
              <a:spcPct val="0"/>
            </a:spcBef>
            <a:spcAft>
              <a:spcPct val="15000"/>
            </a:spcAft>
            <a:buChar char="•"/>
          </a:pPr>
          <a:endParaRPr lang="zh-HK" altLang="en-US" sz="1700" kern="1200" dirty="0"/>
        </a:p>
      </dsp:txBody>
      <dsp:txXfrm rot="-5400000">
        <a:off x="1834302" y="2421605"/>
        <a:ext cx="7654934" cy="15369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54840E-01FC-40B9-A4ED-F4CD5208F009}">
      <dsp:nvSpPr>
        <dsp:cNvPr id="0" name=""/>
        <dsp:cNvSpPr/>
      </dsp:nvSpPr>
      <dsp:spPr>
        <a:xfrm rot="5400000">
          <a:off x="5723082" y="-2240350"/>
          <a:ext cx="1156448" cy="5930641"/>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altLang="zh-HK" sz="1500" b="0" i="0" kern="1200" dirty="0">
              <a:solidFill>
                <a:srgbClr val="374151"/>
              </a:solidFill>
              <a:effectLst/>
              <a:latin typeface="Calibri" panose="020F0502020204030204" pitchFamily="34" charset="0"/>
              <a:cs typeface="Calibri" panose="020F0502020204030204" pitchFamily="34" charset="0"/>
            </a:rPr>
            <a:t>This required changes in the way the company managed its supply chain, inventory management, and logistics, as well as changes in staffing and training to ensure that the company's employees were equipped to handle the new demands of the online platform.</a:t>
          </a:r>
          <a:endParaRPr lang="zh-HK" altLang="en-US" sz="1500" kern="1200" dirty="0">
            <a:latin typeface="Calibri" panose="020F0502020204030204" pitchFamily="34" charset="0"/>
            <a:cs typeface="Calibri" panose="020F0502020204030204" pitchFamily="34" charset="0"/>
          </a:endParaRPr>
        </a:p>
      </dsp:txBody>
      <dsp:txXfrm rot="-5400000">
        <a:off x="3335986" y="203199"/>
        <a:ext cx="5874188" cy="1043542"/>
      </dsp:txXfrm>
    </dsp:sp>
    <dsp:sp modelId="{41EC7D93-95FB-4AF0-A7EC-ABAB020E11ED}">
      <dsp:nvSpPr>
        <dsp:cNvPr id="0" name=""/>
        <dsp:cNvSpPr/>
      </dsp:nvSpPr>
      <dsp:spPr>
        <a:xfrm>
          <a:off x="0" y="2190"/>
          <a:ext cx="3335986" cy="1445560"/>
        </a:xfrm>
        <a:prstGeom prst="roundRect">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altLang="zh-HK" sz="1700" b="1" kern="1200" dirty="0">
              <a:solidFill>
                <a:schemeClr val="bg1"/>
              </a:solidFill>
              <a:latin typeface="Calibri" panose="020F0502020204030204" pitchFamily="34" charset="0"/>
              <a:cs typeface="Calibri" panose="020F0502020204030204" pitchFamily="34" charset="0"/>
            </a:rPr>
            <a:t>1. S</a:t>
          </a:r>
          <a:r>
            <a:rPr lang="en-US" altLang="zh-HK" sz="1700" b="1" i="0" kern="1200" dirty="0">
              <a:solidFill>
                <a:schemeClr val="bg1"/>
              </a:solidFill>
              <a:effectLst/>
              <a:latin typeface="Calibri" panose="020F0502020204030204" pitchFamily="34" charset="0"/>
              <a:cs typeface="Calibri" panose="020F0502020204030204" pitchFamily="34" charset="0"/>
            </a:rPr>
            <a:t>hift in resources and operations to manage both the existing physical stores and the new online platform:</a:t>
          </a:r>
          <a:endParaRPr lang="zh-HK" altLang="en-US" sz="1700" kern="1200" dirty="0">
            <a:solidFill>
              <a:schemeClr val="bg1"/>
            </a:solidFill>
            <a:latin typeface="Calibri" panose="020F0502020204030204" pitchFamily="34" charset="0"/>
            <a:cs typeface="Calibri" panose="020F0502020204030204" pitchFamily="34" charset="0"/>
          </a:endParaRPr>
        </a:p>
      </dsp:txBody>
      <dsp:txXfrm>
        <a:off x="70566" y="72756"/>
        <a:ext cx="3194854" cy="1304428"/>
      </dsp:txXfrm>
    </dsp:sp>
    <dsp:sp modelId="{2F06114A-3536-4DCB-9E71-88AD1E1C4212}">
      <dsp:nvSpPr>
        <dsp:cNvPr id="0" name=""/>
        <dsp:cNvSpPr/>
      </dsp:nvSpPr>
      <dsp:spPr>
        <a:xfrm rot="5400000">
          <a:off x="5723082" y="-722511"/>
          <a:ext cx="1156448" cy="5930641"/>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altLang="zh-HK" sz="1500" b="0" i="0" kern="1200" dirty="0">
              <a:solidFill>
                <a:srgbClr val="374151"/>
              </a:solidFill>
              <a:effectLst/>
              <a:latin typeface="Calibri" panose="020F0502020204030204" pitchFamily="34" charset="0"/>
              <a:cs typeface="Calibri" panose="020F0502020204030204" pitchFamily="34" charset="0"/>
            </a:rPr>
            <a:t>This included the development of an online platform, digital marketing campaigns, and new payment and delivery systems. These investments required a significant financial commitment from the company and a willingness to take risks in order to succeed in the new online market.</a:t>
          </a:r>
          <a:endParaRPr lang="zh-HK" altLang="en-US" sz="1500" kern="1200" dirty="0">
            <a:latin typeface="Calibri" panose="020F0502020204030204" pitchFamily="34" charset="0"/>
            <a:cs typeface="Calibri" panose="020F0502020204030204" pitchFamily="34" charset="0"/>
          </a:endParaRPr>
        </a:p>
      </dsp:txBody>
      <dsp:txXfrm rot="-5400000">
        <a:off x="3335986" y="1721038"/>
        <a:ext cx="5874188" cy="1043542"/>
      </dsp:txXfrm>
    </dsp:sp>
    <dsp:sp modelId="{4F91B9A7-C044-460F-8A9B-6C7758946AD0}">
      <dsp:nvSpPr>
        <dsp:cNvPr id="0" name=""/>
        <dsp:cNvSpPr/>
      </dsp:nvSpPr>
      <dsp:spPr>
        <a:xfrm>
          <a:off x="0" y="1520029"/>
          <a:ext cx="3335986" cy="1445560"/>
        </a:xfrm>
        <a:prstGeom prst="roundRect">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altLang="zh-HK" sz="1700" b="0" i="0" kern="1200" dirty="0">
              <a:solidFill>
                <a:schemeClr val="bg1"/>
              </a:solidFill>
              <a:effectLst/>
              <a:latin typeface="Calibri" panose="020F0502020204030204" pitchFamily="34" charset="0"/>
              <a:cs typeface="Calibri" panose="020F0502020204030204" pitchFamily="34" charset="0"/>
            </a:rPr>
            <a:t>2. </a:t>
          </a:r>
          <a:r>
            <a:rPr lang="en-US" altLang="zh-HK" sz="1700" b="1" i="0" kern="1200" dirty="0">
              <a:solidFill>
                <a:schemeClr val="bg1"/>
              </a:solidFill>
              <a:effectLst/>
              <a:latin typeface="Calibri" panose="020F0502020204030204" pitchFamily="34" charset="0"/>
              <a:cs typeface="Calibri" panose="020F0502020204030204" pitchFamily="34" charset="0"/>
            </a:rPr>
            <a:t>Required the company to invest in new technologies and infrastructure to support its online presence:</a:t>
          </a:r>
          <a:endParaRPr lang="zh-HK" altLang="en-US" sz="1700" kern="1200" dirty="0">
            <a:solidFill>
              <a:schemeClr val="bg1"/>
            </a:solidFill>
            <a:latin typeface="Calibri" panose="020F0502020204030204" pitchFamily="34" charset="0"/>
            <a:cs typeface="Calibri" panose="020F0502020204030204" pitchFamily="34" charset="0"/>
          </a:endParaRPr>
        </a:p>
      </dsp:txBody>
      <dsp:txXfrm>
        <a:off x="70566" y="1590595"/>
        <a:ext cx="3194854" cy="1304428"/>
      </dsp:txXfrm>
    </dsp:sp>
    <dsp:sp modelId="{64AACA0C-2DF7-4A61-89E7-71A592CF7301}">
      <dsp:nvSpPr>
        <dsp:cNvPr id="0" name=""/>
        <dsp:cNvSpPr/>
      </dsp:nvSpPr>
      <dsp:spPr>
        <a:xfrm rot="5400000">
          <a:off x="5723082" y="795327"/>
          <a:ext cx="1156448" cy="5930641"/>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50800" dist="15240" dir="5400000" algn="tl" rotWithShape="0">
            <a:srgbClr val="000000">
              <a:alpha val="7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altLang="zh-HK" sz="1500" b="0" i="0" kern="1200" dirty="0">
              <a:solidFill>
                <a:srgbClr val="374151"/>
              </a:solidFill>
              <a:effectLst/>
              <a:latin typeface="Calibri" panose="020F0502020204030204" pitchFamily="34" charset="0"/>
              <a:cs typeface="Calibri" panose="020F0502020204030204" pitchFamily="34" charset="0"/>
            </a:rPr>
            <a:t>The company had to foster a culture of innovation and experimentation, which required a shift towards a more collaborative and open approach to decision-making. This helped to create a more dynamic and fast-paced environment that encouraged creativity and risk-taking.</a:t>
          </a:r>
          <a:endParaRPr lang="zh-HK" altLang="en-US" sz="1500" kern="1200" dirty="0">
            <a:latin typeface="Calibri" panose="020F0502020204030204" pitchFamily="34" charset="0"/>
            <a:cs typeface="Calibri" panose="020F0502020204030204" pitchFamily="34" charset="0"/>
          </a:endParaRPr>
        </a:p>
      </dsp:txBody>
      <dsp:txXfrm rot="-5400000">
        <a:off x="3335986" y="3238877"/>
        <a:ext cx="5874188" cy="1043542"/>
      </dsp:txXfrm>
    </dsp:sp>
    <dsp:sp modelId="{EC99B273-F84A-4E96-A76C-96FA5630298B}">
      <dsp:nvSpPr>
        <dsp:cNvPr id="0" name=""/>
        <dsp:cNvSpPr/>
      </dsp:nvSpPr>
      <dsp:spPr>
        <a:xfrm>
          <a:off x="0" y="3037867"/>
          <a:ext cx="3335986" cy="1445560"/>
        </a:xfrm>
        <a:prstGeom prst="roundRect">
          <a:avLst/>
        </a:prstGeom>
        <a:solidFill>
          <a:schemeClr val="accen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altLang="zh-HK" sz="1700" b="0" i="0" kern="1200" dirty="0">
              <a:solidFill>
                <a:schemeClr val="bg1"/>
              </a:solidFill>
              <a:effectLst/>
              <a:latin typeface="Calibri" panose="020F0502020204030204" pitchFamily="34" charset="0"/>
              <a:cs typeface="Calibri" panose="020F0502020204030204" pitchFamily="34" charset="0"/>
            </a:rPr>
            <a:t>3. </a:t>
          </a:r>
          <a:r>
            <a:rPr lang="en-US" altLang="zh-HK" sz="1700" b="1" i="0" kern="1200" dirty="0">
              <a:solidFill>
                <a:schemeClr val="bg1"/>
              </a:solidFill>
              <a:effectLst/>
              <a:latin typeface="Calibri" panose="020F0502020204030204" pitchFamily="34" charset="0"/>
              <a:cs typeface="Calibri" panose="020F0502020204030204" pitchFamily="34" charset="0"/>
            </a:rPr>
            <a:t>More flexible and adaptive approach to business operations required changes in the way the company managed its workforce:</a:t>
          </a:r>
          <a:endParaRPr lang="zh-HK" altLang="en-US" sz="1700" kern="1200" dirty="0">
            <a:solidFill>
              <a:schemeClr val="bg1"/>
            </a:solidFill>
            <a:latin typeface="Calibri" panose="020F0502020204030204" pitchFamily="34" charset="0"/>
            <a:cs typeface="Calibri" panose="020F0502020204030204" pitchFamily="34" charset="0"/>
          </a:endParaRPr>
        </a:p>
      </dsp:txBody>
      <dsp:txXfrm>
        <a:off x="70566" y="3108433"/>
        <a:ext cx="3194854" cy="1304428"/>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0.45455</cdr:x>
      <cdr:y>0.38635</cdr:y>
    </cdr:from>
    <cdr:to>
      <cdr:x>0.54545</cdr:x>
      <cdr:y>0.61365</cdr:y>
    </cdr:to>
    <cdr:sp macro="" textlink="">
      <cdr:nvSpPr>
        <cdr:cNvPr id="2" name="文本框 1">
          <a:extLst xmlns:a="http://schemas.openxmlformats.org/drawingml/2006/main">
            <a:ext uri="{FF2B5EF4-FFF2-40B4-BE49-F238E27FC236}">
              <a16:creationId xmlns:a16="http://schemas.microsoft.com/office/drawing/2014/main" id="{C27377A7-067F-37E1-4212-FDCD131E6810}"/>
            </a:ext>
          </a:extLst>
        </cdr:cNvPr>
        <cdr:cNvSpPr txBox="1"/>
      </cdr:nvSpPr>
      <cdr:spPr>
        <a:xfrm xmlns:a="http://schemas.openxmlformats.org/drawingml/2006/main">
          <a:off x="4572000" y="1554162"/>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zh-HK" altLang="en-US" sz="1100"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a:t>单击此处编辑母版副标题样式</a:t>
            </a:r>
            <a:endParaRPr lang="en-US" dirty="0"/>
          </a:p>
        </p:txBody>
      </p:sp>
      <p:sp>
        <p:nvSpPr>
          <p:cNvPr id="7" name="Rectangle 6"/>
          <p:cNvSpPr/>
          <p:nvPr/>
        </p:nvSpPr>
        <p:spPr>
          <a:xfrm>
            <a:off x="0" y="0"/>
            <a:ext cx="4572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9" name="Footer Placeholder 8"/>
          <p:cNvSpPr>
            <a:spLocks noGrp="1"/>
          </p:cNvSpPr>
          <p:nvPr>
            <p:ph type="ftr" sz="quarter" idx="11"/>
          </p:nvPr>
        </p:nvSpPr>
        <p:spPr/>
        <p:txBody>
          <a:bodyPr/>
          <a:lstStyle/>
          <a:p>
            <a:endParaRPr lang="zh-HK" altLang="en-US"/>
          </a:p>
        </p:txBody>
      </p:sp>
      <p:sp>
        <p:nvSpPr>
          <p:cNvPr id="10" name="Slide Number Placeholder 9"/>
          <p:cNvSpPr>
            <a:spLocks noGrp="1"/>
          </p:cNvSpPr>
          <p:nvPr>
            <p:ph type="sldNum" sz="quarter" idx="12"/>
          </p:nvPr>
        </p:nvSpPr>
        <p:spPr/>
        <p:txBody>
          <a:bodyPr/>
          <a:lstStyle/>
          <a:p>
            <a:fld id="{5CBFD18E-AC73-464A-99B0-FCED184A4CBF}" type="slidenum">
              <a:rPr lang="zh-HK" altLang="en-US" smtClean="0"/>
              <a:t>‹#›</a:t>
            </a:fld>
            <a:endParaRPr lang="zh-HK" altLang="en-US"/>
          </a:p>
        </p:txBody>
      </p:sp>
    </p:spTree>
    <p:extLst>
      <p:ext uri="{BB962C8B-B14F-4D97-AF65-F5344CB8AC3E}">
        <p14:creationId xmlns:p14="http://schemas.microsoft.com/office/powerpoint/2010/main" val="129072141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82238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1"/>
            </a:lvl1pPr>
          </a:lstStyle>
          <a:p>
            <a:r>
              <a:rPr lang="zh-CN" altLang="en-US"/>
              <a:t>单击此处编辑母版标题样式</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16520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56137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zh-CN" altLang="en-US"/>
              <a:t>单击此处编辑母版文本样式</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8" name="Footer Placeholder 7"/>
          <p:cNvSpPr>
            <a:spLocks noGrp="1"/>
          </p:cNvSpPr>
          <p:nvPr>
            <p:ph type="ftr" sz="quarter" idx="11"/>
          </p:nvPr>
        </p:nvSpPr>
        <p:spPr/>
        <p:txBody>
          <a:bodyPr/>
          <a:lstStyle/>
          <a:p>
            <a:endParaRPr lang="zh-HK" altLang="en-US"/>
          </a:p>
        </p:txBody>
      </p:sp>
      <p:sp>
        <p:nvSpPr>
          <p:cNvPr id="9" name="Slide Number Placeholder 8"/>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11" name="Rectangle 10"/>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37662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4" name="Footer Placeholder 3"/>
          <p:cNvSpPr>
            <a:spLocks noGrp="1"/>
          </p:cNvSpPr>
          <p:nvPr>
            <p:ph type="ftr" sz="quarter" idx="11"/>
          </p:nvPr>
        </p:nvSpPr>
        <p:spPr/>
        <p:txBody>
          <a:bodyPr/>
          <a:lstStyle/>
          <a:p>
            <a:endParaRPr lang="zh-HK" altLang="en-US"/>
          </a:p>
        </p:txBody>
      </p:sp>
      <p:sp>
        <p:nvSpPr>
          <p:cNvPr id="5" name="Slide Number Placeholder 4"/>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33227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3" name="Footer Placeholder 2"/>
          <p:cNvSpPr>
            <a:spLocks noGrp="1"/>
          </p:cNvSpPr>
          <p:nvPr>
            <p:ph type="ftr" sz="quarter" idx="11"/>
          </p:nvPr>
        </p:nvSpPr>
        <p:spPr/>
        <p:txBody>
          <a:bodyPr/>
          <a:lstStyle/>
          <a:p>
            <a:endParaRPr lang="zh-HK" altLang="en-US"/>
          </a:p>
        </p:txBody>
      </p:sp>
      <p:sp>
        <p:nvSpPr>
          <p:cNvPr id="4" name="Slide Number Placeholder 3"/>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5" name="Rectangle 4"/>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29685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2800" b="1" baseline="0"/>
            </a:lvl1pPr>
          </a:lstStyle>
          <a:p>
            <a:r>
              <a:rPr lang="zh-CN" altLang="en-US"/>
              <a:t>单击此处编辑母版标题样式</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5CBFD18E-AC73-464A-99B0-FCED184A4CBF}" type="slidenum">
              <a:rPr lang="zh-HK" altLang="en-US" smtClean="0"/>
              <a:t>‹#›</a:t>
            </a:fld>
            <a:endParaRPr lang="zh-HK" altLang="en-US"/>
          </a:p>
        </p:txBody>
      </p:sp>
    </p:spTree>
    <p:extLst>
      <p:ext uri="{BB962C8B-B14F-4D97-AF65-F5344CB8AC3E}">
        <p14:creationId xmlns:p14="http://schemas.microsoft.com/office/powerpoint/2010/main" val="366856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chemeClr val="bg1"/>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BFD18E-AC73-464A-99B0-FCED184A4CBF}" type="slidenum">
              <a:rPr lang="zh-HK" altLang="en-US" smtClean="0"/>
              <a:t>‹#›</a:t>
            </a:fld>
            <a:endParaRPr lang="zh-HK" altLang="en-US"/>
          </a:p>
        </p:txBody>
      </p:sp>
    </p:spTree>
    <p:extLst>
      <p:ext uri="{BB962C8B-B14F-4D97-AF65-F5344CB8AC3E}">
        <p14:creationId xmlns:p14="http://schemas.microsoft.com/office/powerpoint/2010/main" val="1304743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44906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F59BB428-FA0D-46E7-B607-B5FB97AC9BEE}" type="datetimeFigureOut">
              <a:rPr lang="zh-HK" altLang="en-US" smtClean="0"/>
              <a:t>23/4/2023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CBFD18E-AC73-464A-99B0-FCED184A4CBF}" type="slidenum">
              <a:rPr lang="zh-HK" altLang="en-US" smtClean="0"/>
              <a:t>‹#›</a:t>
            </a:fld>
            <a:endParaRPr lang="zh-HK" altLang="en-US"/>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55245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94198"/>
            <a:ext cx="9692640" cy="1397124"/>
          </a:xfrm>
          <a:prstGeom prst="rect">
            <a:avLst/>
          </a:prstGeom>
        </p:spPr>
        <p:txBody>
          <a:bodyPr vert="horz" lIns="91440" tIns="27432" rIns="91440" bIns="45720" rtlCol="0" anchor="b">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F59BB428-FA0D-46E7-B607-B5FB97AC9BEE}" type="datetimeFigureOut">
              <a:rPr lang="zh-HK" altLang="en-US" smtClean="0"/>
              <a:t>23/4/2023</a:t>
            </a:fld>
            <a:endParaRPr lang="zh-HK" altLang="en-US"/>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zh-HK" altLang="en-US"/>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accent1">
                    <a:lumMod val="60000"/>
                    <a:lumOff val="40000"/>
                  </a:schemeClr>
                </a:solidFill>
                <a:latin typeface="+mj-lt"/>
              </a:defRPr>
            </a:lvl1pPr>
          </a:lstStyle>
          <a:p>
            <a:fld id="{5CBFD18E-AC73-464A-99B0-FCED184A4CBF}" type="slidenum">
              <a:rPr lang="zh-HK" altLang="en-US" smtClean="0"/>
              <a:t>‹#›</a:t>
            </a:fld>
            <a:endParaRPr lang="zh-HK" altLang="en-US"/>
          </a:p>
        </p:txBody>
      </p:sp>
    </p:spTree>
    <p:extLst>
      <p:ext uri="{BB962C8B-B14F-4D97-AF65-F5344CB8AC3E}">
        <p14:creationId xmlns:p14="http://schemas.microsoft.com/office/powerpoint/2010/main" val="1968827957"/>
      </p:ext>
    </p:extLst>
  </p:cSld>
  <p:clrMap bg1="lt1" tx1="dk1" bg2="lt2" tx2="dk2" accent1="accent1" accent2="accent2" accent3="accent3" accent4="accent4" accent5="accent5" accent6="accent6" hlink="hlink" folHlink="folHlink"/>
  <p:sldLayoutIdLst>
    <p:sldLayoutId id="2147483934" r:id="rId1"/>
    <p:sldLayoutId id="2147483935" r:id="rId2"/>
    <p:sldLayoutId id="2147483936" r:id="rId3"/>
    <p:sldLayoutId id="2147483937" r:id="rId4"/>
    <p:sldLayoutId id="2147483938" r:id="rId5"/>
    <p:sldLayoutId id="2147483939" r:id="rId6"/>
    <p:sldLayoutId id="2147483940" r:id="rId7"/>
    <p:sldLayoutId id="2147483941" r:id="rId8"/>
    <p:sldLayoutId id="2147483942" r:id="rId9"/>
    <p:sldLayoutId id="2147483943" r:id="rId10"/>
    <p:sldLayoutId id="2147483944" r:id="rId11"/>
  </p:sldLayoutIdLst>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https://www.groundup.org.za/article/covid-19-worlds-unprecedented-experiment/" TargetMode="Externa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hyperlink" Target="http://collected-cryptics.blogspot.com/2011/02/spiral-staircase.html"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peoplematters.in/article/futurereadyhr/how-to-build-a-high-performance-organization-23189" TargetMode="External"/><Relationship Id="rId3" Type="http://schemas.openxmlformats.org/officeDocument/2006/relationships/diagramLayout" Target="../diagrams/layout5.xml"/><Relationship Id="rId7" Type="http://schemas.openxmlformats.org/officeDocument/2006/relationships/image" Target="../media/image11.jp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hyperlink" Target="https://www.picserver.org/highway-signs2/s/summary.html"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dspace.vnbrims.org:13000/jspui/bitstream/123456789/4699/1/The%20Innovator%27s%20Dilemma%20When%20New%20Technologies%20Cause%20Great%20Firms%20to%20Fail%20%28Management%20of%20Innovation%20and%20Change%20Series%29.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kingdomwayministries.net/wp-content/uploads/2016/12/A_Sense_Of_Urgency_Change_Final.pdf" TargetMode="External"/><Relationship Id="rId2" Type="http://schemas.openxmlformats.org/officeDocument/2006/relationships/hyperlink" Target="https://www.scinapse.io/papers/213464889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0D5C7E3-A0BC-8916-07AE-1F29804745FC}"/>
              </a:ext>
            </a:extLst>
          </p:cNvPr>
          <p:cNvSpPr>
            <a:spLocks noGrp="1"/>
          </p:cNvSpPr>
          <p:nvPr>
            <p:ph type="ctrTitle"/>
          </p:nvPr>
        </p:nvSpPr>
        <p:spPr/>
        <p:txBody>
          <a:bodyPr>
            <a:normAutofit/>
          </a:bodyPr>
          <a:lstStyle/>
          <a:p>
            <a:r>
              <a:rPr lang="en-GB" altLang="zh-HK" sz="5400" b="1" dirty="0">
                <a:effectLst/>
                <a:latin typeface="Calibri" panose="020F0502020204030204" pitchFamily="34" charset="0"/>
                <a:ea typeface="新細明體" panose="02020500000000000000" pitchFamily="18" charset="-120"/>
              </a:rPr>
              <a:t>Change and Stability Management - 759 store </a:t>
            </a:r>
            <a:endParaRPr lang="zh-HK" altLang="en-US" sz="34400" dirty="0"/>
          </a:p>
        </p:txBody>
      </p:sp>
      <p:sp>
        <p:nvSpPr>
          <p:cNvPr id="3" name="副标题 2">
            <a:extLst>
              <a:ext uri="{FF2B5EF4-FFF2-40B4-BE49-F238E27FC236}">
                <a16:creationId xmlns:a16="http://schemas.microsoft.com/office/drawing/2014/main" id="{B7470634-869F-027F-7302-66E98B43D562}"/>
              </a:ext>
            </a:extLst>
          </p:cNvPr>
          <p:cNvSpPr>
            <a:spLocks noGrp="1"/>
          </p:cNvSpPr>
          <p:nvPr>
            <p:ph type="subTitle" idx="1"/>
          </p:nvPr>
        </p:nvSpPr>
        <p:spPr/>
        <p:txBody>
          <a:bodyPr/>
          <a:lstStyle/>
          <a:p>
            <a:r>
              <a:rPr lang="en-US" altLang="zh-HK" dirty="0"/>
              <a:t>Leung Hon To (2133985)</a:t>
            </a:r>
            <a:endParaRPr lang="zh-HK" altLang="en-US" dirty="0"/>
          </a:p>
        </p:txBody>
      </p:sp>
      <p:pic>
        <p:nvPicPr>
          <p:cNvPr id="9" name="图片 8">
            <a:extLst>
              <a:ext uri="{FF2B5EF4-FFF2-40B4-BE49-F238E27FC236}">
                <a16:creationId xmlns:a16="http://schemas.microsoft.com/office/drawing/2014/main" id="{486A83EF-ED84-5383-9042-C693FCBE8602}"/>
              </a:ext>
            </a:extLst>
          </p:cNvPr>
          <p:cNvPicPr>
            <a:picLocks noChangeAspect="1"/>
          </p:cNvPicPr>
          <p:nvPr/>
        </p:nvPicPr>
        <p:blipFill>
          <a:blip r:embed="rId2"/>
          <a:stretch>
            <a:fillRect/>
          </a:stretch>
        </p:blipFill>
        <p:spPr>
          <a:xfrm>
            <a:off x="4719587" y="257337"/>
            <a:ext cx="2752725" cy="1657350"/>
          </a:xfrm>
          <a:prstGeom prst="rect">
            <a:avLst/>
          </a:prstGeom>
        </p:spPr>
      </p:pic>
    </p:spTree>
    <p:extLst>
      <p:ext uri="{BB962C8B-B14F-4D97-AF65-F5344CB8AC3E}">
        <p14:creationId xmlns:p14="http://schemas.microsoft.com/office/powerpoint/2010/main" val="2258068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1FA5A26-EA3F-01C4-AEA2-FF1B31C7926F}"/>
              </a:ext>
            </a:extLst>
          </p:cNvPr>
          <p:cNvSpPr>
            <a:spLocks noGrp="1"/>
          </p:cNvSpPr>
          <p:nvPr>
            <p:ph type="title"/>
          </p:nvPr>
        </p:nvSpPr>
        <p:spPr/>
        <p:txBody>
          <a:bodyPr/>
          <a:lstStyle/>
          <a:p>
            <a:pPr algn="l"/>
            <a:r>
              <a:rPr lang="en" altLang="zh-HK" dirty="0">
                <a:latin typeface="Calibri" panose="020F0502020204030204" pitchFamily="34" charset="0"/>
                <a:cs typeface="Calibri" panose="020F0502020204030204" pitchFamily="34" charset="0"/>
              </a:rPr>
              <a:t>Table of Content </a:t>
            </a:r>
            <a:endParaRPr lang="zh-HK" altLang="en-US" dirty="0">
              <a:latin typeface="Calibri" panose="020F0502020204030204" pitchFamily="34" charset="0"/>
              <a:cs typeface="Calibri" panose="020F0502020204030204" pitchFamily="34" charset="0"/>
            </a:endParaRPr>
          </a:p>
        </p:txBody>
      </p:sp>
      <p:sp>
        <p:nvSpPr>
          <p:cNvPr id="3" name="内容占位符 2">
            <a:extLst>
              <a:ext uri="{FF2B5EF4-FFF2-40B4-BE49-F238E27FC236}">
                <a16:creationId xmlns:a16="http://schemas.microsoft.com/office/drawing/2014/main" id="{3F5FEFFC-C48C-6D20-D65E-5DC9682CF311}"/>
              </a:ext>
            </a:extLst>
          </p:cNvPr>
          <p:cNvSpPr>
            <a:spLocks noGrp="1"/>
          </p:cNvSpPr>
          <p:nvPr>
            <p:ph idx="1"/>
          </p:nvPr>
        </p:nvSpPr>
        <p:spPr>
          <a:xfrm>
            <a:off x="1261872" y="1930401"/>
            <a:ext cx="8377381" cy="4156364"/>
          </a:xfrm>
        </p:spPr>
        <p:txBody>
          <a:bodyPr>
            <a:normAutofit/>
          </a:bodyPr>
          <a:lstStyle/>
          <a:p>
            <a:pPr marL="457200" lvl="0" indent="-342900" rtl="0">
              <a:spcBef>
                <a:spcPts val="0"/>
              </a:spcBef>
              <a:spcAft>
                <a:spcPts val="0"/>
              </a:spcAft>
              <a:buSzPts val="1800"/>
              <a:buAutoNum type="arabicPeriod"/>
            </a:pPr>
            <a:r>
              <a:rPr lang="en-US" altLang="zh-HK" sz="2800" dirty="0">
                <a:latin typeface="Calibri" panose="020F0502020204030204" pitchFamily="34" charset="0"/>
                <a:cs typeface="Calibri" panose="020F0502020204030204" pitchFamily="34" charset="0"/>
              </a:rPr>
              <a:t>Background of 759 store </a:t>
            </a:r>
          </a:p>
          <a:p>
            <a:pPr marL="457200" lvl="0" indent="-342900" rtl="0">
              <a:spcBef>
                <a:spcPts val="0"/>
              </a:spcBef>
              <a:spcAft>
                <a:spcPts val="0"/>
              </a:spcAft>
              <a:buSzPts val="1800"/>
              <a:buAutoNum type="arabicPeriod"/>
            </a:pPr>
            <a:r>
              <a:rPr lang="en-US" altLang="zh-HK" sz="2800" dirty="0">
                <a:latin typeface="Calibri" panose="020F0502020204030204" pitchFamily="34" charset="0"/>
                <a:cs typeface="Calibri" panose="020F0502020204030204" pitchFamily="34" charset="0"/>
              </a:rPr>
              <a:t>Business environment of 759 store </a:t>
            </a:r>
          </a:p>
          <a:p>
            <a:pPr marL="457200" lvl="0" indent="-342900" rtl="0">
              <a:spcBef>
                <a:spcPts val="0"/>
              </a:spcBef>
              <a:spcAft>
                <a:spcPts val="0"/>
              </a:spcAft>
              <a:buSzPts val="1800"/>
              <a:buAutoNum type="arabicPeriod"/>
            </a:pPr>
            <a:r>
              <a:rPr lang="en-US" altLang="zh-HK" sz="2800" dirty="0">
                <a:latin typeface="Calibri" panose="020F0502020204030204" pitchFamily="34" charset="0"/>
                <a:cs typeface="Calibri" panose="020F0502020204030204" pitchFamily="34" charset="0"/>
              </a:rPr>
              <a:t>Change Approach: Kotter's Eight-Step Plan</a:t>
            </a:r>
          </a:p>
          <a:p>
            <a:pPr marL="457200" lvl="0" indent="-342900" rtl="0">
              <a:spcBef>
                <a:spcPts val="0"/>
              </a:spcBef>
              <a:spcAft>
                <a:spcPts val="0"/>
              </a:spcAft>
              <a:buSzPts val="1800"/>
              <a:buAutoNum type="arabicPeriod"/>
            </a:pPr>
            <a:r>
              <a:rPr lang="en-US" altLang="zh-HK" sz="2800" dirty="0">
                <a:latin typeface="Calibri" panose="020F0502020204030204" pitchFamily="34" charset="0"/>
                <a:cs typeface="Calibri" panose="020F0502020204030204" pitchFamily="34" charset="0"/>
              </a:rPr>
              <a:t>Evaluation of the change program </a:t>
            </a:r>
          </a:p>
          <a:p>
            <a:pPr marL="457200" lvl="0" indent="-342900" rtl="0">
              <a:spcBef>
                <a:spcPts val="0"/>
              </a:spcBef>
              <a:spcAft>
                <a:spcPts val="0"/>
              </a:spcAft>
              <a:buSzPts val="1800"/>
              <a:buAutoNum type="arabicPeriod"/>
            </a:pPr>
            <a:r>
              <a:rPr lang="en-US" altLang="zh-HK" sz="2800" dirty="0">
                <a:latin typeface="Calibri" panose="020F0502020204030204" pitchFamily="34" charset="0"/>
                <a:cs typeface="Calibri" panose="020F0502020204030204" pitchFamily="34" charset="0"/>
              </a:rPr>
              <a:t>Effects on organizational operation</a:t>
            </a:r>
          </a:p>
          <a:p>
            <a:pPr marL="457200" lvl="0" indent="-342900" rtl="0">
              <a:spcBef>
                <a:spcPts val="0"/>
              </a:spcBef>
              <a:spcAft>
                <a:spcPts val="0"/>
              </a:spcAft>
              <a:buSzPts val="1800"/>
              <a:buAutoNum type="arabicPeriod"/>
            </a:pPr>
            <a:r>
              <a:rPr lang="en-US" altLang="zh-HK" sz="2800" dirty="0">
                <a:latin typeface="Calibri" panose="020F0502020204030204" pitchFamily="34" charset="0"/>
                <a:cs typeface="Calibri" panose="020F0502020204030204" pitchFamily="34" charset="0"/>
              </a:rPr>
              <a:t>Summary</a:t>
            </a:r>
          </a:p>
          <a:p>
            <a:pPr marL="457200" lvl="0" indent="-330200" rtl="0">
              <a:spcBef>
                <a:spcPts val="0"/>
              </a:spcBef>
              <a:spcAft>
                <a:spcPts val="0"/>
              </a:spcAft>
              <a:buSzPts val="1600"/>
              <a:buAutoNum type="arabicPeriod"/>
            </a:pPr>
            <a:r>
              <a:rPr lang="en-US" altLang="zh-HK" sz="2800" dirty="0">
                <a:latin typeface="Calibri" panose="020F0502020204030204" pitchFamily="34" charset="0"/>
                <a:cs typeface="Calibri" panose="020F0502020204030204" pitchFamily="34" charset="0"/>
              </a:rPr>
              <a:t>Reference</a:t>
            </a:r>
          </a:p>
          <a:p>
            <a:pPr marL="457200" lvl="0" indent="-342900" rtl="0">
              <a:spcBef>
                <a:spcPts val="0"/>
              </a:spcBef>
              <a:spcAft>
                <a:spcPts val="0"/>
              </a:spcAft>
              <a:buSzPts val="1800"/>
              <a:buAutoNum type="arabicPeriod"/>
            </a:pPr>
            <a:endParaRPr lang="en-US" altLang="zh-HK" sz="2000" dirty="0">
              <a:latin typeface="Calibri" panose="020F0502020204030204" pitchFamily="34" charset="0"/>
              <a:cs typeface="Calibri" panose="020F0502020204030204" pitchFamily="34" charset="0"/>
            </a:endParaRPr>
          </a:p>
          <a:p>
            <a:endParaRPr lang="zh-HK"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4792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2A6570-EFBB-AB79-F22B-62A06C5E7880}"/>
              </a:ext>
            </a:extLst>
          </p:cNvPr>
          <p:cNvSpPr>
            <a:spLocks noGrp="1"/>
          </p:cNvSpPr>
          <p:nvPr>
            <p:ph type="title"/>
          </p:nvPr>
        </p:nvSpPr>
        <p:spPr>
          <a:xfrm>
            <a:off x="1357121" y="191517"/>
            <a:ext cx="9024552" cy="697088"/>
          </a:xfrm>
        </p:spPr>
        <p:txBody>
          <a:bodyPr>
            <a:normAutofit fontScale="90000"/>
          </a:bodyPr>
          <a:lstStyle/>
          <a:p>
            <a:r>
              <a:rPr lang="en-US" altLang="zh-HK" sz="4800" b="1" dirty="0">
                <a:latin typeface="Calibri" panose="020F0502020204030204" pitchFamily="34" charset="0"/>
                <a:cs typeface="Calibri" panose="020F0502020204030204" pitchFamily="34" charset="0"/>
              </a:rPr>
              <a:t>1. Background of 759 store </a:t>
            </a:r>
            <a:endParaRPr lang="zh-HK" altLang="en-US" b="1" dirty="0">
              <a:latin typeface="Calibri" panose="020F0502020204030204" pitchFamily="34" charset="0"/>
              <a:cs typeface="Calibri" panose="020F0502020204030204" pitchFamily="34" charset="0"/>
            </a:endParaRPr>
          </a:p>
        </p:txBody>
      </p:sp>
      <p:sp>
        <p:nvSpPr>
          <p:cNvPr id="3" name="内容占位符 2">
            <a:extLst>
              <a:ext uri="{FF2B5EF4-FFF2-40B4-BE49-F238E27FC236}">
                <a16:creationId xmlns:a16="http://schemas.microsoft.com/office/drawing/2014/main" id="{EB9730C2-0C21-E2CC-A074-EBD752511848}"/>
              </a:ext>
            </a:extLst>
          </p:cNvPr>
          <p:cNvSpPr>
            <a:spLocks noGrp="1"/>
          </p:cNvSpPr>
          <p:nvPr>
            <p:ph idx="1"/>
          </p:nvPr>
        </p:nvSpPr>
        <p:spPr>
          <a:xfrm>
            <a:off x="1255521" y="1179003"/>
            <a:ext cx="7989598" cy="3195782"/>
          </a:xfrm>
        </p:spPr>
        <p:txBody>
          <a:bodyPr>
            <a:normAutofit fontScale="62500" lnSpcReduction="20000"/>
          </a:bodyPr>
          <a:lstStyle/>
          <a:p>
            <a:pPr>
              <a:buFont typeface="Wingdings" panose="05000000000000000000" pitchFamily="2" charset="2"/>
              <a:buChar char="Ø"/>
            </a:pPr>
            <a:r>
              <a:rPr lang="en-US" altLang="zh-HK" sz="2900" b="0" i="0" dirty="0">
                <a:solidFill>
                  <a:srgbClr val="374151"/>
                </a:solidFill>
                <a:effectLst/>
                <a:latin typeface="Calibri" panose="020F0502020204030204" pitchFamily="34" charset="0"/>
                <a:cs typeface="Calibri" panose="020F0502020204030204" pitchFamily="34" charset="0"/>
              </a:rPr>
              <a:t>759 Store derives its name from the </a:t>
            </a:r>
            <a:r>
              <a:rPr lang="en-US" altLang="zh-HK" sz="2900" b="0" i="0" dirty="0" err="1">
                <a:solidFill>
                  <a:srgbClr val="374151"/>
                </a:solidFill>
                <a:effectLst/>
                <a:latin typeface="Calibri" panose="020F0502020204030204" pitchFamily="34" charset="0"/>
                <a:cs typeface="Calibri" panose="020F0502020204030204" pitchFamily="34" charset="0"/>
              </a:rPr>
              <a:t>HKEx</a:t>
            </a:r>
            <a:r>
              <a:rPr lang="en-US" altLang="zh-HK" sz="2900" b="0" i="0" dirty="0">
                <a:solidFill>
                  <a:srgbClr val="374151"/>
                </a:solidFill>
                <a:effectLst/>
                <a:latin typeface="Calibri" panose="020F0502020204030204" pitchFamily="34" charset="0"/>
                <a:cs typeface="Calibri" panose="020F0502020204030204" pitchFamily="34" charset="0"/>
              </a:rPr>
              <a:t> stock code of its parent company, CEC International Holdings Limited, which has been listed on the Main Board of the HK Stock Exchange since 1999 (759 Store Limited, 2023)</a:t>
            </a:r>
          </a:p>
          <a:p>
            <a:pPr>
              <a:buFont typeface="Wingdings" panose="05000000000000000000" pitchFamily="2" charset="2"/>
              <a:buChar char="Ø"/>
            </a:pPr>
            <a:r>
              <a:rPr lang="en-US" altLang="zh-HK" sz="2900" b="0" i="0" dirty="0">
                <a:solidFill>
                  <a:srgbClr val="374151"/>
                </a:solidFill>
                <a:effectLst/>
                <a:latin typeface="Calibri" panose="020F0502020204030204" pitchFamily="34" charset="0"/>
                <a:cs typeface="Calibri" panose="020F0502020204030204" pitchFamily="34" charset="0"/>
              </a:rPr>
              <a:t>Hong Kong-based chain of convenience stores</a:t>
            </a:r>
            <a:endParaRPr lang="en-US" altLang="zh-HK" sz="2900" b="1" i="0" dirty="0">
              <a:solidFill>
                <a:srgbClr val="161513"/>
              </a:solidFill>
              <a:effectLst/>
              <a:latin typeface="Calibri" panose="020F0502020204030204" pitchFamily="34" charset="0"/>
              <a:cs typeface="Calibri" panose="020F0502020204030204" pitchFamily="34" charset="0"/>
            </a:endParaRPr>
          </a:p>
          <a:p>
            <a:pPr>
              <a:buFont typeface="Wingdings" panose="05000000000000000000" pitchFamily="2" charset="2"/>
              <a:buChar char="Ø"/>
            </a:pPr>
            <a:r>
              <a:rPr lang="en-US" altLang="zh-HK" sz="2900" dirty="0">
                <a:solidFill>
                  <a:srgbClr val="374151"/>
                </a:solidFill>
                <a:latin typeface="Calibri" panose="020F0502020204030204" pitchFamily="34" charset="0"/>
                <a:cs typeface="Calibri" panose="020F0502020204030204" pitchFamily="34" charset="0"/>
              </a:rPr>
              <a:t>F</a:t>
            </a:r>
            <a:r>
              <a:rPr lang="en-US" altLang="zh-HK" sz="2900" b="0" i="0" dirty="0">
                <a:solidFill>
                  <a:srgbClr val="374151"/>
                </a:solidFill>
                <a:effectLst/>
                <a:latin typeface="Calibri" panose="020F0502020204030204" pitchFamily="34" charset="0"/>
                <a:cs typeface="Calibri" panose="020F0502020204030204" pitchFamily="34" charset="0"/>
              </a:rPr>
              <a:t>ounded in 2010 (759 Store Limited, 2023)</a:t>
            </a:r>
          </a:p>
          <a:p>
            <a:pPr>
              <a:buFont typeface="Wingdings" panose="05000000000000000000" pitchFamily="2" charset="2"/>
              <a:buChar char="Ø"/>
            </a:pPr>
            <a:r>
              <a:rPr lang="en-US" altLang="zh-HK" sz="2900" dirty="0">
                <a:solidFill>
                  <a:srgbClr val="374151"/>
                </a:solidFill>
                <a:latin typeface="Calibri" panose="020F0502020204030204" pitchFamily="34" charset="0"/>
                <a:cs typeface="Calibri" panose="020F0502020204030204" pitchFamily="34" charset="0"/>
              </a:rPr>
              <a:t>O</a:t>
            </a:r>
            <a:r>
              <a:rPr lang="en-US" altLang="zh-HK" sz="2900" b="0" i="0" dirty="0">
                <a:solidFill>
                  <a:srgbClr val="374151"/>
                </a:solidFill>
                <a:effectLst/>
                <a:latin typeface="Calibri" panose="020F0502020204030204" pitchFamily="34" charset="0"/>
                <a:cs typeface="Calibri" panose="020F0502020204030204" pitchFamily="34" charset="0"/>
              </a:rPr>
              <a:t>ffers a wide range of products, including snacks, drinks, household items</a:t>
            </a:r>
          </a:p>
          <a:p>
            <a:pPr>
              <a:buFont typeface="Wingdings" panose="05000000000000000000" pitchFamily="2" charset="2"/>
              <a:buChar char="Ø"/>
            </a:pPr>
            <a:r>
              <a:rPr lang="en-US" altLang="zh-HK" sz="2900" dirty="0">
                <a:latin typeface="Calibri" panose="020F0502020204030204" pitchFamily="34" charset="0"/>
                <a:cs typeface="Calibri" panose="020F0502020204030204" pitchFamily="34" charset="0"/>
              </a:rPr>
              <a:t>Stores are mainly located in residential areas or shopping malls (CEC-COILS, 2022)</a:t>
            </a:r>
          </a:p>
          <a:p>
            <a:pPr>
              <a:buFont typeface="Wingdings" panose="05000000000000000000" pitchFamily="2" charset="2"/>
              <a:buChar char="Ø"/>
            </a:pPr>
            <a:r>
              <a:rPr lang="en-US" altLang="zh-HK" sz="2900" dirty="0">
                <a:latin typeface="Calibri" panose="020F0502020204030204" pitchFamily="34" charset="0"/>
                <a:cs typeface="Calibri" panose="020F0502020204030204" pitchFamily="34" charset="0"/>
              </a:rPr>
              <a:t>As of the end of 2022, it operated a total of 166 stores. During the period, 9 stores were closed and 3 new stores were opened, with an actual net decrease of 6 stores </a:t>
            </a:r>
            <a:r>
              <a:rPr lang="en-US" altLang="zh-HK" sz="2900" b="0" i="0" dirty="0">
                <a:solidFill>
                  <a:srgbClr val="374151"/>
                </a:solidFill>
                <a:effectLst/>
                <a:latin typeface="Calibri" panose="020F0502020204030204" pitchFamily="34" charset="0"/>
                <a:cs typeface="Calibri" panose="020F0502020204030204" pitchFamily="34" charset="0"/>
              </a:rPr>
              <a:t>(759 Store Limited, 2023)</a:t>
            </a:r>
          </a:p>
          <a:p>
            <a:pPr marL="0" indent="0">
              <a:buNone/>
            </a:pPr>
            <a:endParaRPr lang="en-US" altLang="zh-HK" sz="2900" dirty="0">
              <a:latin typeface="Calibri" panose="020F0502020204030204" pitchFamily="34" charset="0"/>
              <a:cs typeface="Calibri" panose="020F0502020204030204" pitchFamily="34" charset="0"/>
            </a:endParaRPr>
          </a:p>
          <a:p>
            <a:pPr>
              <a:buFont typeface="Wingdings" panose="05000000000000000000" pitchFamily="2" charset="2"/>
              <a:buChar char="Ø"/>
            </a:pPr>
            <a:endParaRPr lang="zh-HK" altLang="en-US" dirty="0">
              <a:latin typeface="Calibri" panose="020F0502020204030204" pitchFamily="34" charset="0"/>
              <a:cs typeface="Calibri" panose="020F0502020204030204" pitchFamily="34" charset="0"/>
            </a:endParaRPr>
          </a:p>
        </p:txBody>
      </p:sp>
      <p:pic>
        <p:nvPicPr>
          <p:cNvPr id="4" name="图片 3">
            <a:extLst>
              <a:ext uri="{FF2B5EF4-FFF2-40B4-BE49-F238E27FC236}">
                <a16:creationId xmlns:a16="http://schemas.microsoft.com/office/drawing/2014/main" id="{8DEB9727-4DAD-2F87-2CC5-DE35A12E923A}"/>
              </a:ext>
            </a:extLst>
          </p:cNvPr>
          <p:cNvPicPr>
            <a:picLocks noChangeAspect="1"/>
          </p:cNvPicPr>
          <p:nvPr/>
        </p:nvPicPr>
        <p:blipFill>
          <a:blip r:embed="rId2"/>
          <a:stretch>
            <a:fillRect/>
          </a:stretch>
        </p:blipFill>
        <p:spPr>
          <a:xfrm>
            <a:off x="8848436" y="1645368"/>
            <a:ext cx="2216871" cy="1334725"/>
          </a:xfrm>
          <a:prstGeom prst="rect">
            <a:avLst/>
          </a:prstGeom>
        </p:spPr>
      </p:pic>
      <p:pic>
        <p:nvPicPr>
          <p:cNvPr id="5" name="图片 4">
            <a:extLst>
              <a:ext uri="{FF2B5EF4-FFF2-40B4-BE49-F238E27FC236}">
                <a16:creationId xmlns:a16="http://schemas.microsoft.com/office/drawing/2014/main" id="{7984BA13-CD12-8360-7884-98B59E23702E}"/>
              </a:ext>
            </a:extLst>
          </p:cNvPr>
          <p:cNvPicPr>
            <a:picLocks noChangeAspect="1"/>
          </p:cNvPicPr>
          <p:nvPr/>
        </p:nvPicPr>
        <p:blipFill>
          <a:blip r:embed="rId3"/>
          <a:stretch>
            <a:fillRect/>
          </a:stretch>
        </p:blipFill>
        <p:spPr>
          <a:xfrm>
            <a:off x="1387452" y="4665183"/>
            <a:ext cx="3065141" cy="1839085"/>
          </a:xfrm>
          <a:prstGeom prst="rect">
            <a:avLst/>
          </a:prstGeom>
        </p:spPr>
      </p:pic>
      <p:pic>
        <p:nvPicPr>
          <p:cNvPr id="8" name="图片 7">
            <a:extLst>
              <a:ext uri="{FF2B5EF4-FFF2-40B4-BE49-F238E27FC236}">
                <a16:creationId xmlns:a16="http://schemas.microsoft.com/office/drawing/2014/main" id="{E0CDD64F-9819-7665-62C4-5C8C71FA0E47}"/>
              </a:ext>
            </a:extLst>
          </p:cNvPr>
          <p:cNvPicPr>
            <a:picLocks noChangeAspect="1"/>
          </p:cNvPicPr>
          <p:nvPr/>
        </p:nvPicPr>
        <p:blipFill>
          <a:blip r:embed="rId4"/>
          <a:stretch>
            <a:fillRect/>
          </a:stretch>
        </p:blipFill>
        <p:spPr>
          <a:xfrm>
            <a:off x="5869397" y="4665183"/>
            <a:ext cx="3475155" cy="1824456"/>
          </a:xfrm>
          <a:prstGeom prst="rect">
            <a:avLst/>
          </a:prstGeom>
        </p:spPr>
      </p:pic>
    </p:spTree>
    <p:extLst>
      <p:ext uri="{BB962C8B-B14F-4D97-AF65-F5344CB8AC3E}">
        <p14:creationId xmlns:p14="http://schemas.microsoft.com/office/powerpoint/2010/main" val="2080563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B9730C2-0C21-E2CC-A074-EBD752511848}"/>
              </a:ext>
            </a:extLst>
          </p:cNvPr>
          <p:cNvSpPr>
            <a:spLocks noGrp="1"/>
          </p:cNvSpPr>
          <p:nvPr>
            <p:ph idx="1"/>
          </p:nvPr>
        </p:nvSpPr>
        <p:spPr>
          <a:xfrm>
            <a:off x="824344" y="5020045"/>
            <a:ext cx="10105181" cy="5120640"/>
          </a:xfrm>
        </p:spPr>
        <p:txBody>
          <a:bodyPr>
            <a:normAutofit/>
          </a:bodyPr>
          <a:lstStyle/>
          <a:p>
            <a:pPr>
              <a:buFont typeface="Wingdings" panose="05000000000000000000" pitchFamily="2" charset="2"/>
              <a:buChar char="l"/>
            </a:pPr>
            <a:r>
              <a:rPr lang="en-US" altLang="zh-HK" sz="1600" dirty="0">
                <a:latin typeface="Calibri" panose="020F0502020204030204" pitchFamily="34" charset="0"/>
                <a:cs typeface="Calibri" panose="020F0502020204030204" pitchFamily="34" charset="0"/>
              </a:rPr>
              <a:t>Before COVID-19, 759 Store expanded excessively and affecting the cash flow. During COVID-19, they closed low-profit stores and reduced manpower to maintain profitability (CEC-COILS, 2022).</a:t>
            </a:r>
          </a:p>
        </p:txBody>
      </p:sp>
      <p:graphicFrame>
        <p:nvGraphicFramePr>
          <p:cNvPr id="7" name="内容占位符 7">
            <a:extLst>
              <a:ext uri="{FF2B5EF4-FFF2-40B4-BE49-F238E27FC236}">
                <a16:creationId xmlns:a16="http://schemas.microsoft.com/office/drawing/2014/main" id="{FEED51F0-D74D-9E9C-8D98-89C797C0210C}"/>
              </a:ext>
            </a:extLst>
          </p:cNvPr>
          <p:cNvGraphicFramePr>
            <a:graphicFrameLocks/>
          </p:cNvGraphicFramePr>
          <p:nvPr>
            <p:extLst>
              <p:ext uri="{D42A27DB-BD31-4B8C-83A1-F6EECF244321}">
                <p14:modId xmlns:p14="http://schemas.microsoft.com/office/powerpoint/2010/main" val="2175064602"/>
              </p:ext>
            </p:extLst>
          </p:nvPr>
        </p:nvGraphicFramePr>
        <p:xfrm>
          <a:off x="4443286" y="1311538"/>
          <a:ext cx="6752380" cy="278248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4" name="内容占位符 3">
            <a:extLst>
              <a:ext uri="{FF2B5EF4-FFF2-40B4-BE49-F238E27FC236}">
                <a16:creationId xmlns:a16="http://schemas.microsoft.com/office/drawing/2014/main" id="{F3A1908A-D0C1-74BC-3E07-AAA3ACF4C313}"/>
              </a:ext>
            </a:extLst>
          </p:cNvPr>
          <p:cNvGraphicFramePr>
            <a:graphicFrameLocks/>
          </p:cNvGraphicFramePr>
          <p:nvPr>
            <p:extLst>
              <p:ext uri="{D42A27DB-BD31-4B8C-83A1-F6EECF244321}">
                <p14:modId xmlns:p14="http://schemas.microsoft.com/office/powerpoint/2010/main" val="1368230840"/>
              </p:ext>
            </p:extLst>
          </p:nvPr>
        </p:nvGraphicFramePr>
        <p:xfrm>
          <a:off x="516639" y="1248791"/>
          <a:ext cx="4046721" cy="2895714"/>
        </p:xfrm>
        <a:graphic>
          <a:graphicData uri="http://schemas.openxmlformats.org/drawingml/2006/table">
            <a:tbl>
              <a:tblPr/>
              <a:tblGrid>
                <a:gridCol w="1495527">
                  <a:extLst>
                    <a:ext uri="{9D8B030D-6E8A-4147-A177-3AD203B41FA5}">
                      <a16:colId xmlns:a16="http://schemas.microsoft.com/office/drawing/2014/main" val="18187574"/>
                    </a:ext>
                  </a:extLst>
                </a:gridCol>
                <a:gridCol w="1337178">
                  <a:extLst>
                    <a:ext uri="{9D8B030D-6E8A-4147-A177-3AD203B41FA5}">
                      <a16:colId xmlns:a16="http://schemas.microsoft.com/office/drawing/2014/main" val="1149572949"/>
                    </a:ext>
                  </a:extLst>
                </a:gridCol>
                <a:gridCol w="1214016">
                  <a:extLst>
                    <a:ext uri="{9D8B030D-6E8A-4147-A177-3AD203B41FA5}">
                      <a16:colId xmlns:a16="http://schemas.microsoft.com/office/drawing/2014/main" val="1474001201"/>
                    </a:ext>
                  </a:extLst>
                </a:gridCol>
              </a:tblGrid>
              <a:tr h="217396">
                <a:tc rowSpan="2">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(In million HKD)</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D34817"/>
                    </a:solidFill>
                  </a:tcPr>
                </a:tc>
                <a:tc>
                  <a:txBody>
                    <a:bodyPr/>
                    <a:lstStyle/>
                    <a:p>
                      <a:pPr algn="ctr" rtl="0" fontAlgn="ctr"/>
                      <a:r>
                        <a:rPr lang="en-US" altLang="zh-HK" sz="1000" b="1" i="0" u="none" strike="noStrike" dirty="0">
                          <a:solidFill>
                            <a:schemeClr val="bg1"/>
                          </a:solidFill>
                          <a:effectLst/>
                          <a:latin typeface="Arial" panose="020B0604020202020204" pitchFamily="34" charset="0"/>
                          <a:ea typeface="新細明體" panose="02020500000000000000" pitchFamily="18" charset="-120"/>
                        </a:rPr>
                        <a:t>2018</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a:noFill/>
                    </a:lnB>
                    <a:solidFill>
                      <a:srgbClr val="D34817"/>
                    </a:solidFill>
                  </a:tcPr>
                </a:tc>
                <a:tc>
                  <a:txBody>
                    <a:bodyPr/>
                    <a:lstStyle/>
                    <a:p>
                      <a:pPr algn="ctr" rtl="0" fontAlgn="ctr"/>
                      <a:r>
                        <a:rPr lang="en-US" altLang="zh-HK" sz="1000" b="1" i="0" u="none" strike="noStrike" dirty="0">
                          <a:solidFill>
                            <a:schemeClr val="bg1"/>
                          </a:solidFill>
                          <a:effectLst/>
                          <a:latin typeface="Arial" panose="020B0604020202020204" pitchFamily="34" charset="0"/>
                          <a:ea typeface="新細明體" panose="02020500000000000000" pitchFamily="18" charset="-120"/>
                        </a:rPr>
                        <a:t>2022</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a:noFill/>
                    </a:lnB>
                    <a:solidFill>
                      <a:srgbClr val="D34817"/>
                    </a:solidFill>
                  </a:tcPr>
                </a:tc>
                <a:extLst>
                  <a:ext uri="{0D108BD9-81ED-4DB2-BD59-A6C34878D82A}">
                    <a16:rowId xmlns:a16="http://schemas.microsoft.com/office/drawing/2014/main" val="475656948"/>
                  </a:ext>
                </a:extLst>
              </a:tr>
              <a:tr h="573925">
                <a:tc vMerge="1">
                  <a:txBody>
                    <a:bodyPr/>
                    <a:lstStyle/>
                    <a:p>
                      <a:endParaRPr lang="zh-HK" altLang="en-US"/>
                    </a:p>
                  </a:txBody>
                  <a:tcPr/>
                </a:tc>
                <a:tc>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(Before COVID19)</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a:noFill/>
                    </a:lnT>
                    <a:lnB w="6350" cap="flat" cmpd="sng" algn="ctr">
                      <a:solidFill>
                        <a:srgbClr val="9E9E9E"/>
                      </a:solidFill>
                      <a:prstDash val="solid"/>
                      <a:round/>
                      <a:headEnd type="none" w="med" len="med"/>
                      <a:tailEnd type="none" w="med" len="med"/>
                    </a:lnB>
                    <a:solidFill>
                      <a:srgbClr val="D34817"/>
                    </a:solidFill>
                  </a:tcPr>
                </a:tc>
                <a:tc>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(After COVID 19)</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a:noFill/>
                    </a:lnT>
                    <a:lnB w="6350" cap="flat" cmpd="sng" algn="ctr">
                      <a:solidFill>
                        <a:srgbClr val="9E9E9E"/>
                      </a:solidFill>
                      <a:prstDash val="solid"/>
                      <a:round/>
                      <a:headEnd type="none" w="med" len="med"/>
                      <a:tailEnd type="none" w="med" len="med"/>
                    </a:lnB>
                    <a:solidFill>
                      <a:srgbClr val="D34817"/>
                    </a:solidFill>
                  </a:tcPr>
                </a:tc>
                <a:extLst>
                  <a:ext uri="{0D108BD9-81ED-4DB2-BD59-A6C34878D82A}">
                    <a16:rowId xmlns:a16="http://schemas.microsoft.com/office/drawing/2014/main" val="1003130829"/>
                  </a:ext>
                </a:extLst>
              </a:tr>
              <a:tr h="573925">
                <a:tc>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Total store number</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D34817"/>
                    </a:solidFill>
                  </a:tcPr>
                </a:tc>
                <a:tc>
                  <a:txBody>
                    <a:bodyPr/>
                    <a:lstStyle/>
                    <a:p>
                      <a:pPr algn="ctr" rtl="0" fontAlgn="ctr"/>
                      <a:r>
                        <a:rPr lang="en-US" sz="1000" b="0" i="0" u="none" strike="noStrike" dirty="0">
                          <a:solidFill>
                            <a:schemeClr val="bg1"/>
                          </a:solidFill>
                          <a:effectLst/>
                          <a:latin typeface="Arial" panose="020B0604020202020204" pitchFamily="34" charset="0"/>
                          <a:ea typeface="新細明體" panose="02020500000000000000" pitchFamily="18" charset="-120"/>
                        </a:rPr>
                        <a:t>206 stores</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tc>
                  <a:txBody>
                    <a:bodyPr/>
                    <a:lstStyle/>
                    <a:p>
                      <a:pPr algn="ctr" rtl="0" fontAlgn="ctr"/>
                      <a:r>
                        <a:rPr lang="en-US" sz="1000" b="0" i="0" u="none" strike="noStrike" dirty="0">
                          <a:solidFill>
                            <a:schemeClr val="bg1"/>
                          </a:solidFill>
                          <a:effectLst/>
                          <a:latin typeface="Arial" panose="020B0604020202020204" pitchFamily="34" charset="0"/>
                          <a:ea typeface="新細明體" panose="02020500000000000000" pitchFamily="18" charset="-120"/>
                        </a:rPr>
                        <a:t>166 stores (-19%)</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extLst>
                  <a:ext uri="{0D108BD9-81ED-4DB2-BD59-A6C34878D82A}">
                    <a16:rowId xmlns:a16="http://schemas.microsoft.com/office/drawing/2014/main" val="3286431217"/>
                  </a:ext>
                </a:extLst>
              </a:tr>
              <a:tr h="382617">
                <a:tc>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Total staff number</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D34817"/>
                    </a:solidFill>
                  </a:tcPr>
                </a:tc>
                <a:tc>
                  <a:txBody>
                    <a:bodyPr/>
                    <a:lstStyle/>
                    <a:p>
                      <a:pPr algn="ctr" rtl="0" fontAlgn="ctr"/>
                      <a:r>
                        <a:rPr lang="en-US" sz="1000" b="0" i="0" u="none" strike="noStrike" dirty="0">
                          <a:solidFill>
                            <a:schemeClr val="bg1"/>
                          </a:solidFill>
                          <a:effectLst/>
                          <a:latin typeface="Arial" panose="020B0604020202020204" pitchFamily="34" charset="0"/>
                          <a:ea typeface="新細明體" panose="02020500000000000000" pitchFamily="18" charset="-120"/>
                        </a:rPr>
                        <a:t>1900 staff</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tc>
                  <a:txBody>
                    <a:bodyPr/>
                    <a:lstStyle/>
                    <a:p>
                      <a:pPr algn="ctr" rtl="0" fontAlgn="ctr"/>
                      <a:r>
                        <a:rPr lang="en-US" sz="1000" b="0" i="0" u="none" strike="noStrike" dirty="0">
                          <a:solidFill>
                            <a:schemeClr val="bg1"/>
                          </a:solidFill>
                          <a:effectLst/>
                          <a:latin typeface="Arial" panose="020B0604020202020204" pitchFamily="34" charset="0"/>
                          <a:ea typeface="新細明體" panose="02020500000000000000" pitchFamily="18" charset="-120"/>
                        </a:rPr>
                        <a:t>855 staff (-55%)</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extLst>
                  <a:ext uri="{0D108BD9-81ED-4DB2-BD59-A6C34878D82A}">
                    <a16:rowId xmlns:a16="http://schemas.microsoft.com/office/drawing/2014/main" val="2792232992"/>
                  </a:ext>
                </a:extLst>
              </a:tr>
              <a:tr h="382617">
                <a:tc>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Revenue HK$’000</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D34817"/>
                    </a:solidFill>
                  </a:tcPr>
                </a:tc>
                <a:tc>
                  <a:txBody>
                    <a:bodyPr/>
                    <a:lstStyle/>
                    <a:p>
                      <a:pPr algn="ctr" rtl="0" fontAlgn="ctr"/>
                      <a:r>
                        <a:rPr lang="zh-HK" altLang="en-US" sz="1000" b="0" i="0" u="none" strike="noStrike">
                          <a:solidFill>
                            <a:schemeClr val="bg1"/>
                          </a:solidFill>
                          <a:effectLst/>
                          <a:latin typeface="Arial" panose="020B0604020202020204" pitchFamily="34" charset="0"/>
                          <a:ea typeface="新細明體" panose="02020500000000000000" pitchFamily="18" charset="-120"/>
                        </a:rPr>
                        <a:t>        </a:t>
                      </a:r>
                      <a:r>
                        <a:rPr lang="en-US" altLang="zh-HK" sz="1000" b="0" i="0" u="none" strike="noStrike">
                          <a:solidFill>
                            <a:schemeClr val="bg1"/>
                          </a:solidFill>
                          <a:effectLst/>
                          <a:latin typeface="Arial" panose="020B0604020202020204" pitchFamily="34" charset="0"/>
                          <a:ea typeface="新細明體" panose="02020500000000000000" pitchFamily="18" charset="-120"/>
                        </a:rPr>
                        <a:t>1,979,674 </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tc>
                  <a:txBody>
                    <a:bodyPr/>
                    <a:lstStyle/>
                    <a:p>
                      <a:pPr algn="ctr" rtl="0" fontAlgn="ctr"/>
                      <a:r>
                        <a:rPr lang="zh-HK" altLang="en-US" sz="1000" b="0" i="0" u="none" strike="noStrike" dirty="0">
                          <a:solidFill>
                            <a:schemeClr val="bg1"/>
                          </a:solidFill>
                          <a:effectLst/>
                          <a:latin typeface="Arial" panose="020B0604020202020204" pitchFamily="34" charset="0"/>
                          <a:ea typeface="新細明體" panose="02020500000000000000" pitchFamily="18" charset="-120"/>
                        </a:rPr>
                        <a:t> </a:t>
                      </a:r>
                      <a:r>
                        <a:rPr lang="en-US" altLang="zh-HK" sz="1000" b="0" i="0" u="none" strike="noStrike" dirty="0">
                          <a:solidFill>
                            <a:schemeClr val="bg1"/>
                          </a:solidFill>
                          <a:effectLst/>
                          <a:latin typeface="Arial" panose="020B0604020202020204" pitchFamily="34" charset="0"/>
                          <a:ea typeface="新細明體" panose="02020500000000000000" pitchFamily="18" charset="-120"/>
                        </a:rPr>
                        <a:t>2,008,967 (+1%) </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extLst>
                  <a:ext uri="{0D108BD9-81ED-4DB2-BD59-A6C34878D82A}">
                    <a16:rowId xmlns:a16="http://schemas.microsoft.com/office/drawing/2014/main" val="4086858392"/>
                  </a:ext>
                </a:extLst>
              </a:tr>
              <a:tr h="382617">
                <a:tc>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Revenue per store</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D34817"/>
                    </a:solidFill>
                  </a:tcPr>
                </a:tc>
                <a:tc>
                  <a:txBody>
                    <a:bodyPr/>
                    <a:lstStyle/>
                    <a:p>
                      <a:pPr algn="ctr" rtl="0" fontAlgn="ctr"/>
                      <a:r>
                        <a:rPr lang="zh-HK" altLang="en-US" sz="1000" b="0" i="0" u="none" strike="noStrike">
                          <a:solidFill>
                            <a:schemeClr val="bg1"/>
                          </a:solidFill>
                          <a:effectLst/>
                          <a:latin typeface="Arial" panose="020B0604020202020204" pitchFamily="34" charset="0"/>
                          <a:ea typeface="新細明體" panose="02020500000000000000" pitchFamily="18" charset="-120"/>
                        </a:rPr>
                        <a:t>              </a:t>
                      </a:r>
                      <a:r>
                        <a:rPr lang="en-US" altLang="zh-HK" sz="1000" b="0" i="0" u="none" strike="noStrike">
                          <a:solidFill>
                            <a:schemeClr val="bg1"/>
                          </a:solidFill>
                          <a:effectLst/>
                          <a:latin typeface="Arial" panose="020B0604020202020204" pitchFamily="34" charset="0"/>
                          <a:ea typeface="新細明體" panose="02020500000000000000" pitchFamily="18" charset="-120"/>
                        </a:rPr>
                        <a:t>9,610 </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tc>
                  <a:txBody>
                    <a:bodyPr/>
                    <a:lstStyle/>
                    <a:p>
                      <a:pPr algn="ctr" rtl="0" fontAlgn="ctr"/>
                      <a:r>
                        <a:rPr lang="zh-HK" altLang="en-US" sz="1000" b="0" i="0" u="none" strike="noStrike" dirty="0">
                          <a:solidFill>
                            <a:schemeClr val="bg1"/>
                          </a:solidFill>
                          <a:effectLst/>
                          <a:latin typeface="Arial" panose="020B0604020202020204" pitchFamily="34" charset="0"/>
                          <a:ea typeface="新細明體" panose="02020500000000000000" pitchFamily="18" charset="-120"/>
                        </a:rPr>
                        <a:t> </a:t>
                      </a:r>
                      <a:r>
                        <a:rPr lang="en-US" altLang="zh-HK" sz="1000" b="0" i="0" u="none" strike="noStrike" dirty="0">
                          <a:solidFill>
                            <a:schemeClr val="bg1"/>
                          </a:solidFill>
                          <a:effectLst/>
                          <a:latin typeface="Arial" panose="020B0604020202020204" pitchFamily="34" charset="0"/>
                          <a:ea typeface="新細明體" panose="02020500000000000000" pitchFamily="18" charset="-120"/>
                        </a:rPr>
                        <a:t>12102 (+26%) </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extLst>
                  <a:ext uri="{0D108BD9-81ED-4DB2-BD59-A6C34878D82A}">
                    <a16:rowId xmlns:a16="http://schemas.microsoft.com/office/drawing/2014/main" val="1352051679"/>
                  </a:ext>
                </a:extLst>
              </a:tr>
              <a:tr h="382617">
                <a:tc>
                  <a:txBody>
                    <a:bodyPr/>
                    <a:lstStyle/>
                    <a:p>
                      <a:pPr algn="ctr" rtl="0" fontAlgn="ctr"/>
                      <a:r>
                        <a:rPr lang="en-US" sz="1000" b="1" i="0" u="none" strike="noStrike" dirty="0">
                          <a:solidFill>
                            <a:schemeClr val="bg1"/>
                          </a:solidFill>
                          <a:effectLst/>
                          <a:latin typeface="Arial" panose="020B0604020202020204" pitchFamily="34" charset="0"/>
                          <a:ea typeface="新細明體" panose="02020500000000000000" pitchFamily="18" charset="-120"/>
                        </a:rPr>
                        <a:t>Revenue per staff</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D34817"/>
                    </a:solidFill>
                  </a:tcPr>
                </a:tc>
                <a:tc>
                  <a:txBody>
                    <a:bodyPr/>
                    <a:lstStyle/>
                    <a:p>
                      <a:pPr algn="ctr" rtl="0" fontAlgn="ctr"/>
                      <a:r>
                        <a:rPr lang="zh-HK" altLang="en-US" sz="1000" b="0" i="0" u="none" strike="noStrike" dirty="0">
                          <a:solidFill>
                            <a:schemeClr val="bg1"/>
                          </a:solidFill>
                          <a:effectLst/>
                          <a:latin typeface="Arial" panose="020B0604020202020204" pitchFamily="34" charset="0"/>
                          <a:ea typeface="新細明體" panose="02020500000000000000" pitchFamily="18" charset="-120"/>
                        </a:rPr>
                        <a:t>              </a:t>
                      </a:r>
                      <a:r>
                        <a:rPr lang="en-US" altLang="zh-HK" sz="1000" b="0" i="0" u="none" strike="noStrike" dirty="0">
                          <a:solidFill>
                            <a:schemeClr val="bg1"/>
                          </a:solidFill>
                          <a:effectLst/>
                          <a:latin typeface="Arial" panose="020B0604020202020204" pitchFamily="34" charset="0"/>
                          <a:ea typeface="新細明體" panose="02020500000000000000" pitchFamily="18" charset="-120"/>
                        </a:rPr>
                        <a:t>1,042 </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tc>
                  <a:txBody>
                    <a:bodyPr/>
                    <a:lstStyle/>
                    <a:p>
                      <a:pPr algn="ctr" rtl="0" fontAlgn="ctr"/>
                      <a:r>
                        <a:rPr lang="zh-HK" altLang="en-US" sz="1000" b="0" i="0" u="none" strike="noStrike" dirty="0">
                          <a:solidFill>
                            <a:schemeClr val="bg1"/>
                          </a:solidFill>
                          <a:effectLst/>
                          <a:latin typeface="Arial" panose="020B0604020202020204" pitchFamily="34" charset="0"/>
                          <a:ea typeface="新細明體" panose="02020500000000000000" pitchFamily="18" charset="-120"/>
                        </a:rPr>
                        <a:t> </a:t>
                      </a:r>
                      <a:r>
                        <a:rPr lang="en-US" altLang="zh-HK" sz="1000" b="0" i="0" u="none" strike="noStrike" dirty="0">
                          <a:solidFill>
                            <a:schemeClr val="bg1"/>
                          </a:solidFill>
                          <a:effectLst/>
                          <a:latin typeface="Arial" panose="020B0604020202020204" pitchFamily="34" charset="0"/>
                          <a:ea typeface="新細明體" panose="02020500000000000000" pitchFamily="18" charset="-120"/>
                        </a:rPr>
                        <a:t>2350 (+126%) </a:t>
                      </a:r>
                    </a:p>
                  </a:txBody>
                  <a:tcPr marL="7620" marR="7620" marT="7620" marB="0" anchor="ctr">
                    <a:lnL w="6350" cap="flat" cmpd="sng" algn="ctr">
                      <a:solidFill>
                        <a:srgbClr val="9E9E9E"/>
                      </a:solidFill>
                      <a:prstDash val="solid"/>
                      <a:round/>
                      <a:headEnd type="none" w="med" len="med"/>
                      <a:tailEnd type="none" w="med" len="med"/>
                    </a:lnL>
                    <a:lnR w="6350" cap="flat" cmpd="sng" algn="ctr">
                      <a:solidFill>
                        <a:srgbClr val="9E9E9E"/>
                      </a:solidFill>
                      <a:prstDash val="solid"/>
                      <a:round/>
                      <a:headEnd type="none" w="med" len="med"/>
                      <a:tailEnd type="none" w="med" len="med"/>
                    </a:lnR>
                    <a:lnT w="6350" cap="flat" cmpd="sng" algn="ctr">
                      <a:solidFill>
                        <a:srgbClr val="9E9E9E"/>
                      </a:solidFill>
                      <a:prstDash val="solid"/>
                      <a:round/>
                      <a:headEnd type="none" w="med" len="med"/>
                      <a:tailEnd type="none" w="med" len="med"/>
                    </a:lnT>
                    <a:lnB w="6350" cap="flat" cmpd="sng" algn="ctr">
                      <a:solidFill>
                        <a:srgbClr val="9E9E9E"/>
                      </a:solidFill>
                      <a:prstDash val="solid"/>
                      <a:round/>
                      <a:headEnd type="none" w="med" len="med"/>
                      <a:tailEnd type="none" w="med" len="med"/>
                    </a:lnB>
                    <a:solidFill>
                      <a:srgbClr val="ECACA5"/>
                    </a:solidFill>
                  </a:tcPr>
                </a:tc>
                <a:extLst>
                  <a:ext uri="{0D108BD9-81ED-4DB2-BD59-A6C34878D82A}">
                    <a16:rowId xmlns:a16="http://schemas.microsoft.com/office/drawing/2014/main" val="482286917"/>
                  </a:ext>
                </a:extLst>
              </a:tr>
            </a:tbl>
          </a:graphicData>
        </a:graphic>
      </p:graphicFrame>
      <p:sp>
        <p:nvSpPr>
          <p:cNvPr id="16" name="文本框 15">
            <a:extLst>
              <a:ext uri="{FF2B5EF4-FFF2-40B4-BE49-F238E27FC236}">
                <a16:creationId xmlns:a16="http://schemas.microsoft.com/office/drawing/2014/main" id="{B3324847-7DBB-6429-ADB6-D8A9FD40FFD3}"/>
              </a:ext>
            </a:extLst>
          </p:cNvPr>
          <p:cNvSpPr txBox="1"/>
          <p:nvPr/>
        </p:nvSpPr>
        <p:spPr>
          <a:xfrm>
            <a:off x="9062066" y="4320665"/>
            <a:ext cx="2336800" cy="261610"/>
          </a:xfrm>
          <a:prstGeom prst="rect">
            <a:avLst/>
          </a:prstGeom>
          <a:noFill/>
        </p:spPr>
        <p:txBody>
          <a:bodyPr wrap="square" rtlCol="0">
            <a:spAutoFit/>
          </a:bodyPr>
          <a:lstStyle/>
          <a:p>
            <a:r>
              <a:rPr lang="en-US" altLang="zh-HK" sz="1100" kern="100" dirty="0">
                <a:effectLst/>
                <a:latin typeface="Times New Roman" panose="02020603050405020304" pitchFamily="18" charset="0"/>
                <a:ea typeface="新細明體" panose="02020500000000000000" pitchFamily="18" charset="-120"/>
                <a:cs typeface="Times New Roman" panose="02020603050405020304" pitchFamily="18" charset="0"/>
              </a:rPr>
              <a:t>Source: Constructed by the author.</a:t>
            </a:r>
            <a:endParaRPr lang="zh-TW" altLang="zh-HK" sz="11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sp>
        <p:nvSpPr>
          <p:cNvPr id="17" name="文本框 16">
            <a:extLst>
              <a:ext uri="{FF2B5EF4-FFF2-40B4-BE49-F238E27FC236}">
                <a16:creationId xmlns:a16="http://schemas.microsoft.com/office/drawing/2014/main" id="{E13527E8-FDA9-259D-7526-A336C2194F8C}"/>
              </a:ext>
            </a:extLst>
          </p:cNvPr>
          <p:cNvSpPr txBox="1"/>
          <p:nvPr/>
        </p:nvSpPr>
        <p:spPr>
          <a:xfrm>
            <a:off x="2794299" y="4320665"/>
            <a:ext cx="2336800" cy="261610"/>
          </a:xfrm>
          <a:prstGeom prst="rect">
            <a:avLst/>
          </a:prstGeom>
          <a:noFill/>
        </p:spPr>
        <p:txBody>
          <a:bodyPr wrap="square" rtlCol="0">
            <a:spAutoFit/>
          </a:bodyPr>
          <a:lstStyle/>
          <a:p>
            <a:r>
              <a:rPr lang="en-US" altLang="zh-HK" sz="1100" kern="100" dirty="0">
                <a:effectLst/>
                <a:latin typeface="Times New Roman" panose="02020603050405020304" pitchFamily="18" charset="0"/>
                <a:ea typeface="新細明體" panose="02020500000000000000" pitchFamily="18" charset="-120"/>
                <a:cs typeface="Times New Roman" panose="02020603050405020304" pitchFamily="18" charset="0"/>
              </a:rPr>
              <a:t>Source: Constructed by the author.</a:t>
            </a:r>
            <a:endParaRPr lang="zh-TW" altLang="zh-HK" sz="11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sp>
        <p:nvSpPr>
          <p:cNvPr id="18" name="标题 1">
            <a:extLst>
              <a:ext uri="{FF2B5EF4-FFF2-40B4-BE49-F238E27FC236}">
                <a16:creationId xmlns:a16="http://schemas.microsoft.com/office/drawing/2014/main" id="{5361D531-9793-9D9B-AFBF-48DAAB667640}"/>
              </a:ext>
            </a:extLst>
          </p:cNvPr>
          <p:cNvSpPr>
            <a:spLocks noGrp="1"/>
          </p:cNvSpPr>
          <p:nvPr>
            <p:ph type="title"/>
          </p:nvPr>
        </p:nvSpPr>
        <p:spPr>
          <a:xfrm>
            <a:off x="1357121" y="191517"/>
            <a:ext cx="9024552" cy="697088"/>
          </a:xfrm>
        </p:spPr>
        <p:txBody>
          <a:bodyPr>
            <a:normAutofit fontScale="90000"/>
          </a:bodyPr>
          <a:lstStyle/>
          <a:p>
            <a:r>
              <a:rPr lang="en-US" altLang="zh-HK" sz="4800" b="1" dirty="0">
                <a:latin typeface="Calibri" panose="020F0502020204030204" pitchFamily="34" charset="0"/>
                <a:cs typeface="Calibri" panose="020F0502020204030204" pitchFamily="34" charset="0"/>
              </a:rPr>
              <a:t>1. Background of 759 store </a:t>
            </a:r>
            <a:endParaRPr lang="zh-HK" altLang="en-US" b="1" dirty="0">
              <a:latin typeface="Calibri" panose="020F0502020204030204" pitchFamily="34" charset="0"/>
              <a:cs typeface="Calibri" panose="020F0502020204030204" pitchFamily="34" charset="0"/>
            </a:endParaRPr>
          </a:p>
        </p:txBody>
      </p:sp>
      <p:sp>
        <p:nvSpPr>
          <p:cNvPr id="21" name="文本框 20">
            <a:extLst>
              <a:ext uri="{FF2B5EF4-FFF2-40B4-BE49-F238E27FC236}">
                <a16:creationId xmlns:a16="http://schemas.microsoft.com/office/drawing/2014/main" id="{6E23E468-AD3A-4AFE-3EC3-79C2DAEF0143}"/>
              </a:ext>
            </a:extLst>
          </p:cNvPr>
          <p:cNvSpPr txBox="1"/>
          <p:nvPr/>
        </p:nvSpPr>
        <p:spPr>
          <a:xfrm>
            <a:off x="516639" y="878454"/>
            <a:ext cx="4414982" cy="261610"/>
          </a:xfrm>
          <a:prstGeom prst="rect">
            <a:avLst/>
          </a:prstGeom>
          <a:noFill/>
        </p:spPr>
        <p:txBody>
          <a:bodyPr wrap="square" rtlCol="0">
            <a:spAutoFit/>
          </a:bodyPr>
          <a:lstStyle/>
          <a:p>
            <a:r>
              <a:rPr lang="en-US" altLang="zh-HK" sz="1100" dirty="0"/>
              <a:t>Talbe1: 759 store performance after COVID 19</a:t>
            </a:r>
            <a:endParaRPr lang="zh-HK" altLang="en-US" sz="1100" dirty="0"/>
          </a:p>
        </p:txBody>
      </p:sp>
    </p:spTree>
    <p:extLst>
      <p:ext uri="{BB962C8B-B14F-4D97-AF65-F5344CB8AC3E}">
        <p14:creationId xmlns:p14="http://schemas.microsoft.com/office/powerpoint/2010/main" val="238954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F7A85E7-1B1E-AD3F-8D3E-C4DF13C6FA3D}"/>
              </a:ext>
            </a:extLst>
          </p:cNvPr>
          <p:cNvSpPr>
            <a:spLocks noGrp="1"/>
          </p:cNvSpPr>
          <p:nvPr>
            <p:ph idx="1"/>
          </p:nvPr>
        </p:nvSpPr>
        <p:spPr>
          <a:xfrm>
            <a:off x="1151036" y="1828800"/>
            <a:ext cx="10129162" cy="2578100"/>
          </a:xfrm>
        </p:spPr>
        <p:txBody>
          <a:bodyPr>
            <a:normAutofit fontScale="85000" lnSpcReduction="20000"/>
          </a:bodyPr>
          <a:lstStyle/>
          <a:p>
            <a:pPr>
              <a:buFont typeface="Wingdings" panose="05000000000000000000" pitchFamily="2" charset="2"/>
              <a:buChar char="l"/>
            </a:pPr>
            <a:r>
              <a:rPr lang="en-US" altLang="zh-HK" b="0" i="0" dirty="0">
                <a:solidFill>
                  <a:srgbClr val="374151"/>
                </a:solidFill>
                <a:effectLst/>
                <a:latin typeface="Calibri" panose="020F0502020204030204" pitchFamily="34" charset="0"/>
                <a:cs typeface="Calibri" panose="020F0502020204030204" pitchFamily="34" charset="0"/>
              </a:rPr>
              <a:t>In Hong Kong, the retail industry has been significantly impacted by the COVID-19 pandemic. The Bread, Pastry, Confectionery</a:t>
            </a:r>
            <a:r>
              <a:rPr lang="en-US" altLang="zh-HK" dirty="0">
                <a:solidFill>
                  <a:srgbClr val="374151"/>
                </a:solidFill>
                <a:latin typeface="Calibri" panose="020F0502020204030204" pitchFamily="34" charset="0"/>
                <a:cs typeface="Calibri" panose="020F0502020204030204" pitchFamily="34" charset="0"/>
              </a:rPr>
              <a:t> </a:t>
            </a:r>
            <a:r>
              <a:rPr lang="en-US" altLang="zh-HK" b="0" i="0" dirty="0">
                <a:solidFill>
                  <a:srgbClr val="374151"/>
                </a:solidFill>
                <a:effectLst/>
                <a:latin typeface="Calibri" panose="020F0502020204030204" pitchFamily="34" charset="0"/>
                <a:cs typeface="Calibri" panose="020F0502020204030204" pitchFamily="34" charset="0"/>
              </a:rPr>
              <a:t>and </a:t>
            </a:r>
            <a:r>
              <a:rPr lang="en-US" altLang="zh-HK" dirty="0">
                <a:solidFill>
                  <a:srgbClr val="374151"/>
                </a:solidFill>
                <a:latin typeface="Calibri" panose="020F0502020204030204" pitchFamily="34" charset="0"/>
                <a:cs typeface="Calibri" panose="020F0502020204030204" pitchFamily="34" charset="0"/>
              </a:rPr>
              <a:t>B</a:t>
            </a:r>
            <a:r>
              <a:rPr lang="en-US" altLang="zh-HK" b="0" i="0" dirty="0">
                <a:solidFill>
                  <a:srgbClr val="374151"/>
                </a:solidFill>
                <a:effectLst/>
                <a:latin typeface="Calibri" panose="020F0502020204030204" pitchFamily="34" charset="0"/>
                <a:cs typeface="Calibri" panose="020F0502020204030204" pitchFamily="34" charset="0"/>
              </a:rPr>
              <a:t>iscuits sales volume </a:t>
            </a:r>
            <a:r>
              <a:rPr lang="en-US" altLang="zh-HK" b="1" i="0" dirty="0">
                <a:solidFill>
                  <a:srgbClr val="374151"/>
                </a:solidFill>
                <a:effectLst/>
                <a:latin typeface="Calibri" panose="020F0502020204030204" pitchFamily="34" charset="0"/>
                <a:cs typeface="Calibri" panose="020F0502020204030204" pitchFamily="34" charset="0"/>
              </a:rPr>
              <a:t>in February 2023 decreased by 5.5% year-on-year</a:t>
            </a:r>
            <a:r>
              <a:rPr lang="en-US" altLang="zh-HK" b="0" i="0" dirty="0">
                <a:solidFill>
                  <a:srgbClr val="374151"/>
                </a:solidFill>
                <a:effectLst/>
                <a:latin typeface="Calibri" panose="020F0502020204030204" pitchFamily="34" charset="0"/>
                <a:cs typeface="Calibri" panose="020F0502020204030204" pitchFamily="34" charset="0"/>
              </a:rPr>
              <a:t>(Census and Statistics Department, 2023).</a:t>
            </a:r>
          </a:p>
          <a:p>
            <a:pPr>
              <a:buFont typeface="Wingdings" panose="05000000000000000000" pitchFamily="2" charset="2"/>
              <a:buChar char="l"/>
            </a:pPr>
            <a:r>
              <a:rPr lang="en-US" altLang="zh-HK" b="0" i="0" dirty="0">
                <a:solidFill>
                  <a:srgbClr val="374151"/>
                </a:solidFill>
                <a:effectLst/>
                <a:latin typeface="Calibri" panose="020F0502020204030204" pitchFamily="34" charset="0"/>
                <a:cs typeface="Calibri" panose="020F0502020204030204" pitchFamily="34" charset="0"/>
              </a:rPr>
              <a:t>The pandemic has also accelerated the shift towards online shopping in Hong Kong. According to a survey conducted by Statista, 31% of respondents in Hong Kong stated that they were </a:t>
            </a:r>
            <a:r>
              <a:rPr lang="en-US" altLang="zh-HK" b="1" i="0" dirty="0">
                <a:solidFill>
                  <a:srgbClr val="374151"/>
                </a:solidFill>
                <a:effectLst/>
                <a:latin typeface="Calibri" panose="020F0502020204030204" pitchFamily="34" charset="0"/>
                <a:cs typeface="Calibri" panose="020F0502020204030204" pitchFamily="34" charset="0"/>
              </a:rPr>
              <a:t>shopping more frequently online since the outbreak of COVID-19</a:t>
            </a:r>
            <a:r>
              <a:rPr lang="en-US" altLang="zh-HK" b="0" i="0" dirty="0">
                <a:solidFill>
                  <a:srgbClr val="374151"/>
                </a:solidFill>
                <a:effectLst/>
                <a:latin typeface="Calibri" panose="020F0502020204030204" pitchFamily="34" charset="0"/>
                <a:cs typeface="Calibri" panose="020F0502020204030204" pitchFamily="34" charset="0"/>
              </a:rPr>
              <a:t> (Statista, 2021).</a:t>
            </a:r>
          </a:p>
          <a:p>
            <a:pPr>
              <a:buFont typeface="Wingdings" panose="05000000000000000000" pitchFamily="2" charset="2"/>
              <a:buChar char="l"/>
            </a:pPr>
            <a:r>
              <a:rPr lang="en-US" altLang="zh-HK" sz="2000" dirty="0">
                <a:latin typeface="Calibri" panose="020F0502020204030204" pitchFamily="34" charset="0"/>
                <a:cs typeface="Calibri" panose="020F0502020204030204" pitchFamily="34" charset="0"/>
              </a:rPr>
              <a:t>The rapid digitalization and changing consumer behavior have also posed significant challenges to the company. With the rise of e-commerce and online shopping, consumers have more options to purchase products at competitive prices. Moreover, the </a:t>
            </a:r>
            <a:r>
              <a:rPr lang="en-US" altLang="zh-HK" sz="2000" b="1" dirty="0">
                <a:latin typeface="Calibri" panose="020F0502020204030204" pitchFamily="34" charset="0"/>
                <a:cs typeface="Calibri" panose="020F0502020204030204" pitchFamily="34" charset="0"/>
              </a:rPr>
              <a:t>COVID-19 pandemic has accelerated the shift towards online shopping, resulting in a decline in foot traffic for physical stores </a:t>
            </a:r>
            <a:r>
              <a:rPr lang="en-US" altLang="zh-HK" sz="2000" dirty="0">
                <a:latin typeface="Calibri" panose="020F0502020204030204" pitchFamily="34" charset="0"/>
                <a:cs typeface="Calibri" panose="020F0502020204030204" pitchFamily="34" charset="0"/>
              </a:rPr>
              <a:t>(Statista, 2023).</a:t>
            </a:r>
          </a:p>
        </p:txBody>
      </p:sp>
      <p:sp>
        <p:nvSpPr>
          <p:cNvPr id="4" name="标题 1">
            <a:extLst>
              <a:ext uri="{FF2B5EF4-FFF2-40B4-BE49-F238E27FC236}">
                <a16:creationId xmlns:a16="http://schemas.microsoft.com/office/drawing/2014/main" id="{350CBD1F-C2C2-EE88-B088-CAA2100B736E}"/>
              </a:ext>
            </a:extLst>
          </p:cNvPr>
          <p:cNvSpPr txBox="1">
            <a:spLocks/>
          </p:cNvSpPr>
          <p:nvPr/>
        </p:nvSpPr>
        <p:spPr>
          <a:xfrm>
            <a:off x="1384830" y="644094"/>
            <a:ext cx="9024552" cy="697088"/>
          </a:xfrm>
          <a:prstGeom prst="rect">
            <a:avLst/>
          </a:prstGeom>
        </p:spPr>
        <p:txBody>
          <a:bodyPr vert="horz" lIns="91440" tIns="27432" rIns="91440" bIns="45720" rtlCol="0" anchor="b">
            <a:normAutofit fontScale="52500" lnSpcReduction="20000"/>
          </a:bodyPr>
          <a:lst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a:lstStyle>
          <a:p>
            <a:r>
              <a:rPr lang="en-US" altLang="zh-HK" sz="4800" b="1" dirty="0">
                <a:latin typeface="Calibri" panose="020F0502020204030204" pitchFamily="34" charset="0"/>
                <a:cs typeface="Calibri" panose="020F0502020204030204" pitchFamily="34" charset="0"/>
              </a:rPr>
              <a:t>2. Business environment of 759 store:</a:t>
            </a:r>
            <a:r>
              <a:rPr lang="en-US" altLang="zh-HK" sz="2400" b="0" i="0" dirty="0">
                <a:solidFill>
                  <a:srgbClr val="374151"/>
                </a:solidFill>
                <a:effectLst/>
                <a:latin typeface="Calibri" panose="020F0502020204030204" pitchFamily="34" charset="0"/>
                <a:cs typeface="Calibri" panose="020F0502020204030204" pitchFamily="34" charset="0"/>
              </a:rPr>
              <a:t>  </a:t>
            </a:r>
            <a:r>
              <a:rPr lang="en-US" altLang="zh-HK" sz="4800" dirty="0">
                <a:latin typeface="Calibri" panose="020F0502020204030204" pitchFamily="34" charset="0"/>
                <a:cs typeface="Calibri" panose="020F0502020204030204" pitchFamily="34" charset="0"/>
              </a:rPr>
              <a:t>COVID-19 &amp;  online shopping  </a:t>
            </a:r>
            <a:endParaRPr lang="zh-HK" altLang="en-US" sz="4800" dirty="0">
              <a:latin typeface="Calibri" panose="020F0502020204030204" pitchFamily="34" charset="0"/>
              <a:cs typeface="Calibri" panose="020F0502020204030204" pitchFamily="34" charset="0"/>
            </a:endParaRPr>
          </a:p>
        </p:txBody>
      </p:sp>
      <p:pic>
        <p:nvPicPr>
          <p:cNvPr id="9" name="图片 8">
            <a:extLst>
              <a:ext uri="{FF2B5EF4-FFF2-40B4-BE49-F238E27FC236}">
                <a16:creationId xmlns:a16="http://schemas.microsoft.com/office/drawing/2014/main" id="{39DBC6B2-74CE-E557-145E-75272BE619FE}"/>
              </a:ext>
            </a:extLst>
          </p:cNvPr>
          <p:cNvPicPr>
            <a:picLocks noChangeAspect="1"/>
          </p:cNvPicPr>
          <p:nvPr/>
        </p:nvPicPr>
        <p:blipFill>
          <a:blip r:embed="rId2"/>
          <a:stretch>
            <a:fillRect/>
          </a:stretch>
        </p:blipFill>
        <p:spPr>
          <a:xfrm>
            <a:off x="7755948" y="4729088"/>
            <a:ext cx="2609850" cy="1752600"/>
          </a:xfrm>
          <a:prstGeom prst="rect">
            <a:avLst/>
          </a:prstGeom>
        </p:spPr>
      </p:pic>
      <p:pic>
        <p:nvPicPr>
          <p:cNvPr id="10" name="图片 9">
            <a:extLst>
              <a:ext uri="{FF2B5EF4-FFF2-40B4-BE49-F238E27FC236}">
                <a16:creationId xmlns:a16="http://schemas.microsoft.com/office/drawing/2014/main" id="{4B2A9931-B2A3-DC05-5DCD-36AAC83E2311}"/>
              </a:ext>
            </a:extLst>
          </p:cNvPr>
          <p:cNvPicPr>
            <a:picLocks noChangeAspect="1"/>
          </p:cNvPicPr>
          <p:nvPr/>
        </p:nvPicPr>
        <p:blipFill>
          <a:blip r:embed="rId3"/>
          <a:stretch>
            <a:fillRect/>
          </a:stretch>
        </p:blipFill>
        <p:spPr>
          <a:xfrm>
            <a:off x="4559879" y="4616096"/>
            <a:ext cx="3311475" cy="1866468"/>
          </a:xfrm>
          <a:prstGeom prst="rect">
            <a:avLst/>
          </a:prstGeom>
        </p:spPr>
      </p:pic>
      <p:pic>
        <p:nvPicPr>
          <p:cNvPr id="12" name="图片 11">
            <a:extLst>
              <a:ext uri="{FF2B5EF4-FFF2-40B4-BE49-F238E27FC236}">
                <a16:creationId xmlns:a16="http://schemas.microsoft.com/office/drawing/2014/main" id="{FC2B8045-C382-8963-4603-267620C884D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18599" y="4616096"/>
            <a:ext cx="3417455" cy="1597810"/>
          </a:xfrm>
          <a:prstGeom prst="rect">
            <a:avLst/>
          </a:prstGeom>
        </p:spPr>
      </p:pic>
    </p:spTree>
    <p:extLst>
      <p:ext uri="{BB962C8B-B14F-4D97-AF65-F5344CB8AC3E}">
        <p14:creationId xmlns:p14="http://schemas.microsoft.com/office/powerpoint/2010/main" val="1270877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F7A85E7-1B1E-AD3F-8D3E-C4DF13C6FA3D}"/>
              </a:ext>
            </a:extLst>
          </p:cNvPr>
          <p:cNvSpPr>
            <a:spLocks noGrp="1"/>
          </p:cNvSpPr>
          <p:nvPr>
            <p:ph idx="1"/>
          </p:nvPr>
        </p:nvSpPr>
        <p:spPr>
          <a:xfrm>
            <a:off x="889023" y="833065"/>
            <a:ext cx="5394072" cy="7589538"/>
          </a:xfrm>
        </p:spPr>
        <p:txBody>
          <a:bodyPr>
            <a:normAutofit/>
          </a:bodyPr>
          <a:lstStyle/>
          <a:p>
            <a:pPr marL="0" indent="0">
              <a:buNone/>
            </a:pPr>
            <a:endParaRPr lang="en-US" altLang="zh-HK" dirty="0">
              <a:solidFill>
                <a:srgbClr val="374151"/>
              </a:solidFill>
              <a:latin typeface="Calibri" panose="020F0502020204030204" pitchFamily="34" charset="0"/>
              <a:cs typeface="Calibri" panose="020F0502020204030204" pitchFamily="34" charset="0"/>
            </a:endParaRPr>
          </a:p>
          <a:p>
            <a:pPr>
              <a:buFont typeface="Wingdings" panose="05000000000000000000" pitchFamily="2" charset="2"/>
              <a:buChar char="l"/>
            </a:pPr>
            <a:r>
              <a:rPr lang="en-US" altLang="zh-HK" sz="2000" dirty="0">
                <a:latin typeface="Calibri" panose="020F0502020204030204" pitchFamily="34" charset="0"/>
                <a:cs typeface="Calibri" panose="020F0502020204030204" pitchFamily="34" charset="0"/>
              </a:rPr>
              <a:t>With rise of e-commerce and changing consumer preferences. 759 Store, in particular, has faced increased competition from </a:t>
            </a:r>
            <a:r>
              <a:rPr lang="en-US" altLang="zh-HK" sz="2000" b="0" i="0" dirty="0">
                <a:solidFill>
                  <a:srgbClr val="374151"/>
                </a:solidFill>
                <a:effectLst/>
                <a:latin typeface="Calibri" panose="020F0502020204030204" pitchFamily="34" charset="0"/>
                <a:cs typeface="Calibri" panose="020F0502020204030204" pitchFamily="34" charset="0"/>
              </a:rPr>
              <a:t>convenience stores</a:t>
            </a:r>
            <a:r>
              <a:rPr lang="en-US" altLang="zh-HK" b="1" dirty="0">
                <a:solidFill>
                  <a:srgbClr val="161513"/>
                </a:solidFill>
                <a:latin typeface="Calibri" panose="020F0502020204030204" pitchFamily="34" charset="0"/>
                <a:cs typeface="Calibri" panose="020F0502020204030204" pitchFamily="34" charset="0"/>
              </a:rPr>
              <a:t> </a:t>
            </a:r>
            <a:r>
              <a:rPr lang="en-US" altLang="zh-HK" sz="2000" dirty="0">
                <a:latin typeface="Calibri" panose="020F0502020204030204" pitchFamily="34" charset="0"/>
                <a:cs typeface="Calibri" panose="020F0502020204030204" pitchFamily="34" charset="0"/>
              </a:rPr>
              <a:t>such as </a:t>
            </a:r>
            <a:r>
              <a:rPr lang="en-US" altLang="zh-HK" sz="2000" dirty="0" err="1">
                <a:latin typeface="Calibri" panose="020F0502020204030204" pitchFamily="34" charset="0"/>
                <a:cs typeface="Calibri" panose="020F0502020204030204" pitchFamily="34" charset="0"/>
              </a:rPr>
              <a:t>AbouThai</a:t>
            </a:r>
            <a:r>
              <a:rPr lang="en-US" altLang="zh-HK" sz="2000" dirty="0">
                <a:latin typeface="Calibri" panose="020F0502020204030204" pitchFamily="34" charset="0"/>
                <a:cs typeface="Calibri" panose="020F0502020204030204" pitchFamily="34" charset="0"/>
              </a:rPr>
              <a:t> and Bestmart360, which offer a wider range of products and more convenience to customers </a:t>
            </a:r>
            <a:r>
              <a:rPr lang="en-US" altLang="zh-HK" b="1" dirty="0">
                <a:latin typeface="Calibri" panose="020F0502020204030204" pitchFamily="34" charset="0"/>
                <a:cs typeface="Calibri" panose="020F0502020204030204" pitchFamily="34" charset="0"/>
              </a:rPr>
              <a:t>in their online shop </a:t>
            </a:r>
            <a:r>
              <a:rPr lang="en-US" altLang="zh-HK" sz="2000" dirty="0">
                <a:latin typeface="Calibri" panose="020F0502020204030204" pitchFamily="34" charset="0"/>
                <a:cs typeface="Calibri" panose="020F0502020204030204" pitchFamily="34" charset="0"/>
              </a:rPr>
              <a:t>(</a:t>
            </a:r>
            <a:r>
              <a:rPr lang="en-US" altLang="zh-HK" sz="2000" kern="100" dirty="0" err="1">
                <a:effectLst/>
                <a:latin typeface="Calibri" panose="020F0502020204030204" pitchFamily="34" charset="0"/>
                <a:ea typeface="新細明體" panose="02020500000000000000" pitchFamily="18" charset="-120"/>
                <a:cs typeface="Calibri" panose="020F0502020204030204" pitchFamily="34" charset="0"/>
              </a:rPr>
              <a:t>AbouThai</a:t>
            </a:r>
            <a:r>
              <a:rPr lang="en-US" altLang="zh-HK" sz="2000" kern="100" dirty="0">
                <a:latin typeface="Calibri" panose="020F0502020204030204" pitchFamily="34" charset="0"/>
                <a:ea typeface="新細明體" panose="02020500000000000000" pitchFamily="18" charset="-120"/>
                <a:cs typeface="Calibri" panose="020F0502020204030204" pitchFamily="34" charset="0"/>
              </a:rPr>
              <a:t>, </a:t>
            </a:r>
            <a:r>
              <a:rPr lang="en-US" altLang="zh-HK" sz="2000" kern="100" dirty="0">
                <a:effectLst/>
                <a:latin typeface="Calibri" panose="020F0502020204030204" pitchFamily="34" charset="0"/>
                <a:ea typeface="新細明體" panose="02020500000000000000" pitchFamily="18" charset="-120"/>
                <a:cs typeface="Calibri" panose="020F0502020204030204" pitchFamily="34" charset="0"/>
              </a:rPr>
              <a:t>2023) (Best Mart 360˚, 2023).</a:t>
            </a:r>
            <a:endParaRPr lang="en-US" altLang="zh-HK" b="0" i="0" dirty="0">
              <a:solidFill>
                <a:srgbClr val="374151"/>
              </a:solidFill>
              <a:effectLst/>
              <a:latin typeface="Calibri" panose="020F0502020204030204" pitchFamily="34" charset="0"/>
              <a:cs typeface="Calibri" panose="020F0502020204030204" pitchFamily="34" charset="0"/>
            </a:endParaRPr>
          </a:p>
          <a:p>
            <a:pPr>
              <a:buFont typeface="Wingdings" panose="05000000000000000000" pitchFamily="2" charset="2"/>
              <a:buChar char="l"/>
            </a:pPr>
            <a:endParaRPr lang="zh-HK" altLang="en-US" dirty="0"/>
          </a:p>
        </p:txBody>
      </p:sp>
      <p:sp>
        <p:nvSpPr>
          <p:cNvPr id="4" name="标题 1">
            <a:extLst>
              <a:ext uri="{FF2B5EF4-FFF2-40B4-BE49-F238E27FC236}">
                <a16:creationId xmlns:a16="http://schemas.microsoft.com/office/drawing/2014/main" id="{350CBD1F-C2C2-EE88-B088-CAA2100B736E}"/>
              </a:ext>
            </a:extLst>
          </p:cNvPr>
          <p:cNvSpPr txBox="1">
            <a:spLocks/>
          </p:cNvSpPr>
          <p:nvPr/>
        </p:nvSpPr>
        <p:spPr>
          <a:xfrm>
            <a:off x="1458721" y="135977"/>
            <a:ext cx="9024552" cy="697088"/>
          </a:xfrm>
          <a:prstGeom prst="rect">
            <a:avLst/>
          </a:prstGeom>
        </p:spPr>
        <p:txBody>
          <a:bodyPr vert="horz" lIns="91440" tIns="27432" rIns="91440" bIns="45720" rtlCol="0" anchor="b">
            <a:normAutofit fontScale="67500" lnSpcReduction="20000"/>
          </a:bodyPr>
          <a:lst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a:lstStyle>
          <a:p>
            <a:r>
              <a:rPr lang="en-US" altLang="zh-HK" sz="4800" b="1" dirty="0">
                <a:latin typeface="Calibri" panose="020F0502020204030204" pitchFamily="34" charset="0"/>
                <a:cs typeface="Calibri" panose="020F0502020204030204" pitchFamily="34" charset="0"/>
              </a:rPr>
              <a:t>2. Business environment of 759 store: Competitors</a:t>
            </a:r>
            <a:endParaRPr lang="zh-HK" altLang="en-US" dirty="0">
              <a:latin typeface="Calibri" panose="020F0502020204030204" pitchFamily="34" charset="0"/>
              <a:cs typeface="Calibri" panose="020F0502020204030204" pitchFamily="34" charset="0"/>
            </a:endParaRPr>
          </a:p>
        </p:txBody>
      </p:sp>
      <p:pic>
        <p:nvPicPr>
          <p:cNvPr id="5" name="图片 4">
            <a:extLst>
              <a:ext uri="{FF2B5EF4-FFF2-40B4-BE49-F238E27FC236}">
                <a16:creationId xmlns:a16="http://schemas.microsoft.com/office/drawing/2014/main" id="{A38F1142-6DFF-7506-DC35-1942310DBD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8367" y="833065"/>
            <a:ext cx="4789338" cy="2749683"/>
          </a:xfrm>
          <a:prstGeom prst="rect">
            <a:avLst/>
          </a:prstGeom>
        </p:spPr>
      </p:pic>
      <p:pic>
        <p:nvPicPr>
          <p:cNvPr id="7" name="图片 6">
            <a:extLst>
              <a:ext uri="{FF2B5EF4-FFF2-40B4-BE49-F238E27FC236}">
                <a16:creationId xmlns:a16="http://schemas.microsoft.com/office/drawing/2014/main" id="{EB9FCF05-F0DD-5F05-4A5D-C30B7E9249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3094" y="3676212"/>
            <a:ext cx="5019883" cy="3045811"/>
          </a:xfrm>
          <a:prstGeom prst="rect">
            <a:avLst/>
          </a:prstGeom>
        </p:spPr>
      </p:pic>
      <p:pic>
        <p:nvPicPr>
          <p:cNvPr id="11" name="图片 10">
            <a:extLst>
              <a:ext uri="{FF2B5EF4-FFF2-40B4-BE49-F238E27FC236}">
                <a16:creationId xmlns:a16="http://schemas.microsoft.com/office/drawing/2014/main" id="{475925B7-0564-ED43-6F53-763FC51AD3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6558" y="3744019"/>
            <a:ext cx="4959001" cy="2910196"/>
          </a:xfrm>
          <a:prstGeom prst="rect">
            <a:avLst/>
          </a:prstGeom>
        </p:spPr>
      </p:pic>
    </p:spTree>
    <p:extLst>
      <p:ext uri="{BB962C8B-B14F-4D97-AF65-F5344CB8AC3E}">
        <p14:creationId xmlns:p14="http://schemas.microsoft.com/office/powerpoint/2010/main" val="2409283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97C02E7-108B-221C-DAF5-9D16140A62DB}"/>
              </a:ext>
            </a:extLst>
          </p:cNvPr>
          <p:cNvSpPr>
            <a:spLocks noGrp="1"/>
          </p:cNvSpPr>
          <p:nvPr>
            <p:ph type="title"/>
          </p:nvPr>
        </p:nvSpPr>
        <p:spPr>
          <a:xfrm>
            <a:off x="951346" y="1"/>
            <a:ext cx="9883002" cy="1293090"/>
          </a:xfrm>
        </p:spPr>
        <p:txBody>
          <a:bodyPr>
            <a:normAutofit/>
          </a:bodyPr>
          <a:lstStyle/>
          <a:p>
            <a:r>
              <a:rPr lang="en-US" altLang="zh-HK" sz="3200" b="1" dirty="0">
                <a:latin typeface="Calibri" panose="020F0502020204030204" pitchFamily="34" charset="0"/>
                <a:cs typeface="Calibri" panose="020F0502020204030204" pitchFamily="34" charset="0"/>
              </a:rPr>
              <a:t>2. Business environment of 759 store: Why it  happen? </a:t>
            </a:r>
            <a:r>
              <a:rPr lang="en-US" altLang="zh-HK" sz="3200" b="0" i="0" dirty="0">
                <a:solidFill>
                  <a:srgbClr val="374151"/>
                </a:solidFill>
                <a:effectLst/>
                <a:latin typeface="Calibri" panose="020F0502020204030204" pitchFamily="34" charset="0"/>
                <a:cs typeface="Calibri" panose="020F0502020204030204" pitchFamily="34" charset="0"/>
              </a:rPr>
              <a:t>“The Death Spiral" </a:t>
            </a:r>
            <a:endParaRPr lang="zh-HK" altLang="en-US" sz="3200" b="1" dirty="0">
              <a:latin typeface="Calibri" panose="020F0502020204030204" pitchFamily="34" charset="0"/>
              <a:cs typeface="Calibri" panose="020F0502020204030204" pitchFamily="34" charset="0"/>
            </a:endParaRPr>
          </a:p>
        </p:txBody>
      </p:sp>
      <p:sp>
        <p:nvSpPr>
          <p:cNvPr id="3" name="内容占位符 2">
            <a:extLst>
              <a:ext uri="{FF2B5EF4-FFF2-40B4-BE49-F238E27FC236}">
                <a16:creationId xmlns:a16="http://schemas.microsoft.com/office/drawing/2014/main" id="{3F7A85E7-1B1E-AD3F-8D3E-C4DF13C6FA3D}"/>
              </a:ext>
            </a:extLst>
          </p:cNvPr>
          <p:cNvSpPr>
            <a:spLocks noGrp="1"/>
          </p:cNvSpPr>
          <p:nvPr>
            <p:ph idx="1"/>
          </p:nvPr>
        </p:nvSpPr>
        <p:spPr>
          <a:xfrm>
            <a:off x="482788" y="2630054"/>
            <a:ext cx="10757866" cy="5260108"/>
          </a:xfrm>
        </p:spPr>
        <p:txBody>
          <a:bodyPr>
            <a:normAutofit/>
          </a:bodyPr>
          <a:lstStyle/>
          <a:p>
            <a:endParaRPr lang="en-US" altLang="zh-HK" sz="1600" b="1" i="0" dirty="0">
              <a:solidFill>
                <a:srgbClr val="374151"/>
              </a:solidFill>
              <a:effectLst/>
              <a:latin typeface="Söhne"/>
            </a:endParaRPr>
          </a:p>
          <a:p>
            <a:r>
              <a:rPr lang="en-US" altLang="zh-HK" sz="1600" b="0" i="0" dirty="0">
                <a:solidFill>
                  <a:srgbClr val="374151"/>
                </a:solidFill>
                <a:effectLst/>
                <a:latin typeface="Calibri" panose="020F0502020204030204" pitchFamily="34" charset="0"/>
                <a:cs typeface="Calibri" panose="020F0502020204030204" pitchFamily="34" charset="0"/>
              </a:rPr>
              <a:t>In the case of 759 store, the company had </a:t>
            </a:r>
            <a:r>
              <a:rPr lang="en-US" altLang="zh-HK" sz="1600" b="1" i="0" dirty="0">
                <a:solidFill>
                  <a:srgbClr val="374151"/>
                </a:solidFill>
                <a:effectLst/>
                <a:latin typeface="Calibri" panose="020F0502020204030204" pitchFamily="34" charset="0"/>
                <a:cs typeface="Calibri" panose="020F0502020204030204" pitchFamily="34" charset="0"/>
              </a:rPr>
              <a:t>expanded aggressively before the COVID-19 pandemic</a:t>
            </a:r>
            <a:r>
              <a:rPr lang="en-US" altLang="zh-HK" sz="1600" b="0" i="0" dirty="0">
                <a:solidFill>
                  <a:srgbClr val="374151"/>
                </a:solidFill>
                <a:effectLst/>
                <a:latin typeface="Calibri" panose="020F0502020204030204" pitchFamily="34" charset="0"/>
                <a:cs typeface="Calibri" panose="020F0502020204030204" pitchFamily="34" charset="0"/>
              </a:rPr>
              <a:t>, but was forced to close low-profit stores during the pandemic and reduce staff to maintain profitability. This has resulted in declining revenue and profit, which could potentially lead to a </a:t>
            </a:r>
            <a:r>
              <a:rPr lang="en-US" altLang="zh-HK" sz="1600" b="1" i="0" dirty="0">
                <a:solidFill>
                  <a:srgbClr val="374151"/>
                </a:solidFill>
                <a:effectLst/>
                <a:latin typeface="Calibri" panose="020F0502020204030204" pitchFamily="34" charset="0"/>
                <a:cs typeface="Calibri" panose="020F0502020204030204" pitchFamily="34" charset="0"/>
              </a:rPr>
              <a:t>death spiral </a:t>
            </a:r>
            <a:r>
              <a:rPr lang="en-US" altLang="zh-HK" sz="1600" b="0" i="0" dirty="0">
                <a:solidFill>
                  <a:srgbClr val="374151"/>
                </a:solidFill>
                <a:effectLst/>
                <a:latin typeface="Calibri" panose="020F0502020204030204" pitchFamily="34" charset="0"/>
                <a:cs typeface="Calibri" panose="020F0502020204030204" pitchFamily="34" charset="0"/>
              </a:rPr>
              <a:t>if the company is unable to turn things around</a:t>
            </a:r>
            <a:r>
              <a:rPr lang="en-US" altLang="zh-HK" sz="1600" dirty="0">
                <a:latin typeface="Calibri" panose="020F0502020204030204" pitchFamily="34" charset="0"/>
                <a:cs typeface="Calibri" panose="020F0502020204030204" pitchFamily="34" charset="0"/>
              </a:rPr>
              <a:t> (CEC-COILS, 2022).</a:t>
            </a:r>
            <a:endParaRPr lang="en-US" altLang="zh-HK" sz="1600" b="0" i="0" dirty="0">
              <a:solidFill>
                <a:srgbClr val="374151"/>
              </a:solidFill>
              <a:effectLst/>
              <a:latin typeface="Calibri" panose="020F0502020204030204" pitchFamily="34" charset="0"/>
              <a:cs typeface="Calibri" panose="020F0502020204030204" pitchFamily="34" charset="0"/>
            </a:endParaRPr>
          </a:p>
          <a:p>
            <a:pPr algn="l">
              <a:buFont typeface="Wingdings" panose="05000000000000000000" pitchFamily="2" charset="2"/>
              <a:buChar char="l"/>
            </a:pPr>
            <a:r>
              <a:rPr lang="en-US" altLang="zh-HK" sz="1600" b="0" i="0" dirty="0">
                <a:solidFill>
                  <a:srgbClr val="374151"/>
                </a:solidFill>
                <a:effectLst/>
                <a:latin typeface="Calibri" panose="020F0502020204030204" pitchFamily="34" charset="0"/>
                <a:cs typeface="Calibri" panose="020F0502020204030204" pitchFamily="34" charset="0"/>
              </a:rPr>
              <a:t>This decline can </a:t>
            </a:r>
            <a:r>
              <a:rPr lang="en-US" altLang="zh-HK" sz="1600" dirty="0">
                <a:solidFill>
                  <a:srgbClr val="374151"/>
                </a:solidFill>
                <a:latin typeface="Calibri" panose="020F0502020204030204" pitchFamily="34" charset="0"/>
                <a:cs typeface="Calibri" panose="020F0502020204030204" pitchFamily="34" charset="0"/>
              </a:rPr>
              <a:t>also </a:t>
            </a:r>
            <a:r>
              <a:rPr lang="en-US" altLang="zh-HK" sz="1600" b="0" i="0" dirty="0">
                <a:solidFill>
                  <a:srgbClr val="374151"/>
                </a:solidFill>
                <a:effectLst/>
                <a:latin typeface="Calibri" panose="020F0502020204030204" pitchFamily="34" charset="0"/>
                <a:cs typeface="Calibri" panose="020F0502020204030204" pitchFamily="34" charset="0"/>
              </a:rPr>
              <a:t>lead to further negative consequences, such as reduced capacity to invest in marketing, supply chain optimization and employee training, making it more difficult for </a:t>
            </a:r>
            <a:r>
              <a:rPr lang="en-US" altLang="zh-HK" sz="1600" dirty="0">
                <a:solidFill>
                  <a:srgbClr val="374151"/>
                </a:solidFill>
                <a:latin typeface="Calibri" panose="020F0502020204030204" pitchFamily="34" charset="0"/>
                <a:cs typeface="Calibri" panose="020F0502020204030204" pitchFamily="34" charset="0"/>
              </a:rPr>
              <a:t>759 store</a:t>
            </a:r>
            <a:r>
              <a:rPr lang="en-US" altLang="zh-HK" sz="1600" b="0" i="0" dirty="0">
                <a:solidFill>
                  <a:srgbClr val="374151"/>
                </a:solidFill>
                <a:effectLst/>
                <a:latin typeface="Calibri" panose="020F0502020204030204" pitchFamily="34" charset="0"/>
                <a:cs typeface="Calibri" panose="020F0502020204030204" pitchFamily="34" charset="0"/>
              </a:rPr>
              <a:t> to adapt and compete in the market. This cycle of decline and negative consequences may ultimately lead to the demise of </a:t>
            </a:r>
            <a:r>
              <a:rPr lang="en-US" altLang="zh-HK" sz="1600" b="1" i="0" dirty="0">
                <a:solidFill>
                  <a:srgbClr val="374151"/>
                </a:solidFill>
                <a:effectLst/>
                <a:latin typeface="Calibri" panose="020F0502020204030204" pitchFamily="34" charset="0"/>
                <a:cs typeface="Calibri" panose="020F0502020204030204" pitchFamily="34" charset="0"/>
              </a:rPr>
              <a:t>759 store as it becomes increasingly unable to compete with other companies that have successfully adapted to the changing business environment.</a:t>
            </a:r>
          </a:p>
          <a:p>
            <a:pPr>
              <a:buFont typeface="Wingdings" panose="05000000000000000000" pitchFamily="2" charset="2"/>
              <a:buChar char="l"/>
            </a:pPr>
            <a:r>
              <a:rPr lang="en-US" altLang="zh-HK" sz="1600" b="0" i="0" dirty="0">
                <a:solidFill>
                  <a:srgbClr val="374151"/>
                </a:solidFill>
                <a:effectLst/>
                <a:latin typeface="Calibri" panose="020F0502020204030204" pitchFamily="34" charset="0"/>
                <a:cs typeface="Calibri" panose="020F0502020204030204" pitchFamily="34" charset="0"/>
              </a:rPr>
              <a:t>In the case of 759 Store, the shift to online sales and the implementation of a change program may have been a response to external challenges, </a:t>
            </a:r>
            <a:r>
              <a:rPr lang="en-US" altLang="zh-HK" sz="1600" dirty="0">
                <a:solidFill>
                  <a:srgbClr val="374151"/>
                </a:solidFill>
                <a:latin typeface="Calibri" panose="020F0502020204030204" pitchFamily="34" charset="0"/>
                <a:cs typeface="Calibri" panose="020F0502020204030204" pitchFamily="34" charset="0"/>
              </a:rPr>
              <a:t>such as </a:t>
            </a:r>
            <a:r>
              <a:rPr lang="en-US" altLang="zh-HK" sz="1600" b="0" i="0" dirty="0">
                <a:solidFill>
                  <a:srgbClr val="374151"/>
                </a:solidFill>
                <a:effectLst/>
                <a:latin typeface="Calibri" panose="020F0502020204030204" pitchFamily="34" charset="0"/>
                <a:cs typeface="Calibri" panose="020F0502020204030204" pitchFamily="34" charset="0"/>
              </a:rPr>
              <a:t>the </a:t>
            </a:r>
            <a:r>
              <a:rPr lang="en-US" altLang="zh-HK" sz="1600" b="1" i="0" dirty="0">
                <a:solidFill>
                  <a:srgbClr val="374151"/>
                </a:solidFill>
                <a:effectLst/>
                <a:latin typeface="Calibri" panose="020F0502020204030204" pitchFamily="34" charset="0"/>
                <a:cs typeface="Calibri" panose="020F0502020204030204" pitchFamily="34" charset="0"/>
              </a:rPr>
              <a:t>growth of e-commerce and the COVID-19 effect. </a:t>
            </a:r>
            <a:r>
              <a:rPr lang="en-US" altLang="zh-HK" sz="1600" b="0" i="0" dirty="0">
                <a:solidFill>
                  <a:srgbClr val="374151"/>
                </a:solidFill>
                <a:effectLst/>
                <a:latin typeface="Calibri" panose="020F0502020204030204" pitchFamily="34" charset="0"/>
                <a:cs typeface="Calibri" panose="020F0502020204030204" pitchFamily="34" charset="0"/>
              </a:rPr>
              <a:t>By implementing a change program and moving towards online sales, 759 Store </a:t>
            </a:r>
            <a:r>
              <a:rPr lang="en-US" altLang="zh-HK" sz="1600" dirty="0">
                <a:solidFill>
                  <a:srgbClr val="374151"/>
                </a:solidFill>
                <a:latin typeface="Calibri" panose="020F0502020204030204" pitchFamily="34" charset="0"/>
                <a:cs typeface="Calibri" panose="020F0502020204030204" pitchFamily="34" charset="0"/>
              </a:rPr>
              <a:t>may</a:t>
            </a:r>
            <a:r>
              <a:rPr lang="en-US" altLang="zh-HK" sz="1600" b="0" i="0" dirty="0">
                <a:solidFill>
                  <a:srgbClr val="374151"/>
                </a:solidFill>
                <a:effectLst/>
                <a:latin typeface="Calibri" panose="020F0502020204030204" pitchFamily="34" charset="0"/>
                <a:cs typeface="Calibri" panose="020F0502020204030204" pitchFamily="34" charset="0"/>
              </a:rPr>
              <a:t> able to break free from this potential death spiral and regain its footing in the market. This change program likely included efforts to </a:t>
            </a:r>
            <a:r>
              <a:rPr lang="en-US" altLang="zh-HK" sz="1600" b="1" i="0" dirty="0">
                <a:solidFill>
                  <a:srgbClr val="374151"/>
                </a:solidFill>
                <a:effectLst/>
                <a:latin typeface="Calibri" panose="020F0502020204030204" pitchFamily="34" charset="0"/>
                <a:cs typeface="Calibri" panose="020F0502020204030204" pitchFamily="34" charset="0"/>
              </a:rPr>
              <a:t>improve the company‘s online presence</a:t>
            </a:r>
            <a:r>
              <a:rPr lang="en-US" altLang="zh-HK" sz="1600" b="0" i="0" dirty="0">
                <a:solidFill>
                  <a:srgbClr val="374151"/>
                </a:solidFill>
                <a:effectLst/>
                <a:latin typeface="Calibri" panose="020F0502020204030204" pitchFamily="34" charset="0"/>
                <a:cs typeface="Calibri" panose="020F0502020204030204" pitchFamily="34" charset="0"/>
              </a:rPr>
              <a:t>, optimize its supply chain and logistics, and </a:t>
            </a:r>
            <a:r>
              <a:rPr lang="en-US" altLang="zh-HK" sz="1600" b="1" i="0" dirty="0">
                <a:solidFill>
                  <a:srgbClr val="374151"/>
                </a:solidFill>
                <a:effectLst/>
                <a:latin typeface="Calibri" panose="020F0502020204030204" pitchFamily="34" charset="0"/>
                <a:cs typeface="Calibri" panose="020F0502020204030204" pitchFamily="34" charset="0"/>
              </a:rPr>
              <a:t>develop new marketing strategies such as online shop to reach a wider customer base and offer a seamless shopping experience to its customers.</a:t>
            </a:r>
            <a:r>
              <a:rPr lang="en-US" altLang="zh-HK" sz="1600" b="0" i="0" dirty="0">
                <a:solidFill>
                  <a:srgbClr val="374151"/>
                </a:solidFill>
                <a:effectLst/>
                <a:latin typeface="Calibri" panose="020F0502020204030204" pitchFamily="34" charset="0"/>
                <a:cs typeface="Calibri" panose="020F0502020204030204" pitchFamily="34" charset="0"/>
              </a:rPr>
              <a:t> These efforts </a:t>
            </a:r>
            <a:r>
              <a:rPr lang="en-US" altLang="zh-HK" sz="1600" dirty="0">
                <a:solidFill>
                  <a:srgbClr val="374151"/>
                </a:solidFill>
                <a:latin typeface="Calibri" panose="020F0502020204030204" pitchFamily="34" charset="0"/>
                <a:cs typeface="Calibri" panose="020F0502020204030204" pitchFamily="34" charset="0"/>
              </a:rPr>
              <a:t>may</a:t>
            </a:r>
            <a:r>
              <a:rPr lang="zh-TW" altLang="en-US" sz="1600" dirty="0">
                <a:solidFill>
                  <a:srgbClr val="374151"/>
                </a:solidFill>
                <a:latin typeface="Calibri" panose="020F0502020204030204" pitchFamily="34" charset="0"/>
                <a:cs typeface="Calibri" panose="020F0502020204030204" pitchFamily="34" charset="0"/>
              </a:rPr>
              <a:t> </a:t>
            </a:r>
            <a:r>
              <a:rPr lang="en-US" altLang="zh-HK" sz="1600" b="0" i="0" dirty="0">
                <a:solidFill>
                  <a:srgbClr val="374151"/>
                </a:solidFill>
                <a:effectLst/>
                <a:latin typeface="Calibri" panose="020F0502020204030204" pitchFamily="34" charset="0"/>
                <a:cs typeface="Calibri" panose="020F0502020204030204" pitchFamily="34" charset="0"/>
              </a:rPr>
              <a:t>help the company stay competitive in the face of new challenges and avoid a decline that could have ultimately led to its demise.</a:t>
            </a:r>
          </a:p>
          <a:p>
            <a:pPr algn="l">
              <a:buFont typeface="Wingdings" panose="05000000000000000000" pitchFamily="2" charset="2"/>
              <a:buChar char="l"/>
            </a:pPr>
            <a:endParaRPr lang="en-US" altLang="zh-HK" b="1" i="0" dirty="0">
              <a:solidFill>
                <a:srgbClr val="374151"/>
              </a:solidFill>
              <a:effectLst/>
              <a:latin typeface="Calibri" panose="020F0502020204030204" pitchFamily="34" charset="0"/>
              <a:cs typeface="Calibri" panose="020F0502020204030204" pitchFamily="34" charset="0"/>
            </a:endParaRPr>
          </a:p>
          <a:p>
            <a:pPr algn="l">
              <a:buFont typeface="Wingdings" panose="05000000000000000000" pitchFamily="2" charset="2"/>
              <a:buChar char="l"/>
            </a:pPr>
            <a:endParaRPr lang="en-US" altLang="zh-HK" b="0" i="0" dirty="0">
              <a:solidFill>
                <a:srgbClr val="374151"/>
              </a:solidFill>
              <a:effectLst/>
              <a:latin typeface="Calibri" panose="020F0502020204030204" pitchFamily="34" charset="0"/>
              <a:cs typeface="Calibri" panose="020F0502020204030204" pitchFamily="34" charset="0"/>
            </a:endParaRPr>
          </a:p>
          <a:p>
            <a:pPr>
              <a:buFont typeface="Wingdings" panose="05000000000000000000" pitchFamily="2" charset="2"/>
              <a:buChar char="l"/>
            </a:pPr>
            <a:endParaRPr lang="en-US" altLang="zh-HK" b="0" i="0" dirty="0">
              <a:solidFill>
                <a:srgbClr val="374151"/>
              </a:solidFill>
              <a:effectLst/>
              <a:latin typeface="Calibri" panose="020F0502020204030204" pitchFamily="34" charset="0"/>
              <a:cs typeface="Calibri" panose="020F0502020204030204" pitchFamily="34" charset="0"/>
            </a:endParaRPr>
          </a:p>
          <a:p>
            <a:pPr>
              <a:buFont typeface="Wingdings" panose="05000000000000000000" pitchFamily="2" charset="2"/>
              <a:buChar char="l"/>
            </a:pPr>
            <a:endParaRPr lang="en-US" altLang="zh-HK" b="0" i="0" dirty="0">
              <a:solidFill>
                <a:srgbClr val="374151"/>
              </a:solidFill>
              <a:effectLst/>
              <a:latin typeface="Söhne"/>
            </a:endParaRPr>
          </a:p>
        </p:txBody>
      </p:sp>
      <p:pic>
        <p:nvPicPr>
          <p:cNvPr id="5" name="图片 4">
            <a:extLst>
              <a:ext uri="{FF2B5EF4-FFF2-40B4-BE49-F238E27FC236}">
                <a16:creationId xmlns:a16="http://schemas.microsoft.com/office/drawing/2014/main" id="{8DAA242F-C5E5-4C96-0054-BD15203E29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72356" y="1042072"/>
            <a:ext cx="3730334" cy="1958427"/>
          </a:xfrm>
          <a:prstGeom prst="rect">
            <a:avLst/>
          </a:prstGeom>
        </p:spPr>
      </p:pic>
      <p:sp>
        <p:nvSpPr>
          <p:cNvPr id="10" name="文本框 9">
            <a:extLst>
              <a:ext uri="{FF2B5EF4-FFF2-40B4-BE49-F238E27FC236}">
                <a16:creationId xmlns:a16="http://schemas.microsoft.com/office/drawing/2014/main" id="{9E8BD8BD-76A9-8F7F-2D85-09CCBFAB6B8B}"/>
              </a:ext>
            </a:extLst>
          </p:cNvPr>
          <p:cNvSpPr txBox="1"/>
          <p:nvPr/>
        </p:nvSpPr>
        <p:spPr>
          <a:xfrm>
            <a:off x="951346" y="1412517"/>
            <a:ext cx="5958795" cy="1846659"/>
          </a:xfrm>
          <a:prstGeom prst="rect">
            <a:avLst/>
          </a:prstGeom>
          <a:noFill/>
        </p:spPr>
        <p:txBody>
          <a:bodyPr wrap="square" rtlCol="0">
            <a:spAutoFit/>
          </a:bodyPr>
          <a:lstStyle/>
          <a:p>
            <a:r>
              <a:rPr lang="en-US" altLang="zh-HK" sz="1600" b="1" i="0" dirty="0">
                <a:solidFill>
                  <a:srgbClr val="374151"/>
                </a:solidFill>
                <a:effectLst/>
                <a:latin typeface="Calibri" panose="020F0502020204030204" pitchFamily="34" charset="0"/>
                <a:cs typeface="Calibri" panose="020F0502020204030204" pitchFamily="34" charset="0"/>
              </a:rPr>
              <a:t>"The Death Spiral" is a term used to describe a situation where a company experiences declining revenue and profit, which leads to cost-cutting measures such as reducing staff and store closures, which in turn leads to further decline in revenue and profit. This creates a vicious cycle that can ultimately lead to the company's demise </a:t>
            </a:r>
            <a:r>
              <a:rPr lang="en-US" altLang="zh-HK" sz="1600" b="1" dirty="0">
                <a:solidFill>
                  <a:srgbClr val="374151"/>
                </a:solidFill>
                <a:latin typeface="Calibri" panose="020F0502020204030204" pitchFamily="34" charset="0"/>
                <a:cs typeface="Calibri" panose="020F0502020204030204" pitchFamily="34" charset="0"/>
              </a:rPr>
              <a:t>(</a:t>
            </a:r>
            <a:r>
              <a:rPr lang="en-US" altLang="zh-HK" sz="1600" b="1" i="0" dirty="0">
                <a:solidFill>
                  <a:srgbClr val="374151"/>
                </a:solidFill>
                <a:effectLst/>
                <a:latin typeface="Calibri" panose="020F0502020204030204" pitchFamily="34" charset="0"/>
                <a:cs typeface="Calibri" panose="020F0502020204030204" pitchFamily="34" charset="0"/>
              </a:rPr>
              <a:t>Christensen, 2013).</a:t>
            </a:r>
          </a:p>
          <a:p>
            <a:endParaRPr lang="zh-HK" altLang="en-US" dirty="0"/>
          </a:p>
        </p:txBody>
      </p:sp>
    </p:spTree>
    <p:extLst>
      <p:ext uri="{BB962C8B-B14F-4D97-AF65-F5344CB8AC3E}">
        <p14:creationId xmlns:p14="http://schemas.microsoft.com/office/powerpoint/2010/main" val="3975258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p:txBody>
          <a:bodyPr>
            <a:normAutofit/>
          </a:bodyPr>
          <a:lstStyle/>
          <a:p>
            <a:r>
              <a:rPr lang="en-US" altLang="zh-HK" b="1" dirty="0">
                <a:latin typeface="Calibri" panose="020F0502020204030204" pitchFamily="34" charset="0"/>
                <a:cs typeface="Calibri" panose="020F0502020204030204" pitchFamily="34" charset="0"/>
              </a:rPr>
              <a:t>3. Change Approach: Kotter's Eight-Step Plan – create a climate for change</a:t>
            </a:r>
            <a:endParaRPr lang="zh-HK" altLang="en-US" b="1" dirty="0">
              <a:latin typeface="Calibri" panose="020F0502020204030204" pitchFamily="34" charset="0"/>
              <a:cs typeface="Calibri" panose="020F0502020204030204" pitchFamily="34" charset="0"/>
            </a:endParaRPr>
          </a:p>
        </p:txBody>
      </p:sp>
      <p:graphicFrame>
        <p:nvGraphicFramePr>
          <p:cNvPr id="7" name="图示 6">
            <a:extLst>
              <a:ext uri="{FF2B5EF4-FFF2-40B4-BE49-F238E27FC236}">
                <a16:creationId xmlns:a16="http://schemas.microsoft.com/office/drawing/2014/main" id="{131F0CEF-7A4D-88E1-6A27-FFB5CB792ADC}"/>
              </a:ext>
            </a:extLst>
          </p:cNvPr>
          <p:cNvGraphicFramePr/>
          <p:nvPr>
            <p:extLst>
              <p:ext uri="{D42A27DB-BD31-4B8C-83A1-F6EECF244321}">
                <p14:modId xmlns:p14="http://schemas.microsoft.com/office/powerpoint/2010/main" val="2496092078"/>
              </p:ext>
            </p:extLst>
          </p:nvPr>
        </p:nvGraphicFramePr>
        <p:xfrm>
          <a:off x="1261872" y="2627380"/>
          <a:ext cx="9618564" cy="4142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文本框 2">
            <a:extLst>
              <a:ext uri="{FF2B5EF4-FFF2-40B4-BE49-F238E27FC236}">
                <a16:creationId xmlns:a16="http://schemas.microsoft.com/office/drawing/2014/main" id="{216285F0-534D-210E-0DBC-9CAD44746B20}"/>
              </a:ext>
            </a:extLst>
          </p:cNvPr>
          <p:cNvSpPr txBox="1"/>
          <p:nvPr/>
        </p:nvSpPr>
        <p:spPr>
          <a:xfrm>
            <a:off x="1535084" y="1779526"/>
            <a:ext cx="9077497" cy="1292662"/>
          </a:xfrm>
          <a:prstGeom prst="rect">
            <a:avLst/>
          </a:prstGeom>
          <a:noFill/>
        </p:spPr>
        <p:txBody>
          <a:bodyPr wrap="square" rtlCol="0">
            <a:spAutoFit/>
          </a:bodyPr>
          <a:lstStyle/>
          <a:p>
            <a:pPr marL="285750" indent="-285750">
              <a:buFont typeface="Arial" panose="020B0604020202020204" pitchFamily="34" charset="0"/>
              <a:buChar char="•"/>
            </a:pPr>
            <a:r>
              <a:rPr lang="en-US" altLang="zh-HK" sz="1400" b="0" i="0" dirty="0">
                <a:solidFill>
                  <a:srgbClr val="374151"/>
                </a:solidFill>
                <a:effectLst/>
                <a:latin typeface="Calibri" panose="020F0502020204030204" pitchFamily="34" charset="0"/>
                <a:cs typeface="Calibri" panose="020F0502020204030204" pitchFamily="34" charset="0"/>
              </a:rPr>
              <a:t>To manage the external challenges and adapt to the changing business environment, 759 Store can consider using Kotter's Eight-Step Plan for Implementing Change and provides insights into why change efforts often fail and how the framework can help address common pitfalls. </a:t>
            </a:r>
            <a:r>
              <a:rPr lang="en-US" altLang="en-US" sz="1400" dirty="0">
                <a:latin typeface="Calibri" panose="020F0502020204030204" pitchFamily="34" charset="0"/>
                <a:cs typeface="Calibri" panose="020F0502020204030204" pitchFamily="34" charset="0"/>
              </a:rPr>
              <a:t>(Kotter, 2007).</a:t>
            </a:r>
            <a:endParaRPr lang="zh-HK" altLang="en-US" sz="1400" b="1" dirty="0">
              <a:latin typeface="Calibri" panose="020F0502020204030204" pitchFamily="34" charset="0"/>
              <a:cs typeface="Calibri" panose="020F0502020204030204" pitchFamily="34" charset="0"/>
            </a:endParaRPr>
          </a:p>
          <a:p>
            <a:endParaRPr lang="en-US" altLang="zh-HK" b="0" i="0" dirty="0">
              <a:solidFill>
                <a:srgbClr val="374151"/>
              </a:solidFill>
              <a:effectLst/>
              <a:latin typeface="Söhne"/>
            </a:endParaRPr>
          </a:p>
          <a:p>
            <a:endParaRPr lang="zh-HK" altLang="en-US" dirty="0"/>
          </a:p>
        </p:txBody>
      </p:sp>
    </p:spTree>
    <p:extLst>
      <p:ext uri="{BB962C8B-B14F-4D97-AF65-F5344CB8AC3E}">
        <p14:creationId xmlns:p14="http://schemas.microsoft.com/office/powerpoint/2010/main" val="1203627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p:txBody>
          <a:bodyPr>
            <a:normAutofit/>
          </a:bodyPr>
          <a:lstStyle/>
          <a:p>
            <a:r>
              <a:rPr lang="en-US" altLang="zh-HK" b="1" dirty="0">
                <a:latin typeface="Calibri" panose="020F0502020204030204" pitchFamily="34" charset="0"/>
                <a:cs typeface="Calibri" panose="020F0502020204030204" pitchFamily="34" charset="0"/>
              </a:rPr>
              <a:t>3. Change Approach: Kotter's Eight-Step Plan – create a climate for change</a:t>
            </a:r>
            <a:endParaRPr lang="zh-HK" altLang="en-US" b="1" dirty="0">
              <a:latin typeface="Calibri" panose="020F0502020204030204" pitchFamily="34" charset="0"/>
              <a:cs typeface="Calibri" panose="020F0502020204030204" pitchFamily="34" charset="0"/>
            </a:endParaRPr>
          </a:p>
        </p:txBody>
      </p:sp>
      <p:graphicFrame>
        <p:nvGraphicFramePr>
          <p:cNvPr id="7" name="图示 6">
            <a:extLst>
              <a:ext uri="{FF2B5EF4-FFF2-40B4-BE49-F238E27FC236}">
                <a16:creationId xmlns:a16="http://schemas.microsoft.com/office/drawing/2014/main" id="{131F0CEF-7A4D-88E1-6A27-FFB5CB792ADC}"/>
              </a:ext>
            </a:extLst>
          </p:cNvPr>
          <p:cNvGraphicFramePr/>
          <p:nvPr>
            <p:extLst>
              <p:ext uri="{D42A27DB-BD31-4B8C-83A1-F6EECF244321}">
                <p14:modId xmlns:p14="http://schemas.microsoft.com/office/powerpoint/2010/main" val="2876661640"/>
              </p:ext>
            </p:extLst>
          </p:nvPr>
        </p:nvGraphicFramePr>
        <p:xfrm>
          <a:off x="1261872" y="1819564"/>
          <a:ext cx="9452310" cy="5038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7216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p:txBody>
          <a:bodyPr>
            <a:normAutofit/>
          </a:bodyPr>
          <a:lstStyle/>
          <a:p>
            <a:r>
              <a:rPr lang="en-US" altLang="zh-HK" b="1" dirty="0">
                <a:latin typeface="Calibri" panose="020F0502020204030204" pitchFamily="34" charset="0"/>
                <a:cs typeface="Calibri" panose="020F0502020204030204" pitchFamily="34" charset="0"/>
              </a:rPr>
              <a:t>3. Kotter's Eight-Step Plan – engaging &amp; enabling the organization</a:t>
            </a:r>
            <a:endParaRPr lang="zh-HK" altLang="en-US" b="1" dirty="0">
              <a:latin typeface="Calibri" panose="020F0502020204030204" pitchFamily="34" charset="0"/>
              <a:cs typeface="Calibri" panose="020F0502020204030204" pitchFamily="34" charset="0"/>
            </a:endParaRPr>
          </a:p>
        </p:txBody>
      </p:sp>
      <p:graphicFrame>
        <p:nvGraphicFramePr>
          <p:cNvPr id="7" name="图示 6">
            <a:extLst>
              <a:ext uri="{FF2B5EF4-FFF2-40B4-BE49-F238E27FC236}">
                <a16:creationId xmlns:a16="http://schemas.microsoft.com/office/drawing/2014/main" id="{131F0CEF-7A4D-88E1-6A27-FFB5CB792ADC}"/>
              </a:ext>
            </a:extLst>
          </p:cNvPr>
          <p:cNvGraphicFramePr/>
          <p:nvPr>
            <p:extLst>
              <p:ext uri="{D42A27DB-BD31-4B8C-83A1-F6EECF244321}">
                <p14:modId xmlns:p14="http://schemas.microsoft.com/office/powerpoint/2010/main" val="4191806635"/>
              </p:ext>
            </p:extLst>
          </p:nvPr>
        </p:nvGraphicFramePr>
        <p:xfrm>
          <a:off x="1261872" y="1691322"/>
          <a:ext cx="9692640" cy="49403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6301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p:txBody>
          <a:bodyPr>
            <a:normAutofit/>
          </a:bodyPr>
          <a:lstStyle/>
          <a:p>
            <a:r>
              <a:rPr lang="en-US" altLang="zh-HK" b="1" dirty="0">
                <a:latin typeface="Calibri" panose="020F0502020204030204" pitchFamily="34" charset="0"/>
                <a:cs typeface="Calibri" panose="020F0502020204030204" pitchFamily="34" charset="0"/>
              </a:rPr>
              <a:t>3. Kotter's Eight-Step Plan: implementing &amp; sustaining for change</a:t>
            </a:r>
            <a:endParaRPr lang="zh-HK" altLang="en-US" b="1" dirty="0">
              <a:latin typeface="Calibri" panose="020F0502020204030204" pitchFamily="34" charset="0"/>
              <a:cs typeface="Calibri" panose="020F0502020204030204" pitchFamily="34" charset="0"/>
            </a:endParaRPr>
          </a:p>
        </p:txBody>
      </p:sp>
      <p:graphicFrame>
        <p:nvGraphicFramePr>
          <p:cNvPr id="7" name="图示 6">
            <a:extLst>
              <a:ext uri="{FF2B5EF4-FFF2-40B4-BE49-F238E27FC236}">
                <a16:creationId xmlns:a16="http://schemas.microsoft.com/office/drawing/2014/main" id="{131F0CEF-7A4D-88E1-6A27-FFB5CB792ADC}"/>
              </a:ext>
            </a:extLst>
          </p:cNvPr>
          <p:cNvGraphicFramePr/>
          <p:nvPr>
            <p:extLst>
              <p:ext uri="{D42A27DB-BD31-4B8C-83A1-F6EECF244321}">
                <p14:modId xmlns:p14="http://schemas.microsoft.com/office/powerpoint/2010/main" val="1882378483"/>
              </p:ext>
            </p:extLst>
          </p:nvPr>
        </p:nvGraphicFramePr>
        <p:xfrm>
          <a:off x="1261872" y="1691322"/>
          <a:ext cx="9572383" cy="4959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9567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a:xfrm>
            <a:off x="778718" y="539114"/>
            <a:ext cx="10634564" cy="1236341"/>
          </a:xfrm>
        </p:spPr>
        <p:txBody>
          <a:bodyPr>
            <a:normAutofit/>
          </a:bodyPr>
          <a:lstStyle/>
          <a:p>
            <a:r>
              <a:rPr lang="en-US" altLang="zh-HK" b="1" dirty="0">
                <a:latin typeface="Calibri" panose="020F0502020204030204" pitchFamily="34" charset="0"/>
                <a:cs typeface="Calibri" panose="020F0502020204030204" pitchFamily="34" charset="0"/>
              </a:rPr>
              <a:t>4. Evaluation of the change program </a:t>
            </a:r>
            <a:endParaRPr lang="zh-HK" altLang="en-US" b="1" dirty="0">
              <a:latin typeface="Calibri" panose="020F0502020204030204" pitchFamily="34" charset="0"/>
              <a:cs typeface="Calibri" panose="020F0502020204030204" pitchFamily="34" charset="0"/>
            </a:endParaRPr>
          </a:p>
        </p:txBody>
      </p:sp>
      <p:grpSp>
        <p:nvGrpSpPr>
          <p:cNvPr id="4" name="组合 3">
            <a:extLst>
              <a:ext uri="{FF2B5EF4-FFF2-40B4-BE49-F238E27FC236}">
                <a16:creationId xmlns:a16="http://schemas.microsoft.com/office/drawing/2014/main" id="{E228E11E-93AF-BD67-B678-7A13691ACBC5}"/>
              </a:ext>
            </a:extLst>
          </p:cNvPr>
          <p:cNvGrpSpPr/>
          <p:nvPr/>
        </p:nvGrpSpPr>
        <p:grpSpPr>
          <a:xfrm flipH="1">
            <a:off x="4328553" y="3625285"/>
            <a:ext cx="3559278" cy="2942849"/>
            <a:chOff x="5439337" y="2528976"/>
            <a:chExt cx="2118856" cy="2288828"/>
          </a:xfrm>
        </p:grpSpPr>
        <p:sp>
          <p:nvSpPr>
            <p:cNvPr id="5" name="任意多边形: 形状 4">
              <a:extLst>
                <a:ext uri="{FF2B5EF4-FFF2-40B4-BE49-F238E27FC236}">
                  <a16:creationId xmlns:a16="http://schemas.microsoft.com/office/drawing/2014/main" id="{F67761A4-DF3A-DF32-9D56-2B1BE3692838}"/>
                </a:ext>
              </a:extLst>
            </p:cNvPr>
            <p:cNvSpPr/>
            <p:nvPr/>
          </p:nvSpPr>
          <p:spPr>
            <a:xfrm>
              <a:off x="5462540" y="2528976"/>
              <a:ext cx="823978" cy="457765"/>
            </a:xfrm>
            <a:custGeom>
              <a:avLst/>
              <a:gdLst>
                <a:gd name="connsiteX0" fmla="*/ 0 w 823978"/>
                <a:gd name="connsiteY0" fmla="*/ 45777 h 457765"/>
                <a:gd name="connsiteX1" fmla="*/ 45777 w 823978"/>
                <a:gd name="connsiteY1" fmla="*/ 0 h 457765"/>
                <a:gd name="connsiteX2" fmla="*/ 778202 w 823978"/>
                <a:gd name="connsiteY2" fmla="*/ 0 h 457765"/>
                <a:gd name="connsiteX3" fmla="*/ 823979 w 823978"/>
                <a:gd name="connsiteY3" fmla="*/ 45777 h 457765"/>
                <a:gd name="connsiteX4" fmla="*/ 823978 w 823978"/>
                <a:gd name="connsiteY4" fmla="*/ 411989 h 457765"/>
                <a:gd name="connsiteX5" fmla="*/ 778201 w 823978"/>
                <a:gd name="connsiteY5" fmla="*/ 457766 h 457765"/>
                <a:gd name="connsiteX6" fmla="*/ 45777 w 823978"/>
                <a:gd name="connsiteY6" fmla="*/ 457765 h 457765"/>
                <a:gd name="connsiteX7" fmla="*/ 0 w 823978"/>
                <a:gd name="connsiteY7" fmla="*/ 411988 h 457765"/>
                <a:gd name="connsiteX8" fmla="*/ 0 w 823978"/>
                <a:gd name="connsiteY8" fmla="*/ 45777 h 457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978" h="457765">
                  <a:moveTo>
                    <a:pt x="0" y="45777"/>
                  </a:moveTo>
                  <a:cubicBezTo>
                    <a:pt x="0" y="20495"/>
                    <a:pt x="20495" y="0"/>
                    <a:pt x="45777" y="0"/>
                  </a:cubicBezTo>
                  <a:lnTo>
                    <a:pt x="778202" y="0"/>
                  </a:lnTo>
                  <a:cubicBezTo>
                    <a:pt x="803484" y="0"/>
                    <a:pt x="823979" y="20495"/>
                    <a:pt x="823979" y="45777"/>
                  </a:cubicBezTo>
                  <a:cubicBezTo>
                    <a:pt x="823979" y="167848"/>
                    <a:pt x="823978" y="289918"/>
                    <a:pt x="823978" y="411989"/>
                  </a:cubicBezTo>
                  <a:cubicBezTo>
                    <a:pt x="823978" y="437271"/>
                    <a:pt x="803483" y="457766"/>
                    <a:pt x="778201" y="457766"/>
                  </a:cubicBezTo>
                  <a:lnTo>
                    <a:pt x="45777" y="457765"/>
                  </a:lnTo>
                  <a:cubicBezTo>
                    <a:pt x="20495" y="457765"/>
                    <a:pt x="0" y="437270"/>
                    <a:pt x="0" y="411988"/>
                  </a:cubicBezTo>
                  <a:lnTo>
                    <a:pt x="0" y="4577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85797" tIns="85797" rIns="85797" bIns="85797" numCol="1" spcCol="1270" anchor="ctr" anchorCtr="0">
              <a:noAutofit/>
            </a:bodyPr>
            <a:lstStyle/>
            <a:p>
              <a:pPr lvl="0" indent="0" algn="ctr" defTabSz="1600200">
                <a:lnSpc>
                  <a:spcPct val="90000"/>
                </a:lnSpc>
                <a:spcBef>
                  <a:spcPct val="0"/>
                </a:spcBef>
                <a:spcAft>
                  <a:spcPct val="35000"/>
                </a:spcAft>
                <a:buNone/>
              </a:pPr>
              <a:r>
                <a:rPr lang="en-US" altLang="zh-HK" sz="3600" dirty="0">
                  <a:solidFill>
                    <a:srgbClr val="000000">
                      <a:hueOff val="0"/>
                      <a:satOff val="0"/>
                      <a:lumOff val="0"/>
                      <a:alphaOff val="0"/>
                    </a:srgbClr>
                  </a:solidFill>
                  <a:latin typeface="Calibri" panose="020F0502020204030204"/>
                  <a:ea typeface="新細明體" panose="02020500000000000000" pitchFamily="18" charset="-120"/>
                </a:rPr>
                <a:t>Cons</a:t>
              </a:r>
              <a:endParaRPr lang="zh-HK" altLang="en-US" sz="3600" dirty="0">
                <a:solidFill>
                  <a:srgbClr val="000000">
                    <a:hueOff val="0"/>
                    <a:satOff val="0"/>
                    <a:lumOff val="0"/>
                    <a:alphaOff val="0"/>
                  </a:srgbClr>
                </a:solidFill>
                <a:latin typeface="Calibri" panose="020F0502020204030204"/>
                <a:ea typeface="新細明體" panose="02020500000000000000" pitchFamily="18" charset="-120"/>
              </a:endParaRPr>
            </a:p>
          </p:txBody>
        </p:sp>
        <p:sp>
          <p:nvSpPr>
            <p:cNvPr id="6" name="任意多边形: 形状 5">
              <a:extLst>
                <a:ext uri="{FF2B5EF4-FFF2-40B4-BE49-F238E27FC236}">
                  <a16:creationId xmlns:a16="http://schemas.microsoft.com/office/drawing/2014/main" id="{9B80375F-87C3-2A35-6ADC-ED7D5E888BC2}"/>
                </a:ext>
              </a:extLst>
            </p:cNvPr>
            <p:cNvSpPr/>
            <p:nvPr/>
          </p:nvSpPr>
          <p:spPr>
            <a:xfrm>
              <a:off x="6652731" y="2528976"/>
              <a:ext cx="823978" cy="457765"/>
            </a:xfrm>
            <a:custGeom>
              <a:avLst/>
              <a:gdLst>
                <a:gd name="connsiteX0" fmla="*/ 0 w 823978"/>
                <a:gd name="connsiteY0" fmla="*/ 45777 h 457765"/>
                <a:gd name="connsiteX1" fmla="*/ 45777 w 823978"/>
                <a:gd name="connsiteY1" fmla="*/ 0 h 457765"/>
                <a:gd name="connsiteX2" fmla="*/ 778202 w 823978"/>
                <a:gd name="connsiteY2" fmla="*/ 0 h 457765"/>
                <a:gd name="connsiteX3" fmla="*/ 823979 w 823978"/>
                <a:gd name="connsiteY3" fmla="*/ 45777 h 457765"/>
                <a:gd name="connsiteX4" fmla="*/ 823978 w 823978"/>
                <a:gd name="connsiteY4" fmla="*/ 411989 h 457765"/>
                <a:gd name="connsiteX5" fmla="*/ 778201 w 823978"/>
                <a:gd name="connsiteY5" fmla="*/ 457766 h 457765"/>
                <a:gd name="connsiteX6" fmla="*/ 45777 w 823978"/>
                <a:gd name="connsiteY6" fmla="*/ 457765 h 457765"/>
                <a:gd name="connsiteX7" fmla="*/ 0 w 823978"/>
                <a:gd name="connsiteY7" fmla="*/ 411988 h 457765"/>
                <a:gd name="connsiteX8" fmla="*/ 0 w 823978"/>
                <a:gd name="connsiteY8" fmla="*/ 45777 h 457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978" h="457765">
                  <a:moveTo>
                    <a:pt x="0" y="45777"/>
                  </a:moveTo>
                  <a:cubicBezTo>
                    <a:pt x="0" y="20495"/>
                    <a:pt x="20495" y="0"/>
                    <a:pt x="45777" y="0"/>
                  </a:cubicBezTo>
                  <a:lnTo>
                    <a:pt x="778202" y="0"/>
                  </a:lnTo>
                  <a:cubicBezTo>
                    <a:pt x="803484" y="0"/>
                    <a:pt x="823979" y="20495"/>
                    <a:pt x="823979" y="45777"/>
                  </a:cubicBezTo>
                  <a:cubicBezTo>
                    <a:pt x="823979" y="167848"/>
                    <a:pt x="823978" y="289918"/>
                    <a:pt x="823978" y="411989"/>
                  </a:cubicBezTo>
                  <a:cubicBezTo>
                    <a:pt x="823978" y="437271"/>
                    <a:pt x="803483" y="457766"/>
                    <a:pt x="778201" y="457766"/>
                  </a:cubicBezTo>
                  <a:lnTo>
                    <a:pt x="45777" y="457765"/>
                  </a:lnTo>
                  <a:cubicBezTo>
                    <a:pt x="20495" y="457765"/>
                    <a:pt x="0" y="437270"/>
                    <a:pt x="0" y="411988"/>
                  </a:cubicBezTo>
                  <a:lnTo>
                    <a:pt x="0" y="4577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85797" tIns="85797" rIns="85797" bIns="85797" numCol="1" spcCol="1270" anchor="ctr" anchorCtr="0">
              <a:noAutofit/>
            </a:bodyPr>
            <a:lstStyle/>
            <a:p>
              <a:pPr algn="ctr" defTabSz="1600200">
                <a:lnSpc>
                  <a:spcPct val="90000"/>
                </a:lnSpc>
                <a:spcBef>
                  <a:spcPct val="0"/>
                </a:spcBef>
                <a:spcAft>
                  <a:spcPct val="35000"/>
                </a:spcAft>
              </a:pPr>
              <a:r>
                <a:rPr lang="en-US" altLang="zh-HK" sz="3600" dirty="0">
                  <a:solidFill>
                    <a:srgbClr val="000000">
                      <a:hueOff val="0"/>
                      <a:satOff val="0"/>
                      <a:lumOff val="0"/>
                      <a:alphaOff val="0"/>
                    </a:srgbClr>
                  </a:solidFill>
                  <a:latin typeface="Calibri" panose="020F0502020204030204"/>
                  <a:ea typeface="新細明體" panose="02020500000000000000" pitchFamily="18" charset="-120"/>
                </a:rPr>
                <a:t>Pros</a:t>
              </a:r>
              <a:endParaRPr lang="zh-HK" altLang="en-US" sz="3600" dirty="0">
                <a:solidFill>
                  <a:srgbClr val="000000">
                    <a:hueOff val="0"/>
                    <a:satOff val="0"/>
                    <a:lumOff val="0"/>
                    <a:alphaOff val="0"/>
                  </a:srgbClr>
                </a:solidFill>
                <a:latin typeface="Calibri" panose="020F0502020204030204"/>
                <a:ea typeface="新細明體" panose="02020500000000000000" pitchFamily="18" charset="-120"/>
              </a:endParaRPr>
            </a:p>
          </p:txBody>
        </p:sp>
        <p:sp>
          <p:nvSpPr>
            <p:cNvPr id="8" name="等腰三角形 7">
              <a:extLst>
                <a:ext uri="{FF2B5EF4-FFF2-40B4-BE49-F238E27FC236}">
                  <a16:creationId xmlns:a16="http://schemas.microsoft.com/office/drawing/2014/main" id="{FAA276E7-68AD-992E-9845-1714F5A8B874}"/>
                </a:ext>
              </a:extLst>
            </p:cNvPr>
            <p:cNvSpPr/>
            <p:nvPr/>
          </p:nvSpPr>
          <p:spPr>
            <a:xfrm>
              <a:off x="6297963" y="4474480"/>
              <a:ext cx="343324" cy="343324"/>
            </a:xfrm>
            <a:prstGeom prst="triangle">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9" name="矩形 8">
              <a:extLst>
                <a:ext uri="{FF2B5EF4-FFF2-40B4-BE49-F238E27FC236}">
                  <a16:creationId xmlns:a16="http://schemas.microsoft.com/office/drawing/2014/main" id="{D188FFBB-854A-F491-D332-422A7518AA4A}"/>
                </a:ext>
              </a:extLst>
            </p:cNvPr>
            <p:cNvSpPr/>
            <p:nvPr/>
          </p:nvSpPr>
          <p:spPr>
            <a:xfrm rot="240000">
              <a:off x="5439337" y="4327362"/>
              <a:ext cx="2060575" cy="144089"/>
            </a:xfrm>
            <a:prstGeom prst="rect">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0" name="任意多边形: 形状 9">
              <a:extLst>
                <a:ext uri="{FF2B5EF4-FFF2-40B4-BE49-F238E27FC236}">
                  <a16:creationId xmlns:a16="http://schemas.microsoft.com/office/drawing/2014/main" id="{BA7FDDD8-0E19-757E-5616-A0CD5F06224D}"/>
                </a:ext>
              </a:extLst>
            </p:cNvPr>
            <p:cNvSpPr/>
            <p:nvPr/>
          </p:nvSpPr>
          <p:spPr>
            <a:xfrm rot="240000">
              <a:off x="6676534" y="3967103"/>
              <a:ext cx="822150" cy="383037"/>
            </a:xfrm>
            <a:custGeom>
              <a:avLst/>
              <a:gdLst>
                <a:gd name="connsiteX0" fmla="*/ 0 w 822150"/>
                <a:gd name="connsiteY0" fmla="*/ 63841 h 383037"/>
                <a:gd name="connsiteX1" fmla="*/ 63841 w 822150"/>
                <a:gd name="connsiteY1" fmla="*/ 0 h 383037"/>
                <a:gd name="connsiteX2" fmla="*/ 758309 w 822150"/>
                <a:gd name="connsiteY2" fmla="*/ 0 h 383037"/>
                <a:gd name="connsiteX3" fmla="*/ 822150 w 822150"/>
                <a:gd name="connsiteY3" fmla="*/ 63841 h 383037"/>
                <a:gd name="connsiteX4" fmla="*/ 822150 w 822150"/>
                <a:gd name="connsiteY4" fmla="*/ 319196 h 383037"/>
                <a:gd name="connsiteX5" fmla="*/ 758309 w 822150"/>
                <a:gd name="connsiteY5" fmla="*/ 383037 h 383037"/>
                <a:gd name="connsiteX6" fmla="*/ 63841 w 822150"/>
                <a:gd name="connsiteY6" fmla="*/ 383037 h 383037"/>
                <a:gd name="connsiteX7" fmla="*/ 0 w 822150"/>
                <a:gd name="connsiteY7" fmla="*/ 319196 h 383037"/>
                <a:gd name="connsiteX8" fmla="*/ 0 w 822150"/>
                <a:gd name="connsiteY8" fmla="*/ 63841 h 383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150" h="383037">
                  <a:moveTo>
                    <a:pt x="0" y="63841"/>
                  </a:moveTo>
                  <a:cubicBezTo>
                    <a:pt x="0" y="28583"/>
                    <a:pt x="28583" y="0"/>
                    <a:pt x="63841" y="0"/>
                  </a:cubicBezTo>
                  <a:lnTo>
                    <a:pt x="758309" y="0"/>
                  </a:lnTo>
                  <a:cubicBezTo>
                    <a:pt x="793567" y="0"/>
                    <a:pt x="822150" y="28583"/>
                    <a:pt x="822150" y="63841"/>
                  </a:cubicBezTo>
                  <a:lnTo>
                    <a:pt x="822150" y="319196"/>
                  </a:lnTo>
                  <a:cubicBezTo>
                    <a:pt x="822150" y="354454"/>
                    <a:pt x="793567" y="383037"/>
                    <a:pt x="758309" y="383037"/>
                  </a:cubicBezTo>
                  <a:lnTo>
                    <a:pt x="63841" y="383037"/>
                  </a:lnTo>
                  <a:cubicBezTo>
                    <a:pt x="28583" y="383037"/>
                    <a:pt x="0" y="354454"/>
                    <a:pt x="0" y="319196"/>
                  </a:cubicBezTo>
                  <a:lnTo>
                    <a:pt x="0" y="6384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558" tIns="41557" rIns="41557" bIns="41558" numCol="1" spcCol="1270" anchor="ctr" anchorCtr="0">
              <a:noAutofit/>
            </a:bodyPr>
            <a:lstStyle/>
            <a:p>
              <a:pPr marL="0" lvl="0" indent="0" algn="ctr" defTabSz="266700">
                <a:lnSpc>
                  <a:spcPct val="90000"/>
                </a:lnSpc>
                <a:spcBef>
                  <a:spcPct val="0"/>
                </a:spcBef>
                <a:spcAft>
                  <a:spcPct val="35000"/>
                </a:spcAft>
                <a:buNone/>
              </a:pPr>
              <a:r>
                <a:rPr lang="en-US" sz="1200" dirty="0">
                  <a:solidFill>
                    <a:prstClr val="white"/>
                  </a:solidFill>
                  <a:latin typeface="Calibri" panose="020F0502020204030204"/>
                  <a:ea typeface="新細明體" panose="02020500000000000000" pitchFamily="18" charset="-120"/>
                </a:rPr>
                <a:t>Improved operational efficiency</a:t>
              </a:r>
              <a:endParaRPr lang="zh-HK" altLang="en-US" sz="1200" dirty="0">
                <a:solidFill>
                  <a:prstClr val="white"/>
                </a:solidFill>
                <a:latin typeface="Calibri" panose="020F0502020204030204"/>
                <a:ea typeface="新細明體" panose="02020500000000000000" pitchFamily="18" charset="-120"/>
              </a:endParaRPr>
            </a:p>
          </p:txBody>
        </p:sp>
        <p:sp>
          <p:nvSpPr>
            <p:cNvPr id="11" name="任意多边形: 形状 10">
              <a:extLst>
                <a:ext uri="{FF2B5EF4-FFF2-40B4-BE49-F238E27FC236}">
                  <a16:creationId xmlns:a16="http://schemas.microsoft.com/office/drawing/2014/main" id="{6C938AC9-37FA-3E96-329A-7E7869FCB4C4}"/>
                </a:ext>
              </a:extLst>
            </p:cNvPr>
            <p:cNvSpPr/>
            <p:nvPr/>
          </p:nvSpPr>
          <p:spPr>
            <a:xfrm rot="240000">
              <a:off x="6706290" y="3555114"/>
              <a:ext cx="822150" cy="383037"/>
            </a:xfrm>
            <a:custGeom>
              <a:avLst/>
              <a:gdLst>
                <a:gd name="connsiteX0" fmla="*/ 0 w 822150"/>
                <a:gd name="connsiteY0" fmla="*/ 63841 h 383037"/>
                <a:gd name="connsiteX1" fmla="*/ 63841 w 822150"/>
                <a:gd name="connsiteY1" fmla="*/ 0 h 383037"/>
                <a:gd name="connsiteX2" fmla="*/ 758309 w 822150"/>
                <a:gd name="connsiteY2" fmla="*/ 0 h 383037"/>
                <a:gd name="connsiteX3" fmla="*/ 822150 w 822150"/>
                <a:gd name="connsiteY3" fmla="*/ 63841 h 383037"/>
                <a:gd name="connsiteX4" fmla="*/ 822150 w 822150"/>
                <a:gd name="connsiteY4" fmla="*/ 319196 h 383037"/>
                <a:gd name="connsiteX5" fmla="*/ 758309 w 822150"/>
                <a:gd name="connsiteY5" fmla="*/ 383037 h 383037"/>
                <a:gd name="connsiteX6" fmla="*/ 63841 w 822150"/>
                <a:gd name="connsiteY6" fmla="*/ 383037 h 383037"/>
                <a:gd name="connsiteX7" fmla="*/ 0 w 822150"/>
                <a:gd name="connsiteY7" fmla="*/ 319196 h 383037"/>
                <a:gd name="connsiteX8" fmla="*/ 0 w 822150"/>
                <a:gd name="connsiteY8" fmla="*/ 63841 h 383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150" h="383037">
                  <a:moveTo>
                    <a:pt x="0" y="63841"/>
                  </a:moveTo>
                  <a:cubicBezTo>
                    <a:pt x="0" y="28583"/>
                    <a:pt x="28583" y="0"/>
                    <a:pt x="63841" y="0"/>
                  </a:cubicBezTo>
                  <a:lnTo>
                    <a:pt x="758309" y="0"/>
                  </a:lnTo>
                  <a:cubicBezTo>
                    <a:pt x="793567" y="0"/>
                    <a:pt x="822150" y="28583"/>
                    <a:pt x="822150" y="63841"/>
                  </a:cubicBezTo>
                  <a:lnTo>
                    <a:pt x="822150" y="319196"/>
                  </a:lnTo>
                  <a:cubicBezTo>
                    <a:pt x="822150" y="354454"/>
                    <a:pt x="793567" y="383037"/>
                    <a:pt x="758309" y="383037"/>
                  </a:cubicBezTo>
                  <a:lnTo>
                    <a:pt x="63841" y="383037"/>
                  </a:lnTo>
                  <a:cubicBezTo>
                    <a:pt x="28583" y="383037"/>
                    <a:pt x="0" y="354454"/>
                    <a:pt x="0" y="319196"/>
                  </a:cubicBezTo>
                  <a:lnTo>
                    <a:pt x="0" y="6384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558" tIns="41557" rIns="41557" bIns="41558" numCol="1" spcCol="1270" anchor="ctr" anchorCtr="0">
              <a:noAutofit/>
            </a:bodyPr>
            <a:lstStyle/>
            <a:p>
              <a:pPr algn="ctr" defTabSz="266700">
                <a:lnSpc>
                  <a:spcPct val="90000"/>
                </a:lnSpc>
                <a:spcBef>
                  <a:spcPct val="0"/>
                </a:spcBef>
                <a:spcAft>
                  <a:spcPct val="35000"/>
                </a:spcAft>
              </a:pPr>
              <a:r>
                <a:rPr lang="en-US" sz="1200" dirty="0">
                  <a:solidFill>
                    <a:prstClr val="white"/>
                  </a:solidFill>
                  <a:latin typeface="Calibri" panose="020F0502020204030204"/>
                  <a:ea typeface="新細明體" panose="02020500000000000000" pitchFamily="18" charset="-120"/>
                </a:rPr>
                <a:t>Increased agility</a:t>
              </a:r>
              <a:endParaRPr lang="zh-HK" altLang="en-US" sz="1200" dirty="0">
                <a:solidFill>
                  <a:prstClr val="white"/>
                </a:solidFill>
                <a:latin typeface="Calibri" panose="020F0502020204030204"/>
                <a:ea typeface="新細明體" panose="02020500000000000000" pitchFamily="18" charset="-120"/>
              </a:endParaRPr>
            </a:p>
          </p:txBody>
        </p:sp>
        <p:sp>
          <p:nvSpPr>
            <p:cNvPr id="12" name="任意多边形: 形状 11">
              <a:extLst>
                <a:ext uri="{FF2B5EF4-FFF2-40B4-BE49-F238E27FC236}">
                  <a16:creationId xmlns:a16="http://schemas.microsoft.com/office/drawing/2014/main" id="{35A28FF0-4039-B947-428E-6ECB4D8B1A29}"/>
                </a:ext>
              </a:extLst>
            </p:cNvPr>
            <p:cNvSpPr/>
            <p:nvPr/>
          </p:nvSpPr>
          <p:spPr>
            <a:xfrm rot="240000">
              <a:off x="6736043" y="3152280"/>
              <a:ext cx="822150" cy="383037"/>
            </a:xfrm>
            <a:custGeom>
              <a:avLst/>
              <a:gdLst>
                <a:gd name="connsiteX0" fmla="*/ 0 w 822150"/>
                <a:gd name="connsiteY0" fmla="*/ 63841 h 383037"/>
                <a:gd name="connsiteX1" fmla="*/ 63841 w 822150"/>
                <a:gd name="connsiteY1" fmla="*/ 0 h 383037"/>
                <a:gd name="connsiteX2" fmla="*/ 758309 w 822150"/>
                <a:gd name="connsiteY2" fmla="*/ 0 h 383037"/>
                <a:gd name="connsiteX3" fmla="*/ 822150 w 822150"/>
                <a:gd name="connsiteY3" fmla="*/ 63841 h 383037"/>
                <a:gd name="connsiteX4" fmla="*/ 822150 w 822150"/>
                <a:gd name="connsiteY4" fmla="*/ 319196 h 383037"/>
                <a:gd name="connsiteX5" fmla="*/ 758309 w 822150"/>
                <a:gd name="connsiteY5" fmla="*/ 383037 h 383037"/>
                <a:gd name="connsiteX6" fmla="*/ 63841 w 822150"/>
                <a:gd name="connsiteY6" fmla="*/ 383037 h 383037"/>
                <a:gd name="connsiteX7" fmla="*/ 0 w 822150"/>
                <a:gd name="connsiteY7" fmla="*/ 319196 h 383037"/>
                <a:gd name="connsiteX8" fmla="*/ 0 w 822150"/>
                <a:gd name="connsiteY8" fmla="*/ 63841 h 383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150" h="383037">
                  <a:moveTo>
                    <a:pt x="0" y="63841"/>
                  </a:moveTo>
                  <a:cubicBezTo>
                    <a:pt x="0" y="28583"/>
                    <a:pt x="28583" y="0"/>
                    <a:pt x="63841" y="0"/>
                  </a:cubicBezTo>
                  <a:lnTo>
                    <a:pt x="758309" y="0"/>
                  </a:lnTo>
                  <a:cubicBezTo>
                    <a:pt x="793567" y="0"/>
                    <a:pt x="822150" y="28583"/>
                    <a:pt x="822150" y="63841"/>
                  </a:cubicBezTo>
                  <a:lnTo>
                    <a:pt x="822150" y="319196"/>
                  </a:lnTo>
                  <a:cubicBezTo>
                    <a:pt x="822150" y="354454"/>
                    <a:pt x="793567" y="383037"/>
                    <a:pt x="758309" y="383037"/>
                  </a:cubicBezTo>
                  <a:lnTo>
                    <a:pt x="63841" y="383037"/>
                  </a:lnTo>
                  <a:cubicBezTo>
                    <a:pt x="28583" y="383037"/>
                    <a:pt x="0" y="354454"/>
                    <a:pt x="0" y="319196"/>
                  </a:cubicBezTo>
                  <a:lnTo>
                    <a:pt x="0" y="6384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558" tIns="41557" rIns="41557" bIns="41558" numCol="1" spcCol="1270" anchor="ctr" anchorCtr="0">
              <a:noAutofit/>
            </a:bodyPr>
            <a:lstStyle/>
            <a:p>
              <a:pPr algn="ctr" defTabSz="533400">
                <a:lnSpc>
                  <a:spcPct val="90000"/>
                </a:lnSpc>
                <a:spcBef>
                  <a:spcPct val="0"/>
                </a:spcBef>
                <a:spcAft>
                  <a:spcPct val="35000"/>
                </a:spcAft>
              </a:pPr>
              <a:r>
                <a:rPr lang="en-US" sz="1200" dirty="0">
                  <a:solidFill>
                    <a:prstClr val="white"/>
                  </a:solidFill>
                  <a:latin typeface="Calibri" panose="020F0502020204030204"/>
                  <a:ea typeface="新細明體" panose="02020500000000000000" pitchFamily="18" charset="-120"/>
                </a:rPr>
                <a:t>Improved customer experience</a:t>
              </a:r>
              <a:endParaRPr lang="zh-HK" altLang="en-US" sz="1200" dirty="0">
                <a:solidFill>
                  <a:prstClr val="white"/>
                </a:solidFill>
                <a:latin typeface="Calibri" panose="020F0502020204030204"/>
                <a:ea typeface="新細明體" panose="02020500000000000000" pitchFamily="18" charset="-120"/>
              </a:endParaRPr>
            </a:p>
          </p:txBody>
        </p:sp>
        <p:sp>
          <p:nvSpPr>
            <p:cNvPr id="13" name="任意多边形: 形状 12">
              <a:extLst>
                <a:ext uri="{FF2B5EF4-FFF2-40B4-BE49-F238E27FC236}">
                  <a16:creationId xmlns:a16="http://schemas.microsoft.com/office/drawing/2014/main" id="{276889A7-529F-E9E0-B648-2E462E45E046}"/>
                </a:ext>
              </a:extLst>
            </p:cNvPr>
            <p:cNvSpPr/>
            <p:nvPr/>
          </p:nvSpPr>
          <p:spPr>
            <a:xfrm rot="240000">
              <a:off x="5497787" y="3884705"/>
              <a:ext cx="822150" cy="383037"/>
            </a:xfrm>
            <a:custGeom>
              <a:avLst/>
              <a:gdLst>
                <a:gd name="connsiteX0" fmla="*/ 0 w 822150"/>
                <a:gd name="connsiteY0" fmla="*/ 63841 h 383037"/>
                <a:gd name="connsiteX1" fmla="*/ 63841 w 822150"/>
                <a:gd name="connsiteY1" fmla="*/ 0 h 383037"/>
                <a:gd name="connsiteX2" fmla="*/ 758309 w 822150"/>
                <a:gd name="connsiteY2" fmla="*/ 0 h 383037"/>
                <a:gd name="connsiteX3" fmla="*/ 822150 w 822150"/>
                <a:gd name="connsiteY3" fmla="*/ 63841 h 383037"/>
                <a:gd name="connsiteX4" fmla="*/ 822150 w 822150"/>
                <a:gd name="connsiteY4" fmla="*/ 319196 h 383037"/>
                <a:gd name="connsiteX5" fmla="*/ 758309 w 822150"/>
                <a:gd name="connsiteY5" fmla="*/ 383037 h 383037"/>
                <a:gd name="connsiteX6" fmla="*/ 63841 w 822150"/>
                <a:gd name="connsiteY6" fmla="*/ 383037 h 383037"/>
                <a:gd name="connsiteX7" fmla="*/ 0 w 822150"/>
                <a:gd name="connsiteY7" fmla="*/ 319196 h 383037"/>
                <a:gd name="connsiteX8" fmla="*/ 0 w 822150"/>
                <a:gd name="connsiteY8" fmla="*/ 63841 h 383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150" h="383037">
                  <a:moveTo>
                    <a:pt x="0" y="63841"/>
                  </a:moveTo>
                  <a:cubicBezTo>
                    <a:pt x="0" y="28583"/>
                    <a:pt x="28583" y="0"/>
                    <a:pt x="63841" y="0"/>
                  </a:cubicBezTo>
                  <a:lnTo>
                    <a:pt x="758309" y="0"/>
                  </a:lnTo>
                  <a:cubicBezTo>
                    <a:pt x="793567" y="0"/>
                    <a:pt x="822150" y="28583"/>
                    <a:pt x="822150" y="63841"/>
                  </a:cubicBezTo>
                  <a:lnTo>
                    <a:pt x="822150" y="319196"/>
                  </a:lnTo>
                  <a:cubicBezTo>
                    <a:pt x="822150" y="354454"/>
                    <a:pt x="793567" y="383037"/>
                    <a:pt x="758309" y="383037"/>
                  </a:cubicBezTo>
                  <a:lnTo>
                    <a:pt x="63841" y="383037"/>
                  </a:lnTo>
                  <a:cubicBezTo>
                    <a:pt x="28583" y="383037"/>
                    <a:pt x="0" y="354454"/>
                    <a:pt x="0" y="319196"/>
                  </a:cubicBezTo>
                  <a:lnTo>
                    <a:pt x="0" y="6384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558" tIns="41557" rIns="41557" bIns="41558" numCol="1" spcCol="1270" anchor="ctr" anchorCtr="0">
              <a:noAutofit/>
            </a:bodyPr>
            <a:lstStyle/>
            <a:p>
              <a:pPr lvl="0" indent="0" algn="ctr" defTabSz="266700">
                <a:lnSpc>
                  <a:spcPct val="90000"/>
                </a:lnSpc>
                <a:spcBef>
                  <a:spcPct val="0"/>
                </a:spcBef>
                <a:spcAft>
                  <a:spcPct val="35000"/>
                </a:spcAft>
                <a:buNone/>
              </a:pPr>
              <a:r>
                <a:rPr lang="en-US" sz="1200" dirty="0">
                  <a:solidFill>
                    <a:prstClr val="white"/>
                  </a:solidFill>
                  <a:latin typeface="Calibri" panose="020F0502020204030204"/>
                  <a:ea typeface="新細明體" panose="02020500000000000000" pitchFamily="18" charset="-120"/>
                </a:rPr>
                <a:t>Resource requirements</a:t>
              </a:r>
              <a:endParaRPr lang="zh-HK" altLang="en-US" sz="1200" dirty="0">
                <a:solidFill>
                  <a:prstClr val="white"/>
                </a:solidFill>
                <a:latin typeface="Calibri" panose="020F0502020204030204"/>
                <a:ea typeface="新細明體" panose="02020500000000000000" pitchFamily="18" charset="-120"/>
              </a:endParaRPr>
            </a:p>
          </p:txBody>
        </p:sp>
        <p:sp>
          <p:nvSpPr>
            <p:cNvPr id="14" name="任意多边形: 形状 13">
              <a:extLst>
                <a:ext uri="{FF2B5EF4-FFF2-40B4-BE49-F238E27FC236}">
                  <a16:creationId xmlns:a16="http://schemas.microsoft.com/office/drawing/2014/main" id="{FBAFF99A-4D62-3840-1818-FD3852306743}"/>
                </a:ext>
              </a:extLst>
            </p:cNvPr>
            <p:cNvSpPr/>
            <p:nvPr/>
          </p:nvSpPr>
          <p:spPr>
            <a:xfrm rot="240000">
              <a:off x="5527542" y="3472716"/>
              <a:ext cx="822150" cy="383037"/>
            </a:xfrm>
            <a:custGeom>
              <a:avLst/>
              <a:gdLst>
                <a:gd name="connsiteX0" fmla="*/ 0 w 822150"/>
                <a:gd name="connsiteY0" fmla="*/ 63841 h 383037"/>
                <a:gd name="connsiteX1" fmla="*/ 63841 w 822150"/>
                <a:gd name="connsiteY1" fmla="*/ 0 h 383037"/>
                <a:gd name="connsiteX2" fmla="*/ 758309 w 822150"/>
                <a:gd name="connsiteY2" fmla="*/ 0 h 383037"/>
                <a:gd name="connsiteX3" fmla="*/ 822150 w 822150"/>
                <a:gd name="connsiteY3" fmla="*/ 63841 h 383037"/>
                <a:gd name="connsiteX4" fmla="*/ 822150 w 822150"/>
                <a:gd name="connsiteY4" fmla="*/ 319196 h 383037"/>
                <a:gd name="connsiteX5" fmla="*/ 758309 w 822150"/>
                <a:gd name="connsiteY5" fmla="*/ 383037 h 383037"/>
                <a:gd name="connsiteX6" fmla="*/ 63841 w 822150"/>
                <a:gd name="connsiteY6" fmla="*/ 383037 h 383037"/>
                <a:gd name="connsiteX7" fmla="*/ 0 w 822150"/>
                <a:gd name="connsiteY7" fmla="*/ 319196 h 383037"/>
                <a:gd name="connsiteX8" fmla="*/ 0 w 822150"/>
                <a:gd name="connsiteY8" fmla="*/ 63841 h 383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150" h="383037">
                  <a:moveTo>
                    <a:pt x="0" y="63841"/>
                  </a:moveTo>
                  <a:cubicBezTo>
                    <a:pt x="0" y="28583"/>
                    <a:pt x="28583" y="0"/>
                    <a:pt x="63841" y="0"/>
                  </a:cubicBezTo>
                  <a:lnTo>
                    <a:pt x="758309" y="0"/>
                  </a:lnTo>
                  <a:cubicBezTo>
                    <a:pt x="793567" y="0"/>
                    <a:pt x="822150" y="28583"/>
                    <a:pt x="822150" y="63841"/>
                  </a:cubicBezTo>
                  <a:lnTo>
                    <a:pt x="822150" y="319196"/>
                  </a:lnTo>
                  <a:cubicBezTo>
                    <a:pt x="822150" y="354454"/>
                    <a:pt x="793567" y="383037"/>
                    <a:pt x="758309" y="383037"/>
                  </a:cubicBezTo>
                  <a:lnTo>
                    <a:pt x="63841" y="383037"/>
                  </a:lnTo>
                  <a:cubicBezTo>
                    <a:pt x="28583" y="383037"/>
                    <a:pt x="0" y="354454"/>
                    <a:pt x="0" y="319196"/>
                  </a:cubicBezTo>
                  <a:lnTo>
                    <a:pt x="0" y="6384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558" tIns="41557" rIns="41557" bIns="41558" numCol="1" spcCol="1270" anchor="ctr" anchorCtr="0">
              <a:noAutofit/>
            </a:bodyPr>
            <a:lstStyle/>
            <a:p>
              <a:pPr algn="ctr" defTabSz="266700">
                <a:lnSpc>
                  <a:spcPct val="90000"/>
                </a:lnSpc>
                <a:spcBef>
                  <a:spcPct val="0"/>
                </a:spcBef>
                <a:spcAft>
                  <a:spcPct val="35000"/>
                </a:spcAft>
              </a:pPr>
              <a:r>
                <a:rPr lang="en-US" altLang="zh-HK" sz="1200" dirty="0">
                  <a:solidFill>
                    <a:prstClr val="white"/>
                  </a:solidFill>
                  <a:latin typeface="Calibri" panose="020F0502020204030204"/>
                  <a:ea typeface="新細明體" panose="02020500000000000000" pitchFamily="18" charset="-120"/>
                </a:rPr>
                <a:t>Conflict with physical store</a:t>
              </a:r>
              <a:endParaRPr lang="zh-HK" altLang="en-US" sz="1200" dirty="0">
                <a:solidFill>
                  <a:prstClr val="white"/>
                </a:solidFill>
                <a:latin typeface="Calibri" panose="020F0502020204030204"/>
                <a:ea typeface="新細明體" panose="02020500000000000000" pitchFamily="18" charset="-120"/>
              </a:endParaRPr>
            </a:p>
          </p:txBody>
        </p:sp>
      </p:grpSp>
      <p:sp>
        <p:nvSpPr>
          <p:cNvPr id="18" name="文本框 17">
            <a:extLst>
              <a:ext uri="{FF2B5EF4-FFF2-40B4-BE49-F238E27FC236}">
                <a16:creationId xmlns:a16="http://schemas.microsoft.com/office/drawing/2014/main" id="{B61EA3E5-F605-5C80-5872-A9067DE27ACE}"/>
              </a:ext>
            </a:extLst>
          </p:cNvPr>
          <p:cNvSpPr txBox="1"/>
          <p:nvPr/>
        </p:nvSpPr>
        <p:spPr>
          <a:xfrm>
            <a:off x="462461" y="2213753"/>
            <a:ext cx="3997782" cy="3816429"/>
          </a:xfrm>
          <a:prstGeom prst="rect">
            <a:avLst/>
          </a:prstGeom>
          <a:noFill/>
        </p:spPr>
        <p:txBody>
          <a:bodyPr wrap="square" rtlCol="0">
            <a:spAutoFit/>
          </a:bodyPr>
          <a:lstStyle/>
          <a:p>
            <a:pPr>
              <a:buFont typeface="+mj-lt"/>
              <a:buAutoNum type="arabicPeriod"/>
            </a:pPr>
            <a:r>
              <a:rPr lang="en-US" altLang="zh-HK" sz="1400" b="1" i="0" dirty="0">
                <a:solidFill>
                  <a:srgbClr val="374151"/>
                </a:solidFill>
                <a:effectLst/>
                <a:latin typeface="Calibri" panose="020F0502020204030204" pitchFamily="34" charset="0"/>
                <a:cs typeface="Calibri" panose="020F0502020204030204" pitchFamily="34" charset="0"/>
              </a:rPr>
              <a:t>Improved customer experience: </a:t>
            </a:r>
            <a:r>
              <a:rPr lang="en-US" altLang="zh-HK" sz="1400" b="0" i="0" dirty="0">
                <a:solidFill>
                  <a:srgbClr val="374151"/>
                </a:solidFill>
                <a:effectLst/>
                <a:latin typeface="Calibri" panose="020F0502020204030204" pitchFamily="34" charset="0"/>
                <a:cs typeface="Calibri" panose="020F0502020204030204" pitchFamily="34" charset="0"/>
              </a:rPr>
              <a:t>By moving online, 759 Store was able to provide customers with a more convenient and accessible shopping experience. This could lead to increased customer satisfaction and loyalty (</a:t>
            </a:r>
            <a:r>
              <a:rPr lang="en-US" altLang="zh-HK" sz="1400" b="0" i="0" dirty="0" err="1">
                <a:solidFill>
                  <a:srgbClr val="374151"/>
                </a:solidFill>
                <a:effectLst/>
                <a:latin typeface="Calibri" panose="020F0502020204030204" pitchFamily="34" charset="0"/>
                <a:cs typeface="Calibri" panose="020F0502020204030204" pitchFamily="34" charset="0"/>
              </a:rPr>
              <a:t>Briedis</a:t>
            </a:r>
            <a:r>
              <a:rPr lang="en-US" altLang="zh-TW" sz="14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et al. </a:t>
            </a:r>
            <a:r>
              <a:rPr lang="en-US" altLang="zh-HK" sz="1400" b="0" i="0" dirty="0">
                <a:solidFill>
                  <a:srgbClr val="374151"/>
                </a:solidFill>
                <a:effectLst/>
                <a:latin typeface="Calibri" panose="020F0502020204030204" pitchFamily="34" charset="0"/>
                <a:cs typeface="Calibri" panose="020F0502020204030204" pitchFamily="34" charset="0"/>
              </a:rPr>
              <a:t>2020). </a:t>
            </a:r>
          </a:p>
          <a:p>
            <a:pPr algn="l">
              <a:buFont typeface="+mj-lt"/>
              <a:buAutoNum type="arabicPeriod"/>
            </a:pPr>
            <a:endParaRPr lang="en-US" altLang="zh-HK" sz="1400" b="0" i="0"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US" altLang="zh-HK" sz="1400" b="1" i="0" dirty="0">
                <a:solidFill>
                  <a:srgbClr val="374151"/>
                </a:solidFill>
                <a:effectLst/>
                <a:latin typeface="Calibri" panose="020F0502020204030204" pitchFamily="34" charset="0"/>
                <a:cs typeface="Calibri" panose="020F0502020204030204" pitchFamily="34" charset="0"/>
              </a:rPr>
              <a:t>Increased agility</a:t>
            </a:r>
            <a:r>
              <a:rPr lang="en-US" altLang="zh-HK" sz="1400" b="0" i="0" dirty="0">
                <a:solidFill>
                  <a:srgbClr val="374151"/>
                </a:solidFill>
                <a:effectLst/>
                <a:latin typeface="Calibri" panose="020F0502020204030204" pitchFamily="34" charset="0"/>
                <a:cs typeface="Calibri" panose="020F0502020204030204" pitchFamily="34" charset="0"/>
              </a:rPr>
              <a:t>: By successfully adapting to the changing business environment, 759 Store has shown that it can be agile and responsive to new challenges, which is essential for long-term success.</a:t>
            </a:r>
          </a:p>
          <a:p>
            <a:pPr algn="l">
              <a:buFont typeface="+mj-lt"/>
              <a:buAutoNum type="arabicPeriod"/>
            </a:pPr>
            <a:endParaRPr lang="en-US" altLang="zh-HK" sz="1400" b="0" i="0"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US" altLang="zh-HK" sz="1400" b="1" i="0" dirty="0">
                <a:solidFill>
                  <a:srgbClr val="374151"/>
                </a:solidFill>
                <a:effectLst/>
                <a:latin typeface="Calibri" panose="020F0502020204030204" pitchFamily="34" charset="0"/>
                <a:cs typeface="Calibri" panose="020F0502020204030204" pitchFamily="34" charset="0"/>
              </a:rPr>
              <a:t>Improved operational efficiency</a:t>
            </a:r>
            <a:r>
              <a:rPr lang="en-US" altLang="zh-HK" sz="1400" b="0" i="0" dirty="0">
                <a:solidFill>
                  <a:srgbClr val="374151"/>
                </a:solidFill>
                <a:effectLst/>
                <a:latin typeface="Calibri" panose="020F0502020204030204" pitchFamily="34" charset="0"/>
                <a:cs typeface="Calibri" panose="020F0502020204030204" pitchFamily="34" charset="0"/>
              </a:rPr>
              <a:t>: Moving online may have also allowed 759 Store to improve its operational efficiency, such as through automated processes or reduced overhead costs (</a:t>
            </a:r>
            <a:r>
              <a:rPr lang="en-US" altLang="zh-HK" sz="1400" b="0" i="0" dirty="0" err="1">
                <a:solidFill>
                  <a:srgbClr val="374151"/>
                </a:solidFill>
                <a:effectLst/>
                <a:latin typeface="Calibri" panose="020F0502020204030204" pitchFamily="34" charset="0"/>
                <a:cs typeface="Calibri" panose="020F0502020204030204" pitchFamily="34" charset="0"/>
              </a:rPr>
              <a:t>Hwangbo</a:t>
            </a:r>
            <a:r>
              <a:rPr lang="en-US" altLang="zh-HK" sz="1400" b="0" i="0" dirty="0">
                <a:solidFill>
                  <a:srgbClr val="374151"/>
                </a:solidFill>
                <a:effectLst/>
                <a:latin typeface="Calibri" panose="020F0502020204030204" pitchFamily="34" charset="0"/>
                <a:cs typeface="Calibri" panose="020F0502020204030204" pitchFamily="34" charset="0"/>
              </a:rPr>
              <a:t>, Kim and Cha, 2017). </a:t>
            </a:r>
          </a:p>
          <a:p>
            <a:pPr marL="342900" indent="-342900">
              <a:buAutoNum type="arabicPeriod"/>
            </a:pPr>
            <a:endParaRPr lang="zh-HK" altLang="en-US" dirty="0"/>
          </a:p>
        </p:txBody>
      </p:sp>
      <p:sp>
        <p:nvSpPr>
          <p:cNvPr id="19" name="文本框 18">
            <a:extLst>
              <a:ext uri="{FF2B5EF4-FFF2-40B4-BE49-F238E27FC236}">
                <a16:creationId xmlns:a16="http://schemas.microsoft.com/office/drawing/2014/main" id="{4A4C703E-204F-A90D-A27A-19DFC4CC1F02}"/>
              </a:ext>
            </a:extLst>
          </p:cNvPr>
          <p:cNvSpPr txBox="1"/>
          <p:nvPr/>
        </p:nvSpPr>
        <p:spPr>
          <a:xfrm>
            <a:off x="7958348" y="2213754"/>
            <a:ext cx="3346961" cy="2893100"/>
          </a:xfrm>
          <a:prstGeom prst="rect">
            <a:avLst/>
          </a:prstGeom>
          <a:noFill/>
        </p:spPr>
        <p:txBody>
          <a:bodyPr wrap="square" rtlCol="0">
            <a:spAutoFit/>
          </a:bodyPr>
          <a:lstStyle/>
          <a:p>
            <a:pPr>
              <a:buFont typeface="+mj-lt"/>
              <a:buAutoNum type="arabicPeriod"/>
            </a:pPr>
            <a:r>
              <a:rPr lang="en-US" altLang="zh-HK" sz="1400" b="1" i="0" dirty="0">
                <a:solidFill>
                  <a:srgbClr val="374151"/>
                </a:solidFill>
                <a:effectLst/>
                <a:latin typeface="Calibri" panose="020F0502020204030204" pitchFamily="34" charset="0"/>
                <a:cs typeface="Calibri" panose="020F0502020204030204" pitchFamily="34" charset="0"/>
              </a:rPr>
              <a:t>Conflict with physical store: </a:t>
            </a:r>
            <a:r>
              <a:rPr lang="en-US" altLang="zh-HK" sz="1400" b="0" i="0" dirty="0">
                <a:solidFill>
                  <a:srgbClr val="374151"/>
                </a:solidFill>
                <a:effectLst/>
                <a:latin typeface="Calibri" panose="020F0502020204030204" pitchFamily="34" charset="0"/>
                <a:cs typeface="Calibri" panose="020F0502020204030204" pitchFamily="34" charset="0"/>
              </a:rPr>
              <a:t>Revenue per store may decrease and led to lost of commission of physical store staff -&gt; Must ensure the success of online store share with physical store staff</a:t>
            </a:r>
          </a:p>
          <a:p>
            <a:pPr algn="l">
              <a:buFont typeface="+mj-lt"/>
              <a:buAutoNum type="arabicPeriod"/>
            </a:pPr>
            <a:endParaRPr lang="en-US" altLang="zh-HK" sz="1400" b="0" i="0"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US" altLang="zh-HK" sz="1400" b="1" i="0" dirty="0">
                <a:solidFill>
                  <a:srgbClr val="374151"/>
                </a:solidFill>
                <a:effectLst/>
                <a:latin typeface="Calibri" panose="020F0502020204030204" pitchFamily="34" charset="0"/>
                <a:cs typeface="Calibri" panose="020F0502020204030204" pitchFamily="34" charset="0"/>
              </a:rPr>
              <a:t>Resource</a:t>
            </a:r>
            <a:r>
              <a:rPr lang="en-US" altLang="zh-HK" sz="1400" b="0" i="0" dirty="0">
                <a:solidFill>
                  <a:srgbClr val="374151"/>
                </a:solidFill>
                <a:effectLst/>
                <a:latin typeface="Calibri" panose="020F0502020204030204" pitchFamily="34" charset="0"/>
                <a:cs typeface="Calibri" panose="020F0502020204030204" pitchFamily="34" charset="0"/>
              </a:rPr>
              <a:t> </a:t>
            </a:r>
            <a:r>
              <a:rPr lang="en-US" altLang="zh-HK" sz="1400" b="1" i="0" dirty="0">
                <a:solidFill>
                  <a:srgbClr val="374151"/>
                </a:solidFill>
                <a:effectLst/>
                <a:latin typeface="Calibri" panose="020F0502020204030204" pitchFamily="34" charset="0"/>
                <a:cs typeface="Calibri" panose="020F0502020204030204" pitchFamily="34" charset="0"/>
              </a:rPr>
              <a:t>requirements</a:t>
            </a:r>
            <a:r>
              <a:rPr lang="en-US" altLang="zh-HK" sz="1400" b="0" i="0" dirty="0">
                <a:solidFill>
                  <a:srgbClr val="374151"/>
                </a:solidFill>
                <a:effectLst/>
                <a:latin typeface="Calibri" panose="020F0502020204030204" pitchFamily="34" charset="0"/>
                <a:cs typeface="Calibri" panose="020F0502020204030204" pitchFamily="34" charset="0"/>
              </a:rPr>
              <a:t>: Moving online can require significant resources, including investments in technology, marketing, and logistics. If the company did not allocate sufficient resources to the change program, it may not have been able to achieve its intended goals.</a:t>
            </a:r>
            <a:endParaRPr lang="zh-HK" altLang="en-US"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73808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a:xfrm>
            <a:off x="803717" y="720436"/>
            <a:ext cx="9612191" cy="860347"/>
          </a:xfrm>
        </p:spPr>
        <p:txBody>
          <a:bodyPr>
            <a:normAutofit/>
          </a:bodyPr>
          <a:lstStyle/>
          <a:p>
            <a:r>
              <a:rPr lang="en-US" altLang="zh-HK" sz="3600" b="1" dirty="0">
                <a:latin typeface="Calibri" panose="020F0502020204030204" pitchFamily="34" charset="0"/>
                <a:cs typeface="Calibri" panose="020F0502020204030204" pitchFamily="34" charset="0"/>
              </a:rPr>
              <a:t>5. </a:t>
            </a:r>
            <a:r>
              <a:rPr lang="en-US" altLang="zh-HK" sz="4000" b="1" dirty="0">
                <a:latin typeface="Calibri" panose="020F0502020204030204" pitchFamily="34" charset="0"/>
                <a:cs typeface="Calibri" panose="020F0502020204030204" pitchFamily="34" charset="0"/>
              </a:rPr>
              <a:t>Effects on organizational operation</a:t>
            </a:r>
            <a:endParaRPr lang="zh-HK" altLang="en-US" sz="3600" b="1" dirty="0">
              <a:latin typeface="Calibri" panose="020F0502020204030204" pitchFamily="34" charset="0"/>
              <a:cs typeface="Calibri" panose="020F0502020204030204" pitchFamily="34" charset="0"/>
            </a:endParaRPr>
          </a:p>
        </p:txBody>
      </p:sp>
      <p:graphicFrame>
        <p:nvGraphicFramePr>
          <p:cNvPr id="5" name="图示 4">
            <a:extLst>
              <a:ext uri="{FF2B5EF4-FFF2-40B4-BE49-F238E27FC236}">
                <a16:creationId xmlns:a16="http://schemas.microsoft.com/office/drawing/2014/main" id="{C59A03FA-6283-183C-9028-A9456B554286}"/>
              </a:ext>
            </a:extLst>
          </p:cNvPr>
          <p:cNvGraphicFramePr/>
          <p:nvPr>
            <p:extLst>
              <p:ext uri="{D42A27DB-BD31-4B8C-83A1-F6EECF244321}">
                <p14:modId xmlns:p14="http://schemas.microsoft.com/office/powerpoint/2010/main" val="2471785327"/>
              </p:ext>
            </p:extLst>
          </p:nvPr>
        </p:nvGraphicFramePr>
        <p:xfrm>
          <a:off x="976499" y="1995055"/>
          <a:ext cx="9266628" cy="44856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图片 3">
            <a:extLst>
              <a:ext uri="{FF2B5EF4-FFF2-40B4-BE49-F238E27FC236}">
                <a16:creationId xmlns:a16="http://schemas.microsoft.com/office/drawing/2014/main" id="{1A740E31-9FFE-70CC-9E88-FDC391785FA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645219" y="720436"/>
            <a:ext cx="2311664" cy="1300311"/>
          </a:xfrm>
          <a:prstGeom prst="rect">
            <a:avLst/>
          </a:prstGeom>
        </p:spPr>
      </p:pic>
    </p:spTree>
    <p:extLst>
      <p:ext uri="{BB962C8B-B14F-4D97-AF65-F5344CB8AC3E}">
        <p14:creationId xmlns:p14="http://schemas.microsoft.com/office/powerpoint/2010/main" val="3495641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a:xfrm>
            <a:off x="1249680" y="100234"/>
            <a:ext cx="9692640" cy="1397124"/>
          </a:xfrm>
        </p:spPr>
        <p:txBody>
          <a:bodyPr>
            <a:normAutofit/>
          </a:bodyPr>
          <a:lstStyle/>
          <a:p>
            <a:r>
              <a:rPr lang="en-US" altLang="zh-HK" b="1" dirty="0">
                <a:latin typeface="Calibri" panose="020F0502020204030204" pitchFamily="34" charset="0"/>
                <a:cs typeface="Calibri" panose="020F0502020204030204" pitchFamily="34" charset="0"/>
              </a:rPr>
              <a:t>5. Summary</a:t>
            </a:r>
            <a:endParaRPr lang="zh-HK" altLang="en-US" b="1" dirty="0">
              <a:latin typeface="Calibri" panose="020F0502020204030204" pitchFamily="34" charset="0"/>
              <a:cs typeface="Calibri" panose="020F0502020204030204" pitchFamily="34" charset="0"/>
            </a:endParaRPr>
          </a:p>
        </p:txBody>
      </p:sp>
      <p:sp>
        <p:nvSpPr>
          <p:cNvPr id="3" name="文本框 2">
            <a:extLst>
              <a:ext uri="{FF2B5EF4-FFF2-40B4-BE49-F238E27FC236}">
                <a16:creationId xmlns:a16="http://schemas.microsoft.com/office/drawing/2014/main" id="{19BC7A6B-BF8D-2CCA-FA29-8A514B86DC4C}"/>
              </a:ext>
            </a:extLst>
          </p:cNvPr>
          <p:cNvSpPr txBox="1"/>
          <p:nvPr/>
        </p:nvSpPr>
        <p:spPr>
          <a:xfrm>
            <a:off x="1525768" y="1567166"/>
            <a:ext cx="8883614" cy="4278094"/>
          </a:xfrm>
          <a:prstGeom prst="rect">
            <a:avLst/>
          </a:prstGeom>
          <a:noFill/>
        </p:spPr>
        <p:txBody>
          <a:bodyPr wrap="square" rtlCol="0">
            <a:spAutoFit/>
          </a:bodyPr>
          <a:lstStyle/>
          <a:p>
            <a:pPr marL="285750" indent="-285750">
              <a:buFont typeface="Wingdings" panose="05000000000000000000" pitchFamily="2" charset="2"/>
              <a:buChar char="l"/>
            </a:pPr>
            <a:r>
              <a:rPr lang="en-US" altLang="zh-HK" sz="1600" b="0" i="0" dirty="0">
                <a:solidFill>
                  <a:srgbClr val="374151"/>
                </a:solidFill>
                <a:effectLst/>
                <a:latin typeface="Calibri" panose="020F0502020204030204" pitchFamily="34" charset="0"/>
                <a:cs typeface="Calibri" panose="020F0502020204030204" pitchFamily="34" charset="0"/>
              </a:rPr>
              <a:t>With the rise of e-commerce and online shopping, consumers </a:t>
            </a:r>
            <a:r>
              <a:rPr lang="en-US" altLang="zh-HK" sz="1600" i="0" dirty="0">
                <a:solidFill>
                  <a:srgbClr val="374151"/>
                </a:solidFill>
                <a:effectLst/>
                <a:latin typeface="Calibri" panose="020F0502020204030204" pitchFamily="34" charset="0"/>
                <a:cs typeface="Calibri" panose="020F0502020204030204" pitchFamily="34" charset="0"/>
              </a:rPr>
              <a:t>have more </a:t>
            </a:r>
            <a:r>
              <a:rPr lang="en-US" altLang="zh-HK" sz="1600" b="0" i="0" dirty="0">
                <a:solidFill>
                  <a:srgbClr val="374151"/>
                </a:solidFill>
                <a:effectLst/>
                <a:latin typeface="Calibri" panose="020F0502020204030204" pitchFamily="34" charset="0"/>
                <a:cs typeface="Calibri" panose="020F0502020204030204" pitchFamily="34" charset="0"/>
              </a:rPr>
              <a:t>options to purchase products at competitive prices. Furthermore, the COVID-19 pandemic has accelerated the trend towards online shopping.</a:t>
            </a:r>
          </a:p>
          <a:p>
            <a:pPr marL="285750" indent="-285750">
              <a:buFont typeface="Wingdings" panose="05000000000000000000" pitchFamily="2" charset="2"/>
              <a:buChar char="l"/>
            </a:pPr>
            <a:endParaRPr lang="en-US" altLang="zh-HK" sz="1600" dirty="0">
              <a:solidFill>
                <a:srgbClr val="374151"/>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l"/>
            </a:pPr>
            <a:r>
              <a:rPr lang="en-US" altLang="zh-HK" sz="1600" dirty="0">
                <a:latin typeface="Calibri" panose="020F0502020204030204" pitchFamily="34" charset="0"/>
                <a:cs typeface="Calibri" panose="020F0502020204030204" pitchFamily="34" charset="0"/>
              </a:rPr>
              <a:t>759 store is on a - “The Death Spiral" - the company had expanded aggressively before the COVID-19 pandemic, but was forced to close low-profit stores during the pandemic and reduce staff to maintain profitability. </a:t>
            </a:r>
          </a:p>
          <a:p>
            <a:pPr marL="285750" indent="-285750">
              <a:buFont typeface="Wingdings" panose="05000000000000000000" pitchFamily="2" charset="2"/>
              <a:buChar char="l"/>
            </a:pPr>
            <a:endParaRPr lang="en-US" altLang="zh-HK" sz="1600" dirty="0">
              <a:latin typeface="Calibri" panose="020F0502020204030204" pitchFamily="34" charset="0"/>
              <a:cs typeface="Calibri" panose="020F0502020204030204" pitchFamily="34" charset="0"/>
            </a:endParaRPr>
          </a:p>
          <a:p>
            <a:pPr marL="285750" indent="-285750">
              <a:buFont typeface="Wingdings" panose="05000000000000000000" pitchFamily="2" charset="2"/>
              <a:buChar char="l"/>
            </a:pPr>
            <a:r>
              <a:rPr lang="en-US" altLang="zh-HK" sz="1600" dirty="0">
                <a:latin typeface="Calibri" panose="020F0502020204030204" pitchFamily="34" charset="0"/>
                <a:cs typeface="Calibri" panose="020F0502020204030204" pitchFamily="34" charset="0"/>
              </a:rPr>
              <a:t>759 Store can launch an online store to reach a wider customer base and offer a seamless shopping experience to its customers By using the change Approach: Kotter's Eight-Step Plan.</a:t>
            </a:r>
          </a:p>
          <a:p>
            <a:pPr marL="285750" indent="-285750">
              <a:buFont typeface="Wingdings" panose="05000000000000000000" pitchFamily="2" charset="2"/>
              <a:buChar char="l"/>
            </a:pPr>
            <a:endParaRPr lang="en-US" altLang="zh-HK" sz="1600" dirty="0">
              <a:latin typeface="Calibri" panose="020F0502020204030204" pitchFamily="34" charset="0"/>
              <a:cs typeface="Calibri" panose="020F0502020204030204" pitchFamily="34" charset="0"/>
            </a:endParaRPr>
          </a:p>
          <a:p>
            <a:pPr marL="285750" indent="-285750">
              <a:buFont typeface="Wingdings" panose="05000000000000000000" pitchFamily="2" charset="2"/>
              <a:buChar char="l"/>
            </a:pPr>
            <a:r>
              <a:rPr lang="en-US" altLang="zh-HK" sz="1600" dirty="0">
                <a:latin typeface="Calibri" panose="020F0502020204030204" pitchFamily="34" charset="0"/>
                <a:cs typeface="Calibri" panose="020F0502020204030204" pitchFamily="34" charset="0"/>
              </a:rPr>
              <a:t>The benefit of the change program can enhance customer experience, boosting agility, and improving operational efficiency in 759 store.</a:t>
            </a:r>
          </a:p>
          <a:p>
            <a:pPr marL="285750" indent="-285750">
              <a:buFont typeface="Wingdings" panose="05000000000000000000" pitchFamily="2" charset="2"/>
              <a:buChar char="l"/>
            </a:pPr>
            <a:endParaRPr lang="en-US" altLang="zh-HK" sz="1600" dirty="0">
              <a:latin typeface="Calibri" panose="020F0502020204030204" pitchFamily="34" charset="0"/>
              <a:cs typeface="Calibri" panose="020F0502020204030204" pitchFamily="34" charset="0"/>
            </a:endParaRPr>
          </a:p>
          <a:p>
            <a:pPr marL="285750" indent="-285750">
              <a:buFont typeface="Wingdings" panose="05000000000000000000" pitchFamily="2" charset="2"/>
              <a:buChar char="l"/>
            </a:pPr>
            <a:r>
              <a:rPr lang="en-US" altLang="zh-HK" sz="1600" dirty="0">
                <a:latin typeface="Calibri" panose="020F0502020204030204" pitchFamily="34" charset="0"/>
                <a:cs typeface="Calibri" panose="020F0502020204030204" pitchFamily="34" charset="0"/>
              </a:rPr>
              <a:t>The change will affect the operation by shifting in resources, require investment, create a new young company image</a:t>
            </a:r>
          </a:p>
          <a:p>
            <a:pPr marL="285750" indent="-285750">
              <a:buFont typeface="Wingdings" panose="05000000000000000000" pitchFamily="2" charset="2"/>
              <a:buChar char="l"/>
            </a:pPr>
            <a:endParaRPr lang="en-US" altLang="zh-HK" sz="1600" dirty="0">
              <a:latin typeface="Calibri" panose="020F0502020204030204" pitchFamily="34" charset="0"/>
              <a:cs typeface="Calibri" panose="020F0502020204030204" pitchFamily="34" charset="0"/>
            </a:endParaRPr>
          </a:p>
        </p:txBody>
      </p:sp>
      <p:pic>
        <p:nvPicPr>
          <p:cNvPr id="5" name="图片 4">
            <a:extLst>
              <a:ext uri="{FF2B5EF4-FFF2-40B4-BE49-F238E27FC236}">
                <a16:creationId xmlns:a16="http://schemas.microsoft.com/office/drawing/2014/main" id="{7D5A4542-57B3-A7EE-0619-DB9F4BDD653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079346" y="170041"/>
            <a:ext cx="2095687" cy="1397125"/>
          </a:xfrm>
          <a:prstGeom prst="rect">
            <a:avLst/>
          </a:prstGeom>
        </p:spPr>
      </p:pic>
    </p:spTree>
    <p:extLst>
      <p:ext uri="{BB962C8B-B14F-4D97-AF65-F5344CB8AC3E}">
        <p14:creationId xmlns:p14="http://schemas.microsoft.com/office/powerpoint/2010/main" val="279294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p:txBody>
          <a:bodyPr>
            <a:normAutofit/>
          </a:bodyPr>
          <a:lstStyle/>
          <a:p>
            <a:r>
              <a:rPr lang="en-US" altLang="zh-HK" b="1" dirty="0">
                <a:latin typeface="Calibri" panose="020F0502020204030204" pitchFamily="34" charset="0"/>
                <a:cs typeface="Calibri" panose="020F0502020204030204" pitchFamily="34" charset="0"/>
              </a:rPr>
              <a:t>6. References</a:t>
            </a:r>
            <a:endParaRPr lang="zh-HK" altLang="en-US" b="1" dirty="0">
              <a:latin typeface="Calibri" panose="020F0502020204030204" pitchFamily="34" charset="0"/>
              <a:cs typeface="Calibri" panose="020F0502020204030204" pitchFamily="34" charset="0"/>
            </a:endParaRPr>
          </a:p>
        </p:txBody>
      </p:sp>
      <p:sp>
        <p:nvSpPr>
          <p:cNvPr id="4" name="文本框 3">
            <a:extLst>
              <a:ext uri="{FF2B5EF4-FFF2-40B4-BE49-F238E27FC236}">
                <a16:creationId xmlns:a16="http://schemas.microsoft.com/office/drawing/2014/main" id="{E60372D3-31BE-222E-7C7D-AC3D58168047}"/>
              </a:ext>
            </a:extLst>
          </p:cNvPr>
          <p:cNvSpPr txBox="1"/>
          <p:nvPr/>
        </p:nvSpPr>
        <p:spPr>
          <a:xfrm>
            <a:off x="1261872" y="1930399"/>
            <a:ext cx="9821764" cy="3970318"/>
          </a:xfrm>
          <a:prstGeom prst="rect">
            <a:avLst/>
          </a:prstGeom>
          <a:noFill/>
        </p:spPr>
        <p:txBody>
          <a:bodyPr wrap="square" rtlCol="0">
            <a:spAutoFit/>
          </a:bodyPr>
          <a:lstStyle/>
          <a:p>
            <a:pPr marL="285750" indent="-285750">
              <a:buFont typeface="Arial" panose="020B0604020202020204" pitchFamily="34" charset="0"/>
              <a:buChar char="•"/>
            </a:pPr>
            <a:r>
              <a:rPr lang="en-US" altLang="zh-HK" sz="1400" kern="100" dirty="0" err="1">
                <a:effectLst/>
                <a:latin typeface="Calibri" panose="020F0502020204030204" pitchFamily="34" charset="0"/>
                <a:ea typeface="新細明體" panose="02020500000000000000" pitchFamily="18" charset="-120"/>
                <a:cs typeface="Calibri" panose="020F0502020204030204" pitchFamily="34" charset="0"/>
              </a:rPr>
              <a:t>AbouThai</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 (2023) </a:t>
            </a:r>
            <a:r>
              <a:rPr lang="en-US" altLang="zh-HK" sz="1400" i="1" kern="100" dirty="0">
                <a:effectLst/>
                <a:latin typeface="Calibri" panose="020F0502020204030204" pitchFamily="34" charset="0"/>
                <a:ea typeface="新細明體" panose="02020500000000000000" pitchFamily="18" charset="-120"/>
                <a:cs typeface="Calibri" panose="020F0502020204030204" pitchFamily="34" charset="0"/>
              </a:rPr>
              <a:t>All</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 </a:t>
            </a:r>
            <a:r>
              <a:rPr lang="en-US" altLang="zh-HK" sz="1400" i="1" kern="100" dirty="0">
                <a:effectLst/>
                <a:latin typeface="Calibri" panose="020F0502020204030204" pitchFamily="34" charset="0"/>
                <a:ea typeface="新細明體" panose="02020500000000000000" pitchFamily="18" charset="-120"/>
                <a:cs typeface="Calibri" panose="020F0502020204030204" pitchFamily="34" charset="0"/>
              </a:rPr>
              <a:t>Products</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 Available at: https://www.abouthai.com/search?zserialid=NAV202201120016&amp;caption=%25E5%2585%25A8%25E9%2583%25A8%25E5%2595%2586%25E5%2593%2581 (Accessed: 12 April 2023).</a:t>
            </a:r>
          </a:p>
          <a:p>
            <a:pPr marL="285750" indent="-285750">
              <a:buFont typeface="Arial" panose="020B0604020202020204" pitchFamily="34" charset="0"/>
              <a:buChar char="•"/>
            </a:pPr>
            <a:endParaRPr lang="en-US" altLang="zh-HK" sz="1400" kern="100" dirty="0">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TW" sz="1400" kern="100" dirty="0">
                <a:effectLst/>
                <a:latin typeface="Calibri" panose="020F0502020204030204" pitchFamily="34" charset="0"/>
                <a:ea typeface="新細明體" panose="02020500000000000000" pitchFamily="18" charset="-120"/>
                <a:cs typeface="Calibri" panose="020F0502020204030204" pitchFamily="34" charset="0"/>
              </a:rPr>
              <a:t>Ansari, S. and Bell, J. (2009) </a:t>
            </a:r>
            <a:r>
              <a:rPr lang="en-US" altLang="zh-TW" sz="1400" i="1" kern="100" dirty="0">
                <a:effectLst/>
                <a:latin typeface="Calibri" panose="020F0502020204030204" pitchFamily="34" charset="0"/>
                <a:ea typeface="新細明體" panose="02020500000000000000" pitchFamily="18" charset="-120"/>
                <a:cs typeface="Calibri" panose="020F0502020204030204" pitchFamily="34" charset="0"/>
              </a:rPr>
              <a:t>Five easy pieces: a case study of cost management as organizational change</a:t>
            </a:r>
            <a:r>
              <a:rPr lang="en-US" altLang="zh-TW" sz="1400" kern="100" dirty="0">
                <a:effectLst/>
                <a:latin typeface="Calibri" panose="020F0502020204030204" pitchFamily="34" charset="0"/>
                <a:ea typeface="新細明體" panose="02020500000000000000" pitchFamily="18" charset="-120"/>
                <a:cs typeface="Calibri" panose="020F0502020204030204" pitchFamily="34" charset="0"/>
              </a:rPr>
              <a:t>. Journal of Accounting &amp; Organizational Change.</a:t>
            </a:r>
          </a:p>
          <a:p>
            <a:pPr marL="285750" indent="-285750">
              <a:buFont typeface="Arial" panose="020B0604020202020204" pitchFamily="34" charset="0"/>
              <a:buChar char="•"/>
            </a:pPr>
            <a:endParaRPr lang="zh-TW" altLang="zh-HK" sz="1400" kern="100" dirty="0">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Appelbaum, S. H., </a:t>
            </a:r>
            <a:r>
              <a:rPr lang="en-US" altLang="zh-TW" sz="1400" kern="100" dirty="0" err="1">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Habashy</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S., Malo, J. L., and Shafiq, H. (2012). </a:t>
            </a:r>
            <a:r>
              <a:rPr lang="en-US" altLang="zh-TW" sz="1400" i="1"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Back to the future: revisiting Kotter's 1996 change model.</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Journal of Management development, 31(8), 764-782. Available at: https://www.researchgate.net/profile/Steven-Appelbaum/publication/242339672_Back_to_the_future_Revisiting_Kotter's_1996_change_model/links/0f31752f14502e718d000000/Back-to-the-future-Revisiting-Kotters-1996-change-model.pdf (Accessed: 19 April 2023).</a:t>
            </a:r>
            <a:endParaRPr lang="en-US" altLang="zh-TW" sz="1400" kern="100" dirty="0">
              <a:solidFill>
                <a:srgbClr val="374151"/>
              </a:solidFill>
              <a:latin typeface="Calibri" panose="020F0502020204030204" pitchFamily="34" charset="0"/>
              <a:ea typeface="新細明體" panose="02020500000000000000" pitchFamily="18" charset="-120"/>
              <a:cs typeface="Calibri" panose="020F0502020204030204" pitchFamily="34" charset="0"/>
            </a:endParaRPr>
          </a:p>
          <a:p>
            <a:endParaRPr lang="en-US" altLang="zh-HK" sz="1400" kern="100" dirty="0">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Best Mart 360˚ (2023) </a:t>
            </a:r>
            <a:r>
              <a:rPr lang="en-US" altLang="zh-HK" sz="1400" i="1" kern="100" dirty="0">
                <a:effectLst/>
                <a:latin typeface="Calibri" panose="020F0502020204030204" pitchFamily="34" charset="0"/>
                <a:ea typeface="新細明體" panose="02020500000000000000" pitchFamily="18" charset="-120"/>
                <a:cs typeface="Calibri" panose="020F0502020204030204" pitchFamily="34" charset="0"/>
              </a:rPr>
              <a:t>All</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 </a:t>
            </a:r>
            <a:r>
              <a:rPr lang="en-US" altLang="zh-HK" sz="1400" i="1" kern="100" dirty="0">
                <a:effectLst/>
                <a:latin typeface="Calibri" panose="020F0502020204030204" pitchFamily="34" charset="0"/>
                <a:ea typeface="新細明體" panose="02020500000000000000" pitchFamily="18" charset="-120"/>
                <a:cs typeface="Calibri" panose="020F0502020204030204" pitchFamily="34" charset="0"/>
              </a:rPr>
              <a:t>Products</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 Available at: https://www.bestmart360.com/index.php?route=product/category (Accessed: 12 April 2023).</a:t>
            </a:r>
          </a:p>
          <a:p>
            <a:pPr marL="285750" indent="-285750">
              <a:buFont typeface="Arial" panose="020B0604020202020204" pitchFamily="34" charset="0"/>
              <a:buChar char="•"/>
            </a:pPr>
            <a:endParaRPr lang="en-US" altLang="zh-HK" sz="1400" kern="100" dirty="0">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TW" sz="1400" kern="100" dirty="0" err="1">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Briedis</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H., </a:t>
            </a:r>
            <a:r>
              <a:rPr lang="en-US" altLang="zh-TW" sz="1400" kern="100" dirty="0" err="1">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Kronschnabl</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A., Rodriguez, A., and </a:t>
            </a:r>
            <a:r>
              <a:rPr lang="en-US" altLang="zh-TW" sz="1400" kern="100" dirty="0" err="1">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Ungerman</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K. (2020). </a:t>
            </a:r>
            <a:r>
              <a:rPr lang="en-US" altLang="zh-TW" sz="1400" i="1"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Adapting to the next normal in retail: The customer experience imperative</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Available at: http://dln.jaipuria.ac.in:8080/jspui/bitstream/123456789/1510/1/Adapting-to-the-next-normal-in-retail-the-customer-experience-imperative.pdf (Accessed: 19 April 2023).</a:t>
            </a:r>
            <a:endParaRPr lang="zh-TW" altLang="zh-HK"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endParaRPr>
          </a:p>
        </p:txBody>
      </p:sp>
    </p:spTree>
    <p:extLst>
      <p:ext uri="{BB962C8B-B14F-4D97-AF65-F5344CB8AC3E}">
        <p14:creationId xmlns:p14="http://schemas.microsoft.com/office/powerpoint/2010/main" val="31177755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p:txBody>
          <a:bodyPr>
            <a:normAutofit/>
          </a:bodyPr>
          <a:lstStyle/>
          <a:p>
            <a:r>
              <a:rPr lang="en-US" altLang="zh-HK" b="1" dirty="0">
                <a:latin typeface="Calibri" panose="020F0502020204030204" pitchFamily="34" charset="0"/>
                <a:cs typeface="Calibri" panose="020F0502020204030204" pitchFamily="34" charset="0"/>
              </a:rPr>
              <a:t>6. References</a:t>
            </a:r>
            <a:endParaRPr lang="zh-HK" altLang="en-US" b="1" dirty="0">
              <a:latin typeface="Calibri" panose="020F0502020204030204" pitchFamily="34" charset="0"/>
              <a:cs typeface="Calibri" panose="020F0502020204030204" pitchFamily="34" charset="0"/>
            </a:endParaRPr>
          </a:p>
        </p:txBody>
      </p:sp>
      <p:sp>
        <p:nvSpPr>
          <p:cNvPr id="4" name="文本框 3">
            <a:extLst>
              <a:ext uri="{FF2B5EF4-FFF2-40B4-BE49-F238E27FC236}">
                <a16:creationId xmlns:a16="http://schemas.microsoft.com/office/drawing/2014/main" id="{E60372D3-31BE-222E-7C7D-AC3D58168047}"/>
              </a:ext>
            </a:extLst>
          </p:cNvPr>
          <p:cNvSpPr txBox="1"/>
          <p:nvPr/>
        </p:nvSpPr>
        <p:spPr>
          <a:xfrm>
            <a:off x="1261872" y="2002422"/>
            <a:ext cx="9692640" cy="4185761"/>
          </a:xfrm>
          <a:prstGeom prst="rect">
            <a:avLst/>
          </a:prstGeom>
          <a:noFill/>
        </p:spPr>
        <p:txBody>
          <a:bodyPr wrap="square" rtlCol="0">
            <a:spAutoFit/>
          </a:bodyPr>
          <a:lstStyle/>
          <a:p>
            <a:pPr marL="285750" indent="-285750">
              <a:buFont typeface="Arial" panose="020B0604020202020204" pitchFamily="34" charset="0"/>
              <a:buChar char="•"/>
            </a:pPr>
            <a:r>
              <a:rPr lang="en-US" altLang="zh-TW" sz="1400" kern="100" dirty="0">
                <a:effectLst/>
                <a:latin typeface="Calibri" panose="020F0502020204030204" pitchFamily="34" charset="0"/>
                <a:ea typeface="新細明體" panose="02020500000000000000" pitchFamily="18" charset="-120"/>
                <a:cs typeface="Calibri" panose="020F0502020204030204" pitchFamily="34" charset="0"/>
              </a:rPr>
              <a:t>Cao, G., Clarke, S. and </a:t>
            </a:r>
            <a:r>
              <a:rPr lang="en-US" altLang="zh-TW" sz="1400" kern="100" dirty="0" err="1">
                <a:effectLst/>
                <a:latin typeface="Calibri" panose="020F0502020204030204" pitchFamily="34" charset="0"/>
                <a:ea typeface="新細明體" panose="02020500000000000000" pitchFamily="18" charset="-120"/>
                <a:cs typeface="Calibri" panose="020F0502020204030204" pitchFamily="34" charset="0"/>
              </a:rPr>
              <a:t>Lehaney</a:t>
            </a:r>
            <a:r>
              <a:rPr lang="en-US" altLang="zh-TW" sz="1400" kern="100" dirty="0">
                <a:effectLst/>
                <a:latin typeface="Calibri" panose="020F0502020204030204" pitchFamily="34" charset="0"/>
                <a:ea typeface="新細明體" panose="02020500000000000000" pitchFamily="18" charset="-120"/>
                <a:cs typeface="Calibri" panose="020F0502020204030204" pitchFamily="34" charset="0"/>
              </a:rPr>
              <a:t>, B. (2004) </a:t>
            </a:r>
            <a:r>
              <a:rPr lang="en-US" altLang="zh-TW" sz="1400" i="1" kern="100" dirty="0">
                <a:effectLst/>
                <a:latin typeface="Calibri" panose="020F0502020204030204" pitchFamily="34" charset="0"/>
                <a:ea typeface="新細明體" panose="02020500000000000000" pitchFamily="18" charset="-120"/>
                <a:cs typeface="Calibri" panose="020F0502020204030204" pitchFamily="34" charset="0"/>
              </a:rPr>
              <a:t>The Need for a Systemic Approach to Change Management - A Case Study</a:t>
            </a:r>
            <a:r>
              <a:rPr lang="en-US" altLang="zh-TW" sz="1400" kern="100" dirty="0">
                <a:effectLst/>
                <a:latin typeface="Calibri" panose="020F0502020204030204" pitchFamily="34" charset="0"/>
                <a:ea typeface="新細明體" panose="02020500000000000000" pitchFamily="18" charset="-120"/>
                <a:cs typeface="Calibri" panose="020F0502020204030204" pitchFamily="34" charset="0"/>
              </a:rPr>
              <a:t>. Systemic Practice and Action Research 17:103-126.</a:t>
            </a:r>
            <a:endPar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endPar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CEC-COILS (2022) </a:t>
            </a:r>
            <a:r>
              <a:rPr lang="en-US" altLang="zh-HK" sz="1400" i="1"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2021/2022 </a:t>
            </a:r>
            <a:r>
              <a:rPr lang="en-US" altLang="zh-HK" sz="1400" i="1" kern="100" dirty="0" err="1">
                <a:solidFill>
                  <a:srgbClr val="000000"/>
                </a:solidFill>
                <a:effectLst/>
                <a:latin typeface="Calibri" panose="020F0502020204030204" pitchFamily="34" charset="0"/>
                <a:ea typeface="標楷體" panose="03000509000000000000" pitchFamily="65" charset="-120"/>
                <a:cs typeface="Calibri" panose="020F0502020204030204" pitchFamily="34" charset="0"/>
              </a:rPr>
              <a:t>Anual</a:t>
            </a:r>
            <a:r>
              <a:rPr lang="en-US" altLang="zh-HK" sz="1400" i="1"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 Report</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 Available at: </a:t>
            </a:r>
            <a:r>
              <a:rPr lang="en-US" altLang="zh-HK" sz="1400" u="sng" kern="100" dirty="0">
                <a:solidFill>
                  <a:srgbClr val="0563C1"/>
                </a:solidFill>
                <a:effectLst/>
                <a:latin typeface="Calibri" panose="020F0502020204030204" pitchFamily="34" charset="0"/>
                <a:ea typeface="標楷體" panose="03000509000000000000" pitchFamily="65" charset="-120"/>
                <a:cs typeface="Calibri" panose="020F0502020204030204" pitchFamily="34" charset="0"/>
              </a:rPr>
              <a:t>http://www.0759.com/doc/art/finance/2022082201/202208220001.pdf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(Accessed: 12 April 2023).</a:t>
            </a:r>
          </a:p>
          <a:p>
            <a:endPar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kern="100" dirty="0">
                <a:latin typeface="Calibri" panose="020F0502020204030204" pitchFamily="34" charset="0"/>
                <a:ea typeface="新細明體" panose="02020500000000000000" pitchFamily="18" charset="-120"/>
                <a:cs typeface="Calibri" panose="020F0502020204030204" pitchFamily="34" charset="0"/>
              </a:rPr>
              <a:t>Census and Statistics Department (2023) </a:t>
            </a:r>
            <a:r>
              <a:rPr lang="en-US" altLang="zh-HK" sz="1400" i="1" kern="100" dirty="0">
                <a:solidFill>
                  <a:srgbClr val="000000"/>
                </a:solidFill>
                <a:latin typeface="Calibri" panose="020F0502020204030204" pitchFamily="34" charset="0"/>
                <a:ea typeface="標楷體" panose="03000509000000000000" pitchFamily="65" charset="-120"/>
                <a:cs typeface="Calibri" panose="020F0502020204030204" pitchFamily="34" charset="0"/>
              </a:rPr>
              <a:t>Report on Monthly Survey of Retail Sales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Available at: </a:t>
            </a:r>
            <a:r>
              <a:rPr lang="en-US" altLang="zh-HK" sz="1400" u="sng" kern="100" dirty="0">
                <a:solidFill>
                  <a:srgbClr val="0563C1"/>
                </a:solidFill>
                <a:effectLst/>
                <a:latin typeface="Calibri" panose="020F0502020204030204" pitchFamily="34" charset="0"/>
                <a:ea typeface="標楷體" panose="03000509000000000000" pitchFamily="65" charset="-120"/>
                <a:cs typeface="Calibri" panose="020F0502020204030204" pitchFamily="34" charset="0"/>
              </a:rPr>
              <a:t>https://www.censtatd.gov.hk/en/data/stat_report/product/B1080003/att/B10800032023MM02B0100.pdf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(Accessed: 12 April 2023).</a:t>
            </a:r>
          </a:p>
          <a:p>
            <a:pPr marL="285750" indent="-285750">
              <a:buFont typeface="Arial" panose="020B0604020202020204" pitchFamily="34" charset="0"/>
              <a:buChar char="•"/>
            </a:pPr>
            <a:endPar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Christensen, C. M. (2013) </a:t>
            </a:r>
            <a:r>
              <a:rPr lang="en-US" altLang="zh-HK" sz="1400" i="1" kern="100" dirty="0">
                <a:effectLst/>
                <a:latin typeface="Calibri" panose="020F0502020204030204" pitchFamily="34" charset="0"/>
                <a:ea typeface="新細明體" panose="02020500000000000000" pitchFamily="18" charset="-120"/>
                <a:cs typeface="Calibri" panose="020F0502020204030204" pitchFamily="34" charset="0"/>
              </a:rPr>
              <a:t>The innovator's dilemma: when new technologies cause great firms to fail</a:t>
            </a:r>
            <a:r>
              <a:rPr lang="en-US" altLang="zh-HK" sz="1400" i="1" kern="100" dirty="0">
                <a:latin typeface="Calibri" panose="020F0502020204030204" pitchFamily="34" charset="0"/>
                <a:ea typeface="新細明體" panose="02020500000000000000" pitchFamily="18" charset="-120"/>
                <a:cs typeface="Calibri" panose="020F0502020204030204" pitchFamily="34" charset="0"/>
              </a:rPr>
              <a:t>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Harvard Business Review Press.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Available at: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hlinkClick r:id="rId2"/>
              </a:rPr>
              <a:t>http://dspace.vnbrims.org:13000/jspui/bitstream/123456789/4699/1/The%20Innovator%27s%20Dilemma%20When%20New%20Technologies%20Cause%20Great%20Firms%20to%20Fail%20%28Management%20of%20Innovation%20and%20Change%20Series%29.pdf</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(Accessed: 12 April 2023).</a:t>
            </a:r>
          </a:p>
          <a:p>
            <a:pPr marL="285750" indent="-285750">
              <a:buFont typeface="Arial" panose="020B0604020202020204" pitchFamily="34" charset="0"/>
              <a:buChar char="•"/>
            </a:pPr>
            <a:endPar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TW" sz="1400" kern="100" dirty="0" err="1">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Hwangbo</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H., Kim, Y. S., and Cha, K. J. (2017). </a:t>
            </a:r>
            <a:r>
              <a:rPr lang="en-US" altLang="zh-TW" sz="1400" i="1"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Use of the smart store for persuasive marketing and immersive customer experiences: A case study of Korean apparel enterprise.</a:t>
            </a:r>
            <a:r>
              <a:rPr lang="en-US" altLang="zh-TW"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rPr>
              <a:t> Mobile Information Systems, 2017. Available at: https://www.hindawi.com/journals/misy/2017/4738340/ (Accessed: 19 April 2023).</a:t>
            </a:r>
          </a:p>
        </p:txBody>
      </p:sp>
    </p:spTree>
    <p:extLst>
      <p:ext uri="{BB962C8B-B14F-4D97-AF65-F5344CB8AC3E}">
        <p14:creationId xmlns:p14="http://schemas.microsoft.com/office/powerpoint/2010/main" val="1043406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9E82B1-763F-5213-DED0-5D06F0423A34}"/>
              </a:ext>
            </a:extLst>
          </p:cNvPr>
          <p:cNvSpPr>
            <a:spLocks noGrp="1"/>
          </p:cNvSpPr>
          <p:nvPr>
            <p:ph type="title"/>
          </p:nvPr>
        </p:nvSpPr>
        <p:spPr/>
        <p:txBody>
          <a:bodyPr>
            <a:normAutofit/>
          </a:bodyPr>
          <a:lstStyle/>
          <a:p>
            <a:r>
              <a:rPr lang="en-US" altLang="zh-HK" b="1" dirty="0">
                <a:latin typeface="Calibri" panose="020F0502020204030204" pitchFamily="34" charset="0"/>
                <a:cs typeface="Calibri" panose="020F0502020204030204" pitchFamily="34" charset="0"/>
              </a:rPr>
              <a:t>6. References</a:t>
            </a:r>
            <a:endParaRPr lang="zh-HK" altLang="en-US" b="1" dirty="0">
              <a:latin typeface="Calibri" panose="020F0502020204030204" pitchFamily="34" charset="0"/>
              <a:cs typeface="Calibri" panose="020F0502020204030204" pitchFamily="34" charset="0"/>
            </a:endParaRPr>
          </a:p>
        </p:txBody>
      </p:sp>
      <p:sp>
        <p:nvSpPr>
          <p:cNvPr id="4" name="文本框 3">
            <a:extLst>
              <a:ext uri="{FF2B5EF4-FFF2-40B4-BE49-F238E27FC236}">
                <a16:creationId xmlns:a16="http://schemas.microsoft.com/office/drawing/2014/main" id="{E60372D3-31BE-222E-7C7D-AC3D58168047}"/>
              </a:ext>
            </a:extLst>
          </p:cNvPr>
          <p:cNvSpPr txBox="1"/>
          <p:nvPr/>
        </p:nvSpPr>
        <p:spPr>
          <a:xfrm>
            <a:off x="1261871" y="1691323"/>
            <a:ext cx="9627801" cy="5170646"/>
          </a:xfrm>
          <a:prstGeom prst="rect">
            <a:avLst/>
          </a:prstGeom>
          <a:noFill/>
        </p:spPr>
        <p:txBody>
          <a:bodyPr wrap="square" rtlCol="0">
            <a:spAutoFit/>
          </a:bodyPr>
          <a:lstStyle/>
          <a:p>
            <a:pPr marL="285750" indent="-285750">
              <a:buFont typeface="Arial" panose="020B0604020202020204" pitchFamily="34" charset="0"/>
              <a:buChar char="•"/>
            </a:pPr>
            <a:r>
              <a:rPr lang="en-US" altLang="zh-HK" sz="1400" dirty="0">
                <a:solidFill>
                  <a:srgbClr val="222222"/>
                </a:solidFill>
                <a:latin typeface="Calibri" panose="020F0502020204030204" pitchFamily="34" charset="0"/>
                <a:cs typeface="Calibri" panose="020F0502020204030204" pitchFamily="34" charset="0"/>
              </a:rPr>
              <a:t>Kotter, J. P. (2007). </a:t>
            </a:r>
            <a:r>
              <a:rPr lang="en-US" altLang="zh-HK" sz="1400" i="1" kern="100" dirty="0">
                <a:effectLst/>
                <a:latin typeface="Calibri" panose="020F0502020204030204" pitchFamily="34" charset="0"/>
                <a:ea typeface="新細明體" panose="02020500000000000000" pitchFamily="18" charset="-120"/>
                <a:cs typeface="Calibri" panose="020F0502020204030204" pitchFamily="34" charset="0"/>
              </a:rPr>
              <a:t>Leading change: Why transformation efforts fail. In Museum management and marketing (pp. 20-29).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Routledge.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Available at: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hlinkClick r:id="rId2"/>
              </a:rPr>
              <a:t>https://www.scinapse.io/papers/2134648895</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(Accessed: 12 April 2023).</a:t>
            </a:r>
          </a:p>
          <a:p>
            <a:pPr marL="285750" indent="-285750">
              <a:buFont typeface="Arial" panose="020B0604020202020204" pitchFamily="34" charset="0"/>
              <a:buChar char="•"/>
            </a:pPr>
            <a:endParaRPr lang="en-US" altLang="zh-HK" sz="1400" kern="100" dirty="0">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b="0" i="0" dirty="0">
                <a:solidFill>
                  <a:srgbClr val="222222"/>
                </a:solidFill>
                <a:effectLst/>
                <a:latin typeface="Calibri" panose="020F0502020204030204" pitchFamily="34" charset="0"/>
                <a:cs typeface="Calibri" panose="020F0502020204030204" pitchFamily="34" charset="0"/>
              </a:rPr>
              <a:t>Kotter, J. P. (2008) </a:t>
            </a:r>
            <a:r>
              <a:rPr lang="en-US" altLang="zh-HK" sz="1400" b="0" i="1" dirty="0">
                <a:solidFill>
                  <a:srgbClr val="222222"/>
                </a:solidFill>
                <a:effectLst/>
                <a:latin typeface="Calibri" panose="020F0502020204030204" pitchFamily="34" charset="0"/>
                <a:cs typeface="Calibri" panose="020F0502020204030204" pitchFamily="34" charset="0"/>
              </a:rPr>
              <a:t>A sense of urgency</a:t>
            </a:r>
            <a:r>
              <a:rPr lang="en-US" altLang="zh-HK" sz="1400" b="0" i="0" dirty="0">
                <a:solidFill>
                  <a:srgbClr val="222222"/>
                </a:solidFill>
                <a:effectLst/>
                <a:latin typeface="Calibri" panose="020F0502020204030204" pitchFamily="34" charset="0"/>
                <a:cs typeface="Calibri" panose="020F0502020204030204" pitchFamily="34" charset="0"/>
              </a:rPr>
              <a:t>. Harvard Business Press</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 Available at: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hlinkClick r:id="rId3"/>
              </a:rPr>
              <a:t>https://kingdomwayministries.net/wp-content/uploads/2016/12/A_Sense_Of_Urgency_Change_Final.pdf</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(Accessed: 15 April 2023).</a:t>
            </a:r>
          </a:p>
          <a:p>
            <a:pPr marL="285750" indent="-285750">
              <a:buFont typeface="Arial" panose="020B0604020202020204" pitchFamily="34" charset="0"/>
              <a:buChar char="•"/>
            </a:pPr>
            <a:endPar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b="0" i="0" dirty="0" err="1">
                <a:solidFill>
                  <a:srgbClr val="222222"/>
                </a:solidFill>
                <a:effectLst/>
                <a:latin typeface="Calibri" panose="020F0502020204030204" pitchFamily="34" charset="0"/>
                <a:cs typeface="Calibri" panose="020F0502020204030204" pitchFamily="34" charset="0"/>
              </a:rPr>
              <a:t>Lubit</a:t>
            </a:r>
            <a:r>
              <a:rPr lang="en-US" altLang="zh-HK" sz="1400" b="0" i="0" dirty="0">
                <a:solidFill>
                  <a:srgbClr val="222222"/>
                </a:solidFill>
                <a:effectLst/>
                <a:latin typeface="Calibri" panose="020F0502020204030204" pitchFamily="34" charset="0"/>
                <a:cs typeface="Calibri" panose="020F0502020204030204" pitchFamily="34" charset="0"/>
              </a:rPr>
              <a:t>, R. (2001). </a:t>
            </a:r>
            <a:r>
              <a:rPr lang="en-US" altLang="zh-HK" sz="1400" b="0" i="1" dirty="0">
                <a:solidFill>
                  <a:srgbClr val="222222"/>
                </a:solidFill>
                <a:effectLst/>
                <a:latin typeface="Calibri" panose="020F0502020204030204" pitchFamily="34" charset="0"/>
                <a:cs typeface="Calibri" panose="020F0502020204030204" pitchFamily="34" charset="0"/>
              </a:rPr>
              <a:t>Tacit knowledge and knowledge management: The keys to sustainable competitive advantage</a:t>
            </a:r>
            <a:r>
              <a:rPr lang="en-US" altLang="zh-HK" sz="1400" b="0" i="0" dirty="0">
                <a:solidFill>
                  <a:srgbClr val="222222"/>
                </a:solidFill>
                <a:effectLst/>
                <a:latin typeface="Calibri" panose="020F0502020204030204" pitchFamily="34" charset="0"/>
                <a:cs typeface="Calibri" panose="020F0502020204030204" pitchFamily="34" charset="0"/>
              </a:rPr>
              <a:t>. </a:t>
            </a:r>
            <a:r>
              <a:rPr lang="en-US" altLang="zh-HK" sz="1400" b="0" dirty="0">
                <a:solidFill>
                  <a:srgbClr val="222222"/>
                </a:solidFill>
                <a:effectLst/>
                <a:latin typeface="Calibri" panose="020F0502020204030204" pitchFamily="34" charset="0"/>
                <a:cs typeface="Calibri" panose="020F0502020204030204" pitchFamily="34" charset="0"/>
              </a:rPr>
              <a:t>Organizational dynamics.</a:t>
            </a:r>
          </a:p>
          <a:p>
            <a:pPr marL="285750" indent="-285750">
              <a:buFont typeface="Arial" panose="020B0604020202020204" pitchFamily="34" charset="0"/>
              <a:buChar char="•"/>
            </a:pPr>
            <a:endParaRPr lang="zh-TW" altLang="zh-HK" sz="1400" kern="100" dirty="0">
              <a:solidFill>
                <a:srgbClr val="374151"/>
              </a:solidFill>
              <a:effectLst/>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kern="100" spc="20" dirty="0">
                <a:effectLst/>
                <a:latin typeface="Calibri" panose="020F0502020204030204" pitchFamily="34" charset="0"/>
                <a:ea typeface="新細明體" panose="02020500000000000000" pitchFamily="18" charset="-120"/>
                <a:cs typeface="Calibri" panose="020F0502020204030204" pitchFamily="34" charset="0"/>
              </a:rPr>
              <a:t>Statista (2021) </a:t>
            </a:r>
            <a:r>
              <a:rPr lang="en-US" altLang="zh-HK" sz="1400" i="1" kern="100" spc="20" dirty="0">
                <a:effectLst/>
                <a:latin typeface="Calibri" panose="020F0502020204030204" pitchFamily="34" charset="0"/>
                <a:ea typeface="新細明體" panose="02020500000000000000" pitchFamily="18" charset="-120"/>
                <a:cs typeface="Calibri" panose="020F0502020204030204" pitchFamily="34" charset="0"/>
              </a:rPr>
              <a:t>Share of consumers who increased their online shopping frequency and amount during coronavirus COVID-19 in Hong Kong in 2020, by category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Available at: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https://www.statista.com/statistics/1222612/hong-kong-change-in-frequency-and-amount-of-online-shopping-during-covid/ (Accessed: 12 April 2023).</a:t>
            </a:r>
          </a:p>
          <a:p>
            <a:pPr marL="285750" indent="-285750">
              <a:buFont typeface="Arial" panose="020B0604020202020204" pitchFamily="34" charset="0"/>
              <a:buChar char="•"/>
            </a:pPr>
            <a:endParaRPr lang="en-US" altLang="zh-TW" sz="1400" kern="100" dirty="0">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kern="100" spc="20" dirty="0">
                <a:effectLst/>
                <a:latin typeface="Calibri" panose="020F0502020204030204" pitchFamily="34" charset="0"/>
                <a:ea typeface="新細明體" panose="02020500000000000000" pitchFamily="18" charset="-120"/>
                <a:cs typeface="Calibri" panose="020F0502020204030204" pitchFamily="34" charset="0"/>
              </a:rPr>
              <a:t>Statista (2023) </a:t>
            </a:r>
            <a:r>
              <a:rPr lang="en-US" altLang="zh-HK" sz="1400" i="1" kern="100" spc="20" dirty="0">
                <a:effectLst/>
                <a:latin typeface="Calibri" panose="020F0502020204030204" pitchFamily="34" charset="0"/>
                <a:ea typeface="新細明體" panose="02020500000000000000" pitchFamily="18" charset="-120"/>
                <a:cs typeface="Calibri" panose="020F0502020204030204" pitchFamily="34" charset="0"/>
              </a:rPr>
              <a:t>eCommerce - Hong Kong </a:t>
            </a:r>
            <a:r>
              <a:rPr lang="en-US" altLang="zh-HK" sz="1400" kern="1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Available at: </a:t>
            </a:r>
            <a:r>
              <a:rPr lang="en-US" altLang="zh-HK" sz="1400" kern="100" dirty="0">
                <a:effectLst/>
                <a:latin typeface="Calibri" panose="020F0502020204030204" pitchFamily="34" charset="0"/>
                <a:ea typeface="新細明體" panose="02020500000000000000" pitchFamily="18" charset="-120"/>
                <a:cs typeface="Calibri" panose="020F0502020204030204" pitchFamily="34" charset="0"/>
              </a:rPr>
              <a:t>https://www.statista.com/outlook/dmo/ecommerce/hong-kong (Accessed: 12 April 2023).</a:t>
            </a:r>
          </a:p>
          <a:p>
            <a:pPr marL="285750" indent="-285750">
              <a:buFont typeface="Arial" panose="020B0604020202020204" pitchFamily="34" charset="0"/>
              <a:buChar char="•"/>
            </a:pPr>
            <a:endParaRPr lang="en-US" altLang="zh-HK" sz="1400" kern="100" dirty="0">
              <a:latin typeface="Calibri" panose="020F0502020204030204" pitchFamily="34" charset="0"/>
              <a:ea typeface="新細明體" panose="02020500000000000000" pitchFamily="18" charset="-120"/>
              <a:cs typeface="Calibri" panose="020F0502020204030204" pitchFamily="34" charset="0"/>
            </a:endParaRPr>
          </a:p>
          <a:p>
            <a:pPr marL="285750" indent="-285750">
              <a:buFont typeface="Arial" panose="020B0604020202020204" pitchFamily="34" charset="0"/>
              <a:buChar char="•"/>
            </a:pPr>
            <a:r>
              <a:rPr lang="en-US" altLang="zh-HK" sz="1400" kern="100" dirty="0">
                <a:latin typeface="Calibri" panose="020F0502020204030204" pitchFamily="34" charset="0"/>
                <a:ea typeface="新細明體" panose="02020500000000000000" pitchFamily="18" charset="-120"/>
                <a:cs typeface="Calibri" panose="020F0502020204030204" pitchFamily="34" charset="0"/>
              </a:rPr>
              <a:t>759 Store Limited (2023) </a:t>
            </a:r>
            <a:r>
              <a:rPr lang="en-US" altLang="zh-HK" sz="1400" i="1" kern="100" dirty="0">
                <a:solidFill>
                  <a:srgbClr val="000000"/>
                </a:solidFill>
                <a:latin typeface="Calibri" panose="020F0502020204030204" pitchFamily="34" charset="0"/>
                <a:ea typeface="標楷體" panose="03000509000000000000" pitchFamily="65" charset="-120"/>
                <a:cs typeface="Calibri" panose="020F0502020204030204" pitchFamily="34" charset="0"/>
              </a:rPr>
              <a:t>About Us </a:t>
            </a:r>
            <a:r>
              <a:rPr lang="en-US" altLang="zh-HK" sz="1400" dirty="0">
                <a:solidFill>
                  <a:srgbClr val="000000"/>
                </a:solidFill>
                <a:effectLst/>
                <a:latin typeface="Calibri" panose="020F0502020204030204" pitchFamily="34" charset="0"/>
                <a:ea typeface="標楷體" panose="03000509000000000000" pitchFamily="65" charset="-120"/>
                <a:cs typeface="Calibri" panose="020F0502020204030204" pitchFamily="34" charset="0"/>
              </a:rPr>
              <a:t>Available at: </a:t>
            </a:r>
            <a:r>
              <a:rPr lang="en-US" altLang="zh-HK" sz="1400" u="sng" kern="0" dirty="0">
                <a:solidFill>
                  <a:srgbClr val="0000FF"/>
                </a:solidFill>
                <a:effectLst/>
                <a:latin typeface="Calibri" panose="020F0502020204030204" pitchFamily="34" charset="0"/>
                <a:ea typeface="Times New Roman" panose="02020603050405020304" pitchFamily="18" charset="0"/>
                <a:cs typeface="Calibri" panose="020F0502020204030204" pitchFamily="34" charset="0"/>
              </a:rPr>
              <a:t>https://www.759store.com/aboutus.php </a:t>
            </a:r>
            <a:r>
              <a:rPr lang="en-US" altLang="zh-HK" sz="1400" dirty="0">
                <a:effectLst/>
                <a:latin typeface="Calibri" panose="020F0502020204030204" pitchFamily="34" charset="0"/>
                <a:ea typeface="新細明體" panose="02020500000000000000" pitchFamily="18" charset="-120"/>
                <a:cs typeface="Calibri" panose="020F0502020204030204" pitchFamily="34" charset="0"/>
              </a:rPr>
              <a:t>(Accessed: 12 </a:t>
            </a:r>
            <a:r>
              <a:rPr lang="en-US" altLang="zh-HK" sz="1400" dirty="0">
                <a:latin typeface="Calibri" panose="020F0502020204030204" pitchFamily="34" charset="0"/>
                <a:ea typeface="新細明體" panose="02020500000000000000" pitchFamily="18" charset="-120"/>
                <a:cs typeface="Calibri" panose="020F0502020204030204" pitchFamily="34" charset="0"/>
              </a:rPr>
              <a:t>April</a:t>
            </a:r>
            <a:r>
              <a:rPr lang="zh-TW" altLang="en-US" sz="1400" dirty="0">
                <a:latin typeface="Calibri" panose="020F0502020204030204" pitchFamily="34" charset="0"/>
                <a:ea typeface="新細明體" panose="02020500000000000000" pitchFamily="18" charset="-120"/>
                <a:cs typeface="Calibri" panose="020F0502020204030204" pitchFamily="34" charset="0"/>
              </a:rPr>
              <a:t> </a:t>
            </a:r>
            <a:r>
              <a:rPr lang="en-US" altLang="zh-TW" sz="1400" dirty="0">
                <a:latin typeface="Calibri" panose="020F0502020204030204" pitchFamily="34" charset="0"/>
                <a:ea typeface="新細明體" panose="02020500000000000000" pitchFamily="18" charset="-120"/>
                <a:cs typeface="Calibri" panose="020F0502020204030204" pitchFamily="34" charset="0"/>
              </a:rPr>
              <a:t>2023).</a:t>
            </a:r>
          </a:p>
          <a:p>
            <a:pPr marL="285750" indent="-285750">
              <a:buFont typeface="Arial" panose="020B0604020202020204" pitchFamily="34" charset="0"/>
              <a:buChar char="•"/>
            </a:pPr>
            <a:endParaRPr lang="en-US" altLang="zh-HK" sz="1400" kern="100" dirty="0">
              <a:latin typeface="Times New Roman" panose="02020603050405020304" pitchFamily="18" charset="0"/>
              <a:ea typeface="新細明體" panose="02020500000000000000" pitchFamily="18" charset="-120"/>
              <a:cs typeface="Times New Roman" panose="02020603050405020304" pitchFamily="18" charset="0"/>
            </a:endParaRPr>
          </a:p>
          <a:p>
            <a:pPr marL="285750" indent="-285750">
              <a:buFont typeface="Arial" panose="020B0604020202020204" pitchFamily="34" charset="0"/>
              <a:buChar char="•"/>
            </a:pPr>
            <a:endParaRPr lang="en-US" altLang="zh-HK"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p>
            <a:pPr marL="285750" indent="-285750">
              <a:buFont typeface="Arial" panose="020B0604020202020204" pitchFamily="34" charset="0"/>
              <a:buChar char="•"/>
            </a:pPr>
            <a:endParaRPr lang="en-US" altLang="zh-HK"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p>
            <a:pPr marL="285750" indent="-285750">
              <a:buFont typeface="Arial" panose="020B0604020202020204" pitchFamily="34" charset="0"/>
              <a:buChar char="•"/>
            </a:pPr>
            <a:endParaRPr lang="en-US" altLang="zh-TW" sz="1200" kern="100" dirty="0">
              <a:latin typeface="Times New Roman" panose="02020603050405020304" pitchFamily="18" charset="0"/>
              <a:ea typeface="新細明體" panose="02020500000000000000" pitchFamily="18" charset="-120"/>
              <a:cs typeface="Times New Roman" panose="02020603050405020304" pitchFamily="18" charset="0"/>
            </a:endParaRPr>
          </a:p>
          <a:p>
            <a:pPr marL="285750" indent="-285750">
              <a:buFont typeface="Arial" panose="020B0604020202020204" pitchFamily="34" charset="0"/>
              <a:buChar char="•"/>
            </a:pPr>
            <a:endParaRPr lang="en-US" altLang="zh-HK" sz="1200" i="1"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endParaRPr lang="zh-TW" altLang="zh-HK" sz="1200" kern="100" dirty="0">
              <a:solidFill>
                <a:srgbClr val="374151"/>
              </a:solidFill>
              <a:effectLst/>
              <a:latin typeface="Calibri" panose="020F0502020204030204" pitchFamily="34" charset="0"/>
              <a:ea typeface="新細明體" panose="02020500000000000000" pitchFamily="18" charset="-120"/>
              <a:cs typeface="Times New Roman" panose="02020603050405020304" pitchFamily="18" charset="0"/>
            </a:endParaRPr>
          </a:p>
          <a:p>
            <a:endParaRPr lang="zh-HK" altLang="en-US" dirty="0"/>
          </a:p>
        </p:txBody>
      </p:sp>
    </p:spTree>
    <p:extLst>
      <p:ext uri="{BB962C8B-B14F-4D97-AF65-F5344CB8AC3E}">
        <p14:creationId xmlns:p14="http://schemas.microsoft.com/office/powerpoint/2010/main" val="3891570845"/>
      </p:ext>
    </p:extLst>
  </p:cSld>
  <p:clrMapOvr>
    <a:masterClrMapping/>
  </p:clrMapOvr>
</p:sld>
</file>

<file path=ppt/theme/theme1.xml><?xml version="1.0" encoding="utf-8"?>
<a:theme xmlns:a="http://schemas.openxmlformats.org/drawingml/2006/main" name="风景">
  <a:themeElements>
    <a:clrScheme name="风景">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风景">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风景">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docProps/app.xml><?xml version="1.0" encoding="utf-8"?>
<Properties xmlns="http://schemas.openxmlformats.org/officeDocument/2006/extended-properties" xmlns:vt="http://schemas.openxmlformats.org/officeDocument/2006/docPropsVTypes">
  <Template>TM03457515[[fn=风景]]</Template>
  <TotalTime>2657</TotalTime>
  <Words>3055</Words>
  <Application>Microsoft Office PowerPoint</Application>
  <PresentationFormat>宽屏</PresentationFormat>
  <Paragraphs>155</Paragraphs>
  <Slides>17</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17</vt:i4>
      </vt:variant>
    </vt:vector>
  </HeadingPairs>
  <TitlesOfParts>
    <vt:vector size="25" baseType="lpstr">
      <vt:lpstr>Söhne</vt:lpstr>
      <vt:lpstr>Arial</vt:lpstr>
      <vt:lpstr>Calibri</vt:lpstr>
      <vt:lpstr>Century Schoolbook</vt:lpstr>
      <vt:lpstr>Times New Roman</vt:lpstr>
      <vt:lpstr>Wingdings</vt:lpstr>
      <vt:lpstr>Wingdings 2</vt:lpstr>
      <vt:lpstr>风景</vt:lpstr>
      <vt:lpstr>Change and Stability Management - 759 store </vt:lpstr>
      <vt:lpstr>Table of Content </vt:lpstr>
      <vt:lpstr>1. Background of 759 store </vt:lpstr>
      <vt:lpstr>1. Background of 759 store </vt:lpstr>
      <vt:lpstr>PowerPoint 演示文稿</vt:lpstr>
      <vt:lpstr>PowerPoint 演示文稿</vt:lpstr>
      <vt:lpstr>2. Business environment of 759 store: Why it  happen? “The Death Spiral" </vt:lpstr>
      <vt:lpstr>3. Change Approach: Kotter's Eight-Step Plan – create a climate for change</vt:lpstr>
      <vt:lpstr>3. Change Approach: Kotter's Eight-Step Plan – create a climate for change</vt:lpstr>
      <vt:lpstr>3. Kotter's Eight-Step Plan – engaging &amp; enabling the organization</vt:lpstr>
      <vt:lpstr>3. Kotter's Eight-Step Plan: implementing &amp; sustaining for change</vt:lpstr>
      <vt:lpstr>4. Evaluation of the change program </vt:lpstr>
      <vt:lpstr>5. Effects on organizational operation</vt:lpstr>
      <vt:lpstr>5. Summary</vt:lpstr>
      <vt:lpstr>6. References</vt:lpstr>
      <vt:lpstr>6. References</vt:lpstr>
      <vt:lpstr>6.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 and Stability Management - 759 store</dc:title>
  <dc:creator>Leung, To</dc:creator>
  <cp:lastModifiedBy>Leung, To</cp:lastModifiedBy>
  <cp:revision>169</cp:revision>
  <dcterms:created xsi:type="dcterms:W3CDTF">2023-04-10T09:45:44Z</dcterms:created>
  <dcterms:modified xsi:type="dcterms:W3CDTF">2023-04-23T05:53:17Z</dcterms:modified>
</cp:coreProperties>
</file>