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59" r:id="rId3"/>
    <p:sldId id="260" r:id="rId4"/>
    <p:sldId id="261" r:id="rId5"/>
    <p:sldId id="262" r:id="rId6"/>
    <p:sldId id="263" r:id="rId7"/>
    <p:sldId id="264" r:id="rId8"/>
    <p:sldId id="265" r:id="rId9"/>
    <p:sldId id="266" r:id="rId10"/>
    <p:sldId id="25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09B4E3-BBCE-2801-98EF-495D7C7ACC9C}" v="372" dt="2026-07-13T09:33:41.1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30"/>
    <p:restoredTop sz="94689"/>
  </p:normalViewPr>
  <p:slideViewPr>
    <p:cSldViewPr snapToGrid="0" showGuides="1">
      <p:cViewPr varScale="1">
        <p:scale>
          <a:sx n="78" d="100"/>
          <a:sy n="78" d="100"/>
        </p:scale>
        <p:origin x="672"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13/07/2026</a:t>
            </a:fld>
            <a:endParaRPr lang="en-GB"/>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13/07/2026</a:t>
            </a:fld>
            <a:endParaRPr lang="en-GB"/>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13/07/2026</a:t>
            </a:fld>
            <a:endParaRPr lang="en-GB"/>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13/07/2026</a:t>
            </a:fld>
            <a:endParaRPr lang="en-GB"/>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13/07/2026</a:t>
            </a:fld>
            <a:endParaRPr lang="en-GB"/>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13/07/2026</a:t>
            </a:fld>
            <a:endParaRPr lang="en-GB"/>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13/07/2026</a:t>
            </a:fld>
            <a:endParaRPr lang="en-GB"/>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13/07/2026</a:t>
            </a:fld>
            <a:endParaRPr lang="en-GB"/>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68237" y="2371241"/>
            <a:ext cx="8539079" cy="967524"/>
          </a:xfrm>
        </p:spPr>
        <p:txBody>
          <a:bodyPr>
            <a:normAutofit fontScale="90000"/>
          </a:bodyPr>
          <a:lstStyle/>
          <a:p>
            <a:pPr algn="l"/>
            <a:br>
              <a:rPr lang="en-GB" sz="650" b="1" dirty="0">
                <a:ea typeface="Aptos" panose="020B0004020202020204" pitchFamily="34" charset="0"/>
              </a:rPr>
            </a:br>
            <a:r>
              <a:rPr lang="en-GB" sz="2200" dirty="0">
                <a:latin typeface="Arial"/>
                <a:cs typeface="Arial"/>
              </a:rPr>
              <a:t>Student name - Marcela Holubova</a:t>
            </a:r>
            <a:br>
              <a:rPr lang="en-GB" sz="2200" dirty="0">
                <a:latin typeface="Arial" panose="020B0604020202020204" pitchFamily="34" charset="0"/>
                <a:cs typeface="Arial" panose="020B0604020202020204" pitchFamily="34" charset="0"/>
              </a:rPr>
            </a:br>
            <a:r>
              <a:rPr lang="en-GB" sz="2200" dirty="0">
                <a:latin typeface="Arial"/>
                <a:cs typeface="Arial"/>
              </a:rPr>
              <a:t>Student number - 2509132</a:t>
            </a:r>
            <a:br>
              <a:rPr lang="en-GB" sz="2200" dirty="0">
                <a:latin typeface="Arial" panose="020B0604020202020204" pitchFamily="34" charset="0"/>
                <a:cs typeface="Arial" panose="020B0604020202020204" pitchFamily="34" charset="0"/>
              </a:rPr>
            </a:br>
            <a:r>
              <a:rPr lang="en-GB" sz="2200" dirty="0">
                <a:latin typeface="Arial"/>
                <a:cs typeface="Arial"/>
              </a:rPr>
              <a:t>Lecturer’s name </a:t>
            </a:r>
            <a:r>
              <a:rPr lang="en-GB" sz="2200">
                <a:latin typeface="Arial"/>
                <a:cs typeface="Arial"/>
              </a:rPr>
              <a:t>Shepherd Ziko</a:t>
            </a:r>
            <a:br>
              <a:rPr lang="en-GB" sz="1100"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480446" y="3519236"/>
            <a:ext cx="11313763" cy="3098539"/>
          </a:xfrm>
        </p:spPr>
        <p:txBody>
          <a:bodyPr vert="horz" lIns="91440" tIns="45720" rIns="91440" bIns="45720" rtlCol="0" anchor="t">
            <a:noAutofit/>
          </a:bodyPr>
          <a:lstStyle/>
          <a:p>
            <a:pPr algn="l"/>
            <a:r>
              <a:rPr lang="en-GB" sz="1800" b="1">
                <a:latin typeface="Arial"/>
                <a:cs typeface="Arial"/>
              </a:rPr>
              <a:t>Acknowledgement of the use of AI tools </a:t>
            </a:r>
          </a:p>
          <a:p>
            <a:pPr algn="l"/>
            <a:r>
              <a:rPr lang="en-GB" sz="1800" dirty="0">
                <a:latin typeface="Arial" panose="020B0604020202020204" pitchFamily="34" charset="0"/>
                <a:cs typeface="Arial" panose="020B0604020202020204" pitchFamily="34" charset="0"/>
              </a:rPr>
              <a:t>I confirm that I have </a:t>
            </a:r>
            <a:r>
              <a:rPr lang="en-GB" sz="1800" b="1" dirty="0">
                <a:latin typeface="Arial" panose="020B0604020202020204" pitchFamily="34" charset="0"/>
                <a:cs typeface="Arial" panose="020B0604020202020204" pitchFamily="34" charset="0"/>
              </a:rPr>
              <a:t>not </a:t>
            </a:r>
            <a:r>
              <a:rPr lang="en-GB" sz="1800" dirty="0">
                <a:latin typeface="Arial" panose="020B0604020202020204" pitchFamily="34" charset="0"/>
                <a:cs typeface="Arial" panose="020B0604020202020204" pitchFamily="34" charset="0"/>
              </a:rPr>
              <a:t>used any AI tools in the research and creation of this assignment. I confirm that I have not presented any AI generated materials as my own work. </a:t>
            </a: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a:xfrm>
            <a:off x="180483" y="-1428"/>
            <a:ext cx="10515600" cy="1325563"/>
          </a:xfrm>
        </p:spPr>
        <p:txBody>
          <a:bodyPr/>
          <a:lstStyle/>
          <a:p>
            <a:pPr algn="ctr"/>
            <a:r>
              <a:rPr lang="en-GB" b="1" dirty="0"/>
              <a:t>INTRODUCTION</a:t>
            </a:r>
          </a:p>
        </p:txBody>
      </p:sp>
      <p:sp>
        <p:nvSpPr>
          <p:cNvPr id="5" name="TextBox 4">
            <a:extLst>
              <a:ext uri="{FF2B5EF4-FFF2-40B4-BE49-F238E27FC236}">
                <a16:creationId xmlns:a16="http://schemas.microsoft.com/office/drawing/2014/main" id="{060C1BD7-79BC-E33B-3D92-FBBFFE0CD0F6}"/>
              </a:ext>
            </a:extLst>
          </p:cNvPr>
          <p:cNvSpPr txBox="1"/>
          <p:nvPr/>
        </p:nvSpPr>
        <p:spPr>
          <a:xfrm>
            <a:off x="734888" y="4098295"/>
            <a:ext cx="5132439" cy="369332"/>
          </a:xfrm>
          <a:prstGeom prst="rect">
            <a:avLst/>
          </a:prstGeom>
          <a:noFill/>
          <a:ln>
            <a:noFill/>
          </a:ln>
        </p:spPr>
        <p:style>
          <a:lnRef idx="1">
            <a:schemeClr val="accent2"/>
          </a:lnRef>
          <a:fillRef idx="2">
            <a:schemeClr val="accent2"/>
          </a:fillRef>
          <a:effectRef idx="1">
            <a:schemeClr val="accent2"/>
          </a:effectRef>
          <a:fontRef idx="minor">
            <a:schemeClr val="dk1"/>
          </a:fontRef>
        </p:style>
        <p:txBody>
          <a:bodyPr wrap="square" lIns="91440" tIns="45720" rIns="91440" bIns="45720" anchor="t">
            <a:spAutoFit/>
          </a:bodyPr>
          <a:lstStyle/>
          <a:p>
            <a:endParaRPr lang="en-GB" dirty="0"/>
          </a:p>
        </p:txBody>
      </p:sp>
      <p:graphicFrame>
        <p:nvGraphicFramePr>
          <p:cNvPr id="3" name="Table 2">
            <a:extLst>
              <a:ext uri="{FF2B5EF4-FFF2-40B4-BE49-F238E27FC236}">
                <a16:creationId xmlns:a16="http://schemas.microsoft.com/office/drawing/2014/main" id="{9DE734FD-985A-F959-2311-D64BEC4783EA}"/>
              </a:ext>
            </a:extLst>
          </p:cNvPr>
          <p:cNvGraphicFramePr>
            <a:graphicFrameLocks noGrp="1"/>
          </p:cNvGraphicFramePr>
          <p:nvPr>
            <p:extLst>
              <p:ext uri="{D42A27DB-BD31-4B8C-83A1-F6EECF244321}">
                <p14:modId xmlns:p14="http://schemas.microsoft.com/office/powerpoint/2010/main" val="1554646233"/>
              </p:ext>
            </p:extLst>
          </p:nvPr>
        </p:nvGraphicFramePr>
        <p:xfrm>
          <a:off x="1627308" y="4114288"/>
          <a:ext cx="8168640" cy="2011680"/>
        </p:xfrm>
        <a:graphic>
          <a:graphicData uri="http://schemas.openxmlformats.org/drawingml/2006/table">
            <a:tbl>
              <a:tblPr firstRow="1" bandRow="1">
                <a:tableStyleId>{2D5ABB26-0587-4C30-8999-92F81FD0307C}</a:tableStyleId>
              </a:tblPr>
              <a:tblGrid>
                <a:gridCol w="8168640">
                  <a:extLst>
                    <a:ext uri="{9D8B030D-6E8A-4147-A177-3AD203B41FA5}">
                      <a16:colId xmlns:a16="http://schemas.microsoft.com/office/drawing/2014/main" val="2738338456"/>
                    </a:ext>
                  </a:extLst>
                </a:gridCol>
              </a:tblGrid>
              <a:tr h="370840">
                <a:tc>
                  <a:txBody>
                    <a:bodyPr/>
                    <a:lstStyle/>
                    <a:p>
                      <a:pPr lvl="0" algn="l">
                        <a:lnSpc>
                          <a:spcPct val="100000"/>
                        </a:lnSpc>
                        <a:spcBef>
                          <a:spcPts val="0"/>
                        </a:spcBef>
                        <a:spcAft>
                          <a:spcPts val="0"/>
                        </a:spcAft>
                        <a:buNone/>
                      </a:pPr>
                      <a:r>
                        <a:rPr lang="en-GB" sz="1800" b="0" i="0" u="none" strike="noStrike" noProof="0" dirty="0">
                          <a:latin typeface="Aptos"/>
                        </a:rPr>
                        <a:t>                                                     </a:t>
                      </a:r>
                      <a:endParaRPr lang="en-US" dirty="0"/>
                    </a:p>
                    <a:p>
                      <a:pPr lvl="0" algn="l">
                        <a:lnSpc>
                          <a:spcPct val="100000"/>
                        </a:lnSpc>
                        <a:spcBef>
                          <a:spcPts val="0"/>
                        </a:spcBef>
                        <a:spcAft>
                          <a:spcPts val="0"/>
                        </a:spcAft>
                        <a:buNone/>
                      </a:pPr>
                      <a:endParaRPr lang="en-GB"/>
                    </a:p>
                    <a:p>
                      <a:pPr lvl="0" algn="l">
                        <a:lnSpc>
                          <a:spcPct val="100000"/>
                        </a:lnSpc>
                        <a:spcBef>
                          <a:spcPts val="0"/>
                        </a:spcBef>
                        <a:spcAft>
                          <a:spcPts val="0"/>
                        </a:spcAft>
                        <a:buNone/>
                      </a:pPr>
                      <a:r>
                        <a:rPr lang="en-GB" sz="1800" b="0" i="0" u="none" strike="noStrike" noProof="0">
                          <a:latin typeface="Aptos"/>
                        </a:rPr>
                        <a:t>Bowlby’s Attachment Theory is the most appropriate framework because it clearly explains how the quality of early caregiving and stable relationships shape emotional, social and cognitive development—directly addressing how Isaac’s inconsistent care, maternal mental health challenges and lack of stability have led to his observed difficulties.</a:t>
                      </a:r>
                      <a:endParaRPr lang="en-GB"/>
                    </a:p>
                  </a:txBody>
                  <a:tcPr/>
                </a:tc>
                <a:extLst>
                  <a:ext uri="{0D108BD9-81ED-4DB2-BD59-A6C34878D82A}">
                    <a16:rowId xmlns:a16="http://schemas.microsoft.com/office/drawing/2014/main" val="3825913649"/>
                  </a:ext>
                </a:extLst>
              </a:tr>
            </a:tbl>
          </a:graphicData>
        </a:graphic>
      </p:graphicFrame>
      <p:sp>
        <p:nvSpPr>
          <p:cNvPr id="4" name="TextBox 3">
            <a:extLst>
              <a:ext uri="{FF2B5EF4-FFF2-40B4-BE49-F238E27FC236}">
                <a16:creationId xmlns:a16="http://schemas.microsoft.com/office/drawing/2014/main" id="{1EA8495D-5C5A-6AF8-5D16-3787B580FFBF}"/>
              </a:ext>
            </a:extLst>
          </p:cNvPr>
          <p:cNvSpPr txBox="1"/>
          <p:nvPr/>
        </p:nvSpPr>
        <p:spPr>
          <a:xfrm>
            <a:off x="2008322" y="1717728"/>
            <a:ext cx="740560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a:ea typeface="+mn-lt"/>
                <a:cs typeface="+mn-lt"/>
              </a:rPr>
              <a:t> Isaac is a 4-year-old attending a London Children’s Centre.</a:t>
            </a:r>
            <a:endParaRPr lang="en-GB" dirty="0"/>
          </a:p>
          <a:p>
            <a:pPr>
              <a:buFont typeface="Arial"/>
              <a:buChar char="•"/>
            </a:pPr>
            <a:r>
              <a:rPr lang="en-GB">
                <a:ea typeface="+mn-lt"/>
                <a:cs typeface="+mn-lt"/>
              </a:rPr>
              <a:t> Lives with a single mother experiencing postnatal depression.</a:t>
            </a:r>
            <a:endParaRPr lang="en-GB"/>
          </a:p>
          <a:p>
            <a:pPr>
              <a:buFont typeface="Arial"/>
              <a:buChar char="•"/>
            </a:pPr>
            <a:r>
              <a:rPr lang="en-GB">
                <a:ea typeface="+mn-lt"/>
                <a:cs typeface="+mn-lt"/>
              </a:rPr>
              <a:t> Experienced inconsistent childcare and limited social support.</a:t>
            </a:r>
            <a:endParaRPr lang="en-GB"/>
          </a:p>
          <a:p>
            <a:pPr marL="285750" indent="-285750">
              <a:buFont typeface="Arial"/>
              <a:buChar char="•"/>
            </a:pPr>
            <a:r>
              <a:rPr lang="en-GB">
                <a:ea typeface="+mn-lt"/>
                <a:cs typeface="+mn-lt"/>
              </a:rPr>
              <a:t>Observed language delay, separation anxiety, withdrawn behaviour, and difficulty joining group activities.</a:t>
            </a:r>
            <a:endParaRPr lang="en-GB"/>
          </a:p>
        </p:txBody>
      </p:sp>
    </p:spTree>
    <p:extLst>
      <p:ext uri="{BB962C8B-B14F-4D97-AF65-F5344CB8AC3E}">
        <p14:creationId xmlns:p14="http://schemas.microsoft.com/office/powerpoint/2010/main" val="2390117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766DD-BFA8-CA6D-388A-DD1342AE7079}"/>
              </a:ext>
            </a:extLst>
          </p:cNvPr>
          <p:cNvSpPr>
            <a:spLocks noGrp="1"/>
          </p:cNvSpPr>
          <p:nvPr>
            <p:ph type="title"/>
          </p:nvPr>
        </p:nvSpPr>
        <p:spPr/>
        <p:txBody>
          <a:bodyPr/>
          <a:lstStyle/>
          <a:p>
            <a:pPr algn="ctr"/>
            <a:r>
              <a:rPr lang="en-GB" b="1"/>
              <a:t>BOWLBY'S ATTACHMENT THEORY</a:t>
            </a:r>
            <a:endParaRPr lang="en-GB" b="1" dirty="0"/>
          </a:p>
        </p:txBody>
      </p:sp>
      <p:sp>
        <p:nvSpPr>
          <p:cNvPr id="5" name="TextBox 4">
            <a:extLst>
              <a:ext uri="{FF2B5EF4-FFF2-40B4-BE49-F238E27FC236}">
                <a16:creationId xmlns:a16="http://schemas.microsoft.com/office/drawing/2014/main" id="{D1CC5D47-026C-8C1E-437E-33F67FE27AB1}"/>
              </a:ext>
            </a:extLst>
          </p:cNvPr>
          <p:cNvSpPr txBox="1"/>
          <p:nvPr/>
        </p:nvSpPr>
        <p:spPr>
          <a:xfrm>
            <a:off x="2106365" y="1505569"/>
            <a:ext cx="7412272" cy="2585323"/>
          </a:xfrm>
          <a:prstGeom prst="rect">
            <a:avLst/>
          </a:prstGeom>
          <a:noFill/>
        </p:spPr>
        <p:txBody>
          <a:bodyPr wrap="square" lIns="91440" tIns="45720" rIns="91440" bIns="45720" anchor="t">
            <a:spAutoFit/>
          </a:bodyPr>
          <a:lstStyle/>
          <a:p>
            <a:pPr>
              <a:buFont typeface="Arial"/>
              <a:buChar char="•"/>
            </a:pPr>
            <a:r>
              <a:rPr lang="en-GB">
                <a:ea typeface="+mn-lt"/>
                <a:cs typeface="+mn-lt"/>
              </a:rPr>
              <a:t> Developed by John Bowlby in the 1950s and 1960s.</a:t>
            </a:r>
            <a:endParaRPr lang="en-GB" dirty="0"/>
          </a:p>
          <a:p>
            <a:pPr>
              <a:buFont typeface="Arial"/>
              <a:buChar char="•"/>
            </a:pPr>
            <a:r>
              <a:rPr lang="en-GB">
                <a:ea typeface="+mn-lt"/>
                <a:cs typeface="+mn-lt"/>
              </a:rPr>
              <a:t> Children form attachments with their primary caregiver.</a:t>
            </a:r>
            <a:endParaRPr lang="en-GB"/>
          </a:p>
          <a:p>
            <a:pPr>
              <a:buFont typeface="Arial"/>
              <a:buChar char="•"/>
            </a:pPr>
            <a:r>
              <a:rPr lang="en-GB">
                <a:ea typeface="+mn-lt"/>
                <a:cs typeface="+mn-lt"/>
              </a:rPr>
              <a:t> Secure attachment promotes emotional, social and cognitive development.</a:t>
            </a:r>
            <a:endParaRPr lang="en-GB"/>
          </a:p>
          <a:p>
            <a:pPr>
              <a:buFont typeface="Arial"/>
              <a:buChar char="•"/>
            </a:pPr>
            <a:r>
              <a:rPr lang="en-GB">
                <a:ea typeface="+mn-lt"/>
                <a:cs typeface="+mn-lt"/>
              </a:rPr>
              <a:t> Consistent, responsive care builds trust and confidence.</a:t>
            </a:r>
            <a:endParaRPr lang="en-GB"/>
          </a:p>
          <a:p>
            <a:pPr>
              <a:buFont typeface="Arial"/>
              <a:buChar char="•"/>
            </a:pPr>
            <a:r>
              <a:rPr lang="en-GB">
                <a:ea typeface="+mn-lt"/>
                <a:cs typeface="+mn-lt"/>
              </a:rPr>
              <a:t> Insecure attachment may result from inconsistent or disrupted care.</a:t>
            </a:r>
            <a:endParaRPr lang="en-GB"/>
          </a:p>
          <a:p>
            <a:pPr marL="285750" indent="-285750">
              <a:buFont typeface="Arial"/>
              <a:buChar char="•"/>
            </a:pPr>
            <a:r>
              <a:rPr lang="en-GB">
                <a:ea typeface="+mn-lt"/>
                <a:cs typeface="+mn-lt"/>
              </a:rPr>
              <a:t>Early relationships influence later behaviour and development. (Bowlby, 1969)</a:t>
            </a:r>
          </a:p>
          <a:p>
            <a:endParaRPr lang="en-GB" dirty="0"/>
          </a:p>
        </p:txBody>
      </p:sp>
      <p:sp>
        <p:nvSpPr>
          <p:cNvPr id="3" name="TextBox 2">
            <a:extLst>
              <a:ext uri="{FF2B5EF4-FFF2-40B4-BE49-F238E27FC236}">
                <a16:creationId xmlns:a16="http://schemas.microsoft.com/office/drawing/2014/main" id="{D46D75CA-8B98-FDB1-D932-DC8E94E9CB15}"/>
              </a:ext>
            </a:extLst>
          </p:cNvPr>
          <p:cNvSpPr txBox="1"/>
          <p:nvPr/>
        </p:nvSpPr>
        <p:spPr>
          <a:xfrm>
            <a:off x="2828440" y="4584915"/>
            <a:ext cx="478380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John Bowlby believed that children need a strong emotional bond with their main caregiver.</a:t>
            </a:r>
            <a:endParaRPr lang="en-US"/>
          </a:p>
          <a:p>
            <a:r>
              <a:rPr lang="en-GB">
                <a:ea typeface="+mn-lt"/>
                <a:cs typeface="+mn-lt"/>
              </a:rPr>
              <a:t>A secure attachment helps children feel safe, confident and supported.</a:t>
            </a:r>
            <a:endParaRPr lang="en-GB"/>
          </a:p>
        </p:txBody>
      </p:sp>
    </p:spTree>
    <p:extLst>
      <p:ext uri="{BB962C8B-B14F-4D97-AF65-F5344CB8AC3E}">
        <p14:creationId xmlns:p14="http://schemas.microsoft.com/office/powerpoint/2010/main" val="1851759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456ED-6DAB-31EB-3438-EF75E77620E3}"/>
              </a:ext>
            </a:extLst>
          </p:cNvPr>
          <p:cNvSpPr>
            <a:spLocks noGrp="1"/>
          </p:cNvSpPr>
          <p:nvPr>
            <p:ph type="title"/>
          </p:nvPr>
        </p:nvSpPr>
        <p:spPr>
          <a:xfrm>
            <a:off x="838200" y="-187831"/>
            <a:ext cx="10515600" cy="1325563"/>
          </a:xfrm>
        </p:spPr>
        <p:txBody>
          <a:bodyPr>
            <a:normAutofit/>
          </a:bodyPr>
          <a:lstStyle/>
          <a:p>
            <a:pPr algn="ctr"/>
            <a:r>
              <a:rPr lang="en-GB" sz="3600" b="1" dirty="0"/>
              <a:t>THEORY LINKED TO CASE STUDY</a:t>
            </a:r>
          </a:p>
        </p:txBody>
      </p:sp>
      <p:sp>
        <p:nvSpPr>
          <p:cNvPr id="4" name="TextBox 3">
            <a:extLst>
              <a:ext uri="{FF2B5EF4-FFF2-40B4-BE49-F238E27FC236}">
                <a16:creationId xmlns:a16="http://schemas.microsoft.com/office/drawing/2014/main" id="{3E4730E6-1688-15CE-ACB2-A3C7B9286499}"/>
              </a:ext>
            </a:extLst>
          </p:cNvPr>
          <p:cNvSpPr txBox="1"/>
          <p:nvPr/>
        </p:nvSpPr>
        <p:spPr>
          <a:xfrm>
            <a:off x="1063423" y="871670"/>
            <a:ext cx="1030250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a:ea typeface="+mn-lt"/>
                <a:cs typeface="+mn-lt"/>
              </a:rPr>
              <a:t> Mother’s postnatal depression reduced consistent responsiveness.</a:t>
            </a:r>
            <a:endParaRPr lang="en-GB" dirty="0"/>
          </a:p>
          <a:p>
            <a:pPr>
              <a:buFont typeface="Arial"/>
              <a:buChar char="•"/>
            </a:pPr>
            <a:r>
              <a:rPr lang="en-GB">
                <a:ea typeface="+mn-lt"/>
                <a:cs typeface="+mn-lt"/>
              </a:rPr>
              <a:t> Frequent childcare changes disrupted secure attachment.</a:t>
            </a:r>
            <a:endParaRPr lang="en-GB"/>
          </a:p>
          <a:p>
            <a:pPr>
              <a:buFont typeface="Arial"/>
              <a:buChar char="•"/>
            </a:pPr>
            <a:r>
              <a:rPr lang="en-GB">
                <a:ea typeface="+mn-lt"/>
                <a:cs typeface="+mn-lt"/>
              </a:rPr>
              <a:t> Separation anxiety suggests insecure attachment.</a:t>
            </a:r>
            <a:endParaRPr lang="en-GB"/>
          </a:p>
          <a:p>
            <a:pPr>
              <a:buFont typeface="Arial"/>
              <a:buChar char="•"/>
            </a:pPr>
            <a:r>
              <a:rPr lang="en-GB">
                <a:ea typeface="+mn-lt"/>
                <a:cs typeface="+mn-lt"/>
              </a:rPr>
              <a:t> Withdrawal from peers reflects low confidence and trust.</a:t>
            </a:r>
            <a:endParaRPr lang="en-GB"/>
          </a:p>
          <a:p>
            <a:pPr>
              <a:buFont typeface="Arial"/>
              <a:buChar char="•"/>
            </a:pPr>
            <a:r>
              <a:rPr lang="en-GB">
                <a:ea typeface="+mn-lt"/>
                <a:cs typeface="+mn-lt"/>
              </a:rPr>
              <a:t> Limited adult interaction may have delayed language development.</a:t>
            </a:r>
            <a:endParaRPr lang="en-GB"/>
          </a:p>
          <a:p>
            <a:pPr marL="285750" indent="-285750">
              <a:buFont typeface="Arial"/>
              <a:buChar char="•"/>
            </a:pPr>
            <a:r>
              <a:rPr lang="en-GB">
                <a:ea typeface="+mn-lt"/>
                <a:cs typeface="+mn-lt"/>
              </a:rPr>
              <a:t>Bowlby’s theory explains Isaac’s observed behaviours. (Bowlby, 1969; Ainsworth et al., 1978)</a:t>
            </a:r>
            <a:endParaRPr lang="en-GB"/>
          </a:p>
        </p:txBody>
      </p:sp>
      <p:sp>
        <p:nvSpPr>
          <p:cNvPr id="3" name="TextBox 2">
            <a:extLst>
              <a:ext uri="{FF2B5EF4-FFF2-40B4-BE49-F238E27FC236}">
                <a16:creationId xmlns:a16="http://schemas.microsoft.com/office/drawing/2014/main" id="{5F40B3BB-6E12-2558-A263-8E6FCD6CC8AB}"/>
              </a:ext>
            </a:extLst>
          </p:cNvPr>
          <p:cNvSpPr txBox="1"/>
          <p:nvPr/>
        </p:nvSpPr>
        <p:spPr>
          <a:xfrm>
            <a:off x="2389322" y="3138407"/>
            <a:ext cx="558455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Isaac’s mother experienced postnatal depression, which may have affected their early relationship.</a:t>
            </a:r>
            <a:endParaRPr lang="en-US"/>
          </a:p>
          <a:p>
            <a:r>
              <a:rPr lang="en-GB">
                <a:ea typeface="+mn-lt"/>
                <a:cs typeface="+mn-lt"/>
              </a:rPr>
              <a:t>Frequent childcare changes may have made it harder for Isaac to build a secure attachment.</a:t>
            </a:r>
            <a:endParaRPr lang="en-GB"/>
          </a:p>
        </p:txBody>
      </p:sp>
    </p:spTree>
    <p:extLst>
      <p:ext uri="{BB962C8B-B14F-4D97-AF65-F5344CB8AC3E}">
        <p14:creationId xmlns:p14="http://schemas.microsoft.com/office/powerpoint/2010/main" val="75175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40C2A-F63D-3F95-05BA-A7570D2AF02C}"/>
              </a:ext>
            </a:extLst>
          </p:cNvPr>
          <p:cNvSpPr>
            <a:spLocks noGrp="1"/>
          </p:cNvSpPr>
          <p:nvPr>
            <p:ph type="title"/>
          </p:nvPr>
        </p:nvSpPr>
        <p:spPr>
          <a:xfrm>
            <a:off x="2685882" y="284205"/>
            <a:ext cx="7224840" cy="273598"/>
          </a:xfrm>
        </p:spPr>
        <p:txBody>
          <a:bodyPr>
            <a:normAutofit fontScale="90000"/>
          </a:bodyPr>
          <a:lstStyle/>
          <a:p>
            <a:r>
              <a:rPr lang="en-GB" b="1"/>
              <a:t>STRATEGIES TO HELP</a:t>
            </a:r>
            <a:endParaRPr lang="en-GB" b="1" dirty="0"/>
          </a:p>
        </p:txBody>
      </p:sp>
      <p:sp>
        <p:nvSpPr>
          <p:cNvPr id="3" name="TextBox 2">
            <a:extLst>
              <a:ext uri="{FF2B5EF4-FFF2-40B4-BE49-F238E27FC236}">
                <a16:creationId xmlns:a16="http://schemas.microsoft.com/office/drawing/2014/main" id="{7E22DBDC-3462-038B-F0A3-644861FE867D}"/>
              </a:ext>
            </a:extLst>
          </p:cNvPr>
          <p:cNvSpPr txBox="1"/>
          <p:nvPr/>
        </p:nvSpPr>
        <p:spPr>
          <a:xfrm>
            <a:off x="601986" y="1186832"/>
            <a:ext cx="11394932" cy="20700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a:ea typeface="+mn-lt"/>
                <a:cs typeface="+mn-lt"/>
              </a:rPr>
              <a:t> Provide one consistent key worker.</a:t>
            </a:r>
            <a:endParaRPr lang="en-GB" dirty="0"/>
          </a:p>
          <a:p>
            <a:pPr>
              <a:buFont typeface="Arial"/>
              <a:buChar char="•"/>
            </a:pPr>
            <a:r>
              <a:rPr lang="en-GB">
                <a:ea typeface="+mn-lt"/>
                <a:cs typeface="+mn-lt"/>
              </a:rPr>
              <a:t> Maintain predictable daily routines.</a:t>
            </a:r>
            <a:endParaRPr lang="en-GB"/>
          </a:p>
          <a:p>
            <a:pPr>
              <a:buFont typeface="Arial"/>
              <a:buChar char="•"/>
            </a:pPr>
            <a:r>
              <a:rPr lang="en-GB">
                <a:ea typeface="+mn-lt"/>
                <a:cs typeface="+mn-lt"/>
              </a:rPr>
              <a:t> Use warm and responsive interactions.</a:t>
            </a:r>
            <a:endParaRPr lang="en-GB"/>
          </a:p>
          <a:p>
            <a:pPr>
              <a:buFont typeface="Arial"/>
              <a:buChar char="•"/>
            </a:pPr>
            <a:r>
              <a:rPr lang="en-GB">
                <a:ea typeface="+mn-lt"/>
                <a:cs typeface="+mn-lt"/>
              </a:rPr>
              <a:t> Encourage play-based learning.</a:t>
            </a:r>
            <a:endParaRPr lang="en-GB"/>
          </a:p>
          <a:p>
            <a:pPr>
              <a:buFont typeface="Arial"/>
              <a:buChar char="•"/>
            </a:pPr>
            <a:r>
              <a:rPr lang="en-GB">
                <a:ea typeface="+mn-lt"/>
                <a:cs typeface="+mn-lt"/>
              </a:rPr>
              <a:t> Support language through reading and conversation.</a:t>
            </a:r>
            <a:endParaRPr lang="en-GB"/>
          </a:p>
          <a:p>
            <a:pPr>
              <a:buFont typeface="Arial"/>
              <a:buChar char="•"/>
            </a:pPr>
            <a:r>
              <a:rPr lang="en-GB">
                <a:ea typeface="+mn-lt"/>
                <a:cs typeface="+mn-lt"/>
              </a:rPr>
              <a:t> Work closely with Isaac’s mother.</a:t>
            </a:r>
            <a:endParaRPr lang="en-GB"/>
          </a:p>
          <a:p>
            <a:pPr marL="285750" indent="-285750">
              <a:buFont typeface="Arial"/>
              <a:buChar char="•"/>
            </a:pPr>
            <a:r>
              <a:rPr lang="en-GB">
                <a:ea typeface="+mn-lt"/>
                <a:cs typeface="+mn-lt"/>
              </a:rPr>
              <a:t>Involve speech and language professionals where needed. (NICE, 2020; DfE, 2024)</a:t>
            </a:r>
            <a:endParaRPr lang="en-GB"/>
          </a:p>
        </p:txBody>
      </p:sp>
      <p:sp>
        <p:nvSpPr>
          <p:cNvPr id="4" name="TextBox 3">
            <a:extLst>
              <a:ext uri="{FF2B5EF4-FFF2-40B4-BE49-F238E27FC236}">
                <a16:creationId xmlns:a16="http://schemas.microsoft.com/office/drawing/2014/main" id="{D846AA0C-72BD-E1FD-ABD3-D2CAB6D44B36}"/>
              </a:ext>
            </a:extLst>
          </p:cNvPr>
          <p:cNvSpPr txBox="1"/>
          <p:nvPr/>
        </p:nvSpPr>
        <p:spPr>
          <a:xfrm>
            <a:off x="2686373" y="3822915"/>
            <a:ext cx="526167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Provide Isaac with a consistent key worker to help him feel safe.</a:t>
            </a:r>
            <a:endParaRPr lang="en-US"/>
          </a:p>
          <a:p>
            <a:r>
              <a:rPr lang="en-GB">
                <a:ea typeface="+mn-lt"/>
                <a:cs typeface="+mn-lt"/>
              </a:rPr>
              <a:t>Use predictable routines and positive interactions every day.</a:t>
            </a:r>
            <a:endParaRPr lang="en-GB"/>
          </a:p>
        </p:txBody>
      </p:sp>
    </p:spTree>
    <p:extLst>
      <p:ext uri="{BB962C8B-B14F-4D97-AF65-F5344CB8AC3E}">
        <p14:creationId xmlns:p14="http://schemas.microsoft.com/office/powerpoint/2010/main" val="3128499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D7406-170C-AE62-C328-F7E4D369F02A}"/>
              </a:ext>
            </a:extLst>
          </p:cNvPr>
          <p:cNvSpPr>
            <a:spLocks noGrp="1"/>
          </p:cNvSpPr>
          <p:nvPr>
            <p:ph type="title"/>
          </p:nvPr>
        </p:nvSpPr>
        <p:spPr/>
        <p:txBody>
          <a:bodyPr/>
          <a:lstStyle/>
          <a:p>
            <a:pPr algn="ctr"/>
            <a:r>
              <a:rPr lang="en-GB" b="1" dirty="0"/>
              <a:t>FACTORS AFFECTING DEVELOPMENT: Environmental and Biological Factors</a:t>
            </a:r>
          </a:p>
        </p:txBody>
      </p:sp>
      <p:sp>
        <p:nvSpPr>
          <p:cNvPr id="5" name="TextBox 4">
            <a:extLst>
              <a:ext uri="{FF2B5EF4-FFF2-40B4-BE49-F238E27FC236}">
                <a16:creationId xmlns:a16="http://schemas.microsoft.com/office/drawing/2014/main" id="{7BEB5DEA-C024-7E8C-0396-432AE029F986}"/>
              </a:ext>
            </a:extLst>
          </p:cNvPr>
          <p:cNvSpPr txBox="1"/>
          <p:nvPr/>
        </p:nvSpPr>
        <p:spPr>
          <a:xfrm>
            <a:off x="1636775" y="1825525"/>
            <a:ext cx="8477665" cy="1846659"/>
          </a:xfrm>
          <a:prstGeom prst="rect">
            <a:avLst/>
          </a:prstGeom>
          <a:noFill/>
        </p:spPr>
        <p:txBody>
          <a:bodyPr wrap="square" lIns="91440" tIns="45720" rIns="91440" bIns="45720" anchor="t">
            <a:spAutoFit/>
          </a:bodyPr>
          <a:lstStyle/>
          <a:p>
            <a:endParaRPr lang="en-GB" sz="1600" dirty="0"/>
          </a:p>
          <a:p>
            <a:pPr>
              <a:buFont typeface="Arial"/>
              <a:buChar char="•"/>
            </a:pPr>
            <a:endParaRPr lang="en-GB"/>
          </a:p>
          <a:p>
            <a:pPr>
              <a:buFont typeface="Arial"/>
              <a:buChar char="•"/>
            </a:pPr>
            <a:r>
              <a:rPr lang="en-GB" sz="1600">
                <a:ea typeface="+mn-lt"/>
                <a:cs typeface="+mn-lt"/>
              </a:rPr>
              <a:t> Biological factors include sensitive temperament, genetics, and brain development.</a:t>
            </a:r>
            <a:endParaRPr lang="en-GB"/>
          </a:p>
          <a:p>
            <a:pPr>
              <a:buFont typeface="Arial"/>
              <a:buChar char="•"/>
            </a:pPr>
            <a:r>
              <a:rPr lang="en-GB" sz="1600">
                <a:ea typeface="+mn-lt"/>
                <a:cs typeface="+mn-lt"/>
              </a:rPr>
              <a:t> Environmental factors include mother’s postnatal depression, inconsistent caregiving, frequent childcare changes, and limited peer interaction.</a:t>
            </a:r>
            <a:endParaRPr lang="en-GB"/>
          </a:p>
          <a:p>
            <a:pPr marL="285750" indent="-285750">
              <a:buFont typeface="Arial"/>
              <a:buChar char="•"/>
            </a:pPr>
            <a:r>
              <a:rPr lang="en-GB" sz="1600">
                <a:ea typeface="+mn-lt"/>
                <a:cs typeface="+mn-lt"/>
              </a:rPr>
              <a:t>Nature and nurture both influence development. (Gerhardt, 2004)</a:t>
            </a:r>
          </a:p>
          <a:p>
            <a:endParaRPr lang="en-GB" sz="1600" dirty="0"/>
          </a:p>
        </p:txBody>
      </p:sp>
      <p:sp>
        <p:nvSpPr>
          <p:cNvPr id="3" name="TextBox 2">
            <a:extLst>
              <a:ext uri="{FF2B5EF4-FFF2-40B4-BE49-F238E27FC236}">
                <a16:creationId xmlns:a16="http://schemas.microsoft.com/office/drawing/2014/main" id="{38585D07-D690-1D1E-4078-7884DC61B2C9}"/>
              </a:ext>
            </a:extLst>
          </p:cNvPr>
          <p:cNvSpPr txBox="1"/>
          <p:nvPr/>
        </p:nvSpPr>
        <p:spPr>
          <a:xfrm>
            <a:off x="2880101" y="3964983"/>
            <a:ext cx="551997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Isaac’s development has been influenced by both biological and environmental factors.</a:t>
            </a:r>
            <a:endParaRPr lang="en-US">
              <a:ea typeface="+mn-lt"/>
              <a:cs typeface="+mn-lt"/>
            </a:endParaRPr>
          </a:p>
          <a:p>
            <a:r>
              <a:rPr lang="en-GB">
                <a:ea typeface="+mn-lt"/>
                <a:cs typeface="+mn-lt"/>
              </a:rPr>
              <a:t>His mother’s mental health and inconsistent childcare may have affected his emotional and language development.</a:t>
            </a:r>
          </a:p>
          <a:p>
            <a:pPr algn="l"/>
            <a:endParaRPr lang="en-GB" dirty="0"/>
          </a:p>
        </p:txBody>
      </p:sp>
    </p:spTree>
    <p:extLst>
      <p:ext uri="{BB962C8B-B14F-4D97-AF65-F5344CB8AC3E}">
        <p14:creationId xmlns:p14="http://schemas.microsoft.com/office/powerpoint/2010/main" val="41769078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37F12-666A-7C2A-9ACD-5F54E720EEED}"/>
              </a:ext>
            </a:extLst>
          </p:cNvPr>
          <p:cNvSpPr>
            <a:spLocks noGrp="1"/>
          </p:cNvSpPr>
          <p:nvPr>
            <p:ph type="title"/>
          </p:nvPr>
        </p:nvSpPr>
        <p:spPr>
          <a:xfrm>
            <a:off x="838200" y="983"/>
            <a:ext cx="10515600" cy="1325563"/>
          </a:xfrm>
        </p:spPr>
        <p:txBody>
          <a:bodyPr/>
          <a:lstStyle/>
          <a:p>
            <a:pPr algn="ctr"/>
            <a:r>
              <a:rPr lang="en-GB" b="1" dirty="0"/>
              <a:t>STRENGTHS OF THEORY</a:t>
            </a:r>
          </a:p>
        </p:txBody>
      </p:sp>
      <p:sp>
        <p:nvSpPr>
          <p:cNvPr id="3" name="TextBox 2">
            <a:extLst>
              <a:ext uri="{FF2B5EF4-FFF2-40B4-BE49-F238E27FC236}">
                <a16:creationId xmlns:a16="http://schemas.microsoft.com/office/drawing/2014/main" id="{31523B86-C9B8-95B3-5244-CACFDE31DD7F}"/>
              </a:ext>
            </a:extLst>
          </p:cNvPr>
          <p:cNvSpPr txBox="1"/>
          <p:nvPr/>
        </p:nvSpPr>
        <p:spPr>
          <a:xfrm>
            <a:off x="74178" y="917096"/>
            <a:ext cx="1204903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a:p>
            <a:pPr>
              <a:buFont typeface="Arial"/>
              <a:buChar char="•"/>
            </a:pPr>
            <a:r>
              <a:rPr lang="en-GB">
                <a:ea typeface="+mn-lt"/>
                <a:cs typeface="+mn-lt"/>
              </a:rPr>
              <a:t> Clearly explains Isaac’s behaviour.</a:t>
            </a:r>
            <a:endParaRPr lang="en-GB"/>
          </a:p>
          <a:p>
            <a:pPr>
              <a:buFont typeface="Arial"/>
              <a:buChar char="•"/>
            </a:pPr>
            <a:r>
              <a:rPr lang="en-GB">
                <a:ea typeface="+mn-lt"/>
                <a:cs typeface="+mn-lt"/>
              </a:rPr>
              <a:t> Supported by research evidence.</a:t>
            </a:r>
            <a:endParaRPr lang="en-GB"/>
          </a:p>
          <a:p>
            <a:pPr>
              <a:buFont typeface="Arial"/>
              <a:buChar char="•"/>
            </a:pPr>
            <a:r>
              <a:rPr lang="en-GB">
                <a:ea typeface="+mn-lt"/>
                <a:cs typeface="+mn-lt"/>
              </a:rPr>
              <a:t> Helps guide effective interventions.</a:t>
            </a:r>
            <a:endParaRPr lang="en-GB"/>
          </a:p>
          <a:p>
            <a:pPr>
              <a:buFont typeface="Arial"/>
              <a:buChar char="•"/>
            </a:pPr>
            <a:r>
              <a:rPr lang="en-GB">
                <a:ea typeface="+mn-lt"/>
                <a:cs typeface="+mn-lt"/>
              </a:rPr>
              <a:t> Widely used in Early Years practice.</a:t>
            </a:r>
            <a:endParaRPr lang="en-GB"/>
          </a:p>
          <a:p>
            <a:pPr>
              <a:buFont typeface="Arial"/>
              <a:buChar char="•"/>
            </a:pPr>
            <a:r>
              <a:rPr lang="en-GB">
                <a:ea typeface="+mn-lt"/>
                <a:cs typeface="+mn-lt"/>
              </a:rPr>
              <a:t> Supports multi-agency working.</a:t>
            </a:r>
            <a:endParaRPr lang="en-GB"/>
          </a:p>
          <a:p>
            <a:pPr marL="285750" indent="-285750">
              <a:buFont typeface="Arial"/>
              <a:buChar char="•"/>
            </a:pPr>
            <a:r>
              <a:rPr lang="en-GB">
                <a:ea typeface="+mn-lt"/>
                <a:cs typeface="+mn-lt"/>
              </a:rPr>
              <a:t>Promotes secure relationships and positive development. (Ainsworth et al., 1978; NICE, 2020; DfE, 2024)</a:t>
            </a:r>
            <a:endParaRPr lang="en-GB"/>
          </a:p>
        </p:txBody>
      </p:sp>
      <p:sp>
        <p:nvSpPr>
          <p:cNvPr id="4" name="TextBox 3">
            <a:extLst>
              <a:ext uri="{FF2B5EF4-FFF2-40B4-BE49-F238E27FC236}">
                <a16:creationId xmlns:a16="http://schemas.microsoft.com/office/drawing/2014/main" id="{8F99CE09-16DA-66E8-0548-162E4C6EF2E6}"/>
              </a:ext>
            </a:extLst>
          </p:cNvPr>
          <p:cNvSpPr txBox="1"/>
          <p:nvPr/>
        </p:nvSpPr>
        <p:spPr>
          <a:xfrm>
            <a:off x="1988949" y="3693762"/>
            <a:ext cx="792221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The theory clearly explains Isaac’s behaviour and emotional </a:t>
            </a:r>
            <a:r>
              <a:rPr lang="en-GB" dirty="0" err="1">
                <a:ea typeface="+mn-lt"/>
                <a:cs typeface="+mn-lt"/>
              </a:rPr>
              <a:t>needs.It</a:t>
            </a:r>
            <a:r>
              <a:rPr lang="en-GB" dirty="0">
                <a:ea typeface="+mn-lt"/>
                <a:cs typeface="+mn-lt"/>
              </a:rPr>
              <a:t> is widely used by Early Years professionals to understand child development.</a:t>
            </a:r>
            <a:endParaRPr lang="en-US" dirty="0">
              <a:ea typeface="+mn-lt"/>
              <a:cs typeface="+mn-lt"/>
            </a:endParaRPr>
          </a:p>
        </p:txBody>
      </p:sp>
    </p:spTree>
    <p:extLst>
      <p:ext uri="{BB962C8B-B14F-4D97-AF65-F5344CB8AC3E}">
        <p14:creationId xmlns:p14="http://schemas.microsoft.com/office/powerpoint/2010/main" val="1485943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F771F-32BB-C6A6-EEF1-20FACE9CB65D}"/>
              </a:ext>
            </a:extLst>
          </p:cNvPr>
          <p:cNvSpPr>
            <a:spLocks noGrp="1"/>
          </p:cNvSpPr>
          <p:nvPr>
            <p:ph type="title"/>
          </p:nvPr>
        </p:nvSpPr>
        <p:spPr>
          <a:xfrm>
            <a:off x="792365" y="124493"/>
            <a:ext cx="10366638" cy="649503"/>
          </a:xfrm>
        </p:spPr>
        <p:txBody>
          <a:bodyPr>
            <a:normAutofit fontScale="90000"/>
          </a:bodyPr>
          <a:lstStyle/>
          <a:p>
            <a:pPr algn="ctr"/>
            <a:r>
              <a:rPr lang="en-GB" b="1" dirty="0"/>
              <a:t>LIMITATIONS OF THEORY</a:t>
            </a:r>
          </a:p>
        </p:txBody>
      </p:sp>
      <p:sp>
        <p:nvSpPr>
          <p:cNvPr id="3" name="TextBox 2">
            <a:extLst>
              <a:ext uri="{FF2B5EF4-FFF2-40B4-BE49-F238E27FC236}">
                <a16:creationId xmlns:a16="http://schemas.microsoft.com/office/drawing/2014/main" id="{84163361-22B6-AFB2-5DE0-96563536F95D}"/>
              </a:ext>
            </a:extLst>
          </p:cNvPr>
          <p:cNvSpPr txBox="1"/>
          <p:nvPr/>
        </p:nvSpPr>
        <p:spPr>
          <a:xfrm>
            <a:off x="326419" y="770822"/>
            <a:ext cx="11543439"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sz="1600">
                <a:ea typeface="+mn-lt"/>
                <a:cs typeface="+mn-lt"/>
              </a:rPr>
              <a:t> Focuses mainly on the mother as primary caregiver.</a:t>
            </a:r>
            <a:endParaRPr lang="en-GB" sz="1600" dirty="0"/>
          </a:p>
          <a:p>
            <a:pPr>
              <a:buFont typeface="Arial"/>
              <a:buChar char="•"/>
            </a:pPr>
            <a:r>
              <a:rPr lang="en-GB" sz="1600">
                <a:ea typeface="+mn-lt"/>
                <a:cs typeface="+mn-lt"/>
              </a:rPr>
              <a:t> Underestimates biological influences.</a:t>
            </a:r>
            <a:endParaRPr lang="en-GB"/>
          </a:p>
          <a:p>
            <a:pPr>
              <a:buFont typeface="Arial"/>
              <a:buChar char="•"/>
            </a:pPr>
            <a:r>
              <a:rPr lang="en-GB" sz="1600">
                <a:ea typeface="+mn-lt"/>
                <a:cs typeface="+mn-lt"/>
              </a:rPr>
              <a:t> Less applicable across different cultures.</a:t>
            </a:r>
            <a:endParaRPr lang="en-GB"/>
          </a:p>
          <a:p>
            <a:pPr>
              <a:buFont typeface="Arial"/>
              <a:buChar char="•"/>
            </a:pPr>
            <a:r>
              <a:rPr lang="en-GB" sz="1600">
                <a:ea typeface="+mn-lt"/>
                <a:cs typeface="+mn-lt"/>
              </a:rPr>
              <a:t> Other theories also explain development.</a:t>
            </a:r>
            <a:endParaRPr lang="en-GB"/>
          </a:p>
          <a:p>
            <a:pPr marL="285750" indent="-285750">
              <a:buFont typeface="Arial"/>
              <a:buChar char="•"/>
            </a:pPr>
            <a:r>
              <a:rPr lang="en-GB" sz="1600">
                <a:ea typeface="+mn-lt"/>
                <a:cs typeface="+mn-lt"/>
              </a:rPr>
              <a:t>Children’s development can improve through later positive relationships. (Rutter et al., 2010)</a:t>
            </a:r>
            <a:endParaRPr lang="en-GB"/>
          </a:p>
        </p:txBody>
      </p:sp>
      <p:sp>
        <p:nvSpPr>
          <p:cNvPr id="4" name="TextBox 3">
            <a:extLst>
              <a:ext uri="{FF2B5EF4-FFF2-40B4-BE49-F238E27FC236}">
                <a16:creationId xmlns:a16="http://schemas.microsoft.com/office/drawing/2014/main" id="{DA77264D-9FDD-48AF-6B86-B4D542732466}"/>
              </a:ext>
            </a:extLst>
          </p:cNvPr>
          <p:cNvSpPr txBox="1"/>
          <p:nvPr/>
        </p:nvSpPr>
        <p:spPr>
          <a:xfrm>
            <a:off x="3041541" y="3745423"/>
            <a:ext cx="572016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The theory mainly focuses on the mother as the primary caregiver.</a:t>
            </a:r>
            <a:endParaRPr lang="en-US"/>
          </a:p>
          <a:p>
            <a:r>
              <a:rPr lang="en-GB">
                <a:ea typeface="+mn-lt"/>
                <a:cs typeface="+mn-lt"/>
              </a:rPr>
              <a:t>It does not fully consider biological or cultural differences.</a:t>
            </a:r>
            <a:endParaRPr lang="en-GB"/>
          </a:p>
        </p:txBody>
      </p:sp>
    </p:spTree>
    <p:extLst>
      <p:ext uri="{BB962C8B-B14F-4D97-AF65-F5344CB8AC3E}">
        <p14:creationId xmlns:p14="http://schemas.microsoft.com/office/powerpoint/2010/main" val="3055936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82266-40BB-EC39-9375-A41DFA84D3FB}"/>
              </a:ext>
            </a:extLst>
          </p:cNvPr>
          <p:cNvSpPr>
            <a:spLocks noGrp="1"/>
          </p:cNvSpPr>
          <p:nvPr>
            <p:ph type="title"/>
          </p:nvPr>
        </p:nvSpPr>
        <p:spPr>
          <a:xfrm>
            <a:off x="872576" y="-1552"/>
            <a:ext cx="10446849" cy="752631"/>
          </a:xfrm>
        </p:spPr>
        <p:txBody>
          <a:bodyPr/>
          <a:lstStyle/>
          <a:p>
            <a:r>
              <a:rPr lang="en-GB"/>
              <a:t>                        CONCLUSION</a:t>
            </a:r>
          </a:p>
        </p:txBody>
      </p:sp>
      <p:sp>
        <p:nvSpPr>
          <p:cNvPr id="3" name="TextBox 2">
            <a:extLst>
              <a:ext uri="{FF2B5EF4-FFF2-40B4-BE49-F238E27FC236}">
                <a16:creationId xmlns:a16="http://schemas.microsoft.com/office/drawing/2014/main" id="{8991D982-A696-C43F-2E24-E09F5D2D5569}"/>
              </a:ext>
            </a:extLst>
          </p:cNvPr>
          <p:cNvSpPr txBox="1"/>
          <p:nvPr/>
        </p:nvSpPr>
        <p:spPr>
          <a:xfrm>
            <a:off x="875725" y="1350803"/>
            <a:ext cx="1062619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a:ea typeface="+mn-lt"/>
                <a:cs typeface="+mn-lt"/>
              </a:rPr>
              <a:t> Early attachment shapes emotional, social and language development.</a:t>
            </a:r>
            <a:endParaRPr lang="en-GB" dirty="0"/>
          </a:p>
          <a:p>
            <a:pPr>
              <a:buFont typeface="Arial"/>
              <a:buChar char="•"/>
            </a:pPr>
            <a:r>
              <a:rPr lang="en-GB">
                <a:ea typeface="+mn-lt"/>
                <a:cs typeface="+mn-lt"/>
              </a:rPr>
              <a:t> Isaac’s experiences suggest an insecure attachment.</a:t>
            </a:r>
            <a:endParaRPr lang="en-GB"/>
          </a:p>
          <a:p>
            <a:pPr>
              <a:buFont typeface="Arial"/>
              <a:buChar char="•"/>
            </a:pPr>
            <a:r>
              <a:rPr lang="en-GB">
                <a:ea typeface="+mn-lt"/>
                <a:cs typeface="+mn-lt"/>
              </a:rPr>
              <a:t> Nature and nurture both influence child development.</a:t>
            </a:r>
            <a:endParaRPr lang="en-GB"/>
          </a:p>
          <a:p>
            <a:pPr>
              <a:buFont typeface="Arial"/>
              <a:buChar char="•"/>
            </a:pPr>
            <a:r>
              <a:rPr lang="en-GB">
                <a:ea typeface="+mn-lt"/>
                <a:cs typeface="+mn-lt"/>
              </a:rPr>
              <a:t> Stable, responsive care can improve long-term outcomes.</a:t>
            </a:r>
            <a:endParaRPr lang="en-GB"/>
          </a:p>
          <a:p>
            <a:pPr>
              <a:buFont typeface="Arial"/>
              <a:buChar char="•"/>
            </a:pPr>
            <a:r>
              <a:rPr lang="en-GB">
                <a:ea typeface="+mn-lt"/>
                <a:cs typeface="+mn-lt"/>
              </a:rPr>
              <a:t> Bowlby’s theory provides useful guidance for supporting Isaac.</a:t>
            </a:r>
            <a:endParaRPr lang="en-GB"/>
          </a:p>
          <a:p>
            <a:pPr marL="285750" indent="-285750">
              <a:buFont typeface="Arial"/>
              <a:buChar char="•"/>
            </a:pPr>
            <a:r>
              <a:rPr lang="en-GB">
                <a:ea typeface="+mn-lt"/>
                <a:cs typeface="+mn-lt"/>
              </a:rPr>
              <a:t>Multi-agency working and family support are essential. (Bowlby, 1969; NICE, 2020)</a:t>
            </a:r>
            <a:endParaRPr lang="en-GB"/>
          </a:p>
        </p:txBody>
      </p:sp>
      <p:sp>
        <p:nvSpPr>
          <p:cNvPr id="4" name="TextBox 3">
            <a:extLst>
              <a:ext uri="{FF2B5EF4-FFF2-40B4-BE49-F238E27FC236}">
                <a16:creationId xmlns:a16="http://schemas.microsoft.com/office/drawing/2014/main" id="{D9832754-4D01-F8CF-B06C-97F6597ECCA1}"/>
              </a:ext>
            </a:extLst>
          </p:cNvPr>
          <p:cNvSpPr txBox="1"/>
          <p:nvPr/>
        </p:nvSpPr>
        <p:spPr>
          <a:xfrm>
            <a:off x="2363491" y="3416085"/>
            <a:ext cx="517126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Bowlby’s theory helps explain Isaac’s emotional, social and language development.</a:t>
            </a:r>
            <a:endParaRPr lang="en-US"/>
          </a:p>
          <a:p>
            <a:r>
              <a:rPr lang="en-GB">
                <a:ea typeface="+mn-lt"/>
                <a:cs typeface="+mn-lt"/>
              </a:rPr>
              <a:t>Early experiences have influenced his behaviour, but with the right support he can continue to make positive progress.</a:t>
            </a:r>
            <a:endParaRPr lang="en-GB"/>
          </a:p>
        </p:txBody>
      </p:sp>
    </p:spTree>
    <p:extLst>
      <p:ext uri="{BB962C8B-B14F-4D97-AF65-F5344CB8AC3E}">
        <p14:creationId xmlns:p14="http://schemas.microsoft.com/office/powerpoint/2010/main" val="635308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p:txBody>
          <a:bodyPr/>
          <a:lstStyle/>
          <a:p>
            <a:r>
              <a:rPr lang="en-GB"/>
              <a:t>                                References</a:t>
            </a:r>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p:txBody>
          <a:bodyPr vert="horz" lIns="91440" tIns="45720" rIns="91440" bIns="45720" rtlCol="0" anchor="t">
            <a:noAutofit/>
          </a:bodyPr>
          <a:lstStyle/>
          <a:p>
            <a:pPr>
              <a:buNone/>
            </a:pPr>
            <a:r>
              <a:rPr lang="en-GB" sz="1600" dirty="0">
                <a:ea typeface="+mn-lt"/>
                <a:cs typeface="+mn-lt"/>
              </a:rPr>
              <a:t>Ainsworth, M.S., </a:t>
            </a:r>
            <a:r>
              <a:rPr lang="en-GB" sz="1600" err="1">
                <a:ea typeface="+mn-lt"/>
                <a:cs typeface="+mn-lt"/>
              </a:rPr>
              <a:t>Blehar</a:t>
            </a:r>
            <a:r>
              <a:rPr lang="en-GB" sz="1600">
                <a:ea typeface="+mn-lt"/>
                <a:cs typeface="+mn-lt"/>
              </a:rPr>
              <a:t>, M.C., Waters, E. and Wall, S. (1978). Patterns of Attachment: A Psychological</a:t>
            </a:r>
            <a:endParaRPr lang="en-US" sz="1600">
              <a:ea typeface="+mn-lt"/>
              <a:cs typeface="+mn-lt"/>
            </a:endParaRPr>
          </a:p>
          <a:p>
            <a:pPr>
              <a:buNone/>
            </a:pPr>
            <a:r>
              <a:rPr lang="en-GB" sz="1600">
                <a:ea typeface="+mn-lt"/>
                <a:cs typeface="+mn-lt"/>
              </a:rPr>
              <a:t>Study of the Strange Situation. Hillsdale: Erlbaum.</a:t>
            </a:r>
            <a:endParaRPr lang="en-US" sz="1600"/>
          </a:p>
          <a:p>
            <a:pPr>
              <a:buNone/>
            </a:pPr>
            <a:endParaRPr lang="en-GB" sz="1600" dirty="0"/>
          </a:p>
          <a:p>
            <a:pPr>
              <a:buNone/>
            </a:pPr>
            <a:r>
              <a:rPr lang="en-GB" sz="1600">
                <a:ea typeface="+mn-lt"/>
                <a:cs typeface="+mn-lt"/>
              </a:rPr>
              <a:t>Bowlby, J. (1969). Attachment and Loss: Volume 1 – Attachment. London: Hogarth Press.</a:t>
            </a:r>
            <a:endParaRPr lang="en-GB" sz="1600" dirty="0"/>
          </a:p>
          <a:p>
            <a:pPr>
              <a:buNone/>
            </a:pPr>
            <a:endParaRPr lang="en-GB" sz="1600" dirty="0"/>
          </a:p>
          <a:p>
            <a:pPr>
              <a:buNone/>
            </a:pPr>
            <a:r>
              <a:rPr lang="en-GB" sz="1600">
                <a:ea typeface="+mn-lt"/>
                <a:cs typeface="+mn-lt"/>
              </a:rPr>
              <a:t>Department for Education (2024). Early Years Foundation Stage (EYFS) Framework. London: DfE.</a:t>
            </a:r>
            <a:endParaRPr lang="en-GB" sz="1600" dirty="0"/>
          </a:p>
          <a:p>
            <a:pPr>
              <a:buNone/>
            </a:pPr>
            <a:endParaRPr lang="en-GB" sz="1600" dirty="0"/>
          </a:p>
          <a:p>
            <a:pPr>
              <a:buNone/>
            </a:pPr>
            <a:r>
              <a:rPr lang="en-GB" sz="1600">
                <a:ea typeface="+mn-lt"/>
                <a:cs typeface="+mn-lt"/>
              </a:rPr>
              <a:t>Gerhardt, S. (2004). Why Love Matters: How Affection Shapes a Baby’s Brain. Hove: Routledge.</a:t>
            </a:r>
            <a:endParaRPr lang="en-GB" sz="1600" dirty="0"/>
          </a:p>
          <a:p>
            <a:pPr>
              <a:buNone/>
            </a:pPr>
            <a:endParaRPr lang="en-GB" sz="1600" dirty="0"/>
          </a:p>
          <a:p>
            <a:pPr>
              <a:buNone/>
            </a:pPr>
            <a:r>
              <a:rPr lang="en-GB" sz="1600">
                <a:ea typeface="+mn-lt"/>
                <a:cs typeface="+mn-lt"/>
              </a:rPr>
              <a:t>National Institute for Health and Care Excellence (2020). Guideline CG190: Children’s Attachment. London: NICE.</a:t>
            </a:r>
            <a:endParaRPr lang="en-GB" sz="1600" dirty="0"/>
          </a:p>
          <a:p>
            <a:pPr>
              <a:buNone/>
            </a:pPr>
            <a:endParaRPr lang="en-GB" sz="1600" dirty="0"/>
          </a:p>
          <a:p>
            <a:pPr marL="0" indent="0">
              <a:buNone/>
            </a:pPr>
            <a:r>
              <a:rPr lang="en-GB" sz="1600" dirty="0">
                <a:ea typeface="+mn-lt"/>
                <a:cs typeface="+mn-lt"/>
              </a:rPr>
              <a:t>Rutter, M., Beckett, C., Castle, J., Colvert, E., </a:t>
            </a:r>
            <a:r>
              <a:rPr lang="en-GB" sz="1600" dirty="0" err="1">
                <a:ea typeface="+mn-lt"/>
                <a:cs typeface="+mn-lt"/>
              </a:rPr>
              <a:t>Kreppner</a:t>
            </a:r>
            <a:r>
              <a:rPr lang="en-GB" sz="1600" dirty="0">
                <a:ea typeface="+mn-lt"/>
                <a:cs typeface="+mn-lt"/>
              </a:rPr>
              <a:t>, J., Mehta, M., </a:t>
            </a:r>
            <a:r>
              <a:rPr lang="en-GB" sz="1600" dirty="0" err="1">
                <a:ea typeface="+mn-lt"/>
                <a:cs typeface="+mn-lt"/>
              </a:rPr>
              <a:t>Sonuga</a:t>
            </a:r>
            <a:r>
              <a:rPr lang="en-GB" sz="1600" dirty="0">
                <a:ea typeface="+mn-lt"/>
                <a:cs typeface="+mn-lt"/>
              </a:rPr>
              <a:t>-Barke, E. and Stevens, S. (2010). ‘Developmental catch-up and following profound early deprivation’, Journal of Child Psychology and Psychiatry, 51(10), pp. 1123–1138.</a:t>
            </a:r>
            <a:endParaRPr lang="en-GB" sz="1600" dirty="0"/>
          </a:p>
        </p:txBody>
      </p:sp>
    </p:spTree>
    <p:extLst>
      <p:ext uri="{BB962C8B-B14F-4D97-AF65-F5344CB8AC3E}">
        <p14:creationId xmlns:p14="http://schemas.microsoft.com/office/powerpoint/2010/main" val="41163888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188</TotalTime>
  <Words>796</Words>
  <Application>Microsoft Office PowerPoint</Application>
  <PresentationFormat>Widescreen</PresentationFormat>
  <Paragraphs>212</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 Student name - Marcela Holubova Student number - 2509132 Lecturer’s name Shepherd Ziko </vt:lpstr>
      <vt:lpstr>INTRODUCTION</vt:lpstr>
      <vt:lpstr>BOWLBY'S ATTACHMENT THEORY</vt:lpstr>
      <vt:lpstr>THEORY LINKED TO CASE STUDY</vt:lpstr>
      <vt:lpstr>STRATEGIES TO HELP</vt:lpstr>
      <vt:lpstr>FACTORS AFFECTING DEVELOPMENT: Environmental and Biological Factors</vt:lpstr>
      <vt:lpstr>STRENGTHS OF THEORY</vt:lpstr>
      <vt:lpstr>LIMITATIONS OF THEORY</vt:lpstr>
      <vt:lpstr>                        CONCLUSION</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Odette Jack</cp:lastModifiedBy>
  <cp:revision>486</cp:revision>
  <dcterms:created xsi:type="dcterms:W3CDTF">2025-10-14T20:52:47Z</dcterms:created>
  <dcterms:modified xsi:type="dcterms:W3CDTF">2026-07-13T09:33:53Z</dcterms:modified>
</cp:coreProperties>
</file>