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6858000" cy="9144000"/>
  <p:embeddedFontLst>
    <p:embeddedFont>
      <p:font typeface="Century Gothic" panose="020B0502020202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g+6jI3rOskkVrZUUveL0SAnVjg+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3" Type="http://schemas.openxmlformats.org/officeDocument/2006/relationships/customXml" Target="../customXml/item3.xml"/><Relationship Id="rId21" Type="http://customschemas.google.com/relationships/presentationmetadata" Target="meta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a:t>My role as a Business Consultant will be to examine the nature and extent of the problems impacting on Green Haven Florists through the application of systematic problem-solving instruments such as the 5W2H model, PESTLE analysis, and a Fishbone diagram. These frameworks will contribute to determining both external and internal factors that led to the decrease and make informed decisions.</a:t>
            </a:r>
            <a:endParaRPr/>
          </a:p>
        </p:txBody>
      </p:sp>
      <p:sp>
        <p:nvSpPr>
          <p:cNvPr id="179" name="Google Shape;17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Arial"/>
              <a:buNone/>
            </a:pPr>
            <a:r>
              <a:rPr lang="en-IN"/>
              <a:t>Its position on a high street which was busy before served the purpose of high foot traffic and visibility in the shop. Nevertheless, the customer visits have been adversely impacted by the shift in consumer behaviour, decline in the number of people in the high street area and shutting down of the surrounding businesses. Although the company still has a good reputation with respect to quality and creativity, there has been a major change in the external retail environment with respect to digital and online purchasing channels.</a:t>
            </a:r>
            <a:endParaRPr/>
          </a:p>
          <a:p>
            <a:pPr marL="0" lvl="0" indent="0" algn="l" rtl="0">
              <a:spcBef>
                <a:spcPts val="0"/>
              </a:spcBef>
              <a:spcAft>
                <a:spcPts val="0"/>
              </a:spcAft>
              <a:buNone/>
            </a:pPr>
            <a:endParaRPr/>
          </a:p>
        </p:txBody>
      </p:sp>
      <p:sp>
        <p:nvSpPr>
          <p:cNvPr id="186" name="Google Shape;18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Arial"/>
                <a:ea typeface="Arial"/>
                <a:cs typeface="Arial"/>
                <a:sym typeface="Arial"/>
              </a:rPr>
              <a:t>The 5W2H model gives a systematic approach to clarification of the problem. The problem is mostly related to Liam and Priya Patel as business owners, though also it concerns the employees, suppliers, and customers. The primary issue is that the in-store sales have decreased by a third in the last year, which has lowered the profitability and put a greater financial burden. The issue is found in the high street premises of the company in Norwich whereby it has been found that there is low footfall. The deterioration has been slow in the past twelve months, as the inflation has been increasing, and the online competition has been getting tougher.</a:t>
            </a:r>
            <a:endParaRPr/>
          </a:p>
          <a:p>
            <a:pPr marL="0" lvl="0" indent="0" algn="l" rtl="0">
              <a:spcBef>
                <a:spcPts val="0"/>
              </a:spcBef>
              <a:spcAft>
                <a:spcPts val="0"/>
              </a:spcAft>
              <a:buNone/>
            </a:pPr>
            <a:r>
              <a:rPr lang="en-IN" sz="1200">
                <a:solidFill>
                  <a:schemeClr val="dk1"/>
                </a:solidFill>
                <a:latin typeface="Arial"/>
                <a:ea typeface="Arial"/>
                <a:cs typeface="Arial"/>
                <a:sym typeface="Arial"/>
              </a:rPr>
              <a:t>The causes of the decline are both the external and internal ones. On the external level, online shopping is gaining popularity among customers because they can easily shop and compare prices, as well as avail of discounts and receive delivery services within the same day (Lamanepa and Hermeindito, 2025). Internally, Green Haven has an old web site that is hard to navigate and this reduces the potential of online growth. The company has been too dependent on the ancient word-of-mouth marketing, and has not been able to adapt to the new trends of digital marketing. The economic effect has been the increased prices of imported flowers, especially specialty ones, and the escalated cost on the use of sustainable packaging material. In general, the losses are high enough to jeopardize the long-term sustainability unless any corrective measure is implemented.</a:t>
            </a:r>
            <a:endParaRPr/>
          </a:p>
        </p:txBody>
      </p:sp>
      <p:sp>
        <p:nvSpPr>
          <p:cNvPr id="193" name="Google Shape;19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Arial"/>
                <a:ea typeface="Arial"/>
                <a:cs typeface="Arial"/>
                <a:sym typeface="Arial"/>
              </a:rPr>
              <a:t>A PESTLE analysis refers to the macro-environmental factors that have a wider impact on the business (Eierle </a:t>
            </a:r>
            <a:r>
              <a:rPr lang="en-IN" sz="1200" i="1">
                <a:solidFill>
                  <a:schemeClr val="dk1"/>
                </a:solidFill>
                <a:latin typeface="Arial"/>
                <a:ea typeface="Arial"/>
                <a:cs typeface="Arial"/>
                <a:sym typeface="Arial"/>
              </a:rPr>
              <a:t>et al.</a:t>
            </a:r>
            <a:r>
              <a:rPr lang="en-IN" sz="1200">
                <a:solidFill>
                  <a:schemeClr val="dk1"/>
                </a:solidFill>
                <a:latin typeface="Arial"/>
                <a:ea typeface="Arial"/>
                <a:cs typeface="Arial"/>
                <a:sym typeface="Arial"/>
              </a:rPr>
              <a:t> 2022). Trade policies and importing policies on politics affect the price of the imported flowers. Supplier prices can be increased by any increment of tariffs or any alteration of trade agreements. Operation costs are also affected by the government taxation policies and business regulations.</a:t>
            </a:r>
            <a:endParaRPr/>
          </a:p>
          <a:p>
            <a:pPr marL="0" lvl="0" indent="0" algn="l" rtl="0">
              <a:spcBef>
                <a:spcPts val="0"/>
              </a:spcBef>
              <a:spcAft>
                <a:spcPts val="0"/>
              </a:spcAft>
              <a:buNone/>
            </a:pPr>
            <a:r>
              <a:rPr lang="en-IN" sz="1200" b="1" i="1">
                <a:solidFill>
                  <a:schemeClr val="dk1"/>
                </a:solidFill>
                <a:latin typeface="Arial"/>
                <a:ea typeface="Arial"/>
                <a:cs typeface="Arial"/>
                <a:sym typeface="Arial"/>
              </a:rPr>
              <a:t>Inflation </a:t>
            </a:r>
            <a:r>
              <a:rPr lang="en-IN" sz="1200">
                <a:solidFill>
                  <a:schemeClr val="dk1"/>
                </a:solidFill>
                <a:latin typeface="Arial"/>
                <a:ea typeface="Arial"/>
                <a:cs typeface="Arial"/>
                <a:sym typeface="Arial"/>
              </a:rPr>
              <a:t>has also risen the cost of raw materials, transport and utilities in an economical way. Cost-of-living crisis in the UK has lowered consumer disposable income resulting into customers becoming price sensitive customers. This means that the consumers will opt more to cheaper online products instead of the high-end local products. Economic uncertainty has a direct bearing hence on purchasing behaviour.</a:t>
            </a:r>
            <a:endParaRPr/>
          </a:p>
          <a:p>
            <a:pPr marL="0" lvl="0" indent="0" algn="l" rtl="0">
              <a:spcBef>
                <a:spcPts val="0"/>
              </a:spcBef>
              <a:spcAft>
                <a:spcPts val="0"/>
              </a:spcAft>
              <a:buNone/>
            </a:pPr>
            <a:r>
              <a:rPr lang="en-IN" sz="1200" b="1" i="1">
                <a:solidFill>
                  <a:schemeClr val="dk1"/>
                </a:solidFill>
                <a:latin typeface="Arial"/>
                <a:ea typeface="Arial"/>
                <a:cs typeface="Arial"/>
                <a:sym typeface="Arial"/>
              </a:rPr>
              <a:t>Social </a:t>
            </a:r>
            <a:r>
              <a:rPr lang="en-IN" sz="1200">
                <a:solidFill>
                  <a:schemeClr val="dk1"/>
                </a:solidFill>
                <a:latin typeface="Arial"/>
                <a:ea typeface="Arial"/>
                <a:cs typeface="Arial"/>
                <a:sym typeface="Arial"/>
              </a:rPr>
              <a:t>reasons have a significant contribution to the fall of in-store sales. The tastes of consumers have changed to convenient and digital access. Retailers have fast features of ordering goods online, discounts, and a wide variety of products. In spite of the fact that sustainability is relevant to the majority of consumers, the price and convenience can be prioritized in times when large numbers of consumers are going through difficult economic times. Lessened high street foot traffic also represents a more general social change of traditional retailing spaces.</a:t>
            </a:r>
            <a:endParaRPr/>
          </a:p>
          <a:p>
            <a:pPr marL="0" lvl="0" indent="0" algn="l" rtl="0">
              <a:spcBef>
                <a:spcPts val="0"/>
              </a:spcBef>
              <a:spcAft>
                <a:spcPts val="0"/>
              </a:spcAft>
              <a:buNone/>
            </a:pPr>
            <a:endParaRPr/>
          </a:p>
        </p:txBody>
      </p:sp>
      <p:sp>
        <p:nvSpPr>
          <p:cNvPr id="200" name="Google Shape;20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b="1" i="1">
                <a:solidFill>
                  <a:schemeClr val="dk1"/>
                </a:solidFill>
                <a:latin typeface="Arial"/>
                <a:ea typeface="Arial"/>
                <a:cs typeface="Arial"/>
                <a:sym typeface="Arial"/>
              </a:rPr>
              <a:t>Competitive </a:t>
            </a:r>
            <a:r>
              <a:rPr lang="en-IN" sz="1200">
                <a:solidFill>
                  <a:schemeClr val="dk1"/>
                </a:solidFill>
                <a:latin typeface="Arial"/>
                <a:ea typeface="Arial"/>
                <a:cs typeface="Arial"/>
                <a:sym typeface="Arial"/>
              </a:rPr>
              <a:t>pressure is also aggravated by technological factors (Omowole </a:t>
            </a:r>
            <a:r>
              <a:rPr lang="en-IN" sz="1200" i="1">
                <a:solidFill>
                  <a:schemeClr val="dk1"/>
                </a:solidFill>
                <a:latin typeface="Arial"/>
                <a:ea typeface="Arial"/>
                <a:cs typeface="Arial"/>
                <a:sym typeface="Arial"/>
              </a:rPr>
              <a:t>et al.</a:t>
            </a:r>
            <a:r>
              <a:rPr lang="en-IN" sz="1200">
                <a:solidFill>
                  <a:schemeClr val="dk1"/>
                </a:solidFill>
                <a:latin typeface="Arial"/>
                <a:ea typeface="Arial"/>
                <a:cs typeface="Arial"/>
                <a:sym typeface="Arial"/>
              </a:rPr>
              <a:t> 2024). Rival companies employ the power of highly developed e-commerce systems, digitalized targeted advertising and well-developed social media activities to build customer attraction. Conversely, the Green Haven Web site is not as modern and friendly in use. Less online advertising makes it less visible to younger and more digitally active consumers. The business will not be able to retain additional market share without investing in technological upgrades.</a:t>
            </a:r>
            <a:endParaRPr/>
          </a:p>
          <a:p>
            <a:pPr marL="0" lvl="0" indent="0" algn="l" rtl="0">
              <a:spcBef>
                <a:spcPts val="0"/>
              </a:spcBef>
              <a:spcAft>
                <a:spcPts val="0"/>
              </a:spcAft>
              <a:buNone/>
            </a:pPr>
            <a:r>
              <a:rPr lang="en-IN" sz="1200">
                <a:solidFill>
                  <a:schemeClr val="dk1"/>
                </a:solidFill>
                <a:latin typeface="Arial"/>
                <a:ea typeface="Arial"/>
                <a:cs typeface="Arial"/>
                <a:sym typeface="Arial"/>
              </a:rPr>
              <a:t>Factors that are </a:t>
            </a:r>
            <a:r>
              <a:rPr lang="en-IN" sz="1200" b="1" i="1">
                <a:solidFill>
                  <a:schemeClr val="dk1"/>
                </a:solidFill>
                <a:latin typeface="Arial"/>
                <a:ea typeface="Arial"/>
                <a:cs typeface="Arial"/>
                <a:sym typeface="Arial"/>
              </a:rPr>
              <a:t>legal </a:t>
            </a:r>
            <a:r>
              <a:rPr lang="en-IN" sz="1200">
                <a:solidFill>
                  <a:schemeClr val="dk1"/>
                </a:solidFill>
                <a:latin typeface="Arial"/>
                <a:ea typeface="Arial"/>
                <a:cs typeface="Arial"/>
                <a:sym typeface="Arial"/>
              </a:rPr>
              <a:t>are the adherence to health and safety, employment law, and data protection regulations like GDPR in customer information. As much as these regulations are required, they bring in administrative burden and possible compliance expenses.</a:t>
            </a:r>
            <a:endParaRPr/>
          </a:p>
          <a:p>
            <a:pPr marL="0" lvl="0" indent="0" algn="l" rtl="0">
              <a:spcBef>
                <a:spcPts val="0"/>
              </a:spcBef>
              <a:spcAft>
                <a:spcPts val="0"/>
              </a:spcAft>
              <a:buNone/>
            </a:pPr>
            <a:r>
              <a:rPr lang="en-IN" sz="1200">
                <a:solidFill>
                  <a:schemeClr val="dk1"/>
                </a:solidFill>
                <a:latin typeface="Arial"/>
                <a:ea typeface="Arial"/>
                <a:cs typeface="Arial"/>
                <a:sym typeface="Arial"/>
              </a:rPr>
              <a:t>Ecological aspects are especially applicable to a florist company. Extreme weather conditions and climate change have impacts on the provision and supply of flowers. The disruption of the environmental conditions may result in expensive and delayed imported flowers. Also, the fact that Green Haven believes in sustainable packaging raises costs despite enhancing the brand in the ethical image. All in all, it is evident that external environmental factors have a major impact on the contemporary challenges of the business as depicted in the PESTLE analysis.</a:t>
            </a:r>
            <a:endParaRPr/>
          </a:p>
        </p:txBody>
      </p:sp>
      <p:sp>
        <p:nvSpPr>
          <p:cNvPr id="207" name="Google Shape;20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Arial"/>
                <a:ea typeface="Arial"/>
                <a:cs typeface="Arial"/>
                <a:sym typeface="Arial"/>
              </a:rPr>
              <a:t>The cause-and-effect analysis is also referred to as the Fishbone diagram, which is used to determine root causes of the problem (Kumah </a:t>
            </a:r>
            <a:r>
              <a:rPr lang="en-IN" sz="1200" i="1">
                <a:solidFill>
                  <a:schemeClr val="dk1"/>
                </a:solidFill>
                <a:latin typeface="Arial"/>
                <a:ea typeface="Arial"/>
                <a:cs typeface="Arial"/>
                <a:sym typeface="Arial"/>
              </a:rPr>
              <a:t>et al.</a:t>
            </a:r>
            <a:r>
              <a:rPr lang="en-IN" sz="1200">
                <a:solidFill>
                  <a:schemeClr val="dk1"/>
                </a:solidFill>
                <a:latin typeface="Arial"/>
                <a:ea typeface="Arial"/>
                <a:cs typeface="Arial"/>
                <a:sym typeface="Arial"/>
              </a:rPr>
              <a:t> 2024). The decline in the in-store sales by thirty percent is the main problem. A significant part of the causes is associated with competition. Retailers of flowers online offer low pricing competition, frequent discounts, and efficient delivery of the flowers. The local market has also been subjected to another boutique florist with a good Instagram presence, which makes it even harder to get attention and keep customers loyal to the business.</a:t>
            </a:r>
            <a:endParaRPr/>
          </a:p>
          <a:p>
            <a:pPr marL="0" lvl="0" indent="0" algn="l" rtl="0">
              <a:spcBef>
                <a:spcPts val="0"/>
              </a:spcBef>
              <a:spcAft>
                <a:spcPts val="0"/>
              </a:spcAft>
              <a:buNone/>
            </a:pPr>
            <a:r>
              <a:rPr lang="en-IN" sz="1200">
                <a:solidFill>
                  <a:schemeClr val="dk1"/>
                </a:solidFill>
                <a:latin typeface="Arial"/>
                <a:ea typeface="Arial"/>
                <a:cs typeface="Arial"/>
                <a:sym typeface="Arial"/>
              </a:rPr>
              <a:t>Another important category is marketing weaknesses. The digital marketing and inconsistent social media use are limited in Green Haven. The web site needs revision and enhancement of functionalities to spur web orders. In the absence of good digital customer interaction, the business cannot compete in the marketplace that is becoming more online.</a:t>
            </a:r>
            <a:endParaRPr/>
          </a:p>
          <a:p>
            <a:pPr marL="0" lvl="0" indent="0" algn="l" rtl="0">
              <a:spcBef>
                <a:spcPts val="0"/>
              </a:spcBef>
              <a:spcAft>
                <a:spcPts val="0"/>
              </a:spcAft>
              <a:buNone/>
            </a:pPr>
            <a:r>
              <a:rPr lang="en-IN" sz="1200">
                <a:solidFill>
                  <a:schemeClr val="dk1"/>
                </a:solidFill>
                <a:latin typeface="Arial"/>
                <a:ea typeface="Arial"/>
                <a:cs typeface="Arial"/>
                <a:sym typeface="Arial"/>
              </a:rPr>
              <a:t>Another cause is an increase in cost. The prices of flowers in the market especially imported ones like orchids and tulips have risen due to inflation. Sustainable packaging materials though they align with the company values are expensive compared to the standard ones. These increased costs minimise the profit margins and restrict the flexibility of prices.</a:t>
            </a:r>
            <a:endParaRPr/>
          </a:p>
          <a:p>
            <a:pPr marL="0" lvl="0" indent="0" algn="l" rtl="0">
              <a:spcBef>
                <a:spcPts val="0"/>
              </a:spcBef>
              <a:spcAft>
                <a:spcPts val="0"/>
              </a:spcAft>
              <a:buNone/>
            </a:pPr>
            <a:r>
              <a:rPr lang="en-IN" sz="1200">
                <a:solidFill>
                  <a:schemeClr val="dk1"/>
                </a:solidFill>
                <a:latin typeface="Arial"/>
                <a:ea typeface="Arial"/>
                <a:cs typeface="Arial"/>
                <a:sym typeface="Arial"/>
              </a:rPr>
              <a:t>The decline is also caused by factors which are location-related. With the shutdown of other business in the area, there is a decrease in the high street foot traffic. This has a direct effect on the spontaneous walk-in purchases since there are fewer visitors to the area. Lastly, consumer behaviour changes such as favouring convenience and online shopping only decrease in-store visits. The Fishbone analysis indicates that the fall is not brought about by one problem but a mix of competitive, financial, technological and environmental forces.</a:t>
            </a:r>
            <a:endParaRPr/>
          </a:p>
          <a:p>
            <a:pPr marL="0" lvl="0" indent="0" algn="l" rtl="0">
              <a:spcBef>
                <a:spcPts val="0"/>
              </a:spcBef>
              <a:spcAft>
                <a:spcPts val="0"/>
              </a:spcAft>
              <a:buNone/>
            </a:pPr>
            <a:endParaRPr/>
          </a:p>
        </p:txBody>
      </p:sp>
      <p:sp>
        <p:nvSpPr>
          <p:cNvPr id="214" name="Google Shape;21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Arial"/>
                <a:ea typeface="Arial"/>
                <a:cs typeface="Arial"/>
                <a:sym typeface="Arial"/>
              </a:rPr>
              <a:t>To sum up, the Green Haven Florists is experiencing a major loss in sales at the store level both due to the pressure in the external market and the internal strategic constraints. The 5W2H model explains that the issue is significant and persisting, and it has a definite financial effect. The PESTLE analysis identifies the existence of economic inflation, social dynamics toward online shopping, technological development among the competitors, and environmental supply issues among the key external factors. Topical causes of the problems as found in the Fishbone diagram are weak digital marketing, old-fashioned web functionality, fierce competition on the Internet, increasing costs, and declining foot traffic on the high street.</a:t>
            </a:r>
            <a:endParaRPr/>
          </a:p>
          <a:p>
            <a:pPr marL="0" lvl="0" indent="0" algn="l" rtl="0">
              <a:spcBef>
                <a:spcPts val="0"/>
              </a:spcBef>
              <a:spcAft>
                <a:spcPts val="0"/>
              </a:spcAft>
              <a:buNone/>
            </a:pPr>
            <a:r>
              <a:rPr lang="en-IN" sz="1200">
                <a:solidFill>
                  <a:schemeClr val="dk1"/>
                </a:solidFill>
                <a:latin typeface="Arial"/>
                <a:ea typeface="Arial"/>
                <a:cs typeface="Arial"/>
                <a:sym typeface="Arial"/>
              </a:rPr>
              <a:t>Even though the business has a good brand values, quality products, and trust in the community, the business needs to be adapted. In order to stay competitive, Green Haven needs to modernise its online presence, reinforce its marketing efforts, and balance between sustainability and cost-effectiveness. Through these root causes it is possible to stabilise the sales performance by Liam and Priya and strategically position the business to grow over the long term in an environment of rapid changes in the retail sector.</a:t>
            </a:r>
            <a:endParaRPr/>
          </a:p>
        </p:txBody>
      </p:sp>
      <p:sp>
        <p:nvSpPr>
          <p:cNvPr id="221" name="Google Shape;221;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3"/>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3"/>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5" name="Google Shape;45;p1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3"/>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48" name="Google Shape;48;p13"/>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14"/>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4"/>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52" name="Google Shape;52;p1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4"/>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6"/>
        <p:cNvGrpSpPr/>
        <p:nvPr/>
      </p:nvGrpSpPr>
      <p:grpSpPr>
        <a:xfrm>
          <a:off x="0" y="0"/>
          <a:ext cx="0" cy="0"/>
          <a:chOff x="0" y="0"/>
          <a:chExt cx="0" cy="0"/>
        </a:xfrm>
      </p:grpSpPr>
      <p:sp>
        <p:nvSpPr>
          <p:cNvPr id="57" name="Google Shape;57;p15"/>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5"/>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9" name="Google Shape;59;p1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15"/>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3"/>
        <p:cNvGrpSpPr/>
        <p:nvPr/>
      </p:nvGrpSpPr>
      <p:grpSpPr>
        <a:xfrm>
          <a:off x="0" y="0"/>
          <a:ext cx="0" cy="0"/>
          <a:chOff x="0" y="0"/>
          <a:chExt cx="0" cy="0"/>
        </a:xfrm>
      </p:grpSpPr>
      <p:sp>
        <p:nvSpPr>
          <p:cNvPr id="64" name="Google Shape;64;p1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6"/>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6" name="Google Shape;66;p16"/>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7" name="Google Shape;67;p1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1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7"/>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4" name="Google Shape;74;p17"/>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5" name="Google Shape;75;p17"/>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6" name="Google Shape;76;p17"/>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7" name="Google Shape;77;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1"/>
        <p:cNvGrpSpPr/>
        <p:nvPr/>
      </p:nvGrpSpPr>
      <p:grpSpPr>
        <a:xfrm>
          <a:off x="0" y="0"/>
          <a:ext cx="0" cy="0"/>
          <a:chOff x="0" y="0"/>
          <a:chExt cx="0" cy="0"/>
        </a:xfrm>
      </p:grpSpPr>
      <p:sp>
        <p:nvSpPr>
          <p:cNvPr id="82" name="Google Shape;82;p18"/>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2"/>
        <p:cNvGrpSpPr/>
        <p:nvPr/>
      </p:nvGrpSpPr>
      <p:grpSpPr>
        <a:xfrm>
          <a:off x="0" y="0"/>
          <a:ext cx="0" cy="0"/>
          <a:chOff x="0" y="0"/>
          <a:chExt cx="0" cy="0"/>
        </a:xfrm>
      </p:grpSpPr>
      <p:sp>
        <p:nvSpPr>
          <p:cNvPr id="93" name="Google Shape;93;p20"/>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0"/>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5" name="Google Shape;95;p20"/>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6" name="Google Shape;96;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0"/>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0"/>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0"/>
        <p:cNvGrpSpPr/>
        <p:nvPr/>
      </p:nvGrpSpPr>
      <p:grpSpPr>
        <a:xfrm>
          <a:off x="0" y="0"/>
          <a:ext cx="0" cy="0"/>
          <a:chOff x="0" y="0"/>
          <a:chExt cx="0" cy="0"/>
        </a:xfrm>
      </p:grpSpPr>
      <p:sp>
        <p:nvSpPr>
          <p:cNvPr id="101" name="Google Shape;101;p21"/>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1"/>
          <p:cNvSpPr>
            <a:spLocks noGrp="1"/>
          </p:cNvSpPr>
          <p:nvPr>
            <p:ph type="pic" idx="2"/>
          </p:nvPr>
        </p:nvSpPr>
        <p:spPr>
          <a:xfrm>
            <a:off x="2589212" y="634965"/>
            <a:ext cx="8915400" cy="3854970"/>
          </a:xfrm>
          <a:prstGeom prst="rect">
            <a:avLst/>
          </a:prstGeom>
          <a:noFill/>
          <a:ln>
            <a:noFill/>
          </a:ln>
        </p:spPr>
      </p:sp>
      <p:sp>
        <p:nvSpPr>
          <p:cNvPr id="103" name="Google Shape;103;p21"/>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4" name="Google Shape;104;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1"/>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1"/>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8"/>
        <p:cNvGrpSpPr/>
        <p:nvPr/>
      </p:nvGrpSpPr>
      <p:grpSpPr>
        <a:xfrm>
          <a:off x="0" y="0"/>
          <a:ext cx="0" cy="0"/>
          <a:chOff x="0" y="0"/>
          <a:chExt cx="0" cy="0"/>
        </a:xfrm>
      </p:grpSpPr>
      <p:sp>
        <p:nvSpPr>
          <p:cNvPr id="109" name="Google Shape;109;p22"/>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2"/>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1" name="Google Shape;111;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2"/>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2"/>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5"/>
        <p:cNvGrpSpPr/>
        <p:nvPr/>
      </p:nvGrpSpPr>
      <p:grpSpPr>
        <a:xfrm>
          <a:off x="0" y="0"/>
          <a:ext cx="0" cy="0"/>
          <a:chOff x="0" y="0"/>
          <a:chExt cx="0" cy="0"/>
        </a:xfrm>
      </p:grpSpPr>
      <p:sp>
        <p:nvSpPr>
          <p:cNvPr id="116" name="Google Shape;116;p23"/>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3"/>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8" name="Google Shape;118;p23"/>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9" name="Google Shape;119;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3"/>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3"/>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23" name="Google Shape;123;p23"/>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chemeClr val="accent1"/>
                </a:solidFill>
                <a:latin typeface="Arial"/>
                <a:ea typeface="Arial"/>
                <a:cs typeface="Arial"/>
                <a:sym typeface="Arial"/>
              </a:rPr>
              <a:t>“</a:t>
            </a:r>
            <a:endParaRPr/>
          </a:p>
        </p:txBody>
      </p:sp>
      <p:sp>
        <p:nvSpPr>
          <p:cNvPr id="124" name="Google Shape;124;p23"/>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chemeClr val="accent1"/>
                </a:solidFill>
                <a:latin typeface="Arial"/>
                <a:ea typeface="Arial"/>
                <a:cs typeface="Arial"/>
                <a:sym typeface="Arial"/>
              </a:rPr>
              <a:t>”</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5"/>
        <p:cNvGrpSpPr/>
        <p:nvPr/>
      </p:nvGrpSpPr>
      <p:grpSpPr>
        <a:xfrm>
          <a:off x="0" y="0"/>
          <a:ext cx="0" cy="0"/>
          <a:chOff x="0" y="0"/>
          <a:chExt cx="0" cy="0"/>
        </a:xfrm>
      </p:grpSpPr>
      <p:sp>
        <p:nvSpPr>
          <p:cNvPr id="126" name="Google Shape;126;p24"/>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24"/>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8" name="Google Shape;128;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4"/>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4"/>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32"/>
        <p:cNvGrpSpPr/>
        <p:nvPr/>
      </p:nvGrpSpPr>
      <p:grpSpPr>
        <a:xfrm>
          <a:off x="0" y="0"/>
          <a:ext cx="0" cy="0"/>
          <a:chOff x="0" y="0"/>
          <a:chExt cx="0" cy="0"/>
        </a:xfrm>
      </p:grpSpPr>
      <p:sp>
        <p:nvSpPr>
          <p:cNvPr id="133" name="Google Shape;133;p25"/>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5"/>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5" name="Google Shape;135;p25"/>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6" name="Google Shape;136;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25"/>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5"/>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40" name="Google Shape;140;p25"/>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chemeClr val="accent1"/>
                </a:solidFill>
                <a:latin typeface="Arial"/>
                <a:ea typeface="Arial"/>
                <a:cs typeface="Arial"/>
                <a:sym typeface="Arial"/>
              </a:rPr>
              <a:t>“</a:t>
            </a:r>
            <a:endParaRPr/>
          </a:p>
        </p:txBody>
      </p:sp>
      <p:sp>
        <p:nvSpPr>
          <p:cNvPr id="141" name="Google Shape;141;p25"/>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IN" sz="8000">
                <a:solidFill>
                  <a:schemeClr val="accent1"/>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26"/>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5" name="Google Shape;145;p26"/>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6" name="Google Shape;146;p2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2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26"/>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6"/>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27"/>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3" name="Google Shape;153;p2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2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28"/>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28"/>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60" name="Google Shape;160;p2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2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2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99C2FC"/>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2"/>
          <p:cNvGrpSpPr/>
          <p:nvPr/>
        </p:nvGrpSpPr>
        <p:grpSpPr>
          <a:xfrm>
            <a:off x="1" y="228600"/>
            <a:ext cx="2851516" cy="6638628"/>
            <a:chOff x="2487613" y="285750"/>
            <a:chExt cx="2428875" cy="5654676"/>
          </a:xfrm>
        </p:grpSpPr>
        <p:sp>
          <p:nvSpPr>
            <p:cNvPr id="11" name="Google Shape;11;p12"/>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2" name="Google Shape;12;p12"/>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3" name="Google Shape;13;p12"/>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4" name="Google Shape;14;p12"/>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5" name="Google Shape;15;p12"/>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6" name="Google Shape;16;p12"/>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7" name="Google Shape;17;p12"/>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8" name="Google Shape;18;p12"/>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19" name="Google Shape;19;p12"/>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0" name="Google Shape;20;p12"/>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1" name="Google Shape;21;p12"/>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2" name="Google Shape;22;p12"/>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grpSp>
        <p:nvGrpSpPr>
          <p:cNvPr id="23" name="Google Shape;23;p12"/>
          <p:cNvGrpSpPr/>
          <p:nvPr/>
        </p:nvGrpSpPr>
        <p:grpSpPr>
          <a:xfrm>
            <a:off x="27221" y="-786"/>
            <a:ext cx="2356674" cy="6854039"/>
            <a:chOff x="6627813" y="194833"/>
            <a:chExt cx="1952625" cy="5678918"/>
          </a:xfrm>
        </p:grpSpPr>
        <p:sp>
          <p:nvSpPr>
            <p:cNvPr id="24" name="Google Shape;24;p12"/>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 name="Google Shape;25;p12"/>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 name="Google Shape;26;p12"/>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 name="Google Shape;27;p12"/>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 name="Google Shape;28;p12"/>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9" name="Google Shape;29;p12"/>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0" name="Google Shape;30;p12"/>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1" name="Google Shape;31;p12"/>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2" name="Google Shape;32;p12"/>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3" name="Google Shape;33;p12"/>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4" name="Google Shape;34;p12"/>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35" name="Google Shape;35;p12"/>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sp>
        <p:nvSpPr>
          <p:cNvPr id="36" name="Google Shape;36;p12"/>
          <p:cNvSpPr/>
          <p:nvPr/>
        </p:nvSpPr>
        <p:spPr>
          <a:xfrm>
            <a:off x="0" y="0"/>
            <a:ext cx="18288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37" name="Google Shape;37;p12"/>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8" name="Google Shape;38;p12"/>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9" name="Google Shape;39;p1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0" name="Google Shape;40;p1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1" name="Google Shape;41;p12"/>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u="none">
                <a:solidFill>
                  <a:srgbClr val="FEFFFF"/>
                </a:solidFill>
                <a:latin typeface="Century Gothic"/>
                <a:ea typeface="Century Gothic"/>
                <a:cs typeface="Century Gothic"/>
                <a:sym typeface="Century Gothic"/>
              </a:defRPr>
            </a:lvl1pPr>
            <a:lvl2pPr marL="0" marR="0" lvl="1" indent="0" algn="r" rtl="0">
              <a:spcBef>
                <a:spcPts val="0"/>
              </a:spcBef>
              <a:buNone/>
              <a:defRPr sz="2000" b="0" u="none">
                <a:solidFill>
                  <a:srgbClr val="FEFFFF"/>
                </a:solidFill>
                <a:latin typeface="Century Gothic"/>
                <a:ea typeface="Century Gothic"/>
                <a:cs typeface="Century Gothic"/>
                <a:sym typeface="Century Gothic"/>
              </a:defRPr>
            </a:lvl2pPr>
            <a:lvl3pPr marL="0" marR="0" lvl="2" indent="0" algn="r" rtl="0">
              <a:spcBef>
                <a:spcPts val="0"/>
              </a:spcBef>
              <a:buNone/>
              <a:defRPr sz="2000" b="0" u="none">
                <a:solidFill>
                  <a:srgbClr val="FEFFFF"/>
                </a:solidFill>
                <a:latin typeface="Century Gothic"/>
                <a:ea typeface="Century Gothic"/>
                <a:cs typeface="Century Gothic"/>
                <a:sym typeface="Century Gothic"/>
              </a:defRPr>
            </a:lvl3pPr>
            <a:lvl4pPr marL="0" marR="0" lvl="3" indent="0" algn="r" rtl="0">
              <a:spcBef>
                <a:spcPts val="0"/>
              </a:spcBef>
              <a:buNone/>
              <a:defRPr sz="2000" b="0" u="none">
                <a:solidFill>
                  <a:srgbClr val="FEFFFF"/>
                </a:solidFill>
                <a:latin typeface="Century Gothic"/>
                <a:ea typeface="Century Gothic"/>
                <a:cs typeface="Century Gothic"/>
                <a:sym typeface="Century Gothic"/>
              </a:defRPr>
            </a:lvl4pPr>
            <a:lvl5pPr marL="0" marR="0" lvl="4" indent="0" algn="r" rtl="0">
              <a:spcBef>
                <a:spcPts val="0"/>
              </a:spcBef>
              <a:buNone/>
              <a:defRPr sz="2000" b="0" u="none">
                <a:solidFill>
                  <a:srgbClr val="FEFFFF"/>
                </a:solidFill>
                <a:latin typeface="Century Gothic"/>
                <a:ea typeface="Century Gothic"/>
                <a:cs typeface="Century Gothic"/>
                <a:sym typeface="Century Gothic"/>
              </a:defRPr>
            </a:lvl5pPr>
            <a:lvl6pPr marL="0" marR="0" lvl="5" indent="0" algn="r" rtl="0">
              <a:spcBef>
                <a:spcPts val="0"/>
              </a:spcBef>
              <a:buNone/>
              <a:defRPr sz="2000" b="0" u="none">
                <a:solidFill>
                  <a:srgbClr val="FEFFFF"/>
                </a:solidFill>
                <a:latin typeface="Century Gothic"/>
                <a:ea typeface="Century Gothic"/>
                <a:cs typeface="Century Gothic"/>
                <a:sym typeface="Century Gothic"/>
              </a:defRPr>
            </a:lvl6pPr>
            <a:lvl7pPr marL="0" marR="0" lvl="6" indent="0" algn="r" rtl="0">
              <a:spcBef>
                <a:spcPts val="0"/>
              </a:spcBef>
              <a:buNone/>
              <a:defRPr sz="2000" b="0" u="none">
                <a:solidFill>
                  <a:srgbClr val="FEFFFF"/>
                </a:solidFill>
                <a:latin typeface="Century Gothic"/>
                <a:ea typeface="Century Gothic"/>
                <a:cs typeface="Century Gothic"/>
                <a:sym typeface="Century Gothic"/>
              </a:defRPr>
            </a:lvl7pPr>
            <a:lvl8pPr marL="0" marR="0" lvl="7" indent="0" algn="r" rtl="0">
              <a:spcBef>
                <a:spcPts val="0"/>
              </a:spcBef>
              <a:buNone/>
              <a:defRPr sz="2000" b="0" u="none">
                <a:solidFill>
                  <a:srgbClr val="FEFFFF"/>
                </a:solidFill>
                <a:latin typeface="Century Gothic"/>
                <a:ea typeface="Century Gothic"/>
                <a:cs typeface="Century Gothic"/>
                <a:sym typeface="Century Gothic"/>
              </a:defRPr>
            </a:lvl8pPr>
            <a:lvl9pPr marL="0" marR="0" lvl="8" indent="0" algn="r" rtl="0">
              <a:spcBef>
                <a:spcPts val="0"/>
              </a:spcBef>
              <a:buNone/>
              <a:defRPr sz="2000" b="0" u="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
          <p:cNvSpPr txBox="1">
            <a:spLocks noGrp="1"/>
          </p:cNvSpPr>
          <p:nvPr>
            <p:ph type="ctrTitle"/>
          </p:nvPr>
        </p:nvSpPr>
        <p:spPr>
          <a:xfrm>
            <a:off x="2240280" y="1122363"/>
            <a:ext cx="8427720" cy="358679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3200"/>
              <a:buFont typeface="Arial"/>
              <a:buNone/>
            </a:pPr>
            <a:r>
              <a:rPr lang="en-IN" sz="2800" b="1">
                <a:latin typeface="Arial"/>
                <a:ea typeface="Arial"/>
                <a:cs typeface="Arial"/>
                <a:sym typeface="Arial"/>
              </a:rPr>
              <a:t>MODULE NAME: Problem Solving And Decision Making</a:t>
            </a:r>
            <a:br>
              <a:rPr lang="en-IN" sz="2800" b="1">
                <a:latin typeface="Arial"/>
                <a:ea typeface="Arial"/>
                <a:cs typeface="Arial"/>
                <a:sym typeface="Arial"/>
              </a:rPr>
            </a:br>
            <a:r>
              <a:rPr lang="en-IN" sz="2800" b="1">
                <a:latin typeface="Arial"/>
                <a:ea typeface="Arial"/>
                <a:cs typeface="Arial"/>
                <a:sym typeface="Arial"/>
              </a:rPr>
              <a:t>MODULE CODE: LCLM4004</a:t>
            </a:r>
            <a:br>
              <a:rPr lang="en-IN" sz="2800" b="1">
                <a:latin typeface="Arial"/>
                <a:ea typeface="Arial"/>
                <a:cs typeface="Arial"/>
                <a:sym typeface="Arial"/>
              </a:rPr>
            </a:br>
            <a:r>
              <a:rPr lang="en-IN" sz="2800" b="1">
                <a:latin typeface="Arial"/>
                <a:ea typeface="Arial"/>
                <a:cs typeface="Arial"/>
                <a:sym typeface="Arial"/>
              </a:rPr>
              <a:t>STUDENT NAME: </a:t>
            </a:r>
            <a:r>
              <a:rPr lang="en-IN" sz="2800" b="1">
                <a:solidFill>
                  <a:srgbClr val="292A2E"/>
                </a:solidFill>
                <a:latin typeface="Arial"/>
                <a:ea typeface="Arial"/>
                <a:cs typeface="Arial"/>
                <a:sym typeface="Arial"/>
              </a:rPr>
              <a:t>Jumoke balogun</a:t>
            </a:r>
            <a:endParaRPr sz="2800" b="1">
              <a:solidFill>
                <a:srgbClr val="292A2E"/>
              </a:solidFill>
              <a:latin typeface="Arial"/>
              <a:ea typeface="Arial"/>
              <a:cs typeface="Arial"/>
              <a:sym typeface="Arial"/>
            </a:endParaRPr>
          </a:p>
          <a:p>
            <a:pPr marL="0" lvl="0" indent="0" algn="l" rtl="0">
              <a:spcBef>
                <a:spcPts val="0"/>
              </a:spcBef>
              <a:spcAft>
                <a:spcPts val="0"/>
              </a:spcAft>
              <a:buClr>
                <a:srgbClr val="262626"/>
              </a:buClr>
              <a:buSzPts val="3200"/>
              <a:buFont typeface="Arial"/>
              <a:buNone/>
            </a:pPr>
            <a:r>
              <a:rPr lang="en-IN" sz="2800" b="1">
                <a:latin typeface="Arial"/>
                <a:ea typeface="Arial"/>
                <a:cs typeface="Arial"/>
                <a:sym typeface="Arial"/>
              </a:rPr>
              <a:t>STUDENT ID: </a:t>
            </a:r>
            <a:r>
              <a:rPr lang="en-IN" sz="2800" b="1">
                <a:solidFill>
                  <a:srgbClr val="292A2E"/>
                </a:solidFill>
                <a:latin typeface="Arial"/>
                <a:ea typeface="Arial"/>
                <a:cs typeface="Arial"/>
                <a:sym typeface="Arial"/>
              </a:rPr>
              <a:t>2513139</a:t>
            </a:r>
            <a:br>
              <a:rPr lang="en-IN" sz="2800" b="1">
                <a:latin typeface="Arial"/>
                <a:ea typeface="Arial"/>
                <a:cs typeface="Arial"/>
                <a:sym typeface="Arial"/>
              </a:rPr>
            </a:br>
            <a:r>
              <a:rPr lang="en-IN" sz="2800" b="1">
                <a:latin typeface="Arial"/>
                <a:ea typeface="Arial"/>
                <a:cs typeface="Arial"/>
                <a:sym typeface="Arial"/>
              </a:rPr>
              <a:t>LECTURER: </a:t>
            </a:r>
            <a:r>
              <a:rPr lang="en-IN" sz="2800" b="1">
                <a:solidFill>
                  <a:srgbClr val="292A2E"/>
                </a:solidFill>
                <a:latin typeface="Arial"/>
                <a:ea typeface="Arial"/>
                <a:cs typeface="Arial"/>
                <a:sym typeface="Arial"/>
              </a:rPr>
              <a:t>LIOYD BEHARRY</a:t>
            </a:r>
            <a:br>
              <a:rPr lang="en-IN" sz="2800" b="1">
                <a:latin typeface="Arial"/>
                <a:ea typeface="Arial"/>
                <a:cs typeface="Arial"/>
                <a:sym typeface="Arial"/>
              </a:rPr>
            </a:br>
            <a:r>
              <a:rPr lang="en-IN" sz="2800" b="1">
                <a:latin typeface="Arial"/>
                <a:ea typeface="Arial"/>
                <a:cs typeface="Arial"/>
                <a:sym typeface="Arial"/>
              </a:rPr>
              <a:t>Assignment 1: Presentation</a:t>
            </a:r>
            <a:endParaRPr sz="28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
          <p:cNvSpPr txBox="1">
            <a:spLocks noGrp="1"/>
          </p:cNvSpPr>
          <p:nvPr>
            <p:ph type="title"/>
          </p:nvPr>
        </p:nvSpPr>
        <p:spPr>
          <a:xfrm>
            <a:off x="684213" y="650530"/>
            <a:ext cx="8534401" cy="868680"/>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rgbClr val="262626"/>
              </a:buClr>
              <a:buSzPts val="4000"/>
              <a:buFont typeface="Century Gothic"/>
              <a:buNone/>
            </a:pPr>
            <a:r>
              <a:rPr lang="en-IN" b="1"/>
              <a:t>OVERVIEW</a:t>
            </a:r>
            <a:endParaRPr/>
          </a:p>
        </p:txBody>
      </p:sp>
      <p:sp>
        <p:nvSpPr>
          <p:cNvPr id="175" name="Google Shape;175;p2"/>
          <p:cNvSpPr txBox="1">
            <a:spLocks noGrp="1"/>
          </p:cNvSpPr>
          <p:nvPr>
            <p:ph type="body" idx="1"/>
          </p:nvPr>
        </p:nvSpPr>
        <p:spPr>
          <a:xfrm>
            <a:off x="1614569" y="1901952"/>
            <a:ext cx="7604044" cy="4092448"/>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SzPts val="2400"/>
              <a:buNone/>
            </a:pPr>
            <a:r>
              <a:rPr lang="en-IN" sz="2400" b="1"/>
              <a:t>Introduction </a:t>
            </a:r>
            <a:endParaRPr/>
          </a:p>
          <a:p>
            <a:pPr marL="0" lvl="0" indent="0" algn="l" rtl="0">
              <a:spcBef>
                <a:spcPts val="1000"/>
              </a:spcBef>
              <a:spcAft>
                <a:spcPts val="0"/>
              </a:spcAft>
              <a:buSzPts val="2400"/>
              <a:buNone/>
            </a:pPr>
            <a:r>
              <a:rPr lang="en-IN" sz="2400" b="1"/>
              <a:t>Company background</a:t>
            </a:r>
            <a:endParaRPr/>
          </a:p>
          <a:p>
            <a:pPr marL="0" lvl="0" indent="0" algn="l" rtl="0">
              <a:spcBef>
                <a:spcPts val="1000"/>
              </a:spcBef>
              <a:spcAft>
                <a:spcPts val="0"/>
              </a:spcAft>
              <a:buSzPts val="2400"/>
              <a:buNone/>
            </a:pPr>
            <a:r>
              <a:rPr lang="en-IN" sz="2400" b="1"/>
              <a:t>Problem: nature and scope</a:t>
            </a:r>
            <a:endParaRPr/>
          </a:p>
          <a:p>
            <a:pPr marL="0" lvl="0" indent="0" algn="l" rtl="0">
              <a:spcBef>
                <a:spcPts val="1000"/>
              </a:spcBef>
              <a:spcAft>
                <a:spcPts val="0"/>
              </a:spcAft>
              <a:buSzPts val="2400"/>
              <a:buNone/>
            </a:pPr>
            <a:r>
              <a:rPr lang="en-IN" sz="2400" b="1"/>
              <a:t>PESTLE ANALYSIS: Green Haven Florists</a:t>
            </a:r>
            <a:endParaRPr/>
          </a:p>
          <a:p>
            <a:pPr marL="0" lvl="0" indent="0" algn="l" rtl="0">
              <a:spcBef>
                <a:spcPts val="1000"/>
              </a:spcBef>
              <a:spcAft>
                <a:spcPts val="0"/>
              </a:spcAft>
              <a:buSzPts val="2400"/>
              <a:buNone/>
            </a:pPr>
            <a:r>
              <a:rPr lang="en-IN" sz="2400" b="1"/>
              <a:t>Cause and effect analysis: Fishbone diagram</a:t>
            </a:r>
            <a:endParaRPr/>
          </a:p>
          <a:p>
            <a:pPr marL="0" lvl="0" indent="0" algn="l" rtl="0">
              <a:spcBef>
                <a:spcPts val="1000"/>
              </a:spcBef>
              <a:spcAft>
                <a:spcPts val="0"/>
              </a:spcAft>
              <a:buSzPts val="2400"/>
              <a:buNone/>
            </a:pPr>
            <a:r>
              <a:rPr lang="en-IN" sz="2400" b="1"/>
              <a:t>Conclusion</a:t>
            </a:r>
            <a:endParaRPr/>
          </a:p>
          <a:p>
            <a:pPr marL="0" lvl="0" indent="0" algn="l" rtl="0">
              <a:spcBef>
                <a:spcPts val="1000"/>
              </a:spcBef>
              <a:spcAft>
                <a:spcPts val="0"/>
              </a:spcAft>
              <a:buSzPts val="2400"/>
              <a:buNone/>
            </a:pPr>
            <a:r>
              <a:rPr lang="en-IN" sz="2400" b="1"/>
              <a:t>References</a:t>
            </a:r>
            <a:endParaRPr/>
          </a:p>
          <a:p>
            <a:pPr marL="0" lvl="0" indent="0" algn="l" rtl="0">
              <a:spcBef>
                <a:spcPts val="1000"/>
              </a:spcBef>
              <a:spcAft>
                <a:spcPts val="0"/>
              </a:spcAft>
              <a:buSzPts val="2400"/>
              <a:buNone/>
            </a:pP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3"/>
          <p:cNvSpPr txBox="1">
            <a:spLocks noGrp="1"/>
          </p:cNvSpPr>
          <p:nvPr>
            <p:ph type="title"/>
          </p:nvPr>
        </p:nvSpPr>
        <p:spPr>
          <a:xfrm>
            <a:off x="2589212" y="484632"/>
            <a:ext cx="8915399" cy="557784"/>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Clr>
                <a:srgbClr val="262626"/>
              </a:buClr>
              <a:buSzPts val="4000"/>
              <a:buFont typeface="Century Gothic"/>
              <a:buNone/>
            </a:pPr>
            <a:r>
              <a:rPr lang="en-IN" b="1"/>
              <a:t>Introduction</a:t>
            </a:r>
            <a:endParaRPr/>
          </a:p>
        </p:txBody>
      </p:sp>
      <p:sp>
        <p:nvSpPr>
          <p:cNvPr id="182" name="Google Shape;182;p3"/>
          <p:cNvSpPr txBox="1">
            <a:spLocks noGrp="1"/>
          </p:cNvSpPr>
          <p:nvPr>
            <p:ph type="body" idx="1"/>
          </p:nvPr>
        </p:nvSpPr>
        <p:spPr>
          <a:xfrm>
            <a:off x="1752600" y="1589325"/>
            <a:ext cx="7901700" cy="51360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000"/>
              <a:buFont typeface="Arial"/>
              <a:buChar char="•"/>
            </a:pPr>
            <a:r>
              <a:rPr lang="en-IN"/>
              <a:t>In the presentation, the author looks at the issues of Green Haven Florists, a small independent flower shop in Norwich, UK. </a:t>
            </a:r>
            <a:endParaRPr/>
          </a:p>
          <a:p>
            <a:pPr marL="342900" lvl="0" indent="-342900" algn="l" rtl="0">
              <a:spcBef>
                <a:spcPts val="1000"/>
              </a:spcBef>
              <a:spcAft>
                <a:spcPts val="0"/>
              </a:spcAft>
              <a:buSzPts val="2000"/>
              <a:buFont typeface="Arial"/>
              <a:buChar char="•"/>
            </a:pPr>
            <a:r>
              <a:rPr lang="en-IN"/>
              <a:t>The company has recorded a dramatic reduction of thirty percent in the in-store sales in the last one year. </a:t>
            </a:r>
            <a:endParaRPr/>
          </a:p>
          <a:p>
            <a:pPr marL="342900" lvl="0" indent="-342900" algn="l" rtl="0">
              <a:spcBef>
                <a:spcPts val="1000"/>
              </a:spcBef>
              <a:spcAft>
                <a:spcPts val="0"/>
              </a:spcAft>
              <a:buSzPts val="2000"/>
              <a:buFont typeface="Arial"/>
              <a:buChar char="•"/>
            </a:pPr>
            <a:r>
              <a:rPr lang="en-IN"/>
              <a:t>This decline in revenue, coupled with the escalating operation expenses, and competition by online flower delivery services has put the company into financial pressures. </a:t>
            </a:r>
            <a:endParaRPr/>
          </a:p>
          <a:p>
            <a:pPr marL="342900" lvl="0" indent="-342900" algn="l" rtl="0">
              <a:spcBef>
                <a:spcPts val="1000"/>
              </a:spcBef>
              <a:spcAft>
                <a:spcPts val="0"/>
              </a:spcAft>
              <a:buSzPts val="2000"/>
              <a:buFont typeface="Arial"/>
              <a:buChar char="•"/>
            </a:pPr>
            <a:r>
              <a:rPr lang="en-IN"/>
              <a:t>A drop in sales is the decrease in revenue or quantity sold in two periods of time and may endanger the profitability and sustainability in the long run.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4"/>
          <p:cNvSpPr txBox="1">
            <a:spLocks noGrp="1"/>
          </p:cNvSpPr>
          <p:nvPr>
            <p:ph type="title"/>
          </p:nvPr>
        </p:nvSpPr>
        <p:spPr>
          <a:xfrm>
            <a:off x="2589212" y="320040"/>
            <a:ext cx="8915399" cy="75633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4000"/>
              <a:buFont typeface="Century Gothic"/>
              <a:buNone/>
            </a:pPr>
            <a:r>
              <a:rPr lang="en-IN" b="1"/>
              <a:t>Company background</a:t>
            </a:r>
            <a:endParaRPr/>
          </a:p>
        </p:txBody>
      </p:sp>
      <p:sp>
        <p:nvSpPr>
          <p:cNvPr id="189" name="Google Shape;189;p4"/>
          <p:cNvSpPr txBox="1">
            <a:spLocks noGrp="1"/>
          </p:cNvSpPr>
          <p:nvPr>
            <p:ph type="body" idx="1"/>
          </p:nvPr>
        </p:nvSpPr>
        <p:spPr>
          <a:xfrm>
            <a:off x="1676601" y="1389875"/>
            <a:ext cx="7773600" cy="50502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2000"/>
              <a:buFont typeface="Arial"/>
              <a:buChar char="•"/>
            </a:pPr>
            <a:r>
              <a:rPr lang="en-IN"/>
              <a:t>Green Haven Florists is a company that was established in 2016 by Liam and Priya Patel. </a:t>
            </a:r>
            <a:endParaRPr/>
          </a:p>
          <a:p>
            <a:pPr marL="342900" lvl="0" indent="-342900" algn="l" rtl="0">
              <a:spcBef>
                <a:spcPts val="1000"/>
              </a:spcBef>
              <a:spcAft>
                <a:spcPts val="0"/>
              </a:spcAft>
              <a:buSzPts val="2000"/>
              <a:buFont typeface="Arial"/>
              <a:buChar char="•"/>
            </a:pPr>
            <a:r>
              <a:rPr lang="en-IN"/>
              <a:t>A close relationship with the local community was achieved rapidly because of the bespoke floral designs and environmentally friendly packaging, as well as a sense of sustainability (Etheredge </a:t>
            </a:r>
            <a:r>
              <a:rPr lang="en-IN" i="1"/>
              <a:t>et al.</a:t>
            </a:r>
            <a:r>
              <a:rPr lang="en-IN"/>
              <a:t> 2024). </a:t>
            </a:r>
            <a:endParaRPr/>
          </a:p>
          <a:p>
            <a:pPr marL="342900" lvl="0" indent="-342900" algn="l" rtl="0">
              <a:spcBef>
                <a:spcPts val="1000"/>
              </a:spcBef>
              <a:spcAft>
                <a:spcPts val="0"/>
              </a:spcAft>
              <a:buSzPts val="2000"/>
              <a:buFont typeface="Arial"/>
              <a:buChar char="•"/>
            </a:pPr>
            <a:r>
              <a:rPr lang="en-IN"/>
              <a:t>The shop serves a diverse clientele comprising of the walk-in customers who buy the bouquets to use in personal events and the corporate and wedding services. </a:t>
            </a:r>
            <a:endParaRPr/>
          </a:p>
          <a:p>
            <a:pPr marL="342900" lvl="0" indent="-342900" algn="l" rtl="0">
              <a:spcBef>
                <a:spcPts val="1000"/>
              </a:spcBef>
              <a:spcAft>
                <a:spcPts val="0"/>
              </a:spcAft>
              <a:buSzPts val="2000"/>
              <a:buFont typeface="Arial"/>
              <a:buChar char="•"/>
            </a:pPr>
            <a:r>
              <a:rPr lang="en-IN"/>
              <a:t>The owners have provided personalised service that has proved to be one of its greatest strengths since the customers place significance on the trust and relationship that has been built over a long period. </a:t>
            </a:r>
            <a:endParaRPr/>
          </a:p>
          <a:p>
            <a:pPr marL="0" lvl="0" indent="0" algn="l" rtl="0">
              <a:spcBef>
                <a:spcPts val="1000"/>
              </a:spcBef>
              <a:spcAft>
                <a:spcPts val="0"/>
              </a:spcAft>
              <a:buSzPts val="2000"/>
              <a:buNone/>
            </a:pPr>
            <a:endParaRPr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5"/>
          <p:cNvSpPr txBox="1">
            <a:spLocks noGrp="1"/>
          </p:cNvSpPr>
          <p:nvPr>
            <p:ph type="title"/>
          </p:nvPr>
        </p:nvSpPr>
        <p:spPr>
          <a:xfrm>
            <a:off x="2500723" y="151363"/>
            <a:ext cx="8915399" cy="71323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4000"/>
              <a:buFont typeface="Century Gothic"/>
              <a:buNone/>
            </a:pPr>
            <a:r>
              <a:rPr lang="en-IN" b="1"/>
              <a:t>Problem: nature and scope</a:t>
            </a:r>
            <a:endParaRPr/>
          </a:p>
        </p:txBody>
      </p:sp>
      <p:sp>
        <p:nvSpPr>
          <p:cNvPr id="196" name="Google Shape;196;p5"/>
          <p:cNvSpPr txBox="1">
            <a:spLocks noGrp="1"/>
          </p:cNvSpPr>
          <p:nvPr>
            <p:ph type="body" idx="1"/>
          </p:nvPr>
        </p:nvSpPr>
        <p:spPr>
          <a:xfrm>
            <a:off x="4100052" y="1045732"/>
            <a:ext cx="7984325" cy="4509247"/>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2000"/>
              <a:buNone/>
            </a:pPr>
            <a:r>
              <a:rPr lang="en-IN" b="1">
                <a:solidFill>
                  <a:schemeClr val="dk1"/>
                </a:solidFill>
              </a:rPr>
              <a:t>5W2H</a:t>
            </a:r>
            <a:endParaRPr/>
          </a:p>
          <a:p>
            <a:pPr marL="0" lvl="0" indent="0" algn="l" rtl="0">
              <a:spcBef>
                <a:spcPts val="1000"/>
              </a:spcBef>
              <a:spcAft>
                <a:spcPts val="0"/>
              </a:spcAft>
              <a:buSzPts val="2000"/>
              <a:buNone/>
            </a:pPr>
            <a:r>
              <a:rPr lang="en-IN" b="1"/>
              <a:t>WHO:</a:t>
            </a:r>
            <a:r>
              <a:rPr lang="en-IN"/>
              <a:t> Mostly related to Liam and Priya Patel as business owners, though also it concerns the employees, suppliers, and customers. </a:t>
            </a:r>
            <a:endParaRPr/>
          </a:p>
          <a:p>
            <a:pPr marL="0" lvl="0" indent="0" algn="l" rtl="0">
              <a:spcBef>
                <a:spcPts val="1000"/>
              </a:spcBef>
              <a:spcAft>
                <a:spcPts val="0"/>
              </a:spcAft>
              <a:buSzPts val="2000"/>
              <a:buNone/>
            </a:pPr>
            <a:r>
              <a:rPr lang="en-IN" b="1"/>
              <a:t>WHAT: I</a:t>
            </a:r>
            <a:r>
              <a:rPr lang="en-IN"/>
              <a:t>n-store sales have decreased by a third in the last year.</a:t>
            </a:r>
            <a:endParaRPr/>
          </a:p>
          <a:p>
            <a:pPr marL="0" lvl="0" indent="0" algn="l" rtl="0">
              <a:spcBef>
                <a:spcPts val="1000"/>
              </a:spcBef>
              <a:spcAft>
                <a:spcPts val="0"/>
              </a:spcAft>
              <a:buSzPts val="2000"/>
              <a:buNone/>
            </a:pPr>
            <a:r>
              <a:rPr lang="en-IN" b="1"/>
              <a:t>WHERE: </a:t>
            </a:r>
            <a:r>
              <a:rPr lang="en-IN"/>
              <a:t>In the high street premises of the company in Norwich</a:t>
            </a:r>
            <a:endParaRPr/>
          </a:p>
          <a:p>
            <a:pPr marL="0" lvl="0" indent="0" algn="l" rtl="0">
              <a:spcBef>
                <a:spcPts val="1000"/>
              </a:spcBef>
              <a:spcAft>
                <a:spcPts val="0"/>
              </a:spcAft>
              <a:buSzPts val="2000"/>
              <a:buNone/>
            </a:pPr>
            <a:r>
              <a:rPr lang="en-IN" b="1"/>
              <a:t>WHEN: </a:t>
            </a:r>
            <a:r>
              <a:rPr lang="en-IN"/>
              <a:t>The deterioration has been slow in the past twelve months.</a:t>
            </a:r>
            <a:endParaRPr/>
          </a:p>
          <a:p>
            <a:pPr marL="0" lvl="0" indent="0" algn="l" rtl="0">
              <a:spcBef>
                <a:spcPts val="1000"/>
              </a:spcBef>
              <a:spcAft>
                <a:spcPts val="0"/>
              </a:spcAft>
              <a:buSzPts val="2000"/>
              <a:buNone/>
            </a:pPr>
            <a:r>
              <a:rPr lang="en-IN" b="1"/>
              <a:t>WHY: </a:t>
            </a:r>
            <a:r>
              <a:rPr lang="en-IN"/>
              <a:t>The causes of the decline are both the external and internal ones (Lamanepa and Hermeindito, 2025). </a:t>
            </a:r>
            <a:endParaRPr b="1"/>
          </a:p>
          <a:p>
            <a:pPr marL="0" lvl="0" indent="0" algn="l" rtl="0">
              <a:spcBef>
                <a:spcPts val="1000"/>
              </a:spcBef>
              <a:spcAft>
                <a:spcPts val="0"/>
              </a:spcAft>
              <a:buSzPts val="2000"/>
              <a:buNone/>
            </a:pPr>
            <a:r>
              <a:rPr lang="en-IN" b="1"/>
              <a:t>HOW: </a:t>
            </a:r>
            <a:r>
              <a:rPr lang="en-IN"/>
              <a:t>The company has been too dependent on the ancient word-of-mouth marketing, and has not been able to adapt to the new trends of digital marketing. </a:t>
            </a:r>
            <a:endParaRPr b="1"/>
          </a:p>
          <a:p>
            <a:pPr marL="0" lvl="0" indent="0" algn="l" rtl="0">
              <a:spcBef>
                <a:spcPts val="1000"/>
              </a:spcBef>
              <a:spcAft>
                <a:spcPts val="0"/>
              </a:spcAft>
              <a:buSzPts val="2000"/>
              <a:buNone/>
            </a:pPr>
            <a:r>
              <a:rPr lang="en-IN" b="1"/>
              <a:t>HOW MUCH: </a:t>
            </a:r>
            <a:r>
              <a:rPr lang="en-IN"/>
              <a:t>The economic effect has been the increased prices of imported flowers, especially specialty ones, and the escalated cost on the use of sustainable packaging material.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6"/>
          <p:cNvSpPr txBox="1">
            <a:spLocks noGrp="1"/>
          </p:cNvSpPr>
          <p:nvPr>
            <p:ph type="title"/>
          </p:nvPr>
        </p:nvSpPr>
        <p:spPr>
          <a:xfrm>
            <a:off x="1589314" y="870857"/>
            <a:ext cx="9988449" cy="479400"/>
          </a:xfrm>
          <a:prstGeom prst="rect">
            <a:avLst/>
          </a:prstGeom>
          <a:noFill/>
          <a:ln>
            <a:noFill/>
          </a:ln>
        </p:spPr>
        <p:txBody>
          <a:bodyPr spcFirstLastPara="1" wrap="square" lIns="91425" tIns="45700" rIns="91425" bIns="45700" anchor="b" anchorCtr="0">
            <a:normAutofit fontScale="90000"/>
          </a:bodyPr>
          <a:lstStyle/>
          <a:p>
            <a:pPr marL="0" lvl="0" indent="0" algn="l" rtl="0">
              <a:spcBef>
                <a:spcPts val="0"/>
              </a:spcBef>
              <a:spcAft>
                <a:spcPts val="0"/>
              </a:spcAft>
              <a:buClr>
                <a:srgbClr val="262626"/>
              </a:buClr>
              <a:buSzPct val="100000"/>
              <a:buFont typeface="Century Gothic"/>
              <a:buNone/>
            </a:pPr>
            <a:r>
              <a:rPr lang="en-IN" b="1"/>
              <a:t>PESTLE ANALYSIS: Green Haven Florists</a:t>
            </a:r>
            <a:br>
              <a:rPr lang="en-IN">
                <a:solidFill>
                  <a:srgbClr val="000000"/>
                </a:solidFill>
              </a:rPr>
            </a:br>
            <a:endParaRPr b="1"/>
          </a:p>
        </p:txBody>
      </p:sp>
      <p:sp>
        <p:nvSpPr>
          <p:cNvPr id="203" name="Google Shape;203;p6"/>
          <p:cNvSpPr txBox="1">
            <a:spLocks noGrp="1"/>
          </p:cNvSpPr>
          <p:nvPr>
            <p:ph type="body" idx="1"/>
          </p:nvPr>
        </p:nvSpPr>
        <p:spPr>
          <a:xfrm>
            <a:off x="1315978" y="668475"/>
            <a:ext cx="9027600" cy="4623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2000"/>
              <a:buNone/>
            </a:pPr>
            <a:r>
              <a:rPr lang="en-IN" b="1"/>
              <a:t>POLITICAL</a:t>
            </a:r>
            <a:endParaRPr/>
          </a:p>
          <a:p>
            <a:pPr marL="342900" lvl="0" indent="-342900" algn="l" rtl="0">
              <a:spcBef>
                <a:spcPts val="1000"/>
              </a:spcBef>
              <a:spcAft>
                <a:spcPts val="0"/>
              </a:spcAft>
              <a:buSzPts val="2000"/>
              <a:buFont typeface="Arial"/>
              <a:buChar char="•"/>
            </a:pPr>
            <a:r>
              <a:rPr lang="en-IN"/>
              <a:t>Trade policies and importing policies on politics affect the price of the imported flowers (Eierle </a:t>
            </a:r>
            <a:r>
              <a:rPr lang="en-IN" i="1"/>
              <a:t>et al.</a:t>
            </a:r>
            <a:r>
              <a:rPr lang="en-IN"/>
              <a:t> 2022). </a:t>
            </a:r>
            <a:endParaRPr/>
          </a:p>
          <a:p>
            <a:pPr marL="342900" lvl="0" indent="-342900" algn="l" rtl="0">
              <a:spcBef>
                <a:spcPts val="1000"/>
              </a:spcBef>
              <a:spcAft>
                <a:spcPts val="0"/>
              </a:spcAft>
              <a:buSzPts val="2000"/>
              <a:buFont typeface="Arial"/>
              <a:buChar char="•"/>
            </a:pPr>
            <a:r>
              <a:rPr lang="en-IN"/>
              <a:t>Supplier prices can be increased by any increment of tariffs or any alteration of trade agreements. </a:t>
            </a:r>
            <a:endParaRPr/>
          </a:p>
          <a:p>
            <a:pPr marL="0" lvl="0" indent="0" algn="l" rtl="0">
              <a:spcBef>
                <a:spcPts val="1000"/>
              </a:spcBef>
              <a:spcAft>
                <a:spcPts val="0"/>
              </a:spcAft>
              <a:buSzPts val="2000"/>
              <a:buNone/>
            </a:pPr>
            <a:r>
              <a:rPr lang="en-IN" b="1"/>
              <a:t>ECONOMIC</a:t>
            </a:r>
            <a:endParaRPr/>
          </a:p>
          <a:p>
            <a:pPr marL="342900" lvl="0" indent="-342900" algn="l" rtl="0">
              <a:spcBef>
                <a:spcPts val="1000"/>
              </a:spcBef>
              <a:spcAft>
                <a:spcPts val="0"/>
              </a:spcAft>
              <a:buSzPts val="2000"/>
              <a:buFont typeface="Arial"/>
              <a:buChar char="•"/>
            </a:pPr>
            <a:r>
              <a:rPr lang="en-IN" b="1" i="1"/>
              <a:t>Inflation </a:t>
            </a:r>
            <a:r>
              <a:rPr lang="en-IN"/>
              <a:t>has also risen the cost of raw materials, transport and utilities in an economical way. </a:t>
            </a:r>
            <a:endParaRPr/>
          </a:p>
          <a:p>
            <a:pPr marL="342900" lvl="0" indent="-342900" algn="l" rtl="0">
              <a:spcBef>
                <a:spcPts val="1000"/>
              </a:spcBef>
              <a:spcAft>
                <a:spcPts val="0"/>
              </a:spcAft>
              <a:buSzPts val="2000"/>
              <a:buFont typeface="Arial"/>
              <a:buChar char="•"/>
            </a:pPr>
            <a:r>
              <a:rPr lang="en-IN"/>
              <a:t>Cost-of-living crisis in the UK has lowered consumer disposable income resulting into customers becoming price sensitive customers. </a:t>
            </a:r>
            <a:endParaRPr b="1"/>
          </a:p>
          <a:p>
            <a:pPr marL="0" lvl="0" indent="0" algn="l" rtl="0">
              <a:spcBef>
                <a:spcPts val="1000"/>
              </a:spcBef>
              <a:spcAft>
                <a:spcPts val="0"/>
              </a:spcAft>
              <a:buSzPts val="2000"/>
              <a:buNone/>
            </a:pPr>
            <a:r>
              <a:rPr lang="en-IN" b="1"/>
              <a:t>SOCIAL</a:t>
            </a:r>
            <a:endParaRPr/>
          </a:p>
          <a:p>
            <a:pPr marL="342900" lvl="0" indent="-342900" algn="l" rtl="0">
              <a:spcBef>
                <a:spcPts val="1000"/>
              </a:spcBef>
              <a:spcAft>
                <a:spcPts val="0"/>
              </a:spcAft>
              <a:buSzPts val="2000"/>
              <a:buFont typeface="Arial"/>
              <a:buChar char="•"/>
            </a:pPr>
            <a:r>
              <a:rPr lang="en-IN"/>
              <a:t>The tastes of consumers have changed to convenient and digital access. </a:t>
            </a:r>
            <a:endParaRPr/>
          </a:p>
          <a:p>
            <a:pPr marL="342900" lvl="0" indent="-342900" algn="l" rtl="0">
              <a:spcBef>
                <a:spcPts val="1000"/>
              </a:spcBef>
              <a:spcAft>
                <a:spcPts val="0"/>
              </a:spcAft>
              <a:buSzPts val="2000"/>
              <a:buFont typeface="Arial"/>
              <a:buChar char="•"/>
            </a:pPr>
            <a:r>
              <a:rPr lang="en-IN"/>
              <a:t>Retailers have fast features of ordering goods online, discounts, and a wide variety of products.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7"/>
          <p:cNvSpPr txBox="1">
            <a:spLocks noGrp="1"/>
          </p:cNvSpPr>
          <p:nvPr>
            <p:ph type="title"/>
          </p:nvPr>
        </p:nvSpPr>
        <p:spPr>
          <a:xfrm>
            <a:off x="1645564" y="213884"/>
            <a:ext cx="9921394" cy="128089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rgbClr val="262626"/>
              </a:buClr>
              <a:buSzPts val="3600"/>
              <a:buFont typeface="Century Gothic"/>
              <a:buNone/>
            </a:pPr>
            <a:r>
              <a:rPr lang="en-IN" b="1"/>
              <a:t>PESTLE ANALYSIS: Green Haven Florists</a:t>
            </a:r>
            <a:br>
              <a:rPr lang="en-IN">
                <a:solidFill>
                  <a:srgbClr val="000000"/>
                </a:solidFill>
              </a:rPr>
            </a:br>
            <a:endParaRPr/>
          </a:p>
        </p:txBody>
      </p:sp>
      <p:sp>
        <p:nvSpPr>
          <p:cNvPr id="210" name="Google Shape;210;p7"/>
          <p:cNvSpPr txBox="1">
            <a:spLocks noGrp="1"/>
          </p:cNvSpPr>
          <p:nvPr>
            <p:ph type="body" idx="1"/>
          </p:nvPr>
        </p:nvSpPr>
        <p:spPr>
          <a:xfrm>
            <a:off x="280825" y="1243775"/>
            <a:ext cx="10881600" cy="377760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2000"/>
              <a:buChar char="🠶"/>
            </a:pPr>
            <a:r>
              <a:rPr lang="en-IN" sz="2000" b="1"/>
              <a:t>TECHNOLOGICAL</a:t>
            </a:r>
            <a:endParaRPr/>
          </a:p>
          <a:p>
            <a:pPr marL="342900" lvl="0" indent="-342900" algn="l" rtl="0">
              <a:spcBef>
                <a:spcPts val="1000"/>
              </a:spcBef>
              <a:spcAft>
                <a:spcPts val="0"/>
              </a:spcAft>
              <a:buSzPts val="2000"/>
              <a:buFont typeface="Arial"/>
              <a:buChar char="•"/>
            </a:pPr>
            <a:r>
              <a:rPr lang="en-IN" sz="2000" b="1" i="1"/>
              <a:t>Competitive </a:t>
            </a:r>
            <a:r>
              <a:rPr lang="en-IN" sz="2000"/>
              <a:t>pressure is also aggravated by technological factors (Omowole </a:t>
            </a:r>
            <a:r>
              <a:rPr lang="en-IN" sz="2000" i="1"/>
              <a:t>et al.</a:t>
            </a:r>
            <a:r>
              <a:rPr lang="en-IN" sz="2000"/>
              <a:t> 2024). </a:t>
            </a:r>
            <a:endParaRPr/>
          </a:p>
          <a:p>
            <a:pPr marL="342900" lvl="0" indent="-342900" algn="l" rtl="0">
              <a:spcBef>
                <a:spcPts val="1000"/>
              </a:spcBef>
              <a:spcAft>
                <a:spcPts val="0"/>
              </a:spcAft>
              <a:buSzPts val="2000"/>
              <a:buFont typeface="Arial"/>
              <a:buChar char="•"/>
            </a:pPr>
            <a:r>
              <a:rPr lang="en-IN" sz="2000"/>
              <a:t>Rival companies employ the power of highly developed e-commerce systems, digitalized targeted advertising and well-developed social media activities to build customer attraction. </a:t>
            </a:r>
            <a:endParaRPr/>
          </a:p>
          <a:p>
            <a:pPr marL="342900" lvl="0" indent="-342900" algn="l" rtl="0">
              <a:spcBef>
                <a:spcPts val="1000"/>
              </a:spcBef>
              <a:spcAft>
                <a:spcPts val="0"/>
              </a:spcAft>
              <a:buSzPts val="2000"/>
              <a:buFont typeface="Arial"/>
              <a:buChar char="•"/>
            </a:pPr>
            <a:r>
              <a:rPr lang="en-IN" sz="2000" b="1"/>
              <a:t>LEGAL</a:t>
            </a:r>
            <a:endParaRPr/>
          </a:p>
          <a:p>
            <a:pPr marL="342900" lvl="0" indent="-342900" algn="l" rtl="0">
              <a:spcBef>
                <a:spcPts val="1000"/>
              </a:spcBef>
              <a:spcAft>
                <a:spcPts val="0"/>
              </a:spcAft>
              <a:buSzPts val="2000"/>
              <a:buFont typeface="Arial"/>
              <a:buChar char="•"/>
            </a:pPr>
            <a:r>
              <a:rPr lang="en-IN" sz="2000"/>
              <a:t>Adherence to health and safety, employment law, and data protection regulations like GDPR in customer information. </a:t>
            </a:r>
            <a:endParaRPr/>
          </a:p>
          <a:p>
            <a:pPr marL="342900" lvl="0" indent="-342900" algn="l" rtl="0">
              <a:spcBef>
                <a:spcPts val="1000"/>
              </a:spcBef>
              <a:spcAft>
                <a:spcPts val="0"/>
              </a:spcAft>
              <a:buSzPts val="2000"/>
              <a:buFont typeface="Arial"/>
              <a:buChar char="•"/>
            </a:pPr>
            <a:r>
              <a:rPr lang="en-IN" sz="2000"/>
              <a:t>They bring in administrative burden and possible compliance expenses.</a:t>
            </a:r>
            <a:endParaRPr sz="2000" b="1"/>
          </a:p>
          <a:p>
            <a:pPr marL="342900" lvl="0" indent="-342900" algn="l" rtl="0">
              <a:spcBef>
                <a:spcPts val="1000"/>
              </a:spcBef>
              <a:spcAft>
                <a:spcPts val="0"/>
              </a:spcAft>
              <a:buSzPts val="2000"/>
              <a:buChar char="🠶"/>
            </a:pPr>
            <a:r>
              <a:rPr lang="en-IN" sz="2000" b="1"/>
              <a:t>ENVIRONMENTAL </a:t>
            </a:r>
            <a:endParaRPr/>
          </a:p>
          <a:p>
            <a:pPr marL="342900" lvl="0" indent="-342900" algn="l" rtl="0">
              <a:spcBef>
                <a:spcPts val="1000"/>
              </a:spcBef>
              <a:spcAft>
                <a:spcPts val="0"/>
              </a:spcAft>
              <a:buSzPts val="2000"/>
              <a:buFont typeface="Arial"/>
              <a:buChar char="•"/>
            </a:pPr>
            <a:r>
              <a:rPr lang="en-IN" sz="2000"/>
              <a:t>Extreme weather conditions and climate change have impacts on the provision and supply of flowers. </a:t>
            </a:r>
            <a:endParaRPr/>
          </a:p>
          <a:p>
            <a:pPr marL="342900" lvl="0" indent="-342900" algn="l" rtl="0">
              <a:spcBef>
                <a:spcPts val="1000"/>
              </a:spcBef>
              <a:spcAft>
                <a:spcPts val="0"/>
              </a:spcAft>
              <a:buSzPts val="2000"/>
              <a:buFont typeface="Arial"/>
              <a:buChar char="•"/>
            </a:pPr>
            <a:r>
              <a:rPr lang="en-IN" sz="2000"/>
              <a:t>Also, the fact that Green Haven believes in sustainable packaging raises costs despite enhancing the brand in the ethical image.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8"/>
          <p:cNvSpPr txBox="1">
            <a:spLocks noGrp="1"/>
          </p:cNvSpPr>
          <p:nvPr>
            <p:ph type="title"/>
          </p:nvPr>
        </p:nvSpPr>
        <p:spPr>
          <a:xfrm>
            <a:off x="1416904" y="651981"/>
            <a:ext cx="10087707" cy="74196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3200"/>
              <a:buFont typeface="Century Gothic"/>
              <a:buNone/>
            </a:pPr>
            <a:r>
              <a:rPr lang="en-IN" sz="3200" b="1" dirty="0"/>
              <a:t>Cause and effect analysis: Fishbone diagram</a:t>
            </a:r>
            <a:endParaRPr sz="3200" dirty="0">
              <a:solidFill>
                <a:srgbClr val="000000"/>
              </a:solidFill>
            </a:endParaRPr>
          </a:p>
          <a:p>
            <a:pPr marL="0" lvl="0" indent="0" algn="l" rtl="0">
              <a:spcBef>
                <a:spcPts val="0"/>
              </a:spcBef>
              <a:spcAft>
                <a:spcPts val="0"/>
              </a:spcAft>
              <a:buClr>
                <a:srgbClr val="262626"/>
              </a:buClr>
              <a:buSzPts val="4000"/>
              <a:buFont typeface="Century Gothic"/>
              <a:buNone/>
            </a:pPr>
            <a:endParaRPr dirty="0"/>
          </a:p>
        </p:txBody>
      </p:sp>
      <p:pic>
        <p:nvPicPr>
          <p:cNvPr id="3" name="Picture 2">
            <a:extLst>
              <a:ext uri="{FF2B5EF4-FFF2-40B4-BE49-F238E27FC236}">
                <a16:creationId xmlns:a16="http://schemas.microsoft.com/office/drawing/2014/main" id="{CD9F95B3-5C54-BB36-3FDC-C7878FD9B4B7}"/>
              </a:ext>
            </a:extLst>
          </p:cNvPr>
          <p:cNvPicPr>
            <a:picLocks noChangeAspect="1"/>
          </p:cNvPicPr>
          <p:nvPr/>
        </p:nvPicPr>
        <p:blipFill>
          <a:blip r:embed="rId3"/>
          <a:srcRect l="10205" t="22718" r="14057" b="9487"/>
          <a:stretch>
            <a:fillRect/>
          </a:stretch>
        </p:blipFill>
        <p:spPr>
          <a:xfrm>
            <a:off x="404734" y="809469"/>
            <a:ext cx="11362545" cy="604853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9"/>
          <p:cNvSpPr txBox="1">
            <a:spLocks noGrp="1"/>
          </p:cNvSpPr>
          <p:nvPr>
            <p:ph type="title"/>
          </p:nvPr>
        </p:nvSpPr>
        <p:spPr>
          <a:xfrm>
            <a:off x="2589212" y="338328"/>
            <a:ext cx="8915399" cy="932688"/>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4000"/>
              <a:buFont typeface="Century Gothic"/>
              <a:buNone/>
            </a:pPr>
            <a:r>
              <a:rPr lang="en-IN" b="1"/>
              <a:t>Conclusion</a:t>
            </a:r>
            <a:endParaRPr/>
          </a:p>
        </p:txBody>
      </p:sp>
      <p:sp>
        <p:nvSpPr>
          <p:cNvPr id="224" name="Google Shape;224;p9"/>
          <p:cNvSpPr txBox="1">
            <a:spLocks noGrp="1"/>
          </p:cNvSpPr>
          <p:nvPr>
            <p:ph type="body" idx="1"/>
          </p:nvPr>
        </p:nvSpPr>
        <p:spPr>
          <a:xfrm>
            <a:off x="1820286" y="1565286"/>
            <a:ext cx="7084724" cy="416052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2000"/>
              <a:buFont typeface="Arial"/>
              <a:buChar char="•"/>
            </a:pPr>
            <a:r>
              <a:rPr lang="en-IN"/>
              <a:t>To sum up, the Green Haven Florists is experiencing a major loss in sales at the store level both due to the pressure in the external market and the internal strategic constraints. </a:t>
            </a:r>
            <a:endParaRPr/>
          </a:p>
          <a:p>
            <a:pPr marL="342900" lvl="0" indent="-342900" algn="l" rtl="0">
              <a:spcBef>
                <a:spcPts val="1000"/>
              </a:spcBef>
              <a:spcAft>
                <a:spcPts val="0"/>
              </a:spcAft>
              <a:buSzPts val="2000"/>
              <a:buFont typeface="Arial"/>
              <a:buChar char="•"/>
            </a:pPr>
            <a:r>
              <a:rPr lang="en-IN"/>
              <a:t>The 5W2H model explains that the issue is significant and persisting, and it has a definite financial effect. </a:t>
            </a:r>
            <a:endParaRPr/>
          </a:p>
          <a:p>
            <a:pPr marL="342900" lvl="0" indent="-342900" algn="l" rtl="0">
              <a:spcBef>
                <a:spcPts val="1000"/>
              </a:spcBef>
              <a:spcAft>
                <a:spcPts val="0"/>
              </a:spcAft>
              <a:buSzPts val="2000"/>
              <a:buFont typeface="Arial"/>
              <a:buChar char="•"/>
            </a:pPr>
            <a:r>
              <a:rPr lang="en-IN"/>
              <a:t>The PESTLE analysis identifies the existence of economic inflation, social dynamics toward online shopping, technological development among the competitors, and environmental supply issues among the key external factors. </a:t>
            </a:r>
            <a:endParaRPr/>
          </a:p>
          <a:p>
            <a:pPr marL="342900" lvl="0" indent="-342900" algn="l" rtl="0">
              <a:spcBef>
                <a:spcPts val="1000"/>
              </a:spcBef>
              <a:spcAft>
                <a:spcPts val="0"/>
              </a:spcAft>
              <a:buSzPts val="2000"/>
              <a:buFont typeface="Arial"/>
              <a:buChar char="•"/>
            </a:pPr>
            <a:r>
              <a:rPr lang="en-IN"/>
              <a:t>Topical causes of the problems as found in the Fishbone diagram are weak digital marketing, old-fashioned web functionality, fierce competition on the Internet, increasing costs, and declining foot traffic on the high street.</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0"/>
          <p:cNvSpPr txBox="1">
            <a:spLocks noGrp="1"/>
          </p:cNvSpPr>
          <p:nvPr>
            <p:ph type="title"/>
          </p:nvPr>
        </p:nvSpPr>
        <p:spPr>
          <a:xfrm>
            <a:off x="2589212" y="521208"/>
            <a:ext cx="8915399" cy="8604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4000"/>
              <a:buFont typeface="Century Gothic"/>
              <a:buNone/>
            </a:pPr>
            <a:r>
              <a:rPr lang="en-IN" b="1"/>
              <a:t>References </a:t>
            </a:r>
            <a:endParaRPr/>
          </a:p>
        </p:txBody>
      </p:sp>
      <p:sp>
        <p:nvSpPr>
          <p:cNvPr id="230" name="Google Shape;230;p10"/>
          <p:cNvSpPr txBox="1">
            <a:spLocks noGrp="1"/>
          </p:cNvSpPr>
          <p:nvPr>
            <p:ph type="body" idx="1"/>
          </p:nvPr>
        </p:nvSpPr>
        <p:spPr>
          <a:xfrm>
            <a:off x="1589706" y="1600200"/>
            <a:ext cx="9914905" cy="4517136"/>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spcBef>
                <a:spcPts val="0"/>
              </a:spcBef>
              <a:spcAft>
                <a:spcPts val="0"/>
              </a:spcAft>
              <a:buSzPct val="100000"/>
              <a:buNone/>
            </a:pPr>
            <a:r>
              <a:rPr lang="en-IN"/>
              <a:t>Eierle, B., Hartlieb, S., Hay, D.C., Niemi, L. and Ojala, H., 2022. External factors and the pricing of audit services: A systematic review of the archival literature using a PESTLE analysis. </a:t>
            </a:r>
            <a:r>
              <a:rPr lang="en-IN" i="1"/>
              <a:t>Auditing: A Journal of Practice &amp; Theory</a:t>
            </a:r>
            <a:r>
              <a:rPr lang="en-IN"/>
              <a:t>, </a:t>
            </a:r>
            <a:r>
              <a:rPr lang="en-IN" i="1"/>
              <a:t>41</a:t>
            </a:r>
            <a:r>
              <a:rPr lang="en-IN"/>
              <a:t>(3), pp.95-119.</a:t>
            </a:r>
            <a:endParaRPr/>
          </a:p>
          <a:p>
            <a:pPr marL="0" lvl="0" indent="0" algn="l" rtl="0">
              <a:spcBef>
                <a:spcPts val="1000"/>
              </a:spcBef>
              <a:spcAft>
                <a:spcPts val="0"/>
              </a:spcAft>
              <a:buSzPct val="100000"/>
              <a:buNone/>
            </a:pPr>
            <a:r>
              <a:rPr lang="en-IN"/>
              <a:t>Etheredge, C.L., DelPrince, J. and Waliczek, T.M., 2024. Perceptions of environmentalism and the use of sustainable floral design practices by professional florists. </a:t>
            </a:r>
            <a:r>
              <a:rPr lang="en-IN" i="1"/>
              <a:t>HortTechnology</a:t>
            </a:r>
            <a:r>
              <a:rPr lang="en-IN"/>
              <a:t>, </a:t>
            </a:r>
            <a:r>
              <a:rPr lang="en-IN" i="1"/>
              <a:t>34</a:t>
            </a:r>
            <a:r>
              <a:rPr lang="en-IN"/>
              <a:t>(6), pp.812-818.</a:t>
            </a:r>
            <a:endParaRPr/>
          </a:p>
          <a:p>
            <a:pPr marL="0" lvl="0" indent="0" algn="l" rtl="0">
              <a:spcBef>
                <a:spcPts val="1000"/>
              </a:spcBef>
              <a:spcAft>
                <a:spcPts val="0"/>
              </a:spcAft>
              <a:buSzPct val="100000"/>
              <a:buNone/>
            </a:pPr>
            <a:r>
              <a:rPr lang="en-IN"/>
              <a:t>Kumah, A., Nwogu, C.N., Issah, A.R., Obot, E., Kanamitie, D.T., Sifa, J.S. and Aidoo, L.A., 2024. Cause-and-effect (fishbone) diagram: a tool for generating and organizing quality improvement ideas. </a:t>
            </a:r>
            <a:r>
              <a:rPr lang="en-IN" i="1"/>
              <a:t>Global Journal on Quality and Safety in Healthcare</a:t>
            </a:r>
            <a:r>
              <a:rPr lang="en-IN"/>
              <a:t>, </a:t>
            </a:r>
            <a:r>
              <a:rPr lang="en-IN" i="1"/>
              <a:t>7</a:t>
            </a:r>
            <a:r>
              <a:rPr lang="en-IN"/>
              <a:t>(2), pp.85-87.</a:t>
            </a:r>
            <a:endParaRPr/>
          </a:p>
          <a:p>
            <a:pPr marL="0" lvl="0" indent="0" algn="l" rtl="0">
              <a:spcBef>
                <a:spcPts val="1000"/>
              </a:spcBef>
              <a:spcAft>
                <a:spcPts val="0"/>
              </a:spcAft>
              <a:buSzPct val="100000"/>
              <a:buNone/>
            </a:pPr>
            <a:r>
              <a:rPr lang="en-IN"/>
              <a:t>Lamanepa, A.W. and Hermeindito, H., 2025. The Influence of digital marketing on purchase decisions of florist products: the mediating role of brand awareness and customer trust. </a:t>
            </a:r>
            <a:r>
              <a:rPr lang="en-IN" i="1"/>
              <a:t>Manajemen dan Bisnis</a:t>
            </a:r>
            <a:r>
              <a:rPr lang="en-IN"/>
              <a:t>, </a:t>
            </a:r>
            <a:r>
              <a:rPr lang="en-IN" i="1"/>
              <a:t>24</a:t>
            </a:r>
            <a:r>
              <a:rPr lang="en-IN"/>
              <a:t>(2), pp.354-372.</a:t>
            </a:r>
            <a:endParaRPr/>
          </a:p>
          <a:p>
            <a:pPr marL="0" lvl="0" indent="0" algn="l" rtl="0">
              <a:spcBef>
                <a:spcPts val="1000"/>
              </a:spcBef>
              <a:spcAft>
                <a:spcPts val="0"/>
              </a:spcAft>
              <a:buSzPct val="100000"/>
              <a:buNone/>
            </a:pPr>
            <a:r>
              <a:rPr lang="en-IN"/>
              <a:t>Omowole, B.M., Olufemi-Philips, A.Q., Ofadile, O.C., Eyo-Udo, N.L. and Ewim, S.E., 2024. Barriers and drivers of digital transformation in SMEs: A conceptual analysis. </a:t>
            </a:r>
            <a:r>
              <a:rPr lang="en-IN" i="1"/>
              <a:t>International Journal of Frontline Research in Multidisciplinary Studies</a:t>
            </a:r>
            <a:r>
              <a:rPr lang="en-IN"/>
              <a:t>, </a:t>
            </a:r>
            <a:r>
              <a:rPr lang="en-IN" i="1"/>
              <a:t>5</a:t>
            </a:r>
            <a:r>
              <a:rPr lang="en-IN"/>
              <a:t>(2), pp.019-036.</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99C2FC"/>
            </a:gs>
          </a:gsLst>
          <a:path path="circle">
            <a:fillToRect r="100000" b="100000"/>
          </a:path>
          <a:tileRect l="-100000" t="-100000"/>
        </a:gradFill>
        <a:effectLst/>
      </p:bgPr>
    </p:bg>
    <p:spTree>
      <p:nvGrpSpPr>
        <p:cNvPr id="1" name="Shape 234"/>
        <p:cNvGrpSpPr/>
        <p:nvPr/>
      </p:nvGrpSpPr>
      <p:grpSpPr>
        <a:xfrm>
          <a:off x="0" y="0"/>
          <a:ext cx="0" cy="0"/>
          <a:chOff x="0" y="0"/>
          <a:chExt cx="0" cy="0"/>
        </a:xfrm>
      </p:grpSpPr>
      <p:grpSp>
        <p:nvGrpSpPr>
          <p:cNvPr id="235" name="Google Shape;235;p11"/>
          <p:cNvGrpSpPr/>
          <p:nvPr/>
        </p:nvGrpSpPr>
        <p:grpSpPr>
          <a:xfrm>
            <a:off x="9" y="228600"/>
            <a:ext cx="2851523" cy="6638625"/>
            <a:chOff x="2487613" y="285750"/>
            <a:chExt cx="2428875" cy="5654676"/>
          </a:xfrm>
        </p:grpSpPr>
        <p:sp>
          <p:nvSpPr>
            <p:cNvPr id="236" name="Google Shape;236;p11"/>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37" name="Google Shape;237;p11"/>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38" name="Google Shape;238;p11"/>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39" name="Google Shape;239;p11"/>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0" name="Google Shape;240;p11"/>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1" name="Google Shape;241;p11"/>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2" name="Google Shape;242;p11"/>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3" name="Google Shape;243;p11"/>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4" name="Google Shape;244;p11"/>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5" name="Google Shape;245;p11"/>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6" name="Google Shape;246;p11"/>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47" name="Google Shape;247;p11"/>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grpSp>
        <p:nvGrpSpPr>
          <p:cNvPr id="248" name="Google Shape;248;p11"/>
          <p:cNvGrpSpPr/>
          <p:nvPr/>
        </p:nvGrpSpPr>
        <p:grpSpPr>
          <a:xfrm>
            <a:off x="27224" y="-786"/>
            <a:ext cx="2356675" cy="6854040"/>
            <a:chOff x="6627813" y="194833"/>
            <a:chExt cx="1952625" cy="5678918"/>
          </a:xfrm>
        </p:grpSpPr>
        <p:sp>
          <p:nvSpPr>
            <p:cNvPr id="249" name="Google Shape;249;p11"/>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0" name="Google Shape;250;p11"/>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1" name="Google Shape;251;p11"/>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2" name="Google Shape;252;p11"/>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3" name="Google Shape;253;p11"/>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4" name="Google Shape;254;p11"/>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5" name="Google Shape;255;p11"/>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6" name="Google Shape;256;p11"/>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7" name="Google Shape;257;p11"/>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8" name="Google Shape;258;p11"/>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59" name="Google Shape;259;p11"/>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0" name="Google Shape;260;p11"/>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sp>
        <p:nvSpPr>
          <p:cNvPr id="261" name="Google Shape;261;p11"/>
          <p:cNvSpPr/>
          <p:nvPr/>
        </p:nvSpPr>
        <p:spPr>
          <a:xfrm>
            <a:off x="0" y="0"/>
            <a:ext cx="18288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262" name="Google Shape;262;p11"/>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3" name="Google Shape;263;p11"/>
          <p:cNvSpPr/>
          <p:nvPr/>
        </p:nvSpPr>
        <p:spPr>
          <a:xfrm>
            <a:off x="0" y="-786"/>
            <a:ext cx="12192000" cy="6854038"/>
          </a:xfrm>
          <a:prstGeom prst="rect">
            <a:avLst/>
          </a:prstGeom>
          <a:gradFill>
            <a:gsLst>
              <a:gs pos="0">
                <a:srgbClr val="FFFFFF"/>
              </a:gs>
              <a:gs pos="100000">
                <a:srgbClr val="99C2FC"/>
              </a:gs>
            </a:gsLst>
            <a:path path="circle">
              <a:fillToRect r="100000" b="100000"/>
            </a:path>
            <a:tileRect l="-100000" t="-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264" name="Google Shape;264;p11"/>
          <p:cNvSpPr/>
          <p:nvPr/>
        </p:nvSpPr>
        <p:spPr>
          <a:xfrm>
            <a:off x="612047" y="935646"/>
            <a:ext cx="4851190" cy="4968016"/>
          </a:xfrm>
          <a:prstGeom prst="rect">
            <a:avLst/>
          </a:prstGeom>
          <a:solidFill>
            <a:srgbClr val="FFFFFF"/>
          </a:solidFill>
          <a:ln w="12700" cap="sq" cmpd="sng">
            <a:solidFill>
              <a:schemeClr val="dk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grpSp>
        <p:nvGrpSpPr>
          <p:cNvPr id="265" name="Google Shape;265;p11"/>
          <p:cNvGrpSpPr/>
          <p:nvPr/>
        </p:nvGrpSpPr>
        <p:grpSpPr>
          <a:xfrm>
            <a:off x="6087364" y="228600"/>
            <a:ext cx="2851523" cy="6638625"/>
            <a:chOff x="2487613" y="285750"/>
            <a:chExt cx="2428875" cy="5654676"/>
          </a:xfrm>
        </p:grpSpPr>
        <p:sp>
          <p:nvSpPr>
            <p:cNvPr id="266" name="Google Shape;266;p11"/>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7" name="Google Shape;267;p11"/>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8" name="Google Shape;268;p11"/>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69" name="Google Shape;269;p11"/>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0" name="Google Shape;270;p11"/>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1" name="Google Shape;271;p11"/>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2" name="Google Shape;272;p11"/>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3" name="Google Shape;273;p11"/>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4" name="Google Shape;274;p11"/>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5" name="Google Shape;275;p11"/>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6" name="Google Shape;276;p11"/>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77" name="Google Shape;277;p11"/>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grpSp>
        <p:nvGrpSpPr>
          <p:cNvPr id="278" name="Google Shape;278;p11"/>
          <p:cNvGrpSpPr/>
          <p:nvPr/>
        </p:nvGrpSpPr>
        <p:grpSpPr>
          <a:xfrm>
            <a:off x="6114579" y="-786"/>
            <a:ext cx="2356675" cy="6854040"/>
            <a:chOff x="6627813" y="194833"/>
            <a:chExt cx="1952625" cy="5678918"/>
          </a:xfrm>
        </p:grpSpPr>
        <p:sp>
          <p:nvSpPr>
            <p:cNvPr id="279" name="Google Shape;279;p11"/>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0" name="Google Shape;280;p11"/>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1" name="Google Shape;281;p11"/>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2" name="Google Shape;282;p11"/>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3" name="Google Shape;283;p11"/>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4" name="Google Shape;284;p11"/>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5" name="Google Shape;285;p11"/>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6" name="Google Shape;286;p11"/>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7" name="Google Shape;287;p11"/>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8" name="Google Shape;288;p11"/>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89" name="Google Shape;289;p11"/>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290" name="Google Shape;290;p11"/>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grpSp>
      <p:sp>
        <p:nvSpPr>
          <p:cNvPr id="291" name="Google Shape;291;p11"/>
          <p:cNvSpPr txBox="1">
            <a:spLocks noGrp="1"/>
          </p:cNvSpPr>
          <p:nvPr>
            <p:ph type="title"/>
          </p:nvPr>
        </p:nvSpPr>
        <p:spPr>
          <a:xfrm>
            <a:off x="7722761" y="935647"/>
            <a:ext cx="4340631" cy="242020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rgbClr val="262626"/>
              </a:buClr>
              <a:buSzPts val="4100"/>
              <a:buFont typeface="Century Gothic"/>
              <a:buNone/>
            </a:pPr>
            <a:r>
              <a:rPr lang="en-IN" sz="4100"/>
              <a:t>				</a:t>
            </a:r>
            <a:r>
              <a:rPr lang="en-IN" sz="5400" b="1"/>
              <a:t>Questions</a:t>
            </a:r>
            <a:r>
              <a:rPr lang="en-IN" sz="5400"/>
              <a:t> </a:t>
            </a:r>
            <a:endParaRPr/>
          </a:p>
        </p:txBody>
      </p:sp>
      <p:pic>
        <p:nvPicPr>
          <p:cNvPr id="292" name="Google Shape;292;p11" descr="Thank You Images - Free Download on Freepik"/>
          <p:cNvPicPr preferRelativeResize="0"/>
          <p:nvPr/>
        </p:nvPicPr>
        <p:blipFill rotWithShape="1">
          <a:blip r:embed="rId3">
            <a:alphaModFix/>
          </a:blip>
          <a:srcRect l="2443" r="173" b="3"/>
          <a:stretch/>
        </p:blipFill>
        <p:spPr>
          <a:xfrm>
            <a:off x="929675" y="1250067"/>
            <a:ext cx="4213521" cy="4326599"/>
          </a:xfrm>
          <a:prstGeom prst="rect">
            <a:avLst/>
          </a:prstGeom>
          <a:noFill/>
          <a:ln>
            <a:noFill/>
          </a:ln>
        </p:spPr>
      </p:pic>
      <p:sp>
        <p:nvSpPr>
          <p:cNvPr id="293" name="Google Shape;293;p11"/>
          <p:cNvSpPr/>
          <p:nvPr/>
        </p:nvSpPr>
        <p:spPr>
          <a:xfrm>
            <a:off x="6087355" y="0"/>
            <a:ext cx="18288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Century Gothic"/>
              <a:ea typeface="Century Gothic"/>
              <a:cs typeface="Century Gothic"/>
              <a:sym typeface="Century Gothic"/>
            </a:endParaRPr>
          </a:p>
        </p:txBody>
      </p:sp>
      <p:sp>
        <p:nvSpPr>
          <p:cNvPr id="294" name="Google Shape;294;p11"/>
          <p:cNvSpPr/>
          <p:nvPr/>
        </p:nvSpPr>
        <p:spPr>
          <a:xfrm>
            <a:off x="6087355"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291"/>
                                        </p:tgtEl>
                                        <p:attrNameLst>
                                          <p:attrName>style.visibility</p:attrName>
                                        </p:attrNameLst>
                                      </p:cBhvr>
                                      <p:to>
                                        <p:strVal val="visible"/>
                                      </p:to>
                                    </p:set>
                                    <p:animEffect transition="in" filter="fade">
                                      <p:cBhvr>
                                        <p:cTn id="7" dur="700"/>
                                        <p:tgtEl>
                                          <p:spTgt spid="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Blue Warm">
      <a:dk1>
        <a:srgbClr val="000000"/>
      </a:dk1>
      <a:lt1>
        <a:srgbClr val="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269829c5745b1ed117aa0a568bdcbb03">
  <xsd:schema xmlns:xsd="http://www.w3.org/2001/XMLSchema" xmlns:xs="http://www.w3.org/2001/XMLSchema" xmlns:p="http://schemas.microsoft.com/office/2006/metadata/properties" xmlns:ns3="716bca3a-9bc9-4129-a185-7ea87f9d73cc" targetNamespace="http://schemas.microsoft.com/office/2006/metadata/properties" ma:root="true" ma:fieldsID="298654f109d209d4227863c9e1edb12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6E7BA8-1052-49A8-90D4-9E1B6D298A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2DC932-7803-4D13-9569-0B4E3851079E}">
  <ds:schemaRefs>
    <ds:schemaRef ds:uri="http://schemas.microsoft.com/sharepoint/v3/contenttype/forms"/>
  </ds:schemaRefs>
</ds:datastoreItem>
</file>

<file path=customXml/itemProps3.xml><?xml version="1.0" encoding="utf-8"?>
<ds:datastoreItem xmlns:ds="http://schemas.openxmlformats.org/officeDocument/2006/customXml" ds:itemID="{C2A9E462-C38F-4890-B757-748976FFF51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TotalTime>
  <Words>2500</Words>
  <Application>Microsoft Office PowerPoint</Application>
  <PresentationFormat>Widescreen</PresentationFormat>
  <Paragraphs>86</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Noto Sans Symbols</vt:lpstr>
      <vt:lpstr>Century Gothic</vt:lpstr>
      <vt:lpstr>Wisp</vt:lpstr>
      <vt:lpstr>MODULE NAME: Problem Solving And Decision Making MODULE CODE: LCLM4004 STUDENT NAME: Jumoke balogun STUDENT ID: 2513139 LECTURER: LIOYD BEHARRY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Anita Nan</dc:creator>
  <cp:lastModifiedBy>Jumoke Balogun (2513139)</cp:lastModifiedBy>
  <cp:revision>1</cp:revision>
  <dcterms:created xsi:type="dcterms:W3CDTF">2024-10-08T15:58:04Z</dcterms:created>
  <dcterms:modified xsi:type="dcterms:W3CDTF">2026-03-05T21:18:39Z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