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385" r:id="rId5"/>
    <p:sldId id="365" r:id="rId6"/>
    <p:sldId id="366" r:id="rId7"/>
    <p:sldId id="382" r:id="rId8"/>
    <p:sldId id="369" r:id="rId9"/>
    <p:sldId id="374" r:id="rId10"/>
    <p:sldId id="370" r:id="rId11"/>
    <p:sldId id="373" r:id="rId12"/>
    <p:sldId id="372" r:id="rId13"/>
    <p:sldId id="376" r:id="rId14"/>
    <p:sldId id="377" r:id="rId15"/>
    <p:sldId id="381" r:id="rId16"/>
    <p:sldId id="341" r:id="rId17"/>
    <p:sldId id="339" r:id="rId18"/>
    <p:sldId id="386"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6699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9413" autoAdjust="0"/>
    <p:restoredTop sz="63406" autoAdjust="0"/>
  </p:normalViewPr>
  <p:slideViewPr>
    <p:cSldViewPr>
      <p:cViewPr varScale="1">
        <p:scale>
          <a:sx n="104" d="100"/>
          <a:sy n="104" d="100"/>
        </p:scale>
        <p:origin x="-3744" y="-90"/>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72"/>
        <p:guide pos="2101"/>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US"/>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US"/>
        </a:p>
      </dgm:t>
    </dgm:pt>
    <dgm:pt modelId="{D8175E5F-B7E8-41C5-B2BF-04230DBAB4F8}" type="pres">
      <dgm:prSet presAssocID="{CD30531C-F297-4E2D-83BF-CF00CC908972}" presName="rootConnector1" presStyleLbl="node1" presStyleIdx="0" presStyleCnt="0"/>
      <dgm:spPr/>
      <dgm:t>
        <a:bodyPr/>
        <a:lstStyle/>
        <a:p>
          <a:endParaRPr lang="en-US"/>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US"/>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US"/>
        </a:p>
      </dgm:t>
    </dgm:pt>
    <dgm:pt modelId="{AE73A353-E69C-48C4-A40A-151CE2277C00}" type="pres">
      <dgm:prSet presAssocID="{A84F16A3-1AB9-48C8-A8E9-F12A2329E1CC}" presName="rootConnector" presStyleLbl="node2" presStyleIdx="0" presStyleCnt="2"/>
      <dgm:spPr/>
      <dgm:t>
        <a:bodyPr/>
        <a:lstStyle/>
        <a:p>
          <a:endParaRPr lang="en-US"/>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US"/>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US"/>
        </a:p>
      </dgm:t>
    </dgm:pt>
    <dgm:pt modelId="{D747E4BD-EE6B-4761-A56A-0CD30B248EEB}" type="pres">
      <dgm:prSet presAssocID="{832E489E-FBCA-4D27-A7C5-02085B55B443}" presName="rootConnector" presStyleLbl="node3" presStyleIdx="0" presStyleCnt="4"/>
      <dgm:spPr/>
      <dgm:t>
        <a:bodyPr/>
        <a:lstStyle/>
        <a:p>
          <a:endParaRPr lang="en-US"/>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US"/>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US"/>
        </a:p>
      </dgm:t>
    </dgm:pt>
    <dgm:pt modelId="{6D75EBB1-8EB9-4311-B091-8314818A4047}" type="pres">
      <dgm:prSet presAssocID="{11358E36-D8B6-422D-A531-A7ACE04AF2A8}" presName="rootConnector" presStyleLbl="node3" presStyleIdx="1" presStyleCnt="4"/>
      <dgm:spPr/>
      <dgm:t>
        <a:bodyPr/>
        <a:lstStyle/>
        <a:p>
          <a:endParaRPr lang="en-US"/>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US"/>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US"/>
        </a:p>
      </dgm:t>
    </dgm:pt>
    <dgm:pt modelId="{9B85E11D-244C-4F64-B0DB-D8218DF133C5}" type="pres">
      <dgm:prSet presAssocID="{78CAFD0F-2250-460D-93D0-A862B8FED6D6}" presName="rootConnector" presStyleLbl="node2" presStyleIdx="1" presStyleCnt="2"/>
      <dgm:spPr/>
      <dgm:t>
        <a:bodyPr/>
        <a:lstStyle/>
        <a:p>
          <a:endParaRPr lang="en-US"/>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US"/>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US"/>
        </a:p>
      </dgm:t>
    </dgm:pt>
    <dgm:pt modelId="{A50DE62B-ACD3-42D5-BE2A-B723E6800064}" type="pres">
      <dgm:prSet presAssocID="{FAC5EAF8-4E0D-4965-97D4-B88DD563DBE1}" presName="rootConnector" presStyleLbl="node3" presStyleIdx="2" presStyleCnt="4"/>
      <dgm:spPr/>
      <dgm:t>
        <a:bodyPr/>
        <a:lstStyle/>
        <a:p>
          <a:endParaRPr lang="en-US"/>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US"/>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US"/>
        </a:p>
      </dgm:t>
    </dgm:pt>
    <dgm:pt modelId="{648B89A4-9A44-48C6-9114-2C3DB30F0FCC}" type="pres">
      <dgm:prSet presAssocID="{C7D4659D-0E43-452C-A833-EF0A78E0579D}" presName="rootConnector" presStyleLbl="node3" presStyleIdx="3" presStyleCnt="4"/>
      <dgm:spPr/>
      <dgm:t>
        <a:bodyPr/>
        <a:lstStyle/>
        <a:p>
          <a:endParaRPr lang="en-US"/>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7920A127-6CDB-41A9-96F8-FC58E693AEE7}" type="presOf" srcId="{0E56D01F-23AD-4C64-B932-1DB56A92F696}" destId="{F92A8EA0-7ADC-4B77-9E85-10D6FB131D97}" srcOrd="0" destOrd="0" presId="urn:microsoft.com/office/officeart/2005/8/layout/orgChart1"/>
    <dgm:cxn modelId="{2EEE590F-E420-428D-8A9E-4C313CB0464F}" srcId="{78CAFD0F-2250-460D-93D0-A862B8FED6D6}" destId="{C7D4659D-0E43-452C-A833-EF0A78E0579D}" srcOrd="1" destOrd="0" parTransId="{B0F77C08-9FEE-4A6E-BEF9-5A7F04ECD2D1}" sibTransId="{81F7DEC6-0DF4-461C-8235-21A04377B6A4}"/>
    <dgm:cxn modelId="{F3235C51-FFDC-4A6F-BE26-509F0EE49612}" type="presOf" srcId="{A84F16A3-1AB9-48C8-A8E9-F12A2329E1CC}" destId="{AE73A353-E69C-48C4-A40A-151CE2277C00}" srcOrd="1"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1835F7D6-A161-4CC9-9580-6594B736C671}" type="presOf" srcId="{78CAFD0F-2250-460D-93D0-A862B8FED6D6}" destId="{9B85E11D-244C-4F64-B0DB-D8218DF133C5}" srcOrd="1" destOrd="0" presId="urn:microsoft.com/office/officeart/2005/8/layout/orgChart1"/>
    <dgm:cxn modelId="{33500AAA-0793-46E0-AA7A-3A10B5B9B68D}" type="presOf" srcId="{78CAFD0F-2250-460D-93D0-A862B8FED6D6}" destId="{6CB02689-96F0-4E28-8DE0-6955FAAFB92E}"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4FB73BD7-8B0E-4162-90FC-14BD38689B67}" type="presOf" srcId="{CD30531C-F297-4E2D-83BF-CF00CC908972}" destId="{D8175E5F-B7E8-41C5-B2BF-04230DBAB4F8}" srcOrd="1" destOrd="0" presId="urn:microsoft.com/office/officeart/2005/8/layout/orgChart1"/>
    <dgm:cxn modelId="{75F285A3-250E-4F4C-A258-6C7E0113782C}" srcId="{CD30531C-F297-4E2D-83BF-CF00CC908972}" destId="{78CAFD0F-2250-460D-93D0-A862B8FED6D6}" srcOrd="1" destOrd="0" parTransId="{29EDDF00-BC04-49F7-BF61-E27C286E2544}" sibTransId="{C65DFA0A-A057-4315-B9E4-D222B9D4D33E}"/>
    <dgm:cxn modelId="{D34F0EB5-7604-4D2A-8887-C6FBCAFAF630}" srcId="{78CAFD0F-2250-460D-93D0-A862B8FED6D6}" destId="{FAC5EAF8-4E0D-4965-97D4-B88DD563DBE1}" srcOrd="0" destOrd="0" parTransId="{7AE2BD51-D149-4B19-BC53-08BA64482AC0}" sibTransId="{8FDF0712-7BE9-4083-82A1-5F51DC802E3C}"/>
    <dgm:cxn modelId="{E862866A-BE19-4C57-968C-8FE726D20C31}" srcId="{0E56D01F-23AD-4C64-B932-1DB56A92F696}" destId="{CD30531C-F297-4E2D-83BF-CF00CC908972}" srcOrd="0" destOrd="0" parTransId="{64C44D13-00BD-4E3B-A668-003CBD80C448}" sibTransId="{7E359C1C-1EB0-4E0C-9E9B-B808EB15DE4D}"/>
    <dgm:cxn modelId="{B5149C23-CDAF-4E5E-8105-53B9958C44DD}" type="presOf" srcId="{832E489E-FBCA-4D27-A7C5-02085B55B443}" destId="{D747E4BD-EE6B-4761-A56A-0CD30B248EEB}" srcOrd="1"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CEB034FE-B6A1-40B9-8788-F985DDBE6307}" type="presOf" srcId="{A84F16A3-1AB9-48C8-A8E9-F12A2329E1CC}" destId="{891CD440-D29A-4CE4-8741-9AD273B05ECF}"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E76CF5A8-7E4A-47CB-A6C4-D0FFDD982278}" type="presOf" srcId="{0373B5D2-76D5-420E-969F-C866702ED6E7}" destId="{F810A5B0-5A50-49CF-97A6-F1A2F5AFC610}" srcOrd="0" destOrd="0" presId="urn:microsoft.com/office/officeart/2005/8/layout/orgChart1"/>
    <dgm:cxn modelId="{9F2670B1-4D59-4222-84E7-970292C449B6}" type="presOf" srcId="{312F8523-2237-47C1-940C-4E8AC32D6802}" destId="{F587F9A6-B115-44EA-90C5-25EA47B0E3E0}" srcOrd="0"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69C3F79D-824D-4A09-BBBD-1771982C1D81}" type="presOf" srcId="{11358E36-D8B6-422D-A531-A7ACE04AF2A8}" destId="{65F42D7E-0CD8-44CD-8F51-25D5069724E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xmlns=""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907171" y="2267320"/>
          <a:ext cx="281039" cy="2192108"/>
        </a:xfrm>
        <a:custGeom>
          <a:avLst/>
          <a:gdLst/>
          <a:ahLst/>
          <a:cxnLst/>
          <a:rect l="0" t="0" r="0" b="0"/>
          <a:pathLst>
            <a:path>
              <a:moveTo>
                <a:pt x="0" y="0"/>
              </a:moveTo>
              <a:lnTo>
                <a:pt x="0" y="2192108"/>
              </a:lnTo>
              <a:lnTo>
                <a:pt x="281039" y="2192108"/>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907171" y="2267320"/>
          <a:ext cx="281039" cy="861854"/>
        </a:xfrm>
        <a:custGeom>
          <a:avLst/>
          <a:gdLst/>
          <a:ahLst/>
          <a:cxnLst/>
          <a:rect l="0" t="0" r="0" b="0"/>
          <a:pathLst>
            <a:path>
              <a:moveTo>
                <a:pt x="0" y="0"/>
              </a:moveTo>
              <a:lnTo>
                <a:pt x="0" y="861854"/>
              </a:lnTo>
              <a:lnTo>
                <a:pt x="281039" y="861854"/>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656610" y="1012478"/>
          <a:ext cx="1169349" cy="318043"/>
        </a:xfrm>
        <a:custGeom>
          <a:avLst/>
          <a:gdLst/>
          <a:ahLst/>
          <a:cxnLst/>
          <a:rect l="0" t="0" r="0" b="0"/>
          <a:pathLst>
            <a:path>
              <a:moveTo>
                <a:pt x="1169349" y="0"/>
              </a:moveTo>
              <a:lnTo>
                <a:pt x="1169349" y="121315"/>
              </a:lnTo>
              <a:lnTo>
                <a:pt x="0" y="121315"/>
              </a:lnTo>
              <a:lnTo>
                <a:pt x="0" y="31804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3211695" y="2401057"/>
          <a:ext cx="243567" cy="2058370"/>
        </a:xfrm>
        <a:custGeom>
          <a:avLst/>
          <a:gdLst/>
          <a:ahLst/>
          <a:cxnLst/>
          <a:rect l="0" t="0" r="0" b="0"/>
          <a:pathLst>
            <a:path>
              <a:moveTo>
                <a:pt x="0" y="0"/>
              </a:moveTo>
              <a:lnTo>
                <a:pt x="0" y="2058370"/>
              </a:lnTo>
              <a:lnTo>
                <a:pt x="243567" y="2058370"/>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3211695" y="2401057"/>
          <a:ext cx="243567" cy="728117"/>
        </a:xfrm>
        <a:custGeom>
          <a:avLst/>
          <a:gdLst/>
          <a:ahLst/>
          <a:cxnLst/>
          <a:rect l="0" t="0" r="0" b="0"/>
          <a:pathLst>
            <a:path>
              <a:moveTo>
                <a:pt x="0" y="0"/>
              </a:moveTo>
              <a:lnTo>
                <a:pt x="0" y="728117"/>
              </a:lnTo>
              <a:lnTo>
                <a:pt x="243567" y="728117"/>
              </a:lnTo>
            </a:path>
          </a:pathLst>
        </a:custGeom>
        <a:noFill/>
        <a:ln w="25400" cap="flat" cmpd="sng" algn="ctr">
          <a:solidFill>
            <a:schemeClr val="accent1">
              <a:shade val="8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2825959" y="1012478"/>
          <a:ext cx="1135174" cy="451780"/>
        </a:xfrm>
        <a:custGeom>
          <a:avLst/>
          <a:gdLst/>
          <a:ahLst/>
          <a:cxnLst/>
          <a:rect l="0" t="0" r="0" b="0"/>
          <a:pathLst>
            <a:path>
              <a:moveTo>
                <a:pt x="0" y="0"/>
              </a:moveTo>
              <a:lnTo>
                <a:pt x="0" y="255052"/>
              </a:lnTo>
              <a:lnTo>
                <a:pt x="1135174" y="255052"/>
              </a:lnTo>
              <a:lnTo>
                <a:pt x="1135174" y="451780"/>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889161" y="75680"/>
          <a:ext cx="1873596" cy="93679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Writing</a:t>
          </a:r>
        </a:p>
      </dsp:txBody>
      <dsp:txXfrm>
        <a:off x="1889161" y="75680"/>
        <a:ext cx="1873596" cy="936798"/>
      </dsp:txXfrm>
    </dsp:sp>
    <dsp:sp modelId="{891CD440-D29A-4CE4-8741-9AD273B05ECF}">
      <dsp:nvSpPr>
        <dsp:cNvPr id="0" name=""/>
        <dsp:cNvSpPr/>
      </dsp:nvSpPr>
      <dsp:spPr>
        <a:xfrm>
          <a:off x="3024336" y="1464259"/>
          <a:ext cx="1873596" cy="936798"/>
        </a:xfrm>
        <a:prstGeom prst="rect">
          <a:avLst/>
        </a:prstGeom>
        <a:solidFill>
          <a:schemeClr val="accent5">
            <a:lumMod val="75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Writing accurately</a:t>
          </a:r>
        </a:p>
      </dsp:txBody>
      <dsp:txXfrm>
        <a:off x="3024336" y="1464259"/>
        <a:ext cx="1873596" cy="936798"/>
      </dsp:txXfrm>
    </dsp:sp>
    <dsp:sp modelId="{6DD6FA04-40DA-48B3-9E10-77881AEE962F}">
      <dsp:nvSpPr>
        <dsp:cNvPr id="0" name=""/>
        <dsp:cNvSpPr/>
      </dsp:nvSpPr>
      <dsp:spPr>
        <a:xfrm>
          <a:off x="3455263" y="2660775"/>
          <a:ext cx="1873596" cy="936798"/>
        </a:xfrm>
        <a:prstGeom prst="rect">
          <a:avLst/>
        </a:prstGeom>
        <a:solidFill>
          <a:schemeClr val="accent5">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Language</a:t>
          </a:r>
        </a:p>
      </dsp:txBody>
      <dsp:txXfrm>
        <a:off x="3455263" y="2660775"/>
        <a:ext cx="1873596" cy="936798"/>
      </dsp:txXfrm>
    </dsp:sp>
    <dsp:sp modelId="{65F42D7E-0CD8-44CD-8F51-25D5069724EF}">
      <dsp:nvSpPr>
        <dsp:cNvPr id="0" name=""/>
        <dsp:cNvSpPr/>
      </dsp:nvSpPr>
      <dsp:spPr>
        <a:xfrm>
          <a:off x="3455263" y="3991029"/>
          <a:ext cx="1873596" cy="936798"/>
        </a:xfrm>
        <a:prstGeom prst="rect">
          <a:avLst/>
        </a:prstGeom>
        <a:solidFill>
          <a:schemeClr val="accent5">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Handwriting Punctuation Grammar Spelling</a:t>
          </a:r>
        </a:p>
      </dsp:txBody>
      <dsp:txXfrm>
        <a:off x="3455263" y="3991029"/>
        <a:ext cx="1873596" cy="936798"/>
      </dsp:txXfrm>
    </dsp:sp>
    <dsp:sp modelId="{6CB02689-96F0-4E28-8DE0-6955FAAFB92E}">
      <dsp:nvSpPr>
        <dsp:cNvPr id="0" name=""/>
        <dsp:cNvSpPr/>
      </dsp:nvSpPr>
      <dsp:spPr>
        <a:xfrm>
          <a:off x="719811" y="1330521"/>
          <a:ext cx="1873596" cy="936798"/>
        </a:xfrm>
        <a:prstGeom prst="rect">
          <a:avLst/>
        </a:prstGeom>
        <a:solidFill>
          <a:schemeClr val="accent1">
            <a:lumMod val="75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Organizing ideas and information</a:t>
          </a:r>
        </a:p>
      </dsp:txBody>
      <dsp:txXfrm>
        <a:off x="719811" y="1330521"/>
        <a:ext cx="1873596" cy="936798"/>
      </dsp:txXfrm>
    </dsp:sp>
    <dsp:sp modelId="{DF428208-398B-431B-B05C-1B1EC3F3559A}">
      <dsp:nvSpPr>
        <dsp:cNvPr id="0" name=""/>
        <dsp:cNvSpPr/>
      </dsp:nvSpPr>
      <dsp:spPr>
        <a:xfrm>
          <a:off x="1188211" y="2660775"/>
          <a:ext cx="1873596" cy="936798"/>
        </a:xfrm>
        <a:prstGeom prst="rect">
          <a:avLst/>
        </a:prstGeom>
        <a:solidFill>
          <a:schemeClr val="accent1">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Meaning, purposes, readers</a:t>
          </a:r>
        </a:p>
      </dsp:txBody>
      <dsp:txXfrm>
        <a:off x="1188211" y="2660775"/>
        <a:ext cx="1873596" cy="936798"/>
      </dsp:txXfrm>
    </dsp:sp>
    <dsp:sp modelId="{39D78C2B-5A2C-46DD-A031-77FC4780975C}">
      <dsp:nvSpPr>
        <dsp:cNvPr id="0" name=""/>
        <dsp:cNvSpPr/>
      </dsp:nvSpPr>
      <dsp:spPr>
        <a:xfrm>
          <a:off x="1188211" y="3991029"/>
          <a:ext cx="1873596" cy="936798"/>
        </a:xfrm>
        <a:prstGeom prst="rect">
          <a:avLst/>
        </a:prstGeom>
        <a:solidFill>
          <a:schemeClr val="accent1">
            <a:lumMod val="5000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t>Structure and organization</a:t>
          </a:r>
        </a:p>
      </dsp:txBody>
      <dsp:txXfrm>
        <a:off x="1188211" y="3991029"/>
        <a:ext cx="1873596" cy="93679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4032" tIns="47016" rIns="94032" bIns="47016" rtlCol="0"/>
          <a:lstStyle>
            <a:lvl1pPr algn="l">
              <a:defRPr sz="1200"/>
            </a:lvl1pPr>
          </a:lstStyle>
          <a:p>
            <a:endParaRPr lang="en-GB" dirty="0"/>
          </a:p>
        </p:txBody>
      </p:sp>
      <p:sp>
        <p:nvSpPr>
          <p:cNvPr id="3" name="Date Placeholder 2"/>
          <p:cNvSpPr>
            <a:spLocks noGrp="1"/>
          </p:cNvSpPr>
          <p:nvPr>
            <p:ph type="dt" sz="quarter" idx="1"/>
          </p:nvPr>
        </p:nvSpPr>
        <p:spPr>
          <a:xfrm>
            <a:off x="3777608" y="0"/>
            <a:ext cx="2889938" cy="487680"/>
          </a:xfrm>
          <a:prstGeom prst="rect">
            <a:avLst/>
          </a:prstGeom>
        </p:spPr>
        <p:txBody>
          <a:bodyPr vert="horz" lIns="94032" tIns="47016" rIns="94032" bIns="47016" rtlCol="0"/>
          <a:lstStyle>
            <a:lvl1pPr algn="r">
              <a:defRPr sz="1200"/>
            </a:lvl1pPr>
          </a:lstStyle>
          <a:p>
            <a:fld id="{96D292DE-8B7A-4254-AA83-74C1F4DD4AF0}" type="datetimeFigureOut">
              <a:rPr lang="en-GB" smtClean="0"/>
              <a:pPr/>
              <a:t>28/01/2019</a:t>
            </a:fld>
            <a:endParaRPr lang="en-GB" dirty="0"/>
          </a:p>
        </p:txBody>
      </p:sp>
      <p:sp>
        <p:nvSpPr>
          <p:cNvPr id="4" name="Footer Placeholder 3"/>
          <p:cNvSpPr>
            <a:spLocks noGrp="1"/>
          </p:cNvSpPr>
          <p:nvPr>
            <p:ph type="ftr" sz="quarter" idx="2"/>
          </p:nvPr>
        </p:nvSpPr>
        <p:spPr>
          <a:xfrm>
            <a:off x="1" y="9264228"/>
            <a:ext cx="2889938" cy="487680"/>
          </a:xfrm>
          <a:prstGeom prst="rect">
            <a:avLst/>
          </a:prstGeom>
        </p:spPr>
        <p:txBody>
          <a:bodyPr vert="horz" lIns="94032" tIns="47016" rIns="94032" bIns="47016"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8" y="9264228"/>
            <a:ext cx="2889938" cy="487680"/>
          </a:xfrm>
          <a:prstGeom prst="rect">
            <a:avLst/>
          </a:prstGeom>
        </p:spPr>
        <p:txBody>
          <a:bodyPr vert="horz" lIns="94032" tIns="47016" rIns="94032" bIns="47016"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4032" tIns="47016" rIns="94032" bIns="47016" rtlCol="0"/>
          <a:lstStyle>
            <a:lvl1pPr algn="l">
              <a:defRPr sz="1200"/>
            </a:lvl1pPr>
          </a:lstStyle>
          <a:p>
            <a:endParaRPr lang="en-GB" dirty="0"/>
          </a:p>
        </p:txBody>
      </p:sp>
      <p:sp>
        <p:nvSpPr>
          <p:cNvPr id="3" name="Date Placeholder 2"/>
          <p:cNvSpPr>
            <a:spLocks noGrp="1"/>
          </p:cNvSpPr>
          <p:nvPr>
            <p:ph type="dt" idx="1"/>
          </p:nvPr>
        </p:nvSpPr>
        <p:spPr>
          <a:xfrm>
            <a:off x="3777608" y="0"/>
            <a:ext cx="2889938" cy="487680"/>
          </a:xfrm>
          <a:prstGeom prst="rect">
            <a:avLst/>
          </a:prstGeom>
        </p:spPr>
        <p:txBody>
          <a:bodyPr vert="horz" lIns="94032" tIns="47016" rIns="94032" bIns="47016" rtlCol="0"/>
          <a:lstStyle>
            <a:lvl1pPr algn="r">
              <a:defRPr sz="1200"/>
            </a:lvl1pPr>
          </a:lstStyle>
          <a:p>
            <a:fld id="{7B5557C6-2EBE-40BA-9735-E1E51942F078}" type="datetimeFigureOut">
              <a:rPr lang="en-GB" smtClean="0"/>
              <a:pPr/>
              <a:t>28/01/2019</a:t>
            </a:fld>
            <a:endParaRPr lang="en-GB" dirty="0"/>
          </a:p>
        </p:txBody>
      </p:sp>
      <p:sp>
        <p:nvSpPr>
          <p:cNvPr id="4" name="Slide Image Placeholder 3"/>
          <p:cNvSpPr>
            <a:spLocks noGrp="1" noRot="1" noChangeAspect="1"/>
          </p:cNvSpPr>
          <p:nvPr>
            <p:ph type="sldImg" idx="2"/>
          </p:nvPr>
        </p:nvSpPr>
        <p:spPr>
          <a:xfrm>
            <a:off x="898525" y="731838"/>
            <a:ext cx="4872038" cy="3656012"/>
          </a:xfrm>
          <a:prstGeom prst="rect">
            <a:avLst/>
          </a:prstGeom>
          <a:noFill/>
          <a:ln w="12700">
            <a:solidFill>
              <a:prstClr val="black"/>
            </a:solidFill>
          </a:ln>
        </p:spPr>
        <p:txBody>
          <a:bodyPr vert="horz" lIns="94032" tIns="47016" rIns="94032" bIns="47016" rtlCol="0" anchor="ctr"/>
          <a:lstStyle/>
          <a:p>
            <a:endParaRPr lang="en-GB" dirty="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4032" tIns="47016" rIns="94032" bIns="470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7680"/>
          </a:xfrm>
          <a:prstGeom prst="rect">
            <a:avLst/>
          </a:prstGeom>
        </p:spPr>
        <p:txBody>
          <a:bodyPr vert="horz" lIns="94032" tIns="47016" rIns="94032" bIns="47016"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8" y="9264228"/>
            <a:ext cx="2889938" cy="487680"/>
          </a:xfrm>
          <a:prstGeom prst="rect">
            <a:avLst/>
          </a:prstGeom>
        </p:spPr>
        <p:txBody>
          <a:bodyPr vert="horz" lIns="94032" tIns="47016" rIns="94032" bIns="47016" rtlCol="0" anchor="b"/>
          <a:lstStyle>
            <a:lvl1pPr algn="r">
              <a:defRPr sz="1200"/>
            </a:lvl1pPr>
          </a:lstStyle>
          <a:p>
            <a:fld id="{34363F00-7F05-4888-870A-A771EB1772FD}" type="slidenum">
              <a:rPr lang="en-GB" smtClean="0"/>
              <a:pPr/>
              <a:t>‹#›</a:t>
            </a:fld>
            <a:endParaRPr lang="en-GB" dirty="0"/>
          </a:p>
        </p:txBody>
      </p:sp>
    </p:spTree>
    <p:extLst>
      <p:ext uri="{BB962C8B-B14F-4D97-AF65-F5344CB8AC3E}">
        <p14:creationId xmlns:p14="http://schemas.microsoft.com/office/powerpoint/2010/main" xmlns=""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xmlns="" val="3018617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2</a:t>
            </a:fld>
            <a:endParaRPr lang="en-GB" dirty="0"/>
          </a:p>
        </p:txBody>
      </p:sp>
    </p:spTree>
    <p:extLst>
      <p:ext uri="{BB962C8B-B14F-4D97-AF65-F5344CB8AC3E}">
        <p14:creationId xmlns:p14="http://schemas.microsoft.com/office/powerpoint/2010/main" xmlns="" val="410220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Make the point that one side of the diagram is composition and the other side is transcription</a:t>
            </a:r>
          </a:p>
          <a:p>
            <a:endParaRPr lang="en-GB" b="1" baseline="0" dirty="0"/>
          </a:p>
          <a:p>
            <a:r>
              <a:rPr lang="en-GB" b="0" baseline="0" dirty="0"/>
              <a:t>Point out that the structure is the same at both phases.</a:t>
            </a:r>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3</a:t>
            </a:fld>
            <a:endParaRPr lang="en-GB" dirty="0"/>
          </a:p>
        </p:txBody>
      </p:sp>
    </p:spTree>
    <p:extLst>
      <p:ext uri="{BB962C8B-B14F-4D97-AF65-F5344CB8AC3E}">
        <p14:creationId xmlns:p14="http://schemas.microsoft.com/office/powerpoint/2010/main" xmlns="" val="2936423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the implications</a:t>
            </a:r>
            <a:r>
              <a:rPr lang="en-GB" baseline="0" dirty="0"/>
              <a:t> of this statement are.</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4</a:t>
            </a:fld>
            <a:endParaRPr lang="en-GB" dirty="0"/>
          </a:p>
        </p:txBody>
      </p:sp>
    </p:spTree>
    <p:extLst>
      <p:ext uri="{BB962C8B-B14F-4D97-AF65-F5344CB8AC3E}">
        <p14:creationId xmlns:p14="http://schemas.microsoft.com/office/powerpoint/2010/main" xmlns="" val="3730201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generate ideas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extLst>
      <p:ext uri="{BB962C8B-B14F-4D97-AF65-F5344CB8AC3E}">
        <p14:creationId xmlns:p14="http://schemas.microsoft.com/office/powerpoint/2010/main" xmlns="" val="586635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t>Introduce the term</a:t>
            </a:r>
            <a:r>
              <a:rPr lang="en-GB" baseline="0" dirty="0"/>
              <a:t> “emergent writing”</a:t>
            </a:r>
          </a:p>
          <a:p>
            <a:pPr defTabSz="910102">
              <a:defRPr/>
            </a:pPr>
            <a:endParaRPr lang="en-GB" baseline="0" dirty="0"/>
          </a:p>
          <a:p>
            <a:pPr defTabSz="910102">
              <a:defRPr/>
            </a:pPr>
            <a:r>
              <a:rPr lang="en-GB" baseline="0" dirty="0"/>
              <a:t>The child starts at the “transcriptional “ level</a:t>
            </a: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6</a:t>
            </a:fld>
            <a:endParaRPr lang="en-GB" dirty="0"/>
          </a:p>
        </p:txBody>
      </p:sp>
    </p:spTree>
    <p:extLst>
      <p:ext uri="{BB962C8B-B14F-4D97-AF65-F5344CB8AC3E}">
        <p14:creationId xmlns:p14="http://schemas.microsoft.com/office/powerpoint/2010/main" xmlns="" val="231318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sort early writing</a:t>
            </a:r>
          </a:p>
          <a:p>
            <a:endParaRPr lang="en-GB" b="1" dirty="0"/>
          </a:p>
          <a:p>
            <a:r>
              <a:rPr lang="en-GB" b="0" dirty="0"/>
              <a:t>Reveal answers by clicking</a:t>
            </a:r>
            <a:r>
              <a:rPr lang="en-GB" b="0" baseline="0" dirty="0"/>
              <a:t> on link</a:t>
            </a:r>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extLst>
      <p:ext uri="{BB962C8B-B14F-4D97-AF65-F5344CB8AC3E}">
        <p14:creationId xmlns:p14="http://schemas.microsoft.com/office/powerpoint/2010/main" xmlns="" val="485641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now able to “compose”</a:t>
            </a:r>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2255225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students how to use line guides.</a:t>
            </a:r>
          </a:p>
          <a:p>
            <a:r>
              <a:rPr lang="en-GB" dirty="0"/>
              <a:t>Show then how to form letters</a:t>
            </a:r>
          </a:p>
          <a:p>
            <a:r>
              <a:rPr lang="en-GB" dirty="0"/>
              <a:t>Introduce terminology:</a:t>
            </a:r>
            <a:r>
              <a:rPr lang="en-GB" baseline="0" dirty="0"/>
              <a:t> ascenders descenders</a:t>
            </a:r>
            <a:r>
              <a:rPr lang="en-GB" baseline="0"/>
              <a:t>, etc.</a:t>
            </a:r>
            <a:endParaRPr lang="en-GB" baseline="0" dirty="0"/>
          </a:p>
          <a:p>
            <a:endParaRPr lang="en-GB" baseline="0" dirty="0"/>
          </a:p>
          <a:p>
            <a:r>
              <a:rPr lang="en-GB" b="1" baseline="0" dirty="0"/>
              <a:t>Students to practise handwriting</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12</a:t>
            </a:fld>
            <a:endParaRPr lang="en-GB" dirty="0"/>
          </a:p>
        </p:txBody>
      </p:sp>
    </p:spTree>
    <p:extLst>
      <p:ext uri="{BB962C8B-B14F-4D97-AF65-F5344CB8AC3E}">
        <p14:creationId xmlns:p14="http://schemas.microsoft.com/office/powerpoint/2010/main" xmlns="" val="2028931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13</a:t>
            </a:fld>
            <a:endParaRPr lang="en-GB" dirty="0"/>
          </a:p>
        </p:txBody>
      </p:sp>
    </p:spTree>
    <p:extLst>
      <p:ext uri="{BB962C8B-B14F-4D97-AF65-F5344CB8AC3E}">
        <p14:creationId xmlns:p14="http://schemas.microsoft.com/office/powerpoint/2010/main" xmlns="" val="224969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Writing%20Development.docx"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XRZ9uZ4h0Ss"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Types%20of%20writing%20in%20the%20classroom.docx"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andwriting%20Practice.doc" TargetMode="External"/><Relationship Id="rId3" Type="http://schemas.openxmlformats.org/officeDocument/2006/relationships/image" Target="../media/image13.png"/><Relationship Id="rId7" Type="http://schemas.openxmlformats.org/officeDocument/2006/relationships/hyperlink" Target="Letter%20Families.docx"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Tips%20for%20teaching%20handwriting.doc" TargetMode="External"/><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hyperlink" Target="Lineguide.doc"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Beginning to Write</a:t>
            </a:r>
          </a:p>
        </p:txBody>
      </p:sp>
      <p:sp>
        <p:nvSpPr>
          <p:cNvPr id="4" name="Subtitle 2">
            <a:extLst>
              <a:ext uri="{FF2B5EF4-FFF2-40B4-BE49-F238E27FC236}">
                <a16:creationId xmlns:a16="http://schemas.microsoft.com/office/drawing/2014/main" xmlns="" id="{5AAEA1BE-E79A-4C1C-9FD5-EC783461361F}"/>
              </a:ext>
            </a:extLst>
          </p:cNvPr>
          <p:cNvSpPr txBox="1">
            <a:spLocks/>
          </p:cNvSpPr>
          <p:nvPr/>
        </p:nvSpPr>
        <p:spPr>
          <a:xfrm>
            <a:off x="899592" y="2942794"/>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a:solidFill>
                  <a:schemeClr val="bg1"/>
                </a:solidFill>
              </a:rPr>
              <a:t>ECAD4003</a:t>
            </a:r>
          </a:p>
          <a:p>
            <a:r>
              <a:rPr lang="en-GB" sz="2400" dirty="0">
                <a:solidFill>
                  <a:schemeClr val="bg1"/>
                </a:solidFill>
              </a:rPr>
              <a:t>Session 6</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6" name="Picture 2" descr="http://www.ipecs.act.edu.au/__data/assets/image/0003/143229/LN011.JPG">
            <a:extLst>
              <a:ext uri="{FF2B5EF4-FFF2-40B4-BE49-F238E27FC236}">
                <a16:creationId xmlns:a16="http://schemas.microsoft.com/office/drawing/2014/main" xmlns="" id="{7C14834E-A211-472A-869E-E7EE907E2D77}"/>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370509">
            <a:off x="6783045" y="4348198"/>
            <a:ext cx="2166025" cy="2400267"/>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a:extLst>
              <a:ext uri="{FF2B5EF4-FFF2-40B4-BE49-F238E27FC236}">
                <a16:creationId xmlns:a16="http://schemas.microsoft.com/office/drawing/2014/main" xmlns="" id="{EB094BBD-8014-4D18-997F-5F510FB1CF50}"/>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382918">
            <a:off x="6660232" y="448996"/>
            <a:ext cx="2050267" cy="1426602"/>
          </a:xfrm>
          <a:prstGeom prst="rect">
            <a:avLst/>
          </a:prstGeom>
        </p:spPr>
      </p:pic>
    </p:spTree>
    <p:extLst>
      <p:ext uri="{BB962C8B-B14F-4D97-AF65-F5344CB8AC3E}">
        <p14:creationId xmlns:p14="http://schemas.microsoft.com/office/powerpoint/2010/main" xmlns="" val="14328889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476672"/>
            <a:ext cx="5554960" cy="1143000"/>
          </a:xfrm>
          <a:solidFill>
            <a:schemeClr val="accent1">
              <a:lumMod val="75000"/>
            </a:schemeClr>
          </a:solidFill>
        </p:spPr>
        <p:txBody>
          <a:bodyPr/>
          <a:lstStyle/>
          <a:p>
            <a:r>
              <a:rPr lang="en-GB" dirty="0"/>
              <a:t>Aims of the session</a:t>
            </a:r>
          </a:p>
        </p:txBody>
      </p:sp>
      <p:graphicFrame>
        <p:nvGraphicFramePr>
          <p:cNvPr id="6" name="Content Placeholder 5"/>
          <p:cNvGraphicFramePr>
            <a:graphicFrameLocks noGrp="1"/>
          </p:cNvGraphicFramePr>
          <p:nvPr>
            <p:ph idx="1"/>
            <p:extLst/>
          </p:nvPr>
        </p:nvGraphicFramePr>
        <p:xfrm>
          <a:off x="457200" y="1988841"/>
          <a:ext cx="8229600" cy="2859372"/>
        </p:xfrm>
        <a:graphic>
          <a:graphicData uri="http://schemas.openxmlformats.org/drawingml/2006/table">
            <a:tbl>
              <a:tblPr firstRow="1" bandRow="1">
                <a:tableStyleId>{72833802-FEF1-4C79-8D5D-14CF1EAF98D9}</a:tableStyleId>
              </a:tblPr>
              <a:tblGrid>
                <a:gridCol w="298376">
                  <a:extLst>
                    <a:ext uri="{9D8B030D-6E8A-4147-A177-3AD203B41FA5}">
                      <a16:colId xmlns:a16="http://schemas.microsoft.com/office/drawing/2014/main" xmlns="" val="20000"/>
                    </a:ext>
                  </a:extLst>
                </a:gridCol>
                <a:gridCol w="6661827">
                  <a:extLst>
                    <a:ext uri="{9D8B030D-6E8A-4147-A177-3AD203B41FA5}">
                      <a16:colId xmlns:a16="http://schemas.microsoft.com/office/drawing/2014/main" xmlns="" val="20001"/>
                    </a:ext>
                  </a:extLst>
                </a:gridCol>
                <a:gridCol w="1269397">
                  <a:extLst>
                    <a:ext uri="{9D8B030D-6E8A-4147-A177-3AD203B41FA5}">
                      <a16:colId xmlns:a16="http://schemas.microsoft.com/office/drawing/2014/main" xmlns="" val="20002"/>
                    </a:ext>
                  </a:extLst>
                </a:gridCol>
              </a:tblGrid>
              <a:tr h="659855">
                <a:tc>
                  <a:txBody>
                    <a:bodyPr/>
                    <a:lstStyle/>
                    <a:p>
                      <a:endParaRPr lang="en-GB" dirty="0">
                        <a:latin typeface="+mn-lt"/>
                      </a:endParaRPr>
                    </a:p>
                  </a:txBody>
                  <a:tcPr>
                    <a:solidFill>
                      <a:schemeClr val="accent1">
                        <a:lumMod val="40000"/>
                        <a:lumOff val="60000"/>
                      </a:schemeClr>
                    </a:solidFill>
                  </a:tcPr>
                </a:tc>
                <a:tc>
                  <a:txBody>
                    <a:bodyPr/>
                    <a:lstStyle/>
                    <a:p>
                      <a:pPr algn="ctr"/>
                      <a:r>
                        <a:rPr lang="en-GB" sz="1600" dirty="0">
                          <a:latin typeface="+mn-lt"/>
                        </a:rPr>
                        <a:t>Aim</a:t>
                      </a:r>
                    </a:p>
                  </a:txBody>
                  <a:tcPr>
                    <a:solidFill>
                      <a:schemeClr val="accent1">
                        <a:lumMod val="40000"/>
                        <a:lumOff val="60000"/>
                      </a:schemeClr>
                    </a:solidFill>
                  </a:tcPr>
                </a:tc>
                <a:tc>
                  <a:txBody>
                    <a:bodyPr/>
                    <a:lstStyle/>
                    <a:p>
                      <a:pPr algn="ctr"/>
                      <a:r>
                        <a:rPr lang="en-GB" dirty="0">
                          <a:latin typeface="+mn-lt"/>
                        </a:rPr>
                        <a:t>Link to QTS</a:t>
                      </a:r>
                    </a:p>
                  </a:txBody>
                  <a:tcPr>
                    <a:solidFill>
                      <a:schemeClr val="accent1">
                        <a:lumMod val="40000"/>
                        <a:lumOff val="60000"/>
                      </a:schemeClr>
                    </a:solidFill>
                  </a:tcPr>
                </a:tc>
                <a:extLst>
                  <a:ext uri="{0D108BD9-81ED-4DB2-BD59-A6C34878D82A}">
                    <a16:rowId xmlns:a16="http://schemas.microsoft.com/office/drawing/2014/main" xmlns="" val="10000"/>
                  </a:ext>
                </a:extLst>
              </a:tr>
              <a:tr h="659855">
                <a:tc>
                  <a:txBody>
                    <a:bodyPr/>
                    <a:lstStyle/>
                    <a:p>
                      <a:r>
                        <a:rPr lang="en-GB" dirty="0">
                          <a:latin typeface="+mn-lt"/>
                        </a:rPr>
                        <a:t>1</a:t>
                      </a:r>
                    </a:p>
                  </a:txBody>
                  <a:tcPr>
                    <a:solidFill>
                      <a:schemeClr val="accent1">
                        <a:lumMod val="40000"/>
                        <a:lumOff val="60000"/>
                      </a:schemeClr>
                    </a:solidFill>
                  </a:tcPr>
                </a:tc>
                <a:tc>
                  <a:txBody>
                    <a:bodyPr/>
                    <a:lstStyle/>
                    <a:p>
                      <a:r>
                        <a:rPr lang="en-GB" sz="1600" dirty="0">
                          <a:latin typeface="+mn-lt"/>
                        </a:rPr>
                        <a:t>For you to become familiar with the programme of study for writing</a:t>
                      </a:r>
                      <a:r>
                        <a:rPr lang="en-GB" sz="1600" baseline="0" dirty="0">
                          <a:latin typeface="+mn-lt"/>
                        </a:rPr>
                        <a:t> at FP &amp; KS2;</a:t>
                      </a:r>
                      <a:endParaRPr lang="en-GB" sz="1600" dirty="0">
                        <a:latin typeface="+mn-lt"/>
                      </a:endParaRPr>
                    </a:p>
                  </a:txBody>
                  <a:tcPr>
                    <a:solidFill>
                      <a:schemeClr val="accent1">
                        <a:lumMod val="40000"/>
                        <a:lumOff val="60000"/>
                      </a:schemeClr>
                    </a:solidFill>
                  </a:tcPr>
                </a:tc>
                <a:tc>
                  <a:txBody>
                    <a:bodyPr/>
                    <a:lstStyle/>
                    <a:p>
                      <a:r>
                        <a:rPr lang="en-GB" dirty="0">
                          <a:latin typeface="+mn-lt"/>
                        </a:rPr>
                        <a:t>2.1,</a:t>
                      </a:r>
                      <a:r>
                        <a:rPr lang="en-GB" baseline="0" dirty="0">
                          <a:latin typeface="+mn-lt"/>
                        </a:rPr>
                        <a:t> 2.2, 2.3</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1"/>
                  </a:ext>
                </a:extLst>
              </a:tr>
              <a:tr h="597012">
                <a:tc>
                  <a:txBody>
                    <a:bodyPr/>
                    <a:lstStyle/>
                    <a:p>
                      <a:r>
                        <a:rPr lang="en-GB" dirty="0">
                          <a:latin typeface="+mn-lt"/>
                        </a:rPr>
                        <a:t>2</a:t>
                      </a:r>
                    </a:p>
                  </a:txBody>
                  <a:tcPr>
                    <a:solidFill>
                      <a:schemeClr val="accent1">
                        <a:lumMod val="40000"/>
                        <a:lumOff val="60000"/>
                      </a:schemeClr>
                    </a:solidFill>
                  </a:tcPr>
                </a:tc>
                <a:tc>
                  <a:txBody>
                    <a:bodyPr/>
                    <a:lstStyle/>
                    <a:p>
                      <a:r>
                        <a:rPr lang="en-GB" sz="1600" dirty="0">
                          <a:latin typeface="+mn-lt"/>
                        </a:rPr>
                        <a:t>For you to develop an understanding of the range of writing</a:t>
                      </a:r>
                      <a:r>
                        <a:rPr lang="en-GB" sz="1600" baseline="0" dirty="0">
                          <a:latin typeface="+mn-lt"/>
                        </a:rPr>
                        <a:t> skills that children need to develop;</a:t>
                      </a:r>
                      <a:endParaRPr lang="en-GB" sz="1600" dirty="0">
                        <a:latin typeface="+mn-lt"/>
                      </a:endParaRPr>
                    </a:p>
                  </a:txBody>
                  <a:tcPr>
                    <a:solidFill>
                      <a:schemeClr val="accent1">
                        <a:lumMod val="40000"/>
                        <a:lumOff val="60000"/>
                      </a:schemeClr>
                    </a:solidFill>
                  </a:tcPr>
                </a:tc>
                <a:tc>
                  <a:txBody>
                    <a:bodyPr/>
                    <a:lstStyle/>
                    <a:p>
                      <a:r>
                        <a:rPr lang="en-GB" dirty="0">
                          <a:latin typeface="+mn-lt"/>
                        </a:rPr>
                        <a:t>3.3.1</a:t>
                      </a:r>
                    </a:p>
                  </a:txBody>
                  <a:tcPr>
                    <a:solidFill>
                      <a:schemeClr val="accent1">
                        <a:lumMod val="40000"/>
                        <a:lumOff val="60000"/>
                      </a:schemeClr>
                    </a:solidFill>
                  </a:tcPr>
                </a:tc>
                <a:extLst>
                  <a:ext uri="{0D108BD9-81ED-4DB2-BD59-A6C34878D82A}">
                    <a16:rowId xmlns:a16="http://schemas.microsoft.com/office/drawing/2014/main" xmlns="" val="10003"/>
                  </a:ext>
                </a:extLst>
              </a:tr>
              <a:tr h="942650">
                <a:tc>
                  <a:txBody>
                    <a:bodyPr/>
                    <a:lstStyle/>
                    <a:p>
                      <a:r>
                        <a:rPr lang="en-GB" dirty="0">
                          <a:latin typeface="+mn-lt"/>
                        </a:rPr>
                        <a:t>3</a:t>
                      </a:r>
                    </a:p>
                  </a:txBody>
                  <a:tcPr>
                    <a:solidFill>
                      <a:schemeClr val="accent1">
                        <a:lumMod val="40000"/>
                        <a:lumOff val="60000"/>
                      </a:schemeClr>
                    </a:solidFill>
                  </a:tcPr>
                </a:tc>
                <a:tc>
                  <a:txBody>
                    <a:bodyPr/>
                    <a:lstStyle/>
                    <a:p>
                      <a:r>
                        <a:rPr lang="en-GB" sz="1600" dirty="0">
                          <a:latin typeface="+mn-lt"/>
                        </a:rPr>
                        <a:t>For you to think</a:t>
                      </a:r>
                      <a:r>
                        <a:rPr lang="en-GB" sz="1600" baseline="0" dirty="0">
                          <a:latin typeface="+mn-lt"/>
                        </a:rPr>
                        <a:t> about</a:t>
                      </a:r>
                      <a:r>
                        <a:rPr lang="en-GB" sz="1600" dirty="0">
                          <a:latin typeface="+mn-lt"/>
                        </a:rPr>
                        <a:t> some activities you can use to develop students writing skills.</a:t>
                      </a:r>
                    </a:p>
                  </a:txBody>
                  <a:tcPr>
                    <a:solidFill>
                      <a:schemeClr val="accent1">
                        <a:lumMod val="40000"/>
                        <a:lumOff val="60000"/>
                      </a:schemeClr>
                    </a:solidFill>
                  </a:tcPr>
                </a:tc>
                <a:tc>
                  <a:txBody>
                    <a:bodyPr/>
                    <a:lstStyle/>
                    <a:p>
                      <a:r>
                        <a:rPr lang="en-GB" dirty="0">
                          <a:latin typeface="+mn-lt"/>
                        </a:rPr>
                        <a:t>3.3.2,</a:t>
                      </a:r>
                      <a:r>
                        <a:rPr lang="en-GB" baseline="0" dirty="0">
                          <a:latin typeface="+mn-lt"/>
                        </a:rPr>
                        <a:t> 3.3.3 &amp; 3.3.4</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12555011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3240360" cy="998984"/>
          </a:xfrm>
          <a:solidFill>
            <a:schemeClr val="tx2">
              <a:lumMod val="40000"/>
              <a:lumOff val="60000"/>
            </a:schemeClr>
          </a:solidFill>
          <a:ln>
            <a:solidFill>
              <a:schemeClr val="accent1">
                <a:lumMod val="75000"/>
              </a:schemeClr>
            </a:solidFill>
          </a:ln>
        </p:spPr>
        <p:txBody>
          <a:bodyPr>
            <a:normAutofit fontScale="90000"/>
          </a:bodyPr>
          <a:lstStyle/>
          <a:p>
            <a:r>
              <a:rPr lang="en-GB" dirty="0"/>
              <a:t>The curriculum</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rot="652380">
            <a:off x="440622" y="3600572"/>
            <a:ext cx="2367254" cy="1303232"/>
          </a:xfrm>
        </p:spPr>
      </p:pic>
      <p:pic>
        <p:nvPicPr>
          <p:cNvPr id="6" name="Picture 5"/>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20874049">
            <a:off x="409420" y="1873789"/>
            <a:ext cx="2394946" cy="1257384"/>
          </a:xfrm>
          <a:prstGeom prst="rect">
            <a:avLst/>
          </a:prstGeom>
        </p:spPr>
      </p:pic>
      <p:graphicFrame>
        <p:nvGraphicFramePr>
          <p:cNvPr id="3" name="Diagram 2"/>
          <p:cNvGraphicFramePr/>
          <p:nvPr>
            <p:extLst>
              <p:ext uri="{D42A27DB-BD31-4B8C-83A1-F6EECF244321}">
                <p14:modId xmlns:p14="http://schemas.microsoft.com/office/powerpoint/2010/main" xmlns="" val="2221418556"/>
              </p:ext>
            </p:extLst>
          </p:nvPr>
        </p:nvGraphicFramePr>
        <p:xfrm>
          <a:off x="3095328" y="548680"/>
          <a:ext cx="6048672" cy="49280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xmlns="" val="2280751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a:solidFill>
            <a:schemeClr val="tx2">
              <a:lumMod val="40000"/>
              <a:lumOff val="60000"/>
            </a:schemeClr>
          </a:solidFill>
        </p:spPr>
        <p:txBody>
          <a:bodyPr/>
          <a:lstStyle/>
          <a:p>
            <a:r>
              <a:rPr lang="en-GB" dirty="0"/>
              <a:t>Cognitive Capacity</a:t>
            </a:r>
            <a:endParaRPr lang="en-US" dirty="0"/>
          </a:p>
        </p:txBody>
      </p:sp>
      <p:sp>
        <p:nvSpPr>
          <p:cNvPr id="3" name="Content Placeholder 2"/>
          <p:cNvSpPr>
            <a:spLocks noGrp="1"/>
          </p:cNvSpPr>
          <p:nvPr>
            <p:ph idx="1"/>
          </p:nvPr>
        </p:nvSpPr>
        <p:spPr>
          <a:xfrm>
            <a:off x="465951" y="2420888"/>
            <a:ext cx="8229600" cy="2260847"/>
          </a:xfrm>
        </p:spPr>
        <p:txBody>
          <a:bodyPr>
            <a:normAutofit/>
          </a:bodyPr>
          <a:lstStyle/>
          <a:p>
            <a:pPr marL="0" indent="0" algn="just">
              <a:buNone/>
            </a:pPr>
            <a:r>
              <a:rPr lang="en-GB" dirty="0"/>
              <a:t>Children cannot concentrate on both transcription and composition until transcription becomes fluent.</a:t>
            </a:r>
          </a:p>
          <a:p>
            <a:pPr marL="0" indent="0">
              <a:buNone/>
            </a:pPr>
            <a:endParaRPr lang="en-GB" dirty="0"/>
          </a:p>
          <a:p>
            <a:pPr marL="0" indent="0">
              <a:buNone/>
            </a:pP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228184" y="3788244"/>
            <a:ext cx="2260121" cy="1786982"/>
          </a:xfrm>
          <a:prstGeom prst="rect">
            <a:avLst/>
          </a:prstGeom>
        </p:spPr>
      </p:pic>
    </p:spTree>
    <p:extLst>
      <p:ext uri="{BB962C8B-B14F-4D97-AF65-F5344CB8AC3E}">
        <p14:creationId xmlns:p14="http://schemas.microsoft.com/office/powerpoint/2010/main" xmlns="" val="11684436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9147" y="188640"/>
            <a:ext cx="4805706" cy="882352"/>
          </a:xfrm>
          <a:solidFill>
            <a:schemeClr val="tx2">
              <a:lumMod val="40000"/>
              <a:lumOff val="60000"/>
            </a:schemeClr>
          </a:solidFill>
          <a:ln>
            <a:solidFill>
              <a:schemeClr val="accent1"/>
            </a:solidFill>
          </a:ln>
        </p:spPr>
        <p:txBody>
          <a:bodyPr>
            <a:normAutofit/>
          </a:bodyPr>
          <a:lstStyle/>
          <a:p>
            <a:r>
              <a:rPr lang="en-GB" sz="4000" dirty="0">
                <a:effectLst>
                  <a:outerShdw blurRad="38100" dist="38100" dir="2700000" algn="tl">
                    <a:srgbClr val="000000">
                      <a:alpha val="43137"/>
                    </a:srgbClr>
                  </a:outerShdw>
                </a:effectLst>
              </a:rPr>
              <a:t>Gross motor skills</a:t>
            </a:r>
          </a:p>
        </p:txBody>
      </p:sp>
      <p:sp>
        <p:nvSpPr>
          <p:cNvPr id="4" name="TextBox 3"/>
          <p:cNvSpPr txBox="1"/>
          <p:nvPr/>
        </p:nvSpPr>
        <p:spPr>
          <a:xfrm>
            <a:off x="1547664" y="1484784"/>
            <a:ext cx="6192688" cy="1200329"/>
          </a:xfrm>
          <a:prstGeom prst="rect">
            <a:avLst/>
          </a:prstGeom>
          <a:noFill/>
        </p:spPr>
        <p:txBody>
          <a:bodyPr wrap="square" rtlCol="0">
            <a:spAutoFit/>
          </a:bodyPr>
          <a:lstStyle/>
          <a:p>
            <a:pPr>
              <a:buNone/>
            </a:pPr>
            <a:r>
              <a:rPr lang="en-GB" dirty="0"/>
              <a:t>Opportunities need to be provided for learners to develop gross motor skills of the movements and directionality that will later support fine motor skills for writing.</a:t>
            </a:r>
          </a:p>
          <a:p>
            <a:pPr>
              <a:buNone/>
            </a:pPr>
            <a:r>
              <a:rPr lang="en-GB" b="1" dirty="0"/>
              <a:t>Activities may include:</a:t>
            </a:r>
          </a:p>
        </p:txBody>
      </p:sp>
      <p:sp>
        <p:nvSpPr>
          <p:cNvPr id="5" name="TextBox 4"/>
          <p:cNvSpPr txBox="1"/>
          <p:nvPr/>
        </p:nvSpPr>
        <p:spPr>
          <a:xfrm>
            <a:off x="779270" y="3061409"/>
            <a:ext cx="4896544" cy="646331"/>
          </a:xfrm>
          <a:prstGeom prst="rect">
            <a:avLst/>
          </a:prstGeom>
          <a:noFill/>
        </p:spPr>
        <p:txBody>
          <a:bodyPr wrap="square" rtlCol="0">
            <a:spAutoFit/>
          </a:bodyPr>
          <a:lstStyle/>
          <a:p>
            <a:r>
              <a:rPr lang="en-GB" dirty="0"/>
              <a:t>Painting on a large scale outdoors with large brushes (various sizes)</a:t>
            </a:r>
          </a:p>
        </p:txBody>
      </p:sp>
      <p:sp>
        <p:nvSpPr>
          <p:cNvPr id="7" name="TextBox 6"/>
          <p:cNvSpPr txBox="1"/>
          <p:nvPr/>
        </p:nvSpPr>
        <p:spPr>
          <a:xfrm>
            <a:off x="4639311" y="3707740"/>
            <a:ext cx="4032448" cy="646331"/>
          </a:xfrm>
          <a:prstGeom prst="rect">
            <a:avLst/>
          </a:prstGeom>
          <a:noFill/>
        </p:spPr>
        <p:txBody>
          <a:bodyPr wrap="square" rtlCol="0">
            <a:spAutoFit/>
          </a:bodyPr>
          <a:lstStyle/>
          <a:p>
            <a:r>
              <a:rPr lang="en-GB" dirty="0"/>
              <a:t>Developing upper body strength through physical activity</a:t>
            </a:r>
          </a:p>
        </p:txBody>
      </p:sp>
      <p:sp>
        <p:nvSpPr>
          <p:cNvPr id="8" name="TextBox 7"/>
          <p:cNvSpPr txBox="1"/>
          <p:nvPr/>
        </p:nvSpPr>
        <p:spPr>
          <a:xfrm>
            <a:off x="935596" y="4354071"/>
            <a:ext cx="2232248" cy="369332"/>
          </a:xfrm>
          <a:prstGeom prst="rect">
            <a:avLst/>
          </a:prstGeom>
          <a:noFill/>
        </p:spPr>
        <p:txBody>
          <a:bodyPr wrap="square" rtlCol="0">
            <a:spAutoFit/>
          </a:bodyPr>
          <a:lstStyle/>
          <a:p>
            <a:r>
              <a:rPr lang="en-GB" dirty="0"/>
              <a:t>Sweeping brushes</a:t>
            </a:r>
          </a:p>
        </p:txBody>
      </p:sp>
      <p:sp>
        <p:nvSpPr>
          <p:cNvPr id="9" name="TextBox 8"/>
          <p:cNvSpPr txBox="1"/>
          <p:nvPr/>
        </p:nvSpPr>
        <p:spPr>
          <a:xfrm>
            <a:off x="4639311" y="4896408"/>
            <a:ext cx="2304256" cy="369332"/>
          </a:xfrm>
          <a:prstGeom prst="rect">
            <a:avLst/>
          </a:prstGeom>
          <a:noFill/>
        </p:spPr>
        <p:txBody>
          <a:bodyPr wrap="square" rtlCol="0">
            <a:spAutoFit/>
          </a:bodyPr>
          <a:lstStyle/>
          <a:p>
            <a:r>
              <a:rPr lang="en-GB" dirty="0"/>
              <a:t>Write dance</a:t>
            </a:r>
          </a:p>
        </p:txBody>
      </p:sp>
      <p:sp>
        <p:nvSpPr>
          <p:cNvPr id="11" name="TextBox 10"/>
          <p:cNvSpPr txBox="1"/>
          <p:nvPr/>
        </p:nvSpPr>
        <p:spPr>
          <a:xfrm>
            <a:off x="1763688" y="4989959"/>
            <a:ext cx="2016224" cy="369332"/>
          </a:xfrm>
          <a:prstGeom prst="rect">
            <a:avLst/>
          </a:prstGeom>
          <a:noFill/>
        </p:spPr>
        <p:txBody>
          <a:bodyPr wrap="square" rtlCol="0">
            <a:spAutoFit/>
          </a:bodyPr>
          <a:lstStyle/>
          <a:p>
            <a:r>
              <a:rPr lang="en-GB" dirty="0"/>
              <a:t>Tyre rolling</a:t>
            </a:r>
          </a:p>
        </p:txBody>
      </p:sp>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598311" y="2348880"/>
            <a:ext cx="2284082" cy="1124471"/>
          </a:xfrm>
          <a:prstGeom prst="rect">
            <a:avLst/>
          </a:prstGeom>
        </p:spPr>
      </p:pic>
      <p:sp>
        <p:nvSpPr>
          <p:cNvPr id="6" name="TextBox 5"/>
          <p:cNvSpPr txBox="1"/>
          <p:nvPr/>
        </p:nvSpPr>
        <p:spPr>
          <a:xfrm>
            <a:off x="3227542" y="1628800"/>
            <a:ext cx="2808312" cy="4508927"/>
          </a:xfrm>
          <a:prstGeom prst="rect">
            <a:avLst/>
          </a:prstGeom>
          <a:noFill/>
        </p:spPr>
        <p:txBody>
          <a:bodyPr wrap="square" rtlCol="0">
            <a:spAutoFit/>
          </a:bodyPr>
          <a:lstStyle/>
          <a:p>
            <a:pPr algn="ctr"/>
            <a:r>
              <a:rPr lang="en-GB" sz="28700" dirty="0" smtClean="0">
                <a:solidFill>
                  <a:schemeClr val="accent1">
                    <a:lumMod val="75000"/>
                  </a:schemeClr>
                </a:solidFill>
              </a:rPr>
              <a:t>?</a:t>
            </a:r>
            <a:endParaRPr lang="en-GB" sz="28700" dirty="0">
              <a:solidFill>
                <a:schemeClr val="accent1">
                  <a:lumMod val="75000"/>
                </a:schemeClr>
              </a:solidFill>
            </a:endParaRPr>
          </a:p>
        </p:txBody>
      </p:sp>
    </p:spTree>
    <p:extLst>
      <p:ext uri="{BB962C8B-B14F-4D97-AF65-F5344CB8AC3E}">
        <p14:creationId xmlns:p14="http://schemas.microsoft.com/office/powerpoint/2010/main" xmlns="" val="253656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7" grpId="0"/>
      <p:bldP spid="8" grpId="0"/>
      <p:bldP spid="9" grpId="0"/>
      <p:bldP spid="11"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4"/>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F82266A-7AC6-4115-95DA-9C33F182C389}" type="slidenum">
              <a:rPr lang="en-GB" altLang="en-US" sz="1000" smtClean="0">
                <a:solidFill>
                  <a:srgbClr val="FF0066"/>
                </a:solidFill>
                <a:latin typeface="Verdana" panose="020B0604030504040204" pitchFamily="34" charset="0"/>
              </a:rPr>
              <a:pPr>
                <a:spcBef>
                  <a:spcPct val="0"/>
                </a:spcBef>
                <a:buClrTx/>
                <a:buFontTx/>
                <a:buNone/>
              </a:pPr>
              <a:t>6</a:t>
            </a:fld>
            <a:endParaRPr lang="en-GB" altLang="en-US" sz="1000" dirty="0">
              <a:solidFill>
                <a:srgbClr val="FF0066"/>
              </a:solidFill>
              <a:latin typeface="Verdana" panose="020B0604030504040204" pitchFamily="34" charset="0"/>
            </a:endParaRPr>
          </a:p>
        </p:txBody>
      </p:sp>
      <p:sp>
        <p:nvSpPr>
          <p:cNvPr id="11267" name="Rectangle 2"/>
          <p:cNvSpPr>
            <a:spLocks noGrp="1" noChangeArrowheads="1"/>
          </p:cNvSpPr>
          <p:nvPr>
            <p:ph type="title"/>
          </p:nvPr>
        </p:nvSpPr>
        <p:spPr>
          <a:xfrm>
            <a:off x="2160104" y="147449"/>
            <a:ext cx="4839072" cy="960438"/>
          </a:xfrm>
          <a:solidFill>
            <a:schemeClr val="tx2">
              <a:lumMod val="40000"/>
              <a:lumOff val="60000"/>
            </a:schemeClr>
          </a:solidFill>
        </p:spPr>
        <p:txBody>
          <a:bodyPr/>
          <a:lstStyle/>
          <a:p>
            <a:pPr eaLnBrk="1" hangingPunct="1"/>
            <a:r>
              <a:rPr lang="en-GB" altLang="en-US" dirty="0">
                <a:ea typeface="ＭＳ Ｐゴシック" panose="020B0600070205080204" pitchFamily="34" charset="-128"/>
              </a:rPr>
              <a:t>Emergent Writing</a:t>
            </a:r>
          </a:p>
        </p:txBody>
      </p:sp>
      <p:sp>
        <p:nvSpPr>
          <p:cNvPr id="11268" name="Rectangle 3"/>
          <p:cNvSpPr>
            <a:spLocks noGrp="1" noChangeArrowheads="1"/>
          </p:cNvSpPr>
          <p:nvPr>
            <p:ph type="body" idx="1"/>
          </p:nvPr>
        </p:nvSpPr>
        <p:spPr>
          <a:xfrm>
            <a:off x="533400" y="1219200"/>
            <a:ext cx="6781800" cy="4191000"/>
          </a:xfrm>
        </p:spPr>
        <p:txBody>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ea typeface="ＭＳ Ｐゴシック" panose="020B0600070205080204" pitchFamily="34" charset="-128"/>
              </a:rPr>
              <a:t>Increasing formation of shapes which resemble letters in formation and presentation</a:t>
            </a:r>
          </a:p>
          <a:p>
            <a:pPr eaLnBrk="1" hangingPunct="1"/>
            <a:r>
              <a:rPr lang="en-GB" altLang="en-US" dirty="0">
                <a:ea typeface="ＭＳ Ｐゴシック" panose="020B0600070205080204" pitchFamily="34" charset="-128"/>
              </a:rPr>
              <a:t>Grouping of letter shapes appearing</a:t>
            </a:r>
          </a:p>
        </p:txBody>
      </p:sp>
      <p:pic>
        <p:nvPicPr>
          <p:cNvPr id="2" name="Picture 1"/>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732240" y="3957487"/>
            <a:ext cx="2046000" cy="1534500"/>
          </a:xfrm>
          <a:prstGeom prst="rect">
            <a:avLst/>
          </a:prstGeom>
        </p:spPr>
      </p:pic>
      <p:sp>
        <p:nvSpPr>
          <p:cNvPr id="6" name="TextBox 5"/>
          <p:cNvSpPr txBox="1"/>
          <p:nvPr/>
        </p:nvSpPr>
        <p:spPr>
          <a:xfrm>
            <a:off x="1655676" y="4540071"/>
            <a:ext cx="2952328" cy="369332"/>
          </a:xfrm>
          <a:prstGeom prst="rect">
            <a:avLst/>
          </a:prstGeom>
          <a:noFill/>
        </p:spPr>
        <p:txBody>
          <a:bodyPr wrap="square" rtlCol="0">
            <a:spAutoFit/>
          </a:bodyPr>
          <a:lstStyle/>
          <a:p>
            <a:r>
              <a:rPr lang="en-GB" dirty="0">
                <a:hlinkClick r:id="rId4" action="ppaction://hlinkfile"/>
              </a:rPr>
              <a:t>Writing Development.docx</a:t>
            </a:r>
            <a:endParaRPr lang="en-GB" dirty="0"/>
          </a:p>
        </p:txBody>
      </p:sp>
    </p:spTree>
    <p:extLst>
      <p:ext uri="{BB962C8B-B14F-4D97-AF65-F5344CB8AC3E}">
        <p14:creationId xmlns:p14="http://schemas.microsoft.com/office/powerpoint/2010/main" xmlns="" val="23468680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6" name="Picture 4"/>
          <p:cNvPicPr>
            <a:picLocks noChangeAspect="1" noChangeArrowheads="1"/>
          </p:cNvPicPr>
          <p:nvPr/>
        </p:nvPicPr>
        <p:blipFill>
          <a:blip r:embed="rId3" cstate="print"/>
          <a:srcRect/>
          <a:stretch>
            <a:fillRect/>
          </a:stretch>
        </p:blipFill>
        <p:spPr bwMode="auto">
          <a:xfrm>
            <a:off x="1259632" y="1340768"/>
            <a:ext cx="6480720" cy="4218357"/>
          </a:xfrm>
          <a:prstGeom prst="rect">
            <a:avLst/>
          </a:prstGeom>
          <a:noFill/>
          <a:ln w="9525">
            <a:noFill/>
            <a:miter lim="800000"/>
            <a:headEnd/>
            <a:tailEnd/>
          </a:ln>
        </p:spPr>
      </p:pic>
      <p:sp>
        <p:nvSpPr>
          <p:cNvPr id="4" name="Title 1"/>
          <p:cNvSpPr txBox="1">
            <a:spLocks/>
          </p:cNvSpPr>
          <p:nvPr/>
        </p:nvSpPr>
        <p:spPr>
          <a:xfrm>
            <a:off x="2987824" y="180351"/>
            <a:ext cx="3293538" cy="1143000"/>
          </a:xfrm>
          <a:prstGeom prst="rect">
            <a:avLst/>
          </a:prstGeom>
          <a:solidFill>
            <a:schemeClr val="tx2">
              <a:lumMod val="40000"/>
              <a:lumOff val="60000"/>
            </a:schemeClr>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effectLst>
                  <a:outerShdw blurRad="38100" dist="38100" dir="2700000" algn="tl">
                    <a:srgbClr val="000000">
                      <a:alpha val="43137"/>
                    </a:srgbClr>
                  </a:outerShdw>
                </a:effectLst>
              </a:rPr>
              <a:t>Early writing</a:t>
            </a:r>
          </a:p>
        </p:txBody>
      </p:sp>
    </p:spTree>
    <p:extLst>
      <p:ext uri="{BB962C8B-B14F-4D97-AF65-F5344CB8AC3E}">
        <p14:creationId xmlns:p14="http://schemas.microsoft.com/office/powerpoint/2010/main" xmlns="" val="710849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4"/>
          <p:cNvSpPr>
            <a:spLocks noGrp="1"/>
          </p:cNvSpPr>
          <p:nvPr>
            <p:ph type="sldNum" sz="quarter" idx="1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95C9CEC-DC5B-4B31-B195-8F77D5052251}" type="slidenum">
              <a:rPr lang="en-GB" altLang="en-US" sz="1000" smtClean="0">
                <a:solidFill>
                  <a:srgbClr val="FF0066"/>
                </a:solidFill>
                <a:latin typeface="Verdana" panose="020B0604030504040204" pitchFamily="34" charset="0"/>
              </a:rPr>
              <a:pPr>
                <a:spcBef>
                  <a:spcPct val="0"/>
                </a:spcBef>
                <a:buClrTx/>
                <a:buFontTx/>
                <a:buNone/>
              </a:pPr>
              <a:t>8</a:t>
            </a:fld>
            <a:endParaRPr lang="en-GB" altLang="en-US" sz="1000" dirty="0">
              <a:solidFill>
                <a:srgbClr val="FF0066"/>
              </a:solidFill>
              <a:latin typeface="Verdana" panose="020B0604030504040204" pitchFamily="34" charset="0"/>
            </a:endParaRPr>
          </a:p>
        </p:txBody>
      </p:sp>
      <p:sp>
        <p:nvSpPr>
          <p:cNvPr id="10243" name="Rectangle 2"/>
          <p:cNvSpPr>
            <a:spLocks noGrp="1" noChangeArrowheads="1"/>
          </p:cNvSpPr>
          <p:nvPr>
            <p:ph type="title"/>
          </p:nvPr>
        </p:nvSpPr>
        <p:spPr>
          <a:xfrm>
            <a:off x="2195736" y="90936"/>
            <a:ext cx="5168398" cy="908720"/>
          </a:xfrm>
          <a:solidFill>
            <a:schemeClr val="tx2">
              <a:lumMod val="40000"/>
              <a:lumOff val="60000"/>
            </a:schemeClr>
          </a:solidFill>
        </p:spPr>
        <p:txBody>
          <a:bodyPr/>
          <a:lstStyle/>
          <a:p>
            <a:pPr eaLnBrk="1" hangingPunct="1"/>
            <a:r>
              <a:rPr lang="en-GB" altLang="en-US" dirty="0">
                <a:ea typeface="ＭＳ Ｐゴシック" panose="020B0600070205080204" pitchFamily="34" charset="-128"/>
              </a:rPr>
              <a:t>Emergent Writing</a:t>
            </a:r>
          </a:p>
        </p:txBody>
      </p:sp>
      <p:sp>
        <p:nvSpPr>
          <p:cNvPr id="10244" name="Rectangle 3"/>
          <p:cNvSpPr>
            <a:spLocks noGrp="1" noChangeArrowheads="1"/>
          </p:cNvSpPr>
          <p:nvPr>
            <p:ph type="body" idx="1"/>
          </p:nvPr>
        </p:nvSpPr>
        <p:spPr>
          <a:xfrm>
            <a:off x="381000" y="990600"/>
            <a:ext cx="6423248" cy="4724400"/>
          </a:xfrm>
        </p:spPr>
        <p:txBody>
          <a:bodyPr>
            <a:normAutofit lnSpcReduction="10000"/>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ea typeface="ＭＳ Ｐゴシック" panose="020B0600070205080204" pitchFamily="34" charset="-128"/>
              </a:rPr>
              <a:t>Is aware of narrative and non narrative texts</a:t>
            </a:r>
          </a:p>
          <a:p>
            <a:pPr eaLnBrk="1" hangingPunct="1"/>
            <a:r>
              <a:rPr lang="en-GB" altLang="en-US" dirty="0">
                <a:ea typeface="ＭＳ Ｐゴシック" panose="020B0600070205080204" pitchFamily="34" charset="-128"/>
              </a:rPr>
              <a:t>Makes marks to communicate meaning</a:t>
            </a:r>
          </a:p>
          <a:p>
            <a:pPr eaLnBrk="1" hangingPunct="1"/>
            <a:r>
              <a:rPr lang="en-GB" altLang="en-US" dirty="0">
                <a:ea typeface="ＭＳ Ｐゴシック" panose="020B0600070205080204" pitchFamily="34" charset="-128"/>
              </a:rPr>
              <a:t>Can produce an ORAL narrative and recount</a:t>
            </a:r>
          </a:p>
          <a:p>
            <a:pPr eaLnBrk="1" hangingPunct="1"/>
            <a:r>
              <a:rPr lang="en-GB" altLang="en-US" dirty="0">
                <a:ea typeface="ＭＳ Ｐゴシック" panose="020B0600070205080204" pitchFamily="34" charset="-128"/>
              </a:rPr>
              <a:t>Is developing a limited range of vocabulary</a:t>
            </a:r>
          </a:p>
        </p:txBody>
      </p:sp>
      <p:pic>
        <p:nvPicPr>
          <p:cNvPr id="2" name="Picture 1"/>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588224" y="2060848"/>
            <a:ext cx="2384493" cy="1430696"/>
          </a:xfrm>
          <a:prstGeom prst="rect">
            <a:avLst/>
          </a:prstGeom>
        </p:spPr>
      </p:pic>
    </p:spTree>
    <p:extLst>
      <p:ext uri="{BB962C8B-B14F-4D97-AF65-F5344CB8AC3E}">
        <p14:creationId xmlns:p14="http://schemas.microsoft.com/office/powerpoint/2010/main" xmlns="" val="41924691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3861"/>
            <a:ext cx="4906888" cy="1143000"/>
          </a:xfrm>
          <a:solidFill>
            <a:schemeClr val="tx2">
              <a:lumMod val="40000"/>
              <a:lumOff val="60000"/>
            </a:schemeClr>
          </a:solidFill>
          <a:ln>
            <a:solidFill>
              <a:schemeClr val="accent1"/>
            </a:solidFill>
          </a:ln>
        </p:spPr>
        <p:txBody>
          <a:bodyPr>
            <a:normAutofit fontScale="90000"/>
          </a:bodyPr>
          <a:lstStyle/>
          <a:p>
            <a:r>
              <a:rPr lang="en-GB" dirty="0">
                <a:effectLst>
                  <a:outerShdw blurRad="38100" dist="38100" dir="2700000" algn="tl">
                    <a:srgbClr val="000000">
                      <a:alpha val="43137"/>
                    </a:srgbClr>
                  </a:outerShdw>
                </a:effectLst>
              </a:rPr>
              <a:t>Ready to </a:t>
            </a:r>
            <a:r>
              <a:rPr lang="en-GB" dirty="0" smtClean="0">
                <a:effectLst>
                  <a:outerShdw blurRad="38100" dist="38100" dir="2700000" algn="tl">
                    <a:srgbClr val="000000">
                      <a:alpha val="43137"/>
                    </a:srgbClr>
                  </a:outerShdw>
                </a:effectLst>
              </a:rPr>
              <a:t>write ... and support</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830523"/>
            <a:ext cx="3898776" cy="3456385"/>
          </a:xfrm>
        </p:spPr>
        <p:txBody>
          <a:bodyPr>
            <a:normAutofit fontScale="55000" lnSpcReduction="20000"/>
          </a:bodyPr>
          <a:lstStyle/>
          <a:p>
            <a:r>
              <a:rPr lang="en-GB" dirty="0"/>
              <a:t>Developing writing needs to link with all other LLC activities – reading / phonics and </a:t>
            </a:r>
            <a:r>
              <a:rPr lang="en-GB" dirty="0" smtClean="0"/>
              <a:t>_____ </a:t>
            </a:r>
            <a:r>
              <a:rPr lang="en-GB" dirty="0"/>
              <a:t>development. </a:t>
            </a:r>
          </a:p>
          <a:p>
            <a:r>
              <a:rPr lang="en-GB" dirty="0"/>
              <a:t>Learners will engage in writing </a:t>
            </a:r>
            <a:r>
              <a:rPr lang="en-GB" dirty="0" smtClean="0"/>
              <a:t>________ </a:t>
            </a:r>
            <a:r>
              <a:rPr lang="en-GB" dirty="0"/>
              <a:t>words – names, common high frequency words.</a:t>
            </a:r>
          </a:p>
          <a:p>
            <a:r>
              <a:rPr lang="en-GB" dirty="0"/>
              <a:t>Always encourage the writer to read </a:t>
            </a:r>
            <a:r>
              <a:rPr lang="en-GB" dirty="0" smtClean="0"/>
              <a:t>_____ </a:t>
            </a:r>
            <a:r>
              <a:rPr lang="en-GB" dirty="0"/>
              <a:t>what they have written and then model the writing </a:t>
            </a:r>
          </a:p>
          <a:p>
            <a:r>
              <a:rPr lang="en-GB" dirty="0"/>
              <a:t>Provide the correct resources to </a:t>
            </a:r>
            <a:r>
              <a:rPr lang="en-GB" dirty="0" smtClean="0"/>
              <a:t>_________ </a:t>
            </a:r>
            <a:r>
              <a:rPr lang="en-GB" dirty="0"/>
              <a:t>writing.</a:t>
            </a:r>
          </a:p>
          <a:p>
            <a:endParaRPr lang="en-GB" dirty="0"/>
          </a:p>
        </p:txBody>
      </p:sp>
      <p:pic>
        <p:nvPicPr>
          <p:cNvPr id="6" name="Picture 2" descr="http://apps.carleton.edu/global_stock/photostock/105726_tn.jpg?blah=1111439101"/>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7164288" y="195066"/>
            <a:ext cx="1404156" cy="128059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2"/>
          <p:cNvSpPr txBox="1">
            <a:spLocks/>
          </p:cNvSpPr>
          <p:nvPr/>
        </p:nvSpPr>
        <p:spPr>
          <a:xfrm>
            <a:off x="4957700" y="1830523"/>
            <a:ext cx="3610744" cy="3917032"/>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When encouraging learners to write it is important that their stage of ___________ is accepted and supported by the practitioner.</a:t>
            </a:r>
          </a:p>
          <a:p>
            <a:r>
              <a:rPr lang="en-GB" dirty="0" smtClean="0"/>
              <a:t>Encourage learners to ‘talk’ about what they have produced – the practitioner can then act as a ______.</a:t>
            </a:r>
          </a:p>
          <a:p>
            <a:r>
              <a:rPr lang="en-GB" dirty="0" smtClean="0"/>
              <a:t>Ongoing activities that support gross and ____ motor skills need to be accessible. </a:t>
            </a:r>
          </a:p>
          <a:p>
            <a:r>
              <a:rPr lang="en-GB" dirty="0" smtClean="0"/>
              <a:t>Provide activities that will engage both ____ and _____.</a:t>
            </a:r>
            <a:endParaRPr lang="en-GB" dirty="0"/>
          </a:p>
        </p:txBody>
      </p:sp>
    </p:spTree>
    <p:extLst>
      <p:ext uri="{BB962C8B-B14F-4D97-AF65-F5344CB8AC3E}">
        <p14:creationId xmlns:p14="http://schemas.microsoft.com/office/powerpoint/2010/main" xmlns="" val="31568032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9792" y="188640"/>
            <a:ext cx="4114800" cy="1143000"/>
          </a:xfrm>
          <a:solidFill>
            <a:schemeClr val="tx2">
              <a:lumMod val="40000"/>
              <a:lumOff val="60000"/>
            </a:schemeClr>
          </a:solidFill>
        </p:spPr>
        <p:txBody>
          <a:bodyPr/>
          <a:lstStyle/>
          <a:p>
            <a:r>
              <a:rPr lang="en-GB" dirty="0">
                <a:effectLst>
                  <a:outerShdw blurRad="38100" dist="38100" dir="2700000" algn="tl">
                    <a:srgbClr val="000000">
                      <a:alpha val="43137"/>
                    </a:srgbClr>
                  </a:outerShdw>
                </a:effectLst>
              </a:rPr>
              <a:t>Shared writing</a:t>
            </a:r>
          </a:p>
        </p:txBody>
      </p:sp>
      <p:sp>
        <p:nvSpPr>
          <p:cNvPr id="3" name="Content Placeholder 2"/>
          <p:cNvSpPr>
            <a:spLocks noGrp="1"/>
          </p:cNvSpPr>
          <p:nvPr>
            <p:ph idx="1"/>
          </p:nvPr>
        </p:nvSpPr>
        <p:spPr/>
        <p:txBody>
          <a:bodyPr/>
          <a:lstStyle/>
          <a:p>
            <a:pPr marL="0" indent="0">
              <a:buNone/>
            </a:pPr>
            <a:r>
              <a:rPr lang="en-GB" dirty="0"/>
              <a:t>A piece of work that the learners can all join in with. The text is composed together will everyone contributing ideas. The teacher usually acts as scribe but the learners can participate too.</a:t>
            </a:r>
          </a:p>
        </p:txBody>
      </p:sp>
      <p:pic>
        <p:nvPicPr>
          <p:cNvPr id="3074" name="Picture 2" descr="http://apps.carleton.edu/global_stock/photostock/105726_tn.jpg?blah=1111439101"/>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6372200" y="3801467"/>
            <a:ext cx="1872208" cy="170745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570384" y="4869160"/>
            <a:ext cx="5688632" cy="646331"/>
          </a:xfrm>
          <a:prstGeom prst="rect">
            <a:avLst/>
          </a:prstGeom>
          <a:noFill/>
        </p:spPr>
        <p:txBody>
          <a:bodyPr wrap="square" rtlCol="0">
            <a:spAutoFit/>
          </a:bodyPr>
          <a:lstStyle/>
          <a:p>
            <a:r>
              <a:rPr lang="en-GB" dirty="0">
                <a:hlinkClick r:id="rId3"/>
              </a:rPr>
              <a:t>https://</a:t>
            </a:r>
            <a:r>
              <a:rPr lang="en-GB" dirty="0" smtClean="0">
                <a:hlinkClick r:id="rId3"/>
              </a:rPr>
              <a:t>www.youtube.com/watch?v=XRZ9uZ4h0Ss</a:t>
            </a:r>
            <a:endParaRPr lang="en-GB" dirty="0" smtClean="0"/>
          </a:p>
          <a:p>
            <a:endParaRPr lang="en-GB" dirty="0"/>
          </a:p>
        </p:txBody>
      </p:sp>
    </p:spTree>
    <p:extLst>
      <p:ext uri="{BB962C8B-B14F-4D97-AF65-F5344CB8AC3E}">
        <p14:creationId xmlns:p14="http://schemas.microsoft.com/office/powerpoint/2010/main" xmlns="" val="4727103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324187"/>
            <a:ext cx="1337320" cy="1066130"/>
          </a:xfrm>
          <a:solidFill>
            <a:schemeClr val="tx2">
              <a:lumMod val="40000"/>
              <a:lumOff val="60000"/>
            </a:schemeClr>
          </a:solidFill>
        </p:spPr>
        <p:txBody>
          <a:bodyPr>
            <a:noAutofit/>
          </a:bodyPr>
          <a:lstStyle/>
          <a:p>
            <a:r>
              <a:rPr lang="en-GB" sz="2000" dirty="0">
                <a:effectLst>
                  <a:outerShdw blurRad="38100" dist="38100" dir="2700000" algn="tl">
                    <a:srgbClr val="000000">
                      <a:alpha val="43137"/>
                    </a:srgbClr>
                  </a:outerShdw>
                </a:effectLst>
              </a:rPr>
              <a:t>Modelled writing</a:t>
            </a:r>
          </a:p>
        </p:txBody>
      </p:sp>
      <p:sp>
        <p:nvSpPr>
          <p:cNvPr id="3" name="Content Placeholder 2"/>
          <p:cNvSpPr>
            <a:spLocks noGrp="1"/>
          </p:cNvSpPr>
          <p:nvPr>
            <p:ph idx="1"/>
          </p:nvPr>
        </p:nvSpPr>
        <p:spPr>
          <a:xfrm>
            <a:off x="457200" y="1600201"/>
            <a:ext cx="3538736" cy="3917032"/>
          </a:xfrm>
        </p:spPr>
        <p:txBody>
          <a:bodyPr>
            <a:normAutofit fontScale="62500" lnSpcReduction="20000"/>
          </a:bodyPr>
          <a:lstStyle/>
          <a:p>
            <a:pPr marL="0" indent="0">
              <a:buNone/>
            </a:pPr>
            <a:r>
              <a:rPr lang="en-GB" dirty="0"/>
              <a:t>The teacher will write ‘thinking aloud’ and the learners can observe and support the process of writing as thoughts are recorded. </a:t>
            </a:r>
          </a:p>
          <a:p>
            <a:endParaRPr lang="en-GB" dirty="0"/>
          </a:p>
          <a:p>
            <a:pPr marL="0" indent="0">
              <a:buNone/>
            </a:pPr>
            <a:r>
              <a:rPr lang="en-GB" dirty="0"/>
              <a:t>It is important in modelled writing to ensure the learners</a:t>
            </a:r>
          </a:p>
          <a:p>
            <a:pPr>
              <a:buFont typeface="Wingdings" pitchFamily="2" charset="2"/>
              <a:buChar char="Ø"/>
            </a:pPr>
            <a:r>
              <a:rPr lang="en-GB" dirty="0"/>
              <a:t> Observe the intention of why you need to write (purpose)</a:t>
            </a:r>
          </a:p>
          <a:p>
            <a:pPr>
              <a:buFont typeface="Wingdings" pitchFamily="2" charset="2"/>
              <a:buChar char="Ø"/>
            </a:pPr>
            <a:r>
              <a:rPr lang="en-GB" dirty="0"/>
              <a:t>Directionality of writing</a:t>
            </a:r>
          </a:p>
          <a:p>
            <a:pPr>
              <a:buFont typeface="Wingdings" pitchFamily="2" charset="2"/>
              <a:buChar char="Ø"/>
            </a:pPr>
            <a:r>
              <a:rPr lang="en-GB" dirty="0"/>
              <a:t>Choice of words / grammar etc.</a:t>
            </a:r>
          </a:p>
          <a:p>
            <a:endParaRPr lang="en-GB" dirty="0"/>
          </a:p>
        </p:txBody>
      </p:sp>
      <p:pic>
        <p:nvPicPr>
          <p:cNvPr id="5122" name="Picture 2" descr="http://www.ipecs.act.edu.au/__data/assets/image/0003/143229/LN01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748364" y="149156"/>
            <a:ext cx="936104" cy="1248139"/>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itle 1"/>
          <p:cNvSpPr txBox="1">
            <a:spLocks/>
          </p:cNvSpPr>
          <p:nvPr/>
        </p:nvSpPr>
        <p:spPr>
          <a:xfrm>
            <a:off x="5220072" y="324187"/>
            <a:ext cx="1481336" cy="1066130"/>
          </a:xfrm>
          <a:prstGeom prst="rect">
            <a:avLst/>
          </a:prstGeom>
          <a:solidFill>
            <a:schemeClr val="tx2">
              <a:lumMod val="40000"/>
              <a:lumOff val="60000"/>
            </a:schemeClr>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dirty="0" smtClean="0">
                <a:effectLst>
                  <a:outerShdw blurRad="38100" dist="38100" dir="2700000" algn="tl">
                    <a:srgbClr val="000000">
                      <a:alpha val="43137"/>
                    </a:srgbClr>
                  </a:outerShdw>
                </a:effectLst>
              </a:rPr>
              <a:t>Guided writing</a:t>
            </a:r>
            <a:endParaRPr lang="en-GB" sz="2400" dirty="0">
              <a:effectLst>
                <a:outerShdw blurRad="38100" dist="38100" dir="2700000" algn="tl">
                  <a:srgbClr val="000000">
                    <a:alpha val="43137"/>
                  </a:srgbClr>
                </a:outerShdw>
              </a:effectLst>
            </a:endParaRPr>
          </a:p>
        </p:txBody>
      </p:sp>
      <p:sp>
        <p:nvSpPr>
          <p:cNvPr id="6" name="Content Placeholder 2"/>
          <p:cNvSpPr txBox="1">
            <a:spLocks/>
          </p:cNvSpPr>
          <p:nvPr/>
        </p:nvSpPr>
        <p:spPr>
          <a:xfrm>
            <a:off x="4716016" y="1772816"/>
            <a:ext cx="3610744" cy="391703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mtClean="0"/>
              <a:t>This is an additional step towards independent writing.</a:t>
            </a:r>
          </a:p>
          <a:p>
            <a:pPr marL="0" indent="0">
              <a:buFont typeface="Arial" pitchFamily="34" charset="0"/>
              <a:buNone/>
            </a:pPr>
            <a:r>
              <a:rPr lang="en-GB" smtClean="0"/>
              <a:t>Differentiation is supported and a group will be targeted to focus on a specific skill that needs to be reinforced and developed further.</a:t>
            </a:r>
          </a:p>
          <a:p>
            <a:pPr marL="0" indent="0">
              <a:buFont typeface="Arial" pitchFamily="34" charset="0"/>
              <a:buNone/>
            </a:pPr>
            <a:r>
              <a:rPr lang="en-GB" smtClean="0"/>
              <a:t>The teacher is able to provide immediate feedback and this strategy builds confidence.</a:t>
            </a:r>
          </a:p>
          <a:p>
            <a:pPr marL="0" indent="0">
              <a:buFont typeface="Arial" pitchFamily="34" charset="0"/>
              <a:buNone/>
            </a:pPr>
            <a:endParaRPr lang="en-GB" dirty="0"/>
          </a:p>
        </p:txBody>
      </p:sp>
      <p:sp>
        <p:nvSpPr>
          <p:cNvPr id="7" name="TextBox 6"/>
          <p:cNvSpPr txBox="1"/>
          <p:nvPr/>
        </p:nvSpPr>
        <p:spPr>
          <a:xfrm>
            <a:off x="4937212" y="5040880"/>
            <a:ext cx="3168352" cy="646331"/>
          </a:xfrm>
          <a:prstGeom prst="rect">
            <a:avLst/>
          </a:prstGeom>
          <a:noFill/>
        </p:spPr>
        <p:txBody>
          <a:bodyPr wrap="square" rtlCol="0">
            <a:spAutoFit/>
          </a:bodyPr>
          <a:lstStyle/>
          <a:p>
            <a:r>
              <a:rPr lang="en-GB" dirty="0">
                <a:hlinkClick r:id="rId3" action="ppaction://hlinkfile"/>
              </a:rPr>
              <a:t>Types of writing in the classroom.docx</a:t>
            </a:r>
            <a:endParaRPr lang="en-GB" dirty="0"/>
          </a:p>
        </p:txBody>
      </p:sp>
    </p:spTree>
    <p:extLst>
      <p:ext uri="{BB962C8B-B14F-4D97-AF65-F5344CB8AC3E}">
        <p14:creationId xmlns:p14="http://schemas.microsoft.com/office/powerpoint/2010/main" xmlns="" val="7171635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Title 1"/>
          <p:cNvSpPr txBox="1">
            <a:spLocks/>
          </p:cNvSpPr>
          <p:nvPr/>
        </p:nvSpPr>
        <p:spPr>
          <a:xfrm>
            <a:off x="2339752" y="332656"/>
            <a:ext cx="4330824" cy="1210146"/>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Handwriting</a:t>
            </a:r>
          </a:p>
        </p:txBody>
      </p:sp>
      <p:pic>
        <p:nvPicPr>
          <p:cNvPr id="7" name="Picture 6"/>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815506">
            <a:off x="6638325" y="1982870"/>
            <a:ext cx="2064484" cy="2925187"/>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20583684">
            <a:off x="531867" y="2129370"/>
            <a:ext cx="1931662" cy="2706422"/>
          </a:xfrm>
          <a:prstGeom prst="rect">
            <a:avLst/>
          </a:prstGeom>
        </p:spPr>
      </p:pic>
      <p:pic>
        <p:nvPicPr>
          <p:cNvPr id="10" name="Content Placeholder 9"/>
          <p:cNvPicPr>
            <a:picLocks noGrp="1" noChangeAspect="1"/>
          </p:cNvPicPr>
          <p:nvPr>
            <p:ph idx="1"/>
          </p:nvPr>
        </p:nvPicPr>
        <p:blipFill>
          <a:blip r:embed="rId5" cstate="print">
            <a:extLst>
              <a:ext uri="{28A0092B-C50C-407E-A947-70E740481C1C}">
                <a14:useLocalDpi xmlns:a14="http://schemas.microsoft.com/office/drawing/2010/main" xmlns="" val="0"/>
              </a:ext>
            </a:extLst>
          </a:blip>
          <a:stretch>
            <a:fillRect/>
          </a:stretch>
        </p:blipFill>
        <p:spPr>
          <a:xfrm>
            <a:off x="2702115" y="1719659"/>
            <a:ext cx="3739770" cy="3029114"/>
          </a:xfrm>
        </p:spPr>
      </p:pic>
      <p:sp>
        <p:nvSpPr>
          <p:cNvPr id="3" name="TextBox 2"/>
          <p:cNvSpPr txBox="1"/>
          <p:nvPr/>
        </p:nvSpPr>
        <p:spPr>
          <a:xfrm>
            <a:off x="3491880" y="4748773"/>
            <a:ext cx="3073016" cy="707886"/>
          </a:xfrm>
          <a:prstGeom prst="rect">
            <a:avLst/>
          </a:prstGeom>
          <a:noFill/>
        </p:spPr>
        <p:txBody>
          <a:bodyPr wrap="square" rtlCol="0">
            <a:spAutoFit/>
          </a:bodyPr>
          <a:lstStyle/>
          <a:p>
            <a:r>
              <a:rPr lang="en-GB" sz="1000" dirty="0">
                <a:hlinkClick r:id="rId6" action="ppaction://hlinkfile"/>
              </a:rPr>
              <a:t>Tips for teaching handwriting.doc</a:t>
            </a:r>
            <a:endParaRPr lang="en-GB" sz="1000" dirty="0"/>
          </a:p>
          <a:p>
            <a:r>
              <a:rPr lang="en-GB" sz="1000" dirty="0">
                <a:hlinkClick r:id="rId7" action="ppaction://hlinkfile"/>
              </a:rPr>
              <a:t>Letter Families.docx</a:t>
            </a:r>
            <a:endParaRPr lang="en-GB" sz="1000" dirty="0"/>
          </a:p>
          <a:p>
            <a:r>
              <a:rPr lang="en-GB" sz="1000" dirty="0">
                <a:hlinkClick r:id="rId8" action="ppaction://hlinkfile"/>
              </a:rPr>
              <a:t>Handwriting Practice.doc</a:t>
            </a:r>
            <a:endParaRPr lang="en-GB" sz="1000" dirty="0"/>
          </a:p>
          <a:p>
            <a:r>
              <a:rPr lang="en-GB" sz="1000" dirty="0">
                <a:hlinkClick r:id="rId9" action="ppaction://hlinkfile"/>
              </a:rPr>
              <a:t>Lineguide.doc</a:t>
            </a:r>
            <a:endParaRPr lang="en-GB" sz="1000" dirty="0"/>
          </a:p>
        </p:txBody>
      </p:sp>
    </p:spTree>
    <p:extLst>
      <p:ext uri="{BB962C8B-B14F-4D97-AF65-F5344CB8AC3E}">
        <p14:creationId xmlns:p14="http://schemas.microsoft.com/office/powerpoint/2010/main" xmlns="" val="11648378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40000"/>
              <a:lumOff val="60000"/>
            </a:schemeClr>
          </a:solidFill>
        </p:spPr>
        <p:txBody>
          <a:bodyPr/>
          <a:lstStyle/>
          <a:p>
            <a:r>
              <a:rPr lang="en-GB" dirty="0"/>
              <a:t>Directed study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611560" y="1556792"/>
            <a:ext cx="4526652" cy="3012281"/>
          </a:xfrm>
        </p:spPr>
      </p:pic>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3" name="TextBox 2"/>
          <p:cNvSpPr txBox="1"/>
          <p:nvPr/>
        </p:nvSpPr>
        <p:spPr>
          <a:xfrm>
            <a:off x="5724128" y="2464695"/>
            <a:ext cx="2808312" cy="1015663"/>
          </a:xfrm>
          <a:prstGeom prst="rect">
            <a:avLst/>
          </a:prstGeom>
          <a:noFill/>
        </p:spPr>
        <p:txBody>
          <a:bodyPr wrap="square" rtlCol="0">
            <a:spAutoFit/>
          </a:bodyPr>
          <a:lstStyle/>
          <a:p>
            <a:pPr algn="ctr"/>
            <a:r>
              <a:rPr lang="en-GB" sz="2000" dirty="0"/>
              <a:t>Practise your handwriting and writing on </a:t>
            </a:r>
            <a:r>
              <a:rPr lang="en-GB" sz="2000"/>
              <a:t>a whiteboard.</a:t>
            </a:r>
            <a:endParaRPr lang="en-GB" sz="2000" dirty="0"/>
          </a:p>
        </p:txBody>
      </p:sp>
    </p:spTree>
    <p:extLst>
      <p:ext uri="{BB962C8B-B14F-4D97-AF65-F5344CB8AC3E}">
        <p14:creationId xmlns:p14="http://schemas.microsoft.com/office/powerpoint/2010/main" xmlns="" val="2435955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40000"/>
              <a:lumOff val="60000"/>
            </a:schemeClr>
          </a:solidFill>
        </p:spPr>
        <p:txBody>
          <a:bodyPr/>
          <a:lstStyle/>
          <a:p>
            <a:r>
              <a:rPr lang="en-GB" dirty="0"/>
              <a:t>References</a:t>
            </a:r>
          </a:p>
        </p:txBody>
      </p:sp>
      <p:sp>
        <p:nvSpPr>
          <p:cNvPr id="5" name="Content Placeholder 2"/>
          <p:cNvSpPr>
            <a:spLocks noGrp="1"/>
          </p:cNvSpPr>
          <p:nvPr>
            <p:ph idx="1"/>
          </p:nvPr>
        </p:nvSpPr>
        <p:spPr/>
        <p:txBody>
          <a:bodyPr>
            <a:normAutofit fontScale="55000" lnSpcReduction="20000"/>
          </a:bodyPr>
          <a:lstStyle/>
          <a:p>
            <a:endParaRPr lang="en-GB" dirty="0">
              <a:latin typeface="Comic Sans MS" panose="030F0702030302020204" pitchFamily="66" charset="0"/>
            </a:endParaRPr>
          </a:p>
          <a:p>
            <a:r>
              <a:rPr lang="en-GB" dirty="0"/>
              <a:t>Department of Education WA (2013) </a:t>
            </a:r>
            <a:r>
              <a:rPr lang="en-GB" i="1" dirty="0"/>
              <a:t>First Steps: Writing Resource Book </a:t>
            </a:r>
            <a:r>
              <a:rPr lang="en-GB" dirty="0"/>
              <a:t>Perth: Government of Western Australia</a:t>
            </a:r>
          </a:p>
          <a:p>
            <a:endParaRPr lang="en-GB" dirty="0"/>
          </a:p>
          <a:p>
            <a:r>
              <a:rPr lang="en-GB" dirty="0">
                <a:latin typeface="+mj-lt"/>
              </a:rPr>
              <a:t>Evans, Janet (2013) </a:t>
            </a:r>
            <a:r>
              <a:rPr lang="en-GB" i="1" dirty="0">
                <a:latin typeface="+mj-lt"/>
              </a:rPr>
              <a:t>The Writing Classroom: Aspects of Writing and the Primary Child 3-11</a:t>
            </a:r>
          </a:p>
          <a:p>
            <a:endParaRPr lang="en-GB" i="1" dirty="0">
              <a:latin typeface="+mj-lt"/>
            </a:endParaRPr>
          </a:p>
          <a:p>
            <a:r>
              <a:rPr lang="en-GB" dirty="0">
                <a:latin typeface="+mj-lt"/>
              </a:rPr>
              <a:t>Welsh Assembly Government (2008) English Guidance for Key Stages 2 and 3 Cardiff: Welsh Assembly Government</a:t>
            </a:r>
          </a:p>
          <a:p>
            <a:endParaRPr lang="en-GB" dirty="0">
              <a:latin typeface="+mj-lt"/>
            </a:endParaRPr>
          </a:p>
          <a:p>
            <a:r>
              <a:rPr lang="en-US" dirty="0">
                <a:latin typeface="+mj-lt"/>
              </a:rPr>
              <a:t>Welsh Government, (2015). </a:t>
            </a:r>
            <a:r>
              <a:rPr lang="en-US" i="1" dirty="0">
                <a:latin typeface="+mj-lt"/>
              </a:rPr>
              <a:t>Curriculum for Wales Programme of Study for English Key Stages</a:t>
            </a:r>
            <a:r>
              <a:rPr lang="en-US" dirty="0">
                <a:latin typeface="+mj-lt"/>
              </a:rPr>
              <a:t>. Cardiff: Welsh Government.</a:t>
            </a:r>
          </a:p>
          <a:p>
            <a:endParaRPr lang="en-US" dirty="0">
              <a:latin typeface="+mj-lt"/>
            </a:endParaRPr>
          </a:p>
          <a:p>
            <a:r>
              <a:rPr lang="en-US" dirty="0">
                <a:latin typeface="+mj-lt"/>
              </a:rPr>
              <a:t>Welsh Assembly Government (2010) </a:t>
            </a:r>
            <a:r>
              <a:rPr lang="en-US" i="1" dirty="0">
                <a:latin typeface="+mj-lt"/>
              </a:rPr>
              <a:t>How to develop thinking and assessment for learning in the classroom </a:t>
            </a:r>
            <a:r>
              <a:rPr lang="en-US" dirty="0">
                <a:latin typeface="+mj-lt"/>
              </a:rPr>
              <a:t>Cardiff: Welsh Government.</a:t>
            </a:r>
            <a:endParaRPr lang="en-GB" dirty="0">
              <a:latin typeface="+mj-lt"/>
            </a:endParaRPr>
          </a:p>
          <a:p>
            <a:pPr marL="0" indent="0">
              <a:buNone/>
            </a:pPr>
            <a:endParaRPr lang="en-GB" dirty="0">
              <a:latin typeface="Comic Sans MS" pitchFamily="66" charset="0"/>
            </a:endParaRPr>
          </a:p>
          <a:p>
            <a:endParaRPr lang="en-GB" dirty="0"/>
          </a:p>
          <a:p>
            <a:endParaRPr lang="en-GB" dirty="0"/>
          </a:p>
          <a:p>
            <a:pPr marL="0" indent="0">
              <a:buNone/>
            </a:pPr>
            <a:endParaRPr lang="en-GB" dirty="0"/>
          </a:p>
          <a:p>
            <a:pPr marL="0" indent="0">
              <a:buNone/>
            </a:pPr>
            <a:endParaRPr lang="en-GB" dirty="0">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xmlns="" val="13218621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3861"/>
            <a:ext cx="4906888" cy="1143000"/>
          </a:xfrm>
          <a:solidFill>
            <a:schemeClr val="tx2">
              <a:lumMod val="40000"/>
              <a:lumOff val="60000"/>
            </a:schemeClr>
          </a:solidFill>
          <a:ln>
            <a:solidFill>
              <a:schemeClr val="accent1"/>
            </a:solidFill>
          </a:ln>
        </p:spPr>
        <p:txBody>
          <a:bodyPr>
            <a:normAutofit fontScale="90000"/>
          </a:bodyPr>
          <a:lstStyle/>
          <a:p>
            <a:r>
              <a:rPr lang="en-GB" dirty="0">
                <a:effectLst>
                  <a:outerShdw blurRad="38100" dist="38100" dir="2700000" algn="tl">
                    <a:srgbClr val="000000">
                      <a:alpha val="43137"/>
                    </a:srgbClr>
                  </a:outerShdw>
                </a:effectLst>
              </a:rPr>
              <a:t>Ready to </a:t>
            </a:r>
            <a:r>
              <a:rPr lang="en-GB" dirty="0" smtClean="0">
                <a:effectLst>
                  <a:outerShdw blurRad="38100" dist="38100" dir="2700000" algn="tl">
                    <a:srgbClr val="000000">
                      <a:alpha val="43137"/>
                    </a:srgbClr>
                  </a:outerShdw>
                </a:effectLst>
              </a:rPr>
              <a:t>write ... and support</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830523"/>
            <a:ext cx="3898776" cy="3456385"/>
          </a:xfrm>
        </p:spPr>
        <p:txBody>
          <a:bodyPr>
            <a:normAutofit fontScale="62500" lnSpcReduction="20000"/>
          </a:bodyPr>
          <a:lstStyle/>
          <a:p>
            <a:r>
              <a:rPr lang="en-GB" dirty="0"/>
              <a:t>Developing writing needs to link with all other LLC activities – reading / phonics and oracy development. </a:t>
            </a:r>
          </a:p>
          <a:p>
            <a:r>
              <a:rPr lang="en-GB" dirty="0"/>
              <a:t>Learners will engage in writing familiar words – names, common high frequency words.</a:t>
            </a:r>
          </a:p>
          <a:p>
            <a:r>
              <a:rPr lang="en-GB" dirty="0"/>
              <a:t>Always encourage the writer to read aloud what they have written and then model the writing </a:t>
            </a:r>
          </a:p>
          <a:p>
            <a:r>
              <a:rPr lang="en-GB" dirty="0"/>
              <a:t>Provide the correct resources to encourage writing.</a:t>
            </a:r>
          </a:p>
          <a:p>
            <a:endParaRPr lang="en-GB" dirty="0"/>
          </a:p>
        </p:txBody>
      </p:sp>
      <p:pic>
        <p:nvPicPr>
          <p:cNvPr id="6" name="Picture 2" descr="http://apps.carleton.edu/global_stock/photostock/105726_tn.jpg?blah=1111439101"/>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7164288" y="195066"/>
            <a:ext cx="1404156" cy="128059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2"/>
          <p:cNvSpPr txBox="1">
            <a:spLocks/>
          </p:cNvSpPr>
          <p:nvPr/>
        </p:nvSpPr>
        <p:spPr>
          <a:xfrm>
            <a:off x="4957700" y="1830523"/>
            <a:ext cx="3610744" cy="3917032"/>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When encouraging learners to write it is important that their stage of development is accepted and supported by the practitioner.</a:t>
            </a:r>
          </a:p>
          <a:p>
            <a:r>
              <a:rPr lang="en-GB" dirty="0" smtClean="0"/>
              <a:t>Encourage learners to ‘talk’ about what they have produced – the practitioner can then act as a scribe.</a:t>
            </a:r>
          </a:p>
          <a:p>
            <a:r>
              <a:rPr lang="en-GB" dirty="0" smtClean="0"/>
              <a:t>Ongoing activities that support gross and fine motor skills need to be accessible. </a:t>
            </a:r>
          </a:p>
          <a:p>
            <a:r>
              <a:rPr lang="en-GB" dirty="0" smtClean="0"/>
              <a:t>Provide activities that will engage both boys and girls.</a:t>
            </a:r>
            <a:endParaRPr lang="en-GB" dirty="0"/>
          </a:p>
        </p:txBody>
      </p:sp>
    </p:spTree>
    <p:extLst>
      <p:ext uri="{BB962C8B-B14F-4D97-AF65-F5344CB8AC3E}">
        <p14:creationId xmlns:p14="http://schemas.microsoft.com/office/powerpoint/2010/main" xmlns="" val="336755180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2120</TotalTime>
  <Words>898</Words>
  <Application>Microsoft Office PowerPoint</Application>
  <PresentationFormat>On-screen Show (4:3)</PresentationFormat>
  <Paragraphs>134</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20140311PresentationUWTSDTemplate</vt:lpstr>
      <vt:lpstr>Beginning to Write</vt:lpstr>
      <vt:lpstr>Aims of the session</vt:lpstr>
      <vt:lpstr>The curriculum</vt:lpstr>
      <vt:lpstr>Cognitive Capacity</vt:lpstr>
      <vt:lpstr>Gross motor skills</vt:lpstr>
      <vt:lpstr>Emergent Writing</vt:lpstr>
      <vt:lpstr>Slide 7</vt:lpstr>
      <vt:lpstr>Emergent Writing</vt:lpstr>
      <vt:lpstr>Ready to write ... and support</vt:lpstr>
      <vt:lpstr>Shared writing</vt:lpstr>
      <vt:lpstr>Modelled writing</vt:lpstr>
      <vt:lpstr>Slide 12</vt:lpstr>
      <vt:lpstr>Directed study</vt:lpstr>
      <vt:lpstr>References</vt:lpstr>
      <vt:lpstr>Ready to write ... and support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IshBern</cp:lastModifiedBy>
  <cp:revision>222</cp:revision>
  <cp:lastPrinted>2017-11-21T11:08:41Z</cp:lastPrinted>
  <dcterms:created xsi:type="dcterms:W3CDTF">2015-04-14T15:21:28Z</dcterms:created>
  <dcterms:modified xsi:type="dcterms:W3CDTF">2019-01-29T09:18:15Z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